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9.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25" r:id="rId4"/>
    <p:sldMasterId id="2147483741" r:id="rId5"/>
    <p:sldMasterId id="2147484539" r:id="rId6"/>
    <p:sldMasterId id="2147484553" r:id="rId7"/>
  </p:sldMasterIdLst>
  <p:notesMasterIdLst>
    <p:notesMasterId r:id="rId85"/>
  </p:notesMasterIdLst>
  <p:handoutMasterIdLst>
    <p:handoutMasterId r:id="rId86"/>
  </p:handoutMasterIdLst>
  <p:sldIdLst>
    <p:sldId id="257" r:id="rId8"/>
    <p:sldId id="494" r:id="rId9"/>
    <p:sldId id="2147482088" r:id="rId10"/>
    <p:sldId id="277" r:id="rId11"/>
    <p:sldId id="280" r:id="rId12"/>
    <p:sldId id="2147482005" r:id="rId13"/>
    <p:sldId id="2147471160" r:id="rId14"/>
    <p:sldId id="2147482006" r:id="rId15"/>
    <p:sldId id="2147470500" r:id="rId16"/>
    <p:sldId id="2147482067" r:id="rId17"/>
    <p:sldId id="2147482083" r:id="rId18"/>
    <p:sldId id="2147482068" r:id="rId19"/>
    <p:sldId id="2147482063" r:id="rId20"/>
    <p:sldId id="2147471133" r:id="rId21"/>
    <p:sldId id="13057" r:id="rId22"/>
    <p:sldId id="2147482013" r:id="rId23"/>
    <p:sldId id="423" r:id="rId24"/>
    <p:sldId id="2147482069" r:id="rId25"/>
    <p:sldId id="488" r:id="rId26"/>
    <p:sldId id="264" r:id="rId27"/>
    <p:sldId id="495" r:id="rId28"/>
    <p:sldId id="501" r:id="rId29"/>
    <p:sldId id="271" r:id="rId30"/>
    <p:sldId id="274" r:id="rId31"/>
    <p:sldId id="512" r:id="rId32"/>
    <p:sldId id="497" r:id="rId33"/>
    <p:sldId id="505" r:id="rId34"/>
    <p:sldId id="2147481993" r:id="rId35"/>
    <p:sldId id="2147482070" r:id="rId36"/>
    <p:sldId id="2147482076" r:id="rId37"/>
    <p:sldId id="2147482084" r:id="rId38"/>
    <p:sldId id="2147482085" r:id="rId39"/>
    <p:sldId id="2147482022" r:id="rId40"/>
    <p:sldId id="2147482060" r:id="rId41"/>
    <p:sldId id="2147482049" r:id="rId42"/>
    <p:sldId id="2147470503" r:id="rId43"/>
    <p:sldId id="2147482077" r:id="rId44"/>
    <p:sldId id="2427" r:id="rId45"/>
    <p:sldId id="2147482078" r:id="rId46"/>
    <p:sldId id="2147482028" r:id="rId47"/>
    <p:sldId id="2147482029" r:id="rId48"/>
    <p:sldId id="2147482030" r:id="rId49"/>
    <p:sldId id="260" r:id="rId50"/>
    <p:sldId id="263" r:id="rId51"/>
    <p:sldId id="267" r:id="rId52"/>
    <p:sldId id="268" r:id="rId53"/>
    <p:sldId id="256" r:id="rId54"/>
    <p:sldId id="2147482080" r:id="rId55"/>
    <p:sldId id="2147482024" r:id="rId56"/>
    <p:sldId id="2147482025" r:id="rId57"/>
    <p:sldId id="2147482026" r:id="rId58"/>
    <p:sldId id="2147482027" r:id="rId59"/>
    <p:sldId id="2147482081" r:id="rId60"/>
    <p:sldId id="2147482082" r:id="rId61"/>
    <p:sldId id="2147482011" r:id="rId62"/>
    <p:sldId id="2147482061" r:id="rId63"/>
    <p:sldId id="2147482050" r:id="rId64"/>
    <p:sldId id="2147470506" r:id="rId65"/>
    <p:sldId id="2147482042" r:id="rId66"/>
    <p:sldId id="2147482045" r:id="rId67"/>
    <p:sldId id="2147482046" r:id="rId68"/>
    <p:sldId id="2147482044" r:id="rId69"/>
    <p:sldId id="2147470509" r:id="rId70"/>
    <p:sldId id="2147482058" r:id="rId71"/>
    <p:sldId id="318" r:id="rId72"/>
    <p:sldId id="2147482053" r:id="rId73"/>
    <p:sldId id="2147482055" r:id="rId74"/>
    <p:sldId id="2147482086" r:id="rId75"/>
    <p:sldId id="2147482059" r:id="rId76"/>
    <p:sldId id="2147482056" r:id="rId77"/>
    <p:sldId id="2147482071" r:id="rId78"/>
    <p:sldId id="2147482072" r:id="rId79"/>
    <p:sldId id="2147482087" r:id="rId80"/>
    <p:sldId id="2147482075" r:id="rId81"/>
    <p:sldId id="2147482074" r:id="rId82"/>
    <p:sldId id="2147481981" r:id="rId83"/>
    <p:sldId id="292" r:id="rId84"/>
  </p:sldIdLst>
  <p:sldSz cx="12192000" cy="6858000"/>
  <p:notesSz cx="7008813" cy="9294813"/>
  <p:defaultTextStyle>
    <a:defPPr>
      <a:defRPr lang="en-GB"/>
    </a:defPPr>
    <a:lvl1pPr algn="l" defTabSz="457200" rtl="0" fontAlgn="base">
      <a:spcBef>
        <a:spcPct val="0"/>
      </a:spcBef>
      <a:spcAft>
        <a:spcPct val="0"/>
      </a:spcAft>
      <a:defRPr kern="1200">
        <a:solidFill>
          <a:schemeClr val="bg1"/>
        </a:solidFill>
        <a:latin typeface="Arial" charset="0"/>
        <a:ea typeface="Microsoft YaHei"/>
        <a:cs typeface="Microsoft YaHei"/>
      </a:defRPr>
    </a:lvl1pPr>
    <a:lvl2pPr marL="742950" indent="-285750" algn="l" defTabSz="457200" rtl="0" fontAlgn="base">
      <a:spcBef>
        <a:spcPct val="0"/>
      </a:spcBef>
      <a:spcAft>
        <a:spcPct val="0"/>
      </a:spcAft>
      <a:defRPr kern="1200">
        <a:solidFill>
          <a:schemeClr val="bg1"/>
        </a:solidFill>
        <a:latin typeface="Arial" charset="0"/>
        <a:ea typeface="Microsoft YaHei"/>
        <a:cs typeface="Microsoft YaHei"/>
      </a:defRPr>
    </a:lvl2pPr>
    <a:lvl3pPr marL="1143000" indent="-228600" algn="l" defTabSz="457200" rtl="0" fontAlgn="base">
      <a:spcBef>
        <a:spcPct val="0"/>
      </a:spcBef>
      <a:spcAft>
        <a:spcPct val="0"/>
      </a:spcAft>
      <a:defRPr kern="1200">
        <a:solidFill>
          <a:schemeClr val="bg1"/>
        </a:solidFill>
        <a:latin typeface="Arial" charset="0"/>
        <a:ea typeface="Microsoft YaHei"/>
        <a:cs typeface="Microsoft YaHei"/>
      </a:defRPr>
    </a:lvl3pPr>
    <a:lvl4pPr marL="1600200" indent="-228600" algn="l" defTabSz="457200" rtl="0" fontAlgn="base">
      <a:spcBef>
        <a:spcPct val="0"/>
      </a:spcBef>
      <a:spcAft>
        <a:spcPct val="0"/>
      </a:spcAft>
      <a:defRPr kern="1200">
        <a:solidFill>
          <a:schemeClr val="bg1"/>
        </a:solidFill>
        <a:latin typeface="Arial" charset="0"/>
        <a:ea typeface="Microsoft YaHei"/>
        <a:cs typeface="Microsoft YaHei"/>
      </a:defRPr>
    </a:lvl4pPr>
    <a:lvl5pPr marL="2057400" indent="-228600" algn="l" defTabSz="457200" rtl="0" fontAlgn="base">
      <a:spcBef>
        <a:spcPct val="0"/>
      </a:spcBef>
      <a:spcAft>
        <a:spcPct val="0"/>
      </a:spcAft>
      <a:defRPr kern="1200">
        <a:solidFill>
          <a:schemeClr val="bg1"/>
        </a:solidFill>
        <a:latin typeface="Arial" charset="0"/>
        <a:ea typeface="Microsoft YaHei"/>
        <a:cs typeface="Microsoft YaHei"/>
      </a:defRPr>
    </a:lvl5pPr>
    <a:lvl6pPr marL="2286000" algn="l" defTabSz="914400" rtl="0" eaLnBrk="1" latinLnBrk="0" hangingPunct="1">
      <a:defRPr kern="1200">
        <a:solidFill>
          <a:schemeClr val="bg1"/>
        </a:solidFill>
        <a:latin typeface="Arial" charset="0"/>
        <a:ea typeface="Microsoft YaHei"/>
        <a:cs typeface="Microsoft YaHei"/>
      </a:defRPr>
    </a:lvl6pPr>
    <a:lvl7pPr marL="2743200" algn="l" defTabSz="914400" rtl="0" eaLnBrk="1" latinLnBrk="0" hangingPunct="1">
      <a:defRPr kern="1200">
        <a:solidFill>
          <a:schemeClr val="bg1"/>
        </a:solidFill>
        <a:latin typeface="Arial" charset="0"/>
        <a:ea typeface="Microsoft YaHei"/>
        <a:cs typeface="Microsoft YaHei"/>
      </a:defRPr>
    </a:lvl7pPr>
    <a:lvl8pPr marL="3200400" algn="l" defTabSz="914400" rtl="0" eaLnBrk="1" latinLnBrk="0" hangingPunct="1">
      <a:defRPr kern="1200">
        <a:solidFill>
          <a:schemeClr val="bg1"/>
        </a:solidFill>
        <a:latin typeface="Arial" charset="0"/>
        <a:ea typeface="Microsoft YaHei"/>
        <a:cs typeface="Microsoft YaHei"/>
      </a:defRPr>
    </a:lvl8pPr>
    <a:lvl9pPr marL="3657600" algn="l" defTabSz="914400" rtl="0" eaLnBrk="1" latinLnBrk="0" hangingPunct="1">
      <a:defRPr kern="1200">
        <a:solidFill>
          <a:schemeClr val="bg1"/>
        </a:solidFill>
        <a:latin typeface="Arial" charset="0"/>
        <a:ea typeface="Microsoft YaHei"/>
        <a:cs typeface="Microsoft YaHei"/>
      </a:defRPr>
    </a:lvl9pPr>
  </p:defaultTextStyle>
  <p:extLst>
    <p:ext uri="{EFAFB233-063F-42B5-8137-9DF3F51BA10A}">
      <p15:sldGuideLst xmlns:p15="http://schemas.microsoft.com/office/powerpoint/2012/main">
        <p15:guide id="1" orient="horz" pos="4128" userDrawn="1">
          <p15:clr>
            <a:srgbClr val="A4A3A4"/>
          </p15:clr>
        </p15:guide>
        <p15:guide id="2" pos="91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C779A09-CB68-0502-5A71-E408D14C4D4A}" name="Wilma Guerra" initials="WG" userId="S::wguerra@ushealthconnect.com::1b80c500-1248-4c45-a524-dff2c1c60037" providerId="AD"/>
  <p188:author id="{A0795131-F131-DD8D-EC92-75A68C2343BF}" name="Tim Person" initials="TP" userId="S::tperson@ushealthconnect.com::b2b484d9-01a2-453c-8946-0f01071f09e2" providerId="AD"/>
  <p188:author id="{25255833-67BE-CE7E-6E89-7869ECC51E82}" name="Carrie Stanton" initials="CS" userId="S::cstanton@ushealthconnect.com::fb076fe4-310e-4936-b27b-20ca150e18dc" providerId="AD"/>
  <p188:author id="{F81DE35A-50DD-831C-4C71-771EAADA53CF}" name="Paige Daniels" initials="PD" userId="S::pdaniels@ushealthconnect.com::86daaabd-8219-4d78-97e4-3e43d69765b9" providerId="AD"/>
  <p188:author id="{26AFC87B-F71C-42DC-B3FC-14AF4F4706F3}" name="Hurvitz, Sara A" initials="" userId="S::shurvitz@fredhutch.org::313263a4-d1b3-4218-af94-14245695ecd7" providerId="AD"/>
  <p188:author id="{586D6ABC-9A93-2558-C565-0337598FE2D2}" name="Jocelyn Timko" initials="" userId="S::jtimko@ushealthconnect.com::7abe3607-283a-400d-b017-87d9fd22fa6b" providerId="AD"/>
  <p188:author id="{1F1E58C9-208F-10E1-7FD5-86DAC31C7658}" name="Jane Meisel" initials="JM" userId="S-1-5-21-1010041579-812787744-1982612992-196020" providerId="AD"/>
  <p188:author id="{B6EADFD9-A570-F47F-175B-7CD0792BACD2}" name="Tolaney, Sara M.,MD, MPH" initials="" userId="S::sara_tolaney@dfci.harvard.edu::662f582c-055b-4fce-b3af-ed8702346878" providerId="AD"/>
  <p188:author id="{D79EA1F3-AEC8-2F3D-0B44-3EA1CF3CE807}" name="Bardia, Aditya" initials="" userId="S::ABardia@mednet.ucla.edu::924d9e00-078c-4fe0-a65f-60648510bf8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im Farina-Graham" initials="KF"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A6A6"/>
    <a:srgbClr val="4F74C7"/>
    <a:srgbClr val="FFFFFF"/>
    <a:srgbClr val="881122"/>
    <a:srgbClr val="33B4A7"/>
    <a:srgbClr val="3B577E"/>
    <a:srgbClr val="BEBDC7"/>
    <a:srgbClr val="1C3F93"/>
    <a:srgbClr val="FF0000"/>
    <a:srgbClr val="27D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4E5A52-D5A7-FC45-9805-5EBE0AD402A5}" v="3" dt="2026-06-02T14:40:53.0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46" autoAdjust="0"/>
    <p:restoredTop sz="75594" autoAdjust="0"/>
  </p:normalViewPr>
  <p:slideViewPr>
    <p:cSldViewPr snapToGrid="0">
      <p:cViewPr>
        <p:scale>
          <a:sx n="56" d="100"/>
          <a:sy n="56" d="100"/>
        </p:scale>
        <p:origin x="924" y="28"/>
      </p:cViewPr>
      <p:guideLst>
        <p:guide orient="horz" pos="4128"/>
        <p:guide pos="912"/>
      </p:guideLst>
    </p:cSldViewPr>
  </p:slideViewPr>
  <p:notesTextViewPr>
    <p:cViewPr>
      <p:scale>
        <a:sx n="1" d="1"/>
        <a:sy n="1" d="1"/>
      </p:scale>
      <p:origin x="0" y="0"/>
    </p:cViewPr>
  </p:notesTextViewPr>
  <p:sorterViewPr>
    <p:cViewPr varScale="1">
      <p:scale>
        <a:sx n="155" d="100"/>
        <a:sy n="155" d="100"/>
      </p:scale>
      <p:origin x="0" y="0"/>
    </p:cViewPr>
  </p:sorter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viewProps" Target="viewProp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2.xml"/><Relationship Id="rId90" Type="http://schemas.openxmlformats.org/officeDocument/2006/relationships/theme" Target="theme/theme1.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notesMaster" Target="notesMasters/notesMaster1.xml"/><Relationship Id="rId93"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4.xml"/><Relationship Id="rId71" Type="http://schemas.openxmlformats.org/officeDocument/2006/relationships/slide" Target="slides/slide64.xml"/><Relationship Id="rId9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commentAuthors" Target="commentAuthor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688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6887" cy="465138"/>
          </a:xfrm>
          <a:prstGeom prst="rect">
            <a:avLst/>
          </a:prstGeom>
        </p:spPr>
        <p:txBody>
          <a:bodyPr vert="horz" lIns="91440" tIns="45720" rIns="91440" bIns="45720" rtlCol="0"/>
          <a:lstStyle>
            <a:lvl1pPr algn="r">
              <a:defRPr sz="1200"/>
            </a:lvl1pPr>
          </a:lstStyle>
          <a:p>
            <a:fld id="{8FBA60E4-285A-443A-8FAF-B089154CF87D}" type="datetimeFigureOut">
              <a:rPr lang="en-US" smtClean="0"/>
              <a:pPr/>
              <a:t>6/2/2026</a:t>
            </a:fld>
            <a:endParaRPr lang="en-US"/>
          </a:p>
        </p:txBody>
      </p:sp>
      <p:sp>
        <p:nvSpPr>
          <p:cNvPr id="4" name="Footer Placeholder 3"/>
          <p:cNvSpPr>
            <a:spLocks noGrp="1"/>
          </p:cNvSpPr>
          <p:nvPr>
            <p:ph type="ftr" sz="quarter" idx="2"/>
          </p:nvPr>
        </p:nvSpPr>
        <p:spPr>
          <a:xfrm>
            <a:off x="0" y="8828088"/>
            <a:ext cx="3036888" cy="4651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8088"/>
            <a:ext cx="3036887" cy="465137"/>
          </a:xfrm>
          <a:prstGeom prst="rect">
            <a:avLst/>
          </a:prstGeom>
        </p:spPr>
        <p:txBody>
          <a:bodyPr vert="horz" lIns="91440" tIns="45720" rIns="91440" bIns="45720" rtlCol="0" anchor="b"/>
          <a:lstStyle>
            <a:lvl1pPr algn="r">
              <a:defRPr sz="1200"/>
            </a:lvl1pPr>
          </a:lstStyle>
          <a:p>
            <a:fld id="{44564D15-7E71-4E71-8D4F-D146D7CEBA31}" type="slidenum">
              <a:rPr lang="en-US" smtClean="0"/>
              <a:pPr/>
              <a:t>‹#›</a:t>
            </a:fld>
            <a:endParaRPr lang="en-US"/>
          </a:p>
        </p:txBody>
      </p:sp>
    </p:spTree>
    <p:extLst>
      <p:ext uri="{BB962C8B-B14F-4D97-AF65-F5344CB8AC3E}">
        <p14:creationId xmlns:p14="http://schemas.microsoft.com/office/powerpoint/2010/main" val="2528244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7008813" cy="9294813"/>
          </a:xfrm>
          <a:prstGeom prst="roundRect">
            <a:avLst>
              <a:gd name="adj" fmla="val 19"/>
            </a:avLst>
          </a:prstGeom>
          <a:solidFill>
            <a:srgbClr val="FFFFFF"/>
          </a:solidFill>
          <a:ln w="9360">
            <a:noFill/>
            <a:miter lim="800000"/>
            <a:headEnd/>
            <a:tailEnd/>
          </a:ln>
          <a:effectLst/>
        </p:spPr>
        <p:txBody>
          <a:bodyPr wrap="none" anchor="ctr"/>
          <a:lstStyle/>
          <a:p>
            <a:pPr hangingPunct="0">
              <a:lnSpc>
                <a:spcPct val="93000"/>
              </a:lnSpc>
              <a:buClr>
                <a:srgbClr val="000000"/>
              </a:buClr>
              <a:buSzPct val="100000"/>
              <a:buFont typeface="Times New Roman" pitchFamily="16" charset="0"/>
              <a:buNone/>
              <a:defRPr/>
            </a:pPr>
            <a:endParaRPr lang="en-US">
              <a:ea typeface="+mn-ea"/>
              <a:cs typeface="+mn-cs"/>
            </a:endParaRPr>
          </a:p>
        </p:txBody>
      </p:sp>
      <p:sp>
        <p:nvSpPr>
          <p:cNvPr id="27651" name="Rectangle 2"/>
          <p:cNvSpPr>
            <a:spLocks noGrp="1" noRot="1" noChangeAspect="1" noChangeArrowheads="1"/>
          </p:cNvSpPr>
          <p:nvPr>
            <p:ph type="sldImg"/>
          </p:nvPr>
        </p:nvSpPr>
        <p:spPr bwMode="auto">
          <a:xfrm>
            <a:off x="534988" y="763588"/>
            <a:ext cx="6699250" cy="3768725"/>
          </a:xfrm>
          <a:prstGeom prst="rect">
            <a:avLst/>
          </a:prstGeom>
          <a:noFill/>
          <a:ln w="9525">
            <a:noFill/>
            <a:round/>
            <a:headEnd/>
            <a:tailEnd/>
          </a:ln>
        </p:spPr>
      </p:sp>
      <p:sp>
        <p:nvSpPr>
          <p:cNvPr id="3075" name="Rectangle 3"/>
          <p:cNvSpPr>
            <a:spLocks noGrp="1" noChangeArrowheads="1"/>
          </p:cNvSpPr>
          <p:nvPr>
            <p:ph type="body"/>
          </p:nvPr>
        </p:nvSpPr>
        <p:spPr bwMode="auto">
          <a:xfrm>
            <a:off x="777875" y="4776788"/>
            <a:ext cx="6215063" cy="45227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
        <p:nvSpPr>
          <p:cNvPr id="3076" name="Rectangle 4"/>
          <p:cNvSpPr>
            <a:spLocks noGrp="1" noChangeArrowheads="1"/>
          </p:cNvSpPr>
          <p:nvPr>
            <p:ph type="hdr"/>
          </p:nvPr>
        </p:nvSpPr>
        <p:spPr bwMode="auto">
          <a:xfrm>
            <a:off x="0" y="0"/>
            <a:ext cx="3370263" cy="50006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hangingPunct="0">
              <a:lnSpc>
                <a:spcPct val="95000"/>
              </a:lnSpc>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pitchFamily="16" charset="0"/>
                <a:ea typeface="+mn-ea"/>
                <a:cs typeface="Lucida Sans Unicode" pitchFamily="32" charset="0"/>
              </a:defRPr>
            </a:lvl1pPr>
          </a:lstStyle>
          <a:p>
            <a:pPr>
              <a:defRPr/>
            </a:pPr>
            <a:endParaRPr lang="en-US"/>
          </a:p>
        </p:txBody>
      </p:sp>
      <p:sp>
        <p:nvSpPr>
          <p:cNvPr id="3077" name="Rectangle 5"/>
          <p:cNvSpPr>
            <a:spLocks noGrp="1" noChangeArrowheads="1"/>
          </p:cNvSpPr>
          <p:nvPr>
            <p:ph type="dt"/>
          </p:nvPr>
        </p:nvSpPr>
        <p:spPr bwMode="auto">
          <a:xfrm>
            <a:off x="4398963" y="0"/>
            <a:ext cx="3370262" cy="50006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hangingPunct="0">
              <a:lnSpc>
                <a:spcPct val="95000"/>
              </a:lnSpc>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pitchFamily="16" charset="0"/>
                <a:ea typeface="+mn-ea"/>
                <a:cs typeface="Lucida Sans Unicode" pitchFamily="32" charset="0"/>
              </a:defRPr>
            </a:lvl1pPr>
          </a:lstStyle>
          <a:p>
            <a:pPr>
              <a:defRPr/>
            </a:pPr>
            <a:endParaRPr lang="en-US"/>
          </a:p>
        </p:txBody>
      </p:sp>
      <p:sp>
        <p:nvSpPr>
          <p:cNvPr id="3078" name="Rectangle 6"/>
          <p:cNvSpPr>
            <a:spLocks noGrp="1" noChangeArrowheads="1"/>
          </p:cNvSpPr>
          <p:nvPr>
            <p:ph type="ftr"/>
          </p:nvPr>
        </p:nvSpPr>
        <p:spPr bwMode="auto">
          <a:xfrm>
            <a:off x="0" y="9555163"/>
            <a:ext cx="3370263" cy="500062"/>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hangingPunct="0">
              <a:lnSpc>
                <a:spcPct val="95000"/>
              </a:lnSpc>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pitchFamily="16" charset="0"/>
                <a:ea typeface="+mn-ea"/>
                <a:cs typeface="Lucida Sans Unicode" pitchFamily="32" charset="0"/>
              </a:defRPr>
            </a:lvl1pPr>
          </a:lstStyle>
          <a:p>
            <a:pPr>
              <a:defRPr/>
            </a:pPr>
            <a:endParaRPr lang="en-US"/>
          </a:p>
        </p:txBody>
      </p:sp>
      <p:sp>
        <p:nvSpPr>
          <p:cNvPr id="3079" name="Rectangle 7"/>
          <p:cNvSpPr>
            <a:spLocks noGrp="1" noChangeArrowheads="1"/>
          </p:cNvSpPr>
          <p:nvPr>
            <p:ph type="sldNum"/>
          </p:nvPr>
        </p:nvSpPr>
        <p:spPr bwMode="auto">
          <a:xfrm>
            <a:off x="4398963" y="9555163"/>
            <a:ext cx="3370262" cy="500062"/>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hangingPunct="0">
              <a:lnSpc>
                <a:spcPct val="95000"/>
              </a:lnSpc>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pitchFamily="16" charset="0"/>
                <a:ea typeface="+mn-ea"/>
                <a:cs typeface="Lucida Sans Unicode" pitchFamily="32" charset="0"/>
              </a:defRPr>
            </a:lvl1pPr>
          </a:lstStyle>
          <a:p>
            <a:pPr>
              <a:defRPr/>
            </a:pPr>
            <a:fld id="{88C28D95-B03A-468D-B80C-1B96D1972B03}" type="slidenum">
              <a:rPr lang="en-US"/>
              <a:pPr>
                <a:defRPr/>
              </a:pPr>
              <a:t>‹#›</a:t>
            </a:fld>
            <a:endParaRPr lang="en-US"/>
          </a:p>
        </p:txBody>
      </p:sp>
    </p:spTree>
    <p:extLst>
      <p:ext uri="{BB962C8B-B14F-4D97-AF65-F5344CB8AC3E}">
        <p14:creationId xmlns:p14="http://schemas.microsoft.com/office/powerpoint/2010/main" val="283281761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1</a:t>
            </a:fld>
            <a:endParaRPr lang="en-US"/>
          </a:p>
        </p:txBody>
      </p:sp>
    </p:spTree>
    <p:extLst>
      <p:ext uri="{BB962C8B-B14F-4D97-AF65-F5344CB8AC3E}">
        <p14:creationId xmlns:p14="http://schemas.microsoft.com/office/powerpoint/2010/main" val="2881777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sz="1800" dirty="0">
                <a:effectLst/>
                <a:latin typeface="Verdana" panose="020B0604030504040204" pitchFamily="34" charset="0"/>
                <a:ea typeface="Verdana" panose="020B0604030504040204" pitchFamily="34" charset="0"/>
                <a:cs typeface="Verdana" panose="020B0604030504040204" pitchFamily="34" charset="0"/>
              </a:rPr>
              <a:t>The TROPiCS-02 trial took 532 women with metastatic or locally recurrent inoperable hormone receptor-positive HER2-negative metastatic breast cancer progressing after at least one endocrine therapy, </a:t>
            </a:r>
            <a:r>
              <a:rPr lang="en-US" sz="1800" dirty="0" err="1">
                <a:effectLst/>
                <a:latin typeface="Verdana" panose="020B0604030504040204" pitchFamily="34" charset="0"/>
                <a:ea typeface="Verdana" panose="020B0604030504040204" pitchFamily="34" charset="0"/>
                <a:cs typeface="Verdana" panose="020B0604030504040204" pitchFamily="34" charset="0"/>
              </a:rPr>
              <a:t>taxane</a:t>
            </a:r>
            <a:r>
              <a:rPr lang="en-US" sz="1800" dirty="0">
                <a:effectLst/>
                <a:latin typeface="Verdana" panose="020B0604030504040204" pitchFamily="34" charset="0"/>
                <a:ea typeface="Verdana" panose="020B0604030504040204" pitchFamily="34" charset="0"/>
                <a:cs typeface="Verdana" panose="020B0604030504040204" pitchFamily="34" charset="0"/>
              </a:rPr>
              <a:t>, and a CDK4/6 inhibitor in any setting, at least two but not more than four lines of chemo for metastatic disease and with measurable disease by RECIST 1.1, randomized into </a:t>
            </a:r>
            <a:r>
              <a:rPr lang="en-US" sz="1800" dirty="0" err="1">
                <a:effectLst/>
                <a:latin typeface="Verdana" panose="020B0604030504040204" pitchFamily="34" charset="0"/>
                <a:ea typeface="Verdana" panose="020B0604030504040204" pitchFamily="34" charset="0"/>
                <a:cs typeface="Verdana" panose="020B0604030504040204" pitchFamily="34" charset="0"/>
              </a:rPr>
              <a:t>sacituzumab</a:t>
            </a:r>
            <a:r>
              <a:rPr lang="en-US" sz="1800" dirty="0">
                <a:effectLst/>
                <a:latin typeface="Verdana" panose="020B0604030504040204" pitchFamily="34" charset="0"/>
                <a:ea typeface="Verdana" panose="020B0604030504040204" pitchFamily="34" charset="0"/>
                <a:cs typeface="Verdana" panose="020B0604030504040204" pitchFamily="34" charset="0"/>
              </a:rPr>
              <a:t> </a:t>
            </a:r>
            <a:r>
              <a:rPr lang="en-US" sz="1800" dirty="0" err="1">
                <a:effectLst/>
                <a:latin typeface="Verdana" panose="020B0604030504040204" pitchFamily="34" charset="0"/>
                <a:ea typeface="Verdana" panose="020B0604030504040204" pitchFamily="34" charset="0"/>
                <a:cs typeface="Verdana" panose="020B0604030504040204" pitchFamily="34" charset="0"/>
              </a:rPr>
              <a:t>govitecan</a:t>
            </a:r>
            <a:r>
              <a:rPr lang="en-US" sz="1800" dirty="0">
                <a:effectLst/>
                <a:latin typeface="Verdana" panose="020B0604030504040204" pitchFamily="34" charset="0"/>
                <a:ea typeface="Verdana" panose="020B0604030504040204" pitchFamily="34" charset="0"/>
                <a:cs typeface="Verdana" panose="020B0604030504040204" pitchFamily="34" charset="0"/>
              </a:rPr>
              <a:t> or treatment of physician’s choice, which was various </a:t>
            </a:r>
            <a:r>
              <a:rPr lang="en-US" sz="1800" dirty="0" err="1">
                <a:effectLst/>
                <a:latin typeface="Verdana" panose="020B0604030504040204" pitchFamily="34" charset="0"/>
                <a:ea typeface="Verdana" panose="020B0604030504040204" pitchFamily="34" charset="0"/>
                <a:cs typeface="Verdana" panose="020B0604030504040204" pitchFamily="34" charset="0"/>
              </a:rPr>
              <a:t>chemos</a:t>
            </a:r>
            <a:r>
              <a:rPr lang="en-US" sz="1800" dirty="0">
                <a:effectLst/>
                <a:latin typeface="Verdana" panose="020B0604030504040204" pitchFamily="34" charset="0"/>
                <a:ea typeface="Verdana" panose="020B0604030504040204" pitchFamily="34" charset="0"/>
                <a:cs typeface="Verdana" panose="020B0604030504040204" pitchFamily="34" charset="0"/>
              </a:rPr>
              <a:t>, capecitabine, vinorelbine, gemcitabine, or </a:t>
            </a:r>
            <a:r>
              <a:rPr lang="en-US" sz="1800" dirty="0" err="1">
                <a:effectLst/>
                <a:latin typeface="Verdana" panose="020B0604030504040204" pitchFamily="34" charset="0"/>
                <a:ea typeface="Verdana" panose="020B0604030504040204" pitchFamily="34" charset="0"/>
                <a:cs typeface="Verdana" panose="020B0604030504040204" pitchFamily="34" charset="0"/>
              </a:rPr>
              <a:t>eribulin</a:t>
            </a:r>
            <a:r>
              <a:rPr lang="en-US" sz="1800" dirty="0">
                <a:effectLst/>
                <a:latin typeface="Verdana" panose="020B0604030504040204" pitchFamily="34" charset="0"/>
                <a:ea typeface="Verdana" panose="020B0604030504040204" pitchFamily="34" charset="0"/>
                <a:cs typeface="Verdana" panose="020B0604030504040204" pitchFamily="34" charset="0"/>
              </a:rPr>
              <a:t>. </a:t>
            </a:r>
          </a:p>
          <a:p>
            <a:endParaRPr lang="en-US" dirty="0"/>
          </a:p>
        </p:txBody>
      </p:sp>
      <p:sp>
        <p:nvSpPr>
          <p:cNvPr id="4" name="Slide Number Placeholder 3"/>
          <p:cNvSpPr>
            <a:spLocks noGrp="1"/>
          </p:cNvSpPr>
          <p:nvPr>
            <p:ph type="sldNum"/>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8C28D95-B03A-468D-B80C-1B96D1972B03}"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11</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2221753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50000"/>
              </a:lnSpc>
              <a:spcBef>
                <a:spcPts val="0"/>
              </a:spcBef>
              <a:spcAft>
                <a:spcPts val="0"/>
              </a:spcAft>
            </a:pPr>
            <a:r>
              <a:rPr lang="en-US" sz="1800" dirty="0">
                <a:effectLst/>
                <a:latin typeface="Verdana" panose="020B0604030504040204" pitchFamily="34" charset="0"/>
                <a:ea typeface="Verdana" panose="020B0604030504040204" pitchFamily="34" charset="0"/>
                <a:cs typeface="Verdana" panose="020B0604030504040204" pitchFamily="34" charset="0"/>
              </a:rPr>
              <a:t>As the progression-free survival was improved, and what is really interesting, even though it's only 4 months to 5.5 months, the hazard ratio was statistically significant at 0.66. As you can see looking at these Kaplan-Meier curves, within the first 3 months, about 60% of the patients progressed on the physician’s choice of chemotherapy, where only 20% progressed on the </a:t>
            </a:r>
            <a:r>
              <a:rPr lang="en-US" sz="1800" dirty="0" err="1">
                <a:effectLst/>
                <a:latin typeface="Verdana" panose="020B0604030504040204" pitchFamily="34" charset="0"/>
                <a:ea typeface="Verdana" panose="020B0604030504040204" pitchFamily="34" charset="0"/>
                <a:cs typeface="Verdana" panose="020B0604030504040204" pitchFamily="34" charset="0"/>
              </a:rPr>
              <a:t>sacituzumab</a:t>
            </a:r>
            <a:r>
              <a:rPr lang="en-US" sz="1800" dirty="0">
                <a:effectLst/>
                <a:latin typeface="Verdana" panose="020B0604030504040204" pitchFamily="34" charset="0"/>
                <a:ea typeface="Verdana" panose="020B0604030504040204" pitchFamily="34" charset="0"/>
                <a:cs typeface="Verdana" panose="020B0604030504040204" pitchFamily="34" charset="0"/>
              </a:rPr>
              <a:t> </a:t>
            </a:r>
            <a:r>
              <a:rPr lang="en-US" sz="1800" dirty="0" err="1">
                <a:effectLst/>
                <a:latin typeface="Verdana" panose="020B0604030504040204" pitchFamily="34" charset="0"/>
                <a:ea typeface="Verdana" panose="020B0604030504040204" pitchFamily="34" charset="0"/>
                <a:cs typeface="Verdana" panose="020B0604030504040204" pitchFamily="34" charset="0"/>
              </a:rPr>
              <a:t>govitecan</a:t>
            </a:r>
            <a:r>
              <a:rPr lang="en-US" sz="1800" dirty="0">
                <a:effectLst/>
                <a:latin typeface="Verdana" panose="020B0604030504040204" pitchFamily="34" charset="0"/>
                <a:ea typeface="Verdana" panose="020B0604030504040204" pitchFamily="34" charset="0"/>
                <a:cs typeface="Verdana" panose="020B0604030504040204" pitchFamily="34" charset="0"/>
              </a:rPr>
              <a:t>. This actually was maintained. So about 20% of the patients had a clinically meaningful benefit to this therapy in terms of PFS that did appear actually to be sustained, as you can see from these Kaplan-Meier curves. </a:t>
            </a:r>
          </a:p>
          <a:p>
            <a:endParaRPr lang="en-US" dirty="0"/>
          </a:p>
        </p:txBody>
      </p:sp>
      <p:sp>
        <p:nvSpPr>
          <p:cNvPr id="4" name="Slide Number Placeholder 3"/>
          <p:cNvSpPr>
            <a:spLocks noGrp="1"/>
          </p:cNvSpPr>
          <p:nvPr>
            <p:ph type="sldNum"/>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8C28D95-B03A-468D-B80C-1B96D1972B03}"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12</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1806474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a:xfrm>
            <a:off x="685800" y="4838700"/>
            <a:ext cx="5486400" cy="3162300"/>
          </a:xfrm>
        </p:spPr>
        <p:txBody>
          <a:bodyPr/>
          <a:lstStyle/>
          <a:p>
            <a:pPr marL="0" marR="0" indent="0">
              <a:lnSpc>
                <a:spcPct val="150000"/>
              </a:lnSpc>
              <a:spcBef>
                <a:spcPts val="0"/>
              </a:spcBef>
              <a:spcAft>
                <a:spcPts val="0"/>
              </a:spcAft>
            </a:pPr>
            <a:r>
              <a:rPr lang="en-US" sz="1800" dirty="0">
                <a:effectLst/>
                <a:latin typeface="Verdana" panose="020B0604030504040204" pitchFamily="34" charset="0"/>
                <a:ea typeface="Verdana" panose="020B0604030504040204" pitchFamily="34" charset="0"/>
                <a:cs typeface="Verdana" panose="020B0604030504040204" pitchFamily="34" charset="0"/>
              </a:rPr>
              <a:t>Looking forward, this did result in overall survival. Relative risk reduction was about 21%. Hazard ratio of 0.79. P value was significant. 12-month OS rate was 61% versus 47%.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Times New Roman" pitchFamily="16"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51046C-9DDE-4944-8983-F25CCB24C1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90786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285750" marR="0" lvl="0" indent="-285750">
              <a:lnSpc>
                <a:spcPct val="150000"/>
              </a:lnSpc>
              <a:spcBef>
                <a:spcPts val="0"/>
              </a:spcBef>
              <a:spcAft>
                <a:spcPts val="0"/>
              </a:spcAft>
              <a:buFont typeface="Arial" panose="020B0604020202020204" pitchFamily="34" charset="0"/>
              <a:buChar char="•"/>
              <a:tabLst>
                <a:tab pos="457200" algn="l"/>
              </a:tabLs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As seen in this slide, an improvement was measured by a positive change in the functional scale or a negative change in the symptom scale</a:t>
            </a:r>
            <a:endParaRPr lang="en-US" sz="1800" dirty="0">
              <a:solidFill>
                <a:srgbClr val="666660"/>
              </a:solidFill>
              <a:effectLst/>
              <a:latin typeface="Arial" panose="020B0604020202020204" pitchFamily="34" charset="0"/>
              <a:ea typeface="Arial" panose="020B0604020202020204" pitchFamily="34" charset="0"/>
              <a:cs typeface="Times New Roman" panose="02020603050405020304" pitchFamily="18" charset="0"/>
            </a:endParaRPr>
          </a:p>
          <a:p>
            <a:pPr marL="285750" marR="0" lvl="0" indent="-285750">
              <a:lnSpc>
                <a:spcPct val="150000"/>
              </a:lnSpc>
              <a:spcBef>
                <a:spcPts val="0"/>
              </a:spcBef>
              <a:spcAft>
                <a:spcPts val="0"/>
              </a:spcAft>
              <a:buFont typeface="Arial" panose="020B0604020202020204" pitchFamily="34" charset="0"/>
              <a:buChar char="•"/>
              <a:tabLst>
                <a:tab pos="457200" algn="l"/>
              </a:tabLs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Patients in the SG arm showed a trend for improvement in most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HRQoL</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domains</a:t>
            </a:r>
            <a:endParaRPr lang="en-US" sz="1800" dirty="0">
              <a:solidFill>
                <a:srgbClr val="666660"/>
              </a:solidFill>
              <a:effectLst/>
              <a:latin typeface="Arial" panose="020B0604020202020204" pitchFamily="34" charset="0"/>
              <a:ea typeface="Arial" panose="020B0604020202020204" pitchFamily="34" charset="0"/>
              <a:cs typeface="Times New Roman" panose="02020603050405020304" pitchFamily="18" charset="0"/>
            </a:endParaRPr>
          </a:p>
          <a:p>
            <a:pPr marL="285750" marR="0" lvl="0" indent="-285750">
              <a:lnSpc>
                <a:spcPct val="150000"/>
              </a:lnSpc>
              <a:spcBef>
                <a:spcPts val="0"/>
              </a:spcBef>
              <a:spcAft>
                <a:spcPts val="0"/>
              </a:spcAft>
              <a:buFont typeface="Arial" panose="020B0604020202020204" pitchFamily="34" charset="0"/>
              <a:buChar char="•"/>
              <a:tabLst>
                <a:tab pos="457200" algn="l"/>
              </a:tabLs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For QLQ-C30 functions and symptoms, statistically significant improvements in physical functioning and dyspnea were observed for patients receiving SG versus TPC </a:t>
            </a:r>
            <a:endParaRPr lang="en-US" sz="1800" dirty="0">
              <a:solidFill>
                <a:srgbClr val="666660"/>
              </a:solidFill>
              <a:effectLst/>
              <a:latin typeface="Arial" panose="020B0604020202020204" pitchFamily="34" charset="0"/>
              <a:ea typeface="Arial" panose="020B0604020202020204" pitchFamily="34" charset="0"/>
              <a:cs typeface="Times New Roman" panose="02020603050405020304" pitchFamily="18" charset="0"/>
            </a:endParaRPr>
          </a:p>
          <a:p>
            <a:pPr marL="285750" marR="0" lvl="0" indent="-285750">
              <a:lnSpc>
                <a:spcPct val="150000"/>
              </a:lnSpc>
              <a:spcBef>
                <a:spcPts val="0"/>
              </a:spcBef>
              <a:spcAft>
                <a:spcPts val="0"/>
              </a:spcAft>
              <a:buFont typeface="Arial" panose="020B0604020202020204" pitchFamily="34" charset="0"/>
              <a:buChar char="•"/>
              <a:tabLst>
                <a:tab pos="457200" algn="l"/>
              </a:tabLs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It is worth noticing the direction of change for the scales shown here. For example, while physical functioning was slightly improved with SG, it was deteriorating in the TPC arm. Same results are seen with global health status/QoL, dyspnea, but the opposite for diarrhea favoring TPC</a:t>
            </a:r>
            <a:endParaRPr lang="en-US" sz="1800" dirty="0">
              <a:solidFill>
                <a:srgbClr val="666660"/>
              </a:solidFill>
              <a:effectLst/>
              <a:latin typeface="Arial" panose="020B0604020202020204" pitchFamily="34" charset="0"/>
              <a:ea typeface="Arial" panose="020B0604020202020204" pitchFamily="34" charset="0"/>
              <a:cs typeface="Times New Roman" panose="02020603050405020304" pitchFamily="18" charset="0"/>
            </a:endParaRPr>
          </a:p>
          <a:p>
            <a:pPr marL="285750" marR="0" lvl="0" indent="-285750">
              <a:lnSpc>
                <a:spcPct val="150000"/>
              </a:lnSpc>
              <a:spcBef>
                <a:spcPts val="0"/>
              </a:spcBef>
              <a:spcAft>
                <a:spcPts val="0"/>
              </a:spcAft>
              <a:buFont typeface="Arial" panose="020B0604020202020204" pitchFamily="34" charset="0"/>
              <a:buChar char="•"/>
              <a:tabLst>
                <a:tab pos="457200" algn="l"/>
              </a:tabLs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No statistically significant differences between SG and TPC were observed for the other domains</a:t>
            </a:r>
          </a:p>
          <a:p>
            <a:pPr marL="285750" marR="0" lvl="0" indent="-285750">
              <a:lnSpc>
                <a:spcPct val="150000"/>
              </a:lnSpc>
              <a:spcBef>
                <a:spcPts val="0"/>
              </a:spcBef>
              <a:spcAft>
                <a:spcPts val="0"/>
              </a:spcAft>
              <a:buFont typeface="Arial" panose="020B0604020202020204" pitchFamily="34" charset="0"/>
              <a:buChar char="•"/>
              <a:tabLst>
                <a:tab pos="457200" algn="l"/>
              </a:tabLst>
            </a:pPr>
            <a:endPar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51046C-9DDE-4944-8983-F25CCB24C1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8085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171450" marR="0" lvl="0" indent="-171450">
              <a:lnSpc>
                <a:spcPct val="150000"/>
              </a:lnSpc>
              <a:spcBef>
                <a:spcPts val="0"/>
              </a:spcBef>
              <a:spcAft>
                <a:spcPts val="0"/>
              </a:spcAft>
              <a:buFont typeface="Arial" panose="020B0604020202020204" pitchFamily="34" charset="0"/>
              <a:buChar char="•"/>
              <a:tabLst>
                <a:tab pos="457200" algn="l"/>
              </a:tabLs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 these figures, each bar represents the proportion of patients with clinically meaningful worsening for each primary-focused </a:t>
            </a:r>
            <a:r>
              <a:rPr lang="en-US" sz="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HRQoL</a:t>
            </a: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domain </a:t>
            </a:r>
            <a:endParaRPr lang="en-US" sz="1200" dirty="0">
              <a:solidFill>
                <a:srgbClr val="666660"/>
              </a:solidFill>
              <a:effectLst/>
              <a:latin typeface="Arial" panose="020B0604020202020204" pitchFamily="34" charset="0"/>
              <a:ea typeface="Arial" panose="020B0604020202020204" pitchFamily="34" charset="0"/>
              <a:cs typeface="Times New Roman" panose="02020603050405020304" pitchFamily="18" charset="0"/>
            </a:endParaRPr>
          </a:p>
          <a:p>
            <a:pPr marL="171450" marR="0" lvl="0" indent="-171450">
              <a:lnSpc>
                <a:spcPct val="150000"/>
              </a:lnSpc>
              <a:spcBef>
                <a:spcPts val="0"/>
              </a:spcBef>
              <a:spcAft>
                <a:spcPts val="0"/>
              </a:spcAft>
              <a:buFont typeface="Arial" panose="020B0604020202020204" pitchFamily="34" charset="0"/>
              <a:buChar char="•"/>
              <a:tabLst>
                <a:tab pos="457200" algn="l"/>
              </a:tabLs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As you can see, the proportions of patients with clinically meaningful worsening were higher in the TPC arm than in the SG arm across most timepoints</a:t>
            </a:r>
            <a:endParaRPr lang="en-US" sz="1200" dirty="0">
              <a:solidFill>
                <a:srgbClr val="666660"/>
              </a:solidFill>
              <a:effectLst/>
              <a:latin typeface="Arial" panose="020B0604020202020204" pitchFamily="34" charset="0"/>
              <a:ea typeface="Arial" panose="020B0604020202020204" pitchFamily="34" charset="0"/>
              <a:cs typeface="Times New Roman" panose="02020603050405020304" pitchFamily="18" charset="0"/>
            </a:endParaRPr>
          </a:p>
          <a:p>
            <a:pPr marL="628650" marR="0" lvl="1" indent="-171450">
              <a:lnSpc>
                <a:spcPct val="150000"/>
              </a:lnSpc>
              <a:spcBef>
                <a:spcPts val="0"/>
              </a:spcBef>
              <a:spcAft>
                <a:spcPts val="0"/>
              </a:spcAft>
              <a:buFont typeface="Arial" panose="020B0604020202020204" pitchFamily="34" charset="0"/>
              <a:buChar char="•"/>
              <a:tabLst>
                <a:tab pos="914400" algn="l"/>
              </a:tabLs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For example, over time, the proportion of patients with clinically meaningful worsening of </a:t>
            </a:r>
            <a:r>
              <a:rPr lang="en-US" sz="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HRQoL</a:t>
            </a: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outcomes for TPC increased from 25% to 26% to 31%, while the proportion of patients with clinically meaningful worsening of </a:t>
            </a:r>
            <a:r>
              <a:rPr lang="en-US" sz="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HRQoL</a:t>
            </a: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outcomes for SG decreased from 22% to 13% to 16%</a:t>
            </a:r>
            <a:endParaRPr lang="en-US" sz="1200" dirty="0">
              <a:solidFill>
                <a:srgbClr val="666660"/>
              </a:solidFill>
              <a:effectLst/>
              <a:latin typeface="Arial" panose="020B0604020202020204" pitchFamily="34" charset="0"/>
              <a:ea typeface="Arial" panose="020B0604020202020204" pitchFamily="34" charset="0"/>
              <a:cs typeface="Times New Roman" panose="02020603050405020304" pitchFamily="18" charset="0"/>
            </a:endParaRPr>
          </a:p>
          <a:p>
            <a:pPr marL="628650" marR="0" lvl="1" indent="-171450">
              <a:lnSpc>
                <a:spcPct val="150000"/>
              </a:lnSpc>
              <a:spcBef>
                <a:spcPts val="0"/>
              </a:spcBef>
              <a:spcAft>
                <a:spcPts val="0"/>
              </a:spcAft>
              <a:buFont typeface="Arial" panose="020B0604020202020204" pitchFamily="34" charset="0"/>
              <a:buChar char="•"/>
              <a:tabLst>
                <a:tab pos="914400" algn="l"/>
              </a:tabLs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For fatigue, the proportion of patients with clinically meaningful worsening of </a:t>
            </a:r>
            <a:r>
              <a:rPr lang="en-US" sz="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HRQoL</a:t>
            </a: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outcomes for SG also decreased from 39% to 26% to 27% while the proportion for TPC decreased from 51% to 37% to 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51046C-9DDE-4944-8983-F25CCB24C1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5558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200" dirty="0">
                <a:effectLst/>
                <a:latin typeface="Arial" panose="020B0604020202020204" pitchFamily="34" charset="0"/>
                <a:ea typeface="Times New Roman" panose="02020603050405020304" pitchFamily="18" charset="0"/>
              </a:rPr>
              <a:t>SG significantly improved PFS vs TPC in both HER2-negative subgroups</a:t>
            </a:r>
            <a:r>
              <a:rPr lang="en-US" sz="1200" dirty="0">
                <a:effectLst/>
                <a:latin typeface="Times New Roman" panose="02020603050405020304" pitchFamily="18"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with a hazard ratio of 0.58 in patients with HER2-Low disease and 0.72 in the HER2 IHC-0 group</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dirty="0">
                <a:effectLst/>
                <a:latin typeface="Arial" panose="020B0604020202020204" pitchFamily="34" charset="0"/>
                <a:ea typeface="Times New Roman" panose="02020603050405020304" pitchFamily="18" charset="0"/>
              </a:rPr>
              <a:t>These results were consistent with that of the intent-to-treat population with a hazard ratio of 0.66</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51046C-9DDE-4944-8983-F25CCB24C1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87826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sz="2800" b="0" i="0" dirty="0">
                <a:solidFill>
                  <a:srgbClr val="2E2E2E"/>
                </a:solidFill>
                <a:effectLst/>
                <a:latin typeface="Source Sans Pro" panose="020F0502020204030204" pitchFamily="34" charset="0"/>
              </a:rPr>
              <a:t>Survival benefit was consistent across Trop-2 expression-level subgroups.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636690" rtl="0" eaLnBrk="1" fontAlgn="auto" latinLnBrk="0" hangingPunct="1">
              <a:lnSpc>
                <a:spcPct val="100000"/>
              </a:lnSpc>
              <a:spcBef>
                <a:spcPts val="0"/>
              </a:spcBef>
              <a:spcAft>
                <a:spcPts val="0"/>
              </a:spcAft>
              <a:buClrTx/>
              <a:buSzTx/>
              <a:buFontTx/>
              <a:buNone/>
              <a:tabLst/>
              <a:defRPr/>
            </a:pPr>
            <a:fld id="{DCAF9C3B-1335-AB49-9154-0E3C879F13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3669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928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sz="1800" dirty="0">
                <a:effectLst/>
                <a:latin typeface="Verdana" panose="020B0604030504040204" pitchFamily="34" charset="0"/>
                <a:ea typeface="Verdana" panose="020B0604030504040204" pitchFamily="34" charset="0"/>
                <a:cs typeface="Verdana" panose="020B0604030504040204" pitchFamily="34" charset="0"/>
              </a:rPr>
              <a:t>There are other TROP-2 ADCs that have been developed. </a:t>
            </a:r>
            <a:r>
              <a:rPr lang="en-US" sz="1800" dirty="0" err="1">
                <a:effectLst/>
                <a:latin typeface="Verdana" panose="020B0604030504040204" pitchFamily="34" charset="0"/>
                <a:ea typeface="Verdana" panose="020B0604030504040204" pitchFamily="34" charset="0"/>
                <a:cs typeface="Verdana" panose="020B0604030504040204" pitchFamily="34" charset="0"/>
              </a:rPr>
              <a:t>Datopotamab</a:t>
            </a:r>
            <a:r>
              <a:rPr lang="en-US" sz="1800" dirty="0">
                <a:effectLst/>
                <a:latin typeface="Verdana" panose="020B0604030504040204" pitchFamily="34" charset="0"/>
                <a:ea typeface="Verdana" panose="020B0604030504040204" pitchFamily="34" charset="0"/>
                <a:cs typeface="Verdana" panose="020B0604030504040204" pitchFamily="34" charset="0"/>
              </a:rPr>
              <a:t> </a:t>
            </a:r>
            <a:r>
              <a:rPr lang="en-US" sz="1800" dirty="0" err="1">
                <a:effectLst/>
                <a:latin typeface="Verdana" panose="020B0604030504040204" pitchFamily="34" charset="0"/>
                <a:ea typeface="Verdana" panose="020B0604030504040204" pitchFamily="34" charset="0"/>
                <a:cs typeface="Verdana" panose="020B0604030504040204" pitchFamily="34" charset="0"/>
              </a:rPr>
              <a:t>deruxtecan</a:t>
            </a:r>
            <a:r>
              <a:rPr lang="en-US" sz="1800" dirty="0">
                <a:effectLst/>
                <a:latin typeface="Verdana" panose="020B0604030504040204" pitchFamily="34" charset="0"/>
                <a:ea typeface="Verdana" panose="020B0604030504040204" pitchFamily="34" charset="0"/>
                <a:cs typeface="Verdana" panose="020B0604030504040204" pitchFamily="34" charset="0"/>
              </a:rPr>
              <a:t> is a humanized anti–TROP-2 antibody with a topoisomerase inhibitor payload. In this case, an </a:t>
            </a:r>
            <a:r>
              <a:rPr lang="en-US" sz="1800" dirty="0" err="1">
                <a:effectLst/>
                <a:latin typeface="Verdana" panose="020B0604030504040204" pitchFamily="34" charset="0"/>
                <a:ea typeface="Verdana" panose="020B0604030504040204" pitchFamily="34" charset="0"/>
                <a:cs typeface="Verdana" panose="020B0604030504040204" pitchFamily="34" charset="0"/>
              </a:rPr>
              <a:t>exatecan</a:t>
            </a:r>
            <a:r>
              <a:rPr lang="en-US" sz="1800" dirty="0">
                <a:effectLst/>
                <a:latin typeface="Verdana" panose="020B0604030504040204" pitchFamily="34" charset="0"/>
                <a:ea typeface="Verdana" panose="020B0604030504040204" pitchFamily="34" charset="0"/>
                <a:cs typeface="Verdana" panose="020B0604030504040204" pitchFamily="34" charset="0"/>
              </a:rPr>
              <a:t> derivative </a:t>
            </a:r>
            <a:r>
              <a:rPr lang="en-US" sz="1800" dirty="0" err="1">
                <a:effectLst/>
                <a:latin typeface="Verdana" panose="020B0604030504040204" pitchFamily="34" charset="0"/>
                <a:ea typeface="Verdana" panose="020B0604030504040204" pitchFamily="34" charset="0"/>
                <a:cs typeface="Verdana" panose="020B0604030504040204" pitchFamily="34" charset="0"/>
              </a:rPr>
              <a:t>DXd</a:t>
            </a:r>
            <a:r>
              <a:rPr lang="en-US" sz="1800" dirty="0">
                <a:effectLst/>
                <a:latin typeface="Verdana" panose="020B0604030504040204" pitchFamily="34" charset="0"/>
                <a:ea typeface="Verdana" panose="020B0604030504040204" pitchFamily="34" charset="0"/>
                <a:cs typeface="Verdana" panose="020B0604030504040204" pitchFamily="34" charset="0"/>
              </a:rPr>
              <a:t> and a tetrapeptide-based cleavable linker. </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US" dirty="0"/>
          </a:p>
        </p:txBody>
      </p:sp>
      <p:sp>
        <p:nvSpPr>
          <p:cNvPr id="4" name="Slide Number Placeholder 3"/>
          <p:cNvSpPr>
            <a:spLocks noGrp="1"/>
          </p:cNvSpPr>
          <p:nvPr>
            <p:ph type="sldNum"/>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8C28D95-B03A-468D-B80C-1B96D1972B03}"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18</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547020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a:xfrm>
            <a:off x="685800" y="4902200"/>
            <a:ext cx="5486400" cy="3098800"/>
          </a:xfrm>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sz="1800" dirty="0">
                <a:effectLst/>
                <a:latin typeface="Verdana" panose="020B0604030504040204" pitchFamily="34" charset="0"/>
                <a:ea typeface="Verdana" panose="020B0604030504040204" pitchFamily="34" charset="0"/>
                <a:cs typeface="Verdana" panose="020B0604030504040204" pitchFamily="34" charset="0"/>
              </a:rPr>
              <a:t>In the TROPION-Breast01 trial, patients with hormone receptor-positive HER2-negative metastatic breast cancer that had progressed with at least one or two lines of chemo were randomized to Dato-</a:t>
            </a:r>
            <a:r>
              <a:rPr lang="en-US" sz="1800" dirty="0" err="1">
                <a:effectLst/>
                <a:latin typeface="Verdana" panose="020B0604030504040204" pitchFamily="34" charset="0"/>
                <a:ea typeface="Verdana" panose="020B0604030504040204" pitchFamily="34" charset="0"/>
                <a:cs typeface="Verdana" panose="020B0604030504040204" pitchFamily="34" charset="0"/>
              </a:rPr>
              <a:t>DXd</a:t>
            </a:r>
            <a:r>
              <a:rPr lang="en-US" sz="1800" dirty="0">
                <a:effectLst/>
                <a:latin typeface="Verdana" panose="020B0604030504040204" pitchFamily="34" charset="0"/>
                <a:ea typeface="Verdana" panose="020B0604030504040204" pitchFamily="34" charset="0"/>
                <a:cs typeface="Verdana" panose="020B0604030504040204" pitchFamily="34" charset="0"/>
              </a:rPr>
              <a:t> or investigator’s choice of chemotherapy, in this case </a:t>
            </a:r>
            <a:r>
              <a:rPr lang="en-US" sz="1800" dirty="0" err="1">
                <a:effectLst/>
                <a:latin typeface="Verdana" panose="020B0604030504040204" pitchFamily="34" charset="0"/>
                <a:ea typeface="Verdana" panose="020B0604030504040204" pitchFamily="34" charset="0"/>
                <a:cs typeface="Verdana" panose="020B0604030504040204" pitchFamily="34" charset="0"/>
              </a:rPr>
              <a:t>eribulin</a:t>
            </a:r>
            <a:r>
              <a:rPr lang="en-US" sz="1800" dirty="0">
                <a:effectLst/>
                <a:latin typeface="Verdana" panose="020B0604030504040204" pitchFamily="34" charset="0"/>
                <a:ea typeface="Verdana" panose="020B0604030504040204" pitchFamily="34" charset="0"/>
                <a:cs typeface="Verdana" panose="020B0604030504040204" pitchFamily="34" charset="0"/>
              </a:rPr>
              <a:t>, vinorelbine, gemcitabine, or cape. This was about 360 patients per arm, and there were dual primary endpoints of PFS and OS in this study.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E94B695-4959-034C-8CA3-8676768617D7}"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19</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21062255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sz="1800" dirty="0">
                <a:effectLst/>
                <a:latin typeface="Verdana" panose="020B0604030504040204" pitchFamily="34" charset="0"/>
                <a:ea typeface="Verdana" panose="020B0604030504040204" pitchFamily="34" charset="0"/>
                <a:cs typeface="Verdana" panose="020B0604030504040204" pitchFamily="34" charset="0"/>
              </a:rPr>
              <a:t>PFS was improved. Again, very similar hazard ratio to </a:t>
            </a:r>
            <a:r>
              <a:rPr lang="en-US" sz="1800" dirty="0" err="1">
                <a:effectLst/>
                <a:latin typeface="Verdana" panose="020B0604030504040204" pitchFamily="34" charset="0"/>
                <a:ea typeface="Verdana" panose="020B0604030504040204" pitchFamily="34" charset="0"/>
                <a:cs typeface="Verdana" panose="020B0604030504040204" pitchFamily="34" charset="0"/>
              </a:rPr>
              <a:t>TROPiCS</a:t>
            </a:r>
            <a:r>
              <a:rPr lang="en-US" sz="1800" dirty="0">
                <a:effectLst/>
                <a:latin typeface="Verdana" panose="020B0604030504040204" pitchFamily="34" charset="0"/>
                <a:ea typeface="Verdana" panose="020B0604030504040204" pitchFamily="34" charset="0"/>
                <a:cs typeface="Verdana" panose="020B0604030504040204" pitchFamily="34" charset="0"/>
              </a:rPr>
              <a:t>- 02, about a hazard ratio of 0.63. That was statistically significant. Absolute benefit was 6.9 months with Dato-</a:t>
            </a:r>
            <a:r>
              <a:rPr lang="en-US" sz="1800" dirty="0" err="1">
                <a:effectLst/>
                <a:latin typeface="Verdana" panose="020B0604030504040204" pitchFamily="34" charset="0"/>
                <a:ea typeface="Verdana" panose="020B0604030504040204" pitchFamily="34" charset="0"/>
                <a:cs typeface="Verdana" panose="020B0604030504040204" pitchFamily="34" charset="0"/>
              </a:rPr>
              <a:t>DXd</a:t>
            </a:r>
            <a:r>
              <a:rPr lang="en-US" sz="1800" dirty="0">
                <a:effectLst/>
                <a:latin typeface="Verdana" panose="020B0604030504040204" pitchFamily="34" charset="0"/>
                <a:ea typeface="Verdana" panose="020B0604030504040204" pitchFamily="34" charset="0"/>
                <a:cs typeface="Verdana" panose="020B0604030504040204" pitchFamily="34" charset="0"/>
              </a:rPr>
              <a:t> versus 4.9 months with investigator choice of chemo. And about 25% of the patients progressed on investigator choice of chemotherapy in the first 2 months, versus only about probably 15%. So about 15% of patients had a benefit here, again very similar to the TROPiCS-02 data but in a second- and third-line setting.</a:t>
            </a:r>
          </a:p>
          <a:p>
            <a:endParaRPr lang="en-US" dirty="0"/>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20</a:t>
            </a:fld>
            <a:endParaRPr lang="en-US"/>
          </a:p>
        </p:txBody>
      </p:sp>
    </p:spTree>
    <p:extLst>
      <p:ext uri="{BB962C8B-B14F-4D97-AF65-F5344CB8AC3E}">
        <p14:creationId xmlns:p14="http://schemas.microsoft.com/office/powerpoint/2010/main" val="1728826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21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921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5C3F54-763A-EE41-8132-99EF98686136}"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94B695-4959-034C-8CA3-8676768617D7}" type="slidenum">
              <a:rPr lang="en-US" smtClean="0"/>
              <a:t>21</a:t>
            </a:fld>
            <a:endParaRPr lang="en-US"/>
          </a:p>
        </p:txBody>
      </p:sp>
    </p:spTree>
    <p:extLst>
      <p:ext uri="{BB962C8B-B14F-4D97-AF65-F5344CB8AC3E}">
        <p14:creationId xmlns:p14="http://schemas.microsoft.com/office/powerpoint/2010/main" val="1540284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indent="0">
              <a:lnSpc>
                <a:spcPct val="150000"/>
              </a:lnSpc>
              <a:spcBef>
                <a:spcPts val="0"/>
              </a:spcBef>
              <a:spcAft>
                <a:spcPts val="0"/>
              </a:spcAft>
            </a:pPr>
            <a:r>
              <a:rPr lang="en-US" sz="1800" dirty="0">
                <a:effectLst/>
                <a:latin typeface="Verdana" panose="020B0604030504040204" pitchFamily="34" charset="0"/>
                <a:ea typeface="Verdana" panose="020B0604030504040204" pitchFamily="34" charset="0"/>
                <a:cs typeface="Verdana" panose="020B0604030504040204" pitchFamily="34" charset="0"/>
              </a:rPr>
              <a:t>Given the fact that this was post CDK4/6, it's interesting to note that it didn't matter the duration of prior CDK4/6 inhibitor here, that generally what the benefit was, still that hazard ratio of 0.61 with a benefit of about 2 to 3 months over investigator’s choice of chemotherapy, whether you had a rapid progression on CDK4/6 inhibitor or more than 12-month progression on CDK4/6 inhibitor.</a:t>
            </a:r>
          </a:p>
          <a:p>
            <a:endParaRPr lang="en-US" dirty="0"/>
          </a:p>
          <a:p>
            <a:endParaRPr lang="en-US" dirty="0"/>
          </a:p>
        </p:txBody>
      </p:sp>
      <p:sp>
        <p:nvSpPr>
          <p:cNvPr id="4" name="Slide Number Placeholder 3"/>
          <p:cNvSpPr>
            <a:spLocks noGrp="1"/>
          </p:cNvSpPr>
          <p:nvPr>
            <p:ph type="sldNum" sz="quarter" idx="5"/>
          </p:nvPr>
        </p:nvSpPr>
        <p:spPr/>
        <p:txBody>
          <a:bodyPr/>
          <a:lstStyle/>
          <a:p>
            <a:fld id="{7E94B695-4959-034C-8CA3-8676768617D7}" type="slidenum">
              <a:rPr lang="en-US" smtClean="0"/>
              <a:t>22</a:t>
            </a:fld>
            <a:endParaRPr lang="en-US"/>
          </a:p>
        </p:txBody>
      </p:sp>
    </p:spTree>
    <p:extLst>
      <p:ext uri="{BB962C8B-B14F-4D97-AF65-F5344CB8AC3E}">
        <p14:creationId xmlns:p14="http://schemas.microsoft.com/office/powerpoint/2010/main" val="12203972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indent="0">
              <a:lnSpc>
                <a:spcPct val="150000"/>
              </a:lnSpc>
              <a:spcBef>
                <a:spcPts val="0"/>
              </a:spcBef>
              <a:spcAft>
                <a:spcPts val="0"/>
              </a:spcAft>
            </a:pPr>
            <a:r>
              <a:rPr lang="en-US" sz="1800" dirty="0">
                <a:effectLst/>
                <a:latin typeface="Verdana" panose="020B0604030504040204" pitchFamily="34" charset="0"/>
                <a:ea typeface="Verdana" panose="020B0604030504040204" pitchFamily="34" charset="0"/>
                <a:cs typeface="Verdana" panose="020B0604030504040204" pitchFamily="34" charset="0"/>
              </a:rPr>
              <a:t>Additionally, though, there was no difference in overall survival, which is about 18 months in both arms of the study.</a:t>
            </a:r>
          </a:p>
        </p:txBody>
      </p:sp>
      <p:sp>
        <p:nvSpPr>
          <p:cNvPr id="4" name="Slide Number Placeholder 3"/>
          <p:cNvSpPr>
            <a:spLocks noGrp="1"/>
          </p:cNvSpPr>
          <p:nvPr>
            <p:ph type="sldNum" sz="quarter" idx="5"/>
          </p:nvPr>
        </p:nvSpPr>
        <p:spPr/>
        <p:txBody>
          <a:bodyPr/>
          <a:lstStyle/>
          <a:p>
            <a:pPr>
              <a:defRPr/>
            </a:pPr>
            <a:fld id="{B53C4279-0E90-45C7-936D-21AD6824232C}" type="slidenum">
              <a:rPr lang="en-GB" smtClean="0"/>
              <a:pPr>
                <a:defRPr/>
              </a:pPr>
              <a:t>23</a:t>
            </a:fld>
            <a:endParaRPr lang="en-GB"/>
          </a:p>
        </p:txBody>
      </p:sp>
    </p:spTree>
    <p:extLst>
      <p:ext uri="{BB962C8B-B14F-4D97-AF65-F5344CB8AC3E}">
        <p14:creationId xmlns:p14="http://schemas.microsoft.com/office/powerpoint/2010/main" val="17870254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indent="0">
              <a:lnSpc>
                <a:spcPct val="150000"/>
              </a:lnSpc>
              <a:spcBef>
                <a:spcPts val="0"/>
              </a:spcBef>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And if you actually censored the use of another antibody-drug conjugate in the control arm, in this case most people in the control arm, at least those treated in the United States, were likely given trastuzumab </a:t>
            </a:r>
            <a:r>
              <a:rPr lang="en-US" sz="1200" dirty="0" err="1">
                <a:effectLst/>
                <a:latin typeface="Verdana" panose="020B0604030504040204" pitchFamily="34" charset="0"/>
                <a:ea typeface="Verdana" panose="020B0604030504040204" pitchFamily="34" charset="0"/>
                <a:cs typeface="Verdana" panose="020B0604030504040204" pitchFamily="34" charset="0"/>
              </a:rPr>
              <a:t>deruxtecan</a:t>
            </a:r>
            <a:r>
              <a:rPr lang="en-US" sz="1200" dirty="0">
                <a:effectLst/>
                <a:latin typeface="Verdana" panose="020B0604030504040204" pitchFamily="34" charset="0"/>
                <a:ea typeface="Verdana" panose="020B0604030504040204" pitchFamily="34" charset="0"/>
                <a:cs typeface="Verdana" panose="020B0604030504040204" pitchFamily="34" charset="0"/>
              </a:rPr>
              <a:t> for HER2-low disease. But if you censor those patients, you can see here still not statistically significant, but a little bit of a trend from 17.5 months to 19 months. But still, nonetheless, it's not a surprise because there were so many other therapies the patients received after they progressed on Dato-</a:t>
            </a:r>
            <a:r>
              <a:rPr lang="en-US" sz="1200" dirty="0" err="1">
                <a:effectLst/>
                <a:latin typeface="Verdana" panose="020B0604030504040204" pitchFamily="34" charset="0"/>
                <a:ea typeface="Verdana" panose="020B0604030504040204" pitchFamily="34" charset="0"/>
                <a:cs typeface="Verdana" panose="020B0604030504040204" pitchFamily="34" charset="0"/>
              </a:rPr>
              <a:t>DXd</a:t>
            </a:r>
            <a:r>
              <a:rPr lang="en-US" sz="1200" dirty="0">
                <a:effectLst/>
                <a:latin typeface="Verdana" panose="020B0604030504040204" pitchFamily="34" charset="0"/>
                <a:ea typeface="Verdana" panose="020B0604030504040204" pitchFamily="34" charset="0"/>
                <a:cs typeface="Verdana" panose="020B0604030504040204" pitchFamily="34" charset="0"/>
              </a:rPr>
              <a:t> or the control, that I think it's difficult to see a survival advantage in this population.</a:t>
            </a:r>
          </a:p>
        </p:txBody>
      </p:sp>
      <p:sp>
        <p:nvSpPr>
          <p:cNvPr id="4" name="Slide Number Placeholder 3"/>
          <p:cNvSpPr>
            <a:spLocks noGrp="1"/>
          </p:cNvSpPr>
          <p:nvPr>
            <p:ph type="sldNum" sz="quarter" idx="5"/>
          </p:nvPr>
        </p:nvSpPr>
        <p:spPr/>
        <p:txBody>
          <a:bodyPr/>
          <a:lstStyle/>
          <a:p>
            <a:pPr>
              <a:defRPr/>
            </a:pPr>
            <a:fld id="{B53C4279-0E90-45C7-936D-21AD6824232C}" type="slidenum">
              <a:rPr lang="en-GB" smtClean="0"/>
              <a:pPr>
                <a:defRPr/>
              </a:pPr>
              <a:t>24</a:t>
            </a:fld>
            <a:endParaRPr lang="en-GB"/>
          </a:p>
        </p:txBody>
      </p:sp>
    </p:spTree>
    <p:extLst>
      <p:ext uri="{BB962C8B-B14F-4D97-AF65-F5344CB8AC3E}">
        <p14:creationId xmlns:p14="http://schemas.microsoft.com/office/powerpoint/2010/main" val="7257689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94B695-4959-034C-8CA3-8676768617D7}" type="slidenum">
              <a:rPr lang="en-US" smtClean="0"/>
              <a:t>25</a:t>
            </a:fld>
            <a:endParaRPr lang="en-US"/>
          </a:p>
        </p:txBody>
      </p:sp>
    </p:spTree>
    <p:extLst>
      <p:ext uri="{BB962C8B-B14F-4D97-AF65-F5344CB8AC3E}">
        <p14:creationId xmlns:p14="http://schemas.microsoft.com/office/powerpoint/2010/main" val="6161300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E94B695-4959-034C-8CA3-8676768617D7}"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26</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32716122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E94B695-4959-034C-8CA3-8676768617D7}"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27</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22237301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28</a:t>
            </a:fld>
            <a:endParaRPr lang="en-US"/>
          </a:p>
        </p:txBody>
      </p:sp>
    </p:spTree>
    <p:extLst>
      <p:ext uri="{BB962C8B-B14F-4D97-AF65-F5344CB8AC3E}">
        <p14:creationId xmlns:p14="http://schemas.microsoft.com/office/powerpoint/2010/main" val="4294577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50000"/>
              </a:lnSpc>
              <a:spcBef>
                <a:spcPts val="0"/>
              </a:spcBef>
              <a:spcAft>
                <a:spcPts val="0"/>
              </a:spcAft>
            </a:pPr>
            <a:r>
              <a:rPr lang="en-US" sz="1800" dirty="0">
                <a:effectLst/>
                <a:latin typeface="Verdana" panose="020B0604030504040204" pitchFamily="34" charset="0"/>
                <a:ea typeface="Verdana" panose="020B0604030504040204" pitchFamily="34" charset="0"/>
                <a:cs typeface="Verdana" panose="020B0604030504040204" pitchFamily="34" charset="0"/>
              </a:rPr>
              <a:t>The last of the three drugs is sac-TMT, or </a:t>
            </a:r>
            <a:r>
              <a:rPr lang="en-US" sz="1800" dirty="0" err="1">
                <a:effectLst/>
                <a:latin typeface="Verdana" panose="020B0604030504040204" pitchFamily="34" charset="0"/>
                <a:ea typeface="Verdana" panose="020B0604030504040204" pitchFamily="34" charset="0"/>
                <a:cs typeface="Verdana" panose="020B0604030504040204" pitchFamily="34" charset="0"/>
              </a:rPr>
              <a:t>sacituzumab</a:t>
            </a:r>
            <a:r>
              <a:rPr lang="en-US" sz="1800" dirty="0">
                <a:effectLst/>
                <a:latin typeface="Verdana" panose="020B0604030504040204" pitchFamily="34" charset="0"/>
                <a:ea typeface="Verdana" panose="020B0604030504040204" pitchFamily="34" charset="0"/>
                <a:cs typeface="Verdana" panose="020B0604030504040204" pitchFamily="34" charset="0"/>
              </a:rPr>
              <a:t> </a:t>
            </a:r>
            <a:r>
              <a:rPr lang="en-US" sz="1800" dirty="0" err="1">
                <a:effectLst/>
                <a:latin typeface="Verdana" panose="020B0604030504040204" pitchFamily="34" charset="0"/>
                <a:ea typeface="Verdana" panose="020B0604030504040204" pitchFamily="34" charset="0"/>
                <a:cs typeface="Verdana" panose="020B0604030504040204" pitchFamily="34" charset="0"/>
              </a:rPr>
              <a:t>tirumotecan</a:t>
            </a:r>
            <a:r>
              <a:rPr lang="en-US" sz="1800" dirty="0">
                <a:effectLst/>
                <a:latin typeface="Verdana" panose="020B0604030504040204" pitchFamily="34" charset="0"/>
                <a:ea typeface="Verdana" panose="020B0604030504040204" pitchFamily="34" charset="0"/>
                <a:cs typeface="Verdana" panose="020B0604030504040204" pitchFamily="34" charset="0"/>
              </a:rPr>
              <a:t>. This is an antibody-drug conjugate with a novel pyrimidine thiol linker conjugated to a novel topoisomerase inhibitor with a drug-to-antibody ratio of 7.4. It has improved stability of the antibody-drug conjugate, but you can get extracellular hydrolysis of the linker, even though it is more stable, allowing a bystander effect. </a:t>
            </a:r>
          </a:p>
        </p:txBody>
      </p:sp>
      <p:sp>
        <p:nvSpPr>
          <p:cNvPr id="4" name="Slide Number Placeholder 3"/>
          <p:cNvSpPr>
            <a:spLocks noGrp="1"/>
          </p:cNvSpPr>
          <p:nvPr>
            <p:ph type="sldNum"/>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8C28D95-B03A-468D-B80C-1B96D1972B03}"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29</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41077382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50000"/>
              </a:lnSpc>
              <a:spcBef>
                <a:spcPts val="0"/>
              </a:spcBef>
              <a:spcAft>
                <a:spcPts val="0"/>
              </a:spcAft>
            </a:pPr>
            <a:r>
              <a:rPr lang="en-US" sz="1800" dirty="0">
                <a:effectLst/>
                <a:latin typeface="Verdana" panose="020B0604030504040204" pitchFamily="34" charset="0"/>
                <a:ea typeface="Verdana" panose="020B0604030504040204" pitchFamily="34" charset="0"/>
                <a:cs typeface="Verdana" panose="020B0604030504040204" pitchFamily="34" charset="0"/>
              </a:rPr>
              <a:t>The OptiTROP-Breast02 study was presented last year at ESMO. Again, very similar to the other two studies we talked about, women who had hormone receptor-positive HER2-negative metastatic breast cancer had prior one to two lines of chemotherapy and had to have at least one endocrine therapy, CDK4/6 inhibitor, and a </a:t>
            </a:r>
            <a:r>
              <a:rPr lang="en-US" sz="1800" dirty="0" err="1">
                <a:effectLst/>
                <a:latin typeface="Verdana" panose="020B0604030504040204" pitchFamily="34" charset="0"/>
                <a:ea typeface="Verdana" panose="020B0604030504040204" pitchFamily="34" charset="0"/>
                <a:cs typeface="Verdana" panose="020B0604030504040204" pitchFamily="34" charset="0"/>
              </a:rPr>
              <a:t>taxane</a:t>
            </a:r>
            <a:r>
              <a:rPr lang="en-US" sz="1800" dirty="0">
                <a:effectLst/>
                <a:latin typeface="Verdana" panose="020B0604030504040204" pitchFamily="34" charset="0"/>
                <a:ea typeface="Verdana" panose="020B0604030504040204" pitchFamily="34" charset="0"/>
                <a:cs typeface="Verdana" panose="020B0604030504040204" pitchFamily="34" charset="0"/>
              </a:rPr>
              <a:t> in any setting. Received sac-TMT at 5 mg/kg every 2 weeks versus investigator’s choice of chemotherapy, </a:t>
            </a:r>
            <a:r>
              <a:rPr lang="en-US" sz="1800" dirty="0" err="1">
                <a:effectLst/>
                <a:latin typeface="Verdana" panose="020B0604030504040204" pitchFamily="34" charset="0"/>
                <a:ea typeface="Verdana" panose="020B0604030504040204" pitchFamily="34" charset="0"/>
                <a:cs typeface="Verdana" panose="020B0604030504040204" pitchFamily="34" charset="0"/>
              </a:rPr>
              <a:t>eribulin</a:t>
            </a:r>
            <a:r>
              <a:rPr lang="en-US" sz="1800" dirty="0">
                <a:effectLst/>
                <a:latin typeface="Verdana" panose="020B0604030504040204" pitchFamily="34" charset="0"/>
                <a:ea typeface="Verdana" panose="020B0604030504040204" pitchFamily="34" charset="0"/>
                <a:cs typeface="Verdana" panose="020B0604030504040204" pitchFamily="34" charset="0"/>
              </a:rPr>
              <a:t>, cape, gem, or vinorelbine. Primary endpoint was PFS. Again, I think that it was a stepwise statistical trial. In other words, if you met the PFS endpoint, then you could go to the OS endpoint of this particular study. </a:t>
            </a:r>
          </a:p>
        </p:txBody>
      </p:sp>
      <p:sp>
        <p:nvSpPr>
          <p:cNvPr id="4" name="Slide Number Placeholder 3"/>
          <p:cNvSpPr>
            <a:spLocks noGrp="1"/>
          </p:cNvSpPr>
          <p:nvPr>
            <p:ph type="sldNum"/>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8C28D95-B03A-468D-B80C-1B96D1972B03}"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30</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2313829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26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1126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EB5F856-7C31-C34B-A83D-F197DABE6AD6}"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50000"/>
              </a:lnSpc>
              <a:spcBef>
                <a:spcPts val="0"/>
              </a:spcBef>
              <a:spcAft>
                <a:spcPts val="0"/>
              </a:spcAft>
            </a:pPr>
            <a:r>
              <a:rPr lang="en-US" sz="1800" dirty="0">
                <a:effectLst/>
                <a:latin typeface="Verdana" panose="020B0604030504040204" pitchFamily="34" charset="0"/>
                <a:ea typeface="Verdana" panose="020B0604030504040204" pitchFamily="34" charset="0"/>
                <a:cs typeface="Verdana" panose="020B0604030504040204" pitchFamily="34" charset="0"/>
              </a:rPr>
              <a:t>And you can see here, PFS was really quite dramatic with this particular drug. It's actually a doubling or more of progression-free survival. Sac-TMT is 8.3 months versus 4.1 months with chemotherapy, with a PFS rate of 61% versus chemotherapy alone of 25%. That seems to be a little bit lower than the other two trials. The control arm didn't perform as well, which is one kind of issue with this particular study. It was done mostly, if not all, in a Chinese population, and so therefore it wasn't as diverse a population, so that is a potential limitation of this data. But nonetheless, the hazard ratio is 0.35, which is statistically significant. </a:t>
            </a:r>
          </a:p>
        </p:txBody>
      </p:sp>
      <p:sp>
        <p:nvSpPr>
          <p:cNvPr id="4" name="Slide Number Placeholder 3"/>
          <p:cNvSpPr>
            <a:spLocks noGrp="1"/>
          </p:cNvSpPr>
          <p:nvPr>
            <p:ph type="sldNum"/>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8C28D95-B03A-468D-B80C-1B96D1972B03}"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31</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18250045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D4536-56BB-6800-0344-75DCF14316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4821EF-8ED7-E984-C859-D00C1AAA2C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18B0D8-E2FC-C653-1947-3CFC00A477AD}"/>
              </a:ext>
            </a:extLst>
          </p:cNvPr>
          <p:cNvSpPr>
            <a:spLocks noGrp="1"/>
          </p:cNvSpPr>
          <p:nvPr>
            <p:ph type="body" idx="1"/>
          </p:nvPr>
        </p:nvSpPr>
        <p:spPr/>
        <p:txBody>
          <a:bodyPr/>
          <a:lstStyle/>
          <a:p>
            <a:pPr marL="0" marR="0" indent="0">
              <a:lnSpc>
                <a:spcPct val="150000"/>
              </a:lnSpc>
              <a:spcBef>
                <a:spcPts val="0"/>
              </a:spcBef>
              <a:spcAft>
                <a:spcPts val="0"/>
              </a:spcAft>
            </a:pPr>
            <a:r>
              <a:rPr lang="en-US" sz="1800" dirty="0">
                <a:effectLst/>
                <a:latin typeface="Verdana" panose="020B0604030504040204" pitchFamily="34" charset="0"/>
                <a:ea typeface="Verdana" panose="020B0604030504040204" pitchFamily="34" charset="0"/>
                <a:cs typeface="Verdana" panose="020B0604030504040204" pitchFamily="34" charset="0"/>
              </a:rPr>
              <a:t>And fairly dramatic data with an actual overall survival benefit, the hazard ratio for death was 0.33, again subject to a very short follow-up, only 7.4 months, so to be continued here.</a:t>
            </a:r>
          </a:p>
        </p:txBody>
      </p:sp>
      <p:sp>
        <p:nvSpPr>
          <p:cNvPr id="4" name="Slide Number Placeholder 3">
            <a:extLst>
              <a:ext uri="{FF2B5EF4-FFF2-40B4-BE49-F238E27FC236}">
                <a16:creationId xmlns:a16="http://schemas.microsoft.com/office/drawing/2014/main" id="{A0E7F54D-883E-F926-7850-E3C58EC3523E}"/>
              </a:ext>
            </a:extLst>
          </p:cNvPr>
          <p:cNvSpPr>
            <a:spLocks noGrp="1"/>
          </p:cNvSpPr>
          <p:nvPr>
            <p:ph type="sldNum"/>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8C28D95-B03A-468D-B80C-1B96D1972B03}"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32</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36166976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BC9DF-E090-D196-4FF9-5C8A03F3AF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2EE320-B538-0EC9-F7A1-1C750A9A60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4460CE-4034-2CAC-BD3D-D84CF921BE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23273B9-7E7B-6424-231A-8833C6243046}"/>
              </a:ext>
            </a:extLst>
          </p:cNvPr>
          <p:cNvSpPr>
            <a:spLocks noGrp="1"/>
          </p:cNvSpPr>
          <p:nvPr>
            <p:ph type="sldNum"/>
          </p:nvPr>
        </p:nvSpPr>
        <p:spPr/>
        <p:txBody>
          <a:bodyPr/>
          <a:lstStyle/>
          <a:p>
            <a:pPr>
              <a:defRPr/>
            </a:pPr>
            <a:fld id="{88C28D95-B03A-468D-B80C-1B96D1972B03}" type="slidenum">
              <a:rPr lang="en-US" smtClean="0"/>
              <a:pPr>
                <a:defRPr/>
              </a:pPr>
              <a:t>33</a:t>
            </a:fld>
            <a:endParaRPr lang="en-US"/>
          </a:p>
        </p:txBody>
      </p:sp>
    </p:spTree>
    <p:extLst>
      <p:ext uri="{BB962C8B-B14F-4D97-AF65-F5344CB8AC3E}">
        <p14:creationId xmlns:p14="http://schemas.microsoft.com/office/powerpoint/2010/main" val="29130535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F6177-C637-3C69-E21C-3CE3C1A8D4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2F9FCA-2BE3-5D07-7CF7-1377350D55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2DB347-C5A9-A8B3-734D-DD694FA33473}"/>
              </a:ext>
            </a:extLst>
          </p:cNvPr>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sz="1800" dirty="0">
                <a:effectLst/>
                <a:latin typeface="Verdana" panose="020B0604030504040204" pitchFamily="34" charset="0"/>
                <a:ea typeface="Verdana" panose="020B0604030504040204" pitchFamily="34" charset="0"/>
                <a:cs typeface="Verdana" panose="020B0604030504040204" pitchFamily="34" charset="0"/>
              </a:rPr>
              <a:t>So at this point in time, the NCCN guidelines do recommend for hormone receptor-positive disease that has either visceral crisis or endocrine-refractory disease, they recommend trastuzumab </a:t>
            </a:r>
            <a:r>
              <a:rPr lang="en-US" sz="1800" dirty="0" err="1">
                <a:effectLst/>
                <a:latin typeface="Verdana" panose="020B0604030504040204" pitchFamily="34" charset="0"/>
                <a:ea typeface="Verdana" panose="020B0604030504040204" pitchFamily="34" charset="0"/>
                <a:cs typeface="Verdana" panose="020B0604030504040204" pitchFamily="34" charset="0"/>
              </a:rPr>
              <a:t>deruxtecan</a:t>
            </a:r>
            <a:r>
              <a:rPr lang="en-US" sz="1800" dirty="0">
                <a:effectLst/>
                <a:latin typeface="Verdana" panose="020B0604030504040204" pitchFamily="34" charset="0"/>
                <a:ea typeface="Verdana" panose="020B0604030504040204" pitchFamily="34" charset="0"/>
                <a:cs typeface="Verdana" panose="020B0604030504040204" pitchFamily="34" charset="0"/>
              </a:rPr>
              <a:t> for those patients that are HER2-low, or those patients who are HER2 IHC 0 or not a candidate for trastuzumab </a:t>
            </a:r>
            <a:r>
              <a:rPr lang="en-US" sz="1800" dirty="0" err="1">
                <a:effectLst/>
                <a:latin typeface="Verdana" panose="020B0604030504040204" pitchFamily="34" charset="0"/>
                <a:ea typeface="Verdana" panose="020B0604030504040204" pitchFamily="34" charset="0"/>
                <a:cs typeface="Verdana" panose="020B0604030504040204" pitchFamily="34" charset="0"/>
              </a:rPr>
              <a:t>deruxtecan</a:t>
            </a:r>
            <a:r>
              <a:rPr lang="en-US" sz="1800" dirty="0">
                <a:effectLst/>
                <a:latin typeface="Verdana" panose="020B0604030504040204" pitchFamily="34" charset="0"/>
                <a:ea typeface="Verdana" panose="020B0604030504040204" pitchFamily="34" charset="0"/>
                <a:cs typeface="Verdana" panose="020B0604030504040204" pitchFamily="34" charset="0"/>
              </a:rPr>
              <a:t>. Generally, you could give </a:t>
            </a:r>
            <a:r>
              <a:rPr lang="en-US" sz="1800" dirty="0" err="1">
                <a:effectLst/>
                <a:latin typeface="Verdana" panose="020B0604030504040204" pitchFamily="34" charset="0"/>
                <a:ea typeface="Verdana" panose="020B0604030504040204" pitchFamily="34" charset="0"/>
                <a:cs typeface="Verdana" panose="020B0604030504040204" pitchFamily="34" charset="0"/>
              </a:rPr>
              <a:t>sacituzumab</a:t>
            </a:r>
            <a:r>
              <a:rPr lang="en-US" sz="1800" dirty="0">
                <a:effectLst/>
                <a:latin typeface="Verdana" panose="020B0604030504040204" pitchFamily="34" charset="0"/>
                <a:ea typeface="Verdana" panose="020B0604030504040204" pitchFamily="34" charset="0"/>
                <a:cs typeface="Verdana" panose="020B0604030504040204" pitchFamily="34" charset="0"/>
              </a:rPr>
              <a:t> </a:t>
            </a:r>
            <a:r>
              <a:rPr lang="en-US" sz="1800" dirty="0" err="1">
                <a:effectLst/>
                <a:latin typeface="Verdana" panose="020B0604030504040204" pitchFamily="34" charset="0"/>
                <a:ea typeface="Verdana" panose="020B0604030504040204" pitchFamily="34" charset="0"/>
                <a:cs typeface="Verdana" panose="020B0604030504040204" pitchFamily="34" charset="0"/>
              </a:rPr>
              <a:t>govitecan</a:t>
            </a:r>
            <a:r>
              <a:rPr lang="en-US" sz="1800" dirty="0">
                <a:effectLst/>
                <a:latin typeface="Verdana" panose="020B0604030504040204" pitchFamily="34" charset="0"/>
                <a:ea typeface="Verdana" panose="020B0604030504040204" pitchFamily="34" charset="0"/>
                <a:cs typeface="Verdana" panose="020B0604030504040204" pitchFamily="34" charset="0"/>
              </a:rPr>
              <a:t>, which is category 1, or generally </a:t>
            </a:r>
            <a:r>
              <a:rPr lang="en-US" sz="1800" dirty="0" err="1">
                <a:effectLst/>
                <a:latin typeface="Verdana" panose="020B0604030504040204" pitchFamily="34" charset="0"/>
                <a:ea typeface="Verdana" panose="020B0604030504040204" pitchFamily="34" charset="0"/>
                <a:cs typeface="Verdana" panose="020B0604030504040204" pitchFamily="34" charset="0"/>
              </a:rPr>
              <a:t>datopotamab</a:t>
            </a:r>
            <a:r>
              <a:rPr lang="en-US" sz="1800" dirty="0">
                <a:effectLst/>
                <a:latin typeface="Verdana" panose="020B0604030504040204" pitchFamily="34" charset="0"/>
                <a:ea typeface="Verdana" panose="020B0604030504040204" pitchFamily="34" charset="0"/>
                <a:cs typeface="Verdana" panose="020B0604030504040204" pitchFamily="34" charset="0"/>
              </a:rPr>
              <a:t> </a:t>
            </a:r>
            <a:r>
              <a:rPr lang="en-US" sz="1800" dirty="0" err="1">
                <a:effectLst/>
                <a:latin typeface="Verdana" panose="020B0604030504040204" pitchFamily="34" charset="0"/>
                <a:ea typeface="Verdana" panose="020B0604030504040204" pitchFamily="34" charset="0"/>
                <a:cs typeface="Verdana" panose="020B0604030504040204" pitchFamily="34" charset="0"/>
              </a:rPr>
              <a:t>deruxtecan</a:t>
            </a:r>
            <a:r>
              <a:rPr lang="en-US" sz="1800" dirty="0">
                <a:effectLst/>
                <a:latin typeface="Verdana" panose="020B0604030504040204" pitchFamily="34" charset="0"/>
                <a:ea typeface="Verdana" panose="020B0604030504040204" pitchFamily="34" charset="0"/>
                <a:cs typeface="Verdana" panose="020B0604030504040204" pitchFamily="34" charset="0"/>
              </a:rPr>
              <a:t> also. So these both are in the NCCN guidelines for second-line chemotherapy and beyond in this setting. So we do have two interesting agents. </a:t>
            </a:r>
            <a:r>
              <a:rPr lang="en-US" sz="1800" dirty="0" err="1">
                <a:effectLst/>
                <a:latin typeface="Verdana" panose="020B0604030504040204" pitchFamily="34" charset="0"/>
                <a:ea typeface="Verdana" panose="020B0604030504040204" pitchFamily="34" charset="0"/>
                <a:cs typeface="Verdana" panose="020B0604030504040204" pitchFamily="34" charset="0"/>
              </a:rPr>
              <a:t>OptiTROP</a:t>
            </a:r>
            <a:r>
              <a:rPr lang="en-US" sz="1800" dirty="0">
                <a:effectLst/>
                <a:latin typeface="Verdana" panose="020B0604030504040204" pitchFamily="34" charset="0"/>
                <a:ea typeface="Verdana" panose="020B0604030504040204" pitchFamily="34" charset="0"/>
                <a:cs typeface="Verdana" panose="020B0604030504040204" pitchFamily="34" charset="0"/>
              </a:rPr>
              <a:t> was not approved yet by the NCCN, given the limitations, as I described before, but nonetheless, I think it's something that we are actively pursuing in the US population and further phase 3 clinical trials.</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endParaRPr lang="en-US" dirty="0"/>
          </a:p>
        </p:txBody>
      </p:sp>
      <p:sp>
        <p:nvSpPr>
          <p:cNvPr id="4" name="Slide Number Placeholder 3">
            <a:extLst>
              <a:ext uri="{FF2B5EF4-FFF2-40B4-BE49-F238E27FC236}">
                <a16:creationId xmlns:a16="http://schemas.microsoft.com/office/drawing/2014/main" id="{030BCE27-FDEB-2778-01BB-AB8BFE27B901}"/>
              </a:ext>
            </a:extLst>
          </p:cNvPr>
          <p:cNvSpPr>
            <a:spLocks noGrp="1"/>
          </p:cNvSpPr>
          <p:nvPr>
            <p:ph type="sldNum" sz="quarter" idx="5"/>
          </p:nvPr>
        </p:nvSpPr>
        <p:spPr/>
        <p:txBody>
          <a:bodyPr/>
          <a:lstStyle/>
          <a:p>
            <a:fld id="{346C45EA-94B1-CB43-BD15-6A8600409710}" type="slidenum">
              <a:rPr lang="en-US" smtClean="0"/>
              <a:t>34</a:t>
            </a:fld>
            <a:endParaRPr lang="en-US"/>
          </a:p>
        </p:txBody>
      </p:sp>
    </p:spTree>
    <p:extLst>
      <p:ext uri="{BB962C8B-B14F-4D97-AF65-F5344CB8AC3E}">
        <p14:creationId xmlns:p14="http://schemas.microsoft.com/office/powerpoint/2010/main" val="1292279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proxima-nova"/>
              </a:rPr>
              <a:t>Note: The Phase 3 ASCENT-07 study investigating </a:t>
            </a:r>
            <a:r>
              <a:rPr lang="en-US" b="0" i="0" dirty="0" err="1">
                <a:solidFill>
                  <a:srgbClr val="222222"/>
                </a:solidFill>
                <a:effectLst/>
                <a:latin typeface="proxima-nova"/>
              </a:rPr>
              <a:t>sacituzumab</a:t>
            </a:r>
            <a:r>
              <a:rPr lang="en-US" b="0" i="0" dirty="0">
                <a:solidFill>
                  <a:srgbClr val="222222"/>
                </a:solidFill>
                <a:effectLst/>
                <a:latin typeface="proxima-nova"/>
              </a:rPr>
              <a:t> </a:t>
            </a:r>
            <a:r>
              <a:rPr lang="en-US" b="0" i="0" dirty="0" err="1">
                <a:solidFill>
                  <a:srgbClr val="222222"/>
                </a:solidFill>
                <a:effectLst/>
                <a:latin typeface="proxima-nova"/>
              </a:rPr>
              <a:t>govitecan-hziy</a:t>
            </a:r>
            <a:r>
              <a:rPr lang="en-US" b="0" i="0" dirty="0">
                <a:solidFill>
                  <a:srgbClr val="222222"/>
                </a:solidFill>
                <a:effectLst/>
                <a:latin typeface="proxima-nova"/>
              </a:rPr>
              <a:t> versus chemotherapy as a first-line treatment post-endocrine therapy in HR+/HER2-negative metastatic breast cancer patients did not meet the primary endpoint of progression-free survival (PFS) as assessed by Blinded Independent Central Review (BICR) according to RECIST v1.1 criteria. Overall survival is a key secondary endpoint and was not mature at the time of the primary analysis; however, an early trend was observed favoring patients treated with </a:t>
            </a:r>
            <a:r>
              <a:rPr lang="en-US" b="0" i="0" dirty="0" err="1">
                <a:solidFill>
                  <a:srgbClr val="222222"/>
                </a:solidFill>
                <a:effectLst/>
                <a:latin typeface="proxima-nova"/>
              </a:rPr>
              <a:t>Trodelvy</a:t>
            </a:r>
            <a:r>
              <a:rPr lang="en-US" b="0" i="0" dirty="0">
                <a:solidFill>
                  <a:srgbClr val="222222"/>
                </a:solidFill>
                <a:effectLst/>
                <a:latin typeface="proxima-nova"/>
              </a:rPr>
              <a:t> compared to chemotherapy. The ASCENT-07 study will continue to further assess overall survival. Sacituzumab </a:t>
            </a:r>
            <a:r>
              <a:rPr lang="en-US" b="0" i="0" dirty="0" err="1">
                <a:solidFill>
                  <a:srgbClr val="222222"/>
                </a:solidFill>
                <a:effectLst/>
                <a:latin typeface="proxima-nova"/>
              </a:rPr>
              <a:t>govitecan-hziy</a:t>
            </a:r>
            <a:r>
              <a:rPr lang="en-US" b="0" i="0" dirty="0">
                <a:solidFill>
                  <a:srgbClr val="222222"/>
                </a:solidFill>
                <a:effectLst/>
                <a:latin typeface="proxima-nova"/>
              </a:rPr>
              <a:t> remains a standard of care for pre-treated HR+/HER2-negative metastatic breast cancer based on the demonstrated overall survival results seen in the TROPiCS-02 study. </a:t>
            </a:r>
            <a:r>
              <a:rPr lang="en-US" dirty="0"/>
              <a:t>https://</a:t>
            </a:r>
            <a:r>
              <a:rPr lang="en-US" dirty="0" err="1"/>
              <a:t>www.gilead.com</a:t>
            </a:r>
            <a:r>
              <a:rPr lang="en-US" dirty="0"/>
              <a:t>/news/news-details/2025/gilead-provides-update-on-phase-3-ascent-07-study</a:t>
            </a:r>
            <a:endParaRPr lang="en-US" b="0" i="0" dirty="0">
              <a:solidFill>
                <a:srgbClr val="222222"/>
              </a:solidFill>
              <a:effectLst/>
              <a:latin typeface="proxima-nova"/>
            </a:endParaRPr>
          </a:p>
          <a:p>
            <a:endParaRPr lang="en-US" dirty="0"/>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35</a:t>
            </a:fld>
            <a:endParaRPr lang="en-US"/>
          </a:p>
        </p:txBody>
      </p:sp>
    </p:spTree>
    <p:extLst>
      <p:ext uri="{BB962C8B-B14F-4D97-AF65-F5344CB8AC3E}">
        <p14:creationId xmlns:p14="http://schemas.microsoft.com/office/powerpoint/2010/main" val="19755265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Verdana" panose="020B0604030504040204" pitchFamily="34" charset="0"/>
                <a:ea typeface="Verdana" panose="020B0604030504040204" pitchFamily="34" charset="0"/>
                <a:cs typeface="Verdana" panose="020B0604030504040204" pitchFamily="34" charset="0"/>
              </a:rPr>
              <a:t>So now we'll talk a little bit about triple-negative breast cancer. </a:t>
            </a:r>
            <a:endParaRPr lang="en-US" dirty="0"/>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36</a:t>
            </a:fld>
            <a:endParaRPr lang="en-US"/>
          </a:p>
        </p:txBody>
      </p:sp>
    </p:spTree>
    <p:extLst>
      <p:ext uri="{BB962C8B-B14F-4D97-AF65-F5344CB8AC3E}">
        <p14:creationId xmlns:p14="http://schemas.microsoft.com/office/powerpoint/2010/main" val="25021788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50000"/>
              </a:lnSpc>
              <a:spcBef>
                <a:spcPts val="0"/>
              </a:spcBef>
              <a:spcAft>
                <a:spcPts val="0"/>
              </a:spcAft>
            </a:pPr>
            <a:r>
              <a:rPr lang="en-US" sz="1800" dirty="0">
                <a:effectLst/>
                <a:latin typeface="Verdana" panose="020B0604030504040204" pitchFamily="34" charset="0"/>
                <a:ea typeface="Verdana" panose="020B0604030504040204" pitchFamily="34" charset="0"/>
                <a:cs typeface="Verdana" panose="020B0604030504040204" pitchFamily="34" charset="0"/>
              </a:rPr>
              <a:t>The first one is </a:t>
            </a:r>
            <a:r>
              <a:rPr lang="en-US" sz="1800" dirty="0" err="1">
                <a:effectLst/>
                <a:latin typeface="Verdana" panose="020B0604030504040204" pitchFamily="34" charset="0"/>
                <a:ea typeface="Verdana" panose="020B0604030504040204" pitchFamily="34" charset="0"/>
                <a:cs typeface="Verdana" panose="020B0604030504040204" pitchFamily="34" charset="0"/>
              </a:rPr>
              <a:t>sacituzumab</a:t>
            </a:r>
            <a:r>
              <a:rPr lang="en-US" sz="1800" dirty="0">
                <a:effectLst/>
                <a:latin typeface="Verdana" panose="020B0604030504040204" pitchFamily="34" charset="0"/>
                <a:ea typeface="Verdana" panose="020B0604030504040204" pitchFamily="34" charset="0"/>
                <a:cs typeface="Verdana" panose="020B0604030504040204" pitchFamily="34" charset="0"/>
              </a:rPr>
              <a:t>, and we have the ASCENT study, which is published in the </a:t>
            </a:r>
            <a:r>
              <a:rPr lang="en-US" sz="1800" i="1" dirty="0">
                <a:effectLst/>
                <a:latin typeface="Verdana" panose="020B0604030504040204" pitchFamily="34" charset="0"/>
                <a:ea typeface="Verdana" panose="020B0604030504040204" pitchFamily="34" charset="0"/>
                <a:cs typeface="Verdana" panose="020B0604030504040204" pitchFamily="34" charset="0"/>
              </a:rPr>
              <a:t>New England Journal of Medicine</a:t>
            </a:r>
            <a:r>
              <a:rPr lang="en-US" sz="1800" dirty="0">
                <a:effectLst/>
                <a:latin typeface="Verdana" panose="020B0604030504040204" pitchFamily="34" charset="0"/>
                <a:ea typeface="Verdana" panose="020B0604030504040204" pitchFamily="34" charset="0"/>
                <a:cs typeface="Verdana" panose="020B0604030504040204" pitchFamily="34" charset="0"/>
              </a:rPr>
              <a:t> almost 5 years ago now. And this took women with metastatic breast cancer and patients with metastatic breast cancer, occasional man, with more than two chemotherapies for advanced disease, and at least one in the advanced setting; 529 patients were randomized to physician’s choice of chemo or </a:t>
            </a:r>
            <a:r>
              <a:rPr lang="en-US" sz="1800" dirty="0" err="1">
                <a:effectLst/>
                <a:latin typeface="Verdana" panose="020B0604030504040204" pitchFamily="34" charset="0"/>
                <a:ea typeface="Verdana" panose="020B0604030504040204" pitchFamily="34" charset="0"/>
                <a:cs typeface="Verdana" panose="020B0604030504040204" pitchFamily="34" charset="0"/>
              </a:rPr>
              <a:t>sacituzumab</a:t>
            </a:r>
            <a:r>
              <a:rPr lang="en-US" sz="1800" dirty="0">
                <a:effectLst/>
                <a:latin typeface="Verdana" panose="020B0604030504040204" pitchFamily="34" charset="0"/>
                <a:ea typeface="Verdana" panose="020B0604030504040204" pitchFamily="34" charset="0"/>
                <a:cs typeface="Verdana" panose="020B0604030504040204" pitchFamily="34" charset="0"/>
              </a:rPr>
              <a:t> </a:t>
            </a:r>
            <a:r>
              <a:rPr lang="en-US" sz="1800" dirty="0" err="1">
                <a:effectLst/>
                <a:latin typeface="Verdana" panose="020B0604030504040204" pitchFamily="34" charset="0"/>
                <a:ea typeface="Verdana" panose="020B0604030504040204" pitchFamily="34" charset="0"/>
                <a:cs typeface="Verdana" panose="020B0604030504040204" pitchFamily="34" charset="0"/>
              </a:rPr>
              <a:t>govitecan</a:t>
            </a:r>
            <a:r>
              <a:rPr lang="en-US" sz="1800" dirty="0">
                <a:effectLst/>
                <a:latin typeface="Verdana" panose="020B0604030504040204" pitchFamily="34" charset="0"/>
                <a:ea typeface="Verdana" panose="020B0604030504040204" pitchFamily="34" charset="0"/>
                <a:cs typeface="Verdana" panose="020B0604030504040204" pitchFamily="34" charset="0"/>
              </a:rPr>
              <a:t>. The primary endpoint was PFS. Secondary endpoint was OS. </a:t>
            </a:r>
          </a:p>
          <a:p>
            <a:pPr marL="0" marR="0" indent="0">
              <a:lnSpc>
                <a:spcPct val="150000"/>
              </a:lnSpc>
              <a:spcBef>
                <a:spcPts val="0"/>
              </a:spcBef>
              <a:spcAft>
                <a:spcPts val="0"/>
              </a:spcAft>
            </a:pP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0" fontAlgn="base" latinLnBrk="0" hangingPunct="0">
              <a:lnSpc>
                <a:spcPct val="150000"/>
              </a:lnSpc>
              <a:spcBef>
                <a:spcPts val="0"/>
              </a:spcBef>
              <a:spcAft>
                <a:spcPts val="0"/>
              </a:spcAft>
              <a:buClr>
                <a:srgbClr val="000000"/>
              </a:buClr>
              <a:buSzPct val="100000"/>
              <a:buFont typeface="Times New Roman" pitchFamily="18" charset="0"/>
              <a:buNone/>
              <a:tabLst/>
              <a:defRPr/>
            </a:pPr>
            <a:r>
              <a:rPr lang="en-US" sz="1800" dirty="0">
                <a:effectLst/>
                <a:latin typeface="Verdana" panose="020B0604030504040204" pitchFamily="34" charset="0"/>
                <a:ea typeface="Verdana" panose="020B0604030504040204" pitchFamily="34" charset="0"/>
                <a:cs typeface="Verdana" panose="020B0604030504040204" pitchFamily="34" charset="0"/>
              </a:rPr>
              <a:t>PFS was improved from 1.7 months to 4.8 months with a hazard ratio of 0.41. Overall survival was improved from 7 months to about 12 months with a hazard ratio of 0.51. And actually, the FDA granted a regular approval to </a:t>
            </a:r>
            <a:r>
              <a:rPr lang="en-US" sz="1800" dirty="0" err="1">
                <a:effectLst/>
                <a:latin typeface="Verdana" panose="020B0604030504040204" pitchFamily="34" charset="0"/>
                <a:ea typeface="Verdana" panose="020B0604030504040204" pitchFamily="34" charset="0"/>
                <a:cs typeface="Verdana" panose="020B0604030504040204" pitchFamily="34" charset="0"/>
              </a:rPr>
              <a:t>sacituzumab</a:t>
            </a:r>
            <a:r>
              <a:rPr lang="en-US" sz="1800" dirty="0">
                <a:effectLst/>
                <a:latin typeface="Verdana" panose="020B0604030504040204" pitchFamily="34" charset="0"/>
                <a:ea typeface="Verdana" panose="020B0604030504040204" pitchFamily="34" charset="0"/>
                <a:cs typeface="Verdana" panose="020B0604030504040204" pitchFamily="34" charset="0"/>
              </a:rPr>
              <a:t> for patients with unresectable, locally advanced or metastatic breast cancer who had received two or more prior systemic therapies, at least one of them for metastatic disease.</a:t>
            </a:r>
          </a:p>
          <a:p>
            <a:pPr marL="0" marR="0" indent="0">
              <a:lnSpc>
                <a:spcPct val="150000"/>
              </a:lnSpc>
              <a:spcBef>
                <a:spcPts val="0"/>
              </a:spcBef>
              <a:spcAft>
                <a:spcPts val="0"/>
              </a:spcAft>
            </a:pP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pPr marL="0" marR="0" indent="0">
              <a:lnSpc>
                <a:spcPct val="150000"/>
              </a:lnSpc>
              <a:spcBef>
                <a:spcPts val="0"/>
              </a:spcBef>
              <a:spcAft>
                <a:spcPts val="0"/>
              </a:spcAft>
            </a:pPr>
            <a:r>
              <a:rPr lang="en-US" dirty="0">
                <a:effectLst/>
                <a:latin typeface="Verdana" panose="020B0604030504040204" pitchFamily="34" charset="0"/>
                <a:ea typeface="Verdana" panose="020B0604030504040204" pitchFamily="34" charset="0"/>
                <a:cs typeface="Verdana" panose="020B0604030504040204" pitchFamily="34" charset="0"/>
              </a:rPr>
              <a:t>TPC: </a:t>
            </a:r>
            <a:r>
              <a:rPr lang="en-US" b="0" i="0" dirty="0" err="1">
                <a:solidFill>
                  <a:srgbClr val="4D4D4D"/>
                </a:solidFill>
                <a:effectLst/>
                <a:latin typeface="OTNEJMQuadraat"/>
              </a:rPr>
              <a:t>eribulin</a:t>
            </a:r>
            <a:r>
              <a:rPr lang="en-US" b="0" i="0" dirty="0">
                <a:solidFill>
                  <a:srgbClr val="4D4D4D"/>
                </a:solidFill>
                <a:effectLst/>
                <a:latin typeface="OTNEJMQuadraat"/>
              </a:rPr>
              <a:t> (1.4 mg per square meter of body-surface area [North America] or 1.23 mg per square meter [Europe] intravenously on days 1 and 8 of a 21-day cycle), vinorelbine (25 mg per square meter intravenously on day 1 weekly), capecitabine (1000 to 1250 mg per square meter orally twice daily on days 1 to 14 of a 21-day cycle), or gemcitabine (800 to 1200 mg per square meter intravenously on days 1, 8, and 15 of a 28-day cycle).</a:t>
            </a:r>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37</a:t>
            </a:fld>
            <a:endParaRPr lang="en-US"/>
          </a:p>
        </p:txBody>
      </p:sp>
    </p:spTree>
    <p:extLst>
      <p:ext uri="{BB962C8B-B14F-4D97-AF65-F5344CB8AC3E}">
        <p14:creationId xmlns:p14="http://schemas.microsoft.com/office/powerpoint/2010/main" val="26107765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57E6F-39B4-8A17-1381-3C2E7CD609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07D801-FA00-D501-AFD1-7C27B6192843}"/>
              </a:ext>
            </a:extLst>
          </p:cNvPr>
          <p:cNvSpPr>
            <a:spLocks noGrp="1" noRot="1" noChangeAspect="1"/>
          </p:cNvSpPr>
          <p:nvPr>
            <p:ph type="sldImg"/>
          </p:nvPr>
        </p:nvSpPr>
        <p:spPr>
          <a:xfrm>
            <a:off x="534988" y="763588"/>
            <a:ext cx="6699250" cy="3768725"/>
          </a:xfrm>
        </p:spPr>
      </p:sp>
      <p:sp>
        <p:nvSpPr>
          <p:cNvPr id="3" name="Notes Placeholder 2">
            <a:extLst>
              <a:ext uri="{FF2B5EF4-FFF2-40B4-BE49-F238E27FC236}">
                <a16:creationId xmlns:a16="http://schemas.microsoft.com/office/drawing/2014/main" id="{5399FE01-2745-5724-A138-B46C9EEF9A8B}"/>
              </a:ext>
            </a:extLst>
          </p:cNvPr>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FE3249C1-E48C-4AC4-3F38-C6B96FC69EC8}"/>
              </a:ext>
            </a:extLst>
          </p:cNvPr>
          <p:cNvSpPr>
            <a:spLocks noGrp="1"/>
          </p:cNvSpPr>
          <p:nvPr>
            <p:ph type="sldNum" sz="quarter" idx="5"/>
          </p:nvPr>
        </p:nvSpPr>
        <p:spPr/>
        <p:txBody>
          <a:bodyPr/>
          <a:lstStyle/>
          <a:p>
            <a:fld id="{7EAC583B-C177-4D56-B77D-87A9CB7AE801}" type="slidenum">
              <a:rPr lang="en-US" smtClean="0"/>
              <a:t>38</a:t>
            </a:fld>
            <a:endParaRPr lang="en-US"/>
          </a:p>
        </p:txBody>
      </p:sp>
    </p:spTree>
    <p:extLst>
      <p:ext uri="{BB962C8B-B14F-4D97-AF65-F5344CB8AC3E}">
        <p14:creationId xmlns:p14="http://schemas.microsoft.com/office/powerpoint/2010/main" val="9845081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50000"/>
              </a:lnSpc>
              <a:spcBef>
                <a:spcPts val="0"/>
              </a:spcBef>
              <a:spcAft>
                <a:spcPts val="0"/>
              </a:spcAft>
            </a:pPr>
            <a:r>
              <a:rPr lang="en-US">
                <a:effectLst/>
                <a:latin typeface="Verdana" panose="020B0604030504040204" pitchFamily="34" charset="0"/>
                <a:ea typeface="Verdana" panose="020B0604030504040204" pitchFamily="34" charset="0"/>
                <a:cs typeface="Verdana" panose="020B0604030504040204" pitchFamily="34" charset="0"/>
              </a:rPr>
              <a:t>Now, I think the natural trial to do was a trial like ASCENT-03, which is to try </a:t>
            </a:r>
            <a:r>
              <a:rPr lang="en-US" err="1">
                <a:effectLst/>
                <a:latin typeface="Verdana" panose="020B0604030504040204" pitchFamily="34" charset="0"/>
                <a:ea typeface="Verdana" panose="020B0604030504040204" pitchFamily="34" charset="0"/>
                <a:cs typeface="Verdana" panose="020B0604030504040204" pitchFamily="34" charset="0"/>
              </a:rPr>
              <a:t>sacituzumab</a:t>
            </a:r>
            <a:r>
              <a:rPr lang="en-US">
                <a:effectLst/>
                <a:latin typeface="Verdana" panose="020B0604030504040204" pitchFamily="34" charset="0"/>
                <a:ea typeface="Verdana" panose="020B0604030504040204" pitchFamily="34" charset="0"/>
                <a:cs typeface="Verdana" panose="020B0604030504040204" pitchFamily="34" charset="0"/>
              </a:rPr>
              <a:t> </a:t>
            </a:r>
            <a:r>
              <a:rPr lang="en-US" err="1">
                <a:effectLst/>
                <a:latin typeface="Verdana" panose="020B0604030504040204" pitchFamily="34" charset="0"/>
                <a:ea typeface="Verdana" panose="020B0604030504040204" pitchFamily="34" charset="0"/>
                <a:cs typeface="Verdana" panose="020B0604030504040204" pitchFamily="34" charset="0"/>
              </a:rPr>
              <a:t>govitecan</a:t>
            </a:r>
            <a:r>
              <a:rPr lang="en-US">
                <a:effectLst/>
                <a:latin typeface="Verdana" panose="020B0604030504040204" pitchFamily="34" charset="0"/>
                <a:ea typeface="Verdana" panose="020B0604030504040204" pitchFamily="34" charset="0"/>
                <a:cs typeface="Verdana" panose="020B0604030504040204" pitchFamily="34" charset="0"/>
              </a:rPr>
              <a:t> as first-line therapy. And so ASCENT-03, which was initially presented at ESMO this year, published in </a:t>
            </a:r>
            <a:r>
              <a:rPr lang="en-US" i="1">
                <a:effectLst/>
                <a:latin typeface="Verdana" panose="020B0604030504040204" pitchFamily="34" charset="0"/>
                <a:ea typeface="Verdana" panose="020B0604030504040204" pitchFamily="34" charset="0"/>
                <a:cs typeface="Verdana" panose="020B0604030504040204" pitchFamily="34" charset="0"/>
              </a:rPr>
              <a:t>New England Journal of Medicine</a:t>
            </a:r>
            <a:r>
              <a:rPr lang="en-US">
                <a:effectLst/>
                <a:latin typeface="Verdana" panose="020B0604030504040204" pitchFamily="34" charset="0"/>
                <a:ea typeface="Verdana" panose="020B0604030504040204" pitchFamily="34" charset="0"/>
                <a:cs typeface="Verdana" panose="020B0604030504040204" pitchFamily="34" charset="0"/>
              </a:rPr>
              <a:t> late last year, took patients with previously untreated, locally advanced inoperable metastatic breast cancer who were not candidates for PD-1/L1 inhibitors, either they were CPS less than 10 or CPS greater than 10 and previously treated with a PD-1/L1 inhibitor in the curative setting or ineligible due to comorbidities, and they had to have at least 6 months since treatment in the curative setting. </a:t>
            </a:r>
          </a:p>
          <a:p>
            <a:pPr marL="0" marR="0" indent="0">
              <a:lnSpc>
                <a:spcPct val="150000"/>
              </a:lnSpc>
              <a:spcBef>
                <a:spcPts val="0"/>
              </a:spcBef>
              <a:spcAft>
                <a:spcPts val="0"/>
              </a:spcAft>
            </a:pPr>
            <a:r>
              <a:rPr lang="en-US">
                <a:effectLst/>
                <a:latin typeface="Verdana" panose="020B0604030504040204" pitchFamily="34" charset="0"/>
                <a:ea typeface="Verdana" panose="020B0604030504040204" pitchFamily="34" charset="0"/>
                <a:cs typeface="Verdana" panose="020B0604030504040204" pitchFamily="34" charset="0"/>
              </a:rPr>
              <a:t> </a:t>
            </a:r>
          </a:p>
          <a:p>
            <a:pPr marL="0" marR="0" indent="0">
              <a:lnSpc>
                <a:spcPct val="150000"/>
              </a:lnSpc>
              <a:spcBef>
                <a:spcPts val="0"/>
              </a:spcBef>
              <a:spcAft>
                <a:spcPts val="0"/>
              </a:spcAft>
            </a:pPr>
            <a:r>
              <a:rPr lang="en-US">
                <a:effectLst/>
                <a:latin typeface="Verdana" panose="020B0604030504040204" pitchFamily="34" charset="0"/>
                <a:ea typeface="Verdana" panose="020B0604030504040204" pitchFamily="34" charset="0"/>
                <a:cs typeface="Verdana" panose="020B0604030504040204" pitchFamily="34" charset="0"/>
              </a:rPr>
              <a:t>They were randomized to </a:t>
            </a:r>
            <a:r>
              <a:rPr lang="en-US" err="1">
                <a:effectLst/>
                <a:latin typeface="Verdana" panose="020B0604030504040204" pitchFamily="34" charset="0"/>
                <a:ea typeface="Verdana" panose="020B0604030504040204" pitchFamily="34" charset="0"/>
                <a:cs typeface="Verdana" panose="020B0604030504040204" pitchFamily="34" charset="0"/>
              </a:rPr>
              <a:t>sacituzumab</a:t>
            </a:r>
            <a:r>
              <a:rPr lang="en-US">
                <a:effectLst/>
                <a:latin typeface="Verdana" panose="020B0604030504040204" pitchFamily="34" charset="0"/>
                <a:ea typeface="Verdana" panose="020B0604030504040204" pitchFamily="34" charset="0"/>
                <a:cs typeface="Verdana" panose="020B0604030504040204" pitchFamily="34" charset="0"/>
              </a:rPr>
              <a:t> or </a:t>
            </a:r>
            <a:r>
              <a:rPr lang="en-US" err="1">
                <a:effectLst/>
                <a:latin typeface="Verdana" panose="020B0604030504040204" pitchFamily="34" charset="0"/>
                <a:ea typeface="Verdana" panose="020B0604030504040204" pitchFamily="34" charset="0"/>
                <a:cs typeface="Verdana" panose="020B0604030504040204" pitchFamily="34" charset="0"/>
              </a:rPr>
              <a:t>govitecan</a:t>
            </a:r>
            <a:r>
              <a:rPr lang="en-US">
                <a:effectLst/>
                <a:latin typeface="Verdana" panose="020B0604030504040204" pitchFamily="34" charset="0"/>
                <a:ea typeface="Verdana" panose="020B0604030504040204" pitchFamily="34" charset="0"/>
                <a:cs typeface="Verdana" panose="020B0604030504040204" pitchFamily="34" charset="0"/>
              </a:rPr>
              <a:t> or chemotherapy with paclitaxel, and they had paclitaxel or gemcitabine/carboplatin. Now, 81% of the patients actually in the chemotherapy arm crossed over to second-line </a:t>
            </a:r>
            <a:r>
              <a:rPr lang="en-US" err="1">
                <a:effectLst/>
                <a:latin typeface="Verdana" panose="020B0604030504040204" pitchFamily="34" charset="0"/>
                <a:ea typeface="Verdana" panose="020B0604030504040204" pitchFamily="34" charset="0"/>
                <a:cs typeface="Verdana" panose="020B0604030504040204" pitchFamily="34" charset="0"/>
              </a:rPr>
              <a:t>sacituzumab</a:t>
            </a:r>
            <a:r>
              <a:rPr lang="en-US">
                <a:effectLst/>
                <a:latin typeface="Verdana" panose="020B0604030504040204" pitchFamily="34" charset="0"/>
                <a:ea typeface="Verdana" panose="020B0604030504040204" pitchFamily="34" charset="0"/>
                <a:cs typeface="Verdana" panose="020B0604030504040204" pitchFamily="34" charset="0"/>
              </a:rPr>
              <a:t> </a:t>
            </a:r>
            <a:r>
              <a:rPr lang="en-US" err="1">
                <a:effectLst/>
                <a:latin typeface="Verdana" panose="020B0604030504040204" pitchFamily="34" charset="0"/>
                <a:ea typeface="Verdana" panose="020B0604030504040204" pitchFamily="34" charset="0"/>
                <a:cs typeface="Verdana" panose="020B0604030504040204" pitchFamily="34" charset="0"/>
              </a:rPr>
              <a:t>govitecan</a:t>
            </a:r>
            <a:r>
              <a:rPr lang="en-US">
                <a:effectLst/>
                <a:latin typeface="Verdana" panose="020B0604030504040204" pitchFamily="34" charset="0"/>
                <a:ea typeface="Verdana" panose="020B0604030504040204" pitchFamily="34" charset="0"/>
                <a:cs typeface="Verdana" panose="020B0604030504040204" pitchFamily="34" charset="0"/>
              </a:rPr>
              <a:t>. That's an important aspect of this trial. </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DA8BCC6-C3A7-4500-906E-4B52E928EC3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830367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50000"/>
              </a:lnSpc>
              <a:spcBef>
                <a:spcPts val="0"/>
              </a:spcBef>
              <a:spcAft>
                <a:spcPts val="0"/>
              </a:spcAft>
            </a:pPr>
            <a:r>
              <a:rPr lang="en-US" sz="1800" dirty="0">
                <a:effectLst/>
                <a:latin typeface="Verdana" panose="020B0604030504040204" pitchFamily="34" charset="0"/>
                <a:ea typeface="Verdana" panose="020B0604030504040204" pitchFamily="34" charset="0"/>
                <a:cs typeface="Verdana" panose="020B0604030504040204" pitchFamily="34" charset="0"/>
              </a:rPr>
              <a:t>As you can see here, </a:t>
            </a:r>
            <a:r>
              <a:rPr lang="en-US" sz="1800" dirty="0" err="1">
                <a:effectLst/>
                <a:latin typeface="Verdana" panose="020B0604030504040204" pitchFamily="34" charset="0"/>
                <a:ea typeface="Verdana" panose="020B0604030504040204" pitchFamily="34" charset="0"/>
                <a:cs typeface="Verdana" panose="020B0604030504040204" pitchFamily="34" charset="0"/>
              </a:rPr>
              <a:t>sacituzumab</a:t>
            </a:r>
            <a:r>
              <a:rPr lang="en-US" sz="1800" dirty="0">
                <a:effectLst/>
                <a:latin typeface="Verdana" panose="020B0604030504040204" pitchFamily="34" charset="0"/>
                <a:ea typeface="Verdana" panose="020B0604030504040204" pitchFamily="34" charset="0"/>
                <a:cs typeface="Verdana" panose="020B0604030504040204" pitchFamily="34" charset="0"/>
              </a:rPr>
              <a:t> did improve over chemotherapy with a hazard ratio of 0.62, 7 months in the chemo arm versus a little under 10 months in the </a:t>
            </a:r>
            <a:r>
              <a:rPr lang="en-US" sz="1800" dirty="0" err="1">
                <a:effectLst/>
                <a:latin typeface="Verdana" panose="020B0604030504040204" pitchFamily="34" charset="0"/>
                <a:ea typeface="Verdana" panose="020B0604030504040204" pitchFamily="34" charset="0"/>
                <a:cs typeface="Verdana" panose="020B0604030504040204" pitchFamily="34" charset="0"/>
              </a:rPr>
              <a:t>sacituzumab</a:t>
            </a:r>
            <a:r>
              <a:rPr lang="en-US" sz="1800" dirty="0">
                <a:effectLst/>
                <a:latin typeface="Verdana" panose="020B0604030504040204" pitchFamily="34" charset="0"/>
                <a:ea typeface="Verdana" panose="020B0604030504040204" pitchFamily="34" charset="0"/>
                <a:cs typeface="Verdana" panose="020B0604030504040204" pitchFamily="34" charset="0"/>
              </a:rPr>
              <a:t> arm. And again, this is really maintained at 12 months and beyond. The 12-month PFS is 41% </a:t>
            </a:r>
            <a:r>
              <a:rPr lang="en-US" sz="1800" dirty="0" err="1">
                <a:effectLst/>
                <a:latin typeface="Verdana" panose="020B0604030504040204" pitchFamily="34" charset="0"/>
                <a:ea typeface="Verdana" panose="020B0604030504040204" pitchFamily="34" charset="0"/>
                <a:cs typeface="Verdana" panose="020B0604030504040204" pitchFamily="34" charset="0"/>
              </a:rPr>
              <a:t>sacituzumab</a:t>
            </a:r>
            <a:r>
              <a:rPr lang="en-US" sz="1800" dirty="0">
                <a:effectLst/>
                <a:latin typeface="Verdana" panose="020B0604030504040204" pitchFamily="34" charset="0"/>
                <a:ea typeface="Verdana" panose="020B0604030504040204" pitchFamily="34" charset="0"/>
                <a:cs typeface="Verdana" panose="020B0604030504040204" pitchFamily="34" charset="0"/>
              </a:rPr>
              <a:t> versus 24% with chemo. And so that's the first trial in the first line. So now this is potentially moving this drug to the first line. </a:t>
            </a:r>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40</a:t>
            </a:fld>
            <a:endParaRPr lang="en-US"/>
          </a:p>
        </p:txBody>
      </p:sp>
    </p:spTree>
    <p:extLst>
      <p:ext uri="{BB962C8B-B14F-4D97-AF65-F5344CB8AC3E}">
        <p14:creationId xmlns:p14="http://schemas.microsoft.com/office/powerpoint/2010/main" val="2981862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02B6B-1917-47AC-3DBF-2F63748E08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114AA1-7AE9-B047-D513-07D50D5649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FE7F85-33D9-62A4-9BE1-46676F41F05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A04DC1C-539A-7C4B-4B3A-3E244B499E2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21099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75F7A-3F07-120F-2C64-29A841FB19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A2FA84-FD4C-0A25-2C82-8906056265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5C18BE-6FDB-B7DB-E779-BD33BACF4C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DEDBC7-3346-F52F-9169-469C8C36C5E7}"/>
              </a:ext>
            </a:extLst>
          </p:cNvPr>
          <p:cNvSpPr>
            <a:spLocks noGrp="1"/>
          </p:cNvSpPr>
          <p:nvPr>
            <p:ph type="sldNum"/>
          </p:nvPr>
        </p:nvSpPr>
        <p:spPr/>
        <p:txBody>
          <a:bodyPr/>
          <a:lstStyle/>
          <a:p>
            <a:pPr>
              <a:defRPr/>
            </a:pPr>
            <a:fld id="{88C28D95-B03A-468D-B80C-1B96D1972B03}" type="slidenum">
              <a:rPr lang="en-US" smtClean="0"/>
              <a:pPr>
                <a:defRPr/>
              </a:pPr>
              <a:t>41</a:t>
            </a:fld>
            <a:endParaRPr lang="en-US"/>
          </a:p>
        </p:txBody>
      </p:sp>
    </p:spTree>
    <p:extLst>
      <p:ext uri="{BB962C8B-B14F-4D97-AF65-F5344CB8AC3E}">
        <p14:creationId xmlns:p14="http://schemas.microsoft.com/office/powerpoint/2010/main" val="16213282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738AF-1C5A-44F1-1B37-9F8A18BCEA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74BF61-366B-51B3-E572-2537C5B74B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4CFDD4-4101-09CA-7CBC-8FA2A5A9530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497EC4-2508-A4E1-8E07-5F6522C399D9}"/>
              </a:ext>
            </a:extLst>
          </p:cNvPr>
          <p:cNvSpPr>
            <a:spLocks noGrp="1"/>
          </p:cNvSpPr>
          <p:nvPr>
            <p:ph type="sldNum"/>
          </p:nvPr>
        </p:nvSpPr>
        <p:spPr/>
        <p:txBody>
          <a:bodyPr/>
          <a:lstStyle/>
          <a:p>
            <a:pPr>
              <a:defRPr/>
            </a:pPr>
            <a:fld id="{88C28D95-B03A-468D-B80C-1B96D1972B03}" type="slidenum">
              <a:rPr lang="en-US" smtClean="0"/>
              <a:pPr>
                <a:defRPr/>
              </a:pPr>
              <a:t>42</a:t>
            </a:fld>
            <a:endParaRPr lang="en-US"/>
          </a:p>
        </p:txBody>
      </p:sp>
    </p:spTree>
    <p:extLst>
      <p:ext uri="{BB962C8B-B14F-4D97-AF65-F5344CB8AC3E}">
        <p14:creationId xmlns:p14="http://schemas.microsoft.com/office/powerpoint/2010/main" val="12267078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sz="1800" dirty="0">
                <a:effectLst/>
                <a:latin typeface="Verdana" panose="020B0604030504040204" pitchFamily="34" charset="0"/>
                <a:ea typeface="Verdana" panose="020B0604030504040204" pitchFamily="34" charset="0"/>
                <a:cs typeface="Verdana" panose="020B0604030504040204" pitchFamily="34" charset="0"/>
              </a:rPr>
              <a:t>For PD-1/L1-positive patients, these are patients now with a CPS greater than 10, in ASCENT-04, 443 of these patients are randomized to </a:t>
            </a:r>
            <a:r>
              <a:rPr lang="en-US" sz="1800" dirty="0" err="1">
                <a:effectLst/>
                <a:latin typeface="Verdana" panose="020B0604030504040204" pitchFamily="34" charset="0"/>
                <a:ea typeface="Verdana" panose="020B0604030504040204" pitchFamily="34" charset="0"/>
                <a:cs typeface="Verdana" panose="020B0604030504040204" pitchFamily="34" charset="0"/>
              </a:rPr>
              <a:t>sacituzumab</a:t>
            </a:r>
            <a:r>
              <a:rPr lang="en-US" sz="1800" dirty="0">
                <a:effectLst/>
                <a:latin typeface="Verdana" panose="020B0604030504040204" pitchFamily="34" charset="0"/>
                <a:ea typeface="Verdana" panose="020B0604030504040204" pitchFamily="34" charset="0"/>
                <a:cs typeface="Verdana" panose="020B0604030504040204" pitchFamily="34" charset="0"/>
              </a:rPr>
              <a:t> and pembrolizumab or chemotherapy and pembrolizumab with a primary endpoint of PFS and secondary endpoints of overall survival. </a:t>
            </a:r>
          </a:p>
          <a:p>
            <a:endParaRPr lang="en-US" dirty="0"/>
          </a:p>
        </p:txBody>
      </p:sp>
      <p:sp>
        <p:nvSpPr>
          <p:cNvPr id="4" name="Slide Number Placeholder 3"/>
          <p:cNvSpPr>
            <a:spLocks noGrp="1"/>
          </p:cNvSpPr>
          <p:nvPr>
            <p:ph type="sldNum"/>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8C28D95-B03A-468D-B80C-1B96D1972B03}"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43</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21099814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sz="1800" dirty="0">
                <a:effectLst/>
                <a:latin typeface="Verdana" panose="020B0604030504040204" pitchFamily="34" charset="0"/>
                <a:ea typeface="Verdana" panose="020B0604030504040204" pitchFamily="34" charset="0"/>
                <a:cs typeface="Verdana" panose="020B0604030504040204" pitchFamily="34" charset="0"/>
              </a:rPr>
              <a:t>And you can see here, giving chemo with </a:t>
            </a:r>
            <a:r>
              <a:rPr lang="en-US" sz="1800" dirty="0" err="1">
                <a:effectLst/>
                <a:latin typeface="Verdana" panose="020B0604030504040204" pitchFamily="34" charset="0"/>
                <a:ea typeface="Verdana" panose="020B0604030504040204" pitchFamily="34" charset="0"/>
                <a:cs typeface="Verdana" panose="020B0604030504040204" pitchFamily="34" charset="0"/>
              </a:rPr>
              <a:t>sacituzumab</a:t>
            </a:r>
            <a:r>
              <a:rPr lang="en-US" sz="1800" dirty="0">
                <a:effectLst/>
                <a:latin typeface="Verdana" panose="020B0604030504040204" pitchFamily="34" charset="0"/>
                <a:ea typeface="Verdana" panose="020B0604030504040204" pitchFamily="34" charset="0"/>
                <a:cs typeface="Verdana" panose="020B0604030504040204" pitchFamily="34" charset="0"/>
              </a:rPr>
              <a:t> resulted in a PFS of 11 months versus about 7.5 months, 7.8 months with chemo and </a:t>
            </a:r>
            <a:r>
              <a:rPr lang="en-US" sz="1800" dirty="0" err="1">
                <a:effectLst/>
                <a:latin typeface="Verdana" panose="020B0604030504040204" pitchFamily="34" charset="0"/>
                <a:ea typeface="Verdana" panose="020B0604030504040204" pitchFamily="34" charset="0"/>
                <a:cs typeface="Verdana" panose="020B0604030504040204" pitchFamily="34" charset="0"/>
              </a:rPr>
              <a:t>pembro</a:t>
            </a:r>
            <a:r>
              <a:rPr lang="en-US" sz="1800" dirty="0">
                <a:effectLst/>
                <a:latin typeface="Verdana" panose="020B0604030504040204" pitchFamily="34" charset="0"/>
                <a:ea typeface="Verdana" panose="020B0604030504040204" pitchFamily="34" charset="0"/>
                <a:cs typeface="Verdana" panose="020B0604030504040204" pitchFamily="34" charset="0"/>
              </a:rPr>
              <a:t>, for a hazard ratio again of about 0.56. A 6-month PFS rate of 72%, 12-month PFS rate of about 50%. So this is clearly an improvement over the standard and really does represent, potentially, as we're going to say at the end, a new standard of care to give the antibody-drug conjugates earlier in the treatment of triple-negative breast cancer.</a:t>
            </a:r>
          </a:p>
          <a:p>
            <a:endParaRPr lang="en-US" dirty="0"/>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44</a:t>
            </a:fld>
            <a:endParaRPr lang="en-US"/>
          </a:p>
        </p:txBody>
      </p:sp>
    </p:spTree>
    <p:extLst>
      <p:ext uri="{BB962C8B-B14F-4D97-AF65-F5344CB8AC3E}">
        <p14:creationId xmlns:p14="http://schemas.microsoft.com/office/powerpoint/2010/main" val="26906931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sz="1800" dirty="0">
                <a:effectLst/>
                <a:latin typeface="Verdana" panose="020B0604030504040204" pitchFamily="34" charset="0"/>
                <a:ea typeface="Verdana" panose="020B0604030504040204" pitchFamily="34" charset="0"/>
                <a:cs typeface="Verdana" panose="020B0604030504040204" pitchFamily="34" charset="0"/>
              </a:rPr>
              <a:t>Overall survival was not reached, but again, not a lot of events had occurred here, 53 overall survival events out of 221 with the </a:t>
            </a:r>
            <a:r>
              <a:rPr lang="en-US" sz="1800" dirty="0" err="1">
                <a:effectLst/>
                <a:latin typeface="Verdana" panose="020B0604030504040204" pitchFamily="34" charset="0"/>
                <a:ea typeface="Verdana" panose="020B0604030504040204" pitchFamily="34" charset="0"/>
                <a:cs typeface="Verdana" panose="020B0604030504040204" pitchFamily="34" charset="0"/>
              </a:rPr>
              <a:t>sacituzumab</a:t>
            </a:r>
            <a:r>
              <a:rPr lang="en-US" sz="1800" dirty="0">
                <a:effectLst/>
                <a:latin typeface="Verdana" panose="020B0604030504040204" pitchFamily="34" charset="0"/>
                <a:ea typeface="Verdana" panose="020B0604030504040204" pitchFamily="34" charset="0"/>
                <a:cs typeface="Verdana" panose="020B0604030504040204" pitchFamily="34" charset="0"/>
              </a:rPr>
              <a:t> arm versus 61 in the chemo arm. But again, 81% of the patients did cross over. So while there was a trend, it's unclear, given the fact there is a survival advantage of </a:t>
            </a:r>
            <a:r>
              <a:rPr lang="en-US" sz="1800" dirty="0" err="1">
                <a:effectLst/>
                <a:latin typeface="Verdana" panose="020B0604030504040204" pitchFamily="34" charset="0"/>
                <a:ea typeface="Verdana" panose="020B0604030504040204" pitchFamily="34" charset="0"/>
                <a:cs typeface="Verdana" panose="020B0604030504040204" pitchFamily="34" charset="0"/>
              </a:rPr>
              <a:t>sacituzumab</a:t>
            </a:r>
            <a:r>
              <a:rPr lang="en-US" sz="1800" dirty="0">
                <a:effectLst/>
                <a:latin typeface="Verdana" panose="020B0604030504040204" pitchFamily="34" charset="0"/>
                <a:ea typeface="Verdana" panose="020B0604030504040204" pitchFamily="34" charset="0"/>
                <a:cs typeface="Verdana" panose="020B0604030504040204" pitchFamily="34" charset="0"/>
              </a:rPr>
              <a:t> in the second line, whether this will actually result in improved overall survival.</a:t>
            </a:r>
          </a:p>
          <a:p>
            <a:endParaRPr lang="en-US" dirty="0"/>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45</a:t>
            </a:fld>
            <a:endParaRPr lang="en-US"/>
          </a:p>
        </p:txBody>
      </p:sp>
    </p:spTree>
    <p:extLst>
      <p:ext uri="{BB962C8B-B14F-4D97-AF65-F5344CB8AC3E}">
        <p14:creationId xmlns:p14="http://schemas.microsoft.com/office/powerpoint/2010/main" val="29681217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50000"/>
              </a:lnSpc>
              <a:spcBef>
                <a:spcPts val="0"/>
              </a:spcBef>
              <a:spcAft>
                <a:spcPts val="0"/>
              </a:spcAft>
            </a:pPr>
            <a:r>
              <a:rPr lang="en-US" sz="1800" dirty="0">
                <a:effectLst/>
                <a:latin typeface="Verdana" panose="020B0604030504040204" pitchFamily="34" charset="0"/>
                <a:ea typeface="Verdana" panose="020B0604030504040204" pitchFamily="34" charset="0"/>
                <a:cs typeface="Verdana" panose="020B0604030504040204" pitchFamily="34" charset="0"/>
              </a:rPr>
              <a:t>Dato-</a:t>
            </a:r>
            <a:r>
              <a:rPr lang="en-US" sz="1800" dirty="0" err="1">
                <a:effectLst/>
                <a:latin typeface="Verdana" panose="020B0604030504040204" pitchFamily="34" charset="0"/>
                <a:ea typeface="Verdana" panose="020B0604030504040204" pitchFamily="34" charset="0"/>
                <a:cs typeface="Verdana" panose="020B0604030504040204" pitchFamily="34" charset="0"/>
              </a:rPr>
              <a:t>DXd</a:t>
            </a:r>
            <a:r>
              <a:rPr lang="en-US" sz="1800" dirty="0">
                <a:effectLst/>
                <a:latin typeface="Verdana" panose="020B0604030504040204" pitchFamily="34" charset="0"/>
                <a:ea typeface="Verdana" panose="020B0604030504040204" pitchFamily="34" charset="0"/>
                <a:cs typeface="Verdana" panose="020B0604030504040204" pitchFamily="34" charset="0"/>
              </a:rPr>
              <a:t> was also tested as first-line therapy in the TROPION-Breast02 study. And these are patients, again, with triple-negative breast cancer, had no minimum disease-free interval after progression, were randomized to Dato-</a:t>
            </a:r>
            <a:r>
              <a:rPr lang="en-US" sz="1800" dirty="0" err="1">
                <a:effectLst/>
                <a:latin typeface="Verdana" panose="020B0604030504040204" pitchFamily="34" charset="0"/>
                <a:ea typeface="Verdana" panose="020B0604030504040204" pitchFamily="34" charset="0"/>
                <a:cs typeface="Verdana" panose="020B0604030504040204" pitchFamily="34" charset="0"/>
              </a:rPr>
              <a:t>DXd</a:t>
            </a:r>
            <a:r>
              <a:rPr lang="en-US" sz="1800" dirty="0">
                <a:effectLst/>
                <a:latin typeface="Verdana" panose="020B0604030504040204" pitchFamily="34" charset="0"/>
                <a:ea typeface="Verdana" panose="020B0604030504040204" pitchFamily="34" charset="0"/>
                <a:cs typeface="Verdana" panose="020B0604030504040204" pitchFamily="34" charset="0"/>
              </a:rPr>
              <a:t> or investigator’s choice of chemotherapy with dual primary endpoint of overall survival and PFS. This, again, is first line. </a:t>
            </a:r>
          </a:p>
          <a:p>
            <a:endParaRPr lang="en-US" dirty="0"/>
          </a:p>
        </p:txBody>
      </p:sp>
      <p:sp>
        <p:nvSpPr>
          <p:cNvPr id="4" name="Slide Number Placeholder 3"/>
          <p:cNvSpPr>
            <a:spLocks noGrp="1"/>
          </p:cNvSpPr>
          <p:nvPr>
            <p:ph type="sldNum"/>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8C28D95-B03A-468D-B80C-1B96D1972B03}"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48</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30530629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50000"/>
              </a:lnSpc>
              <a:spcBef>
                <a:spcPts val="0"/>
              </a:spcBef>
              <a:spcAft>
                <a:spcPts val="0"/>
              </a:spcAft>
            </a:pPr>
            <a:r>
              <a:rPr lang="en-US" sz="1800" dirty="0">
                <a:effectLst/>
                <a:latin typeface="Verdana" panose="020B0604030504040204" pitchFamily="34" charset="0"/>
                <a:ea typeface="Verdana" panose="020B0604030504040204" pitchFamily="34" charset="0"/>
                <a:cs typeface="Verdana" panose="020B0604030504040204" pitchFamily="34" charset="0"/>
              </a:rPr>
              <a:t>And as you can see here, the PFS hazard ratio is 0.57, 5.6 months in the control arm and almost 11 months </a:t>
            </a:r>
            <a:r>
              <a:rPr lang="en-US" sz="1800" dirty="0" err="1">
                <a:effectLst/>
                <a:latin typeface="Verdana" panose="020B0604030504040204" pitchFamily="34" charset="0"/>
                <a:ea typeface="Verdana" panose="020B0604030504040204" pitchFamily="34" charset="0"/>
                <a:cs typeface="Verdana" panose="020B0604030504040204" pitchFamily="34" charset="0"/>
              </a:rPr>
              <a:t>sacituzumab</a:t>
            </a:r>
            <a:r>
              <a:rPr lang="en-US" sz="1800" dirty="0">
                <a:effectLst/>
                <a:latin typeface="Verdana" panose="020B0604030504040204" pitchFamily="34" charset="0"/>
                <a:ea typeface="Verdana" panose="020B0604030504040204" pitchFamily="34" charset="0"/>
                <a:cs typeface="Verdana" panose="020B0604030504040204" pitchFamily="34" charset="0"/>
              </a:rPr>
              <a:t> arm, again statistically significant. </a:t>
            </a:r>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49</a:t>
            </a:fld>
            <a:endParaRPr lang="en-US"/>
          </a:p>
        </p:txBody>
      </p:sp>
    </p:spTree>
    <p:extLst>
      <p:ext uri="{BB962C8B-B14F-4D97-AF65-F5344CB8AC3E}">
        <p14:creationId xmlns:p14="http://schemas.microsoft.com/office/powerpoint/2010/main" val="41635318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EC572-E7F8-5E6A-6FF6-1A1094A0E4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331246-9B49-8DAF-2309-A29533A6B6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25346C-39CB-AD40-2E1A-EE58A73BD019}"/>
              </a:ext>
            </a:extLst>
          </p:cNvPr>
          <p:cNvSpPr>
            <a:spLocks noGrp="1"/>
          </p:cNvSpPr>
          <p:nvPr>
            <p:ph type="body" idx="1"/>
          </p:nvPr>
        </p:nvSpPr>
        <p:spPr/>
        <p:txBody>
          <a:bodyPr/>
          <a:lstStyle/>
          <a:p>
            <a:r>
              <a:rPr lang="en-US" sz="1200" dirty="0">
                <a:effectLst/>
                <a:latin typeface="Verdana" panose="020B0604030504040204" pitchFamily="34" charset="0"/>
                <a:ea typeface="Verdana" panose="020B0604030504040204" pitchFamily="34" charset="0"/>
                <a:cs typeface="Verdana" panose="020B0604030504040204" pitchFamily="34" charset="0"/>
              </a:rPr>
              <a:t>There was also a statistically significant survival advantage here. As you can see here, the hazard ratio is 0.79 with a 12-month overall survival rate of 75% versus 67% with the investigator’s choice of chemotherapy. The median OS was about 2 years versus about a year and a half for the chemotherapy control arm. So again, this is for patients who are PD-1/L1 negative or unable to receive a checkpoint inhibitor as first-line therapy. </a:t>
            </a:r>
          </a:p>
          <a:p>
            <a:endParaRPr lang="en-US" sz="1200" dirty="0">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sz="1800" dirty="0">
                <a:effectLst/>
                <a:latin typeface="Verdana" panose="020B0604030504040204" pitchFamily="34" charset="0"/>
                <a:ea typeface="Verdana" panose="020B0604030504040204" pitchFamily="34" charset="0"/>
                <a:cs typeface="Verdana" panose="020B0604030504040204" pitchFamily="34" charset="0"/>
              </a:rPr>
              <a:t>And as you can see in this population, like the ASCENT-03 and -04 study, or ASCENT-03 in particular, there was a statistically significant PFS benefit. And in this case, unlike ASCENT-03, there was an overall survival benefit.</a:t>
            </a:r>
          </a:p>
          <a:p>
            <a:endParaRPr lang="en-US" dirty="0"/>
          </a:p>
        </p:txBody>
      </p:sp>
      <p:sp>
        <p:nvSpPr>
          <p:cNvPr id="4" name="Slide Number Placeholder 3">
            <a:extLst>
              <a:ext uri="{FF2B5EF4-FFF2-40B4-BE49-F238E27FC236}">
                <a16:creationId xmlns:a16="http://schemas.microsoft.com/office/drawing/2014/main" id="{2DAD1718-63D4-14BB-1BB5-795574CDED0E}"/>
              </a:ext>
            </a:extLst>
          </p:cNvPr>
          <p:cNvSpPr>
            <a:spLocks noGrp="1"/>
          </p:cNvSpPr>
          <p:nvPr>
            <p:ph type="sldNum"/>
          </p:nvPr>
        </p:nvSpPr>
        <p:spPr/>
        <p:txBody>
          <a:bodyPr/>
          <a:lstStyle/>
          <a:p>
            <a:pPr>
              <a:defRPr/>
            </a:pPr>
            <a:fld id="{88C28D95-B03A-468D-B80C-1B96D1972B03}" type="slidenum">
              <a:rPr lang="en-US" smtClean="0"/>
              <a:pPr>
                <a:defRPr/>
              </a:pPr>
              <a:t>50</a:t>
            </a:fld>
            <a:endParaRPr lang="en-US"/>
          </a:p>
        </p:txBody>
      </p:sp>
    </p:spTree>
    <p:extLst>
      <p:ext uri="{BB962C8B-B14F-4D97-AF65-F5344CB8AC3E}">
        <p14:creationId xmlns:p14="http://schemas.microsoft.com/office/powerpoint/2010/main" val="16626081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A39AC-F004-D0F1-13E2-431A701277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CF6DEF-9139-C0C6-7442-F2C0F1AAA6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ADB5B1-2187-E59C-0320-8C6B9FB6E1B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B4B975-C0CB-5834-5A30-DA0F8829B4EE}"/>
              </a:ext>
            </a:extLst>
          </p:cNvPr>
          <p:cNvSpPr>
            <a:spLocks noGrp="1"/>
          </p:cNvSpPr>
          <p:nvPr>
            <p:ph type="sldNum"/>
          </p:nvPr>
        </p:nvSpPr>
        <p:spPr/>
        <p:txBody>
          <a:bodyPr/>
          <a:lstStyle/>
          <a:p>
            <a:pPr>
              <a:defRPr/>
            </a:pPr>
            <a:fld id="{88C28D95-B03A-468D-B80C-1B96D1972B03}" type="slidenum">
              <a:rPr lang="en-US" smtClean="0"/>
              <a:pPr>
                <a:defRPr/>
              </a:pPr>
              <a:t>51</a:t>
            </a:fld>
            <a:endParaRPr lang="en-US"/>
          </a:p>
        </p:txBody>
      </p:sp>
    </p:spTree>
    <p:extLst>
      <p:ext uri="{BB962C8B-B14F-4D97-AF65-F5344CB8AC3E}">
        <p14:creationId xmlns:p14="http://schemas.microsoft.com/office/powerpoint/2010/main" val="5684876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B8023-B1DF-7C77-8B31-737BC51091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716FE0-0846-3A58-B776-B79E640836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AA8C98-4CCF-F725-60DB-E3DBC38A1B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DE84610-85F0-4CDF-2B3C-358280ADC8B3}"/>
              </a:ext>
            </a:extLst>
          </p:cNvPr>
          <p:cNvSpPr>
            <a:spLocks noGrp="1"/>
          </p:cNvSpPr>
          <p:nvPr>
            <p:ph type="sldNum"/>
          </p:nvPr>
        </p:nvSpPr>
        <p:spPr/>
        <p:txBody>
          <a:bodyPr/>
          <a:lstStyle/>
          <a:p>
            <a:pPr>
              <a:defRPr/>
            </a:pPr>
            <a:fld id="{88C28D95-B03A-468D-B80C-1B96D1972B03}" type="slidenum">
              <a:rPr lang="en-US" smtClean="0"/>
              <a:pPr>
                <a:defRPr/>
              </a:pPr>
              <a:t>52</a:t>
            </a:fld>
            <a:endParaRPr lang="en-US"/>
          </a:p>
        </p:txBody>
      </p:sp>
    </p:spTree>
    <p:extLst>
      <p:ext uri="{BB962C8B-B14F-4D97-AF65-F5344CB8AC3E}">
        <p14:creationId xmlns:p14="http://schemas.microsoft.com/office/powerpoint/2010/main" val="1238498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285750" indent="-285750">
              <a:spcBef>
                <a:spcPts val="0"/>
              </a:spcBef>
              <a:spcAft>
                <a:spcPts val="1200"/>
              </a:spcAft>
              <a:buClr>
                <a:schemeClr val="accent1"/>
              </a:buClr>
              <a:buFont typeface="Arial" panose="020B0604020202020204" pitchFamily="34" charset="0"/>
              <a:buChar char="•"/>
            </a:pPr>
            <a:r>
              <a:rPr lang="en-US" sz="1200" dirty="0">
                <a:solidFill>
                  <a:schemeClr val="tx1"/>
                </a:solidFill>
                <a:latin typeface="Arial"/>
                <a:ea typeface="DengXian"/>
                <a:cs typeface="Arial"/>
              </a:rPr>
              <a:t>O</a:t>
            </a:r>
            <a:r>
              <a:rPr lang="en-US" sz="1200" dirty="0">
                <a:solidFill>
                  <a:schemeClr val="tx1"/>
                </a:solidFill>
                <a:latin typeface="+mj-lt"/>
                <a:cs typeface="Arial"/>
              </a:rPr>
              <a:t>utcomes for patients with </a:t>
            </a:r>
            <a:r>
              <a:rPr lang="en-US" sz="1200" dirty="0">
                <a:solidFill>
                  <a:schemeClr val="tx1"/>
                </a:solidFill>
              </a:rPr>
              <a:t>HR+, </a:t>
            </a:r>
            <a:r>
              <a:rPr lang="en-US" sz="1200" dirty="0">
                <a:solidFill>
                  <a:schemeClr val="tx1"/>
                </a:solidFill>
                <a:latin typeface="+mj-lt"/>
                <a:cs typeface="Arial"/>
              </a:rPr>
              <a:t>HER2</a:t>
            </a:r>
            <a:r>
              <a:rPr lang="en-US" sz="1200" dirty="0">
                <a:solidFill>
                  <a:schemeClr val="tx1"/>
                </a:solidFill>
              </a:rPr>
              <a:t>– </a:t>
            </a:r>
            <a:r>
              <a:rPr lang="en-US" sz="1200" dirty="0" err="1">
                <a:solidFill>
                  <a:schemeClr val="tx1"/>
                </a:solidFill>
              </a:rPr>
              <a:t>mBC</a:t>
            </a:r>
            <a:r>
              <a:rPr lang="en-US" sz="1200" dirty="0">
                <a:solidFill>
                  <a:schemeClr val="tx1"/>
                </a:solidFill>
              </a:rPr>
              <a:t> </a:t>
            </a:r>
            <a:r>
              <a:rPr lang="en-US" sz="1200" dirty="0">
                <a:solidFill>
                  <a:schemeClr val="tx1"/>
                </a:solidFill>
                <a:latin typeface="+mj-lt"/>
                <a:cs typeface="Arial"/>
              </a:rPr>
              <a:t>decline </a:t>
            </a:r>
            <a:r>
              <a:rPr lang="en-US" sz="1200" b="1" dirty="0">
                <a:latin typeface="+mj-lt"/>
                <a:cs typeface="Arial"/>
              </a:rPr>
              <a:t>after </a:t>
            </a:r>
            <a:r>
              <a:rPr lang="en-US" sz="1200" b="1" dirty="0">
                <a:latin typeface="Arial" panose="020B0604020202020204" pitchFamily="34" charset="0"/>
                <a:cs typeface="Arial" panose="020B0604020202020204" pitchFamily="34" charset="0"/>
              </a:rPr>
              <a:t>≥1 line of </a:t>
            </a:r>
            <a:r>
              <a:rPr lang="en-US" sz="1200" b="1" dirty="0">
                <a:latin typeface="Arial"/>
                <a:ea typeface="DengXian"/>
                <a:cs typeface="Arial"/>
              </a:rPr>
              <a:t>ET-based therapies post CDK4/6i</a:t>
            </a:r>
          </a:p>
          <a:p>
            <a:pPr marL="285750" indent="-285750">
              <a:spcAft>
                <a:spcPts val="1200"/>
              </a:spcAft>
              <a:buClr>
                <a:schemeClr val="accent1"/>
              </a:buClr>
              <a:buFont typeface="Arial" panose="020B0604020202020204" pitchFamily="34" charset="0"/>
              <a:buChar char="•"/>
            </a:pPr>
            <a:r>
              <a:rPr lang="en-US" sz="1200" dirty="0">
                <a:solidFill>
                  <a:schemeClr val="tx1"/>
                </a:solidFill>
                <a:latin typeface="Arial"/>
                <a:ea typeface="DengXian"/>
                <a:cs typeface="Arial"/>
              </a:rPr>
              <a:t>S</a:t>
            </a:r>
            <a:r>
              <a:rPr lang="en-US" sz="1200" dirty="0">
                <a:solidFill>
                  <a:schemeClr val="tx1"/>
                </a:solidFill>
                <a:latin typeface="+mj-lt"/>
                <a:cs typeface="Arial"/>
              </a:rPr>
              <a:t>tandard chemotherapy offers </a:t>
            </a:r>
            <a:r>
              <a:rPr lang="en-US" sz="1200" b="1" dirty="0">
                <a:latin typeface="+mj-lt"/>
                <a:cs typeface="Arial"/>
              </a:rPr>
              <a:t>limited benefit</a:t>
            </a:r>
          </a:p>
          <a:p>
            <a:pPr marL="285750" indent="-285750">
              <a:spcAft>
                <a:spcPts val="1200"/>
              </a:spcAft>
              <a:buClr>
                <a:schemeClr val="accent1"/>
              </a:buClr>
              <a:buFont typeface="Arial" panose="020B0604020202020204" pitchFamily="34" charset="0"/>
              <a:buChar char="•"/>
            </a:pPr>
            <a:r>
              <a:rPr lang="en-US" sz="1200" b="1" dirty="0">
                <a:solidFill>
                  <a:schemeClr val="accent3"/>
                </a:solidFill>
                <a:latin typeface="+mj-lt"/>
                <a:cs typeface="Arial"/>
              </a:rPr>
              <a:t>T-</a:t>
            </a:r>
            <a:r>
              <a:rPr lang="en-US" sz="1200" b="1" dirty="0" err="1">
                <a:solidFill>
                  <a:schemeClr val="accent3"/>
                </a:solidFill>
                <a:latin typeface="+mj-lt"/>
                <a:cs typeface="Arial"/>
              </a:rPr>
              <a:t>DXd</a:t>
            </a:r>
            <a:r>
              <a:rPr lang="en-US" sz="1200" dirty="0">
                <a:solidFill>
                  <a:schemeClr val="tx1"/>
                </a:solidFill>
                <a:latin typeface="+mj-lt"/>
                <a:cs typeface="Arial"/>
              </a:rPr>
              <a:t> has demonstrated efficacy </a:t>
            </a:r>
            <a:r>
              <a:rPr lang="en-US" sz="1200" b="1" dirty="0">
                <a:solidFill>
                  <a:schemeClr val="accent3"/>
                </a:solidFill>
                <a:latin typeface="+mj-lt"/>
                <a:ea typeface="Arial" panose="020B0604020202020204" pitchFamily="34" charset="0"/>
                <a:cs typeface="Arial"/>
              </a:rPr>
              <a:t>after CT</a:t>
            </a:r>
            <a:r>
              <a:rPr lang="en-US" sz="1200" b="1" dirty="0">
                <a:solidFill>
                  <a:schemeClr val="accent1"/>
                </a:solidFill>
                <a:latin typeface="+mj-lt"/>
                <a:ea typeface="Arial" panose="020B0604020202020204" pitchFamily="34" charset="0"/>
                <a:cs typeface="Arial"/>
              </a:rPr>
              <a:t> </a:t>
            </a:r>
            <a:r>
              <a:rPr lang="en-US" sz="1200" dirty="0">
                <a:solidFill>
                  <a:schemeClr val="tx1"/>
                </a:solidFill>
                <a:latin typeface="+mj-lt"/>
                <a:ea typeface="Arial" panose="020B0604020202020204" pitchFamily="34" charset="0"/>
                <a:cs typeface="Arial"/>
              </a:rPr>
              <a:t>in</a:t>
            </a:r>
            <a:r>
              <a:rPr lang="en-US" sz="1200" b="1" dirty="0">
                <a:solidFill>
                  <a:schemeClr val="accent1"/>
                </a:solidFill>
                <a:latin typeface="+mj-lt"/>
                <a:ea typeface="Arial" panose="020B0604020202020204" pitchFamily="34" charset="0"/>
                <a:cs typeface="Arial"/>
              </a:rPr>
              <a:t> </a:t>
            </a:r>
            <a:r>
              <a:rPr lang="en-US" sz="1200" b="1" dirty="0">
                <a:solidFill>
                  <a:schemeClr val="accent3"/>
                </a:solidFill>
                <a:latin typeface="+mj-lt"/>
                <a:ea typeface="Arial" panose="020B0604020202020204" pitchFamily="34" charset="0"/>
                <a:cs typeface="Arial"/>
              </a:rPr>
              <a:t>HER2-low</a:t>
            </a:r>
            <a:r>
              <a:rPr lang="en-US" sz="1200" b="1" dirty="0">
                <a:solidFill>
                  <a:schemeClr val="accent1"/>
                </a:solidFill>
                <a:latin typeface="+mj-lt"/>
                <a:ea typeface="Arial" panose="020B0604020202020204" pitchFamily="34" charset="0"/>
                <a:cs typeface="Arial"/>
              </a:rPr>
              <a:t> </a:t>
            </a:r>
            <a:r>
              <a:rPr lang="en-US" sz="1200" dirty="0" err="1">
                <a:solidFill>
                  <a:schemeClr val="tx1"/>
                </a:solidFill>
                <a:latin typeface="+mj-lt"/>
                <a:ea typeface="Arial" panose="020B0604020202020204" pitchFamily="34" charset="0"/>
                <a:cs typeface="Arial"/>
              </a:rPr>
              <a:t>mBC</a:t>
            </a:r>
            <a:endParaRPr lang="en-US" sz="1200" dirty="0">
              <a:solidFill>
                <a:schemeClr val="tx1"/>
              </a:solidFill>
              <a:latin typeface="+mj-lt"/>
              <a:ea typeface="Arial" panose="020B0604020202020204" pitchFamily="34" charset="0"/>
              <a:cs typeface="Arial"/>
            </a:endParaRPr>
          </a:p>
          <a:p>
            <a:pPr marL="285750" indent="-285750">
              <a:spcAft>
                <a:spcPts val="1200"/>
              </a:spcAft>
              <a:buClr>
                <a:schemeClr val="accent1"/>
              </a:buClr>
              <a:buFont typeface="Arial" panose="020B0604020202020204" pitchFamily="34" charset="0"/>
              <a:buChar char="•"/>
            </a:pPr>
            <a:endParaRPr lang="en-US" sz="1200" b="1" dirty="0">
              <a:solidFill>
                <a:schemeClr val="tx1"/>
              </a:solidFill>
              <a:latin typeface="+mj-lt"/>
              <a:ea typeface="DengXian"/>
              <a:cs typeface="Arial"/>
            </a:endParaRPr>
          </a:p>
          <a:p>
            <a:pPr marL="0" marR="0" lvl="0" indent="0" algn="l" defTabSz="457200" rtl="0" eaLnBrk="0" fontAlgn="base" latinLnBrk="0" hangingPunct="0">
              <a:lnSpc>
                <a:spcPct val="100000"/>
              </a:lnSpc>
              <a:spcBef>
                <a:spcPct val="30000"/>
              </a:spcBef>
              <a:spcAft>
                <a:spcPts val="1200"/>
              </a:spcAft>
              <a:buClr>
                <a:schemeClr val="accent1"/>
              </a:buClr>
              <a:buSzPct val="100000"/>
              <a:buFont typeface="Arial" panose="020B0604020202020204" pitchFamily="34" charset="0"/>
              <a:buNone/>
              <a:tabLst/>
              <a:defRPr/>
            </a:pPr>
            <a:r>
              <a:rPr lang="en-US" sz="1800" dirty="0">
                <a:effectLst/>
                <a:latin typeface="Verdana" panose="020B0604030504040204" pitchFamily="34" charset="0"/>
                <a:ea typeface="Verdana" panose="020B0604030504040204" pitchFamily="34" charset="0"/>
                <a:cs typeface="Verdana" panose="020B0604030504040204" pitchFamily="34" charset="0"/>
              </a:rPr>
              <a:t>There clearly is an unmet treatment need in hormone receptor-positive HER2-negative metastatic breast cancer. With CDK4/6 inhibitors in the first line, we get a PFS of anywhere from 2 to 3 years. But after that, generally in the second line and third line, we really have lower progression-free survivals and a poorer prognosis, especially with endocrine-targeted therapies in the second line, current therapies after CDK4/6 resistance are about 5 to 7 months, and third line and beyond with single-agent chemo is about 7 months, with trastuzumab </a:t>
            </a:r>
            <a:r>
              <a:rPr lang="en-US" sz="1800" dirty="0" err="1">
                <a:effectLst/>
                <a:latin typeface="Verdana" panose="020B0604030504040204" pitchFamily="34" charset="0"/>
                <a:ea typeface="Verdana" panose="020B0604030504040204" pitchFamily="34" charset="0"/>
                <a:cs typeface="Verdana" panose="020B0604030504040204" pitchFamily="34" charset="0"/>
              </a:rPr>
              <a:t>deruxtecan</a:t>
            </a:r>
            <a:r>
              <a:rPr lang="en-US" sz="1800" dirty="0">
                <a:effectLst/>
                <a:latin typeface="Verdana" panose="020B0604030504040204" pitchFamily="34" charset="0"/>
                <a:ea typeface="Verdana" panose="020B0604030504040204" pitchFamily="34" charset="0"/>
                <a:cs typeface="Verdana" panose="020B0604030504040204" pitchFamily="34" charset="0"/>
              </a:rPr>
              <a:t> is anywhere from 10 to 13 months. </a:t>
            </a:r>
            <a:endParaRPr lang="en-US" sz="1200" b="1" dirty="0">
              <a:solidFill>
                <a:schemeClr val="tx1"/>
              </a:solidFill>
              <a:latin typeface="+mj-lt"/>
              <a:ea typeface="DengXian"/>
              <a:cs typeface="Arial"/>
            </a:endParaRPr>
          </a:p>
        </p:txBody>
      </p:sp>
      <p:sp>
        <p:nvSpPr>
          <p:cNvPr id="4" name="Slide Number Placeholder 3"/>
          <p:cNvSpPr>
            <a:spLocks noGrp="1"/>
          </p:cNvSpPr>
          <p:nvPr>
            <p:ph type="sldNum" sz="quarter" idx="5"/>
          </p:nvPr>
        </p:nvSpPr>
        <p:spPr/>
        <p:txBody>
          <a:bodyPr/>
          <a:lstStyle/>
          <a:p>
            <a:pPr marL="0" marR="0" lvl="0" indent="0" algn="r" defTabSz="91380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Arial"/>
                <a:ea typeface="+mn-ea"/>
                <a:cs typeface="Lucida Sans Unicode" pitchFamily="32" charset="0"/>
              </a:rPr>
              <a:pPr marL="0" marR="0" lvl="0" indent="0" algn="r" defTabSz="91380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a:ea typeface="+mn-ea"/>
              <a:cs typeface="Lucida Sans Unicode" pitchFamily="32" charset="0"/>
            </a:endParaRPr>
          </a:p>
        </p:txBody>
      </p:sp>
    </p:spTree>
    <p:extLst>
      <p:ext uri="{BB962C8B-B14F-4D97-AF65-F5344CB8AC3E}">
        <p14:creationId xmlns:p14="http://schemas.microsoft.com/office/powerpoint/2010/main" val="30793461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sz="1800" dirty="0">
                <a:effectLst/>
                <a:latin typeface="Verdana" panose="020B0604030504040204" pitchFamily="34" charset="0"/>
                <a:ea typeface="Verdana" panose="020B0604030504040204" pitchFamily="34" charset="0"/>
                <a:cs typeface="Verdana" panose="020B0604030504040204" pitchFamily="34" charset="0"/>
              </a:rPr>
              <a:t>The final study really to talk about is the OptiTROP-Breast01 study. This is sac-TMT in previously treated or locally recurrent or metastatic breast cancer. And again, these are patients who have relapsed or are refractory to two or more prior chemotherapy regimens. Again, at least one of them could be in the neoadjuvant setting. This was sac-TMT versus physician’s choice of chemotherapy and treatment until disease progression, with a primary endpoint being PFS by a blinded independent review, the secondary endpoint being overall survival.</a:t>
            </a:r>
          </a:p>
          <a:p>
            <a:endParaRPr lang="en-US" dirty="0"/>
          </a:p>
        </p:txBody>
      </p:sp>
      <p:sp>
        <p:nvSpPr>
          <p:cNvPr id="4" name="Slide Number Placeholder 3"/>
          <p:cNvSpPr>
            <a:spLocks noGrp="1"/>
          </p:cNvSpPr>
          <p:nvPr>
            <p:ph type="sldNum"/>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8C28D95-B03A-468D-B80C-1B96D1972B03}"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53</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3442942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06A13-1903-CF47-35CD-0BF100F260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C4AE90-2F65-500B-1D52-079C8712FE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959DAB-93BE-5A05-841B-F9BF129EAE72}"/>
              </a:ext>
            </a:extLst>
          </p:cNvPr>
          <p:cNvSpPr>
            <a:spLocks noGrp="1"/>
          </p:cNvSpPr>
          <p:nvPr>
            <p:ph type="body" idx="1"/>
          </p:nvPr>
        </p:nvSpPr>
        <p:spPr/>
        <p:txBody>
          <a:bodyPr/>
          <a:lstStyle/>
          <a:p>
            <a:pPr marL="0" marR="0" indent="0">
              <a:lnSpc>
                <a:spcPct val="150000"/>
              </a:lnSpc>
              <a:spcBef>
                <a:spcPts val="0"/>
              </a:spcBef>
              <a:spcAft>
                <a:spcPts val="0"/>
              </a:spcAft>
            </a:pPr>
            <a:r>
              <a:rPr lang="en-US" sz="1800" dirty="0">
                <a:effectLst/>
                <a:latin typeface="Verdana" panose="020B0604030504040204" pitchFamily="34" charset="0"/>
                <a:ea typeface="Verdana" panose="020B0604030504040204" pitchFamily="34" charset="0"/>
                <a:cs typeface="Verdana" panose="020B0604030504040204" pitchFamily="34" charset="0"/>
              </a:rPr>
              <a:t>As you can see here, this data was recently presented at ASCO 2024. And as you can see here, the PFS again was fairly dramatic. The PFS difference was 2.5 months in the chemotherapy arm and was 6.7 months in the sac-TMT arm, with a 9-month PFS rate of 34% versus 6% in the chemotherapy arm, a hazard ratio 0.32. </a:t>
            </a:r>
          </a:p>
          <a:p>
            <a:pPr marL="0" marR="0" indent="0">
              <a:lnSpc>
                <a:spcPct val="150000"/>
              </a:lnSpc>
              <a:spcBef>
                <a:spcPts val="0"/>
              </a:spcBef>
              <a:spcAft>
                <a:spcPts val="0"/>
              </a:spcAft>
            </a:pP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0" fontAlgn="base" latinLnBrk="0" hangingPunct="0">
              <a:lnSpc>
                <a:spcPct val="150000"/>
              </a:lnSpc>
              <a:spcBef>
                <a:spcPts val="0"/>
              </a:spcBef>
              <a:spcAft>
                <a:spcPts val="0"/>
              </a:spcAft>
              <a:buClr>
                <a:srgbClr val="000000"/>
              </a:buClr>
              <a:buSzPct val="100000"/>
              <a:buFont typeface="Times New Roman" pitchFamily="18" charset="0"/>
              <a:buNone/>
              <a:tabLst/>
              <a:defRPr/>
            </a:pPr>
            <a:r>
              <a:rPr lang="en-US" sz="1800" dirty="0">
                <a:effectLst/>
                <a:latin typeface="Verdana" panose="020B0604030504040204" pitchFamily="34" charset="0"/>
                <a:ea typeface="Verdana" panose="020B0604030504040204" pitchFamily="34" charset="0"/>
                <a:cs typeface="Verdana" panose="020B0604030504040204" pitchFamily="34" charset="0"/>
              </a:rPr>
              <a:t>So again, the criticism of that last trial is that it was performed mostly in a Han Chinese population, and I think that whether we get those improved survival advantage in a more genomically heterogeneous population is unclear.</a:t>
            </a:r>
          </a:p>
          <a:p>
            <a:pPr marL="0" marR="0" indent="0">
              <a:lnSpc>
                <a:spcPct val="150000"/>
              </a:lnSpc>
              <a:spcBef>
                <a:spcPts val="0"/>
              </a:spcBef>
              <a:spcAft>
                <a:spcPts val="0"/>
              </a:spcAft>
            </a:pPr>
            <a:endParaRPr lang="en-US" sz="1800" dirty="0">
              <a:effectLst/>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a:extLst>
              <a:ext uri="{FF2B5EF4-FFF2-40B4-BE49-F238E27FC236}">
                <a16:creationId xmlns:a16="http://schemas.microsoft.com/office/drawing/2014/main" id="{6CCC5B6B-DA2E-1784-2FDC-AE78C9928D1F}"/>
              </a:ext>
            </a:extLst>
          </p:cNvPr>
          <p:cNvSpPr>
            <a:spLocks noGrp="1"/>
          </p:cNvSpPr>
          <p:nvPr>
            <p:ph type="sldNum"/>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8C28D95-B03A-468D-B80C-1B96D1972B03}"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54</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12195383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55</a:t>
            </a:fld>
            <a:endParaRPr lang="en-US"/>
          </a:p>
        </p:txBody>
      </p:sp>
    </p:spTree>
    <p:extLst>
      <p:ext uri="{BB962C8B-B14F-4D97-AF65-F5344CB8AC3E}">
        <p14:creationId xmlns:p14="http://schemas.microsoft.com/office/powerpoint/2010/main" val="41181044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CA2FD-B19E-67DF-604E-D1CD33B046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BFE946-3DDC-3525-3521-97464A5F63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0EFCDB-8ED1-221A-E1DB-6B8620100820}"/>
              </a:ext>
            </a:extLst>
          </p:cNvPr>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sz="1800" dirty="0">
                <a:effectLst/>
                <a:latin typeface="Verdana" panose="020B0604030504040204" pitchFamily="34" charset="0"/>
                <a:ea typeface="Verdana" panose="020B0604030504040204" pitchFamily="34" charset="0"/>
                <a:cs typeface="Verdana" panose="020B0604030504040204" pitchFamily="34" charset="0"/>
              </a:rPr>
              <a:t>The guidelines at this point in time have now been changed. The most recent guidelines from the NCCN from early 2026, and you can see here for patients with a CPS greater than 10, regardless of BRCA status, the preferred regimen at this point in time is </a:t>
            </a:r>
            <a:r>
              <a:rPr lang="en-US" sz="1800" dirty="0" err="1">
                <a:effectLst/>
                <a:latin typeface="Verdana" panose="020B0604030504040204" pitchFamily="34" charset="0"/>
                <a:ea typeface="Verdana" panose="020B0604030504040204" pitchFamily="34" charset="0"/>
                <a:cs typeface="Verdana" panose="020B0604030504040204" pitchFamily="34" charset="0"/>
              </a:rPr>
              <a:t>sacituzumab</a:t>
            </a:r>
            <a:r>
              <a:rPr lang="en-US" sz="1800" dirty="0">
                <a:effectLst/>
                <a:latin typeface="Verdana" panose="020B0604030504040204" pitchFamily="34" charset="0"/>
                <a:ea typeface="Verdana" panose="020B0604030504040204" pitchFamily="34" charset="0"/>
                <a:cs typeface="Verdana" panose="020B0604030504040204" pitchFamily="34" charset="0"/>
              </a:rPr>
              <a:t> </a:t>
            </a:r>
            <a:r>
              <a:rPr lang="en-US" sz="1800" dirty="0" err="1">
                <a:effectLst/>
                <a:latin typeface="Verdana" panose="020B0604030504040204" pitchFamily="34" charset="0"/>
                <a:ea typeface="Verdana" panose="020B0604030504040204" pitchFamily="34" charset="0"/>
                <a:cs typeface="Verdana" panose="020B0604030504040204" pitchFamily="34" charset="0"/>
              </a:rPr>
              <a:t>govitecan</a:t>
            </a:r>
            <a:r>
              <a:rPr lang="en-US" sz="1800" dirty="0">
                <a:effectLst/>
                <a:latin typeface="Verdana" panose="020B0604030504040204" pitchFamily="34" charset="0"/>
                <a:ea typeface="Verdana" panose="020B0604030504040204" pitchFamily="34" charset="0"/>
                <a:cs typeface="Verdana" panose="020B0604030504040204" pitchFamily="34" charset="0"/>
              </a:rPr>
              <a:t> and </a:t>
            </a:r>
            <a:r>
              <a:rPr lang="en-US" sz="1800" dirty="0" err="1">
                <a:effectLst/>
                <a:latin typeface="Verdana" panose="020B0604030504040204" pitchFamily="34" charset="0"/>
                <a:ea typeface="Verdana" panose="020B0604030504040204" pitchFamily="34" charset="0"/>
                <a:cs typeface="Verdana" panose="020B0604030504040204" pitchFamily="34" charset="0"/>
              </a:rPr>
              <a:t>pembro</a:t>
            </a:r>
            <a:r>
              <a:rPr lang="en-US" sz="1800" dirty="0">
                <a:effectLst/>
                <a:latin typeface="Verdana" panose="020B0604030504040204" pitchFamily="34" charset="0"/>
                <a:ea typeface="Verdana" panose="020B0604030504040204" pitchFamily="34" charset="0"/>
                <a:cs typeface="Verdana" panose="020B0604030504040204" pitchFamily="34" charset="0"/>
              </a:rPr>
              <a:t> as category 1. With a CPS less than 10 and no germline BRCA mutations, I think that </a:t>
            </a:r>
            <a:r>
              <a:rPr lang="en-US" sz="1800" dirty="0" err="1">
                <a:effectLst/>
                <a:latin typeface="Verdana" panose="020B0604030504040204" pitchFamily="34" charset="0"/>
                <a:ea typeface="Verdana" panose="020B0604030504040204" pitchFamily="34" charset="0"/>
                <a:cs typeface="Verdana" panose="020B0604030504040204" pitchFamily="34" charset="0"/>
              </a:rPr>
              <a:t>sacituzumab</a:t>
            </a:r>
            <a:r>
              <a:rPr lang="en-US" sz="1800" dirty="0">
                <a:effectLst/>
                <a:latin typeface="Verdana" panose="020B0604030504040204" pitchFamily="34" charset="0"/>
                <a:ea typeface="Verdana" panose="020B0604030504040204" pitchFamily="34" charset="0"/>
                <a:cs typeface="Verdana" panose="020B0604030504040204" pitchFamily="34" charset="0"/>
              </a:rPr>
              <a:t> </a:t>
            </a:r>
            <a:r>
              <a:rPr lang="en-US" sz="1800" dirty="0" err="1">
                <a:effectLst/>
                <a:latin typeface="Verdana" panose="020B0604030504040204" pitchFamily="34" charset="0"/>
                <a:ea typeface="Verdana" panose="020B0604030504040204" pitchFamily="34" charset="0"/>
                <a:cs typeface="Verdana" panose="020B0604030504040204" pitchFamily="34" charset="0"/>
              </a:rPr>
              <a:t>govitecan</a:t>
            </a:r>
            <a:r>
              <a:rPr lang="en-US" sz="1800" dirty="0">
                <a:effectLst/>
                <a:latin typeface="Verdana" panose="020B0604030504040204" pitchFamily="34" charset="0"/>
                <a:ea typeface="Verdana" panose="020B0604030504040204" pitchFamily="34" charset="0"/>
                <a:cs typeface="Verdana" panose="020B0604030504040204" pitchFamily="34" charset="0"/>
              </a:rPr>
              <a:t> or </a:t>
            </a:r>
            <a:r>
              <a:rPr lang="en-US" sz="1800" dirty="0" err="1">
                <a:effectLst/>
                <a:latin typeface="Verdana" panose="020B0604030504040204" pitchFamily="34" charset="0"/>
                <a:ea typeface="Verdana" panose="020B0604030504040204" pitchFamily="34" charset="0"/>
                <a:cs typeface="Verdana" panose="020B0604030504040204" pitchFamily="34" charset="0"/>
              </a:rPr>
              <a:t>datopotamab</a:t>
            </a:r>
            <a:r>
              <a:rPr lang="en-US" sz="1800" dirty="0">
                <a:effectLst/>
                <a:latin typeface="Verdana" panose="020B0604030504040204" pitchFamily="34" charset="0"/>
                <a:ea typeface="Verdana" panose="020B0604030504040204" pitchFamily="34" charset="0"/>
                <a:cs typeface="Verdana" panose="020B0604030504040204" pitchFamily="34" charset="0"/>
              </a:rPr>
              <a:t> </a:t>
            </a:r>
            <a:r>
              <a:rPr lang="en-US" sz="1800" dirty="0" err="1">
                <a:effectLst/>
                <a:latin typeface="Verdana" panose="020B0604030504040204" pitchFamily="34" charset="0"/>
                <a:ea typeface="Verdana" panose="020B0604030504040204" pitchFamily="34" charset="0"/>
                <a:cs typeface="Verdana" panose="020B0604030504040204" pitchFamily="34" charset="0"/>
              </a:rPr>
              <a:t>deruxtecan</a:t>
            </a:r>
            <a:r>
              <a:rPr lang="en-US" sz="1800" dirty="0">
                <a:effectLst/>
                <a:latin typeface="Verdana" panose="020B0604030504040204" pitchFamily="34" charset="0"/>
                <a:ea typeface="Verdana" panose="020B0604030504040204" pitchFamily="34" charset="0"/>
                <a:cs typeface="Verdana" panose="020B0604030504040204" pitchFamily="34" charset="0"/>
              </a:rPr>
              <a:t> are both recommended by the NCCN. In the second line, if you've got a germline BRCA mutation, I think a PARP inhibitor is preferred, or if you haven't had </a:t>
            </a:r>
            <a:r>
              <a:rPr lang="en-US" sz="1800" dirty="0" err="1">
                <a:effectLst/>
                <a:latin typeface="Verdana" panose="020B0604030504040204" pitchFamily="34" charset="0"/>
                <a:ea typeface="Verdana" panose="020B0604030504040204" pitchFamily="34" charset="0"/>
                <a:cs typeface="Verdana" panose="020B0604030504040204" pitchFamily="34" charset="0"/>
              </a:rPr>
              <a:t>sacituzumab</a:t>
            </a:r>
            <a:r>
              <a:rPr lang="en-US" sz="1800" dirty="0">
                <a:effectLst/>
                <a:latin typeface="Verdana" panose="020B0604030504040204" pitchFamily="34" charset="0"/>
                <a:ea typeface="Verdana" panose="020B0604030504040204" pitchFamily="34" charset="0"/>
                <a:cs typeface="Verdana" panose="020B0604030504040204" pitchFamily="34" charset="0"/>
              </a:rPr>
              <a:t> at that point, that would be a reasonable place to put it per the NCCN guidelines.</a:t>
            </a:r>
          </a:p>
          <a:p>
            <a:endParaRPr lang="en-US" dirty="0"/>
          </a:p>
        </p:txBody>
      </p:sp>
      <p:sp>
        <p:nvSpPr>
          <p:cNvPr id="4" name="Slide Number Placeholder 3">
            <a:extLst>
              <a:ext uri="{FF2B5EF4-FFF2-40B4-BE49-F238E27FC236}">
                <a16:creationId xmlns:a16="http://schemas.microsoft.com/office/drawing/2014/main" id="{35CB9D5B-7074-B50C-4062-A43650B0581B}"/>
              </a:ext>
            </a:extLst>
          </p:cNvPr>
          <p:cNvSpPr>
            <a:spLocks noGrp="1"/>
          </p:cNvSpPr>
          <p:nvPr>
            <p:ph type="sldNum" sz="quarter" idx="5"/>
          </p:nvPr>
        </p:nvSpPr>
        <p:spPr/>
        <p:txBody>
          <a:bodyPr/>
          <a:lstStyle/>
          <a:p>
            <a:fld id="{346C45EA-94B1-CB43-BD15-6A8600409710}" type="slidenum">
              <a:rPr lang="en-US" smtClean="0"/>
              <a:t>56</a:t>
            </a:fld>
            <a:endParaRPr lang="en-US"/>
          </a:p>
        </p:txBody>
      </p:sp>
    </p:spTree>
    <p:extLst>
      <p:ext uri="{BB962C8B-B14F-4D97-AF65-F5344CB8AC3E}">
        <p14:creationId xmlns:p14="http://schemas.microsoft.com/office/powerpoint/2010/main" val="21623874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sz="1200" dirty="0"/>
              <a:t>Prophylactic measures and interdisciplinary collaboration are essential to monitoring and managing ADC-related adverse events.</a:t>
            </a:r>
          </a:p>
          <a:p>
            <a:endParaRPr lang="en-US" dirty="0"/>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58</a:t>
            </a:fld>
            <a:endParaRPr lang="en-US"/>
          </a:p>
        </p:txBody>
      </p:sp>
    </p:spTree>
    <p:extLst>
      <p:ext uri="{BB962C8B-B14F-4D97-AF65-F5344CB8AC3E}">
        <p14:creationId xmlns:p14="http://schemas.microsoft.com/office/powerpoint/2010/main" val="4233951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t>
            </a:r>
            <a:r>
              <a:rPr lang="en-US" dirty="0" err="1"/>
              <a:t>sacituzumab</a:t>
            </a:r>
            <a:r>
              <a:rPr lang="en-US" dirty="0"/>
              <a:t> </a:t>
            </a:r>
            <a:r>
              <a:rPr lang="en-US" dirty="0" err="1"/>
              <a:t>govitecan</a:t>
            </a:r>
            <a:r>
              <a:rPr lang="en-US" dirty="0"/>
              <a:t>, primary prophylaxis should include G-CSF for neutropenia, and loperamide for diarrhea. Premedication is also recommended for nausea/vomiting and infusion-related reactions.</a:t>
            </a:r>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59</a:t>
            </a:fld>
            <a:endParaRPr lang="en-US"/>
          </a:p>
        </p:txBody>
      </p:sp>
    </p:spTree>
    <p:extLst>
      <p:ext uri="{BB962C8B-B14F-4D97-AF65-F5344CB8AC3E}">
        <p14:creationId xmlns:p14="http://schemas.microsoft.com/office/powerpoint/2010/main" val="27467957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Real-world data evaluating primary prophylaxis with G-CSF and loperamide show reduced </a:t>
            </a:r>
            <a:r>
              <a:rPr lang="en-US" sz="1200" dirty="0" err="1">
                <a:solidFill>
                  <a:srgbClr val="3A3A3A"/>
                </a:solidFill>
                <a:effectLst/>
                <a:latin typeface="+mj-lt"/>
                <a:ea typeface="Aptos" panose="020B0004020202020204" pitchFamily="34" charset="0"/>
                <a:cs typeface="Aptos" panose="020B0004020202020204" pitchFamily="34" charset="0"/>
              </a:rPr>
              <a:t>sacituzumab</a:t>
            </a:r>
            <a:r>
              <a:rPr lang="en-US" sz="1200" dirty="0">
                <a:solidFill>
                  <a:srgbClr val="3A3A3A"/>
                </a:solidFill>
                <a:effectLst/>
                <a:latin typeface="+mj-lt"/>
                <a:ea typeface="Aptos" panose="020B0004020202020204" pitchFamily="34" charset="0"/>
                <a:cs typeface="Aptos" panose="020B0004020202020204" pitchFamily="34" charset="0"/>
              </a:rPr>
              <a:t> </a:t>
            </a:r>
            <a:r>
              <a:rPr lang="en-US" sz="1200" dirty="0" err="1">
                <a:solidFill>
                  <a:srgbClr val="3A3A3A"/>
                </a:solidFill>
                <a:effectLst/>
                <a:latin typeface="+mj-lt"/>
                <a:ea typeface="Aptos" panose="020B0004020202020204" pitchFamily="34" charset="0"/>
                <a:cs typeface="Aptos" panose="020B0004020202020204" pitchFamily="34" charset="0"/>
              </a:rPr>
              <a:t>govitecan</a:t>
            </a:r>
            <a:r>
              <a:rPr lang="en-US" sz="1200" dirty="0">
                <a:solidFill>
                  <a:srgbClr val="3A3A3A"/>
                </a:solidFill>
                <a:effectLst/>
                <a:latin typeface="+mj-lt"/>
                <a:ea typeface="Aptos" panose="020B0004020202020204" pitchFamily="34" charset="0"/>
                <a:cs typeface="Aptos" panose="020B0004020202020204" pitchFamily="34" charset="0"/>
              </a:rPr>
              <a:t>-related neutropenia and diarrhea.</a:t>
            </a:r>
            <a:endParaRPr lang="en-US" dirty="0"/>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60</a:t>
            </a:fld>
            <a:endParaRPr lang="en-US"/>
          </a:p>
        </p:txBody>
      </p:sp>
    </p:spTree>
    <p:extLst>
      <p:ext uri="{BB962C8B-B14F-4D97-AF65-F5344CB8AC3E}">
        <p14:creationId xmlns:p14="http://schemas.microsoft.com/office/powerpoint/2010/main" val="38424837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9BAA4-4334-5621-B330-1D8E81A948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EC8C2E-F08F-8D37-2AAF-8193C7238A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DC7EB4-6E7E-BF53-A901-FA750C4829FB}"/>
              </a:ext>
            </a:extLst>
          </p:cNvPr>
          <p:cNvSpPr>
            <a:spLocks noGrp="1"/>
          </p:cNvSpPr>
          <p:nvPr>
            <p:ph type="body" idx="1"/>
          </p:nvPr>
        </p:nvSpPr>
        <p:spPr/>
        <p:txBody>
          <a:bodyPr/>
          <a:lstStyle/>
          <a:p>
            <a:r>
              <a:rPr lang="en-US" dirty="0"/>
              <a:t>For </a:t>
            </a:r>
            <a:r>
              <a:rPr lang="en-US" dirty="0" err="1"/>
              <a:t>datopotamab</a:t>
            </a:r>
            <a:r>
              <a:rPr lang="en-US" dirty="0"/>
              <a:t> </a:t>
            </a:r>
            <a:r>
              <a:rPr lang="en-US" dirty="0" err="1"/>
              <a:t>deruxtecan</a:t>
            </a:r>
            <a:r>
              <a:rPr lang="en-US" dirty="0"/>
              <a:t>, primary prophylaxis should include eye drops and steroid-containing mouthwash. Monitoring is needed for ILD/pneumonitis.</a:t>
            </a:r>
          </a:p>
        </p:txBody>
      </p:sp>
      <p:sp>
        <p:nvSpPr>
          <p:cNvPr id="4" name="Slide Number Placeholder 3">
            <a:extLst>
              <a:ext uri="{FF2B5EF4-FFF2-40B4-BE49-F238E27FC236}">
                <a16:creationId xmlns:a16="http://schemas.microsoft.com/office/drawing/2014/main" id="{308E921F-4878-3048-1607-7E9D593ADECF}"/>
              </a:ext>
            </a:extLst>
          </p:cNvPr>
          <p:cNvSpPr>
            <a:spLocks noGrp="1"/>
          </p:cNvSpPr>
          <p:nvPr>
            <p:ph type="sldNum"/>
          </p:nvPr>
        </p:nvSpPr>
        <p:spPr/>
        <p:txBody>
          <a:bodyPr/>
          <a:lstStyle/>
          <a:p>
            <a:pPr>
              <a:defRPr/>
            </a:pPr>
            <a:fld id="{88C28D95-B03A-468D-B80C-1B96D1972B03}" type="slidenum">
              <a:rPr lang="en-US" smtClean="0"/>
              <a:pPr>
                <a:defRPr/>
              </a:pPr>
              <a:t>61</a:t>
            </a:fld>
            <a:endParaRPr lang="en-US"/>
          </a:p>
        </p:txBody>
      </p:sp>
    </p:spTree>
    <p:extLst>
      <p:ext uri="{BB962C8B-B14F-4D97-AF65-F5344CB8AC3E}">
        <p14:creationId xmlns:p14="http://schemas.microsoft.com/office/powerpoint/2010/main" val="35577128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E5C29-A803-6AE8-BD97-6EAC7A3AB1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FAC2A8-AC4E-E099-337A-C6E8AFE8AE96}"/>
              </a:ext>
            </a:extLst>
          </p:cNvPr>
          <p:cNvSpPr>
            <a:spLocks noGrp="1" noRot="1" noChangeAspect="1"/>
          </p:cNvSpPr>
          <p:nvPr>
            <p:ph type="sldImg"/>
          </p:nvPr>
        </p:nvSpPr>
        <p:spPr>
          <a:xfrm>
            <a:off x="617538" y="339725"/>
            <a:ext cx="5921375" cy="3332163"/>
          </a:xfrm>
        </p:spPr>
      </p:sp>
      <p:sp>
        <p:nvSpPr>
          <p:cNvPr id="3" name="Notes Placeholder 2">
            <a:extLst>
              <a:ext uri="{FF2B5EF4-FFF2-40B4-BE49-F238E27FC236}">
                <a16:creationId xmlns:a16="http://schemas.microsoft.com/office/drawing/2014/main" id="{3ECA2BEC-DEEC-B78B-6A41-51B6C6DFB2E8}"/>
              </a:ext>
            </a:extLst>
          </p:cNvPr>
          <p:cNvSpPr>
            <a:spLocks noGrp="1"/>
          </p:cNvSpPr>
          <p:nvPr>
            <p:ph type="body" idx="1"/>
          </p:nvPr>
        </p:nvSpPr>
        <p:spPr/>
        <p:txBody>
          <a:bodyPr/>
          <a:lstStyle/>
          <a:p>
            <a:endParaRPr lang="en-US" u="sng" dirty="0"/>
          </a:p>
          <a:p>
            <a:endParaRPr lang="en-US" dirty="0"/>
          </a:p>
        </p:txBody>
      </p:sp>
      <p:sp>
        <p:nvSpPr>
          <p:cNvPr id="4" name="Slide Number Placeholder 3">
            <a:extLst>
              <a:ext uri="{FF2B5EF4-FFF2-40B4-BE49-F238E27FC236}">
                <a16:creationId xmlns:a16="http://schemas.microsoft.com/office/drawing/2014/main" id="{E39AE44C-0147-71D8-E812-F55FE65F3B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1CA908-AAA3-7A45-9827-AE0E9CC1EE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Lucida Sans Unicode" pitchFamily="32" charset="0"/>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Lucida Sans Unicode" pitchFamily="32" charset="0"/>
            </a:endParaRPr>
          </a:p>
        </p:txBody>
      </p:sp>
    </p:spTree>
    <p:extLst>
      <p:ext uri="{BB962C8B-B14F-4D97-AF65-F5344CB8AC3E}">
        <p14:creationId xmlns:p14="http://schemas.microsoft.com/office/powerpoint/2010/main" val="11679479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BFE1C-025B-DECD-9B21-2A4DE429F6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ED9391-3D89-7F5A-DD30-D9F664096064}"/>
              </a:ext>
            </a:extLst>
          </p:cNvPr>
          <p:cNvSpPr>
            <a:spLocks noGrp="1" noRot="1" noChangeAspect="1"/>
          </p:cNvSpPr>
          <p:nvPr>
            <p:ph type="sldImg"/>
          </p:nvPr>
        </p:nvSpPr>
        <p:spPr>
          <a:xfrm>
            <a:off x="617538" y="339725"/>
            <a:ext cx="5921375" cy="3332163"/>
          </a:xfrm>
        </p:spPr>
      </p:sp>
      <p:sp>
        <p:nvSpPr>
          <p:cNvPr id="3" name="Notes Placeholder 2">
            <a:extLst>
              <a:ext uri="{FF2B5EF4-FFF2-40B4-BE49-F238E27FC236}">
                <a16:creationId xmlns:a16="http://schemas.microsoft.com/office/drawing/2014/main" id="{F716FFA9-CECE-5566-72B3-F85EF8D85E81}"/>
              </a:ext>
            </a:extLst>
          </p:cNvPr>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dirty="0"/>
              <a:t>Correct answer: d) </a:t>
            </a:r>
            <a:r>
              <a:rPr lang="en-US" sz="1200" dirty="0">
                <a:solidFill>
                  <a:schemeClr val="tx1"/>
                </a:solidFill>
              </a:rPr>
              <a:t>Trastuzumab </a:t>
            </a:r>
            <a:r>
              <a:rPr lang="en-US" sz="1200" dirty="0" err="1">
                <a:solidFill>
                  <a:schemeClr val="tx1"/>
                </a:solidFill>
              </a:rPr>
              <a:t>deruxtecan</a:t>
            </a:r>
            <a:r>
              <a:rPr lang="en-US" sz="1200" dirty="0">
                <a:solidFill>
                  <a:schemeClr val="tx1"/>
                </a:solidFill>
              </a:rPr>
              <a:t> (T-</a:t>
            </a:r>
            <a:r>
              <a:rPr lang="en-US" sz="1200" dirty="0" err="1">
                <a:solidFill>
                  <a:schemeClr val="tx1"/>
                </a:solidFill>
              </a:rPr>
              <a:t>DXd</a:t>
            </a:r>
            <a:r>
              <a:rPr lang="en-US" sz="1200" dirty="0">
                <a:solidFill>
                  <a:schemeClr val="tx1"/>
                </a:solidFill>
              </a:rPr>
              <a:t>)</a:t>
            </a:r>
          </a:p>
        </p:txBody>
      </p:sp>
      <p:sp>
        <p:nvSpPr>
          <p:cNvPr id="4" name="Slide Number Placeholder 3">
            <a:extLst>
              <a:ext uri="{FF2B5EF4-FFF2-40B4-BE49-F238E27FC236}">
                <a16:creationId xmlns:a16="http://schemas.microsoft.com/office/drawing/2014/main" id="{8BCF2F3B-3505-3880-E59E-4508062E7B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1CA908-AAA3-7A45-9827-AE0E9CC1EE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618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lvl="0" indent="0" algn="l" defTabSz="929579"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sz="1800" dirty="0">
                <a:effectLst/>
                <a:latin typeface="Verdana" panose="020B0604030504040204" pitchFamily="34" charset="0"/>
                <a:ea typeface="Verdana" panose="020B0604030504040204" pitchFamily="34" charset="0"/>
                <a:cs typeface="Verdana" panose="020B0604030504040204" pitchFamily="34" charset="0"/>
              </a:rPr>
              <a:t>Antibody-drug conjugates are comprised of an antibody to a particular antigen. They're internalized into the endosome, degraded in the lysosome, and then the payload is released. We also have cleavable payloads which we can actually have release of the payload in the extracellular space as well, leading to what's called a bystander effect.</a:t>
            </a:r>
          </a:p>
          <a:p>
            <a:pPr defTabSz="929579"/>
            <a:endParaRPr lang="en-US" altLang="ja-JP" dirty="0">
              <a:latin typeface="Times New Roman" panose="02020603050405020304" pitchFamily="18" charset="0"/>
              <a:cs typeface="Times New Roman" panose="02020603050405020304" pitchFamily="18" charset="0"/>
            </a:endParaRPr>
          </a:p>
          <a:p>
            <a:pPr defTabSz="929579"/>
            <a:r>
              <a:rPr lang="en-US" altLang="ja-JP" dirty="0">
                <a:latin typeface="Times New Roman" panose="02020603050405020304" pitchFamily="18" charset="0"/>
                <a:cs typeface="Times New Roman" panose="02020603050405020304" pitchFamily="18" charset="0"/>
              </a:rPr>
              <a:t>The idea of antibody drug conjugate is that once an ADC molecule recognizes tumor antigen, it binds to the transmembrane antigen and becomes internalized via receptor-mediated endocytosis. It is trafficked to the lysosome, get degraded and releases the payload. </a:t>
            </a:r>
          </a:p>
          <a:p>
            <a:pPr defTabSz="929579"/>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B48E256-0336-44E8-896E-700BB6EEC5B4}" type="slidenum">
              <a:rPr kumimoji="1" lang="ja-JP" altLang="en-US" smtClean="0"/>
              <a:t>7</a:t>
            </a:fld>
            <a:endParaRPr kumimoji="1" lang="ja-JP" altLang="en-US"/>
          </a:p>
        </p:txBody>
      </p:sp>
    </p:spTree>
    <p:extLst>
      <p:ext uri="{BB962C8B-B14F-4D97-AF65-F5344CB8AC3E}">
        <p14:creationId xmlns:p14="http://schemas.microsoft.com/office/powerpoint/2010/main" val="40577117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E27CE-0F20-19F6-FFAE-2C12F657D6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55C7DA-1E74-341F-F2FA-90B74A555C6D}"/>
              </a:ext>
            </a:extLst>
          </p:cNvPr>
          <p:cNvSpPr>
            <a:spLocks noGrp="1" noRot="1" noChangeAspect="1"/>
          </p:cNvSpPr>
          <p:nvPr>
            <p:ph type="sldImg"/>
          </p:nvPr>
        </p:nvSpPr>
        <p:spPr>
          <a:xfrm>
            <a:off x="617538" y="339725"/>
            <a:ext cx="5921375" cy="3332163"/>
          </a:xfrm>
        </p:spPr>
      </p:sp>
      <p:sp>
        <p:nvSpPr>
          <p:cNvPr id="3" name="Notes Placeholder 2">
            <a:extLst>
              <a:ext uri="{FF2B5EF4-FFF2-40B4-BE49-F238E27FC236}">
                <a16:creationId xmlns:a16="http://schemas.microsoft.com/office/drawing/2014/main" id="{808C5F61-87D9-E1AB-AA1B-B6EBB1BD0B49}"/>
              </a:ext>
            </a:extLst>
          </p:cNvPr>
          <p:cNvSpPr>
            <a:spLocks noGrp="1"/>
          </p:cNvSpPr>
          <p:nvPr>
            <p:ph type="body" idx="1"/>
          </p:nvPr>
        </p:nvSpPr>
        <p:spPr/>
        <p:txBody>
          <a:bodyPr/>
          <a:lstStyle/>
          <a:p>
            <a:endParaRPr lang="en-US" u="sng" dirty="0"/>
          </a:p>
          <a:p>
            <a:endParaRPr lang="en-US" dirty="0"/>
          </a:p>
        </p:txBody>
      </p:sp>
      <p:sp>
        <p:nvSpPr>
          <p:cNvPr id="4" name="Slide Number Placeholder 3">
            <a:extLst>
              <a:ext uri="{FF2B5EF4-FFF2-40B4-BE49-F238E27FC236}">
                <a16:creationId xmlns:a16="http://schemas.microsoft.com/office/drawing/2014/main" id="{6B2CCEED-7405-19FD-A6D6-5EF0FD41600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1CA908-AAA3-7A45-9827-AE0E9CC1EE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Lucida Sans Unicode" pitchFamily="32" charset="0"/>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Lucida Sans Unicode" pitchFamily="32" charset="0"/>
            </a:endParaRPr>
          </a:p>
        </p:txBody>
      </p:sp>
    </p:spTree>
    <p:extLst>
      <p:ext uri="{BB962C8B-B14F-4D97-AF65-F5344CB8AC3E}">
        <p14:creationId xmlns:p14="http://schemas.microsoft.com/office/powerpoint/2010/main" val="35438375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D403F-3FA8-14B2-B52B-1437BB9383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A6F3E3-B4A5-413C-5A9D-F5A47C34FABD}"/>
              </a:ext>
            </a:extLst>
          </p:cNvPr>
          <p:cNvSpPr>
            <a:spLocks noGrp="1" noRot="1" noChangeAspect="1"/>
          </p:cNvSpPr>
          <p:nvPr>
            <p:ph type="sldImg"/>
          </p:nvPr>
        </p:nvSpPr>
        <p:spPr>
          <a:xfrm>
            <a:off x="617538" y="339725"/>
            <a:ext cx="5921375" cy="3332163"/>
          </a:xfrm>
        </p:spPr>
      </p:sp>
      <p:sp>
        <p:nvSpPr>
          <p:cNvPr id="3" name="Notes Placeholder 2">
            <a:extLst>
              <a:ext uri="{FF2B5EF4-FFF2-40B4-BE49-F238E27FC236}">
                <a16:creationId xmlns:a16="http://schemas.microsoft.com/office/drawing/2014/main" id="{F8CF706C-880C-5D35-1863-134ABB43173E}"/>
              </a:ext>
            </a:extLst>
          </p:cNvPr>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dirty="0"/>
              <a:t>Correct answer: c) </a:t>
            </a:r>
            <a:r>
              <a:rPr lang="en-US" sz="1200" dirty="0">
                <a:solidFill>
                  <a:schemeClr val="tx1"/>
                </a:solidFill>
              </a:rPr>
              <a:t>Sacituzumab </a:t>
            </a:r>
            <a:r>
              <a:rPr lang="en-US" sz="1200" dirty="0" err="1">
                <a:solidFill>
                  <a:schemeClr val="tx1"/>
                </a:solidFill>
              </a:rPr>
              <a:t>govitecan</a:t>
            </a:r>
            <a:r>
              <a:rPr lang="en-US" sz="1200" dirty="0">
                <a:solidFill>
                  <a:schemeClr val="tx1"/>
                </a:solidFill>
              </a:rPr>
              <a:t> (SG)</a:t>
            </a:r>
          </a:p>
          <a:p>
            <a:endParaRPr lang="en-US" dirty="0"/>
          </a:p>
        </p:txBody>
      </p:sp>
      <p:sp>
        <p:nvSpPr>
          <p:cNvPr id="4" name="Slide Number Placeholder 3">
            <a:extLst>
              <a:ext uri="{FF2B5EF4-FFF2-40B4-BE49-F238E27FC236}">
                <a16:creationId xmlns:a16="http://schemas.microsoft.com/office/drawing/2014/main" id="{8736BF41-3C1C-3E3C-23F0-6F05B142BC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1CA908-AAA3-7A45-9827-AE0E9CC1EE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Lucida Sans Unicode" pitchFamily="32" charset="0"/>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Lucida Sans Unicode" pitchFamily="32" charset="0"/>
            </a:endParaRPr>
          </a:p>
        </p:txBody>
      </p:sp>
    </p:spTree>
    <p:extLst>
      <p:ext uri="{BB962C8B-B14F-4D97-AF65-F5344CB8AC3E}">
        <p14:creationId xmlns:p14="http://schemas.microsoft.com/office/powerpoint/2010/main" val="41615449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5D6A5-36BB-14F0-FB35-743F01BD73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7F3D00-8795-E021-82D6-9CF60EE912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6691A3-8914-BB1D-7271-45DB432E464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8C0E164-DA1C-5C41-BFDD-BE52E4DF53F9}"/>
              </a:ext>
            </a:extLst>
          </p:cNvPr>
          <p:cNvSpPr>
            <a:spLocks noGrp="1"/>
          </p:cNvSpPr>
          <p:nvPr>
            <p:ph type="sldNum" sz="quarter" idx="5"/>
          </p:nvPr>
        </p:nvSpPr>
        <p:spPr/>
        <p:txBody>
          <a:bodyPr/>
          <a:lstStyle/>
          <a:p>
            <a:fld id="{346C45EA-94B1-CB43-BD15-6A8600409710}" type="slidenum">
              <a:rPr lang="en-US" smtClean="0"/>
              <a:t>68</a:t>
            </a:fld>
            <a:endParaRPr lang="en-US"/>
          </a:p>
        </p:txBody>
      </p:sp>
    </p:spTree>
    <p:extLst>
      <p:ext uri="{BB962C8B-B14F-4D97-AF65-F5344CB8AC3E}">
        <p14:creationId xmlns:p14="http://schemas.microsoft.com/office/powerpoint/2010/main" val="22990363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F56CD-47DF-8CFC-CB0D-C03251C91E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8E3280-EAE9-2BF1-9325-AFEEA685C06D}"/>
              </a:ext>
            </a:extLst>
          </p:cNvPr>
          <p:cNvSpPr>
            <a:spLocks noGrp="1" noRot="1" noChangeAspect="1"/>
          </p:cNvSpPr>
          <p:nvPr>
            <p:ph type="sldImg"/>
          </p:nvPr>
        </p:nvSpPr>
        <p:spPr>
          <a:xfrm>
            <a:off x="617538" y="339725"/>
            <a:ext cx="5921375" cy="3332163"/>
          </a:xfrm>
        </p:spPr>
      </p:sp>
      <p:sp>
        <p:nvSpPr>
          <p:cNvPr id="3" name="Notes Placeholder 2">
            <a:extLst>
              <a:ext uri="{FF2B5EF4-FFF2-40B4-BE49-F238E27FC236}">
                <a16:creationId xmlns:a16="http://schemas.microsoft.com/office/drawing/2014/main" id="{4D0CAA62-4B1E-FE8E-0FEB-28F7F7EECE29}"/>
              </a:ext>
            </a:extLst>
          </p:cNvPr>
          <p:cNvSpPr>
            <a:spLocks noGrp="1"/>
          </p:cNvSpPr>
          <p:nvPr>
            <p:ph type="body" idx="1"/>
          </p:nvPr>
        </p:nvSpPr>
        <p:spPr/>
        <p:txBody>
          <a:bodyPr/>
          <a:lstStyle/>
          <a:p>
            <a:endParaRPr lang="en-US" u="sng" dirty="0"/>
          </a:p>
          <a:p>
            <a:endParaRPr lang="en-US" dirty="0"/>
          </a:p>
        </p:txBody>
      </p:sp>
      <p:sp>
        <p:nvSpPr>
          <p:cNvPr id="4" name="Slide Number Placeholder 3">
            <a:extLst>
              <a:ext uri="{FF2B5EF4-FFF2-40B4-BE49-F238E27FC236}">
                <a16:creationId xmlns:a16="http://schemas.microsoft.com/office/drawing/2014/main" id="{C440FA49-78EE-0E60-06AF-E3CE634054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1CA908-AAA3-7A45-9827-AE0E9CC1EE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Lucida Sans Unicode" pitchFamily="32" charset="0"/>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Lucida Sans Unicode" pitchFamily="32" charset="0"/>
            </a:endParaRPr>
          </a:p>
        </p:txBody>
      </p:sp>
    </p:spTree>
    <p:extLst>
      <p:ext uri="{BB962C8B-B14F-4D97-AF65-F5344CB8AC3E}">
        <p14:creationId xmlns:p14="http://schemas.microsoft.com/office/powerpoint/2010/main" val="26680967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65F47-FE65-22A1-B38B-B0AD8319A4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D377D1-4D64-5783-862B-80E58311FE18}"/>
              </a:ext>
            </a:extLst>
          </p:cNvPr>
          <p:cNvSpPr>
            <a:spLocks noGrp="1" noRot="1" noChangeAspect="1"/>
          </p:cNvSpPr>
          <p:nvPr>
            <p:ph type="sldImg"/>
          </p:nvPr>
        </p:nvSpPr>
        <p:spPr>
          <a:xfrm>
            <a:off x="617538" y="339725"/>
            <a:ext cx="5921375" cy="3332163"/>
          </a:xfrm>
        </p:spPr>
      </p:sp>
      <p:sp>
        <p:nvSpPr>
          <p:cNvPr id="3" name="Notes Placeholder 2">
            <a:extLst>
              <a:ext uri="{FF2B5EF4-FFF2-40B4-BE49-F238E27FC236}">
                <a16:creationId xmlns:a16="http://schemas.microsoft.com/office/drawing/2014/main" id="{956F5C47-ECA7-3C15-2685-40CA2AD6E4F6}"/>
              </a:ext>
            </a:extLst>
          </p:cNvPr>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dirty="0"/>
              <a:t>Correct answer: c) </a:t>
            </a:r>
            <a:r>
              <a:rPr lang="en-US" sz="1200" dirty="0">
                <a:solidFill>
                  <a:schemeClr val="tx1"/>
                </a:solidFill>
              </a:rPr>
              <a:t>Hold SG, give G-CSF, and consider resuming SG once ANC recovers to grade 1 or less</a:t>
            </a:r>
          </a:p>
          <a:p>
            <a:endParaRPr lang="en-US" dirty="0"/>
          </a:p>
        </p:txBody>
      </p:sp>
      <p:sp>
        <p:nvSpPr>
          <p:cNvPr id="4" name="Slide Number Placeholder 3">
            <a:extLst>
              <a:ext uri="{FF2B5EF4-FFF2-40B4-BE49-F238E27FC236}">
                <a16:creationId xmlns:a16="http://schemas.microsoft.com/office/drawing/2014/main" id="{F30D4E4D-5C9B-1208-69BF-D67DA0D5FCE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1CA908-AAA3-7A45-9827-AE0E9CC1EE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Lucida Sans Unicode" pitchFamily="32" charset="0"/>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Lucida Sans Unicode" pitchFamily="32" charset="0"/>
            </a:endParaRPr>
          </a:p>
        </p:txBody>
      </p:sp>
    </p:spTree>
    <p:extLst>
      <p:ext uri="{BB962C8B-B14F-4D97-AF65-F5344CB8AC3E}">
        <p14:creationId xmlns:p14="http://schemas.microsoft.com/office/powerpoint/2010/main" val="9225145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FCC95-B525-06E1-5E15-E0AFD17844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EACB19-15C9-8D95-553C-D4684F62E0A8}"/>
              </a:ext>
            </a:extLst>
          </p:cNvPr>
          <p:cNvSpPr>
            <a:spLocks noGrp="1" noRot="1" noChangeAspect="1"/>
          </p:cNvSpPr>
          <p:nvPr>
            <p:ph type="sldImg"/>
          </p:nvPr>
        </p:nvSpPr>
        <p:spPr>
          <a:xfrm>
            <a:off x="617538" y="339725"/>
            <a:ext cx="5921375" cy="3332163"/>
          </a:xfrm>
        </p:spPr>
      </p:sp>
      <p:sp>
        <p:nvSpPr>
          <p:cNvPr id="3" name="Notes Placeholder 2">
            <a:extLst>
              <a:ext uri="{FF2B5EF4-FFF2-40B4-BE49-F238E27FC236}">
                <a16:creationId xmlns:a16="http://schemas.microsoft.com/office/drawing/2014/main" id="{A4FDE81F-8040-FA06-74B8-EBD5BEFA2F95}"/>
              </a:ext>
            </a:extLst>
          </p:cNvPr>
          <p:cNvSpPr>
            <a:spLocks noGrp="1"/>
          </p:cNvSpPr>
          <p:nvPr>
            <p:ph type="body" idx="1"/>
          </p:nvPr>
        </p:nvSpPr>
        <p:spPr/>
        <p:txBody>
          <a:bodyPr/>
          <a:lstStyle/>
          <a:p>
            <a:endParaRPr lang="en-US" u="sng" dirty="0"/>
          </a:p>
          <a:p>
            <a:endParaRPr lang="en-US" dirty="0"/>
          </a:p>
        </p:txBody>
      </p:sp>
      <p:sp>
        <p:nvSpPr>
          <p:cNvPr id="4" name="Slide Number Placeholder 3">
            <a:extLst>
              <a:ext uri="{FF2B5EF4-FFF2-40B4-BE49-F238E27FC236}">
                <a16:creationId xmlns:a16="http://schemas.microsoft.com/office/drawing/2014/main" id="{9BEDFEFB-B4E3-D049-4D38-53A53296E4D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1CA908-AAA3-7A45-9827-AE0E9CC1EE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Lucida Sans Unicode" pitchFamily="32" charset="0"/>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Lucida Sans Unicode" pitchFamily="32" charset="0"/>
            </a:endParaRPr>
          </a:p>
        </p:txBody>
      </p:sp>
    </p:spTree>
    <p:extLst>
      <p:ext uri="{BB962C8B-B14F-4D97-AF65-F5344CB8AC3E}">
        <p14:creationId xmlns:p14="http://schemas.microsoft.com/office/powerpoint/2010/main" val="21892249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68F53-56BC-EBEF-EC32-20FA83C009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AFC7A5-E887-DA18-E0A2-FFFE760C383D}"/>
              </a:ext>
            </a:extLst>
          </p:cNvPr>
          <p:cNvSpPr>
            <a:spLocks noGrp="1" noRot="1" noChangeAspect="1"/>
          </p:cNvSpPr>
          <p:nvPr>
            <p:ph type="sldImg"/>
          </p:nvPr>
        </p:nvSpPr>
        <p:spPr>
          <a:xfrm>
            <a:off x="617538" y="339725"/>
            <a:ext cx="5921375" cy="3332163"/>
          </a:xfrm>
        </p:spPr>
      </p:sp>
      <p:sp>
        <p:nvSpPr>
          <p:cNvPr id="3" name="Notes Placeholder 2">
            <a:extLst>
              <a:ext uri="{FF2B5EF4-FFF2-40B4-BE49-F238E27FC236}">
                <a16:creationId xmlns:a16="http://schemas.microsoft.com/office/drawing/2014/main" id="{0A8AA12F-BF76-B6D9-CBAE-6D0170AB00E6}"/>
              </a:ext>
            </a:extLst>
          </p:cNvPr>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dirty="0"/>
              <a:t>Correct answer: c) </a:t>
            </a:r>
            <a:r>
              <a:rPr lang="en-US" sz="1200" dirty="0">
                <a:solidFill>
                  <a:schemeClr val="tx1"/>
                </a:solidFill>
              </a:rPr>
              <a:t>Sacituzumab </a:t>
            </a:r>
            <a:r>
              <a:rPr lang="en-US" sz="1200" dirty="0" err="1">
                <a:solidFill>
                  <a:schemeClr val="tx1"/>
                </a:solidFill>
              </a:rPr>
              <a:t>govitecan</a:t>
            </a:r>
            <a:r>
              <a:rPr lang="en-US" sz="1200" dirty="0">
                <a:solidFill>
                  <a:schemeClr val="tx1"/>
                </a:solidFill>
              </a:rPr>
              <a:t> (SG)</a:t>
            </a:r>
          </a:p>
          <a:p>
            <a:endParaRPr lang="en-US" dirty="0"/>
          </a:p>
        </p:txBody>
      </p:sp>
      <p:sp>
        <p:nvSpPr>
          <p:cNvPr id="4" name="Slide Number Placeholder 3">
            <a:extLst>
              <a:ext uri="{FF2B5EF4-FFF2-40B4-BE49-F238E27FC236}">
                <a16:creationId xmlns:a16="http://schemas.microsoft.com/office/drawing/2014/main" id="{386EBCEC-4754-A60E-198F-33C09A9325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1CA908-AAA3-7A45-9827-AE0E9CC1EE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Lucida Sans Unicode" pitchFamily="32" charset="0"/>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Lucida Sans Unicode" pitchFamily="32" charset="0"/>
            </a:endParaRPr>
          </a:p>
        </p:txBody>
      </p:sp>
    </p:spTree>
    <p:extLst>
      <p:ext uri="{BB962C8B-B14F-4D97-AF65-F5344CB8AC3E}">
        <p14:creationId xmlns:p14="http://schemas.microsoft.com/office/powerpoint/2010/main" val="198575265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E6714-7014-9E93-16A3-E47E8F135B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BAAF25-E5E5-F3D8-0564-D175EE491B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1299F6-83C5-9CAE-79A9-CE36564AF29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3FB8DEB-9321-80A2-D578-FED9E233DAE6}"/>
              </a:ext>
            </a:extLst>
          </p:cNvPr>
          <p:cNvSpPr>
            <a:spLocks noGrp="1"/>
          </p:cNvSpPr>
          <p:nvPr>
            <p:ph type="sldNum" sz="quarter" idx="5"/>
          </p:nvPr>
        </p:nvSpPr>
        <p:spPr/>
        <p:txBody>
          <a:bodyPr/>
          <a:lstStyle/>
          <a:p>
            <a:fld id="{346C45EA-94B1-CB43-BD15-6A8600409710}" type="slidenum">
              <a:rPr lang="en-US" smtClean="0"/>
              <a:t>73</a:t>
            </a:fld>
            <a:endParaRPr lang="en-US"/>
          </a:p>
        </p:txBody>
      </p:sp>
    </p:spTree>
    <p:extLst>
      <p:ext uri="{BB962C8B-B14F-4D97-AF65-F5344CB8AC3E}">
        <p14:creationId xmlns:p14="http://schemas.microsoft.com/office/powerpoint/2010/main" val="15568114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F381F-67BD-AA4E-2401-60FA54FF00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8F6541-9BDC-8F63-0C5A-31D9BFAB2AE2}"/>
              </a:ext>
            </a:extLst>
          </p:cNvPr>
          <p:cNvSpPr>
            <a:spLocks noGrp="1" noRot="1" noChangeAspect="1"/>
          </p:cNvSpPr>
          <p:nvPr>
            <p:ph type="sldImg"/>
          </p:nvPr>
        </p:nvSpPr>
        <p:spPr>
          <a:xfrm>
            <a:off x="617538" y="339725"/>
            <a:ext cx="5921375" cy="3332163"/>
          </a:xfrm>
        </p:spPr>
      </p:sp>
      <p:sp>
        <p:nvSpPr>
          <p:cNvPr id="3" name="Notes Placeholder 2">
            <a:extLst>
              <a:ext uri="{FF2B5EF4-FFF2-40B4-BE49-F238E27FC236}">
                <a16:creationId xmlns:a16="http://schemas.microsoft.com/office/drawing/2014/main" id="{B6DD8391-944D-724E-D74B-A9D8C45A347F}"/>
              </a:ext>
            </a:extLst>
          </p:cNvPr>
          <p:cNvSpPr>
            <a:spLocks noGrp="1"/>
          </p:cNvSpPr>
          <p:nvPr>
            <p:ph type="body" idx="1"/>
          </p:nvPr>
        </p:nvSpPr>
        <p:spPr/>
        <p:txBody>
          <a:bodyPr/>
          <a:lstStyle/>
          <a:p>
            <a:endParaRPr lang="en-US" u="sng" dirty="0"/>
          </a:p>
          <a:p>
            <a:endParaRPr lang="en-US" dirty="0"/>
          </a:p>
        </p:txBody>
      </p:sp>
      <p:sp>
        <p:nvSpPr>
          <p:cNvPr id="4" name="Slide Number Placeholder 3">
            <a:extLst>
              <a:ext uri="{FF2B5EF4-FFF2-40B4-BE49-F238E27FC236}">
                <a16:creationId xmlns:a16="http://schemas.microsoft.com/office/drawing/2014/main" id="{3B84CE30-F294-B223-9BD4-F1569E0F9C1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1CA908-AAA3-7A45-9827-AE0E9CC1EE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Lucida Sans Unicode" pitchFamily="32" charset="0"/>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Lucida Sans Unicode" pitchFamily="32" charset="0"/>
            </a:endParaRPr>
          </a:p>
        </p:txBody>
      </p:sp>
    </p:spTree>
    <p:extLst>
      <p:ext uri="{BB962C8B-B14F-4D97-AF65-F5344CB8AC3E}">
        <p14:creationId xmlns:p14="http://schemas.microsoft.com/office/powerpoint/2010/main" val="36686404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A2E27-9FB8-8C5C-F1DF-E9EBD92918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8A95FF-F725-D901-6EA4-FDD8F760BBB2}"/>
              </a:ext>
            </a:extLst>
          </p:cNvPr>
          <p:cNvSpPr>
            <a:spLocks noGrp="1" noRot="1" noChangeAspect="1"/>
          </p:cNvSpPr>
          <p:nvPr>
            <p:ph type="sldImg"/>
          </p:nvPr>
        </p:nvSpPr>
        <p:spPr>
          <a:xfrm>
            <a:off x="617538" y="339725"/>
            <a:ext cx="5921375" cy="3332163"/>
          </a:xfrm>
        </p:spPr>
      </p:sp>
      <p:sp>
        <p:nvSpPr>
          <p:cNvPr id="3" name="Notes Placeholder 2">
            <a:extLst>
              <a:ext uri="{FF2B5EF4-FFF2-40B4-BE49-F238E27FC236}">
                <a16:creationId xmlns:a16="http://schemas.microsoft.com/office/drawing/2014/main" id="{8F3226DC-E21D-CD0F-B2DC-AE96164E3B43}"/>
              </a:ext>
            </a:extLst>
          </p:cNvPr>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sz="1200" dirty="0">
                <a:solidFill>
                  <a:schemeClr val="tx1"/>
                </a:solidFill>
              </a:rPr>
              <a:t>Correct answer: c) Hold SG, give G-CSF, and consider resuming SG once ANC recovers to grade 1 or less</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US" sz="1200" dirty="0">
              <a:solidFill>
                <a:schemeClr val="tx1"/>
              </a:solidFill>
            </a:endParaRPr>
          </a:p>
          <a:p>
            <a:endParaRPr lang="en-US" dirty="0"/>
          </a:p>
        </p:txBody>
      </p:sp>
      <p:sp>
        <p:nvSpPr>
          <p:cNvPr id="4" name="Slide Number Placeholder 3">
            <a:extLst>
              <a:ext uri="{FF2B5EF4-FFF2-40B4-BE49-F238E27FC236}">
                <a16:creationId xmlns:a16="http://schemas.microsoft.com/office/drawing/2014/main" id="{121CFD70-0872-4FBA-D41F-1E8361E482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1CA908-AAA3-7A45-9827-AE0E9CC1EE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Lucida Sans Unicode" pitchFamily="32" charset="0"/>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Lucida Sans Unicode" pitchFamily="32" charset="0"/>
            </a:endParaRPr>
          </a:p>
        </p:txBody>
      </p:sp>
    </p:spTree>
    <p:extLst>
      <p:ext uri="{BB962C8B-B14F-4D97-AF65-F5344CB8AC3E}">
        <p14:creationId xmlns:p14="http://schemas.microsoft.com/office/powerpoint/2010/main" val="3705879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sz="1800" dirty="0">
                <a:effectLst/>
                <a:latin typeface="Verdana" panose="020B0604030504040204" pitchFamily="34" charset="0"/>
                <a:ea typeface="Verdana" panose="020B0604030504040204" pitchFamily="34" charset="0"/>
                <a:cs typeface="Verdana" panose="020B0604030504040204" pitchFamily="34" charset="0"/>
              </a:rPr>
              <a:t>TROP-2 in particular is an antigen found on trophoblast cells. However, it turns out is expressed at fairly high levels on hormone receptor-positive metastatic breast cancer. About 60% to 70% have fairly substantial expression. The early trials of TROP-2 ADCs confirm a response rate in this setting of about 31% to 32%. </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8C28D95-B03A-468D-B80C-1B96D1972B03}"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8</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13415701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r>
              <a:rPr lang="en-US" dirty="0"/>
              <a:t>In summary, </a:t>
            </a:r>
            <a:r>
              <a:rPr lang="en-US" sz="1800" dirty="0">
                <a:effectLst/>
                <a:latin typeface="Verdana" panose="020B0604030504040204" pitchFamily="34" charset="0"/>
                <a:ea typeface="Verdana" panose="020B0604030504040204" pitchFamily="34" charset="0"/>
                <a:cs typeface="Verdana" panose="020B0604030504040204" pitchFamily="34" charset="0"/>
              </a:rPr>
              <a:t>TROP-2 ADCs really have revolutionized the care of patients with hormone receptor-positive metastatic breast cancer and triple-negative breast cancer. The real effort now is to move all of these TROP-2 ADCs into first-line treatment of metastatic disease. </a:t>
            </a:r>
            <a:endParaRPr lang="en-US" dirty="0"/>
          </a:p>
        </p:txBody>
      </p:sp>
      <p:sp>
        <p:nvSpPr>
          <p:cNvPr id="4" name="Slide Number Placeholder 3"/>
          <p:cNvSpPr>
            <a:spLocks noGrp="1"/>
          </p:cNvSpPr>
          <p:nvPr>
            <p:ph type="sldNum"/>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8C28D95-B03A-468D-B80C-1B96D1972B03}"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76</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15217410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051DD-413C-F6B8-5A06-4C167F45D5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19A911-F440-0F69-E511-3BF1E1BEA1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8FC9A7-A2AE-3D0D-FA00-7C1AF19BA05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7850093-2D7E-BFA1-C6B7-CC3C15785F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3176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Verdana" panose="020B0604030504040204" pitchFamily="34" charset="0"/>
                <a:ea typeface="Verdana" panose="020B0604030504040204" pitchFamily="34" charset="0"/>
                <a:cs typeface="Verdana" panose="020B0604030504040204" pitchFamily="34" charset="0"/>
              </a:rPr>
              <a:t>We now have three large randomized phase 3 trials of three different TROP-2–targeted ADCs in hormone receptor-positive metastatic breast cancer. </a:t>
            </a:r>
            <a:endParaRPr lang="en-US" dirty="0"/>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9</a:t>
            </a:fld>
            <a:endParaRPr lang="en-US"/>
          </a:p>
        </p:txBody>
      </p:sp>
    </p:spTree>
    <p:extLst>
      <p:ext uri="{BB962C8B-B14F-4D97-AF65-F5344CB8AC3E}">
        <p14:creationId xmlns:p14="http://schemas.microsoft.com/office/powerpoint/2010/main" val="463117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sz="1800" dirty="0">
                <a:effectLst/>
                <a:latin typeface="Verdana" panose="020B0604030504040204" pitchFamily="34" charset="0"/>
                <a:ea typeface="Verdana" panose="020B0604030504040204" pitchFamily="34" charset="0"/>
                <a:cs typeface="Verdana" panose="020B0604030504040204" pitchFamily="34" charset="0"/>
              </a:rPr>
              <a:t>The first one is </a:t>
            </a:r>
            <a:r>
              <a:rPr lang="en-US" sz="1800" dirty="0" err="1">
                <a:effectLst/>
                <a:latin typeface="Verdana" panose="020B0604030504040204" pitchFamily="34" charset="0"/>
                <a:ea typeface="Verdana" panose="020B0604030504040204" pitchFamily="34" charset="0"/>
                <a:cs typeface="Verdana" panose="020B0604030504040204" pitchFamily="34" charset="0"/>
              </a:rPr>
              <a:t>sacituzumab</a:t>
            </a:r>
            <a:r>
              <a:rPr lang="en-US" sz="1800" dirty="0">
                <a:effectLst/>
                <a:latin typeface="Verdana" panose="020B0604030504040204" pitchFamily="34" charset="0"/>
                <a:ea typeface="Verdana" panose="020B0604030504040204" pitchFamily="34" charset="0"/>
                <a:cs typeface="Verdana" panose="020B0604030504040204" pitchFamily="34" charset="0"/>
              </a:rPr>
              <a:t> </a:t>
            </a:r>
            <a:r>
              <a:rPr lang="en-US" sz="1800" dirty="0" err="1">
                <a:effectLst/>
                <a:latin typeface="Verdana" panose="020B0604030504040204" pitchFamily="34" charset="0"/>
                <a:ea typeface="Verdana" panose="020B0604030504040204" pitchFamily="34" charset="0"/>
                <a:cs typeface="Verdana" panose="020B0604030504040204" pitchFamily="34" charset="0"/>
              </a:rPr>
              <a:t>govitecan</a:t>
            </a:r>
            <a:r>
              <a:rPr lang="en-US" sz="1800" dirty="0">
                <a:effectLst/>
                <a:latin typeface="Verdana" panose="020B0604030504040204" pitchFamily="34" charset="0"/>
                <a:ea typeface="Verdana" panose="020B0604030504040204" pitchFamily="34" charset="0"/>
                <a:cs typeface="Verdana" panose="020B0604030504040204" pitchFamily="34" charset="0"/>
              </a:rPr>
              <a:t>. This has an antibody-drug ratio of 7.6 to 1. It has a linker which is </a:t>
            </a:r>
            <a:r>
              <a:rPr lang="en-US" sz="1800" dirty="0" err="1">
                <a:effectLst/>
                <a:latin typeface="Verdana" panose="020B0604030504040204" pitchFamily="34" charset="0"/>
                <a:ea typeface="Verdana" panose="020B0604030504040204" pitchFamily="34" charset="0"/>
                <a:cs typeface="Verdana" panose="020B0604030504040204" pitchFamily="34" charset="0"/>
              </a:rPr>
              <a:t>hydrolyzable</a:t>
            </a:r>
            <a:r>
              <a:rPr lang="en-US" sz="1800" dirty="0">
                <a:effectLst/>
                <a:latin typeface="Verdana" panose="020B0604030504040204" pitchFamily="34" charset="0"/>
                <a:ea typeface="Verdana" panose="020B0604030504040204" pitchFamily="34" charset="0"/>
                <a:cs typeface="Verdana" panose="020B0604030504040204" pitchFamily="34" charset="0"/>
              </a:rPr>
              <a:t>, it's a CL2 linker. And this </a:t>
            </a:r>
            <a:r>
              <a:rPr lang="en-US" sz="1800" dirty="0" err="1">
                <a:effectLst/>
                <a:latin typeface="Verdana" panose="020B0604030504040204" pitchFamily="34" charset="0"/>
                <a:ea typeface="Verdana" panose="020B0604030504040204" pitchFamily="34" charset="0"/>
                <a:cs typeface="Verdana" panose="020B0604030504040204" pitchFamily="34" charset="0"/>
              </a:rPr>
              <a:t>hydrolyzable</a:t>
            </a:r>
            <a:r>
              <a:rPr lang="en-US" sz="1800" dirty="0">
                <a:effectLst/>
                <a:latin typeface="Verdana" panose="020B0604030504040204" pitchFamily="34" charset="0"/>
                <a:ea typeface="Verdana" panose="020B0604030504040204" pitchFamily="34" charset="0"/>
                <a:cs typeface="Verdana" panose="020B0604030504040204" pitchFamily="34" charset="0"/>
              </a:rPr>
              <a:t> and low pH and for SN-38, which is a metabolite of irinotecan, the antigen is TROP-2 antibody, and again, SN-38 is more potent than irinotecan.</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F2E4953F-501C-498F-811F-52E153962CB2}"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10</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3723107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sv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sv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svg"/><Relationship Id="rId1" Type="http://schemas.openxmlformats.org/officeDocument/2006/relationships/slideMaster" Target="../slideMasters/slideMaster3.xml"/><Relationship Id="rId5" Type="http://schemas.openxmlformats.org/officeDocument/2006/relationships/image" Target="../media/image5.svg"/><Relationship Id="rId4" Type="http://schemas.openxmlformats.org/officeDocument/2006/relationships/image" Target="../media/image1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svg"/><Relationship Id="rId1" Type="http://schemas.openxmlformats.org/officeDocument/2006/relationships/slideMaster" Target="../slideMasters/slideMaster3.xml"/><Relationship Id="rId5" Type="http://schemas.openxmlformats.org/officeDocument/2006/relationships/image" Target="../media/image5.svg"/><Relationship Id="rId4" Type="http://schemas.openxmlformats.org/officeDocument/2006/relationships/image" Target="../media/image1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svg"/><Relationship Id="rId1" Type="http://schemas.openxmlformats.org/officeDocument/2006/relationships/slideMaster" Target="../slideMasters/slideMaster3.xml"/><Relationship Id="rId5" Type="http://schemas.openxmlformats.org/officeDocument/2006/relationships/image" Target="../media/image5.svg"/><Relationship Id="rId4" Type="http://schemas.openxmlformats.org/officeDocument/2006/relationships/image" Target="../media/image1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5.svg"/><Relationship Id="rId4" Type="http://schemas.openxmlformats.org/officeDocument/2006/relationships/image" Target="../media/image18.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3.xml"/><Relationship Id="rId5" Type="http://schemas.openxmlformats.org/officeDocument/2006/relationships/image" Target="../media/image5.svg"/><Relationship Id="rId4" Type="http://schemas.openxmlformats.org/officeDocument/2006/relationships/image" Target="../media/image21.png"/></Relationships>
</file>

<file path=ppt/slideLayouts/_rels/slideLayout66.xml.rels><?xml version="1.0" encoding="UTF-8" standalone="yes"?>
<Relationships xmlns="http://schemas.openxmlformats.org/package/2006/relationships"><Relationship Id="rId13" Type="http://schemas.openxmlformats.org/officeDocument/2006/relationships/image" Target="../media/image33.jpeg"/><Relationship Id="rId18" Type="http://schemas.openxmlformats.org/officeDocument/2006/relationships/image" Target="../media/image38.jpeg"/><Relationship Id="rId26" Type="http://schemas.openxmlformats.org/officeDocument/2006/relationships/image" Target="../media/image46.jpeg"/><Relationship Id="rId39" Type="http://schemas.openxmlformats.org/officeDocument/2006/relationships/image" Target="../media/image59.jpeg"/><Relationship Id="rId21" Type="http://schemas.openxmlformats.org/officeDocument/2006/relationships/image" Target="../media/image41.jpeg"/><Relationship Id="rId34" Type="http://schemas.openxmlformats.org/officeDocument/2006/relationships/image" Target="../media/image54.jpeg"/><Relationship Id="rId42" Type="http://schemas.openxmlformats.org/officeDocument/2006/relationships/image" Target="../media/image62.jpeg"/><Relationship Id="rId47" Type="http://schemas.openxmlformats.org/officeDocument/2006/relationships/image" Target="../media/image67.jpeg"/><Relationship Id="rId50" Type="http://schemas.openxmlformats.org/officeDocument/2006/relationships/image" Target="../media/image70.jpeg"/><Relationship Id="rId7" Type="http://schemas.openxmlformats.org/officeDocument/2006/relationships/image" Target="../media/image27.jpeg"/><Relationship Id="rId2" Type="http://schemas.openxmlformats.org/officeDocument/2006/relationships/image" Target="../media/image22.jpeg"/><Relationship Id="rId16" Type="http://schemas.openxmlformats.org/officeDocument/2006/relationships/image" Target="../media/image36.jpeg"/><Relationship Id="rId29" Type="http://schemas.openxmlformats.org/officeDocument/2006/relationships/image" Target="../media/image49.jpeg"/><Relationship Id="rId11" Type="http://schemas.openxmlformats.org/officeDocument/2006/relationships/image" Target="../media/image31.jpeg"/><Relationship Id="rId24" Type="http://schemas.openxmlformats.org/officeDocument/2006/relationships/image" Target="../media/image44.jpeg"/><Relationship Id="rId32" Type="http://schemas.openxmlformats.org/officeDocument/2006/relationships/image" Target="../media/image52.jpeg"/><Relationship Id="rId37" Type="http://schemas.openxmlformats.org/officeDocument/2006/relationships/image" Target="../media/image57.jpeg"/><Relationship Id="rId40" Type="http://schemas.openxmlformats.org/officeDocument/2006/relationships/image" Target="../media/image60.jpeg"/><Relationship Id="rId45" Type="http://schemas.openxmlformats.org/officeDocument/2006/relationships/image" Target="../media/image65.jpeg"/><Relationship Id="rId53" Type="http://schemas.openxmlformats.org/officeDocument/2006/relationships/image" Target="../media/image18.png"/><Relationship Id="rId5" Type="http://schemas.openxmlformats.org/officeDocument/2006/relationships/image" Target="../media/image25.jpeg"/><Relationship Id="rId10" Type="http://schemas.openxmlformats.org/officeDocument/2006/relationships/image" Target="../media/image30.jpeg"/><Relationship Id="rId19" Type="http://schemas.openxmlformats.org/officeDocument/2006/relationships/image" Target="../media/image39.jpeg"/><Relationship Id="rId31" Type="http://schemas.openxmlformats.org/officeDocument/2006/relationships/image" Target="../media/image51.jpeg"/><Relationship Id="rId44" Type="http://schemas.openxmlformats.org/officeDocument/2006/relationships/image" Target="../media/image64.jpeg"/><Relationship Id="rId52" Type="http://schemas.openxmlformats.org/officeDocument/2006/relationships/image" Target="../media/image72.jpeg"/><Relationship Id="rId4" Type="http://schemas.openxmlformats.org/officeDocument/2006/relationships/image" Target="../media/image24.jpeg"/><Relationship Id="rId9" Type="http://schemas.openxmlformats.org/officeDocument/2006/relationships/image" Target="../media/image29.jpeg"/><Relationship Id="rId14" Type="http://schemas.openxmlformats.org/officeDocument/2006/relationships/image" Target="../media/image34.jpeg"/><Relationship Id="rId22" Type="http://schemas.openxmlformats.org/officeDocument/2006/relationships/image" Target="../media/image42.jpeg"/><Relationship Id="rId27" Type="http://schemas.openxmlformats.org/officeDocument/2006/relationships/image" Target="../media/image47.jpeg"/><Relationship Id="rId30" Type="http://schemas.openxmlformats.org/officeDocument/2006/relationships/image" Target="../media/image50.jpeg"/><Relationship Id="rId35" Type="http://schemas.openxmlformats.org/officeDocument/2006/relationships/image" Target="../media/image55.jpeg"/><Relationship Id="rId43" Type="http://schemas.openxmlformats.org/officeDocument/2006/relationships/image" Target="../media/image63.jpeg"/><Relationship Id="rId48" Type="http://schemas.openxmlformats.org/officeDocument/2006/relationships/image" Target="../media/image68.jpeg"/><Relationship Id="rId8" Type="http://schemas.openxmlformats.org/officeDocument/2006/relationships/image" Target="../media/image28.jpeg"/><Relationship Id="rId51" Type="http://schemas.openxmlformats.org/officeDocument/2006/relationships/image" Target="../media/image71.jpeg"/><Relationship Id="rId3" Type="http://schemas.openxmlformats.org/officeDocument/2006/relationships/image" Target="../media/image23.jpeg"/><Relationship Id="rId12" Type="http://schemas.openxmlformats.org/officeDocument/2006/relationships/image" Target="../media/image32.jpeg"/><Relationship Id="rId17" Type="http://schemas.openxmlformats.org/officeDocument/2006/relationships/image" Target="../media/image37.jpeg"/><Relationship Id="rId25" Type="http://schemas.openxmlformats.org/officeDocument/2006/relationships/image" Target="../media/image45.jpeg"/><Relationship Id="rId33" Type="http://schemas.openxmlformats.org/officeDocument/2006/relationships/image" Target="../media/image53.jpeg"/><Relationship Id="rId38" Type="http://schemas.openxmlformats.org/officeDocument/2006/relationships/image" Target="../media/image58.jpeg"/><Relationship Id="rId46" Type="http://schemas.openxmlformats.org/officeDocument/2006/relationships/image" Target="../media/image66.jpeg"/><Relationship Id="rId20" Type="http://schemas.openxmlformats.org/officeDocument/2006/relationships/image" Target="../media/image40.jpeg"/><Relationship Id="rId41" Type="http://schemas.openxmlformats.org/officeDocument/2006/relationships/image" Target="../media/image61.jpeg"/><Relationship Id="rId54" Type="http://schemas.openxmlformats.org/officeDocument/2006/relationships/image" Target="../media/image5.svg"/><Relationship Id="rId1" Type="http://schemas.openxmlformats.org/officeDocument/2006/relationships/slideMaster" Target="../slideMasters/slideMaster3.xml"/><Relationship Id="rId6" Type="http://schemas.openxmlformats.org/officeDocument/2006/relationships/image" Target="../media/image26.jpeg"/><Relationship Id="rId15" Type="http://schemas.openxmlformats.org/officeDocument/2006/relationships/image" Target="../media/image35.jpeg"/><Relationship Id="rId23" Type="http://schemas.openxmlformats.org/officeDocument/2006/relationships/image" Target="../media/image43.jpeg"/><Relationship Id="rId28" Type="http://schemas.openxmlformats.org/officeDocument/2006/relationships/image" Target="../media/image48.jpeg"/><Relationship Id="rId36" Type="http://schemas.openxmlformats.org/officeDocument/2006/relationships/image" Target="../media/image56.jpeg"/><Relationship Id="rId49" Type="http://schemas.openxmlformats.org/officeDocument/2006/relationships/image" Target="../media/image69.jpe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Master" Target="../slideMasters/slideMaster3.xml"/><Relationship Id="rId4" Type="http://schemas.openxmlformats.org/officeDocument/2006/relationships/image" Target="../media/image75.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alphaModFix amt="5004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elay 8">
            <a:extLst>
              <a:ext uri="{FF2B5EF4-FFF2-40B4-BE49-F238E27FC236}">
                <a16:creationId xmlns:a16="http://schemas.microsoft.com/office/drawing/2014/main" id="{D0F40FAF-D30D-FC30-6756-DAFA19908834}"/>
              </a:ext>
            </a:extLst>
          </p:cNvPr>
          <p:cNvSpPr/>
          <p:nvPr/>
        </p:nvSpPr>
        <p:spPr>
          <a:xfrm rot="5400000">
            <a:off x="5694215" y="360218"/>
            <a:ext cx="803565" cy="12192003"/>
          </a:xfrm>
          <a:prstGeom prst="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AEDFFFEB-544E-6885-5E62-92309E06707D}"/>
              </a:ext>
            </a:extLst>
          </p:cNvPr>
          <p:cNvPicPr>
            <a:picLocks noChangeAspect="1"/>
          </p:cNvPicPr>
          <p:nvPr/>
        </p:nvPicPr>
        <p:blipFill>
          <a:blip r:embed="rId3"/>
          <a:stretch>
            <a:fillRect/>
          </a:stretch>
        </p:blipFill>
        <p:spPr>
          <a:xfrm>
            <a:off x="5641915" y="6105335"/>
            <a:ext cx="908164" cy="701763"/>
          </a:xfrm>
          <a:prstGeom prst="rect">
            <a:avLst/>
          </a:prstGeom>
        </p:spPr>
      </p:pic>
    </p:spTree>
    <p:extLst>
      <p:ext uri="{BB962C8B-B14F-4D97-AF65-F5344CB8AC3E}">
        <p14:creationId xmlns:p14="http://schemas.microsoft.com/office/powerpoint/2010/main" val="1715161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EFF8F6F-CD57-4A4C-A46C-F178B7473D93}"/>
              </a:ext>
            </a:extLst>
          </p:cNvPr>
          <p:cNvSpPr>
            <a:spLocks noGrp="1"/>
          </p:cNvSpPr>
          <p:nvPr>
            <p:ph idx="1"/>
          </p:nvPr>
        </p:nvSpPr>
        <p:spPr>
          <a:xfrm>
            <a:off x="508000" y="1454312"/>
            <a:ext cx="10972800" cy="4525963"/>
          </a:xfrm>
          <a:prstGeom prst="rect">
            <a:avLst/>
          </a:prstGeom>
        </p:spPr>
        <p:txBody>
          <a:bodyPr/>
          <a:lstStyle>
            <a:lvl1pPr marL="342900" indent="-342900">
              <a:lnSpc>
                <a:spcPct val="100000"/>
              </a:lnSpc>
              <a:spcBef>
                <a:spcPts val="900"/>
              </a:spcBef>
              <a:buClr>
                <a:srgbClr val="4DAF46"/>
              </a:buClr>
              <a:buFont typeface="Wingdings" pitchFamily="2" charset="2"/>
              <a:buChar char="§"/>
              <a:defRPr sz="2200">
                <a:latin typeface="Arial" panose="020B0604020202020204" pitchFamily="34" charset="0"/>
                <a:cs typeface="Arial" panose="020B0604020202020204" pitchFamily="34" charset="0"/>
              </a:defRPr>
            </a:lvl1pPr>
            <a:lvl2pPr marL="742950" indent="-285750">
              <a:lnSpc>
                <a:spcPct val="100000"/>
              </a:lnSpc>
              <a:spcBef>
                <a:spcPts val="900"/>
              </a:spcBef>
              <a:buClr>
                <a:srgbClr val="4DAF46"/>
              </a:buClr>
              <a:buFont typeface="Arial" panose="020B0604020202020204" pitchFamily="34" charset="0"/>
              <a:buChar char="•"/>
              <a:defRPr sz="2000">
                <a:latin typeface="Arial" panose="020B0604020202020204" pitchFamily="34" charset="0"/>
                <a:cs typeface="Arial" panose="020B0604020202020204" pitchFamily="34" charset="0"/>
              </a:defRPr>
            </a:lvl2pPr>
            <a:lvl3pPr marL="1257300" indent="-342900">
              <a:lnSpc>
                <a:spcPct val="100000"/>
              </a:lnSpc>
              <a:spcBef>
                <a:spcPts val="900"/>
              </a:spcBef>
              <a:buClr>
                <a:srgbClr val="4DAF46"/>
              </a:buClr>
              <a:buFont typeface="Wingdings" pitchFamily="2" charset="2"/>
              <a:buChar char="q"/>
              <a:defRPr sz="1800">
                <a:latin typeface="Arial" panose="020B0604020202020204" pitchFamily="34" charset="0"/>
                <a:cs typeface="Arial" panose="020B0604020202020204" pitchFamily="34" charset="0"/>
              </a:defRPr>
            </a:lvl3pPr>
            <a:lvl4pPr marL="1600200" indent="-228600">
              <a:lnSpc>
                <a:spcPct val="100000"/>
              </a:lnSpc>
              <a:spcBef>
                <a:spcPts val="900"/>
              </a:spcBef>
              <a:buClr>
                <a:srgbClr val="4DAF46"/>
              </a:buClr>
              <a:buSzPct val="100000"/>
              <a:buFont typeface="Courier New" panose="02070309020205020404" pitchFamily="49" charset="0"/>
              <a:buChar char="o"/>
              <a:defRPr sz="1600">
                <a:latin typeface="Arial" panose="020B0604020202020204" pitchFamily="34" charset="0"/>
                <a:cs typeface="Arial" panose="020B0604020202020204" pitchFamily="34" charset="0"/>
              </a:defRPr>
            </a:lvl4pPr>
            <a:lvl5pPr marL="2057400" indent="-228600">
              <a:lnSpc>
                <a:spcPct val="100000"/>
              </a:lnSpc>
              <a:spcBef>
                <a:spcPts val="900"/>
              </a:spcBef>
              <a:buClr>
                <a:srgbClr val="4DAF46"/>
              </a:buClr>
              <a:buSzPct val="100000"/>
              <a:buFont typeface="Lucida Grande"/>
              <a:buChar cha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D3A0CC44-D3C5-4A46-ACF1-ADFBA933B2AE}"/>
              </a:ext>
            </a:extLst>
          </p:cNvPr>
          <p:cNvSpPr>
            <a:spLocks noGrp="1"/>
          </p:cNvSpPr>
          <p:nvPr>
            <p:ph type="title"/>
          </p:nvPr>
        </p:nvSpPr>
        <p:spPr>
          <a:xfrm>
            <a:off x="508000" y="55312"/>
            <a:ext cx="7737296" cy="949648"/>
          </a:xfrm>
          <a:prstGeom prst="rect">
            <a:avLst/>
          </a:prstGeom>
        </p:spPr>
        <p:txBody>
          <a:bodyPr anchor="b"/>
          <a:lstStyle>
            <a:lvl1pPr algn="l">
              <a:defRPr sz="260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322056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80001"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500433" y="1730104"/>
            <a:ext cx="11213200" cy="427300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rgbClr val="05416B"/>
              </a:buClr>
              <a:buSzPts val="1600"/>
              <a:buFont typeface="Noto Sans Symbols"/>
              <a:buNone/>
              <a:defRPr sz="1600" b="0" i="0" u="none" strike="noStrike" cap="none">
                <a:solidFill>
                  <a:schemeClr val="tx1">
                    <a:lumMod val="75000"/>
                    <a:lumOff val="2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90176"/>
            <a:ext cx="3201037" cy="176972"/>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900" b="1" i="0" u="none" strike="noStrike" cap="none">
                <a:solidFill>
                  <a:srgbClr val="C9473E"/>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a:t>Bardia A et al, ESMO and SABCS 2023</a:t>
            </a:r>
            <a:endParaRPr/>
          </a:p>
        </p:txBody>
      </p:sp>
    </p:spTree>
    <p:extLst>
      <p:ext uri="{BB962C8B-B14F-4D97-AF65-F5344CB8AC3E}">
        <p14:creationId xmlns:p14="http://schemas.microsoft.com/office/powerpoint/2010/main" val="3967066617"/>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401">
          <p15:clr>
            <a:srgbClr val="FBAE40"/>
          </p15:clr>
        </p15:guide>
        <p15:guide id="5" pos="9839">
          <p15:clr>
            <a:srgbClr val="FBAE40"/>
          </p15:clr>
        </p15:guide>
        <p15:guide id="6" orient="horz" pos="16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305555" y="246611"/>
            <a:ext cx="11161847" cy="564705"/>
          </a:xfrm>
        </p:spPr>
        <p:txBody>
          <a:bodyPr lIns="0"/>
          <a:lstStyle>
            <a:lvl1pPr>
              <a:defRPr>
                <a:solidFill>
                  <a:schemeClr val="tx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a:xfrm>
            <a:off x="11470667" y="217039"/>
            <a:ext cx="452175" cy="365125"/>
          </a:xfrm>
        </p:spPr>
        <p:txBody>
          <a:bodyPr/>
          <a:lstStyle>
            <a:lvl1pPr>
              <a:defRPr sz="675">
                <a:solidFill>
                  <a:schemeClr val="tx1"/>
                </a:solidFill>
              </a:defRPr>
            </a:lvl1pPr>
          </a:lstStyle>
          <a:p>
            <a:fld id="{BE33F7A0-71F0-446B-9DE8-6D75BE64EE0F}" type="slidenum">
              <a:rPr lang="en-US" smtClean="0"/>
              <a:pPr/>
              <a:t>‹#›</a:t>
            </a:fld>
            <a:endParaRPr lang="en-US"/>
          </a:p>
        </p:txBody>
      </p:sp>
      <p:sp>
        <p:nvSpPr>
          <p:cNvPr id="5" name="Content Placeholder 4">
            <a:extLst>
              <a:ext uri="{FF2B5EF4-FFF2-40B4-BE49-F238E27FC236}">
                <a16:creationId xmlns:a16="http://schemas.microsoft.com/office/drawing/2014/main" id="{07CA6835-1219-87F0-4DB8-9BD905295688}"/>
              </a:ext>
            </a:extLst>
          </p:cNvPr>
          <p:cNvSpPr>
            <a:spLocks noGrp="1"/>
          </p:cNvSpPr>
          <p:nvPr>
            <p:ph sz="quarter" idx="13" hasCustomPrompt="1"/>
          </p:nvPr>
        </p:nvSpPr>
        <p:spPr>
          <a:xfrm>
            <a:off x="305555" y="6090783"/>
            <a:ext cx="11580892" cy="131297"/>
          </a:xfrm>
        </p:spPr>
        <p:txBody>
          <a:bodyPr lIns="0" bIns="0" anchor="b">
            <a:spAutoFit/>
          </a:bodyPr>
          <a:lstStyle>
            <a:lvl1pPr marL="0" indent="0">
              <a:spcBef>
                <a:spcPts val="0"/>
              </a:spcBef>
              <a:buNone/>
              <a:defRPr sz="600">
                <a:solidFill>
                  <a:schemeClr val="bg2">
                    <a:lumMod val="50000"/>
                  </a:schemeClr>
                </a:solidFill>
              </a:defRPr>
            </a:lvl1pPr>
          </a:lstStyle>
          <a:p>
            <a:pPr lvl="0"/>
            <a:r>
              <a:rPr lang="en-US"/>
              <a:t>Footer</a:t>
            </a:r>
          </a:p>
        </p:txBody>
      </p:sp>
    </p:spTree>
    <p:extLst>
      <p:ext uri="{BB962C8B-B14F-4D97-AF65-F5344CB8AC3E}">
        <p14:creationId xmlns:p14="http://schemas.microsoft.com/office/powerpoint/2010/main" val="2352865622"/>
      </p:ext>
    </p:extLst>
  </p:cSld>
  <p:clrMapOvr>
    <a:masterClrMapping/>
  </p:clrMapOvr>
  <p:extLst>
    <p:ext uri="{DCECCB84-F9BA-43D5-87BE-67443E8EF086}">
      <p15:sldGuideLst xmlns:p15="http://schemas.microsoft.com/office/powerpoint/2012/main">
        <p15:guide id="1" orient="horz" pos="2160">
          <p15:clr>
            <a:srgbClr val="FBAE40"/>
          </p15:clr>
        </p15:guide>
        <p15:guide id="2" pos="6827">
          <p15:clr>
            <a:srgbClr val="FBAE40"/>
          </p15:clr>
        </p15:guide>
        <p15:guide id="3" orient="horz" pos="436">
          <p15:clr>
            <a:srgbClr val="FBAE40"/>
          </p15:clr>
        </p15:guide>
        <p15:guide id="4" pos="341">
          <p15:clr>
            <a:srgbClr val="FBAE40"/>
          </p15:clr>
        </p15:guide>
        <p15:guide id="5" pos="1331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ext_teleprompter">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719669" y="132517"/>
            <a:ext cx="10752667" cy="828675"/>
          </a:xfrm>
          <a:prstGeom prst="rect">
            <a:avLst/>
          </a:prstGeom>
        </p:spPr>
        <p:txBody>
          <a:bodyPr lIns="0" tIns="0" rIns="0" bIns="0" anchor="ctr" anchorCtr="0">
            <a:normAutofit/>
          </a:bodyPr>
          <a:lstStyle>
            <a:lvl1pPr>
              <a:lnSpc>
                <a:spcPct val="90000"/>
              </a:lnSpc>
              <a:defRPr/>
            </a:lvl1pPr>
          </a:lstStyle>
          <a:p>
            <a:r>
              <a:rPr lang="en-US">
                <a:solidFill>
                  <a:schemeClr val="accent6"/>
                </a:solidFill>
              </a:rPr>
              <a:t>[Moderator] </a:t>
            </a:r>
            <a:r>
              <a:rPr lang="en-US"/>
              <a:t>Introduction/Background</a:t>
            </a:r>
          </a:p>
        </p:txBody>
      </p:sp>
      <p:sp>
        <p:nvSpPr>
          <p:cNvPr id="22" name="Content Placeholder 4">
            <a:extLst>
              <a:ext uri="{FF2B5EF4-FFF2-40B4-BE49-F238E27FC236}">
                <a16:creationId xmlns:a16="http://schemas.microsoft.com/office/drawing/2014/main" id="{AAA5B4E7-6A18-4E78-ADA0-516D373C7244}"/>
              </a:ext>
            </a:extLst>
          </p:cNvPr>
          <p:cNvSpPr>
            <a:spLocks noGrp="1"/>
          </p:cNvSpPr>
          <p:nvPr>
            <p:ph sz="quarter" idx="11"/>
          </p:nvPr>
        </p:nvSpPr>
        <p:spPr>
          <a:xfrm>
            <a:off x="719669" y="1274618"/>
            <a:ext cx="10752667" cy="5065222"/>
          </a:xfrm>
          <a:prstGeom prst="rect">
            <a:avLst/>
          </a:prstGeom>
        </p:spPr>
        <p:txBody>
          <a:bodyPr>
            <a:normAutofit/>
          </a:bodyPr>
          <a:lstStyle>
            <a:lvl1pPr>
              <a:spcBef>
                <a:spcPts val="900"/>
              </a:spcBef>
              <a:spcAft>
                <a:spcPts val="900"/>
              </a:spcAft>
              <a:defRPr sz="3000"/>
            </a:lvl1pPr>
            <a:lvl2pPr marL="189000" indent="-189000">
              <a:defRPr sz="3000"/>
            </a:lvl2pPr>
            <a:lvl3pPr marL="378000" indent="-189000">
              <a:defRPr sz="3000"/>
            </a:lvl3pPr>
            <a:lvl4pPr marL="567000" indent="-189000">
              <a:defRPr sz="3000"/>
            </a:lvl4pPr>
            <a:lvl5pPr marL="756000" indent="-189000">
              <a:defRPr sz="3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2996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1352"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1013">
                <a:latin typeface="Arial" panose="020B0604020202020204" pitchFamily="34" charset="0"/>
                <a:cs typeface="Arial" panose="020B0604020202020204" pitchFamily="34" charset="0"/>
              </a:defRPr>
            </a:lvl1pPr>
            <a:lvl2pPr>
              <a:defRPr sz="845">
                <a:latin typeface="Arial" panose="020B0604020202020204" pitchFamily="34" charset="0"/>
                <a:cs typeface="Arial" panose="020B0604020202020204" pitchFamily="34" charset="0"/>
              </a:defRPr>
            </a:lvl2pPr>
            <a:lvl3pPr>
              <a:defRPr sz="760">
                <a:latin typeface="Arial" panose="020B0604020202020204" pitchFamily="34" charset="0"/>
                <a:cs typeface="Arial" panose="020B0604020202020204" pitchFamily="34" charset="0"/>
              </a:defRPr>
            </a:lvl3pPr>
            <a:lvl4pPr>
              <a:defRPr sz="676">
                <a:latin typeface="Arial" panose="020B0604020202020204" pitchFamily="34" charset="0"/>
                <a:cs typeface="Arial" panose="020B0604020202020204" pitchFamily="34" charset="0"/>
              </a:defRPr>
            </a:lvl4pPr>
            <a:lvl5pPr>
              <a:defRPr sz="59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fld id="{E018F977-6C15-49B1-AA07-BEE9975E7737}" type="slidenum">
              <a:rPr lang="en-US" smtClean="0"/>
              <a:t>‹#›</a:t>
            </a:fld>
            <a:endParaRPr lang="en-US"/>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968654" y="6356350"/>
            <a:ext cx="9628095" cy="501650"/>
          </a:xfrm>
        </p:spPr>
        <p:txBody>
          <a:bodyPr anchor="b">
            <a:normAutofit/>
          </a:bodyPr>
          <a:lstStyle>
            <a:lvl1pPr marL="0" indent="0">
              <a:buNone/>
              <a:defRPr sz="380">
                <a:latin typeface="Arial" panose="020B0604020202020204" pitchFamily="34" charset="0"/>
                <a:cs typeface="Arial" panose="020B0604020202020204" pitchFamily="34" charset="0"/>
              </a:defRPr>
            </a:lvl1pPr>
          </a:lstStyle>
          <a:p>
            <a:pPr lvl="0"/>
            <a:r>
              <a:rPr lang="en-US"/>
              <a:t>References/Footnotes/Abbreviations</a:t>
            </a:r>
          </a:p>
        </p:txBody>
      </p:sp>
    </p:spTree>
    <p:extLst>
      <p:ext uri="{BB962C8B-B14F-4D97-AF65-F5344CB8AC3E}">
        <p14:creationId xmlns:p14="http://schemas.microsoft.com/office/powerpoint/2010/main" val="2239230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w/ ref">
    <p:spTree>
      <p:nvGrpSpPr>
        <p:cNvPr id="1" name=""/>
        <p:cNvGrpSpPr/>
        <p:nvPr/>
      </p:nvGrpSpPr>
      <p:grpSpPr>
        <a:xfrm>
          <a:off x="0" y="0"/>
          <a:ext cx="0" cy="0"/>
          <a:chOff x="0" y="0"/>
          <a:chExt cx="0" cy="0"/>
        </a:xfrm>
      </p:grpSpPr>
      <p:sp>
        <p:nvSpPr>
          <p:cNvPr id="2" name="Title 1"/>
          <p:cNvSpPr>
            <a:spLocks noGrp="1"/>
          </p:cNvSpPr>
          <p:nvPr>
            <p:ph type="title"/>
          </p:nvPr>
        </p:nvSpPr>
        <p:spPr>
          <a:xfrm>
            <a:off x="1" y="220500"/>
            <a:ext cx="12209320" cy="838200"/>
          </a:xfrm>
          <a:prstGeom prst="rect">
            <a:avLst/>
          </a:prstGeom>
        </p:spPr>
        <p:txBody>
          <a:bodyPr lIns="114286" tIns="57144" rIns="114286" bIns="57144"/>
          <a:lstStyle>
            <a:lvl1pPr>
              <a:defRPr sz="2200" b="1">
                <a:solidFill>
                  <a:schemeClr val="bg1"/>
                </a:solidFill>
              </a:defRPr>
            </a:lvl1pPr>
          </a:lstStyle>
          <a:p>
            <a:r>
              <a:rPr lang="en-US"/>
              <a:t>Click to edit Master title style</a:t>
            </a:r>
          </a:p>
        </p:txBody>
      </p:sp>
      <p:sp>
        <p:nvSpPr>
          <p:cNvPr id="3" name="Content Placeholder 2"/>
          <p:cNvSpPr>
            <a:spLocks noGrp="1"/>
          </p:cNvSpPr>
          <p:nvPr>
            <p:ph idx="1"/>
          </p:nvPr>
        </p:nvSpPr>
        <p:spPr>
          <a:xfrm>
            <a:off x="381001" y="1219200"/>
            <a:ext cx="11447320" cy="5181600"/>
          </a:xfrm>
          <a:prstGeom prst="rect">
            <a:avLst/>
          </a:prstGeom>
        </p:spPr>
        <p:txBody>
          <a:bodyPr lIns="114286" tIns="57144" rIns="114286" bIns="57144"/>
          <a:lstStyle>
            <a:lvl1pPr marL="174625" indent="-174625">
              <a:spcBef>
                <a:spcPts val="0"/>
              </a:spcBef>
              <a:spcAft>
                <a:spcPts val="750"/>
              </a:spcAft>
              <a:defRPr sz="1800">
                <a:solidFill>
                  <a:schemeClr val="bg1"/>
                </a:solidFill>
              </a:defRPr>
            </a:lvl1pPr>
            <a:lvl2pPr marL="432594" indent="-177800">
              <a:spcBef>
                <a:spcPts val="0"/>
              </a:spcBef>
              <a:spcAft>
                <a:spcPts val="750"/>
              </a:spcAft>
              <a:defRPr sz="1600">
                <a:solidFill>
                  <a:schemeClr val="bg1"/>
                </a:solidFill>
              </a:defRPr>
            </a:lvl2pPr>
            <a:lvl3pPr marL="631825" indent="-142082">
              <a:spcBef>
                <a:spcPts val="0"/>
              </a:spcBef>
              <a:spcAft>
                <a:spcPts val="750"/>
              </a:spcAft>
              <a:defRPr sz="1400">
                <a:solidFill>
                  <a:schemeClr val="bg1"/>
                </a:solidFill>
              </a:defRPr>
            </a:lvl3pPr>
            <a:lvl4pPr marL="856457" indent="-142082">
              <a:spcBef>
                <a:spcPts val="0"/>
              </a:spcBef>
              <a:spcAft>
                <a:spcPts val="750"/>
              </a:spcAft>
              <a:defRPr sz="1200">
                <a:solidFill>
                  <a:schemeClr val="bg1"/>
                </a:solidFill>
              </a:defRPr>
            </a:lvl4pPr>
            <a:lvl5pPr marL="1089025" indent="-142082">
              <a:spcBef>
                <a:spcPts val="0"/>
              </a:spcBef>
              <a:spcAft>
                <a:spcPts val="750"/>
              </a:spcAft>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0"/>
          </p:nvPr>
        </p:nvSpPr>
        <p:spPr>
          <a:xfrm>
            <a:off x="382927" y="6496846"/>
            <a:ext cx="11445395" cy="256085"/>
          </a:xfrm>
          <a:prstGeom prst="rect">
            <a:avLst/>
          </a:prstGeom>
        </p:spPr>
        <p:txBody>
          <a:bodyPr lIns="114300" tIns="57150" rIns="114300" bIns="57150" anchor="b"/>
          <a:lstStyle>
            <a:lvl1pPr marL="0" indent="0">
              <a:buNone/>
              <a:defRPr sz="700" b="1">
                <a:solidFill>
                  <a:schemeClr val="bg1"/>
                </a:solidFill>
              </a:defRPr>
            </a:lvl1pPr>
            <a:lvl2pPr marL="285717" indent="0">
              <a:buNone/>
              <a:defRPr sz="750">
                <a:solidFill>
                  <a:schemeClr val="bg1"/>
                </a:solidFill>
              </a:defRPr>
            </a:lvl2pPr>
            <a:lvl3pPr marL="571433" indent="0">
              <a:buNone/>
              <a:defRPr sz="750">
                <a:solidFill>
                  <a:schemeClr val="bg1"/>
                </a:solidFill>
              </a:defRPr>
            </a:lvl3pPr>
            <a:lvl4pPr marL="857149" indent="0">
              <a:buNone/>
              <a:defRPr sz="750">
                <a:solidFill>
                  <a:schemeClr val="bg1"/>
                </a:solidFill>
              </a:defRPr>
            </a:lvl4pPr>
            <a:lvl5pPr marL="1142867" indent="0">
              <a:buNone/>
              <a:defRPr sz="75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713373356"/>
      </p:ext>
    </p:extLst>
  </p:cSld>
  <p:clrMapOvr>
    <a:masterClrMapping/>
  </p:clrMapOvr>
  <p:extLst>
    <p:ext uri="{DCECCB84-F9BA-43D5-87BE-67443E8EF086}">
      <p15:sldGuideLst xmlns:p15="http://schemas.microsoft.com/office/powerpoint/2012/main">
        <p15:guide id="1" orient="horz" pos="3240">
          <p15:clr>
            <a:srgbClr val="FBAE40"/>
          </p15:clr>
        </p15:guide>
        <p15:guide id="2" pos="10240">
          <p15:clr>
            <a:srgbClr val="FBAE40"/>
          </p15:clr>
        </p15:guide>
        <p15:guide id="3" orient="horz" pos="552">
          <p15:clr>
            <a:srgbClr val="FBAE40"/>
          </p15:clr>
        </p15:guide>
        <p15:guide id="4" orient="horz" pos="6312">
          <p15:clr>
            <a:srgbClr val="FBAE40"/>
          </p15:clr>
        </p15:guide>
        <p15:guide id="5" pos="640">
          <p15:clr>
            <a:srgbClr val="FBAE40"/>
          </p15:clr>
        </p15:guide>
        <p15:guide id="6" pos="1988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alphaModFix amt="5004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normAutofit/>
          </a:bodyPr>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elay 8">
            <a:extLst>
              <a:ext uri="{FF2B5EF4-FFF2-40B4-BE49-F238E27FC236}">
                <a16:creationId xmlns:a16="http://schemas.microsoft.com/office/drawing/2014/main" id="{D0F40FAF-D30D-FC30-6756-DAFA19908834}"/>
              </a:ext>
            </a:extLst>
          </p:cNvPr>
          <p:cNvSpPr/>
          <p:nvPr/>
        </p:nvSpPr>
        <p:spPr>
          <a:xfrm rot="5400000">
            <a:off x="5694215" y="360218"/>
            <a:ext cx="803565" cy="12192003"/>
          </a:xfrm>
          <a:prstGeom prst="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AEDFFFEB-544E-6885-5E62-92309E06707D}"/>
              </a:ext>
            </a:extLst>
          </p:cNvPr>
          <p:cNvPicPr>
            <a:picLocks noChangeAspect="1"/>
          </p:cNvPicPr>
          <p:nvPr/>
        </p:nvPicPr>
        <p:blipFill>
          <a:blip r:embed="rId3"/>
          <a:stretch>
            <a:fillRect/>
          </a:stretch>
        </p:blipFill>
        <p:spPr>
          <a:xfrm>
            <a:off x="5641915" y="6105335"/>
            <a:ext cx="908164" cy="701763"/>
          </a:xfrm>
          <a:prstGeom prst="rect">
            <a:avLst/>
          </a:prstGeom>
        </p:spPr>
      </p:pic>
    </p:spTree>
    <p:extLst>
      <p:ext uri="{BB962C8B-B14F-4D97-AF65-F5344CB8AC3E}">
        <p14:creationId xmlns:p14="http://schemas.microsoft.com/office/powerpoint/2010/main" val="10907311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40625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3401149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2843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dirty="0"/>
          </a:p>
        </p:txBody>
      </p:sp>
      <p:sp>
        <p:nvSpPr>
          <p:cNvPr id="6" name="Text Placeholder 5">
            <a:extLst>
              <a:ext uri="{FF2B5EF4-FFF2-40B4-BE49-F238E27FC236}">
                <a16:creationId xmlns:a16="http://schemas.microsoft.com/office/drawing/2014/main" id="{F6D643EA-3729-7EAA-7720-54ADA7DC9B32}"/>
              </a:ext>
            </a:extLst>
          </p:cNvPr>
          <p:cNvSpPr>
            <a:spLocks noGrp="1"/>
          </p:cNvSpPr>
          <p:nvPr>
            <p:ph type="body" sz="quarter" idx="11" hasCustomPrompt="1"/>
          </p:nvPr>
        </p:nvSpPr>
        <p:spPr>
          <a:xfrm>
            <a:off x="838200" y="4765675"/>
            <a:ext cx="10515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dirty="0"/>
              <a:t>Click to edit Call Out Text</a:t>
            </a:r>
          </a:p>
        </p:txBody>
      </p:sp>
    </p:spTree>
    <p:extLst>
      <p:ext uri="{BB962C8B-B14F-4D97-AF65-F5344CB8AC3E}">
        <p14:creationId xmlns:p14="http://schemas.microsoft.com/office/powerpoint/2010/main" val="2140032264"/>
      </p:ext>
    </p:extLst>
  </p:cSld>
  <p:clrMapOvr>
    <a:masterClrMapping/>
  </p:clrMapOvr>
  <p:hf sldNum="0"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alphaModFix amt="70382"/>
            <a:lum/>
          </a:blip>
          <a:srcRect/>
          <a:stretch>
            <a:fillRect/>
          </a:stretch>
        </a:blipFill>
        <a:effectLst/>
      </p:bgPr>
    </p:bg>
    <p:spTree>
      <p:nvGrpSpPr>
        <p:cNvPr id="1" name=""/>
        <p:cNvGrpSpPr/>
        <p:nvPr/>
      </p:nvGrpSpPr>
      <p:grpSpPr>
        <a:xfrm>
          <a:off x="0" y="0"/>
          <a:ext cx="0" cy="0"/>
          <a:chOff x="0" y="0"/>
          <a:chExt cx="0" cy="0"/>
        </a:xfrm>
      </p:grpSpPr>
      <p:sp>
        <p:nvSpPr>
          <p:cNvPr id="5" name="Delay 8">
            <a:extLst>
              <a:ext uri="{FF2B5EF4-FFF2-40B4-BE49-F238E27FC236}">
                <a16:creationId xmlns:a16="http://schemas.microsoft.com/office/drawing/2014/main" id="{2397D7E2-AE45-BB0C-3924-F20E59E04CC7}"/>
              </a:ext>
            </a:extLst>
          </p:cNvPr>
          <p:cNvSpPr/>
          <p:nvPr/>
        </p:nvSpPr>
        <p:spPr>
          <a:xfrm rot="5400000">
            <a:off x="2666996" y="-2667000"/>
            <a:ext cx="6858002" cy="12192003"/>
          </a:xfrm>
          <a:prstGeom prst="rect">
            <a:avLst/>
          </a:prstGeom>
          <a:gradFill>
            <a:gsLst>
              <a:gs pos="0">
                <a:schemeClr val="accent1">
                  <a:alpha val="84000"/>
                </a:schemeClr>
              </a:gs>
              <a:gs pos="43000">
                <a:srgbClr val="0B598F">
                  <a:alpha val="83062"/>
                </a:srgbClr>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FA02C0D-9441-F524-DB94-3D00E516DE79}"/>
              </a:ext>
            </a:extLst>
          </p:cNvPr>
          <p:cNvPicPr>
            <a:picLocks noChangeAspect="1"/>
          </p:cNvPicPr>
          <p:nvPr/>
        </p:nvPicPr>
        <p:blipFill>
          <a:blip r:embed="rId3"/>
          <a:stretch>
            <a:fillRect/>
          </a:stretch>
        </p:blipFill>
        <p:spPr>
          <a:xfrm>
            <a:off x="149033" y="6105335"/>
            <a:ext cx="908164" cy="701763"/>
          </a:xfrm>
          <a:prstGeom prst="rect">
            <a:avLst/>
          </a:prstGeom>
        </p:spPr>
      </p:pic>
      <p:sp>
        <p:nvSpPr>
          <p:cNvPr id="2" name="Title 1">
            <a:extLst>
              <a:ext uri="{FF2B5EF4-FFF2-40B4-BE49-F238E27FC236}">
                <a16:creationId xmlns:a16="http://schemas.microsoft.com/office/drawing/2014/main" id="{8FC2EEFF-06A6-0FC8-787E-259972E6FAA4}"/>
              </a:ext>
            </a:extLst>
          </p:cNvPr>
          <p:cNvSpPr>
            <a:spLocks noGrp="1"/>
          </p:cNvSpPr>
          <p:nvPr>
            <p:ph type="title" hasCustomPrompt="1"/>
          </p:nvPr>
        </p:nvSpPr>
        <p:spPr>
          <a:xfrm>
            <a:off x="1416734" y="1176337"/>
            <a:ext cx="9930715" cy="2252661"/>
          </a:xfrm>
        </p:spPr>
        <p:txBody>
          <a:bodyPr anchor="b">
            <a:normAutofit/>
          </a:bodyPr>
          <a:lstStyle>
            <a:lvl1pPr>
              <a:defRPr sz="5400">
                <a:solidFill>
                  <a:schemeClr val="accent3"/>
                </a:solidFill>
              </a:defRPr>
            </a:lvl1pPr>
          </a:lstStyle>
          <a:p>
            <a:r>
              <a:rPr lang="en-US" dirty="0"/>
              <a:t>Click to edit Section Highlight</a:t>
            </a:r>
          </a:p>
        </p:txBody>
      </p:sp>
      <p:sp>
        <p:nvSpPr>
          <p:cNvPr id="3" name="Text Placeholder 2">
            <a:extLst>
              <a:ext uri="{FF2B5EF4-FFF2-40B4-BE49-F238E27FC236}">
                <a16:creationId xmlns:a16="http://schemas.microsoft.com/office/drawing/2014/main" id="{762A06F5-E828-9F2A-865B-206112C52B16}"/>
              </a:ext>
            </a:extLst>
          </p:cNvPr>
          <p:cNvSpPr>
            <a:spLocks noGrp="1"/>
          </p:cNvSpPr>
          <p:nvPr>
            <p:ph type="body" idx="1" hasCustomPrompt="1"/>
          </p:nvPr>
        </p:nvSpPr>
        <p:spPr>
          <a:xfrm>
            <a:off x="1416734" y="3588327"/>
            <a:ext cx="9930715" cy="180198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highlight section text styles</a:t>
            </a:r>
          </a:p>
        </p:txBody>
      </p:sp>
      <p:sp>
        <p:nvSpPr>
          <p:cNvPr id="4" name="Footer Placeholder 3">
            <a:extLst>
              <a:ext uri="{FF2B5EF4-FFF2-40B4-BE49-F238E27FC236}">
                <a16:creationId xmlns:a16="http://schemas.microsoft.com/office/drawing/2014/main" id="{450E6774-79FA-61C0-6170-BA39DF9ED122}"/>
              </a:ext>
            </a:extLst>
          </p:cNvPr>
          <p:cNvSpPr>
            <a:spLocks noGrp="1"/>
          </p:cNvSpPr>
          <p:nvPr>
            <p:ph type="ftr" sz="quarter" idx="10"/>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447624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40625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6529373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40293480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305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dirty="0"/>
          </a:p>
        </p:txBody>
      </p:sp>
      <p:sp>
        <p:nvSpPr>
          <p:cNvPr id="6" name="Text Placeholder 5">
            <a:extLst>
              <a:ext uri="{FF2B5EF4-FFF2-40B4-BE49-F238E27FC236}">
                <a16:creationId xmlns:a16="http://schemas.microsoft.com/office/drawing/2014/main" id="{74B985E9-81F6-08EF-03E8-111E63812B02}"/>
              </a:ext>
            </a:extLst>
          </p:cNvPr>
          <p:cNvSpPr>
            <a:spLocks noGrp="1"/>
          </p:cNvSpPr>
          <p:nvPr>
            <p:ph type="body" sz="quarter" idx="11" hasCustomPrompt="1"/>
          </p:nvPr>
        </p:nvSpPr>
        <p:spPr>
          <a:xfrm>
            <a:off x="6172200" y="4987637"/>
            <a:ext cx="5181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dirty="0"/>
              <a:t>Click to edit Call Out Text</a:t>
            </a:r>
          </a:p>
        </p:txBody>
      </p:sp>
    </p:spTree>
    <p:extLst>
      <p:ext uri="{BB962C8B-B14F-4D97-AF65-F5344CB8AC3E}">
        <p14:creationId xmlns:p14="http://schemas.microsoft.com/office/powerpoint/2010/main" val="1649100362"/>
      </p:ext>
    </p:extLst>
  </p:cSld>
  <p:clrMapOvr>
    <a:masterClrMapping/>
  </p:clrMapOvr>
  <p:hf sldNum="0"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69370EC-0FCA-5BAE-44EE-BEB012E90306}"/>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225327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7D82-00B8-0B9A-74D3-29E6B2615594}"/>
              </a:ext>
            </a:extLst>
          </p:cNvPr>
          <p:cNvSpPr>
            <a:spLocks noGrp="1"/>
          </p:cNvSpPr>
          <p:nvPr>
            <p:ph type="title"/>
          </p:nvPr>
        </p:nvSpPr>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270608BA-2306-FFFF-3C7F-0C3922A4C893}"/>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541515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E3E0B13-B254-A001-AAA6-0AEDEC99C851}"/>
              </a:ext>
            </a:extLst>
          </p:cNvPr>
          <p:cNvSpPr>
            <a:spLocks noGrp="1"/>
          </p:cNvSpPr>
          <p:nvPr>
            <p:ph type="ftr" sz="quarter" idx="11"/>
          </p:nvPr>
        </p:nvSpPr>
        <p:spPr/>
        <p:txBody>
          <a:bodyPr/>
          <a:lstStyle>
            <a:lvl1pPr>
              <a:defRPr sz="1000"/>
            </a:lvl1pPr>
          </a:lstStyle>
          <a:p>
            <a:endParaRPr lang="en-US" dirty="0"/>
          </a:p>
        </p:txBody>
      </p:sp>
    </p:spTree>
    <p:extLst>
      <p:ext uri="{BB962C8B-B14F-4D97-AF65-F5344CB8AC3E}">
        <p14:creationId xmlns:p14="http://schemas.microsoft.com/office/powerpoint/2010/main" val="39627270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914E8-1787-8C3E-E82D-E9A3138BA5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CC39F4-7A27-DBE7-B2E9-B56AEC6990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4A3CCF-80CD-5106-0A11-19BD7CEC108D}"/>
              </a:ext>
            </a:extLst>
          </p:cNvPr>
          <p:cNvSpPr>
            <a:spLocks noGrp="1"/>
          </p:cNvSpPr>
          <p:nvPr>
            <p:ph type="dt" sz="half" idx="10"/>
          </p:nvPr>
        </p:nvSpPr>
        <p:spPr/>
        <p:txBody>
          <a:bodyPr/>
          <a:lstStyle/>
          <a:p>
            <a:fld id="{27C9DF6B-33CF-3F42-B930-AFCAC22BACA8}" type="datetimeFigureOut">
              <a:rPr lang="en-US" smtClean="0"/>
              <a:t>6/2/2026</a:t>
            </a:fld>
            <a:endParaRPr lang="en-US" dirty="0"/>
          </a:p>
        </p:txBody>
      </p:sp>
      <p:sp>
        <p:nvSpPr>
          <p:cNvPr id="5" name="Footer Placeholder 4">
            <a:extLst>
              <a:ext uri="{FF2B5EF4-FFF2-40B4-BE49-F238E27FC236}">
                <a16:creationId xmlns:a16="http://schemas.microsoft.com/office/drawing/2014/main" id="{259E31F0-49F6-C72F-C6DD-573799103B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29A28FA-0628-B0DD-28DC-31C1A54246B8}"/>
              </a:ext>
            </a:extLst>
          </p:cNvPr>
          <p:cNvSpPr>
            <a:spLocks noGrp="1"/>
          </p:cNvSpPr>
          <p:nvPr>
            <p:ph type="sldNum" sz="quarter" idx="12"/>
          </p:nvPr>
        </p:nvSpPr>
        <p:spPr/>
        <p:txBody>
          <a:bodyPr/>
          <a:lstStyle/>
          <a:p>
            <a:fld id="{872EEFA7-5DC5-6846-8E7B-0B6F149FD5E5}" type="slidenum">
              <a:rPr lang="en-US" smtClean="0"/>
              <a:t>‹#›</a:t>
            </a:fld>
            <a:endParaRPr lang="en-US" dirty="0"/>
          </a:p>
        </p:txBody>
      </p:sp>
    </p:spTree>
    <p:extLst>
      <p:ext uri="{BB962C8B-B14F-4D97-AF65-F5344CB8AC3E}">
        <p14:creationId xmlns:p14="http://schemas.microsoft.com/office/powerpoint/2010/main" val="22371295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268F3C0F-79BE-57ED-2B56-9578A648BBFB}"/>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42557032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3DD6EE70-201A-7784-D7C2-A6526FFC6C9E}"/>
              </a:ext>
            </a:extLst>
          </p:cNvPr>
          <p:cNvSpPr>
            <a:spLocks noGrp="1"/>
          </p:cNvSpPr>
          <p:nvPr>
            <p:ph type="body" sz="quarter" idx="12"/>
          </p:nvPr>
        </p:nvSpPr>
        <p:spPr>
          <a:xfrm>
            <a:off x="1524001" y="6320101"/>
            <a:ext cx="8597900" cy="447675"/>
          </a:xfrm>
        </p:spPr>
        <p:txBody>
          <a:bodyPr anchor="b">
            <a:noAutofit/>
          </a:bodyPr>
          <a:lstStyle>
            <a:lvl1pPr marL="0" indent="0">
              <a:buNone/>
              <a:defRPr sz="1000">
                <a:solidFill>
                  <a:schemeClr val="bg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dirty="0"/>
              <a:t>Click to edit Master text styles</a:t>
            </a:r>
          </a:p>
        </p:txBody>
      </p:sp>
    </p:spTree>
    <p:extLst>
      <p:ext uri="{BB962C8B-B14F-4D97-AF65-F5344CB8AC3E}">
        <p14:creationId xmlns:p14="http://schemas.microsoft.com/office/powerpoint/2010/main" val="40201458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a:alphaModFix amt="7001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 Placeholder 7">
            <a:extLst>
              <a:ext uri="{FF2B5EF4-FFF2-40B4-BE49-F238E27FC236}">
                <a16:creationId xmlns:a16="http://schemas.microsoft.com/office/drawing/2014/main" id="{64EC20E7-971B-9C32-398B-8F11BAC3EEE2}"/>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6413712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11221-AEC8-4F20-A19B-7F1DDF899361}"/>
              </a:ext>
            </a:extLst>
          </p:cNvPr>
          <p:cNvSpPr>
            <a:spLocks noGrp="1"/>
          </p:cNvSpPr>
          <p:nvPr>
            <p:ph type="ctrTitle"/>
          </p:nvPr>
        </p:nvSpPr>
        <p:spPr>
          <a:xfrm>
            <a:off x="763932" y="607061"/>
            <a:ext cx="10683433" cy="2078267"/>
          </a:xfrm>
        </p:spPr>
        <p:txBody>
          <a:bodyPr anchor="ctr">
            <a:normAutofit/>
          </a:bodyPr>
          <a:lstStyle>
            <a:lvl1pPr algn="ctr">
              <a:defRPr sz="3600"/>
            </a:lvl1pPr>
          </a:lstStyle>
          <a:p>
            <a:r>
              <a:rPr lang="en-US"/>
              <a:t>Click to edit Master title style</a:t>
            </a:r>
          </a:p>
        </p:txBody>
      </p:sp>
      <p:sp>
        <p:nvSpPr>
          <p:cNvPr id="3" name="Subtitle 2">
            <a:extLst>
              <a:ext uri="{FF2B5EF4-FFF2-40B4-BE49-F238E27FC236}">
                <a16:creationId xmlns:a16="http://schemas.microsoft.com/office/drawing/2014/main" id="{DBE16377-A904-4475-ACD2-C5EE764AB30C}"/>
              </a:ext>
            </a:extLst>
          </p:cNvPr>
          <p:cNvSpPr>
            <a:spLocks noGrp="1"/>
          </p:cNvSpPr>
          <p:nvPr>
            <p:ph type="subTitle" idx="1"/>
          </p:nvPr>
        </p:nvSpPr>
        <p:spPr>
          <a:xfrm>
            <a:off x="763932" y="3124873"/>
            <a:ext cx="10683433" cy="1655763"/>
          </a:xfrm>
        </p:spPr>
        <p:txBody>
          <a:bodyPr>
            <a:normAutofit/>
          </a:bodyPr>
          <a:lstStyle>
            <a:lvl1pPr marL="0" indent="0" algn="ctr">
              <a:buNone/>
              <a:defRPr sz="18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65874EA-58E4-43D8-83A9-0F00DC593793}"/>
              </a:ext>
            </a:extLst>
          </p:cNvPr>
          <p:cNvSpPr>
            <a:spLocks noGrp="1"/>
          </p:cNvSpPr>
          <p:nvPr>
            <p:ph type="body" sz="quarter" idx="10"/>
          </p:nvPr>
        </p:nvSpPr>
        <p:spPr>
          <a:xfrm>
            <a:off x="763929" y="5220183"/>
            <a:ext cx="10683435" cy="1181100"/>
          </a:xfrm>
        </p:spPr>
        <p:txBody>
          <a:bodyPr>
            <a:normAutofit/>
          </a:bodyPr>
          <a:lstStyle>
            <a:lvl1pPr marL="0" indent="0" algn="ctr">
              <a:buFontTx/>
              <a:buNone/>
              <a:defRPr sz="1200"/>
            </a:lvl1pPr>
            <a:lvl2pPr marL="457178" indent="0" algn="ctr">
              <a:buFontTx/>
              <a:buNone/>
              <a:defRPr/>
            </a:lvl2pPr>
            <a:lvl3pPr marL="914354" indent="0" algn="ctr">
              <a:buFontTx/>
              <a:buNone/>
              <a:defRPr/>
            </a:lvl3pPr>
            <a:lvl4pPr marL="1371532" indent="0" algn="ctr">
              <a:buFontTx/>
              <a:buNone/>
              <a:defRPr/>
            </a:lvl4pPr>
            <a:lvl5pPr marL="1828709" indent="0" algn="ctr">
              <a:buFontTx/>
              <a:buNone/>
              <a:defRPr/>
            </a:lvl5pPr>
          </a:lstStyle>
          <a:p>
            <a:pPr lvl="0"/>
            <a:endParaRPr lang="en-US"/>
          </a:p>
        </p:txBody>
      </p:sp>
    </p:spTree>
    <p:extLst>
      <p:ext uri="{BB962C8B-B14F-4D97-AF65-F5344CB8AC3E}">
        <p14:creationId xmlns:p14="http://schemas.microsoft.com/office/powerpoint/2010/main" val="3208307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2843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F6D643EA-3729-7EAA-7720-54ADA7DC9B32}"/>
              </a:ext>
            </a:extLst>
          </p:cNvPr>
          <p:cNvSpPr>
            <a:spLocks noGrp="1"/>
          </p:cNvSpPr>
          <p:nvPr>
            <p:ph type="body" sz="quarter" idx="11" hasCustomPrompt="1"/>
          </p:nvPr>
        </p:nvSpPr>
        <p:spPr>
          <a:xfrm>
            <a:off x="838200" y="4765675"/>
            <a:ext cx="10515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1465142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38491050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400"/>
            </a:lvl1pPr>
            <a:lvl2pPr>
              <a:defRPr sz="2000"/>
            </a:lvl2pPr>
            <a:lvl3pPr marL="1022325" indent="-215895">
              <a:buFont typeface="Arial" pitchFamily="34" charset="0"/>
              <a:buChar char="•"/>
              <a:defRPr lang="en-US" sz="2000" b="0" dirty="0">
                <a:solidFill>
                  <a:schemeClr val="bg2"/>
                </a:solidFill>
                <a:latin typeface="+mn-lt"/>
              </a:defRPr>
            </a:lvl3pPr>
            <a:lvl4pPr marL="1142971" indent="-228594">
              <a:defRPr lang="en-US" sz="2000" b="1" dirty="0" smtClean="0">
                <a:solidFill>
                  <a:schemeClr val="bg2"/>
                </a:solidFill>
                <a:latin typeface="+mn-lt"/>
              </a:defRPr>
            </a:lvl4pPr>
            <a:lvl5pPr marL="1142971" indent="-228594">
              <a:defRPr lang="en-US" sz="2000" b="1" dirty="0">
                <a:solidFill>
                  <a:schemeClr val="bg2"/>
                </a:solidFill>
                <a:latin typeface="+mn-lt"/>
              </a:defRPr>
            </a:lvl5pPr>
          </a:lstStyle>
          <a:p>
            <a:pPr lvl="0"/>
            <a:r>
              <a:rPr lang="en-US" dirty="0"/>
              <a:t>Edit Master text styles</a:t>
            </a:r>
          </a:p>
          <a:p>
            <a:pPr lvl="1"/>
            <a:r>
              <a:rPr lang="en-US" dirty="0"/>
              <a:t>Second level</a:t>
            </a:r>
          </a:p>
          <a:p>
            <a:pPr lvl="2"/>
            <a:r>
              <a:rPr lang="en-US" dirty="0"/>
              <a:t>Third level</a:t>
            </a:r>
          </a:p>
        </p:txBody>
      </p:sp>
      <p:sp>
        <p:nvSpPr>
          <p:cNvPr id="10" name="Slide Number Placeholder 2">
            <a:extLst>
              <a:ext uri="{FF2B5EF4-FFF2-40B4-BE49-F238E27FC236}">
                <a16:creationId xmlns:a16="http://schemas.microsoft.com/office/drawing/2014/main" id="{48B87A3C-E35D-E34E-A62C-3D2FAD114905}"/>
              </a:ext>
            </a:extLst>
          </p:cNvPr>
          <p:cNvSpPr>
            <a:spLocks noGrp="1"/>
          </p:cNvSpPr>
          <p:nvPr>
            <p:ph type="sldNum" sz="quarter" idx="4"/>
          </p:nvPr>
        </p:nvSpPr>
        <p:spPr>
          <a:xfrm>
            <a:off x="48967" y="66307"/>
            <a:ext cx="471965" cy="290604"/>
          </a:xfrm>
          <a:prstGeom prst="rect">
            <a:avLst/>
          </a:prstGeom>
        </p:spPr>
        <p:txBody>
          <a:bodyPr vert="horz" lIns="91440" tIns="45720" rIns="91440" bIns="45720" rtlCol="0" anchor="ctr"/>
          <a:lstStyle>
            <a:lvl1pPr algn="ctr">
              <a:defRPr sz="1400">
                <a:solidFill>
                  <a:schemeClr val="accent3"/>
                </a:solidFill>
                <a:latin typeface="Calibri"/>
                <a:cs typeface="Calibri"/>
              </a:defRPr>
            </a:lvl1pPr>
          </a:lstStyle>
          <a:p>
            <a:fld id="{52DF0245-2CA1-6445-9E71-A40071F6548D}" type="slidenum">
              <a:rPr lang="en-US" smtClean="0"/>
              <a:pPr/>
              <a:t>‹#›</a:t>
            </a:fld>
            <a:endParaRPr lang="en-US" dirty="0"/>
          </a:p>
        </p:txBody>
      </p:sp>
      <p:sp>
        <p:nvSpPr>
          <p:cNvPr id="7" name="Text Placeholder 4">
            <a:extLst>
              <a:ext uri="{FF2B5EF4-FFF2-40B4-BE49-F238E27FC236}">
                <a16:creationId xmlns:a16="http://schemas.microsoft.com/office/drawing/2014/main" id="{18A9EA37-F4D3-5143-8514-195AC434C700}"/>
              </a:ext>
            </a:extLst>
          </p:cNvPr>
          <p:cNvSpPr>
            <a:spLocks noGrp="1"/>
          </p:cNvSpPr>
          <p:nvPr>
            <p:ph type="body" sz="quarter" idx="14" hasCustomPrompt="1"/>
          </p:nvPr>
        </p:nvSpPr>
        <p:spPr>
          <a:xfrm>
            <a:off x="3945234" y="6378883"/>
            <a:ext cx="4322785" cy="418483"/>
          </a:xfrm>
        </p:spPr>
        <p:txBody>
          <a:bodyPr anchor="t">
            <a:noAutofit/>
          </a:bodyPr>
          <a:lstStyle>
            <a:lvl1pPr marL="0" indent="0">
              <a:buNone/>
              <a:defRPr sz="1000"/>
            </a:lvl1pPr>
            <a:lvl2pPr marL="457189" indent="0">
              <a:buNone/>
              <a:defRPr sz="1000"/>
            </a:lvl2pPr>
            <a:lvl3pPr marL="914377" indent="0">
              <a:buNone/>
              <a:defRPr sz="1000"/>
            </a:lvl3pPr>
            <a:lvl4pPr marL="1371566" indent="0">
              <a:buFont typeface="Arial" panose="020B0604020202020204" pitchFamily="34" charset="0"/>
              <a:buNone/>
              <a:defRPr sz="1000"/>
            </a:lvl4pPr>
            <a:lvl5pPr marL="1828754" indent="0">
              <a:buNone/>
              <a:defRPr sz="1000"/>
            </a:lvl5pPr>
          </a:lstStyle>
          <a:p>
            <a:pPr lvl="0"/>
            <a:r>
              <a:rPr lang="en-US" dirty="0"/>
              <a:t>References and Footnotes</a:t>
            </a:r>
          </a:p>
        </p:txBody>
      </p:sp>
    </p:spTree>
    <p:extLst>
      <p:ext uri="{BB962C8B-B14F-4D97-AF65-F5344CB8AC3E}">
        <p14:creationId xmlns:p14="http://schemas.microsoft.com/office/powerpoint/2010/main" val="19442273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p:cSld name="3_Title and Content">
    <p:spTree>
      <p:nvGrpSpPr>
        <p:cNvPr id="1" name="Shape 22"/>
        <p:cNvGrpSpPr/>
        <p:nvPr/>
      </p:nvGrpSpPr>
      <p:grpSpPr>
        <a:xfrm>
          <a:off x="0" y="0"/>
          <a:ext cx="0" cy="0"/>
          <a:chOff x="0" y="0"/>
          <a:chExt cx="0" cy="0"/>
        </a:xfrm>
      </p:grpSpPr>
      <p:sp>
        <p:nvSpPr>
          <p:cNvPr id="23" name="Google Shape;23;p55"/>
          <p:cNvSpPr txBox="1">
            <a:spLocks noGrp="1"/>
          </p:cNvSpPr>
          <p:nvPr>
            <p:ph type="body" idx="1"/>
          </p:nvPr>
        </p:nvSpPr>
        <p:spPr>
          <a:xfrm>
            <a:off x="121920" y="1238691"/>
            <a:ext cx="11948160" cy="4998720"/>
          </a:xfrm>
          <a:prstGeom prst="rect">
            <a:avLst/>
          </a:prstGeom>
          <a:noFill/>
          <a:ln>
            <a:noFill/>
          </a:ln>
        </p:spPr>
        <p:txBody>
          <a:bodyPr spcFirstLastPara="1" wrap="square" lIns="91425" tIns="45700" rIns="91425" bIns="45700" anchor="t" anchorCtr="0">
            <a:noAutofit/>
          </a:bodyPr>
          <a:lstStyle>
            <a:lvl1pPr marL="316984" lvl="0" indent="-316984" algn="l">
              <a:lnSpc>
                <a:spcPct val="100000"/>
              </a:lnSpc>
              <a:spcBef>
                <a:spcPts val="0"/>
              </a:spcBef>
              <a:spcAft>
                <a:spcPts val="0"/>
              </a:spcAft>
              <a:buClr>
                <a:schemeClr val="dk1"/>
              </a:buClr>
              <a:buSzPts val="2200"/>
              <a:buFont typeface="Arial"/>
              <a:buChar char="•"/>
              <a:defRPr sz="2933"/>
            </a:lvl1pPr>
            <a:lvl2pPr marL="1219170" lvl="1" indent="-491054" algn="l">
              <a:lnSpc>
                <a:spcPct val="100000"/>
              </a:lnSpc>
              <a:spcBef>
                <a:spcPts val="800"/>
              </a:spcBef>
              <a:spcAft>
                <a:spcPts val="0"/>
              </a:spcAft>
              <a:buClr>
                <a:schemeClr val="dk1"/>
              </a:buClr>
              <a:buSzPts val="2200"/>
              <a:buFont typeface="Arial"/>
              <a:buChar char="–"/>
              <a:defRPr sz="2933"/>
            </a:lvl2pPr>
            <a:lvl3pPr marL="1828754" lvl="2" indent="-435174" algn="l">
              <a:lnSpc>
                <a:spcPct val="100000"/>
              </a:lnSpc>
              <a:spcBef>
                <a:spcPts val="800"/>
              </a:spcBef>
              <a:spcAft>
                <a:spcPts val="0"/>
              </a:spcAft>
              <a:buClr>
                <a:schemeClr val="dk1"/>
              </a:buClr>
              <a:buSzPts val="1540"/>
              <a:buFont typeface="Noto Sans Symbols"/>
              <a:buChar char="⮚"/>
              <a:defRPr sz="2933"/>
            </a:lvl3pPr>
            <a:lvl4pPr marL="2438339" lvl="3" indent="-507987" algn="l">
              <a:spcBef>
                <a:spcPts val="800"/>
              </a:spcBef>
              <a:spcAft>
                <a:spcPts val="0"/>
              </a:spcAft>
              <a:buClr>
                <a:schemeClr val="dk1"/>
              </a:buClr>
              <a:buSzPts val="2400"/>
              <a:buChar char="–"/>
              <a:defRPr sz="3200"/>
            </a:lvl4pPr>
            <a:lvl5pPr marL="3047924" lvl="4" indent="-507987" algn="l">
              <a:spcBef>
                <a:spcPts val="800"/>
              </a:spcBef>
              <a:spcAft>
                <a:spcPts val="0"/>
              </a:spcAft>
              <a:buClr>
                <a:schemeClr val="dk1"/>
              </a:buClr>
              <a:buSzPts val="2400"/>
              <a:buChar char="»"/>
              <a:defRPr sz="3200"/>
            </a:lvl5pPr>
            <a:lvl6pPr marL="3657509" lvl="5" indent="-457189" algn="l">
              <a:spcBef>
                <a:spcPts val="80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dirty="0"/>
          </a:p>
        </p:txBody>
      </p:sp>
      <p:sp>
        <p:nvSpPr>
          <p:cNvPr id="26" name="Google Shape;26;p55"/>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accent1"/>
              </a:buClr>
              <a:buSzPts val="2400"/>
              <a:buFont typeface="Arial"/>
              <a:buNone/>
              <a:defRPr sz="3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 name="Footer Placeholder 6"/>
          <p:cNvSpPr>
            <a:spLocks noGrp="1"/>
          </p:cNvSpPr>
          <p:nvPr>
            <p:ph type="ftr" sz="quarter" idx="13"/>
          </p:nvPr>
        </p:nvSpPr>
        <p:spPr>
          <a:xfrm>
            <a:off x="126568" y="6419015"/>
            <a:ext cx="10265664" cy="365125"/>
          </a:xfrm>
          <a:prstGeom prst="rect">
            <a:avLst/>
          </a:prstGeom>
        </p:spPr>
        <p:txBody>
          <a:bodyPr lIns="45718" tIns="45718" bIns="45718"/>
          <a:lstStyle/>
          <a:p>
            <a:endParaRPr lang="en-US" dirty="0">
              <a:solidFill>
                <a:srgbClr val="000000"/>
              </a:solidFill>
            </a:endParaRPr>
          </a:p>
        </p:txBody>
      </p:sp>
    </p:spTree>
    <p:extLst>
      <p:ext uri="{BB962C8B-B14F-4D97-AF65-F5344CB8AC3E}">
        <p14:creationId xmlns:p14="http://schemas.microsoft.com/office/powerpoint/2010/main" val="30649260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85000"/>
                    <a:lumOff val="15000"/>
                  </a:schemeClr>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lvl1pPr>
              <a:defRPr>
                <a:solidFill>
                  <a:srgbClr val="558FCC"/>
                </a:solidFill>
              </a:defRPr>
            </a:lvl1pPr>
          </a:lstStyle>
          <a:p>
            <a:fld id="{D02699DE-8633-4E96-BE3D-DAA3910DD488}" type="slidenum">
              <a:rPr lang="en-US" smtClean="0"/>
              <a:t>‹#›</a:t>
            </a:fld>
            <a:endParaRPr lang="en-US" dirty="0"/>
          </a:p>
        </p:txBody>
      </p:sp>
      <p:sp>
        <p:nvSpPr>
          <p:cNvPr id="4" name="Text Placeholder 4">
            <a:extLst>
              <a:ext uri="{FF2B5EF4-FFF2-40B4-BE49-F238E27FC236}">
                <a16:creationId xmlns:a16="http://schemas.microsoft.com/office/drawing/2014/main" id="{F46259FF-AEE4-4177-B9AB-10AA87E134D2}"/>
              </a:ext>
            </a:extLst>
          </p:cNvPr>
          <p:cNvSpPr>
            <a:spLocks noGrp="1"/>
          </p:cNvSpPr>
          <p:nvPr>
            <p:ph type="body" sz="quarter" idx="13" hasCustomPrompt="1"/>
          </p:nvPr>
        </p:nvSpPr>
        <p:spPr>
          <a:xfrm>
            <a:off x="13585" y="6415243"/>
            <a:ext cx="10328351" cy="364067"/>
          </a:xfrm>
        </p:spPr>
        <p:txBody>
          <a:bodyPr>
            <a:normAutofit/>
          </a:bodyPr>
          <a:lstStyle>
            <a:lvl1pPr>
              <a:buNone/>
              <a:defRPr sz="1200">
                <a:solidFill>
                  <a:schemeClr val="tx1">
                    <a:lumMod val="50000"/>
                    <a:lumOff val="50000"/>
                  </a:schemeClr>
                </a:solidFill>
              </a:defRPr>
            </a:lvl1pPr>
            <a:lvl2pPr>
              <a:buNone/>
              <a:defRPr sz="1400">
                <a:solidFill>
                  <a:schemeClr val="tx1">
                    <a:lumMod val="50000"/>
                    <a:lumOff val="50000"/>
                  </a:schemeClr>
                </a:solidFill>
              </a:defRPr>
            </a:lvl2pPr>
            <a:lvl3pPr>
              <a:buNone/>
              <a:defRPr sz="1400">
                <a:solidFill>
                  <a:schemeClr val="tx1">
                    <a:lumMod val="50000"/>
                    <a:lumOff val="50000"/>
                  </a:schemeClr>
                </a:solidFill>
              </a:defRPr>
            </a:lvl3pPr>
            <a:lvl4pPr>
              <a:buNone/>
              <a:defRPr sz="1400">
                <a:solidFill>
                  <a:schemeClr val="tx1">
                    <a:lumMod val="50000"/>
                    <a:lumOff val="50000"/>
                  </a:schemeClr>
                </a:solidFill>
              </a:defRPr>
            </a:lvl4pPr>
            <a:lvl5pPr>
              <a:buNone/>
              <a:defRPr sz="1400">
                <a:solidFill>
                  <a:schemeClr val="tx1">
                    <a:lumMod val="50000"/>
                    <a:lumOff val="50000"/>
                  </a:schemeClr>
                </a:solidFill>
              </a:defRPr>
            </a:lvl5pPr>
          </a:lstStyle>
          <a:p>
            <a:pPr lvl="0"/>
            <a:r>
              <a:rPr lang="en-US"/>
              <a:t>References</a:t>
            </a:r>
          </a:p>
        </p:txBody>
      </p:sp>
    </p:spTree>
    <p:extLst>
      <p:ext uri="{BB962C8B-B14F-4D97-AF65-F5344CB8AC3E}">
        <p14:creationId xmlns:p14="http://schemas.microsoft.com/office/powerpoint/2010/main" val="34004336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itle &amp; Conten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E15BB44-52EA-FB43-91DE-D502A1555655}"/>
              </a:ext>
            </a:extLst>
          </p:cNvPr>
          <p:cNvSpPr>
            <a:spLocks noGrp="1"/>
          </p:cNvSpPr>
          <p:nvPr>
            <p:ph type="sldNum" sz="quarter" idx="12"/>
          </p:nvPr>
        </p:nvSpPr>
        <p:spPr/>
        <p:txBody>
          <a:bodyPr/>
          <a:lstStyle/>
          <a:p>
            <a:endParaRPr lang="en-US" dirty="0"/>
          </a:p>
        </p:txBody>
      </p:sp>
      <p:sp>
        <p:nvSpPr>
          <p:cNvPr id="7" name="Title 6">
            <a:extLst>
              <a:ext uri="{FF2B5EF4-FFF2-40B4-BE49-F238E27FC236}">
                <a16:creationId xmlns:a16="http://schemas.microsoft.com/office/drawing/2014/main" id="{7B2DCCF1-1875-8B44-AA03-B42E52F089DE}"/>
              </a:ext>
            </a:extLst>
          </p:cNvPr>
          <p:cNvSpPr>
            <a:spLocks noGrp="1"/>
          </p:cNvSpPr>
          <p:nvPr>
            <p:ph type="title"/>
          </p:nvPr>
        </p:nvSpPr>
        <p:spPr>
          <a:xfrm>
            <a:off x="344557" y="400872"/>
            <a:ext cx="11500800" cy="1083373"/>
          </a:xfrm>
        </p:spPr>
        <p:txBody>
          <a:bodyPr wrap="square" anchor="b">
            <a:normAutofit/>
          </a:bodyPr>
          <a:lstStyle>
            <a:lvl1pPr>
              <a:defRPr sz="3467" b="1">
                <a:solidFill>
                  <a:schemeClr val="tx1"/>
                </a:solidFill>
              </a:defRPr>
            </a:lvl1pPr>
          </a:lstStyle>
          <a:p>
            <a:r>
              <a:rPr lang="en-US" dirty="0"/>
              <a:t>Click to edit Master title style</a:t>
            </a:r>
          </a:p>
        </p:txBody>
      </p:sp>
      <p:sp>
        <p:nvSpPr>
          <p:cNvPr id="6" name="Content Placeholder 5">
            <a:extLst>
              <a:ext uri="{FF2B5EF4-FFF2-40B4-BE49-F238E27FC236}">
                <a16:creationId xmlns:a16="http://schemas.microsoft.com/office/drawing/2014/main" id="{4E0CDAA6-331F-A04C-8D03-5F2A3E85E93E}"/>
              </a:ext>
            </a:extLst>
          </p:cNvPr>
          <p:cNvSpPr>
            <a:spLocks noGrp="1"/>
          </p:cNvSpPr>
          <p:nvPr>
            <p:ph sz="quarter" idx="13"/>
          </p:nvPr>
        </p:nvSpPr>
        <p:spPr>
          <a:xfrm>
            <a:off x="345017" y="1583268"/>
            <a:ext cx="11502427" cy="468942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80493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8052787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5A11942B-E38F-D79B-FAB4-CCA4B14117CA}"/>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17664800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alphaModFix amt="50044"/>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A953898-0ECA-6990-6980-48A428E02755}"/>
              </a:ext>
            </a:extLst>
          </p:cNvPr>
          <p:cNvSpPr/>
          <p:nvPr userDrawn="1"/>
        </p:nvSpPr>
        <p:spPr>
          <a:xfrm rot="10800000">
            <a:off x="-4" y="6056242"/>
            <a:ext cx="12192001" cy="801757"/>
          </a:xfrm>
          <a:prstGeom prst="rect">
            <a:avLst/>
          </a:prstGeom>
          <a:gradFill>
            <a:gsLst>
              <a:gs pos="0">
                <a:schemeClr val="accent2"/>
              </a:gs>
              <a:gs pos="99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364974" y="1433769"/>
            <a:ext cx="9144000" cy="2387600"/>
          </a:xfrm>
          <a:prstGeom prst="rect">
            <a:avLst/>
          </a:prstGeom>
        </p:spPr>
        <p:txBody>
          <a:bodyPr anchor="b">
            <a:normAutofit/>
          </a:bodyPr>
          <a:lstStyle>
            <a:lvl1pPr algn="l">
              <a:defRPr sz="5400"/>
            </a:lvl1pPr>
          </a:lstStyle>
          <a:p>
            <a:r>
              <a:rPr lang="en-US" dirty="0"/>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364974" y="3913444"/>
            <a:ext cx="9144000"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descr="A black and white logo&#10;&#10;Description automatically generated">
            <a:extLst>
              <a:ext uri="{FF2B5EF4-FFF2-40B4-BE49-F238E27FC236}">
                <a16:creationId xmlns:a16="http://schemas.microsoft.com/office/drawing/2014/main" id="{AEDFFFEB-544E-6885-5E62-92309E06707D}"/>
              </a:ext>
            </a:extLst>
          </p:cNvPr>
          <p:cNvPicPr>
            <a:picLocks noChangeAspect="1"/>
          </p:cNvPicPr>
          <p:nvPr userDrawn="1"/>
        </p:nvPicPr>
        <p:blipFill>
          <a:blip r:embed="rId3"/>
          <a:stretch>
            <a:fillRect/>
          </a:stretch>
        </p:blipFill>
        <p:spPr>
          <a:xfrm>
            <a:off x="1524000" y="5944204"/>
            <a:ext cx="1325217" cy="1024031"/>
          </a:xfrm>
          <a:prstGeom prst="rect">
            <a:avLst/>
          </a:prstGeom>
        </p:spPr>
      </p:pic>
    </p:spTree>
    <p:extLst>
      <p:ext uri="{BB962C8B-B14F-4D97-AF65-F5344CB8AC3E}">
        <p14:creationId xmlns:p14="http://schemas.microsoft.com/office/powerpoint/2010/main" val="32693829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FEF93B09-8887-1DC4-6BFB-AE156562ABD2}"/>
              </a:ext>
            </a:extLst>
          </p:cNvPr>
          <p:cNvSpPr>
            <a:spLocks noGrp="1"/>
          </p:cNvSpPr>
          <p:nvPr>
            <p:ph type="title"/>
          </p:nvPr>
        </p:nvSpPr>
        <p:spPr>
          <a:xfrm>
            <a:off x="838200" y="365125"/>
            <a:ext cx="10515600" cy="871393"/>
          </a:xfrm>
          <a:prstGeom prst="rect">
            <a:avLst/>
          </a:prstGeom>
        </p:spPr>
        <p:txBody>
          <a:bodyPr vert="horz" lIns="91440" tIns="45720" rIns="91440" bIns="45720" rtlCol="0" anchor="ctr">
            <a:normAutofit/>
          </a:bodyPr>
          <a:lstStyle/>
          <a:p>
            <a:r>
              <a:rPr lang="en-US"/>
              <a:t>Click to edit Master title style</a:t>
            </a:r>
          </a:p>
        </p:txBody>
      </p:sp>
      <p:sp>
        <p:nvSpPr>
          <p:cNvPr id="6" name="Text Placeholder 2">
            <a:extLst>
              <a:ext uri="{FF2B5EF4-FFF2-40B4-BE49-F238E27FC236}">
                <a16:creationId xmlns:a16="http://schemas.microsoft.com/office/drawing/2014/main" id="{B01F8B83-A08E-9C25-9D5E-499988C92166}"/>
              </a:ext>
            </a:extLst>
          </p:cNvPr>
          <p:cNvSpPr>
            <a:spLocks noGrp="1"/>
          </p:cNvSpPr>
          <p:nvPr>
            <p:ph idx="1"/>
          </p:nvPr>
        </p:nvSpPr>
        <p:spPr>
          <a:xfrm>
            <a:off x="838200" y="1331283"/>
            <a:ext cx="10515600" cy="45187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8">
            <a:extLst>
              <a:ext uri="{FF2B5EF4-FFF2-40B4-BE49-F238E27FC236}">
                <a16:creationId xmlns:a16="http://schemas.microsoft.com/office/drawing/2014/main" id="{CD3DBE1F-2F5A-2E42-E42C-6BB000573CEB}"/>
              </a:ext>
            </a:extLst>
          </p:cNvPr>
          <p:cNvSpPr>
            <a:spLocks noGrp="1"/>
          </p:cNvSpPr>
          <p:nvPr>
            <p:ph type="ftr" sz="quarter" idx="3"/>
          </p:nvPr>
        </p:nvSpPr>
        <p:spPr>
          <a:xfrm>
            <a:off x="1401417" y="5964383"/>
            <a:ext cx="9223513" cy="642566"/>
          </a:xfrm>
          <a:prstGeom prst="rect">
            <a:avLst/>
          </a:prstGeom>
        </p:spPr>
        <p:txBody>
          <a:bodyPr anchor="b"/>
          <a:lstStyle>
            <a:lvl1pPr algn="l">
              <a:defRPr sz="900"/>
            </a:lvl1pPr>
          </a:lstStyle>
          <a:p>
            <a:endParaRPr lang="en-US"/>
          </a:p>
        </p:txBody>
      </p:sp>
    </p:spTree>
    <p:extLst>
      <p:ext uri="{BB962C8B-B14F-4D97-AF65-F5344CB8AC3E}">
        <p14:creationId xmlns:p14="http://schemas.microsoft.com/office/powerpoint/2010/main" val="15075073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44B6B5EA-FEEE-A024-C2E5-CBBE110ECDB8}"/>
              </a:ext>
            </a:extLst>
          </p:cNvPr>
          <p:cNvSpPr/>
          <p:nvPr userDrawn="1"/>
        </p:nvSpPr>
        <p:spPr>
          <a:xfrm>
            <a:off x="9414934" y="324762"/>
            <a:ext cx="2428683" cy="2428683"/>
          </a:xfrm>
          <a:prstGeom prst="ellipse">
            <a:avLst/>
          </a:prstGeom>
          <a:solidFill>
            <a:srgbClr val="00B140"/>
          </a:soli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75B"/>
              </a:solidFill>
            </a:endParaRPr>
          </a:p>
        </p:txBody>
      </p:sp>
      <p:sp>
        <p:nvSpPr>
          <p:cNvPr id="6" name="Title Placeholder 1">
            <a:extLst>
              <a:ext uri="{FF2B5EF4-FFF2-40B4-BE49-F238E27FC236}">
                <a16:creationId xmlns:a16="http://schemas.microsoft.com/office/drawing/2014/main" id="{C2497A12-EB9E-811B-7D26-C3E56E9607CB}"/>
              </a:ext>
            </a:extLst>
          </p:cNvPr>
          <p:cNvSpPr>
            <a:spLocks noGrp="1"/>
          </p:cNvSpPr>
          <p:nvPr>
            <p:ph type="title"/>
          </p:nvPr>
        </p:nvSpPr>
        <p:spPr>
          <a:xfrm>
            <a:off x="838200" y="365125"/>
            <a:ext cx="8385313" cy="871393"/>
          </a:xfrm>
          <a:prstGeom prst="rect">
            <a:avLst/>
          </a:prstGeom>
        </p:spPr>
        <p:txBody>
          <a:bodyPr vert="horz" lIns="91440" tIns="45720" rIns="91440" bIns="45720" rtlCol="0" anchor="ctr">
            <a:normAutofit/>
          </a:bodyPr>
          <a:lstStyle/>
          <a:p>
            <a:r>
              <a:rPr lang="en-US" dirty="0"/>
              <a:t>Click to edit Master title style</a:t>
            </a:r>
          </a:p>
        </p:txBody>
      </p:sp>
      <p:sp>
        <p:nvSpPr>
          <p:cNvPr id="7" name="Text Placeholder 2">
            <a:extLst>
              <a:ext uri="{FF2B5EF4-FFF2-40B4-BE49-F238E27FC236}">
                <a16:creationId xmlns:a16="http://schemas.microsoft.com/office/drawing/2014/main" id="{24484DD4-6CB0-D7F2-F81E-5EF6B5B58BA7}"/>
              </a:ext>
            </a:extLst>
          </p:cNvPr>
          <p:cNvSpPr>
            <a:spLocks noGrp="1"/>
          </p:cNvSpPr>
          <p:nvPr>
            <p:ph idx="1"/>
          </p:nvPr>
        </p:nvSpPr>
        <p:spPr>
          <a:xfrm>
            <a:off x="838200" y="1331283"/>
            <a:ext cx="8385313" cy="45187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8">
            <a:extLst>
              <a:ext uri="{FF2B5EF4-FFF2-40B4-BE49-F238E27FC236}">
                <a16:creationId xmlns:a16="http://schemas.microsoft.com/office/drawing/2014/main" id="{75BB9C91-1CA9-D712-FA26-8BC4F6FDAF31}"/>
              </a:ext>
            </a:extLst>
          </p:cNvPr>
          <p:cNvSpPr>
            <a:spLocks noGrp="1"/>
          </p:cNvSpPr>
          <p:nvPr>
            <p:ph type="ftr" sz="quarter" idx="3"/>
          </p:nvPr>
        </p:nvSpPr>
        <p:spPr>
          <a:xfrm>
            <a:off x="1401417" y="5964383"/>
            <a:ext cx="9223513" cy="642566"/>
          </a:xfrm>
          <a:prstGeom prst="rect">
            <a:avLst/>
          </a:prstGeom>
        </p:spPr>
        <p:txBody>
          <a:bodyPr anchor="b"/>
          <a:lstStyle>
            <a:lvl1pPr algn="l">
              <a:defRPr sz="900"/>
            </a:lvl1pPr>
          </a:lstStyle>
          <a:p>
            <a:endParaRPr lang="en-US" dirty="0"/>
          </a:p>
        </p:txBody>
      </p:sp>
    </p:spTree>
    <p:extLst>
      <p:ext uri="{BB962C8B-B14F-4D97-AF65-F5344CB8AC3E}">
        <p14:creationId xmlns:p14="http://schemas.microsoft.com/office/powerpoint/2010/main" val="835370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alphaModFix amt="70382"/>
            <a:lum/>
          </a:blip>
          <a:srcRect/>
          <a:stretch>
            <a:fillRect/>
          </a:stretch>
        </a:blipFill>
        <a:effectLst/>
      </p:bgPr>
    </p:bg>
    <p:spTree>
      <p:nvGrpSpPr>
        <p:cNvPr id="1" name=""/>
        <p:cNvGrpSpPr/>
        <p:nvPr/>
      </p:nvGrpSpPr>
      <p:grpSpPr>
        <a:xfrm>
          <a:off x="0" y="0"/>
          <a:ext cx="0" cy="0"/>
          <a:chOff x="0" y="0"/>
          <a:chExt cx="0" cy="0"/>
        </a:xfrm>
      </p:grpSpPr>
      <p:sp>
        <p:nvSpPr>
          <p:cNvPr id="5" name="Delay 8">
            <a:extLst>
              <a:ext uri="{FF2B5EF4-FFF2-40B4-BE49-F238E27FC236}">
                <a16:creationId xmlns:a16="http://schemas.microsoft.com/office/drawing/2014/main" id="{2397D7E2-AE45-BB0C-3924-F20E59E04CC7}"/>
              </a:ext>
            </a:extLst>
          </p:cNvPr>
          <p:cNvSpPr/>
          <p:nvPr/>
        </p:nvSpPr>
        <p:spPr>
          <a:xfrm rot="5400000">
            <a:off x="2666996" y="-2667000"/>
            <a:ext cx="6858002" cy="12192003"/>
          </a:xfrm>
          <a:prstGeom prst="rect">
            <a:avLst/>
          </a:prstGeom>
          <a:gradFill>
            <a:gsLst>
              <a:gs pos="0">
                <a:schemeClr val="accent1">
                  <a:alpha val="84000"/>
                </a:schemeClr>
              </a:gs>
              <a:gs pos="43000">
                <a:srgbClr val="0B598F">
                  <a:alpha val="83062"/>
                </a:srgbClr>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FA02C0D-9441-F524-DB94-3D00E516DE79}"/>
              </a:ext>
            </a:extLst>
          </p:cNvPr>
          <p:cNvPicPr>
            <a:picLocks noChangeAspect="1"/>
          </p:cNvPicPr>
          <p:nvPr/>
        </p:nvPicPr>
        <p:blipFill>
          <a:blip r:embed="rId3"/>
          <a:stretch>
            <a:fillRect/>
          </a:stretch>
        </p:blipFill>
        <p:spPr>
          <a:xfrm>
            <a:off x="5641915" y="6105335"/>
            <a:ext cx="908164" cy="701763"/>
          </a:xfrm>
          <a:prstGeom prst="rect">
            <a:avLst/>
          </a:prstGeom>
        </p:spPr>
      </p:pic>
      <p:sp>
        <p:nvSpPr>
          <p:cNvPr id="2" name="Title 1">
            <a:extLst>
              <a:ext uri="{FF2B5EF4-FFF2-40B4-BE49-F238E27FC236}">
                <a16:creationId xmlns:a16="http://schemas.microsoft.com/office/drawing/2014/main" id="{8FC2EEFF-06A6-0FC8-787E-259972E6FAA4}"/>
              </a:ext>
            </a:extLst>
          </p:cNvPr>
          <p:cNvSpPr>
            <a:spLocks noGrp="1"/>
          </p:cNvSpPr>
          <p:nvPr>
            <p:ph type="title" hasCustomPrompt="1"/>
          </p:nvPr>
        </p:nvSpPr>
        <p:spPr>
          <a:xfrm>
            <a:off x="1416734" y="1176337"/>
            <a:ext cx="9930715" cy="2252661"/>
          </a:xfrm>
        </p:spPr>
        <p:txBody>
          <a:bodyPr anchor="b">
            <a:normAutofit/>
          </a:bodyPr>
          <a:lstStyle>
            <a:lvl1pPr>
              <a:defRPr sz="5400">
                <a:solidFill>
                  <a:schemeClr val="accent3"/>
                </a:solidFill>
              </a:defRPr>
            </a:lvl1pPr>
          </a:lstStyle>
          <a:p>
            <a:r>
              <a:rPr lang="en-US"/>
              <a:t>Click to edit Section Highlight</a:t>
            </a:r>
          </a:p>
        </p:txBody>
      </p:sp>
      <p:sp>
        <p:nvSpPr>
          <p:cNvPr id="3" name="Text Placeholder 2">
            <a:extLst>
              <a:ext uri="{FF2B5EF4-FFF2-40B4-BE49-F238E27FC236}">
                <a16:creationId xmlns:a16="http://schemas.microsoft.com/office/drawing/2014/main" id="{762A06F5-E828-9F2A-865B-206112C52B16}"/>
              </a:ext>
            </a:extLst>
          </p:cNvPr>
          <p:cNvSpPr>
            <a:spLocks noGrp="1"/>
          </p:cNvSpPr>
          <p:nvPr>
            <p:ph type="body" idx="1" hasCustomPrompt="1"/>
          </p:nvPr>
        </p:nvSpPr>
        <p:spPr>
          <a:xfrm>
            <a:off x="1416734" y="3588327"/>
            <a:ext cx="9930715" cy="180198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highlight section text styles</a:t>
            </a:r>
          </a:p>
        </p:txBody>
      </p:sp>
    </p:spTree>
    <p:extLst>
      <p:ext uri="{BB962C8B-B14F-4D97-AF65-F5344CB8AC3E}">
        <p14:creationId xmlns:p14="http://schemas.microsoft.com/office/powerpoint/2010/main" val="31849975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2EEFF-06A6-0FC8-787E-259972E6FAA4}"/>
              </a:ext>
            </a:extLst>
          </p:cNvPr>
          <p:cNvSpPr>
            <a:spLocks noGrp="1"/>
          </p:cNvSpPr>
          <p:nvPr>
            <p:ph type="title" hasCustomPrompt="1"/>
          </p:nvPr>
        </p:nvSpPr>
        <p:spPr>
          <a:xfrm>
            <a:off x="1130642" y="1176337"/>
            <a:ext cx="9930715" cy="2252661"/>
          </a:xfrm>
          <a:prstGeom prst="rect">
            <a:avLst/>
          </a:prstGeom>
        </p:spPr>
        <p:txBody>
          <a:bodyPr anchor="b">
            <a:normAutofit/>
          </a:bodyPr>
          <a:lstStyle>
            <a:lvl1pPr>
              <a:defRPr sz="5400">
                <a:solidFill>
                  <a:schemeClr val="accent2"/>
                </a:solidFill>
              </a:defRPr>
            </a:lvl1pPr>
          </a:lstStyle>
          <a:p>
            <a:r>
              <a:rPr lang="en-US" dirty="0"/>
              <a:t>Click to edit Section Highlight</a:t>
            </a:r>
          </a:p>
        </p:txBody>
      </p:sp>
      <p:sp>
        <p:nvSpPr>
          <p:cNvPr id="3" name="Text Placeholder 2">
            <a:extLst>
              <a:ext uri="{FF2B5EF4-FFF2-40B4-BE49-F238E27FC236}">
                <a16:creationId xmlns:a16="http://schemas.microsoft.com/office/drawing/2014/main" id="{762A06F5-E828-9F2A-865B-206112C52B16}"/>
              </a:ext>
            </a:extLst>
          </p:cNvPr>
          <p:cNvSpPr>
            <a:spLocks noGrp="1"/>
          </p:cNvSpPr>
          <p:nvPr>
            <p:ph type="body" idx="1" hasCustomPrompt="1"/>
          </p:nvPr>
        </p:nvSpPr>
        <p:spPr>
          <a:xfrm>
            <a:off x="1130642" y="3588327"/>
            <a:ext cx="9930715" cy="1801986"/>
          </a:xfrm>
          <a:prstGeom prst="rect">
            <a:avLst/>
          </a:prstGeo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highlight section text styles</a:t>
            </a:r>
          </a:p>
        </p:txBody>
      </p:sp>
      <p:sp>
        <p:nvSpPr>
          <p:cNvPr id="8" name="Rectangle 7">
            <a:extLst>
              <a:ext uri="{FF2B5EF4-FFF2-40B4-BE49-F238E27FC236}">
                <a16:creationId xmlns:a16="http://schemas.microsoft.com/office/drawing/2014/main" id="{C35C64C0-8ED6-0029-147C-45851A7C83A0}"/>
              </a:ext>
            </a:extLst>
          </p:cNvPr>
          <p:cNvSpPr/>
          <p:nvPr userDrawn="1"/>
        </p:nvSpPr>
        <p:spPr>
          <a:xfrm>
            <a:off x="0" y="5791200"/>
            <a:ext cx="1351722" cy="8481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96CFAE0-17A1-A339-52BA-90606A0CA3EA}"/>
              </a:ext>
            </a:extLst>
          </p:cNvPr>
          <p:cNvPicPr>
            <a:picLocks noChangeAspect="1"/>
          </p:cNvPicPr>
          <p:nvPr userDrawn="1"/>
        </p:nvPicPr>
        <p:blipFill>
          <a:blip r:embed="rId2"/>
          <a:stretch>
            <a:fillRect/>
          </a:stretch>
        </p:blipFill>
        <p:spPr>
          <a:xfrm>
            <a:off x="1130642" y="5753822"/>
            <a:ext cx="1559083" cy="866157"/>
          </a:xfrm>
          <a:prstGeom prst="rect">
            <a:avLst/>
          </a:prstGeom>
        </p:spPr>
      </p:pic>
    </p:spTree>
    <p:extLst>
      <p:ext uri="{BB962C8B-B14F-4D97-AF65-F5344CB8AC3E}">
        <p14:creationId xmlns:p14="http://schemas.microsoft.com/office/powerpoint/2010/main" val="40827856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486044"/>
            <a:ext cx="5181600" cy="42288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486044"/>
            <a:ext cx="5181600" cy="42288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a:extLst>
              <a:ext uri="{FF2B5EF4-FFF2-40B4-BE49-F238E27FC236}">
                <a16:creationId xmlns:a16="http://schemas.microsoft.com/office/drawing/2014/main" id="{86F767F2-B9A5-092C-8442-E350F58B3B7F}"/>
              </a:ext>
            </a:extLst>
          </p:cNvPr>
          <p:cNvSpPr>
            <a:spLocks noGrp="1"/>
          </p:cNvSpPr>
          <p:nvPr>
            <p:ph type="title"/>
          </p:nvPr>
        </p:nvSpPr>
        <p:spPr>
          <a:xfrm>
            <a:off x="838200" y="365125"/>
            <a:ext cx="10515600" cy="871393"/>
          </a:xfrm>
          <a:prstGeom prst="rect">
            <a:avLst/>
          </a:prstGeom>
        </p:spPr>
        <p:txBody>
          <a:bodyPr vert="horz" lIns="91440" tIns="45720" rIns="91440" bIns="45720" rtlCol="0" anchor="ctr">
            <a:normAutofit/>
          </a:bodyPr>
          <a:lstStyle/>
          <a:p>
            <a:r>
              <a:rPr lang="en-US" dirty="0"/>
              <a:t>Click to edit Master title style</a:t>
            </a:r>
          </a:p>
        </p:txBody>
      </p:sp>
      <p:sp>
        <p:nvSpPr>
          <p:cNvPr id="8" name="Footer Placeholder 8">
            <a:extLst>
              <a:ext uri="{FF2B5EF4-FFF2-40B4-BE49-F238E27FC236}">
                <a16:creationId xmlns:a16="http://schemas.microsoft.com/office/drawing/2014/main" id="{BF0D31C7-3380-9235-901E-8E93D7E3A56B}"/>
              </a:ext>
            </a:extLst>
          </p:cNvPr>
          <p:cNvSpPr>
            <a:spLocks noGrp="1"/>
          </p:cNvSpPr>
          <p:nvPr>
            <p:ph type="ftr" sz="quarter" idx="3"/>
          </p:nvPr>
        </p:nvSpPr>
        <p:spPr>
          <a:xfrm>
            <a:off x="1401417" y="5964383"/>
            <a:ext cx="9223513" cy="642566"/>
          </a:xfrm>
          <a:prstGeom prst="rect">
            <a:avLst/>
          </a:prstGeom>
        </p:spPr>
        <p:txBody>
          <a:bodyPr anchor="b"/>
          <a:lstStyle>
            <a:lvl1pPr algn="l">
              <a:defRPr sz="900"/>
            </a:lvl1pPr>
          </a:lstStyle>
          <a:p>
            <a:endParaRPr lang="en-US" dirty="0"/>
          </a:p>
        </p:txBody>
      </p:sp>
    </p:spTree>
    <p:extLst>
      <p:ext uri="{BB962C8B-B14F-4D97-AF65-F5344CB8AC3E}">
        <p14:creationId xmlns:p14="http://schemas.microsoft.com/office/powerpoint/2010/main" val="6011474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376363"/>
            <a:ext cx="5157787" cy="823912"/>
          </a:xfrm>
          <a:prstGeom prst="rect">
            <a:avLst/>
          </a:prstGeo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376363"/>
            <a:ext cx="5183188" cy="823912"/>
          </a:xfrm>
          <a:prstGeom prst="rect">
            <a:avLst/>
          </a:prstGeo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2">
            <a:extLst>
              <a:ext uri="{FF2B5EF4-FFF2-40B4-BE49-F238E27FC236}">
                <a16:creationId xmlns:a16="http://schemas.microsoft.com/office/drawing/2014/main" id="{48C6DA02-C3EE-DC69-3057-9C1CE70A3FEE}"/>
              </a:ext>
            </a:extLst>
          </p:cNvPr>
          <p:cNvSpPr>
            <a:spLocks noGrp="1"/>
          </p:cNvSpPr>
          <p:nvPr>
            <p:ph sz="half" idx="10"/>
          </p:nvPr>
        </p:nvSpPr>
        <p:spPr>
          <a:xfrm>
            <a:off x="838200" y="2340120"/>
            <a:ext cx="5181600" cy="337473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15F12633-902A-CE63-7D31-B07578BA030C}"/>
              </a:ext>
            </a:extLst>
          </p:cNvPr>
          <p:cNvSpPr>
            <a:spLocks noGrp="1"/>
          </p:cNvSpPr>
          <p:nvPr>
            <p:ph sz="half" idx="2"/>
          </p:nvPr>
        </p:nvSpPr>
        <p:spPr>
          <a:xfrm>
            <a:off x="6172200" y="2340120"/>
            <a:ext cx="5181600" cy="33747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DAFE9052-47F7-003B-FD52-9A896EB23884}"/>
              </a:ext>
            </a:extLst>
          </p:cNvPr>
          <p:cNvSpPr>
            <a:spLocks noGrp="1"/>
          </p:cNvSpPr>
          <p:nvPr>
            <p:ph type="title"/>
          </p:nvPr>
        </p:nvSpPr>
        <p:spPr>
          <a:xfrm>
            <a:off x="838200" y="365125"/>
            <a:ext cx="10515600" cy="871393"/>
          </a:xfrm>
          <a:prstGeom prst="rect">
            <a:avLst/>
          </a:prstGeom>
        </p:spPr>
        <p:txBody>
          <a:bodyPr vert="horz" lIns="91440" tIns="45720" rIns="91440" bIns="45720" rtlCol="0" anchor="ctr">
            <a:normAutofit/>
          </a:bodyPr>
          <a:lstStyle/>
          <a:p>
            <a:r>
              <a:rPr lang="en-US" dirty="0"/>
              <a:t>Click to edit Master title style</a:t>
            </a:r>
          </a:p>
        </p:txBody>
      </p:sp>
      <p:sp>
        <p:nvSpPr>
          <p:cNvPr id="11" name="Footer Placeholder 8">
            <a:extLst>
              <a:ext uri="{FF2B5EF4-FFF2-40B4-BE49-F238E27FC236}">
                <a16:creationId xmlns:a16="http://schemas.microsoft.com/office/drawing/2014/main" id="{1AEDE0CE-0735-6E75-1DEB-BDEEAD5B584E}"/>
              </a:ext>
            </a:extLst>
          </p:cNvPr>
          <p:cNvSpPr>
            <a:spLocks noGrp="1"/>
          </p:cNvSpPr>
          <p:nvPr>
            <p:ph type="ftr" sz="quarter" idx="11"/>
          </p:nvPr>
        </p:nvSpPr>
        <p:spPr>
          <a:xfrm>
            <a:off x="1401417" y="5964383"/>
            <a:ext cx="9223513" cy="642566"/>
          </a:xfrm>
          <a:prstGeom prst="rect">
            <a:avLst/>
          </a:prstGeom>
        </p:spPr>
        <p:txBody>
          <a:bodyPr anchor="b"/>
          <a:lstStyle>
            <a:lvl1pPr algn="l">
              <a:defRPr sz="900"/>
            </a:lvl1pPr>
          </a:lstStyle>
          <a:p>
            <a:endParaRPr lang="en-US" dirty="0"/>
          </a:p>
        </p:txBody>
      </p:sp>
    </p:spTree>
    <p:extLst>
      <p:ext uri="{BB962C8B-B14F-4D97-AF65-F5344CB8AC3E}">
        <p14:creationId xmlns:p14="http://schemas.microsoft.com/office/powerpoint/2010/main" val="7523394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D51844CF-8EEF-08F9-BC27-89613EA3EB3F}"/>
              </a:ext>
            </a:extLst>
          </p:cNvPr>
          <p:cNvSpPr>
            <a:spLocks noGrp="1"/>
          </p:cNvSpPr>
          <p:nvPr>
            <p:ph type="title"/>
          </p:nvPr>
        </p:nvSpPr>
        <p:spPr>
          <a:xfrm>
            <a:off x="838200" y="365125"/>
            <a:ext cx="10515600" cy="871393"/>
          </a:xfrm>
          <a:prstGeom prst="rect">
            <a:avLst/>
          </a:prstGeom>
        </p:spPr>
        <p:txBody>
          <a:bodyPr vert="horz" lIns="91440" tIns="45720" rIns="91440" bIns="45720" rtlCol="0" anchor="ctr">
            <a:normAutofit/>
          </a:bodyPr>
          <a:lstStyle/>
          <a:p>
            <a:r>
              <a:rPr lang="en-US" dirty="0"/>
              <a:t>Click to edit Master title style</a:t>
            </a:r>
          </a:p>
        </p:txBody>
      </p:sp>
      <p:sp>
        <p:nvSpPr>
          <p:cNvPr id="7" name="Footer Placeholder 8">
            <a:extLst>
              <a:ext uri="{FF2B5EF4-FFF2-40B4-BE49-F238E27FC236}">
                <a16:creationId xmlns:a16="http://schemas.microsoft.com/office/drawing/2014/main" id="{D9F92E1D-C775-38FA-26EF-713C607310D1}"/>
              </a:ext>
            </a:extLst>
          </p:cNvPr>
          <p:cNvSpPr>
            <a:spLocks noGrp="1"/>
          </p:cNvSpPr>
          <p:nvPr>
            <p:ph type="ftr" sz="quarter" idx="3"/>
          </p:nvPr>
        </p:nvSpPr>
        <p:spPr>
          <a:xfrm>
            <a:off x="1401417" y="5964383"/>
            <a:ext cx="9223513" cy="642566"/>
          </a:xfrm>
          <a:prstGeom prst="rect">
            <a:avLst/>
          </a:prstGeom>
        </p:spPr>
        <p:txBody>
          <a:bodyPr anchor="b"/>
          <a:lstStyle>
            <a:lvl1pPr algn="l">
              <a:defRPr sz="900"/>
            </a:lvl1pPr>
          </a:lstStyle>
          <a:p>
            <a:endParaRPr lang="en-US" dirty="0"/>
          </a:p>
        </p:txBody>
      </p:sp>
    </p:spTree>
    <p:extLst>
      <p:ext uri="{BB962C8B-B14F-4D97-AF65-F5344CB8AC3E}">
        <p14:creationId xmlns:p14="http://schemas.microsoft.com/office/powerpoint/2010/main" val="28720531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Footer Placeholder 8">
            <a:extLst>
              <a:ext uri="{FF2B5EF4-FFF2-40B4-BE49-F238E27FC236}">
                <a16:creationId xmlns:a16="http://schemas.microsoft.com/office/drawing/2014/main" id="{EFB6B984-FFEE-A88E-5810-FECE31BEB4D3}"/>
              </a:ext>
            </a:extLst>
          </p:cNvPr>
          <p:cNvSpPr>
            <a:spLocks noGrp="1"/>
          </p:cNvSpPr>
          <p:nvPr>
            <p:ph type="ftr" sz="quarter" idx="3"/>
          </p:nvPr>
        </p:nvSpPr>
        <p:spPr>
          <a:xfrm>
            <a:off x="1401417" y="5964383"/>
            <a:ext cx="9223513" cy="642566"/>
          </a:xfrm>
          <a:prstGeom prst="rect">
            <a:avLst/>
          </a:prstGeom>
        </p:spPr>
        <p:txBody>
          <a:bodyPr anchor="b"/>
          <a:lstStyle>
            <a:lvl1pPr algn="l">
              <a:defRPr sz="900"/>
            </a:lvl1pPr>
          </a:lstStyle>
          <a:p>
            <a:endParaRPr lang="en-US" dirty="0"/>
          </a:p>
        </p:txBody>
      </p:sp>
    </p:spTree>
    <p:extLst>
      <p:ext uri="{BB962C8B-B14F-4D97-AF65-F5344CB8AC3E}">
        <p14:creationId xmlns:p14="http://schemas.microsoft.com/office/powerpoint/2010/main" val="7565162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486044"/>
            <a:ext cx="5181600" cy="42288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486044"/>
            <a:ext cx="5181600" cy="42288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a:extLst>
              <a:ext uri="{FF2B5EF4-FFF2-40B4-BE49-F238E27FC236}">
                <a16:creationId xmlns:a16="http://schemas.microsoft.com/office/drawing/2014/main" id="{86F767F2-B9A5-092C-8442-E350F58B3B7F}"/>
              </a:ext>
            </a:extLst>
          </p:cNvPr>
          <p:cNvSpPr>
            <a:spLocks noGrp="1"/>
          </p:cNvSpPr>
          <p:nvPr>
            <p:ph type="title"/>
          </p:nvPr>
        </p:nvSpPr>
        <p:spPr>
          <a:xfrm>
            <a:off x="838200" y="365125"/>
            <a:ext cx="10515600" cy="871393"/>
          </a:xfrm>
          <a:prstGeom prst="rect">
            <a:avLst/>
          </a:prstGeom>
        </p:spPr>
        <p:txBody>
          <a:bodyPr vert="horz" lIns="91440" tIns="45720" rIns="91440" bIns="45720" rtlCol="0" anchor="ctr">
            <a:normAutofit/>
          </a:bodyPr>
          <a:lstStyle/>
          <a:p>
            <a:r>
              <a:rPr lang="en-US" dirty="0"/>
              <a:t>Click to edit Master title style</a:t>
            </a:r>
          </a:p>
        </p:txBody>
      </p:sp>
      <p:sp>
        <p:nvSpPr>
          <p:cNvPr id="8" name="Footer Placeholder 8">
            <a:extLst>
              <a:ext uri="{FF2B5EF4-FFF2-40B4-BE49-F238E27FC236}">
                <a16:creationId xmlns:a16="http://schemas.microsoft.com/office/drawing/2014/main" id="{BF0D31C7-3380-9235-901E-8E93D7E3A56B}"/>
              </a:ext>
            </a:extLst>
          </p:cNvPr>
          <p:cNvSpPr>
            <a:spLocks noGrp="1"/>
          </p:cNvSpPr>
          <p:nvPr>
            <p:ph type="ftr" sz="quarter" idx="3"/>
          </p:nvPr>
        </p:nvSpPr>
        <p:spPr>
          <a:xfrm>
            <a:off x="1401417" y="5964383"/>
            <a:ext cx="9223513" cy="642566"/>
          </a:xfrm>
          <a:prstGeom prst="rect">
            <a:avLst/>
          </a:prstGeom>
        </p:spPr>
        <p:txBody>
          <a:bodyPr anchor="b"/>
          <a:lstStyle>
            <a:lvl1pPr algn="l">
              <a:defRPr sz="900"/>
            </a:lvl1pPr>
          </a:lstStyle>
          <a:p>
            <a:endParaRPr lang="en-US" dirty="0"/>
          </a:p>
        </p:txBody>
      </p:sp>
    </p:spTree>
    <p:extLst>
      <p:ext uri="{BB962C8B-B14F-4D97-AF65-F5344CB8AC3E}">
        <p14:creationId xmlns:p14="http://schemas.microsoft.com/office/powerpoint/2010/main" val="32659966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a:alphaModFix amt="7001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 Placeholder 7">
            <a:extLst>
              <a:ext uri="{FF2B5EF4-FFF2-40B4-BE49-F238E27FC236}">
                <a16:creationId xmlns:a16="http://schemas.microsoft.com/office/drawing/2014/main" id="{64EC20E7-971B-9C32-398B-8F11BAC3EEE2}"/>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16534575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2843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F6D643EA-3729-7EAA-7720-54ADA7DC9B32}"/>
              </a:ext>
            </a:extLst>
          </p:cNvPr>
          <p:cNvSpPr>
            <a:spLocks noGrp="1"/>
          </p:cNvSpPr>
          <p:nvPr>
            <p:ph type="body" sz="quarter" idx="11" hasCustomPrompt="1"/>
          </p:nvPr>
        </p:nvSpPr>
        <p:spPr>
          <a:xfrm>
            <a:off x="838200" y="4765675"/>
            <a:ext cx="10515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18435599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Slide White 1">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7"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1"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3" cy="240967"/>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pic>
        <p:nvPicPr>
          <p:cNvPr id="2" name="Picture 1" descr="A screen shot of a logo&#10;&#10;Description automatically generated">
            <a:extLst>
              <a:ext uri="{FF2B5EF4-FFF2-40B4-BE49-F238E27FC236}">
                <a16:creationId xmlns:a16="http://schemas.microsoft.com/office/drawing/2014/main" id="{8797B919-08E8-2301-3B61-D847E8D706C0}"/>
              </a:ext>
            </a:extLst>
          </p:cNvPr>
          <p:cNvPicPr>
            <a:picLocks noChangeAspect="1"/>
          </p:cNvPicPr>
          <p:nvPr userDrawn="1"/>
        </p:nvPicPr>
        <p:blipFill>
          <a:blip r:embed="rId2"/>
          <a:stretch>
            <a:fillRect/>
          </a:stretch>
        </p:blipFill>
        <p:spPr>
          <a:xfrm>
            <a:off x="10159678" y="6156616"/>
            <a:ext cx="2032324" cy="701384"/>
          </a:xfrm>
          <a:prstGeom prst="rect">
            <a:avLst/>
          </a:prstGeom>
        </p:spPr>
      </p:pic>
    </p:spTree>
    <p:extLst>
      <p:ext uri="{BB962C8B-B14F-4D97-AF65-F5344CB8AC3E}">
        <p14:creationId xmlns:p14="http://schemas.microsoft.com/office/powerpoint/2010/main" val="294704124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7675" y="952501"/>
            <a:ext cx="3398427" cy="647700"/>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3"/>
          <a:srcRect/>
          <a:stretch/>
        </p:blipFill>
        <p:spPr>
          <a:xfrm>
            <a:off x="4356101" y="1549400"/>
            <a:ext cx="7835900" cy="5308600"/>
          </a:xfrm>
          <a:prstGeom prst="rect">
            <a:avLst/>
          </a:prstGeom>
        </p:spPr>
      </p:pic>
      <p:pic>
        <p:nvPicPr>
          <p:cNvPr id="3" name="Group 2174" descr="preencoded.png">
            <a:extLst>
              <a:ext uri="{FF2B5EF4-FFF2-40B4-BE49-F238E27FC236}">
                <a16:creationId xmlns:a16="http://schemas.microsoft.com/office/drawing/2014/main" id="{45C580C3-E601-1BAE-AA2D-31EE238F8EC5}"/>
              </a:ext>
            </a:extLst>
          </p:cNvPr>
          <p:cNvPicPr>
            <a:picLocks noChangeAspect="1"/>
          </p:cNvPicPr>
          <p:nvPr userDrawn="1"/>
        </p:nvPicPr>
        <p:blipFill>
          <a:blip r:embed="rId4"/>
          <a:srcRect/>
          <a:stretch/>
        </p:blipFill>
        <p:spPr>
          <a:xfrm>
            <a:off x="9442128" y="6159178"/>
            <a:ext cx="2749873" cy="698823"/>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952501" y="2585142"/>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952501" y="3426670"/>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952500" y="4950669"/>
            <a:ext cx="3122195" cy="648028"/>
          </a:xfrm>
          <a:prstGeom prst="rect">
            <a:avLst/>
          </a:prstGeom>
        </p:spPr>
        <p:txBody>
          <a:bodyPr/>
          <a:lstStyle>
            <a:lvl1pPr marL="0" indent="0">
              <a:spcBef>
                <a:spcPts val="67"/>
              </a:spcBef>
              <a:buNone/>
              <a:defRPr sz="1753" b="1" i="0">
                <a:solidFill>
                  <a:srgbClr val="00305D"/>
                </a:solidFill>
                <a:latin typeface="Arial Narrow" panose="020B0604020202020204" pitchFamily="34" charset="0"/>
                <a:cs typeface="Arial Narrow" panose="020B0604020202020204" pitchFamily="34" charset="0"/>
              </a:defRPr>
            </a:lvl1pPr>
          </a:lstStyle>
          <a:p>
            <a:pPr lvl="0"/>
            <a:r>
              <a:rPr lang="fr-FR"/>
              <a:t>Name</a:t>
            </a:r>
          </a:p>
          <a:p>
            <a:pPr lvl="0"/>
            <a:r>
              <a:rPr lang="fr-FR"/>
              <a:t>First </a:t>
            </a:r>
            <a:r>
              <a:rPr lang="fr-FR" err="1"/>
              <a:t>name</a:t>
            </a:r>
            <a:r>
              <a:rPr lang="fr-FR"/>
              <a:t>, last </a:t>
            </a:r>
            <a:r>
              <a:rPr lang="fr-FR" err="1"/>
              <a:t>name</a:t>
            </a:r>
            <a:endParaRPr lang="fr-FR"/>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952500" y="5672565"/>
            <a:ext cx="3122195" cy="362612"/>
          </a:xfrm>
          <a:prstGeom prst="rect">
            <a:avLst/>
          </a:prstGeom>
        </p:spPr>
        <p:txBody>
          <a:bodyPr/>
          <a:lstStyle>
            <a:lvl1pPr marL="0" indent="0">
              <a:spcBef>
                <a:spcPts val="400"/>
              </a:spcBef>
              <a:buNone/>
              <a:defRPr sz="1753" b="0" i="0">
                <a:solidFill>
                  <a:srgbClr val="00305D"/>
                </a:solidFill>
                <a:latin typeface="Arial Narrow" panose="020B0604020202020204" pitchFamily="34" charset="0"/>
                <a:cs typeface="Arial Narrow" panose="020B0604020202020204" pitchFamily="34" charset="0"/>
              </a:defRPr>
            </a:lvl1pPr>
          </a:lstStyle>
          <a:p>
            <a:pPr lvl="0"/>
            <a:r>
              <a:rPr lang="fr-FR"/>
              <a:t>00 </a:t>
            </a:r>
            <a:r>
              <a:rPr lang="fr-FR" err="1"/>
              <a:t>Month</a:t>
            </a:r>
            <a:r>
              <a:rPr lang="fr-FR"/>
              <a:t> XXXX </a:t>
            </a:r>
            <a:r>
              <a:rPr lang="fr-FR" err="1"/>
              <a:t>Year</a:t>
            </a:r>
            <a:endParaRPr lang="fr-FR"/>
          </a:p>
          <a:p>
            <a:pPr lvl="0"/>
            <a:endParaRPr lang="fr-FR"/>
          </a:p>
        </p:txBody>
      </p:sp>
    </p:spTree>
    <p:extLst>
      <p:ext uri="{BB962C8B-B14F-4D97-AF65-F5344CB8AC3E}">
        <p14:creationId xmlns:p14="http://schemas.microsoft.com/office/powerpoint/2010/main" val="314567476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9292214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pic>
        <p:nvPicPr>
          <p:cNvPr id="5" name="Picture 4" descr="A logo with colorful letters&#10;&#10;Description automatically generated with medium confidence">
            <a:extLst>
              <a:ext uri="{FF2B5EF4-FFF2-40B4-BE49-F238E27FC236}">
                <a16:creationId xmlns:a16="http://schemas.microsoft.com/office/drawing/2014/main" id="{2A53D4D3-1B9E-8684-C608-F65B6A1365F7}"/>
              </a:ext>
            </a:extLst>
          </p:cNvPr>
          <p:cNvPicPr>
            <a:picLocks noChangeAspect="1"/>
          </p:cNvPicPr>
          <p:nvPr userDrawn="1"/>
        </p:nvPicPr>
        <p:blipFill>
          <a:blip r:embed="rId2"/>
          <a:stretch>
            <a:fillRect/>
          </a:stretch>
        </p:blipFill>
        <p:spPr>
          <a:xfrm>
            <a:off x="10159678" y="6156616"/>
            <a:ext cx="2032324" cy="701384"/>
          </a:xfrm>
          <a:prstGeom prst="rect">
            <a:avLst/>
          </a:prstGeom>
        </p:spPr>
      </p:pic>
      <p:sp>
        <p:nvSpPr>
          <p:cNvPr id="2" name="Espace réservé du texte 8">
            <a:extLst>
              <a:ext uri="{FF2B5EF4-FFF2-40B4-BE49-F238E27FC236}">
                <a16:creationId xmlns:a16="http://schemas.microsoft.com/office/drawing/2014/main" id="{0D6CC8CD-178F-AB26-6B1F-605466D5635D}"/>
              </a:ext>
            </a:extLst>
          </p:cNvPr>
          <p:cNvSpPr>
            <a:spLocks noGrp="1"/>
          </p:cNvSpPr>
          <p:nvPr>
            <p:ph type="body" sz="quarter" idx="10" hasCustomPrompt="1"/>
          </p:nvPr>
        </p:nvSpPr>
        <p:spPr>
          <a:xfrm>
            <a:off x="952501" y="820511"/>
            <a:ext cx="7835900" cy="670052"/>
          </a:xfrm>
          <a:prstGeom prst="rect">
            <a:avLst/>
          </a:prstGeom>
        </p:spPr>
        <p:txBody>
          <a:bodyPr/>
          <a:lstStyle>
            <a:lvl1pPr marL="0" indent="0">
              <a:buNone/>
              <a:defRPr sz="3754" b="1" i="0">
                <a:solidFill>
                  <a:srgbClr val="17AD86"/>
                </a:solidFill>
                <a:latin typeface="Arial Narrow" panose="020B0604020202020204" pitchFamily="34" charset="0"/>
                <a:cs typeface="Arial Narrow" panose="020B0604020202020204" pitchFamily="34" charset="0"/>
              </a:defRPr>
            </a:lvl1pPr>
          </a:lstStyle>
          <a:p>
            <a:pPr lvl="0"/>
            <a:r>
              <a:rPr lang="fr-FR"/>
              <a:t>INDEX</a:t>
            </a:r>
          </a:p>
        </p:txBody>
      </p:sp>
      <p:sp>
        <p:nvSpPr>
          <p:cNvPr id="13" name="Espace réservé du texte 8">
            <a:extLst>
              <a:ext uri="{FF2B5EF4-FFF2-40B4-BE49-F238E27FC236}">
                <a16:creationId xmlns:a16="http://schemas.microsoft.com/office/drawing/2014/main" id="{5D49AE80-8CE5-6EA2-2F09-E3BE599D3656}"/>
              </a:ext>
            </a:extLst>
          </p:cNvPr>
          <p:cNvSpPr>
            <a:spLocks noGrp="1"/>
          </p:cNvSpPr>
          <p:nvPr>
            <p:ph type="body" sz="quarter" idx="13" hasCustomPrompt="1"/>
          </p:nvPr>
        </p:nvSpPr>
        <p:spPr>
          <a:xfrm>
            <a:off x="958517" y="1726207"/>
            <a:ext cx="4485775" cy="3696027"/>
          </a:xfrm>
          <a:prstGeom prst="rect">
            <a:avLst/>
          </a:prstGeom>
        </p:spPr>
        <p:txBody>
          <a:bodyPr/>
          <a:lstStyle>
            <a:lvl1pPr marL="495325" indent="-495325">
              <a:lnSpc>
                <a:spcPts val="2800"/>
              </a:lnSpc>
              <a:spcBef>
                <a:spcPts val="0"/>
              </a:spcBef>
              <a:buFont typeface="+mj-lt"/>
              <a:buAutoNum type="arabicPeriod"/>
              <a:defRPr sz="2500" b="0" i="0">
                <a:solidFill>
                  <a:srgbClr val="17AD86"/>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
        <p:nvSpPr>
          <p:cNvPr id="14" name="Espace réservé du texte 8">
            <a:extLst>
              <a:ext uri="{FF2B5EF4-FFF2-40B4-BE49-F238E27FC236}">
                <a16:creationId xmlns:a16="http://schemas.microsoft.com/office/drawing/2014/main" id="{885968CE-AEC1-DE50-AA23-CF1121E84419}"/>
              </a:ext>
            </a:extLst>
          </p:cNvPr>
          <p:cNvSpPr>
            <a:spLocks noGrp="1"/>
          </p:cNvSpPr>
          <p:nvPr>
            <p:ph type="body" sz="quarter" idx="14" hasCustomPrompt="1"/>
          </p:nvPr>
        </p:nvSpPr>
        <p:spPr>
          <a:xfrm>
            <a:off x="6011781" y="1726207"/>
            <a:ext cx="4485775" cy="3696027"/>
          </a:xfrm>
          <a:prstGeom prst="rect">
            <a:avLst/>
          </a:prstGeom>
        </p:spPr>
        <p:txBody>
          <a:bodyPr/>
          <a:lstStyle>
            <a:lvl1pPr marL="495325" indent="-495325">
              <a:lnSpc>
                <a:spcPts val="2800"/>
              </a:lnSpc>
              <a:spcBef>
                <a:spcPts val="0"/>
              </a:spcBef>
              <a:buFont typeface="+mj-lt"/>
              <a:buAutoNum type="arabicPeriod" startAt="11"/>
              <a:defRPr sz="2500" b="0" i="0">
                <a:solidFill>
                  <a:srgbClr val="17AD86"/>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Tree>
    <p:extLst>
      <p:ext uri="{BB962C8B-B14F-4D97-AF65-F5344CB8AC3E}">
        <p14:creationId xmlns:p14="http://schemas.microsoft.com/office/powerpoint/2010/main" val="4163046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claration">
    <p:spTree>
      <p:nvGrpSpPr>
        <p:cNvPr id="1" name=""/>
        <p:cNvGrpSpPr/>
        <p:nvPr/>
      </p:nvGrpSpPr>
      <p:grpSpPr>
        <a:xfrm>
          <a:off x="0" y="0"/>
          <a:ext cx="0" cy="0"/>
          <a:chOff x="0" y="0"/>
          <a:chExt cx="0" cy="0"/>
        </a:xfrm>
      </p:grpSpPr>
      <p:sp>
        <p:nvSpPr>
          <p:cNvPr id="4" name="DECLARATION OF INTERESTS">
            <a:extLst>
              <a:ext uri="{FF2B5EF4-FFF2-40B4-BE49-F238E27FC236}">
                <a16:creationId xmlns:a16="http://schemas.microsoft.com/office/drawing/2014/main" id="{CF78B9FB-DD1C-5BC9-3C30-4C3D67228643}"/>
              </a:ext>
            </a:extLst>
          </p:cNvPr>
          <p:cNvSpPr/>
          <p:nvPr userDrawn="1"/>
        </p:nvSpPr>
        <p:spPr>
          <a:xfrm>
            <a:off x="952500" y="952500"/>
            <a:ext cx="6584951" cy="476251"/>
          </a:xfrm>
          <a:prstGeom prst="rect">
            <a:avLst/>
          </a:prstGeom>
          <a:noFill/>
          <a:ln/>
        </p:spPr>
        <p:txBody>
          <a:bodyPr wrap="square" lIns="0" tIns="0" rIns="0" bIns="0" rtlCol="0" anchor="t"/>
          <a:lstStyle/>
          <a:p>
            <a:pPr marL="0" indent="0" algn="l">
              <a:lnSpc>
                <a:spcPts val="3751"/>
              </a:lnSpc>
              <a:buNone/>
            </a:pPr>
            <a:r>
              <a:rPr lang="en-US" sz="3751">
                <a:solidFill>
                  <a:srgbClr val="00305D"/>
                </a:solidFill>
                <a:latin typeface="Arial Narrow Bold" pitchFamily="34" charset="0"/>
                <a:ea typeface="Arial Narrow Bold" pitchFamily="34" charset="-122"/>
                <a:cs typeface="Arial Narrow Bold" pitchFamily="34" charset="-120"/>
              </a:rPr>
              <a:t>DECLARATION OF INTERESTS</a:t>
            </a:r>
            <a:endParaRPr lang="en-US" sz="3751"/>
          </a:p>
        </p:txBody>
      </p:sp>
      <p:sp>
        <p:nvSpPr>
          <p:cNvPr id="5" name="Please declare all interests arising from your work or expertise which may be perceived to conflict with the integrity of ESMO andor your work within the Society The Declaration of Interests included in your slide presentations must specify all financial">
            <a:extLst>
              <a:ext uri="{FF2B5EF4-FFF2-40B4-BE49-F238E27FC236}">
                <a16:creationId xmlns:a16="http://schemas.microsoft.com/office/drawing/2014/main" id="{CF413EAE-313D-D8DD-84C7-BCFB821A2C7D}"/>
              </a:ext>
            </a:extLst>
          </p:cNvPr>
          <p:cNvSpPr/>
          <p:nvPr userDrawn="1"/>
        </p:nvSpPr>
        <p:spPr>
          <a:xfrm>
            <a:off x="952501" y="1746251"/>
            <a:ext cx="9055100" cy="4375151"/>
          </a:xfrm>
          <a:prstGeom prst="rect">
            <a:avLst/>
          </a:prstGeom>
          <a:noFill/>
          <a:ln/>
        </p:spPr>
        <p:txBody>
          <a:bodyPr wrap="square" lIns="0" tIns="0" rIns="0" bIns="0" rtlCol="0" anchor="t"/>
          <a:lstStyle/>
          <a:p>
            <a:pPr marL="0" indent="0" algn="l">
              <a:lnSpc>
                <a:spcPts val="2651"/>
              </a:lnSpc>
              <a:buNone/>
            </a:pPr>
            <a:r>
              <a:rPr lang="en-US" sz="2500">
                <a:solidFill>
                  <a:srgbClr val="00305D"/>
                </a:solidFill>
                <a:latin typeface="Arial Narrow Bold" pitchFamily="34" charset="0"/>
                <a:ea typeface="Arial Narrow Bold" pitchFamily="34" charset="-122"/>
                <a:cs typeface="Arial Narrow Bold" pitchFamily="34" charset="-120"/>
              </a:rPr>
              <a:t>Please declare all interests arising from your work or expertise which may be perceived to conflict with the integrity of ESMO and/or your work within the Society.
The Declaration of Interests included in your slide presentation(s) must specify all financial / non-financial interests you have in relation to the following relevant </a:t>
            </a:r>
            <a:r>
              <a:rPr lang="en-US" sz="2500" err="1">
                <a:solidFill>
                  <a:srgbClr val="00305D"/>
                </a:solidFill>
                <a:latin typeface="Arial Narrow Bold" pitchFamily="34" charset="0"/>
                <a:ea typeface="Arial Narrow Bold" pitchFamily="34" charset="-122"/>
                <a:cs typeface="Arial Narrow Bold" pitchFamily="34" charset="-120"/>
              </a:rPr>
              <a:t>organisations</a:t>
            </a:r>
            <a:r>
              <a:rPr lang="en-US" sz="2500">
                <a:solidFill>
                  <a:srgbClr val="00305D"/>
                </a:solidFill>
                <a:latin typeface="Arial Narrow Bold" pitchFamily="34" charset="0"/>
                <a:ea typeface="Arial Narrow Bold" pitchFamily="34" charset="-122"/>
                <a:cs typeface="Arial Narrow Bold" pitchFamily="34" charset="-120"/>
              </a:rPr>
              <a:t> and should cover the last two calendar years:
Pharmaceutical, diagnostic, biotechnology, medical technology, therapeutic, artificial intelligence and research companies in the medical and healthcare areas, private healthcare providers, commercial medical education providers, medical societies, foundations or charities.</a:t>
            </a:r>
            <a:endParaRPr lang="en-US" sz="2500"/>
          </a:p>
        </p:txBody>
      </p:sp>
      <p:pic>
        <p:nvPicPr>
          <p:cNvPr id="6" name="Picture 5" descr="A logo with colorful letters&#10;&#10;Description automatically generated with medium confidence">
            <a:extLst>
              <a:ext uri="{FF2B5EF4-FFF2-40B4-BE49-F238E27FC236}">
                <a16:creationId xmlns:a16="http://schemas.microsoft.com/office/drawing/2014/main" id="{BE73932A-A507-BADD-78AA-CA55B33A9E84}"/>
              </a:ext>
            </a:extLst>
          </p:cNvPr>
          <p:cNvPicPr>
            <a:picLocks noChangeAspect="1"/>
          </p:cNvPicPr>
          <p:nvPr userDrawn="1"/>
        </p:nvPicPr>
        <p:blipFill>
          <a:blip r:embed="rId2"/>
          <a:stretch>
            <a:fillRect/>
          </a:stretch>
        </p:blipFill>
        <p:spPr>
          <a:xfrm>
            <a:off x="10159678" y="6156616"/>
            <a:ext cx="2032324" cy="701384"/>
          </a:xfrm>
          <a:prstGeom prst="rect">
            <a:avLst/>
          </a:prstGeom>
        </p:spPr>
      </p:pic>
    </p:spTree>
    <p:extLst>
      <p:ext uri="{BB962C8B-B14F-4D97-AF65-F5344CB8AC3E}">
        <p14:creationId xmlns:p14="http://schemas.microsoft.com/office/powerpoint/2010/main" val="27859550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eclaration 2">
    <p:spTree>
      <p:nvGrpSpPr>
        <p:cNvPr id="1" name=""/>
        <p:cNvGrpSpPr/>
        <p:nvPr/>
      </p:nvGrpSpPr>
      <p:grpSpPr>
        <a:xfrm>
          <a:off x="0" y="0"/>
          <a:ext cx="0" cy="0"/>
          <a:chOff x="0" y="0"/>
          <a:chExt cx="0" cy="0"/>
        </a:xfrm>
      </p:grpSpPr>
      <p:sp>
        <p:nvSpPr>
          <p:cNvPr id="10" name="You should provide details about any financial  non-financial interests you may have in the above-mentioned organisations including but not limited to">
            <a:extLst>
              <a:ext uri="{FF2B5EF4-FFF2-40B4-BE49-F238E27FC236}">
                <a16:creationId xmlns:a16="http://schemas.microsoft.com/office/drawing/2014/main" id="{0D506497-9704-8B16-ADC2-E27825397590}"/>
              </a:ext>
            </a:extLst>
          </p:cNvPr>
          <p:cNvSpPr/>
          <p:nvPr userDrawn="1"/>
        </p:nvSpPr>
        <p:spPr>
          <a:xfrm>
            <a:off x="952500" y="952500"/>
            <a:ext cx="9652000" cy="635000"/>
          </a:xfrm>
          <a:prstGeom prst="rect">
            <a:avLst/>
          </a:prstGeom>
          <a:noFill/>
          <a:ln/>
        </p:spPr>
        <p:txBody>
          <a:bodyPr wrap="square" lIns="0" tIns="0" rIns="0" bIns="0" rtlCol="0" anchor="t"/>
          <a:lstStyle/>
          <a:p>
            <a:pPr marL="0" indent="0" algn="l">
              <a:lnSpc>
                <a:spcPts val="2500"/>
              </a:lnSpc>
              <a:buNone/>
            </a:pPr>
            <a:r>
              <a:rPr lang="en-US" sz="2500">
                <a:solidFill>
                  <a:srgbClr val="00305D"/>
                </a:solidFill>
                <a:latin typeface="Arial Narrow Bold" pitchFamily="34" charset="0"/>
                <a:ea typeface="Arial Narrow Bold" pitchFamily="34" charset="-122"/>
                <a:cs typeface="Arial Narrow Bold" pitchFamily="34" charset="-120"/>
              </a:rPr>
              <a:t>You should provide details about any financial / non-financial interests you may have in the above-mentioned organisations, including, but not limited to:</a:t>
            </a:r>
            <a:endParaRPr lang="en-US" sz="2500"/>
          </a:p>
        </p:txBody>
      </p:sp>
      <p:sp>
        <p:nvSpPr>
          <p:cNvPr id="11" name="Compensation you have received for any speaker consultancy or advisory role or similar activity eg public speaking writing engagements expert testimony Any role in a relevant organisationfor which you are financially compensated eg as an employee officer">
            <a:extLst>
              <a:ext uri="{FF2B5EF4-FFF2-40B4-BE49-F238E27FC236}">
                <a16:creationId xmlns:a16="http://schemas.microsoft.com/office/drawing/2014/main" id="{A7541812-4CF2-9B73-236B-B23CD75C3944}"/>
              </a:ext>
            </a:extLst>
          </p:cNvPr>
          <p:cNvSpPr/>
          <p:nvPr userDrawn="1"/>
        </p:nvSpPr>
        <p:spPr>
          <a:xfrm>
            <a:off x="952500" y="1905000"/>
            <a:ext cx="10382251" cy="4191000"/>
          </a:xfrm>
          <a:prstGeom prst="rect">
            <a:avLst/>
          </a:prstGeom>
          <a:noFill/>
          <a:ln/>
        </p:spPr>
        <p:txBody>
          <a:bodyPr wrap="square" lIns="0" tIns="0" rIns="0" bIns="0" rtlCol="0" anchor="t"/>
          <a:lstStyle/>
          <a:p>
            <a:pPr marL="0" indent="0" algn="l">
              <a:lnSpc>
                <a:spcPts val="1651"/>
              </a:lnSpc>
              <a:buNone/>
            </a:pPr>
            <a:r>
              <a:rPr lang="en-US" sz="1500">
                <a:solidFill>
                  <a:srgbClr val="00305D"/>
                </a:solidFill>
                <a:latin typeface="Arial Narrow" pitchFamily="34" charset="0"/>
                <a:ea typeface="Arial Narrow" pitchFamily="34" charset="-122"/>
                <a:cs typeface="Arial Narrow" pitchFamily="34" charset="-120"/>
              </a:rPr>
              <a:t>Compensation you have received for any speaker, consultancy or advisory role or similar activity (e.g. public speaking, writing engagements, expert testimony). Any role in a relevant organisation for which you are financially compensated (e.g. as an employee, officer or member of the Board of Directors). Details of any stocks or ownership interests that you have in a relevant organisation (as defined on the previous slide).
Licensing fees or royalties that you receive / have received from any Intellectual Property (IP) interests relating to the healthcare or medical education industries. Also list any such arrangements that do not currently provide an income but could in the future (i.e. a license that has been granted).
Research funding paid to you or your institution by any relevant for-profit healthcare company specifically in respect of work that you lead as a Local, Coordinating or Regulatory Investigator. Please report all companies, indicating your role (Local or Coordinating PI – e.g. at national level, </a:t>
            </a:r>
            <a:br>
              <a:rPr sz="900"/>
            </a:br>
            <a:r>
              <a:rPr lang="en-US" sz="1500">
                <a:solidFill>
                  <a:srgbClr val="00305D"/>
                </a:solidFill>
                <a:latin typeface="Arial Narrow" pitchFamily="34" charset="0"/>
                <a:ea typeface="Arial Narrow" pitchFamily="34" charset="-122"/>
                <a:cs typeface="Arial Narrow" pitchFamily="34" charset="-120"/>
              </a:rPr>
              <a:t>as steering committee member, or trial chair), and indicating if there is a financial interest or not. If yes please indicate if the payment is personal / institutional or both. 
Details of any non-remunerated activities you have performed for any relevant organisation (e.g. a leadership position, advisory role, principal investigator or project lead).
Details of any non-financial benefits received from a relevant organisation (as defined on the previous slide).For example, access to proprietary information or samples of medical products that are used in your research programme.Details of membership or affiliation with any political organisation, pressure group, lobbying organisation or similar association operating in similar areas as ESMO or with relevance to cancer medicine.
</a:t>
            </a:r>
            <a:r>
              <a:rPr lang="en-US" sz="1500">
                <a:solidFill>
                  <a:srgbClr val="00305D"/>
                </a:solidFill>
                <a:latin typeface="Arial Narrow Bold" pitchFamily="34" charset="0"/>
                <a:ea typeface="Arial Narrow Bold" pitchFamily="34" charset="-122"/>
                <a:cs typeface="Arial Narrow Bold" pitchFamily="34" charset="-120"/>
              </a:rPr>
              <a:t>If you have nothing to declare then please also state this.</a:t>
            </a:r>
            <a:endParaRPr lang="en-US" sz="1500"/>
          </a:p>
        </p:txBody>
      </p:sp>
      <p:pic>
        <p:nvPicPr>
          <p:cNvPr id="2" name="Picture 1" descr="A logo with colorful letters&#10;&#10;Description automatically generated with medium confidence">
            <a:extLst>
              <a:ext uri="{FF2B5EF4-FFF2-40B4-BE49-F238E27FC236}">
                <a16:creationId xmlns:a16="http://schemas.microsoft.com/office/drawing/2014/main" id="{EBE5DFB1-5306-3F0B-C65F-3219D9C4715D}"/>
              </a:ext>
            </a:extLst>
          </p:cNvPr>
          <p:cNvPicPr>
            <a:picLocks noChangeAspect="1"/>
          </p:cNvPicPr>
          <p:nvPr userDrawn="1"/>
        </p:nvPicPr>
        <p:blipFill>
          <a:blip r:embed="rId2"/>
          <a:stretch>
            <a:fillRect/>
          </a:stretch>
        </p:blipFill>
        <p:spPr>
          <a:xfrm>
            <a:off x="10159678" y="6156616"/>
            <a:ext cx="2032324" cy="701384"/>
          </a:xfrm>
          <a:prstGeom prst="rect">
            <a:avLst/>
          </a:prstGeom>
        </p:spPr>
      </p:pic>
    </p:spTree>
    <p:extLst>
      <p:ext uri="{BB962C8B-B14F-4D97-AF65-F5344CB8AC3E}">
        <p14:creationId xmlns:p14="http://schemas.microsoft.com/office/powerpoint/2010/main" val="7275614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hapter">
    <p:bg>
      <p:bgPr>
        <a:solidFill>
          <a:srgbClr val="17AD86"/>
        </a:solidFill>
        <a:effectLst/>
      </p:bgPr>
    </p:bg>
    <p:spTree>
      <p:nvGrpSpPr>
        <p:cNvPr id="1" name=""/>
        <p:cNvGrpSpPr/>
        <p:nvPr/>
      </p:nvGrpSpPr>
      <p:grpSpPr>
        <a:xfrm>
          <a:off x="0" y="0"/>
          <a:ext cx="0" cy="0"/>
          <a:chOff x="0" y="0"/>
          <a:chExt cx="0" cy="0"/>
        </a:xfrm>
      </p:grpSpPr>
      <p:sp>
        <p:nvSpPr>
          <p:cNvPr id="5" name="Espace réservé du texte 8">
            <a:extLst>
              <a:ext uri="{FF2B5EF4-FFF2-40B4-BE49-F238E27FC236}">
                <a16:creationId xmlns:a16="http://schemas.microsoft.com/office/drawing/2014/main" id="{CE7EB273-E257-1226-3E56-FA23F5B8D48B}"/>
              </a:ext>
            </a:extLst>
          </p:cNvPr>
          <p:cNvSpPr>
            <a:spLocks noGrp="1"/>
          </p:cNvSpPr>
          <p:nvPr>
            <p:ph type="body" sz="quarter" idx="10" hasCustomPrompt="1"/>
          </p:nvPr>
        </p:nvSpPr>
        <p:spPr>
          <a:xfrm>
            <a:off x="952500" y="2610217"/>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6" name="Espace réservé du texte 8">
            <a:extLst>
              <a:ext uri="{FF2B5EF4-FFF2-40B4-BE49-F238E27FC236}">
                <a16:creationId xmlns:a16="http://schemas.microsoft.com/office/drawing/2014/main" id="{9DC977A2-169A-8E2C-3AA4-BCBD4E2D9A34}"/>
              </a:ext>
            </a:extLst>
          </p:cNvPr>
          <p:cNvSpPr>
            <a:spLocks noGrp="1"/>
          </p:cNvSpPr>
          <p:nvPr>
            <p:ph type="body" sz="quarter" idx="11" hasCustomPrompt="1"/>
          </p:nvPr>
        </p:nvSpPr>
        <p:spPr>
          <a:xfrm>
            <a:off x="952501" y="36151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pic>
        <p:nvPicPr>
          <p:cNvPr id="7" name="Picture 6" descr="A screen shot of a logo&#10;&#10;Description automatically generated">
            <a:extLst>
              <a:ext uri="{FF2B5EF4-FFF2-40B4-BE49-F238E27FC236}">
                <a16:creationId xmlns:a16="http://schemas.microsoft.com/office/drawing/2014/main" id="{2AE1EB9A-33AE-9F77-1724-49CD53769FB6}"/>
              </a:ext>
            </a:extLst>
          </p:cNvPr>
          <p:cNvPicPr>
            <a:picLocks noChangeAspect="1"/>
          </p:cNvPicPr>
          <p:nvPr userDrawn="1"/>
        </p:nvPicPr>
        <p:blipFill>
          <a:blip r:embed="rId2"/>
          <a:stretch>
            <a:fillRect/>
          </a:stretch>
        </p:blipFill>
        <p:spPr>
          <a:xfrm>
            <a:off x="10159678" y="6156616"/>
            <a:ext cx="2032324" cy="701384"/>
          </a:xfrm>
          <a:prstGeom prst="rect">
            <a:avLst/>
          </a:prstGeom>
        </p:spPr>
      </p:pic>
    </p:spTree>
    <p:extLst>
      <p:ext uri="{BB962C8B-B14F-4D97-AF65-F5344CB8AC3E}">
        <p14:creationId xmlns:p14="http://schemas.microsoft.com/office/powerpoint/2010/main" val="2805855345"/>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hapter 2">
    <p:bg>
      <p:bgPr>
        <a:solidFill>
          <a:srgbClr val="17AD86"/>
        </a:solidFill>
        <a:effectLst/>
      </p:bgPr>
    </p:bg>
    <p:spTree>
      <p:nvGrpSpPr>
        <p:cNvPr id="1" name=""/>
        <p:cNvGrpSpPr/>
        <p:nvPr/>
      </p:nvGrpSpPr>
      <p:grpSpPr>
        <a:xfrm>
          <a:off x="0" y="0"/>
          <a:ext cx="0" cy="0"/>
          <a:chOff x="0" y="0"/>
          <a:chExt cx="0" cy="0"/>
        </a:xfrm>
      </p:grpSpPr>
      <p:pic>
        <p:nvPicPr>
          <p:cNvPr id="2" name="ESMO-Congress-2025-Visual-White" descr="preencoded.png">
            <a:extLst>
              <a:ext uri="{FF2B5EF4-FFF2-40B4-BE49-F238E27FC236}">
                <a16:creationId xmlns:a16="http://schemas.microsoft.com/office/drawing/2014/main" id="{1B2199EC-81F8-71BD-DEA1-F2049ADDA322}"/>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4425950" y="660400"/>
            <a:ext cx="7766051" cy="6197600"/>
          </a:xfrm>
          <a:prstGeom prst="rect">
            <a:avLst/>
          </a:prstGeom>
        </p:spPr>
      </p:pic>
      <p:sp>
        <p:nvSpPr>
          <p:cNvPr id="4" name="Espace réservé du texte 8">
            <a:extLst>
              <a:ext uri="{FF2B5EF4-FFF2-40B4-BE49-F238E27FC236}">
                <a16:creationId xmlns:a16="http://schemas.microsoft.com/office/drawing/2014/main" id="{2CC0F87C-AD2E-658B-BB9F-1D98280B80A5}"/>
              </a:ext>
            </a:extLst>
          </p:cNvPr>
          <p:cNvSpPr>
            <a:spLocks noGrp="1"/>
          </p:cNvSpPr>
          <p:nvPr>
            <p:ph type="body" sz="quarter" idx="10" hasCustomPrompt="1"/>
          </p:nvPr>
        </p:nvSpPr>
        <p:spPr>
          <a:xfrm>
            <a:off x="952500" y="933117"/>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5" name="Espace réservé du texte 8">
            <a:extLst>
              <a:ext uri="{FF2B5EF4-FFF2-40B4-BE49-F238E27FC236}">
                <a16:creationId xmlns:a16="http://schemas.microsoft.com/office/drawing/2014/main" id="{3C2E0DBC-4B09-BA0F-A23A-E294BC2CD85D}"/>
              </a:ext>
            </a:extLst>
          </p:cNvPr>
          <p:cNvSpPr>
            <a:spLocks noGrp="1"/>
          </p:cNvSpPr>
          <p:nvPr>
            <p:ph type="body" sz="quarter" idx="11" hasCustomPrompt="1"/>
          </p:nvPr>
        </p:nvSpPr>
        <p:spPr>
          <a:xfrm>
            <a:off x="952501" y="19380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pic>
        <p:nvPicPr>
          <p:cNvPr id="6" name="Picture 5" descr="A screen shot of a logo&#10;&#10;Description automatically generated">
            <a:extLst>
              <a:ext uri="{FF2B5EF4-FFF2-40B4-BE49-F238E27FC236}">
                <a16:creationId xmlns:a16="http://schemas.microsoft.com/office/drawing/2014/main" id="{4C2F0E85-2040-CA0E-DD83-670AC7D120BB}"/>
              </a:ext>
            </a:extLst>
          </p:cNvPr>
          <p:cNvPicPr>
            <a:picLocks noChangeAspect="1"/>
          </p:cNvPicPr>
          <p:nvPr userDrawn="1"/>
        </p:nvPicPr>
        <p:blipFill>
          <a:blip r:embed="rId3"/>
          <a:stretch>
            <a:fillRect/>
          </a:stretch>
        </p:blipFill>
        <p:spPr>
          <a:xfrm>
            <a:off x="10159678" y="6156616"/>
            <a:ext cx="2032324" cy="701384"/>
          </a:xfrm>
          <a:prstGeom prst="rect">
            <a:avLst/>
          </a:prstGeom>
        </p:spPr>
      </p:pic>
    </p:spTree>
    <p:extLst>
      <p:ext uri="{BB962C8B-B14F-4D97-AF65-F5344CB8AC3E}">
        <p14:creationId xmlns:p14="http://schemas.microsoft.com/office/powerpoint/2010/main" val="1788429671"/>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lide White 2">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7"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1"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3" cy="240967"/>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952501" y="2335805"/>
            <a:ext cx="9207177" cy="2812032"/>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5" name="Picture 4" descr="A screen shot of a logo&#10;&#10;Description automatically generated">
            <a:extLst>
              <a:ext uri="{FF2B5EF4-FFF2-40B4-BE49-F238E27FC236}">
                <a16:creationId xmlns:a16="http://schemas.microsoft.com/office/drawing/2014/main" id="{B93298D4-6842-B12B-9EB2-27ACD399B59A}"/>
              </a:ext>
            </a:extLst>
          </p:cNvPr>
          <p:cNvPicPr>
            <a:picLocks noChangeAspect="1"/>
          </p:cNvPicPr>
          <p:nvPr userDrawn="1"/>
        </p:nvPicPr>
        <p:blipFill>
          <a:blip r:embed="rId2"/>
          <a:stretch>
            <a:fillRect/>
          </a:stretch>
        </p:blipFill>
        <p:spPr>
          <a:xfrm>
            <a:off x="10159678" y="6156616"/>
            <a:ext cx="2032324" cy="701384"/>
          </a:xfrm>
          <a:prstGeom prst="rect">
            <a:avLst/>
          </a:prstGeom>
        </p:spPr>
      </p:pic>
    </p:spTree>
    <p:extLst>
      <p:ext uri="{BB962C8B-B14F-4D97-AF65-F5344CB8AC3E}">
        <p14:creationId xmlns:p14="http://schemas.microsoft.com/office/powerpoint/2010/main" val="33965649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lide White 3">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7"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3" cy="240967"/>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952501" y="1710111"/>
            <a:ext cx="9207177" cy="2812032"/>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5" name="Picture 4" descr="A screen shot of a logo&#10;&#10;Description automatically generated">
            <a:extLst>
              <a:ext uri="{FF2B5EF4-FFF2-40B4-BE49-F238E27FC236}">
                <a16:creationId xmlns:a16="http://schemas.microsoft.com/office/drawing/2014/main" id="{C582A324-A549-DB97-3784-CEAB8693E9F9}"/>
              </a:ext>
            </a:extLst>
          </p:cNvPr>
          <p:cNvPicPr>
            <a:picLocks noChangeAspect="1"/>
          </p:cNvPicPr>
          <p:nvPr userDrawn="1"/>
        </p:nvPicPr>
        <p:blipFill>
          <a:blip r:embed="rId2"/>
          <a:stretch>
            <a:fillRect/>
          </a:stretch>
        </p:blipFill>
        <p:spPr>
          <a:xfrm>
            <a:off x="10159678" y="6156616"/>
            <a:ext cx="2032324" cy="701384"/>
          </a:xfrm>
          <a:prstGeom prst="rect">
            <a:avLst/>
          </a:prstGeom>
        </p:spPr>
      </p:pic>
    </p:spTree>
    <p:extLst>
      <p:ext uri="{BB962C8B-B14F-4D97-AF65-F5344CB8AC3E}">
        <p14:creationId xmlns:p14="http://schemas.microsoft.com/office/powerpoint/2010/main" val="25497517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lide Visual 1">
    <p:spTree>
      <p:nvGrpSpPr>
        <p:cNvPr id="1" name=""/>
        <p:cNvGrpSpPr/>
        <p:nvPr/>
      </p:nvGrpSpPr>
      <p:grpSpPr>
        <a:xfrm>
          <a:off x="0" y="0"/>
          <a:ext cx="0" cy="0"/>
          <a:chOff x="0" y="0"/>
          <a:chExt cx="0" cy="0"/>
        </a:xfrm>
      </p:grpSpPr>
      <p:pic>
        <p:nvPicPr>
          <p:cNvPr id="3" name="ESMO-Congress-2025-Visual">
            <a:extLst>
              <a:ext uri="{FF2B5EF4-FFF2-40B4-BE49-F238E27FC236}">
                <a16:creationId xmlns:a16="http://schemas.microsoft.com/office/drawing/2014/main" id="{A36B5E4C-704D-EDB7-B772-D511DDB17E8C}"/>
              </a:ext>
            </a:extLst>
          </p:cNvPr>
          <p:cNvPicPr>
            <a:picLocks noChangeAspect="1"/>
          </p:cNvPicPr>
          <p:nvPr userDrawn="1"/>
        </p:nvPicPr>
        <p:blipFill>
          <a:blip r:embed="rId2"/>
          <a:srcRect/>
          <a:stretch/>
        </p:blipFill>
        <p:spPr>
          <a:xfrm>
            <a:off x="6113925" y="285751"/>
            <a:ext cx="6076951" cy="6572251"/>
          </a:xfrm>
          <a:prstGeom prst="rect">
            <a:avLst/>
          </a:prstGeom>
        </p:spPr>
      </p:pic>
      <p:pic>
        <p:nvPicPr>
          <p:cNvPr id="5" name="ESMO-Congress-2025-Logo" descr="preencoded.png">
            <a:extLst>
              <a:ext uri="{FF2B5EF4-FFF2-40B4-BE49-F238E27FC236}">
                <a16:creationId xmlns:a16="http://schemas.microsoft.com/office/drawing/2014/main" id="{844C8E07-B2FC-9063-6F92-6F07242304C4}"/>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0604500" y="6388101"/>
            <a:ext cx="1390651" cy="266700"/>
          </a:xfrm>
          <a:prstGeom prst="rect">
            <a:avLst/>
          </a:prstGeom>
        </p:spPr>
      </p:pic>
      <p:sp>
        <p:nvSpPr>
          <p:cNvPr id="2" name="Espace réservé du texte 8">
            <a:extLst>
              <a:ext uri="{FF2B5EF4-FFF2-40B4-BE49-F238E27FC236}">
                <a16:creationId xmlns:a16="http://schemas.microsoft.com/office/drawing/2014/main" id="{E8AA6B6A-FF41-19E9-C9AB-93E01D033A52}"/>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7FC4E609-892E-ABE6-F189-526293B25BD0}"/>
              </a:ext>
            </a:extLst>
          </p:cNvPr>
          <p:cNvSpPr>
            <a:spLocks noGrp="1"/>
          </p:cNvSpPr>
          <p:nvPr>
            <p:ph type="body" sz="quarter" idx="11" hasCustomPrompt="1"/>
          </p:nvPr>
        </p:nvSpPr>
        <p:spPr>
          <a:xfrm>
            <a:off x="952501"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9">
            <a:extLst>
              <a:ext uri="{FF2B5EF4-FFF2-40B4-BE49-F238E27FC236}">
                <a16:creationId xmlns:a16="http://schemas.microsoft.com/office/drawing/2014/main" id="{CBA83098-C3C3-6DD8-6283-50638972520F}"/>
              </a:ext>
            </a:extLst>
          </p:cNvPr>
          <p:cNvSpPr>
            <a:spLocks noGrp="1"/>
          </p:cNvSpPr>
          <p:nvPr>
            <p:ph type="body" sz="quarter" idx="12" hasCustomPrompt="1"/>
          </p:nvPr>
        </p:nvSpPr>
        <p:spPr>
          <a:xfrm>
            <a:off x="952500" y="6159178"/>
            <a:ext cx="3834343" cy="240967"/>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9" name="Content of this presentation is copyrightand responsibility of the author Permission is required for re-use">
            <a:extLst>
              <a:ext uri="{FF2B5EF4-FFF2-40B4-BE49-F238E27FC236}">
                <a16:creationId xmlns:a16="http://schemas.microsoft.com/office/drawing/2014/main" id="{236CCA65-189B-E2B0-42C9-47E430DA4BCA}"/>
              </a:ext>
            </a:extLst>
          </p:cNvPr>
          <p:cNvSpPr/>
          <p:nvPr userDrawn="1"/>
        </p:nvSpPr>
        <p:spPr>
          <a:xfrm>
            <a:off x="1000627"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pic>
        <p:nvPicPr>
          <p:cNvPr id="6" name="Picture 5" descr="A screen shot of a logo&#10;&#10;Description automatically generated">
            <a:extLst>
              <a:ext uri="{FF2B5EF4-FFF2-40B4-BE49-F238E27FC236}">
                <a16:creationId xmlns:a16="http://schemas.microsoft.com/office/drawing/2014/main" id="{74A0F252-A117-245D-BF50-073F3E702877}"/>
              </a:ext>
            </a:extLst>
          </p:cNvPr>
          <p:cNvPicPr>
            <a:picLocks noChangeAspect="1"/>
          </p:cNvPicPr>
          <p:nvPr userDrawn="1"/>
        </p:nvPicPr>
        <p:blipFill>
          <a:blip r:embed="rId4"/>
          <a:stretch>
            <a:fillRect/>
          </a:stretch>
        </p:blipFill>
        <p:spPr>
          <a:xfrm>
            <a:off x="10159678" y="6156616"/>
            <a:ext cx="2032324" cy="701384"/>
          </a:xfrm>
          <a:prstGeom prst="rect">
            <a:avLst/>
          </a:prstGeom>
        </p:spPr>
      </p:pic>
    </p:spTree>
    <p:extLst>
      <p:ext uri="{BB962C8B-B14F-4D97-AF65-F5344CB8AC3E}">
        <p14:creationId xmlns:p14="http://schemas.microsoft.com/office/powerpoint/2010/main" val="19586134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lide Visual 2">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CAF35C4B-9720-812F-B4A9-2ADB85E4698B}"/>
              </a:ext>
            </a:extLst>
          </p:cNvPr>
          <p:cNvPicPr>
            <a:picLocks noChangeAspect="1"/>
          </p:cNvPicPr>
          <p:nvPr userDrawn="1"/>
        </p:nvPicPr>
        <p:blipFill>
          <a:blip r:embed="rId2"/>
          <a:srcRect/>
          <a:stretch/>
        </p:blipFill>
        <p:spPr>
          <a:xfrm>
            <a:off x="7854949" y="1365251"/>
            <a:ext cx="4337051" cy="5492751"/>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10159678" y="6159177"/>
            <a:ext cx="2032324" cy="698824"/>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7"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1" name="Espace réservé du texte 8">
            <a:extLst>
              <a:ext uri="{FF2B5EF4-FFF2-40B4-BE49-F238E27FC236}">
                <a16:creationId xmlns:a16="http://schemas.microsoft.com/office/drawing/2014/main" id="{DB5289C3-226C-3FDB-DFAF-BF8262181EA8}"/>
              </a:ext>
            </a:extLst>
          </p:cNvPr>
          <p:cNvSpPr>
            <a:spLocks noGrp="1"/>
          </p:cNvSpPr>
          <p:nvPr>
            <p:ph type="body" sz="quarter" idx="11" hasCustomPrompt="1"/>
          </p:nvPr>
        </p:nvSpPr>
        <p:spPr>
          <a:xfrm>
            <a:off x="952501"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3" cy="240967"/>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13" name="Espace réservé du texte 8">
            <a:extLst>
              <a:ext uri="{FF2B5EF4-FFF2-40B4-BE49-F238E27FC236}">
                <a16:creationId xmlns:a16="http://schemas.microsoft.com/office/drawing/2014/main" id="{CCFF93DF-756E-1034-F9F3-945B56EB2AB1}"/>
              </a:ext>
            </a:extLst>
          </p:cNvPr>
          <p:cNvSpPr>
            <a:spLocks noGrp="1"/>
          </p:cNvSpPr>
          <p:nvPr>
            <p:ph type="body" sz="quarter" idx="13" hasCustomPrompt="1"/>
          </p:nvPr>
        </p:nvSpPr>
        <p:spPr>
          <a:xfrm>
            <a:off x="952501" y="2335805"/>
            <a:ext cx="9207177" cy="2812032"/>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3" name="ESMO-Congress-2025-Logo">
            <a:extLst>
              <a:ext uri="{FF2B5EF4-FFF2-40B4-BE49-F238E27FC236}">
                <a16:creationId xmlns:a16="http://schemas.microsoft.com/office/drawing/2014/main" id="{4CE7A2B6-E01B-FA28-FE1F-6BB849B131BB}"/>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10630597" y="6404411"/>
            <a:ext cx="1454967" cy="277300"/>
          </a:xfrm>
          <a:prstGeom prst="rect">
            <a:avLst/>
          </a:prstGeom>
        </p:spPr>
      </p:pic>
    </p:spTree>
    <p:extLst>
      <p:ext uri="{BB962C8B-B14F-4D97-AF65-F5344CB8AC3E}">
        <p14:creationId xmlns:p14="http://schemas.microsoft.com/office/powerpoint/2010/main" val="38535849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lide Visual 3">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0F1111CD-8B55-B3B0-93B6-49BD86F5B2BE}"/>
              </a:ext>
            </a:extLst>
          </p:cNvPr>
          <p:cNvPicPr>
            <a:picLocks noChangeAspect="1"/>
          </p:cNvPicPr>
          <p:nvPr userDrawn="1"/>
        </p:nvPicPr>
        <p:blipFill>
          <a:blip r:embed="rId2"/>
          <a:srcRect/>
          <a:stretch/>
        </p:blipFill>
        <p:spPr>
          <a:xfrm>
            <a:off x="7854949" y="1365251"/>
            <a:ext cx="4337051" cy="5492751"/>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10159678" y="6159177"/>
            <a:ext cx="2032324" cy="698824"/>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7"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3" cy="240967"/>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2" name="Espace réservé du texte 8">
            <a:extLst>
              <a:ext uri="{FF2B5EF4-FFF2-40B4-BE49-F238E27FC236}">
                <a16:creationId xmlns:a16="http://schemas.microsoft.com/office/drawing/2014/main" id="{CCD00FBE-3F02-8D7E-28A9-666186DC4F37}"/>
              </a:ext>
            </a:extLst>
          </p:cNvPr>
          <p:cNvSpPr>
            <a:spLocks noGrp="1"/>
          </p:cNvSpPr>
          <p:nvPr>
            <p:ph type="body" sz="quarter" idx="13" hasCustomPrompt="1"/>
          </p:nvPr>
        </p:nvSpPr>
        <p:spPr>
          <a:xfrm>
            <a:off x="952501" y="1710111"/>
            <a:ext cx="9207177" cy="2812032"/>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3" name="ESMO-Congress-2025-Logo">
            <a:extLst>
              <a:ext uri="{FF2B5EF4-FFF2-40B4-BE49-F238E27FC236}">
                <a16:creationId xmlns:a16="http://schemas.microsoft.com/office/drawing/2014/main" id="{0CC3C73F-CBE6-2436-D399-02A23B6833B0}"/>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10630597" y="6404411"/>
            <a:ext cx="1454967" cy="277300"/>
          </a:xfrm>
          <a:prstGeom prst="rect">
            <a:avLst/>
          </a:prstGeom>
        </p:spPr>
      </p:pic>
    </p:spTree>
    <p:extLst>
      <p:ext uri="{BB962C8B-B14F-4D97-AF65-F5344CB8AC3E}">
        <p14:creationId xmlns:p14="http://schemas.microsoft.com/office/powerpoint/2010/main" val="636904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305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74B985E9-81F6-08EF-03E8-111E63812B02}"/>
              </a:ext>
            </a:extLst>
          </p:cNvPr>
          <p:cNvSpPr>
            <a:spLocks noGrp="1"/>
          </p:cNvSpPr>
          <p:nvPr>
            <p:ph type="body" sz="quarter" idx="11" hasCustomPrompt="1"/>
          </p:nvPr>
        </p:nvSpPr>
        <p:spPr>
          <a:xfrm>
            <a:off x="6172200" y="4987637"/>
            <a:ext cx="5181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22586213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lide Notes 1">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0" y="5270501"/>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969501" y="3048001"/>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4"/>
          <a:srcRect/>
          <a:stretch/>
        </p:blipFill>
        <p:spPr>
          <a:xfrm>
            <a:off x="10159678" y="6159178"/>
            <a:ext cx="2032324" cy="698823"/>
          </a:xfrm>
          <a:prstGeom prst="rect">
            <a:avLst/>
          </a:prstGeom>
        </p:spPr>
      </p:pic>
      <p:sp>
        <p:nvSpPr>
          <p:cNvPr id="2" name="Espace réservé du texte 8">
            <a:extLst>
              <a:ext uri="{FF2B5EF4-FFF2-40B4-BE49-F238E27FC236}">
                <a16:creationId xmlns:a16="http://schemas.microsoft.com/office/drawing/2014/main" id="{B8770D00-9A3D-B590-E43A-EBB0705010B0}"/>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8C07CF53-7102-7698-45AD-FEC93BBA11A8}"/>
              </a:ext>
            </a:extLst>
          </p:cNvPr>
          <p:cNvSpPr>
            <a:spLocks noGrp="1"/>
          </p:cNvSpPr>
          <p:nvPr>
            <p:ph type="body" sz="quarter" idx="11" hasCustomPrompt="1"/>
          </p:nvPr>
        </p:nvSpPr>
        <p:spPr>
          <a:xfrm>
            <a:off x="952501"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1"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pic>
        <p:nvPicPr>
          <p:cNvPr id="9" name="ESMO-Congress-2025-Logo">
            <a:extLst>
              <a:ext uri="{FF2B5EF4-FFF2-40B4-BE49-F238E27FC236}">
                <a16:creationId xmlns:a16="http://schemas.microsoft.com/office/drawing/2014/main" id="{E7B334EE-F440-C503-E404-FFCFC08FB412}"/>
              </a:ext>
            </a:extLst>
          </p:cNvPr>
          <p:cNvPicPr>
            <a:picLocks noChangeAspect="1"/>
          </p:cNvPicPr>
          <p:nvPr userDrawn="1"/>
        </p:nvPicPr>
        <p:blipFill>
          <a:blip>
            <a:extLst>
              <a:ext uri="{96DAC541-7B7A-43D3-8B79-37D633B846F1}">
                <asvg:svgBlip xmlns:asvg="http://schemas.microsoft.com/office/drawing/2016/SVG/main" r:embed="rId5"/>
              </a:ext>
            </a:extLst>
          </a:blip>
          <a:srcRect/>
          <a:stretch/>
        </p:blipFill>
        <p:spPr>
          <a:xfrm>
            <a:off x="10630597" y="6404411"/>
            <a:ext cx="1454967" cy="277300"/>
          </a:xfrm>
          <a:prstGeom prst="rect">
            <a:avLst/>
          </a:prstGeom>
        </p:spPr>
      </p:pic>
    </p:spTree>
    <p:extLst>
      <p:ext uri="{BB962C8B-B14F-4D97-AF65-F5344CB8AC3E}">
        <p14:creationId xmlns:p14="http://schemas.microsoft.com/office/powerpoint/2010/main" val="38722561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lide Notes 2">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0" y="5270501"/>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969501" y="3048001"/>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4"/>
          <a:srcRect/>
          <a:stretch/>
        </p:blipFill>
        <p:spPr>
          <a:xfrm>
            <a:off x="10159678" y="6159178"/>
            <a:ext cx="2032324" cy="698823"/>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1"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8">
            <a:extLst>
              <a:ext uri="{FF2B5EF4-FFF2-40B4-BE49-F238E27FC236}">
                <a16:creationId xmlns:a16="http://schemas.microsoft.com/office/drawing/2014/main" id="{89F3FCAC-40F8-3FB0-C227-8934B23A5CBF}"/>
              </a:ext>
            </a:extLst>
          </p:cNvPr>
          <p:cNvSpPr>
            <a:spLocks noGrp="1"/>
          </p:cNvSpPr>
          <p:nvPr>
            <p:ph type="body" sz="quarter" idx="11" hasCustomPrompt="1"/>
          </p:nvPr>
        </p:nvSpPr>
        <p:spPr>
          <a:xfrm>
            <a:off x="952501"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1" name="Espace réservé du texte 8">
            <a:extLst>
              <a:ext uri="{FF2B5EF4-FFF2-40B4-BE49-F238E27FC236}">
                <a16:creationId xmlns:a16="http://schemas.microsoft.com/office/drawing/2014/main" id="{9C4265EE-EF98-0249-42EA-7BDD1A3CC4C2}"/>
              </a:ext>
            </a:extLst>
          </p:cNvPr>
          <p:cNvSpPr>
            <a:spLocks noGrp="1"/>
          </p:cNvSpPr>
          <p:nvPr>
            <p:ph type="body" sz="quarter" idx="13" hasCustomPrompt="1"/>
          </p:nvPr>
        </p:nvSpPr>
        <p:spPr>
          <a:xfrm>
            <a:off x="952501" y="2335805"/>
            <a:ext cx="9207177" cy="2812032"/>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2" name="ESMO-Congress-2025-Logo">
            <a:extLst>
              <a:ext uri="{FF2B5EF4-FFF2-40B4-BE49-F238E27FC236}">
                <a16:creationId xmlns:a16="http://schemas.microsoft.com/office/drawing/2014/main" id="{42C123FE-05F4-9B54-D5ED-662116D06414}"/>
              </a:ext>
            </a:extLst>
          </p:cNvPr>
          <p:cNvPicPr>
            <a:picLocks noChangeAspect="1"/>
          </p:cNvPicPr>
          <p:nvPr userDrawn="1"/>
        </p:nvPicPr>
        <p:blipFill>
          <a:blip>
            <a:extLst>
              <a:ext uri="{96DAC541-7B7A-43D3-8B79-37D633B846F1}">
                <asvg:svgBlip xmlns:asvg="http://schemas.microsoft.com/office/drawing/2016/SVG/main" r:embed="rId5"/>
              </a:ext>
            </a:extLst>
          </a:blip>
          <a:srcRect/>
          <a:stretch/>
        </p:blipFill>
        <p:spPr>
          <a:xfrm>
            <a:off x="10630597" y="6404411"/>
            <a:ext cx="1454967" cy="277300"/>
          </a:xfrm>
          <a:prstGeom prst="rect">
            <a:avLst/>
          </a:prstGeom>
        </p:spPr>
      </p:pic>
    </p:spTree>
    <p:extLst>
      <p:ext uri="{BB962C8B-B14F-4D97-AF65-F5344CB8AC3E}">
        <p14:creationId xmlns:p14="http://schemas.microsoft.com/office/powerpoint/2010/main" val="3989082940"/>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lide Notes 3">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0" y="5270501"/>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969501" y="3048001"/>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4"/>
          <a:srcRect/>
          <a:stretch/>
        </p:blipFill>
        <p:spPr>
          <a:xfrm>
            <a:off x="10159678" y="6159178"/>
            <a:ext cx="2032324" cy="698823"/>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1"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2" name="Espace réservé du texte 8">
            <a:extLst>
              <a:ext uri="{FF2B5EF4-FFF2-40B4-BE49-F238E27FC236}">
                <a16:creationId xmlns:a16="http://schemas.microsoft.com/office/drawing/2014/main" id="{A18E08C1-C14F-1E11-97D0-8A5C2A2CF40B}"/>
              </a:ext>
            </a:extLst>
          </p:cNvPr>
          <p:cNvSpPr>
            <a:spLocks noGrp="1"/>
          </p:cNvSpPr>
          <p:nvPr>
            <p:ph type="body" sz="quarter" idx="13" hasCustomPrompt="1"/>
          </p:nvPr>
        </p:nvSpPr>
        <p:spPr>
          <a:xfrm>
            <a:off x="952501" y="1710111"/>
            <a:ext cx="9207177" cy="2812032"/>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7" name="ESMO-Congress-2025-Logo">
            <a:extLst>
              <a:ext uri="{FF2B5EF4-FFF2-40B4-BE49-F238E27FC236}">
                <a16:creationId xmlns:a16="http://schemas.microsoft.com/office/drawing/2014/main" id="{426D80BE-2426-5E8A-1300-5E59B2A53209}"/>
              </a:ext>
            </a:extLst>
          </p:cNvPr>
          <p:cNvPicPr>
            <a:picLocks noChangeAspect="1"/>
          </p:cNvPicPr>
          <p:nvPr userDrawn="1"/>
        </p:nvPicPr>
        <p:blipFill>
          <a:blip>
            <a:extLst>
              <a:ext uri="{96DAC541-7B7A-43D3-8B79-37D633B846F1}">
                <asvg:svgBlip xmlns:asvg="http://schemas.microsoft.com/office/drawing/2016/SVG/main" r:embed="rId5"/>
              </a:ext>
            </a:extLst>
          </a:blip>
          <a:srcRect/>
          <a:stretch/>
        </p:blipFill>
        <p:spPr>
          <a:xfrm>
            <a:off x="10630597" y="6404411"/>
            <a:ext cx="1454967" cy="277300"/>
          </a:xfrm>
          <a:prstGeom prst="rect">
            <a:avLst/>
          </a:prstGeom>
        </p:spPr>
      </p:pic>
    </p:spTree>
    <p:extLst>
      <p:ext uri="{BB962C8B-B14F-4D97-AF65-F5344CB8AC3E}">
        <p14:creationId xmlns:p14="http://schemas.microsoft.com/office/powerpoint/2010/main" val="30359517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lide with 2 titles">
    <p:spTree>
      <p:nvGrpSpPr>
        <p:cNvPr id="1" name=""/>
        <p:cNvGrpSpPr/>
        <p:nvPr/>
      </p:nvGrpSpPr>
      <p:grpSpPr>
        <a:xfrm>
          <a:off x="0" y="0"/>
          <a:ext cx="0" cy="0"/>
          <a:chOff x="0" y="0"/>
          <a:chExt cx="0" cy="0"/>
        </a:xfrm>
      </p:grpSpPr>
      <p:pic>
        <p:nvPicPr>
          <p:cNvPr id="3" name="Rectangle 696" descr="preencoded.png">
            <a:extLst>
              <a:ext uri="{FF2B5EF4-FFF2-40B4-BE49-F238E27FC236}">
                <a16:creationId xmlns:a16="http://schemas.microsoft.com/office/drawing/2014/main" id="{DF14D86F-CF4C-2212-8F15-FA3DF9F66F4E}"/>
              </a:ext>
            </a:extLst>
          </p:cNvPr>
          <p:cNvPicPr>
            <a:picLocks noChangeAspect="1"/>
          </p:cNvPicPr>
          <p:nvPr userDrawn="1"/>
        </p:nvPicPr>
        <p:blipFill>
          <a:blip r:embed="rId2"/>
          <a:srcRect/>
          <a:stretch/>
        </p:blipFill>
        <p:spPr>
          <a:xfrm>
            <a:off x="888677" y="2317429"/>
            <a:ext cx="5402595" cy="3694444"/>
          </a:xfrm>
          <a:prstGeom prst="rect">
            <a:avLst/>
          </a:prstGeom>
        </p:spPr>
      </p:pic>
      <p:pic>
        <p:nvPicPr>
          <p:cNvPr id="4" name="Rectangle 698" descr="preencoded.png">
            <a:extLst>
              <a:ext uri="{FF2B5EF4-FFF2-40B4-BE49-F238E27FC236}">
                <a16:creationId xmlns:a16="http://schemas.microsoft.com/office/drawing/2014/main" id="{98111DF9-F839-E3FA-EE82-6C03DB213F4F}"/>
              </a:ext>
            </a:extLst>
          </p:cNvPr>
          <p:cNvPicPr>
            <a:picLocks noChangeAspect="1"/>
          </p:cNvPicPr>
          <p:nvPr userDrawn="1"/>
        </p:nvPicPr>
        <p:blipFill>
          <a:blip r:embed="rId3"/>
          <a:srcRect/>
          <a:stretch/>
        </p:blipFill>
        <p:spPr>
          <a:xfrm>
            <a:off x="6279828" y="2317429"/>
            <a:ext cx="5383545" cy="3694444"/>
          </a:xfrm>
          <a:prstGeom prst="rect">
            <a:avLst/>
          </a:prstGeom>
        </p:spPr>
      </p:pic>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4"/>
          <a:srcRect/>
          <a:stretch/>
        </p:blipFill>
        <p:spPr>
          <a:xfrm>
            <a:off x="10159678" y="6159178"/>
            <a:ext cx="2032324" cy="698823"/>
          </a:xfrm>
          <a:prstGeom prst="rect">
            <a:avLst/>
          </a:prstGeom>
        </p:spPr>
      </p:pic>
      <p:sp>
        <p:nvSpPr>
          <p:cNvPr id="2" name="Espace réservé du texte 8">
            <a:extLst>
              <a:ext uri="{FF2B5EF4-FFF2-40B4-BE49-F238E27FC236}">
                <a16:creationId xmlns:a16="http://schemas.microsoft.com/office/drawing/2014/main" id="{BF606252-868B-CE68-5B32-B65236C96F0F}"/>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054B066B-B56A-AFB3-18F1-B5D77549F213}"/>
              </a:ext>
            </a:extLst>
          </p:cNvPr>
          <p:cNvSpPr>
            <a:spLocks noGrp="1"/>
          </p:cNvSpPr>
          <p:nvPr>
            <p:ph type="body" sz="quarter" idx="11" hasCustomPrompt="1"/>
          </p:nvPr>
        </p:nvSpPr>
        <p:spPr>
          <a:xfrm>
            <a:off x="952501"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BD5FE23C-BC14-53A9-DF44-6E3F6F9CA528}"/>
              </a:ext>
            </a:extLst>
          </p:cNvPr>
          <p:cNvSpPr>
            <a:spLocks noGrp="1"/>
          </p:cNvSpPr>
          <p:nvPr>
            <p:ph type="body" sz="quarter" idx="12" hasCustomPrompt="1"/>
          </p:nvPr>
        </p:nvSpPr>
        <p:spPr>
          <a:xfrm>
            <a:off x="1321469" y="2698171"/>
            <a:ext cx="1902996"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9" name="Espace réservé du texte 8">
            <a:extLst>
              <a:ext uri="{FF2B5EF4-FFF2-40B4-BE49-F238E27FC236}">
                <a16:creationId xmlns:a16="http://schemas.microsoft.com/office/drawing/2014/main" id="{11D318C4-6EE7-1052-E627-DD039C18F7B8}"/>
              </a:ext>
            </a:extLst>
          </p:cNvPr>
          <p:cNvSpPr>
            <a:spLocks noGrp="1"/>
          </p:cNvSpPr>
          <p:nvPr>
            <p:ph type="body" sz="quarter" idx="13" hasCustomPrompt="1"/>
          </p:nvPr>
        </p:nvSpPr>
        <p:spPr>
          <a:xfrm>
            <a:off x="1321469" y="3307771"/>
            <a:ext cx="4421607"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Morbi </a:t>
            </a:r>
            <a:r>
              <a:rPr lang="en-US" sz="2000" err="1">
                <a:solidFill>
                  <a:srgbClr val="009BD8"/>
                </a:solidFill>
                <a:latin typeface="Arial Narrow Regular" pitchFamily="34" charset="0"/>
                <a:ea typeface="Arial Narrow Regular" pitchFamily="34" charset="-122"/>
                <a:cs typeface="Arial Narrow Regular" pitchFamily="34" charset="-120"/>
              </a:rPr>
              <a:t>faucibus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odio</a:t>
            </a:r>
            <a:r>
              <a:rPr lang="en-US" sz="2000">
                <a:solidFill>
                  <a:srgbClr val="009BD8"/>
                </a:solidFill>
                <a:latin typeface="Arial Narrow Regular" pitchFamily="34" charset="0"/>
                <a:ea typeface="Arial Narrow Regular" pitchFamily="34" charset="-122"/>
                <a:cs typeface="Arial Narrow Regular" pitchFamily="34" charset="-120"/>
              </a:rPr>
              <a:t> non </a:t>
            </a:r>
            <a:r>
              <a:rPr lang="en-US" sz="2000" err="1">
                <a:solidFill>
                  <a:srgbClr val="009BD8"/>
                </a:solidFill>
                <a:latin typeface="Arial Narrow Regular" pitchFamily="34" charset="0"/>
                <a:ea typeface="Arial Narrow Regular" pitchFamily="34" charset="-122"/>
                <a:cs typeface="Arial Narrow Regular" pitchFamily="34" charset="-120"/>
              </a:rPr>
              <a:t>orci</a:t>
            </a:r>
            <a:r>
              <a:rPr lang="en-US" sz="2000">
                <a:solidFill>
                  <a:srgbClr val="009BD8"/>
                </a:solidFill>
                <a:latin typeface="Arial Narrow Regular" pitchFamily="34" charset="0"/>
                <a:ea typeface="Arial Narrow Regular" pitchFamily="34" charset="-122"/>
                <a:cs typeface="Arial Narrow Regular" pitchFamily="34" charset="-120"/>
              </a:rPr>
              <a:t> maximus, sed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enim</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sollicitudin</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Pellentesque</a:t>
            </a:r>
            <a:r>
              <a:rPr lang="en-US" sz="2000">
                <a:solidFill>
                  <a:srgbClr val="009BD8"/>
                </a:solidFill>
                <a:latin typeface="Arial Narrow Regular" pitchFamily="34" charset="0"/>
                <a:ea typeface="Arial Narrow Regular" pitchFamily="34" charset="-122"/>
                <a:cs typeface="Arial Narrow Regular" pitchFamily="34" charset="-120"/>
              </a:rPr>
              <a:t> habitant </a:t>
            </a:r>
            <a:r>
              <a:rPr lang="en-US" sz="2000" err="1">
                <a:solidFill>
                  <a:srgbClr val="009BD8"/>
                </a:solidFill>
                <a:latin typeface="Arial Narrow Regular" pitchFamily="34" charset="0"/>
                <a:ea typeface="Arial Narrow Regular" pitchFamily="34" charset="-122"/>
                <a:cs typeface="Arial Narrow Regular" pitchFamily="34" charset="-120"/>
              </a:rPr>
              <a:t>morbi</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senectus</a:t>
            </a:r>
            <a:r>
              <a:rPr lang="en-US" sz="2000">
                <a:solidFill>
                  <a:srgbClr val="009BD8"/>
                </a:solidFill>
                <a:latin typeface="Arial Narrow Regular" pitchFamily="34" charset="0"/>
                <a:ea typeface="Arial Narrow Regular" pitchFamily="34" charset="-122"/>
                <a:cs typeface="Arial Narrow Regular" pitchFamily="34" charset="-120"/>
              </a:rPr>
              <a:t> et </a:t>
            </a:r>
            <a:r>
              <a:rPr lang="en-US" sz="2000" err="1">
                <a:solidFill>
                  <a:srgbClr val="009BD8"/>
                </a:solidFill>
                <a:latin typeface="Arial Narrow Regular" pitchFamily="34" charset="0"/>
                <a:ea typeface="Arial Narrow Regular" pitchFamily="34" charset="-122"/>
                <a:cs typeface="Arial Narrow Regular" pitchFamily="34" charset="-120"/>
              </a:rPr>
              <a:t>netus</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0" name="Espace réservé du texte 8">
            <a:extLst>
              <a:ext uri="{FF2B5EF4-FFF2-40B4-BE49-F238E27FC236}">
                <a16:creationId xmlns:a16="http://schemas.microsoft.com/office/drawing/2014/main" id="{B4BE9B6C-03F3-B6FE-1199-55861C8F755B}"/>
              </a:ext>
            </a:extLst>
          </p:cNvPr>
          <p:cNvSpPr>
            <a:spLocks noGrp="1"/>
          </p:cNvSpPr>
          <p:nvPr>
            <p:ph type="body" sz="quarter" idx="14" hasCustomPrompt="1"/>
          </p:nvPr>
        </p:nvSpPr>
        <p:spPr>
          <a:xfrm>
            <a:off x="6727658" y="2698171"/>
            <a:ext cx="1902996"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1" name="Espace réservé du texte 8">
            <a:extLst>
              <a:ext uri="{FF2B5EF4-FFF2-40B4-BE49-F238E27FC236}">
                <a16:creationId xmlns:a16="http://schemas.microsoft.com/office/drawing/2014/main" id="{B41D1577-A051-F572-0186-A794D142FD7D}"/>
              </a:ext>
            </a:extLst>
          </p:cNvPr>
          <p:cNvSpPr>
            <a:spLocks noGrp="1"/>
          </p:cNvSpPr>
          <p:nvPr>
            <p:ph type="body" sz="quarter" idx="15" hasCustomPrompt="1"/>
          </p:nvPr>
        </p:nvSpPr>
        <p:spPr>
          <a:xfrm>
            <a:off x="6727658" y="3307771"/>
            <a:ext cx="4421607"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Morbi </a:t>
            </a:r>
            <a:r>
              <a:rPr lang="en-US" sz="2000" err="1">
                <a:solidFill>
                  <a:srgbClr val="009BD8"/>
                </a:solidFill>
                <a:latin typeface="Arial Narrow Regular" pitchFamily="34" charset="0"/>
                <a:ea typeface="Arial Narrow Regular" pitchFamily="34" charset="-122"/>
                <a:cs typeface="Arial Narrow Regular" pitchFamily="34" charset="-120"/>
              </a:rPr>
              <a:t>faucibus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odio</a:t>
            </a:r>
            <a:r>
              <a:rPr lang="en-US" sz="2000">
                <a:solidFill>
                  <a:srgbClr val="009BD8"/>
                </a:solidFill>
                <a:latin typeface="Arial Narrow Regular" pitchFamily="34" charset="0"/>
                <a:ea typeface="Arial Narrow Regular" pitchFamily="34" charset="-122"/>
                <a:cs typeface="Arial Narrow Regular" pitchFamily="34" charset="-120"/>
              </a:rPr>
              <a:t> non </a:t>
            </a:r>
            <a:r>
              <a:rPr lang="en-US" sz="2000" err="1">
                <a:solidFill>
                  <a:srgbClr val="009BD8"/>
                </a:solidFill>
                <a:latin typeface="Arial Narrow Regular" pitchFamily="34" charset="0"/>
                <a:ea typeface="Arial Narrow Regular" pitchFamily="34" charset="-122"/>
                <a:cs typeface="Arial Narrow Regular" pitchFamily="34" charset="-120"/>
              </a:rPr>
              <a:t>orci</a:t>
            </a:r>
            <a:r>
              <a:rPr lang="en-US" sz="2000">
                <a:solidFill>
                  <a:srgbClr val="009BD8"/>
                </a:solidFill>
                <a:latin typeface="Arial Narrow Regular" pitchFamily="34" charset="0"/>
                <a:ea typeface="Arial Narrow Regular" pitchFamily="34" charset="-122"/>
                <a:cs typeface="Arial Narrow Regular" pitchFamily="34" charset="-120"/>
              </a:rPr>
              <a:t> maximus, sed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enim</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sollicitudin</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Pellentesque</a:t>
            </a:r>
            <a:r>
              <a:rPr lang="en-US" sz="2000">
                <a:solidFill>
                  <a:srgbClr val="009BD8"/>
                </a:solidFill>
                <a:latin typeface="Arial Narrow Regular" pitchFamily="34" charset="0"/>
                <a:ea typeface="Arial Narrow Regular" pitchFamily="34" charset="-122"/>
                <a:cs typeface="Arial Narrow Regular" pitchFamily="34" charset="-120"/>
              </a:rPr>
              <a:t> habitant </a:t>
            </a:r>
            <a:r>
              <a:rPr lang="en-US" sz="2000" err="1">
                <a:solidFill>
                  <a:srgbClr val="009BD8"/>
                </a:solidFill>
                <a:latin typeface="Arial Narrow Regular" pitchFamily="34" charset="0"/>
                <a:ea typeface="Arial Narrow Regular" pitchFamily="34" charset="-122"/>
                <a:cs typeface="Arial Narrow Regular" pitchFamily="34" charset="-120"/>
              </a:rPr>
              <a:t>morbi</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senectus</a:t>
            </a:r>
            <a:r>
              <a:rPr lang="en-US" sz="2000">
                <a:solidFill>
                  <a:srgbClr val="009BD8"/>
                </a:solidFill>
                <a:latin typeface="Arial Narrow Regular" pitchFamily="34" charset="0"/>
                <a:ea typeface="Arial Narrow Regular" pitchFamily="34" charset="-122"/>
                <a:cs typeface="Arial Narrow Regular" pitchFamily="34" charset="-120"/>
              </a:rPr>
              <a:t> et </a:t>
            </a:r>
            <a:r>
              <a:rPr lang="en-US" sz="2000" err="1">
                <a:solidFill>
                  <a:srgbClr val="009BD8"/>
                </a:solidFill>
                <a:latin typeface="Arial Narrow Regular" pitchFamily="34" charset="0"/>
                <a:ea typeface="Arial Narrow Regular" pitchFamily="34" charset="-122"/>
                <a:cs typeface="Arial Narrow Regular" pitchFamily="34" charset="-120"/>
              </a:rPr>
              <a:t>netus</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2" name="ESMO-Congress-2025-Logo">
            <a:extLst>
              <a:ext uri="{FF2B5EF4-FFF2-40B4-BE49-F238E27FC236}">
                <a16:creationId xmlns:a16="http://schemas.microsoft.com/office/drawing/2014/main" id="{A302C231-0F1C-66CD-2102-72289C22504B}"/>
              </a:ext>
            </a:extLst>
          </p:cNvPr>
          <p:cNvPicPr>
            <a:picLocks noChangeAspect="1"/>
          </p:cNvPicPr>
          <p:nvPr userDrawn="1"/>
        </p:nvPicPr>
        <p:blipFill>
          <a:blip>
            <a:extLst>
              <a:ext uri="{96DAC541-7B7A-43D3-8B79-37D633B846F1}">
                <asvg:svgBlip xmlns:asvg="http://schemas.microsoft.com/office/drawing/2016/SVG/main" r:embed="rId5"/>
              </a:ext>
            </a:extLst>
          </a:blip>
          <a:srcRect/>
          <a:stretch/>
        </p:blipFill>
        <p:spPr>
          <a:xfrm>
            <a:off x="10630597" y="6404411"/>
            <a:ext cx="1454967" cy="277300"/>
          </a:xfrm>
          <a:prstGeom prst="rect">
            <a:avLst/>
          </a:prstGeom>
        </p:spPr>
      </p:pic>
    </p:spTree>
    <p:extLst>
      <p:ext uri="{BB962C8B-B14F-4D97-AF65-F5344CB8AC3E}">
        <p14:creationId xmlns:p14="http://schemas.microsoft.com/office/powerpoint/2010/main" val="38649223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lide with 3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2"/>
          <a:srcRect/>
          <a:stretch/>
        </p:blipFill>
        <p:spPr>
          <a:xfrm>
            <a:off x="10159678" y="6159178"/>
            <a:ext cx="2032324" cy="698823"/>
          </a:xfrm>
          <a:prstGeom prst="rect">
            <a:avLst/>
          </a:prstGeom>
        </p:spPr>
      </p:pic>
      <p:pic>
        <p:nvPicPr>
          <p:cNvPr id="2" name="Rectangle 696" descr="preencoded.png">
            <a:extLst>
              <a:ext uri="{FF2B5EF4-FFF2-40B4-BE49-F238E27FC236}">
                <a16:creationId xmlns:a16="http://schemas.microsoft.com/office/drawing/2014/main" id="{14E6B72B-41A5-ACA3-75ED-67B4B2ACAFFC}"/>
              </a:ext>
            </a:extLst>
          </p:cNvPr>
          <p:cNvPicPr>
            <a:picLocks noChangeAspect="1"/>
          </p:cNvPicPr>
          <p:nvPr userDrawn="1"/>
        </p:nvPicPr>
        <p:blipFill>
          <a:blip r:embed="rId3"/>
          <a:srcRect/>
          <a:stretch/>
        </p:blipFill>
        <p:spPr>
          <a:xfrm>
            <a:off x="888678" y="2317429"/>
            <a:ext cx="3599196" cy="3694444"/>
          </a:xfrm>
          <a:prstGeom prst="rect">
            <a:avLst/>
          </a:prstGeom>
        </p:spPr>
      </p:pic>
      <p:pic>
        <p:nvPicPr>
          <p:cNvPr id="7" name="Rectangle 698" descr="preencoded.png">
            <a:extLst>
              <a:ext uri="{FF2B5EF4-FFF2-40B4-BE49-F238E27FC236}">
                <a16:creationId xmlns:a16="http://schemas.microsoft.com/office/drawing/2014/main" id="{B79581A2-B761-A943-2B40-DC38F9740B03}"/>
              </a:ext>
            </a:extLst>
          </p:cNvPr>
          <p:cNvPicPr>
            <a:picLocks noChangeAspect="1"/>
          </p:cNvPicPr>
          <p:nvPr userDrawn="1"/>
        </p:nvPicPr>
        <p:blipFill>
          <a:blip r:embed="rId3"/>
          <a:srcRect/>
          <a:stretch/>
        </p:blipFill>
        <p:spPr>
          <a:xfrm>
            <a:off x="4476427" y="2317429"/>
            <a:ext cx="3599196" cy="3694444"/>
          </a:xfrm>
          <a:prstGeom prst="rect">
            <a:avLst/>
          </a:prstGeom>
        </p:spPr>
      </p:pic>
      <p:pic>
        <p:nvPicPr>
          <p:cNvPr id="8" name="Rectangle 699" descr="preencoded.png">
            <a:extLst>
              <a:ext uri="{FF2B5EF4-FFF2-40B4-BE49-F238E27FC236}">
                <a16:creationId xmlns:a16="http://schemas.microsoft.com/office/drawing/2014/main" id="{001EAF8E-C646-7362-ADB3-420721B61CE8}"/>
              </a:ext>
            </a:extLst>
          </p:cNvPr>
          <p:cNvPicPr>
            <a:picLocks noChangeAspect="1"/>
          </p:cNvPicPr>
          <p:nvPr userDrawn="1"/>
        </p:nvPicPr>
        <p:blipFill>
          <a:blip r:embed="rId3"/>
          <a:srcRect/>
          <a:stretch/>
        </p:blipFill>
        <p:spPr>
          <a:xfrm>
            <a:off x="8064178" y="2317429"/>
            <a:ext cx="3599196" cy="3694444"/>
          </a:xfrm>
          <a:prstGeom prst="rect">
            <a:avLst/>
          </a:prstGeom>
        </p:spPr>
      </p:pic>
      <p:sp>
        <p:nvSpPr>
          <p:cNvPr id="3" name="Espace réservé du texte 8">
            <a:extLst>
              <a:ext uri="{FF2B5EF4-FFF2-40B4-BE49-F238E27FC236}">
                <a16:creationId xmlns:a16="http://schemas.microsoft.com/office/drawing/2014/main" id="{F5BD7170-E0D6-AB2A-1371-E5D5AD4AF110}"/>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4" name="Espace réservé du texte 8">
            <a:extLst>
              <a:ext uri="{FF2B5EF4-FFF2-40B4-BE49-F238E27FC236}">
                <a16:creationId xmlns:a16="http://schemas.microsoft.com/office/drawing/2014/main" id="{A79E7DB9-CB4C-F321-B9B7-DFA2A00B8054}"/>
              </a:ext>
            </a:extLst>
          </p:cNvPr>
          <p:cNvSpPr>
            <a:spLocks noGrp="1"/>
          </p:cNvSpPr>
          <p:nvPr>
            <p:ph type="body" sz="quarter" idx="11" hasCustomPrompt="1"/>
          </p:nvPr>
        </p:nvSpPr>
        <p:spPr>
          <a:xfrm>
            <a:off x="952501"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9" name="Espace réservé du texte 8">
            <a:extLst>
              <a:ext uri="{FF2B5EF4-FFF2-40B4-BE49-F238E27FC236}">
                <a16:creationId xmlns:a16="http://schemas.microsoft.com/office/drawing/2014/main" id="{5F76EBC8-D8B1-3665-1251-D06237BD94F0}"/>
              </a:ext>
            </a:extLst>
          </p:cNvPr>
          <p:cNvSpPr>
            <a:spLocks noGrp="1"/>
          </p:cNvSpPr>
          <p:nvPr>
            <p:ph type="body" sz="quarter" idx="12" hasCustomPrompt="1"/>
          </p:nvPr>
        </p:nvSpPr>
        <p:spPr>
          <a:xfrm>
            <a:off x="1321469" y="2698171"/>
            <a:ext cx="1902996"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0" name="Espace réservé du texte 8">
            <a:extLst>
              <a:ext uri="{FF2B5EF4-FFF2-40B4-BE49-F238E27FC236}">
                <a16:creationId xmlns:a16="http://schemas.microsoft.com/office/drawing/2014/main" id="{A18D318C-3264-5392-02D7-5A8E12855152}"/>
              </a:ext>
            </a:extLst>
          </p:cNvPr>
          <p:cNvSpPr>
            <a:spLocks noGrp="1"/>
          </p:cNvSpPr>
          <p:nvPr>
            <p:ph type="body" sz="quarter" idx="13" hasCustomPrompt="1"/>
          </p:nvPr>
        </p:nvSpPr>
        <p:spPr>
          <a:xfrm>
            <a:off x="1321470"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areas </a:t>
            </a:r>
            <a:r>
              <a:rPr lang="en-US" sz="2000" err="1">
                <a:solidFill>
                  <a:srgbClr val="009BD8"/>
                </a:solidFill>
                <a:latin typeface="Arial Narrow Regular" pitchFamily="34" charset="0"/>
                <a:ea typeface="Arial Narrow Regular" pitchFamily="34" charset="-122"/>
                <a:cs typeface="Arial Narrow Regular" pitchFamily="34" charset="-120"/>
              </a:rPr>
              <a:t>tumic</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1" name="Espace réservé du texte 8">
            <a:extLst>
              <a:ext uri="{FF2B5EF4-FFF2-40B4-BE49-F238E27FC236}">
                <a16:creationId xmlns:a16="http://schemas.microsoft.com/office/drawing/2014/main" id="{58B89A95-73C8-A723-3AD0-DF20ACFE17FA}"/>
              </a:ext>
            </a:extLst>
          </p:cNvPr>
          <p:cNvSpPr>
            <a:spLocks noGrp="1"/>
          </p:cNvSpPr>
          <p:nvPr>
            <p:ph type="body" sz="quarter" idx="14" hasCustomPrompt="1"/>
          </p:nvPr>
        </p:nvSpPr>
        <p:spPr>
          <a:xfrm>
            <a:off x="4915453" y="2698171"/>
            <a:ext cx="1902996"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2" name="Espace réservé du texte 8">
            <a:extLst>
              <a:ext uri="{FF2B5EF4-FFF2-40B4-BE49-F238E27FC236}">
                <a16:creationId xmlns:a16="http://schemas.microsoft.com/office/drawing/2014/main" id="{745901CD-7EC0-F656-8D54-96C2E2656EF5}"/>
              </a:ext>
            </a:extLst>
          </p:cNvPr>
          <p:cNvSpPr>
            <a:spLocks noGrp="1"/>
          </p:cNvSpPr>
          <p:nvPr>
            <p:ph type="body" sz="quarter" idx="15" hasCustomPrompt="1"/>
          </p:nvPr>
        </p:nvSpPr>
        <p:spPr>
          <a:xfrm>
            <a:off x="4915454"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areas </a:t>
            </a:r>
            <a:r>
              <a:rPr lang="en-US" sz="2000" err="1">
                <a:solidFill>
                  <a:srgbClr val="009BD8"/>
                </a:solidFill>
                <a:latin typeface="Arial Narrow Regular" pitchFamily="34" charset="0"/>
                <a:ea typeface="Arial Narrow Regular" pitchFamily="34" charset="-122"/>
                <a:cs typeface="Arial Narrow Regular" pitchFamily="34" charset="-120"/>
              </a:rPr>
              <a:t>tumic</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3" name="Espace réservé du texte 8">
            <a:extLst>
              <a:ext uri="{FF2B5EF4-FFF2-40B4-BE49-F238E27FC236}">
                <a16:creationId xmlns:a16="http://schemas.microsoft.com/office/drawing/2014/main" id="{0D67EBCA-E2E2-1072-C9D3-FC8101F9B6C3}"/>
              </a:ext>
            </a:extLst>
          </p:cNvPr>
          <p:cNvSpPr>
            <a:spLocks noGrp="1"/>
          </p:cNvSpPr>
          <p:nvPr>
            <p:ph type="body" sz="quarter" idx="16" hasCustomPrompt="1"/>
          </p:nvPr>
        </p:nvSpPr>
        <p:spPr>
          <a:xfrm>
            <a:off x="8508885" y="2698171"/>
            <a:ext cx="1902996"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4" name="Espace réservé du texte 8">
            <a:extLst>
              <a:ext uri="{FF2B5EF4-FFF2-40B4-BE49-F238E27FC236}">
                <a16:creationId xmlns:a16="http://schemas.microsoft.com/office/drawing/2014/main" id="{167A914C-0686-8C6C-6D3E-DC7DE4E742C7}"/>
              </a:ext>
            </a:extLst>
          </p:cNvPr>
          <p:cNvSpPr>
            <a:spLocks noGrp="1"/>
          </p:cNvSpPr>
          <p:nvPr>
            <p:ph type="body" sz="quarter" idx="17" hasCustomPrompt="1"/>
          </p:nvPr>
        </p:nvSpPr>
        <p:spPr>
          <a:xfrm>
            <a:off x="8508885"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areas </a:t>
            </a:r>
            <a:r>
              <a:rPr lang="en-US" sz="2000" err="1">
                <a:solidFill>
                  <a:srgbClr val="009BD8"/>
                </a:solidFill>
                <a:latin typeface="Arial Narrow Regular" pitchFamily="34" charset="0"/>
                <a:ea typeface="Arial Narrow Regular" pitchFamily="34" charset="-122"/>
                <a:cs typeface="Arial Narrow Regular" pitchFamily="34" charset="-120"/>
              </a:rPr>
              <a:t>tumic</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5" name="ESMO-Congress-2025-Logo">
            <a:extLst>
              <a:ext uri="{FF2B5EF4-FFF2-40B4-BE49-F238E27FC236}">
                <a16:creationId xmlns:a16="http://schemas.microsoft.com/office/drawing/2014/main" id="{9EEAC0BC-EBC3-E7FA-A063-EBB9CBD4D106}"/>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10630597" y="6404411"/>
            <a:ext cx="1454967" cy="277300"/>
          </a:xfrm>
          <a:prstGeom prst="rect">
            <a:avLst/>
          </a:prstGeom>
        </p:spPr>
      </p:pic>
    </p:spTree>
    <p:extLst>
      <p:ext uri="{BB962C8B-B14F-4D97-AF65-F5344CB8AC3E}">
        <p14:creationId xmlns:p14="http://schemas.microsoft.com/office/powerpoint/2010/main" val="4540677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lide with 4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2"/>
          <a:srcRect/>
          <a:stretch/>
        </p:blipFill>
        <p:spPr>
          <a:xfrm>
            <a:off x="10159678" y="6159178"/>
            <a:ext cx="2032324" cy="698823"/>
          </a:xfrm>
          <a:prstGeom prst="rect">
            <a:avLst/>
          </a:prstGeom>
        </p:spPr>
      </p:pic>
      <p:pic>
        <p:nvPicPr>
          <p:cNvPr id="3" name="Rectangle 696" descr="preencoded.png">
            <a:extLst>
              <a:ext uri="{FF2B5EF4-FFF2-40B4-BE49-F238E27FC236}">
                <a16:creationId xmlns:a16="http://schemas.microsoft.com/office/drawing/2014/main" id="{35713A3E-8338-3832-D2F8-99162E93AC10}"/>
              </a:ext>
            </a:extLst>
          </p:cNvPr>
          <p:cNvPicPr>
            <a:picLocks noChangeAspect="1"/>
          </p:cNvPicPr>
          <p:nvPr userDrawn="1"/>
        </p:nvPicPr>
        <p:blipFill>
          <a:blip r:embed="rId3"/>
          <a:srcRect/>
          <a:stretch/>
        </p:blipFill>
        <p:spPr>
          <a:xfrm>
            <a:off x="888677" y="2317429"/>
            <a:ext cx="2703845" cy="3694444"/>
          </a:xfrm>
          <a:prstGeom prst="rect">
            <a:avLst/>
          </a:prstGeom>
        </p:spPr>
      </p:pic>
      <p:pic>
        <p:nvPicPr>
          <p:cNvPr id="4" name="Rectangle 698" descr="preencoded.png">
            <a:extLst>
              <a:ext uri="{FF2B5EF4-FFF2-40B4-BE49-F238E27FC236}">
                <a16:creationId xmlns:a16="http://schemas.microsoft.com/office/drawing/2014/main" id="{A3201612-0137-CFE5-ACD0-F6D3A7B9CF3B}"/>
              </a:ext>
            </a:extLst>
          </p:cNvPr>
          <p:cNvPicPr>
            <a:picLocks noChangeAspect="1"/>
          </p:cNvPicPr>
          <p:nvPr userDrawn="1"/>
        </p:nvPicPr>
        <p:blipFill>
          <a:blip r:embed="rId4"/>
          <a:srcRect/>
          <a:stretch/>
        </p:blipFill>
        <p:spPr>
          <a:xfrm>
            <a:off x="3581077" y="2317429"/>
            <a:ext cx="2697496" cy="3694444"/>
          </a:xfrm>
          <a:prstGeom prst="rect">
            <a:avLst/>
          </a:prstGeom>
        </p:spPr>
      </p:pic>
      <p:pic>
        <p:nvPicPr>
          <p:cNvPr id="9" name="Rectangle 699" descr="preencoded.png">
            <a:extLst>
              <a:ext uri="{FF2B5EF4-FFF2-40B4-BE49-F238E27FC236}">
                <a16:creationId xmlns:a16="http://schemas.microsoft.com/office/drawing/2014/main" id="{6FFD498A-5450-B8A0-7B06-62632DB1A6C4}"/>
              </a:ext>
            </a:extLst>
          </p:cNvPr>
          <p:cNvPicPr>
            <a:picLocks noChangeAspect="1"/>
          </p:cNvPicPr>
          <p:nvPr userDrawn="1"/>
        </p:nvPicPr>
        <p:blipFill>
          <a:blip r:embed="rId3"/>
          <a:srcRect/>
          <a:stretch/>
        </p:blipFill>
        <p:spPr>
          <a:xfrm>
            <a:off x="6267127" y="2317429"/>
            <a:ext cx="2703845" cy="3694444"/>
          </a:xfrm>
          <a:prstGeom prst="rect">
            <a:avLst/>
          </a:prstGeom>
        </p:spPr>
      </p:pic>
      <p:pic>
        <p:nvPicPr>
          <p:cNvPr id="10" name="Rectangle 700" descr="preencoded.png">
            <a:extLst>
              <a:ext uri="{FF2B5EF4-FFF2-40B4-BE49-F238E27FC236}">
                <a16:creationId xmlns:a16="http://schemas.microsoft.com/office/drawing/2014/main" id="{66BC347A-CC7A-4F11-253E-B1BE3FE44C1B}"/>
              </a:ext>
            </a:extLst>
          </p:cNvPr>
          <p:cNvPicPr>
            <a:picLocks noChangeAspect="1"/>
          </p:cNvPicPr>
          <p:nvPr userDrawn="1"/>
        </p:nvPicPr>
        <p:blipFill>
          <a:blip r:embed="rId3"/>
          <a:srcRect/>
          <a:stretch/>
        </p:blipFill>
        <p:spPr>
          <a:xfrm>
            <a:off x="8959529" y="2317429"/>
            <a:ext cx="2703844" cy="3694444"/>
          </a:xfrm>
          <a:prstGeom prst="rect">
            <a:avLst/>
          </a:prstGeom>
        </p:spPr>
      </p:pic>
      <p:sp>
        <p:nvSpPr>
          <p:cNvPr id="2" name="Espace réservé du texte 8">
            <a:extLst>
              <a:ext uri="{FF2B5EF4-FFF2-40B4-BE49-F238E27FC236}">
                <a16:creationId xmlns:a16="http://schemas.microsoft.com/office/drawing/2014/main" id="{7429F68F-5D14-F26F-E264-41722264B295}"/>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730DA00-F28D-CA62-589B-76B0A7E185E9}"/>
              </a:ext>
            </a:extLst>
          </p:cNvPr>
          <p:cNvSpPr>
            <a:spLocks noGrp="1"/>
          </p:cNvSpPr>
          <p:nvPr>
            <p:ph type="body" sz="quarter" idx="11" hasCustomPrompt="1"/>
          </p:nvPr>
        </p:nvSpPr>
        <p:spPr>
          <a:xfrm>
            <a:off x="952501"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29C841EF-6902-42A8-9474-88940F6D2F91}"/>
              </a:ext>
            </a:extLst>
          </p:cNvPr>
          <p:cNvSpPr>
            <a:spLocks noGrp="1"/>
          </p:cNvSpPr>
          <p:nvPr>
            <p:ph type="body" sz="quarter" idx="12" hasCustomPrompt="1"/>
          </p:nvPr>
        </p:nvSpPr>
        <p:spPr>
          <a:xfrm>
            <a:off x="1321469"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1" name="Espace réservé du texte 8">
            <a:extLst>
              <a:ext uri="{FF2B5EF4-FFF2-40B4-BE49-F238E27FC236}">
                <a16:creationId xmlns:a16="http://schemas.microsoft.com/office/drawing/2014/main" id="{B4FA4380-5E2D-D97A-A737-872CE698C890}"/>
              </a:ext>
            </a:extLst>
          </p:cNvPr>
          <p:cNvSpPr>
            <a:spLocks noGrp="1"/>
          </p:cNvSpPr>
          <p:nvPr>
            <p:ph type="body" sz="quarter" idx="13" hasCustomPrompt="1"/>
          </p:nvPr>
        </p:nvSpPr>
        <p:spPr>
          <a:xfrm>
            <a:off x="1321469" y="3307771"/>
            <a:ext cx="1838827"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2" name="Espace réservé du texte 8">
            <a:extLst>
              <a:ext uri="{FF2B5EF4-FFF2-40B4-BE49-F238E27FC236}">
                <a16:creationId xmlns:a16="http://schemas.microsoft.com/office/drawing/2014/main" id="{0A81B651-0B1D-C3BC-943B-3927A1FA9AD8}"/>
              </a:ext>
            </a:extLst>
          </p:cNvPr>
          <p:cNvSpPr>
            <a:spLocks noGrp="1"/>
          </p:cNvSpPr>
          <p:nvPr>
            <p:ph type="body" sz="quarter" idx="14" hasCustomPrompt="1"/>
          </p:nvPr>
        </p:nvSpPr>
        <p:spPr>
          <a:xfrm>
            <a:off x="3996073"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3" name="Espace réservé du texte 8">
            <a:extLst>
              <a:ext uri="{FF2B5EF4-FFF2-40B4-BE49-F238E27FC236}">
                <a16:creationId xmlns:a16="http://schemas.microsoft.com/office/drawing/2014/main" id="{7730E9FB-607C-5BFF-E026-40BBC8F3E36A}"/>
              </a:ext>
            </a:extLst>
          </p:cNvPr>
          <p:cNvSpPr>
            <a:spLocks noGrp="1"/>
          </p:cNvSpPr>
          <p:nvPr>
            <p:ph type="body" sz="quarter" idx="15" hasCustomPrompt="1"/>
          </p:nvPr>
        </p:nvSpPr>
        <p:spPr>
          <a:xfrm>
            <a:off x="3996073" y="3307771"/>
            <a:ext cx="1838827"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4" name="Espace réservé du texte 8">
            <a:extLst>
              <a:ext uri="{FF2B5EF4-FFF2-40B4-BE49-F238E27FC236}">
                <a16:creationId xmlns:a16="http://schemas.microsoft.com/office/drawing/2014/main" id="{F7922C18-2CE3-94EA-C21D-1F59DFAB1FAB}"/>
              </a:ext>
            </a:extLst>
          </p:cNvPr>
          <p:cNvSpPr>
            <a:spLocks noGrp="1"/>
          </p:cNvSpPr>
          <p:nvPr>
            <p:ph type="body" sz="quarter" idx="16" hasCustomPrompt="1"/>
          </p:nvPr>
        </p:nvSpPr>
        <p:spPr>
          <a:xfrm>
            <a:off x="6691148"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5" name="Espace réservé du texte 8">
            <a:extLst>
              <a:ext uri="{FF2B5EF4-FFF2-40B4-BE49-F238E27FC236}">
                <a16:creationId xmlns:a16="http://schemas.microsoft.com/office/drawing/2014/main" id="{75304295-2F8E-3C8B-BF1C-2648FA2948BD}"/>
              </a:ext>
            </a:extLst>
          </p:cNvPr>
          <p:cNvSpPr>
            <a:spLocks noGrp="1"/>
          </p:cNvSpPr>
          <p:nvPr>
            <p:ph type="body" sz="quarter" idx="17" hasCustomPrompt="1"/>
          </p:nvPr>
        </p:nvSpPr>
        <p:spPr>
          <a:xfrm>
            <a:off x="6691148" y="3307771"/>
            <a:ext cx="1838827"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6" name="Espace réservé du texte 8">
            <a:extLst>
              <a:ext uri="{FF2B5EF4-FFF2-40B4-BE49-F238E27FC236}">
                <a16:creationId xmlns:a16="http://schemas.microsoft.com/office/drawing/2014/main" id="{FDB96866-3D0D-C941-5662-2100B0746877}"/>
              </a:ext>
            </a:extLst>
          </p:cNvPr>
          <p:cNvSpPr>
            <a:spLocks noGrp="1"/>
          </p:cNvSpPr>
          <p:nvPr>
            <p:ph type="body" sz="quarter" idx="18" hasCustomPrompt="1"/>
          </p:nvPr>
        </p:nvSpPr>
        <p:spPr>
          <a:xfrm>
            <a:off x="9402264"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7" name="Espace réservé du texte 8">
            <a:extLst>
              <a:ext uri="{FF2B5EF4-FFF2-40B4-BE49-F238E27FC236}">
                <a16:creationId xmlns:a16="http://schemas.microsoft.com/office/drawing/2014/main" id="{03C926C4-D30D-58F5-1A5E-88174BF5D669}"/>
              </a:ext>
            </a:extLst>
          </p:cNvPr>
          <p:cNvSpPr>
            <a:spLocks noGrp="1"/>
          </p:cNvSpPr>
          <p:nvPr>
            <p:ph type="body" sz="quarter" idx="19" hasCustomPrompt="1"/>
          </p:nvPr>
        </p:nvSpPr>
        <p:spPr>
          <a:xfrm>
            <a:off x="9402264" y="3307771"/>
            <a:ext cx="1838827"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8" name="ESMO-Congress-2025-Logo">
            <a:extLst>
              <a:ext uri="{FF2B5EF4-FFF2-40B4-BE49-F238E27FC236}">
                <a16:creationId xmlns:a16="http://schemas.microsoft.com/office/drawing/2014/main" id="{44907A53-3D5B-A58D-BA3A-1B4ADD0A0264}"/>
              </a:ext>
            </a:extLst>
          </p:cNvPr>
          <p:cNvPicPr>
            <a:picLocks noChangeAspect="1"/>
          </p:cNvPicPr>
          <p:nvPr userDrawn="1"/>
        </p:nvPicPr>
        <p:blipFill>
          <a:blip>
            <a:extLst>
              <a:ext uri="{96DAC541-7B7A-43D3-8B79-37D633B846F1}">
                <asvg:svgBlip xmlns:asvg="http://schemas.microsoft.com/office/drawing/2016/SVG/main" r:embed="rId5"/>
              </a:ext>
            </a:extLst>
          </a:blip>
          <a:srcRect/>
          <a:stretch/>
        </p:blipFill>
        <p:spPr>
          <a:xfrm>
            <a:off x="10630597" y="6404411"/>
            <a:ext cx="1454967" cy="277300"/>
          </a:xfrm>
          <a:prstGeom prst="rect">
            <a:avLst/>
          </a:prstGeom>
        </p:spPr>
      </p:pic>
    </p:spTree>
    <p:extLst>
      <p:ext uri="{BB962C8B-B14F-4D97-AF65-F5344CB8AC3E}">
        <p14:creationId xmlns:p14="http://schemas.microsoft.com/office/powerpoint/2010/main" val="17148622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isual Elements">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B3D7B806-E031-C392-6C31-9E5AC341D196}"/>
              </a:ext>
            </a:extLst>
          </p:cNvPr>
          <p:cNvSpPr>
            <a:spLocks noGrp="1"/>
          </p:cNvSpPr>
          <p:nvPr>
            <p:ph type="body" sz="quarter" idx="10" hasCustomPrompt="1"/>
          </p:nvPr>
        </p:nvSpPr>
        <p:spPr>
          <a:xfrm>
            <a:off x="952501" y="868637"/>
            <a:ext cx="7420756"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VISUAL ELEMENTS</a:t>
            </a:r>
          </a:p>
        </p:txBody>
      </p:sp>
      <p:pic>
        <p:nvPicPr>
          <p:cNvPr id="159" name="Image 158">
            <a:extLst>
              <a:ext uri="{FF2B5EF4-FFF2-40B4-BE49-F238E27FC236}">
                <a16:creationId xmlns:a16="http://schemas.microsoft.com/office/drawing/2014/main" id="{47A9378E-D721-1D4C-240D-78AD5524AE30}"/>
              </a:ext>
            </a:extLst>
          </p:cNvPr>
          <p:cNvPicPr>
            <a:picLocks noChangeAspect="1"/>
          </p:cNvPicPr>
          <p:nvPr userDrawn="1"/>
        </p:nvPicPr>
        <p:blipFill>
          <a:blip r:embed="rId2"/>
          <a:stretch>
            <a:fillRect/>
          </a:stretch>
        </p:blipFill>
        <p:spPr>
          <a:xfrm>
            <a:off x="2220310" y="4628200"/>
            <a:ext cx="373375" cy="378352"/>
          </a:xfrm>
          <a:prstGeom prst="rect">
            <a:avLst/>
          </a:prstGeom>
        </p:spPr>
      </p:pic>
      <p:pic>
        <p:nvPicPr>
          <p:cNvPr id="160" name="Image 159">
            <a:extLst>
              <a:ext uri="{FF2B5EF4-FFF2-40B4-BE49-F238E27FC236}">
                <a16:creationId xmlns:a16="http://schemas.microsoft.com/office/drawing/2014/main" id="{ABF82A54-F43B-479E-D906-DCB024079504}"/>
              </a:ext>
            </a:extLst>
          </p:cNvPr>
          <p:cNvPicPr>
            <a:picLocks noChangeAspect="1"/>
          </p:cNvPicPr>
          <p:nvPr userDrawn="1"/>
        </p:nvPicPr>
        <p:blipFill>
          <a:blip r:embed="rId3"/>
          <a:stretch>
            <a:fillRect/>
          </a:stretch>
        </p:blipFill>
        <p:spPr>
          <a:xfrm>
            <a:off x="1601386" y="4618317"/>
            <a:ext cx="373375" cy="378352"/>
          </a:xfrm>
          <a:prstGeom prst="rect">
            <a:avLst/>
          </a:prstGeom>
        </p:spPr>
      </p:pic>
      <p:pic>
        <p:nvPicPr>
          <p:cNvPr id="161" name="Image 160">
            <a:extLst>
              <a:ext uri="{FF2B5EF4-FFF2-40B4-BE49-F238E27FC236}">
                <a16:creationId xmlns:a16="http://schemas.microsoft.com/office/drawing/2014/main" id="{88B540B4-264D-A5E9-CE65-85B4972BF364}"/>
              </a:ext>
            </a:extLst>
          </p:cNvPr>
          <p:cNvPicPr>
            <a:picLocks noChangeAspect="1"/>
          </p:cNvPicPr>
          <p:nvPr userDrawn="1"/>
        </p:nvPicPr>
        <p:blipFill>
          <a:blip r:embed="rId4"/>
          <a:stretch>
            <a:fillRect/>
          </a:stretch>
        </p:blipFill>
        <p:spPr>
          <a:xfrm>
            <a:off x="952501" y="4618384"/>
            <a:ext cx="373375" cy="378352"/>
          </a:xfrm>
          <a:prstGeom prst="rect">
            <a:avLst/>
          </a:prstGeom>
        </p:spPr>
      </p:pic>
      <p:pic>
        <p:nvPicPr>
          <p:cNvPr id="162" name="Image 161">
            <a:extLst>
              <a:ext uri="{FF2B5EF4-FFF2-40B4-BE49-F238E27FC236}">
                <a16:creationId xmlns:a16="http://schemas.microsoft.com/office/drawing/2014/main" id="{FBD157B8-E399-AB1C-DAFC-C37BFF26F171}"/>
              </a:ext>
            </a:extLst>
          </p:cNvPr>
          <p:cNvPicPr>
            <a:picLocks noChangeAspect="1"/>
          </p:cNvPicPr>
          <p:nvPr userDrawn="1"/>
        </p:nvPicPr>
        <p:blipFill>
          <a:blip r:embed="rId5"/>
          <a:stretch>
            <a:fillRect/>
          </a:stretch>
        </p:blipFill>
        <p:spPr>
          <a:xfrm>
            <a:off x="7971413" y="4022928"/>
            <a:ext cx="373375" cy="378352"/>
          </a:xfrm>
          <a:prstGeom prst="rect">
            <a:avLst/>
          </a:prstGeom>
        </p:spPr>
      </p:pic>
      <p:pic>
        <p:nvPicPr>
          <p:cNvPr id="163" name="Image 162">
            <a:extLst>
              <a:ext uri="{FF2B5EF4-FFF2-40B4-BE49-F238E27FC236}">
                <a16:creationId xmlns:a16="http://schemas.microsoft.com/office/drawing/2014/main" id="{28A3C032-6B8E-0ACD-ECA2-0D9B15AE4C04}"/>
              </a:ext>
            </a:extLst>
          </p:cNvPr>
          <p:cNvPicPr>
            <a:picLocks noChangeAspect="1"/>
          </p:cNvPicPr>
          <p:nvPr userDrawn="1"/>
        </p:nvPicPr>
        <p:blipFill>
          <a:blip r:embed="rId6"/>
          <a:stretch>
            <a:fillRect/>
          </a:stretch>
        </p:blipFill>
        <p:spPr>
          <a:xfrm>
            <a:off x="7296025" y="3977055"/>
            <a:ext cx="373375" cy="378352"/>
          </a:xfrm>
          <a:prstGeom prst="rect">
            <a:avLst/>
          </a:prstGeom>
        </p:spPr>
      </p:pic>
      <p:pic>
        <p:nvPicPr>
          <p:cNvPr id="164" name="Image 163">
            <a:extLst>
              <a:ext uri="{FF2B5EF4-FFF2-40B4-BE49-F238E27FC236}">
                <a16:creationId xmlns:a16="http://schemas.microsoft.com/office/drawing/2014/main" id="{8E98FCFB-8909-F2E9-D645-6FADCA1706FA}"/>
              </a:ext>
            </a:extLst>
          </p:cNvPr>
          <p:cNvPicPr>
            <a:picLocks noChangeAspect="1"/>
          </p:cNvPicPr>
          <p:nvPr userDrawn="1"/>
        </p:nvPicPr>
        <p:blipFill>
          <a:blip r:embed="rId7"/>
          <a:stretch>
            <a:fillRect/>
          </a:stretch>
        </p:blipFill>
        <p:spPr>
          <a:xfrm>
            <a:off x="6710966" y="3992272"/>
            <a:ext cx="373375" cy="378352"/>
          </a:xfrm>
          <a:prstGeom prst="rect">
            <a:avLst/>
          </a:prstGeom>
        </p:spPr>
      </p:pic>
      <p:pic>
        <p:nvPicPr>
          <p:cNvPr id="165" name="Image 164">
            <a:extLst>
              <a:ext uri="{FF2B5EF4-FFF2-40B4-BE49-F238E27FC236}">
                <a16:creationId xmlns:a16="http://schemas.microsoft.com/office/drawing/2014/main" id="{5A3D204A-EBEF-8B7E-577D-AD77C19E65A7}"/>
              </a:ext>
            </a:extLst>
          </p:cNvPr>
          <p:cNvPicPr>
            <a:picLocks noChangeAspect="1"/>
          </p:cNvPicPr>
          <p:nvPr userDrawn="1"/>
        </p:nvPicPr>
        <p:blipFill>
          <a:blip r:embed="rId8"/>
          <a:stretch>
            <a:fillRect/>
          </a:stretch>
        </p:blipFill>
        <p:spPr>
          <a:xfrm>
            <a:off x="6085519" y="4015577"/>
            <a:ext cx="373375" cy="378352"/>
          </a:xfrm>
          <a:prstGeom prst="rect">
            <a:avLst/>
          </a:prstGeom>
        </p:spPr>
      </p:pic>
      <p:pic>
        <p:nvPicPr>
          <p:cNvPr id="166" name="Image 165">
            <a:extLst>
              <a:ext uri="{FF2B5EF4-FFF2-40B4-BE49-F238E27FC236}">
                <a16:creationId xmlns:a16="http://schemas.microsoft.com/office/drawing/2014/main" id="{AF1EEE89-D414-B303-53C3-491D614CE17C}"/>
              </a:ext>
            </a:extLst>
          </p:cNvPr>
          <p:cNvPicPr>
            <a:picLocks noChangeAspect="1"/>
          </p:cNvPicPr>
          <p:nvPr userDrawn="1"/>
        </p:nvPicPr>
        <p:blipFill>
          <a:blip r:embed="rId9"/>
          <a:stretch>
            <a:fillRect/>
          </a:stretch>
        </p:blipFill>
        <p:spPr>
          <a:xfrm>
            <a:off x="4806075" y="4032513"/>
            <a:ext cx="373375" cy="378352"/>
          </a:xfrm>
          <a:prstGeom prst="rect">
            <a:avLst/>
          </a:prstGeom>
        </p:spPr>
      </p:pic>
      <p:pic>
        <p:nvPicPr>
          <p:cNvPr id="167" name="Image 166">
            <a:extLst>
              <a:ext uri="{FF2B5EF4-FFF2-40B4-BE49-F238E27FC236}">
                <a16:creationId xmlns:a16="http://schemas.microsoft.com/office/drawing/2014/main" id="{C11E5DB6-3BAB-51BA-D589-7BF16458736A}"/>
              </a:ext>
            </a:extLst>
          </p:cNvPr>
          <p:cNvPicPr>
            <a:picLocks noChangeAspect="1"/>
          </p:cNvPicPr>
          <p:nvPr userDrawn="1"/>
        </p:nvPicPr>
        <p:blipFill>
          <a:blip r:embed="rId10"/>
          <a:stretch>
            <a:fillRect/>
          </a:stretch>
        </p:blipFill>
        <p:spPr>
          <a:xfrm>
            <a:off x="4155039" y="3999720"/>
            <a:ext cx="373375" cy="378352"/>
          </a:xfrm>
          <a:prstGeom prst="rect">
            <a:avLst/>
          </a:prstGeom>
        </p:spPr>
      </p:pic>
      <p:pic>
        <p:nvPicPr>
          <p:cNvPr id="168" name="Image 167">
            <a:extLst>
              <a:ext uri="{FF2B5EF4-FFF2-40B4-BE49-F238E27FC236}">
                <a16:creationId xmlns:a16="http://schemas.microsoft.com/office/drawing/2014/main" id="{C0E9A6ED-B594-AFAB-FA5A-8CCAE9D25946}"/>
              </a:ext>
            </a:extLst>
          </p:cNvPr>
          <p:cNvPicPr>
            <a:picLocks noChangeAspect="1"/>
          </p:cNvPicPr>
          <p:nvPr userDrawn="1"/>
        </p:nvPicPr>
        <p:blipFill>
          <a:blip r:embed="rId11"/>
          <a:stretch>
            <a:fillRect/>
          </a:stretch>
        </p:blipFill>
        <p:spPr>
          <a:xfrm>
            <a:off x="3502527" y="3990853"/>
            <a:ext cx="373375" cy="378352"/>
          </a:xfrm>
          <a:prstGeom prst="rect">
            <a:avLst/>
          </a:prstGeom>
        </p:spPr>
      </p:pic>
      <p:pic>
        <p:nvPicPr>
          <p:cNvPr id="169" name="Image 168">
            <a:extLst>
              <a:ext uri="{FF2B5EF4-FFF2-40B4-BE49-F238E27FC236}">
                <a16:creationId xmlns:a16="http://schemas.microsoft.com/office/drawing/2014/main" id="{C577F0DC-C329-B753-052B-8D9415FC73E4}"/>
              </a:ext>
            </a:extLst>
          </p:cNvPr>
          <p:cNvPicPr>
            <a:picLocks noChangeAspect="1"/>
          </p:cNvPicPr>
          <p:nvPr userDrawn="1"/>
        </p:nvPicPr>
        <p:blipFill>
          <a:blip r:embed="rId12"/>
          <a:stretch>
            <a:fillRect/>
          </a:stretch>
        </p:blipFill>
        <p:spPr>
          <a:xfrm>
            <a:off x="2845530" y="3990853"/>
            <a:ext cx="373375" cy="378352"/>
          </a:xfrm>
          <a:prstGeom prst="rect">
            <a:avLst/>
          </a:prstGeom>
        </p:spPr>
      </p:pic>
      <p:pic>
        <p:nvPicPr>
          <p:cNvPr id="170" name="Image 169">
            <a:extLst>
              <a:ext uri="{FF2B5EF4-FFF2-40B4-BE49-F238E27FC236}">
                <a16:creationId xmlns:a16="http://schemas.microsoft.com/office/drawing/2014/main" id="{75AD8A3E-17AD-BBE8-6F9C-B45288C67804}"/>
              </a:ext>
            </a:extLst>
          </p:cNvPr>
          <p:cNvPicPr>
            <a:picLocks noChangeAspect="1"/>
          </p:cNvPicPr>
          <p:nvPr userDrawn="1"/>
        </p:nvPicPr>
        <p:blipFill>
          <a:blip r:embed="rId13"/>
          <a:stretch>
            <a:fillRect/>
          </a:stretch>
        </p:blipFill>
        <p:spPr>
          <a:xfrm>
            <a:off x="2220310" y="3990853"/>
            <a:ext cx="373375" cy="378352"/>
          </a:xfrm>
          <a:prstGeom prst="rect">
            <a:avLst/>
          </a:prstGeom>
        </p:spPr>
      </p:pic>
      <p:pic>
        <p:nvPicPr>
          <p:cNvPr id="171" name="Image 170">
            <a:extLst>
              <a:ext uri="{FF2B5EF4-FFF2-40B4-BE49-F238E27FC236}">
                <a16:creationId xmlns:a16="http://schemas.microsoft.com/office/drawing/2014/main" id="{21AFC702-F9CF-FD49-59E9-9E24F59AEAE8}"/>
              </a:ext>
            </a:extLst>
          </p:cNvPr>
          <p:cNvPicPr>
            <a:picLocks noChangeAspect="1"/>
          </p:cNvPicPr>
          <p:nvPr userDrawn="1"/>
        </p:nvPicPr>
        <p:blipFill>
          <a:blip r:embed="rId14"/>
          <a:stretch>
            <a:fillRect/>
          </a:stretch>
        </p:blipFill>
        <p:spPr>
          <a:xfrm>
            <a:off x="1601386" y="4013797"/>
            <a:ext cx="373375" cy="378352"/>
          </a:xfrm>
          <a:prstGeom prst="rect">
            <a:avLst/>
          </a:prstGeom>
        </p:spPr>
      </p:pic>
      <p:pic>
        <p:nvPicPr>
          <p:cNvPr id="172" name="Image 171">
            <a:extLst>
              <a:ext uri="{FF2B5EF4-FFF2-40B4-BE49-F238E27FC236}">
                <a16:creationId xmlns:a16="http://schemas.microsoft.com/office/drawing/2014/main" id="{57F2AAC2-2EDC-4063-1E0E-568C9FE382C0}"/>
              </a:ext>
            </a:extLst>
          </p:cNvPr>
          <p:cNvPicPr>
            <a:picLocks noChangeAspect="1"/>
          </p:cNvPicPr>
          <p:nvPr userDrawn="1"/>
        </p:nvPicPr>
        <p:blipFill>
          <a:blip r:embed="rId15"/>
          <a:stretch>
            <a:fillRect/>
          </a:stretch>
        </p:blipFill>
        <p:spPr>
          <a:xfrm>
            <a:off x="961458" y="4013797"/>
            <a:ext cx="373375" cy="378352"/>
          </a:xfrm>
          <a:prstGeom prst="rect">
            <a:avLst/>
          </a:prstGeom>
        </p:spPr>
      </p:pic>
      <p:pic>
        <p:nvPicPr>
          <p:cNvPr id="173" name="Image 172">
            <a:extLst>
              <a:ext uri="{FF2B5EF4-FFF2-40B4-BE49-F238E27FC236}">
                <a16:creationId xmlns:a16="http://schemas.microsoft.com/office/drawing/2014/main" id="{7FEFCF05-9F83-0477-7E0A-7139CE3F4B0C}"/>
              </a:ext>
            </a:extLst>
          </p:cNvPr>
          <p:cNvPicPr>
            <a:picLocks noChangeAspect="1"/>
          </p:cNvPicPr>
          <p:nvPr userDrawn="1"/>
        </p:nvPicPr>
        <p:blipFill>
          <a:blip r:embed="rId16"/>
          <a:stretch>
            <a:fillRect/>
          </a:stretch>
        </p:blipFill>
        <p:spPr>
          <a:xfrm>
            <a:off x="7999883" y="3379461"/>
            <a:ext cx="373375" cy="378352"/>
          </a:xfrm>
          <a:prstGeom prst="rect">
            <a:avLst/>
          </a:prstGeom>
        </p:spPr>
      </p:pic>
      <p:pic>
        <p:nvPicPr>
          <p:cNvPr id="174" name="Image 173">
            <a:extLst>
              <a:ext uri="{FF2B5EF4-FFF2-40B4-BE49-F238E27FC236}">
                <a16:creationId xmlns:a16="http://schemas.microsoft.com/office/drawing/2014/main" id="{7A1A9754-67AD-9DDC-C7B7-EBC40F96C5DC}"/>
              </a:ext>
            </a:extLst>
          </p:cNvPr>
          <p:cNvPicPr>
            <a:picLocks noChangeAspect="1"/>
          </p:cNvPicPr>
          <p:nvPr userDrawn="1"/>
        </p:nvPicPr>
        <p:blipFill>
          <a:blip r:embed="rId17"/>
          <a:stretch>
            <a:fillRect/>
          </a:stretch>
        </p:blipFill>
        <p:spPr>
          <a:xfrm>
            <a:off x="7319121" y="3379461"/>
            <a:ext cx="373375" cy="378352"/>
          </a:xfrm>
          <a:prstGeom prst="rect">
            <a:avLst/>
          </a:prstGeom>
        </p:spPr>
      </p:pic>
      <p:pic>
        <p:nvPicPr>
          <p:cNvPr id="175" name="Image 174">
            <a:extLst>
              <a:ext uri="{FF2B5EF4-FFF2-40B4-BE49-F238E27FC236}">
                <a16:creationId xmlns:a16="http://schemas.microsoft.com/office/drawing/2014/main" id="{1A164711-0E9F-4E69-9885-570713644ABC}"/>
              </a:ext>
            </a:extLst>
          </p:cNvPr>
          <p:cNvPicPr>
            <a:picLocks noChangeAspect="1"/>
          </p:cNvPicPr>
          <p:nvPr userDrawn="1"/>
        </p:nvPicPr>
        <p:blipFill>
          <a:blip r:embed="rId18"/>
          <a:stretch>
            <a:fillRect/>
          </a:stretch>
        </p:blipFill>
        <p:spPr>
          <a:xfrm>
            <a:off x="6734062" y="3390479"/>
            <a:ext cx="373375" cy="378352"/>
          </a:xfrm>
          <a:prstGeom prst="rect">
            <a:avLst/>
          </a:prstGeom>
        </p:spPr>
      </p:pic>
      <p:pic>
        <p:nvPicPr>
          <p:cNvPr id="176" name="Image 175">
            <a:extLst>
              <a:ext uri="{FF2B5EF4-FFF2-40B4-BE49-F238E27FC236}">
                <a16:creationId xmlns:a16="http://schemas.microsoft.com/office/drawing/2014/main" id="{5B9876EC-3050-F563-3E0E-7CACFEB688B9}"/>
              </a:ext>
            </a:extLst>
          </p:cNvPr>
          <p:cNvPicPr>
            <a:picLocks noChangeAspect="1"/>
          </p:cNvPicPr>
          <p:nvPr userDrawn="1"/>
        </p:nvPicPr>
        <p:blipFill>
          <a:blip r:embed="rId19"/>
          <a:stretch>
            <a:fillRect/>
          </a:stretch>
        </p:blipFill>
        <p:spPr>
          <a:xfrm>
            <a:off x="6086175" y="3379461"/>
            <a:ext cx="373375" cy="378352"/>
          </a:xfrm>
          <a:prstGeom prst="rect">
            <a:avLst/>
          </a:prstGeom>
        </p:spPr>
      </p:pic>
      <p:pic>
        <p:nvPicPr>
          <p:cNvPr id="177" name="Image 176">
            <a:extLst>
              <a:ext uri="{FF2B5EF4-FFF2-40B4-BE49-F238E27FC236}">
                <a16:creationId xmlns:a16="http://schemas.microsoft.com/office/drawing/2014/main" id="{D18E8AF0-59FA-A1F6-503D-F481F5D8E279}"/>
              </a:ext>
            </a:extLst>
          </p:cNvPr>
          <p:cNvPicPr>
            <a:picLocks noChangeAspect="1"/>
          </p:cNvPicPr>
          <p:nvPr userDrawn="1"/>
        </p:nvPicPr>
        <p:blipFill>
          <a:blip r:embed="rId20"/>
          <a:stretch>
            <a:fillRect/>
          </a:stretch>
        </p:blipFill>
        <p:spPr>
          <a:xfrm>
            <a:off x="5459883" y="3411053"/>
            <a:ext cx="373375" cy="378352"/>
          </a:xfrm>
          <a:prstGeom prst="rect">
            <a:avLst/>
          </a:prstGeom>
        </p:spPr>
      </p:pic>
      <p:pic>
        <p:nvPicPr>
          <p:cNvPr id="178" name="Image 177">
            <a:extLst>
              <a:ext uri="{FF2B5EF4-FFF2-40B4-BE49-F238E27FC236}">
                <a16:creationId xmlns:a16="http://schemas.microsoft.com/office/drawing/2014/main" id="{C30D2E8B-3973-2911-6B53-BF3528EE1B6D}"/>
              </a:ext>
            </a:extLst>
          </p:cNvPr>
          <p:cNvPicPr>
            <a:picLocks noChangeAspect="1"/>
          </p:cNvPicPr>
          <p:nvPr userDrawn="1"/>
        </p:nvPicPr>
        <p:blipFill>
          <a:blip r:embed="rId21"/>
          <a:stretch>
            <a:fillRect/>
          </a:stretch>
        </p:blipFill>
        <p:spPr>
          <a:xfrm>
            <a:off x="4802002" y="3355436"/>
            <a:ext cx="373375" cy="378352"/>
          </a:xfrm>
          <a:prstGeom prst="rect">
            <a:avLst/>
          </a:prstGeom>
        </p:spPr>
      </p:pic>
      <p:pic>
        <p:nvPicPr>
          <p:cNvPr id="179" name="Image 178">
            <a:extLst>
              <a:ext uri="{FF2B5EF4-FFF2-40B4-BE49-F238E27FC236}">
                <a16:creationId xmlns:a16="http://schemas.microsoft.com/office/drawing/2014/main" id="{7DF12BE3-D0A8-A3AC-CBC9-65F92185B178}"/>
              </a:ext>
            </a:extLst>
          </p:cNvPr>
          <p:cNvPicPr>
            <a:picLocks noChangeAspect="1"/>
          </p:cNvPicPr>
          <p:nvPr userDrawn="1"/>
        </p:nvPicPr>
        <p:blipFill>
          <a:blip r:embed="rId22"/>
          <a:stretch>
            <a:fillRect/>
          </a:stretch>
        </p:blipFill>
        <p:spPr>
          <a:xfrm>
            <a:off x="4148595" y="3390479"/>
            <a:ext cx="373375" cy="378352"/>
          </a:xfrm>
          <a:prstGeom prst="rect">
            <a:avLst/>
          </a:prstGeom>
        </p:spPr>
      </p:pic>
      <p:pic>
        <p:nvPicPr>
          <p:cNvPr id="180" name="Image 179">
            <a:extLst>
              <a:ext uri="{FF2B5EF4-FFF2-40B4-BE49-F238E27FC236}">
                <a16:creationId xmlns:a16="http://schemas.microsoft.com/office/drawing/2014/main" id="{F44717F4-8C2C-7841-EA42-1B784C75302C}"/>
              </a:ext>
            </a:extLst>
          </p:cNvPr>
          <p:cNvPicPr>
            <a:picLocks noChangeAspect="1"/>
          </p:cNvPicPr>
          <p:nvPr userDrawn="1"/>
        </p:nvPicPr>
        <p:blipFill>
          <a:blip r:embed="rId23"/>
          <a:stretch>
            <a:fillRect/>
          </a:stretch>
        </p:blipFill>
        <p:spPr>
          <a:xfrm>
            <a:off x="3500787" y="3353507"/>
            <a:ext cx="373375" cy="378352"/>
          </a:xfrm>
          <a:prstGeom prst="rect">
            <a:avLst/>
          </a:prstGeom>
        </p:spPr>
      </p:pic>
      <p:pic>
        <p:nvPicPr>
          <p:cNvPr id="181" name="Image 180">
            <a:extLst>
              <a:ext uri="{FF2B5EF4-FFF2-40B4-BE49-F238E27FC236}">
                <a16:creationId xmlns:a16="http://schemas.microsoft.com/office/drawing/2014/main" id="{54C58D1C-A90D-4400-D744-FDDE2D8D37C6}"/>
              </a:ext>
            </a:extLst>
          </p:cNvPr>
          <p:cNvPicPr>
            <a:picLocks noChangeAspect="1"/>
          </p:cNvPicPr>
          <p:nvPr userDrawn="1"/>
        </p:nvPicPr>
        <p:blipFill>
          <a:blip r:embed="rId24"/>
          <a:stretch>
            <a:fillRect/>
          </a:stretch>
        </p:blipFill>
        <p:spPr>
          <a:xfrm>
            <a:off x="2859706" y="3353507"/>
            <a:ext cx="373375" cy="378352"/>
          </a:xfrm>
          <a:prstGeom prst="rect">
            <a:avLst/>
          </a:prstGeom>
        </p:spPr>
      </p:pic>
      <p:pic>
        <p:nvPicPr>
          <p:cNvPr id="182" name="Image 181">
            <a:extLst>
              <a:ext uri="{FF2B5EF4-FFF2-40B4-BE49-F238E27FC236}">
                <a16:creationId xmlns:a16="http://schemas.microsoft.com/office/drawing/2014/main" id="{E07F202B-2D4D-A401-5A16-F69FAED82A74}"/>
              </a:ext>
            </a:extLst>
          </p:cNvPr>
          <p:cNvPicPr>
            <a:picLocks noChangeAspect="1"/>
          </p:cNvPicPr>
          <p:nvPr userDrawn="1"/>
        </p:nvPicPr>
        <p:blipFill>
          <a:blip r:embed="rId25"/>
          <a:stretch>
            <a:fillRect/>
          </a:stretch>
        </p:blipFill>
        <p:spPr>
          <a:xfrm>
            <a:off x="2234887" y="3353507"/>
            <a:ext cx="373375" cy="378352"/>
          </a:xfrm>
          <a:prstGeom prst="rect">
            <a:avLst/>
          </a:prstGeom>
        </p:spPr>
      </p:pic>
      <p:pic>
        <p:nvPicPr>
          <p:cNvPr id="183" name="Image 182">
            <a:extLst>
              <a:ext uri="{FF2B5EF4-FFF2-40B4-BE49-F238E27FC236}">
                <a16:creationId xmlns:a16="http://schemas.microsoft.com/office/drawing/2014/main" id="{CFDA1767-604A-B90B-54A8-FBC6C4954B1D}"/>
              </a:ext>
            </a:extLst>
          </p:cNvPr>
          <p:cNvPicPr>
            <a:picLocks noChangeAspect="1"/>
          </p:cNvPicPr>
          <p:nvPr userDrawn="1"/>
        </p:nvPicPr>
        <p:blipFill>
          <a:blip r:embed="rId26"/>
          <a:stretch>
            <a:fillRect/>
          </a:stretch>
        </p:blipFill>
        <p:spPr>
          <a:xfrm>
            <a:off x="1619339" y="3379461"/>
            <a:ext cx="373375" cy="378352"/>
          </a:xfrm>
          <a:prstGeom prst="rect">
            <a:avLst/>
          </a:prstGeom>
        </p:spPr>
      </p:pic>
      <p:pic>
        <p:nvPicPr>
          <p:cNvPr id="184" name="Image 183">
            <a:extLst>
              <a:ext uri="{FF2B5EF4-FFF2-40B4-BE49-F238E27FC236}">
                <a16:creationId xmlns:a16="http://schemas.microsoft.com/office/drawing/2014/main" id="{38E6F64C-0AD5-07CA-5049-9E37F2E9EE2B}"/>
              </a:ext>
            </a:extLst>
          </p:cNvPr>
          <p:cNvPicPr>
            <a:picLocks noChangeAspect="1"/>
          </p:cNvPicPr>
          <p:nvPr userDrawn="1"/>
        </p:nvPicPr>
        <p:blipFill>
          <a:blip r:embed="rId27"/>
          <a:stretch>
            <a:fillRect/>
          </a:stretch>
        </p:blipFill>
        <p:spPr>
          <a:xfrm>
            <a:off x="977587" y="3379461"/>
            <a:ext cx="373375" cy="378352"/>
          </a:xfrm>
          <a:prstGeom prst="rect">
            <a:avLst/>
          </a:prstGeom>
        </p:spPr>
      </p:pic>
      <p:pic>
        <p:nvPicPr>
          <p:cNvPr id="185" name="Image 184">
            <a:extLst>
              <a:ext uri="{FF2B5EF4-FFF2-40B4-BE49-F238E27FC236}">
                <a16:creationId xmlns:a16="http://schemas.microsoft.com/office/drawing/2014/main" id="{12C6FAE0-40A1-32B3-BA40-72DA75DD4959}"/>
              </a:ext>
            </a:extLst>
          </p:cNvPr>
          <p:cNvPicPr>
            <a:picLocks noChangeAspect="1"/>
          </p:cNvPicPr>
          <p:nvPr userDrawn="1"/>
        </p:nvPicPr>
        <p:blipFill>
          <a:blip r:embed="rId28"/>
          <a:stretch>
            <a:fillRect/>
          </a:stretch>
        </p:blipFill>
        <p:spPr>
          <a:xfrm>
            <a:off x="8013815" y="2774876"/>
            <a:ext cx="373375" cy="378352"/>
          </a:xfrm>
          <a:prstGeom prst="rect">
            <a:avLst/>
          </a:prstGeom>
        </p:spPr>
      </p:pic>
      <p:pic>
        <p:nvPicPr>
          <p:cNvPr id="186" name="Image 185">
            <a:extLst>
              <a:ext uri="{FF2B5EF4-FFF2-40B4-BE49-F238E27FC236}">
                <a16:creationId xmlns:a16="http://schemas.microsoft.com/office/drawing/2014/main" id="{D54C8ADD-58DA-4F9A-A614-AC5BDECC0779}"/>
              </a:ext>
            </a:extLst>
          </p:cNvPr>
          <p:cNvPicPr>
            <a:picLocks noChangeAspect="1"/>
          </p:cNvPicPr>
          <p:nvPr userDrawn="1"/>
        </p:nvPicPr>
        <p:blipFill>
          <a:blip r:embed="rId29"/>
          <a:stretch>
            <a:fillRect/>
          </a:stretch>
        </p:blipFill>
        <p:spPr>
          <a:xfrm>
            <a:off x="7396231" y="2735995"/>
            <a:ext cx="373375" cy="378352"/>
          </a:xfrm>
          <a:prstGeom prst="rect">
            <a:avLst/>
          </a:prstGeom>
        </p:spPr>
      </p:pic>
      <p:pic>
        <p:nvPicPr>
          <p:cNvPr id="187" name="Image 186">
            <a:extLst>
              <a:ext uri="{FF2B5EF4-FFF2-40B4-BE49-F238E27FC236}">
                <a16:creationId xmlns:a16="http://schemas.microsoft.com/office/drawing/2014/main" id="{C2F90EEF-1828-3B93-4FBE-7A0BFD4E9040}"/>
              </a:ext>
            </a:extLst>
          </p:cNvPr>
          <p:cNvPicPr>
            <a:picLocks noChangeAspect="1"/>
          </p:cNvPicPr>
          <p:nvPr userDrawn="1"/>
        </p:nvPicPr>
        <p:blipFill>
          <a:blip r:embed="rId30"/>
          <a:stretch>
            <a:fillRect/>
          </a:stretch>
        </p:blipFill>
        <p:spPr>
          <a:xfrm>
            <a:off x="6715469" y="2765231"/>
            <a:ext cx="373375" cy="378352"/>
          </a:xfrm>
          <a:prstGeom prst="rect">
            <a:avLst/>
          </a:prstGeom>
        </p:spPr>
      </p:pic>
      <p:pic>
        <p:nvPicPr>
          <p:cNvPr id="188" name="Image 187">
            <a:extLst>
              <a:ext uri="{FF2B5EF4-FFF2-40B4-BE49-F238E27FC236}">
                <a16:creationId xmlns:a16="http://schemas.microsoft.com/office/drawing/2014/main" id="{B82C9251-57BA-0FA8-7646-F51EB4B5642F}"/>
              </a:ext>
            </a:extLst>
          </p:cNvPr>
          <p:cNvPicPr>
            <a:picLocks noChangeAspect="1"/>
          </p:cNvPicPr>
          <p:nvPr userDrawn="1"/>
        </p:nvPicPr>
        <p:blipFill>
          <a:blip r:embed="rId31"/>
          <a:stretch>
            <a:fillRect/>
          </a:stretch>
        </p:blipFill>
        <p:spPr>
          <a:xfrm>
            <a:off x="6072002" y="2774876"/>
            <a:ext cx="373375" cy="378352"/>
          </a:xfrm>
          <a:prstGeom prst="rect">
            <a:avLst/>
          </a:prstGeom>
        </p:spPr>
      </p:pic>
      <p:pic>
        <p:nvPicPr>
          <p:cNvPr id="189" name="Image 188">
            <a:extLst>
              <a:ext uri="{FF2B5EF4-FFF2-40B4-BE49-F238E27FC236}">
                <a16:creationId xmlns:a16="http://schemas.microsoft.com/office/drawing/2014/main" id="{DBFCFF70-87A9-C7D9-7DE4-7295C301BC6A}"/>
              </a:ext>
            </a:extLst>
          </p:cNvPr>
          <p:cNvPicPr>
            <a:picLocks noChangeAspect="1"/>
          </p:cNvPicPr>
          <p:nvPr userDrawn="1"/>
        </p:nvPicPr>
        <p:blipFill>
          <a:blip r:embed="rId32"/>
          <a:stretch>
            <a:fillRect/>
          </a:stretch>
        </p:blipFill>
        <p:spPr>
          <a:xfrm>
            <a:off x="5437002" y="2774876"/>
            <a:ext cx="373375" cy="378352"/>
          </a:xfrm>
          <a:prstGeom prst="rect">
            <a:avLst/>
          </a:prstGeom>
        </p:spPr>
      </p:pic>
      <p:pic>
        <p:nvPicPr>
          <p:cNvPr id="190" name="Image 189">
            <a:extLst>
              <a:ext uri="{FF2B5EF4-FFF2-40B4-BE49-F238E27FC236}">
                <a16:creationId xmlns:a16="http://schemas.microsoft.com/office/drawing/2014/main" id="{00C0B648-56C7-D6D8-B8C5-E3ECDF58A4BC}"/>
              </a:ext>
            </a:extLst>
          </p:cNvPr>
          <p:cNvPicPr>
            <a:picLocks noChangeAspect="1"/>
          </p:cNvPicPr>
          <p:nvPr userDrawn="1"/>
        </p:nvPicPr>
        <p:blipFill>
          <a:blip r:embed="rId33"/>
          <a:stretch>
            <a:fillRect/>
          </a:stretch>
        </p:blipFill>
        <p:spPr>
          <a:xfrm>
            <a:off x="4821453" y="2791701"/>
            <a:ext cx="373375" cy="378352"/>
          </a:xfrm>
          <a:prstGeom prst="rect">
            <a:avLst/>
          </a:prstGeom>
        </p:spPr>
      </p:pic>
      <p:pic>
        <p:nvPicPr>
          <p:cNvPr id="191" name="Image 190">
            <a:extLst>
              <a:ext uri="{FF2B5EF4-FFF2-40B4-BE49-F238E27FC236}">
                <a16:creationId xmlns:a16="http://schemas.microsoft.com/office/drawing/2014/main" id="{FB8CF234-7C1D-82CA-6177-0198662DF710}"/>
              </a:ext>
            </a:extLst>
          </p:cNvPr>
          <p:cNvPicPr>
            <a:picLocks noChangeAspect="1"/>
          </p:cNvPicPr>
          <p:nvPr userDrawn="1"/>
        </p:nvPicPr>
        <p:blipFill>
          <a:blip r:embed="rId34"/>
          <a:stretch>
            <a:fillRect/>
          </a:stretch>
        </p:blipFill>
        <p:spPr>
          <a:xfrm>
            <a:off x="4186454" y="2765231"/>
            <a:ext cx="373375" cy="378352"/>
          </a:xfrm>
          <a:prstGeom prst="rect">
            <a:avLst/>
          </a:prstGeom>
        </p:spPr>
      </p:pic>
      <p:pic>
        <p:nvPicPr>
          <p:cNvPr id="192" name="Image 191">
            <a:extLst>
              <a:ext uri="{FF2B5EF4-FFF2-40B4-BE49-F238E27FC236}">
                <a16:creationId xmlns:a16="http://schemas.microsoft.com/office/drawing/2014/main" id="{D0375C9F-D301-9310-418E-3B8824D17668}"/>
              </a:ext>
            </a:extLst>
          </p:cNvPr>
          <p:cNvPicPr>
            <a:picLocks noChangeAspect="1"/>
          </p:cNvPicPr>
          <p:nvPr userDrawn="1"/>
        </p:nvPicPr>
        <p:blipFill>
          <a:blip r:embed="rId35"/>
          <a:stretch>
            <a:fillRect/>
          </a:stretch>
        </p:blipFill>
        <p:spPr>
          <a:xfrm>
            <a:off x="3534521" y="2750871"/>
            <a:ext cx="373375" cy="378352"/>
          </a:xfrm>
          <a:prstGeom prst="rect">
            <a:avLst/>
          </a:prstGeom>
        </p:spPr>
      </p:pic>
      <p:pic>
        <p:nvPicPr>
          <p:cNvPr id="193" name="Image 192">
            <a:extLst>
              <a:ext uri="{FF2B5EF4-FFF2-40B4-BE49-F238E27FC236}">
                <a16:creationId xmlns:a16="http://schemas.microsoft.com/office/drawing/2014/main" id="{55733B2E-63DE-914E-B448-BFD7E2AE646F}"/>
              </a:ext>
            </a:extLst>
          </p:cNvPr>
          <p:cNvPicPr>
            <a:picLocks noChangeAspect="1"/>
          </p:cNvPicPr>
          <p:nvPr userDrawn="1"/>
        </p:nvPicPr>
        <p:blipFill>
          <a:blip r:embed="rId36"/>
          <a:stretch>
            <a:fillRect/>
          </a:stretch>
        </p:blipFill>
        <p:spPr>
          <a:xfrm>
            <a:off x="2857187" y="2750871"/>
            <a:ext cx="373375" cy="378352"/>
          </a:xfrm>
          <a:prstGeom prst="rect">
            <a:avLst/>
          </a:prstGeom>
        </p:spPr>
      </p:pic>
      <p:pic>
        <p:nvPicPr>
          <p:cNvPr id="194" name="Image 193">
            <a:extLst>
              <a:ext uri="{FF2B5EF4-FFF2-40B4-BE49-F238E27FC236}">
                <a16:creationId xmlns:a16="http://schemas.microsoft.com/office/drawing/2014/main" id="{44447B30-FFFC-CF2F-C62C-C5A14ACD5405}"/>
              </a:ext>
            </a:extLst>
          </p:cNvPr>
          <p:cNvPicPr>
            <a:picLocks noChangeAspect="1"/>
          </p:cNvPicPr>
          <p:nvPr userDrawn="1"/>
        </p:nvPicPr>
        <p:blipFill>
          <a:blip r:embed="rId37"/>
          <a:stretch>
            <a:fillRect/>
          </a:stretch>
        </p:blipFill>
        <p:spPr>
          <a:xfrm>
            <a:off x="2239121" y="2750871"/>
            <a:ext cx="373375" cy="378352"/>
          </a:xfrm>
          <a:prstGeom prst="rect">
            <a:avLst/>
          </a:prstGeom>
        </p:spPr>
      </p:pic>
      <p:pic>
        <p:nvPicPr>
          <p:cNvPr id="195" name="Image 194">
            <a:extLst>
              <a:ext uri="{FF2B5EF4-FFF2-40B4-BE49-F238E27FC236}">
                <a16:creationId xmlns:a16="http://schemas.microsoft.com/office/drawing/2014/main" id="{F318CED0-35E6-3158-612A-D4E681980638}"/>
              </a:ext>
            </a:extLst>
          </p:cNvPr>
          <p:cNvPicPr>
            <a:picLocks noChangeAspect="1"/>
          </p:cNvPicPr>
          <p:nvPr userDrawn="1"/>
        </p:nvPicPr>
        <p:blipFill>
          <a:blip r:embed="rId38"/>
          <a:stretch>
            <a:fillRect/>
          </a:stretch>
        </p:blipFill>
        <p:spPr>
          <a:xfrm>
            <a:off x="1606639" y="2750871"/>
            <a:ext cx="373375" cy="378352"/>
          </a:xfrm>
          <a:prstGeom prst="rect">
            <a:avLst/>
          </a:prstGeom>
        </p:spPr>
      </p:pic>
      <p:pic>
        <p:nvPicPr>
          <p:cNvPr id="196" name="Image 195">
            <a:extLst>
              <a:ext uri="{FF2B5EF4-FFF2-40B4-BE49-F238E27FC236}">
                <a16:creationId xmlns:a16="http://schemas.microsoft.com/office/drawing/2014/main" id="{A1E71D77-087D-301C-2425-407E7033BD8E}"/>
              </a:ext>
            </a:extLst>
          </p:cNvPr>
          <p:cNvPicPr>
            <a:picLocks noChangeAspect="1"/>
          </p:cNvPicPr>
          <p:nvPr userDrawn="1"/>
        </p:nvPicPr>
        <p:blipFill>
          <a:blip r:embed="rId39"/>
          <a:stretch>
            <a:fillRect/>
          </a:stretch>
        </p:blipFill>
        <p:spPr>
          <a:xfrm>
            <a:off x="986054" y="2750871"/>
            <a:ext cx="373375" cy="378352"/>
          </a:xfrm>
          <a:prstGeom prst="rect">
            <a:avLst/>
          </a:prstGeom>
        </p:spPr>
      </p:pic>
      <p:pic>
        <p:nvPicPr>
          <p:cNvPr id="197" name="Image 196">
            <a:extLst>
              <a:ext uri="{FF2B5EF4-FFF2-40B4-BE49-F238E27FC236}">
                <a16:creationId xmlns:a16="http://schemas.microsoft.com/office/drawing/2014/main" id="{07D055B2-A34C-842B-CDF8-836F2BA349F0}"/>
              </a:ext>
            </a:extLst>
          </p:cNvPr>
          <p:cNvPicPr>
            <a:picLocks noChangeAspect="1"/>
          </p:cNvPicPr>
          <p:nvPr userDrawn="1"/>
        </p:nvPicPr>
        <p:blipFill>
          <a:blip r:embed="rId40"/>
          <a:stretch>
            <a:fillRect/>
          </a:stretch>
        </p:blipFill>
        <p:spPr>
          <a:xfrm>
            <a:off x="8014298" y="2131408"/>
            <a:ext cx="373375" cy="378352"/>
          </a:xfrm>
          <a:prstGeom prst="rect">
            <a:avLst/>
          </a:prstGeom>
        </p:spPr>
      </p:pic>
      <p:pic>
        <p:nvPicPr>
          <p:cNvPr id="198" name="Image 197">
            <a:extLst>
              <a:ext uri="{FF2B5EF4-FFF2-40B4-BE49-F238E27FC236}">
                <a16:creationId xmlns:a16="http://schemas.microsoft.com/office/drawing/2014/main" id="{74358CD0-E93D-0C60-59C9-6D353089FB30}"/>
              </a:ext>
            </a:extLst>
          </p:cNvPr>
          <p:cNvPicPr>
            <a:picLocks noChangeAspect="1"/>
          </p:cNvPicPr>
          <p:nvPr userDrawn="1"/>
        </p:nvPicPr>
        <p:blipFill>
          <a:blip r:embed="rId41"/>
          <a:stretch>
            <a:fillRect/>
          </a:stretch>
        </p:blipFill>
        <p:spPr>
          <a:xfrm>
            <a:off x="7395319" y="2107404"/>
            <a:ext cx="373375" cy="378352"/>
          </a:xfrm>
          <a:prstGeom prst="rect">
            <a:avLst/>
          </a:prstGeom>
        </p:spPr>
      </p:pic>
      <p:pic>
        <p:nvPicPr>
          <p:cNvPr id="199" name="Image 198">
            <a:extLst>
              <a:ext uri="{FF2B5EF4-FFF2-40B4-BE49-F238E27FC236}">
                <a16:creationId xmlns:a16="http://schemas.microsoft.com/office/drawing/2014/main" id="{2BC125C9-E3B9-EFE2-5F7C-995BD9FBAEF3}"/>
              </a:ext>
            </a:extLst>
          </p:cNvPr>
          <p:cNvPicPr>
            <a:picLocks noChangeAspect="1"/>
          </p:cNvPicPr>
          <p:nvPr userDrawn="1"/>
        </p:nvPicPr>
        <p:blipFill>
          <a:blip r:embed="rId42"/>
          <a:stretch>
            <a:fillRect/>
          </a:stretch>
        </p:blipFill>
        <p:spPr>
          <a:xfrm>
            <a:off x="6760320" y="2107404"/>
            <a:ext cx="373375" cy="378352"/>
          </a:xfrm>
          <a:prstGeom prst="rect">
            <a:avLst/>
          </a:prstGeom>
        </p:spPr>
      </p:pic>
      <p:pic>
        <p:nvPicPr>
          <p:cNvPr id="200" name="Image 199">
            <a:extLst>
              <a:ext uri="{FF2B5EF4-FFF2-40B4-BE49-F238E27FC236}">
                <a16:creationId xmlns:a16="http://schemas.microsoft.com/office/drawing/2014/main" id="{F1D3D9BB-6AFD-101A-6142-930F317AB3B5}"/>
              </a:ext>
            </a:extLst>
          </p:cNvPr>
          <p:cNvPicPr>
            <a:picLocks noChangeAspect="1"/>
          </p:cNvPicPr>
          <p:nvPr userDrawn="1"/>
        </p:nvPicPr>
        <p:blipFill>
          <a:blip r:embed="rId43"/>
          <a:stretch>
            <a:fillRect/>
          </a:stretch>
        </p:blipFill>
        <p:spPr>
          <a:xfrm>
            <a:off x="6091454" y="2131408"/>
            <a:ext cx="373375" cy="378352"/>
          </a:xfrm>
          <a:prstGeom prst="rect">
            <a:avLst/>
          </a:prstGeom>
        </p:spPr>
      </p:pic>
      <p:pic>
        <p:nvPicPr>
          <p:cNvPr id="201" name="Image 200">
            <a:extLst>
              <a:ext uri="{FF2B5EF4-FFF2-40B4-BE49-F238E27FC236}">
                <a16:creationId xmlns:a16="http://schemas.microsoft.com/office/drawing/2014/main" id="{B94BAED3-8E13-DBCC-6879-10AC0405E51D}"/>
              </a:ext>
            </a:extLst>
          </p:cNvPr>
          <p:cNvPicPr>
            <a:picLocks noChangeAspect="1"/>
          </p:cNvPicPr>
          <p:nvPr userDrawn="1"/>
        </p:nvPicPr>
        <p:blipFill>
          <a:blip r:embed="rId44"/>
          <a:stretch>
            <a:fillRect/>
          </a:stretch>
        </p:blipFill>
        <p:spPr>
          <a:xfrm>
            <a:off x="5456454" y="2131408"/>
            <a:ext cx="373375" cy="378352"/>
          </a:xfrm>
          <a:prstGeom prst="rect">
            <a:avLst/>
          </a:prstGeom>
        </p:spPr>
      </p:pic>
      <p:pic>
        <p:nvPicPr>
          <p:cNvPr id="202" name="Image 201">
            <a:extLst>
              <a:ext uri="{FF2B5EF4-FFF2-40B4-BE49-F238E27FC236}">
                <a16:creationId xmlns:a16="http://schemas.microsoft.com/office/drawing/2014/main" id="{CA6F6D5D-8836-1589-CD08-588D403DA002}"/>
              </a:ext>
            </a:extLst>
          </p:cNvPr>
          <p:cNvPicPr>
            <a:picLocks noChangeAspect="1"/>
          </p:cNvPicPr>
          <p:nvPr userDrawn="1"/>
        </p:nvPicPr>
        <p:blipFill>
          <a:blip r:embed="rId45"/>
          <a:stretch>
            <a:fillRect/>
          </a:stretch>
        </p:blipFill>
        <p:spPr>
          <a:xfrm>
            <a:off x="4838387" y="2121764"/>
            <a:ext cx="373375" cy="378352"/>
          </a:xfrm>
          <a:prstGeom prst="rect">
            <a:avLst/>
          </a:prstGeom>
        </p:spPr>
      </p:pic>
      <p:pic>
        <p:nvPicPr>
          <p:cNvPr id="203" name="Image 202">
            <a:extLst>
              <a:ext uri="{FF2B5EF4-FFF2-40B4-BE49-F238E27FC236}">
                <a16:creationId xmlns:a16="http://schemas.microsoft.com/office/drawing/2014/main" id="{4634E4BA-E299-F497-F4E9-965E086DFD40}"/>
              </a:ext>
            </a:extLst>
          </p:cNvPr>
          <p:cNvPicPr>
            <a:picLocks noChangeAspect="1"/>
          </p:cNvPicPr>
          <p:nvPr userDrawn="1"/>
        </p:nvPicPr>
        <p:blipFill>
          <a:blip r:embed="rId46"/>
          <a:stretch>
            <a:fillRect/>
          </a:stretch>
        </p:blipFill>
        <p:spPr>
          <a:xfrm>
            <a:off x="4186454" y="2121764"/>
            <a:ext cx="373375" cy="378352"/>
          </a:xfrm>
          <a:prstGeom prst="rect">
            <a:avLst/>
          </a:prstGeom>
        </p:spPr>
      </p:pic>
      <p:pic>
        <p:nvPicPr>
          <p:cNvPr id="204" name="Image 203">
            <a:extLst>
              <a:ext uri="{FF2B5EF4-FFF2-40B4-BE49-F238E27FC236}">
                <a16:creationId xmlns:a16="http://schemas.microsoft.com/office/drawing/2014/main" id="{60B0579D-4D36-84F8-CB9F-68560BD48F6D}"/>
              </a:ext>
            </a:extLst>
          </p:cNvPr>
          <p:cNvPicPr>
            <a:picLocks noChangeAspect="1"/>
          </p:cNvPicPr>
          <p:nvPr userDrawn="1"/>
        </p:nvPicPr>
        <p:blipFill>
          <a:blip r:embed="rId47"/>
          <a:stretch>
            <a:fillRect/>
          </a:stretch>
        </p:blipFill>
        <p:spPr>
          <a:xfrm>
            <a:off x="5437633" y="4033969"/>
            <a:ext cx="373375" cy="378352"/>
          </a:xfrm>
          <a:prstGeom prst="rect">
            <a:avLst/>
          </a:prstGeom>
        </p:spPr>
      </p:pic>
      <p:pic>
        <p:nvPicPr>
          <p:cNvPr id="205" name="Image 204">
            <a:extLst>
              <a:ext uri="{FF2B5EF4-FFF2-40B4-BE49-F238E27FC236}">
                <a16:creationId xmlns:a16="http://schemas.microsoft.com/office/drawing/2014/main" id="{C0D678F1-A641-B63B-6E0E-83B5FF1E78A9}"/>
              </a:ext>
            </a:extLst>
          </p:cNvPr>
          <p:cNvPicPr>
            <a:picLocks noChangeAspect="1"/>
          </p:cNvPicPr>
          <p:nvPr userDrawn="1"/>
        </p:nvPicPr>
        <p:blipFill>
          <a:blip r:embed="rId48"/>
          <a:stretch>
            <a:fillRect/>
          </a:stretch>
        </p:blipFill>
        <p:spPr>
          <a:xfrm>
            <a:off x="3534521" y="2131408"/>
            <a:ext cx="373375" cy="378352"/>
          </a:xfrm>
          <a:prstGeom prst="rect">
            <a:avLst/>
          </a:prstGeom>
        </p:spPr>
      </p:pic>
      <p:pic>
        <p:nvPicPr>
          <p:cNvPr id="206" name="Image 205">
            <a:extLst>
              <a:ext uri="{FF2B5EF4-FFF2-40B4-BE49-F238E27FC236}">
                <a16:creationId xmlns:a16="http://schemas.microsoft.com/office/drawing/2014/main" id="{F3CE975D-22FE-5BCD-0706-A2E1A3183E54}"/>
              </a:ext>
            </a:extLst>
          </p:cNvPr>
          <p:cNvPicPr>
            <a:picLocks noChangeAspect="1"/>
          </p:cNvPicPr>
          <p:nvPr userDrawn="1"/>
        </p:nvPicPr>
        <p:blipFill>
          <a:blip r:embed="rId49"/>
          <a:stretch>
            <a:fillRect/>
          </a:stretch>
        </p:blipFill>
        <p:spPr>
          <a:xfrm>
            <a:off x="2882587" y="2131408"/>
            <a:ext cx="373375" cy="378352"/>
          </a:xfrm>
          <a:prstGeom prst="rect">
            <a:avLst/>
          </a:prstGeom>
        </p:spPr>
      </p:pic>
      <p:pic>
        <p:nvPicPr>
          <p:cNvPr id="207" name="Image 206">
            <a:extLst>
              <a:ext uri="{FF2B5EF4-FFF2-40B4-BE49-F238E27FC236}">
                <a16:creationId xmlns:a16="http://schemas.microsoft.com/office/drawing/2014/main" id="{C173F9A8-885E-6303-922B-12826FC719F2}"/>
              </a:ext>
            </a:extLst>
          </p:cNvPr>
          <p:cNvPicPr>
            <a:picLocks noChangeAspect="1"/>
          </p:cNvPicPr>
          <p:nvPr userDrawn="1"/>
        </p:nvPicPr>
        <p:blipFill>
          <a:blip r:embed="rId50"/>
          <a:stretch>
            <a:fillRect/>
          </a:stretch>
        </p:blipFill>
        <p:spPr>
          <a:xfrm>
            <a:off x="2247587" y="2131408"/>
            <a:ext cx="373375" cy="378352"/>
          </a:xfrm>
          <a:prstGeom prst="rect">
            <a:avLst/>
          </a:prstGeom>
        </p:spPr>
      </p:pic>
      <p:pic>
        <p:nvPicPr>
          <p:cNvPr id="208" name="Image 207">
            <a:extLst>
              <a:ext uri="{FF2B5EF4-FFF2-40B4-BE49-F238E27FC236}">
                <a16:creationId xmlns:a16="http://schemas.microsoft.com/office/drawing/2014/main" id="{48A9846E-6127-C62F-94EF-0F54CEA5FD66}"/>
              </a:ext>
            </a:extLst>
          </p:cNvPr>
          <p:cNvPicPr>
            <a:picLocks noChangeAspect="1"/>
          </p:cNvPicPr>
          <p:nvPr userDrawn="1"/>
        </p:nvPicPr>
        <p:blipFill>
          <a:blip r:embed="rId51"/>
          <a:stretch>
            <a:fillRect/>
          </a:stretch>
        </p:blipFill>
        <p:spPr>
          <a:xfrm>
            <a:off x="1612587" y="2131408"/>
            <a:ext cx="373375" cy="378352"/>
          </a:xfrm>
          <a:prstGeom prst="rect">
            <a:avLst/>
          </a:prstGeom>
        </p:spPr>
      </p:pic>
      <p:pic>
        <p:nvPicPr>
          <p:cNvPr id="209" name="Image 208">
            <a:extLst>
              <a:ext uri="{FF2B5EF4-FFF2-40B4-BE49-F238E27FC236}">
                <a16:creationId xmlns:a16="http://schemas.microsoft.com/office/drawing/2014/main" id="{0753E863-46D6-91EC-9D42-A31CF2E70174}"/>
              </a:ext>
            </a:extLst>
          </p:cNvPr>
          <p:cNvPicPr>
            <a:picLocks noChangeAspect="1"/>
          </p:cNvPicPr>
          <p:nvPr userDrawn="1"/>
        </p:nvPicPr>
        <p:blipFill>
          <a:blip r:embed="rId52"/>
          <a:stretch>
            <a:fillRect/>
          </a:stretch>
        </p:blipFill>
        <p:spPr>
          <a:xfrm>
            <a:off x="977587" y="2131408"/>
            <a:ext cx="373375" cy="378352"/>
          </a:xfrm>
          <a:prstGeom prst="rect">
            <a:avLst/>
          </a:prstGeom>
        </p:spPr>
      </p:pic>
      <p:pic>
        <p:nvPicPr>
          <p:cNvPr id="4" name="Rectangle 95" descr="preencoded.png">
            <a:extLst>
              <a:ext uri="{FF2B5EF4-FFF2-40B4-BE49-F238E27FC236}">
                <a16:creationId xmlns:a16="http://schemas.microsoft.com/office/drawing/2014/main" id="{1AD483AB-9763-AAC8-E104-7794B0B11797}"/>
              </a:ext>
            </a:extLst>
          </p:cNvPr>
          <p:cNvPicPr>
            <a:picLocks noChangeAspect="1"/>
          </p:cNvPicPr>
          <p:nvPr userDrawn="1"/>
        </p:nvPicPr>
        <p:blipFill>
          <a:blip r:embed="rId53"/>
          <a:srcRect/>
          <a:stretch/>
        </p:blipFill>
        <p:spPr>
          <a:xfrm>
            <a:off x="10159678" y="6159178"/>
            <a:ext cx="2032324" cy="698823"/>
          </a:xfrm>
          <a:prstGeom prst="rect">
            <a:avLst/>
          </a:prstGeom>
        </p:spPr>
      </p:pic>
      <p:pic>
        <p:nvPicPr>
          <p:cNvPr id="5" name="ESMO-Congress-2025-Logo">
            <a:extLst>
              <a:ext uri="{FF2B5EF4-FFF2-40B4-BE49-F238E27FC236}">
                <a16:creationId xmlns:a16="http://schemas.microsoft.com/office/drawing/2014/main" id="{A948F6CE-2C99-61C4-A74C-2EDBD0D504A6}"/>
              </a:ext>
            </a:extLst>
          </p:cNvPr>
          <p:cNvPicPr>
            <a:picLocks noChangeAspect="1"/>
          </p:cNvPicPr>
          <p:nvPr userDrawn="1"/>
        </p:nvPicPr>
        <p:blipFill>
          <a:blip>
            <a:extLst>
              <a:ext uri="{96DAC541-7B7A-43D3-8B79-37D633B846F1}">
                <asvg:svgBlip xmlns:asvg="http://schemas.microsoft.com/office/drawing/2016/SVG/main" r:embed="rId54"/>
              </a:ext>
            </a:extLst>
          </a:blip>
          <a:srcRect/>
          <a:stretch/>
        </p:blipFill>
        <p:spPr>
          <a:xfrm>
            <a:off x="10630597" y="6404411"/>
            <a:ext cx="1454967" cy="277300"/>
          </a:xfrm>
          <a:prstGeom prst="rect">
            <a:avLst/>
          </a:prstGeom>
        </p:spPr>
      </p:pic>
    </p:spTree>
    <p:extLst>
      <p:ext uri="{BB962C8B-B14F-4D97-AF65-F5344CB8AC3E}">
        <p14:creationId xmlns:p14="http://schemas.microsoft.com/office/powerpoint/2010/main" val="6802587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7AD86"/>
        </a:solidFill>
        <a:effectLst/>
      </p:bgPr>
    </p:bg>
    <p:spTree>
      <p:nvGrpSpPr>
        <p:cNvPr id="1" name=""/>
        <p:cNvGrpSpPr/>
        <p:nvPr/>
      </p:nvGrpSpPr>
      <p:grpSpPr>
        <a:xfrm>
          <a:off x="0" y="0"/>
          <a:ext cx="0" cy="0"/>
          <a:chOff x="0" y="0"/>
          <a:chExt cx="0" cy="0"/>
        </a:xfrm>
      </p:grpSpPr>
      <p:pic>
        <p:nvPicPr>
          <p:cNvPr id="3" name="Rectangle 95" descr="preencoded.png">
            <a:extLst>
              <a:ext uri="{FF2B5EF4-FFF2-40B4-BE49-F238E27FC236}">
                <a16:creationId xmlns:a16="http://schemas.microsoft.com/office/drawing/2014/main" id="{F12E9E6E-3628-A2C4-1563-7E11D3A30F17}"/>
              </a:ext>
            </a:extLst>
          </p:cNvPr>
          <p:cNvPicPr>
            <a:picLocks noChangeAspect="1"/>
          </p:cNvPicPr>
          <p:nvPr userDrawn="1"/>
        </p:nvPicPr>
        <p:blipFill>
          <a:blip r:embed="rId2"/>
          <a:srcRect/>
          <a:stretch/>
        </p:blipFill>
        <p:spPr>
          <a:xfrm>
            <a:off x="10712128" y="6159178"/>
            <a:ext cx="1479873" cy="698823"/>
          </a:xfrm>
          <a:prstGeom prst="rect">
            <a:avLst/>
          </a:prstGeom>
        </p:spPr>
      </p:pic>
      <p:pic>
        <p:nvPicPr>
          <p:cNvPr id="4" name="Group 399" descr="preencoded.png">
            <a:extLst>
              <a:ext uri="{FF2B5EF4-FFF2-40B4-BE49-F238E27FC236}">
                <a16:creationId xmlns:a16="http://schemas.microsoft.com/office/drawing/2014/main" id="{B49E0B72-5E7A-2C69-6DE8-38E91F9AAC92}"/>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1148480" y="6434666"/>
            <a:ext cx="843845" cy="220133"/>
          </a:xfrm>
          <a:prstGeom prst="rect">
            <a:avLst/>
          </a:prstGeom>
        </p:spPr>
      </p:pic>
      <p:sp>
        <p:nvSpPr>
          <p:cNvPr id="8" name="European Society for Medical Oncology ESMO Via Ginevra 4 CH-6900 LuganoT 41 091 973 19 00esmoesmoorg esmoorg">
            <a:extLst>
              <a:ext uri="{FF2B5EF4-FFF2-40B4-BE49-F238E27FC236}">
                <a16:creationId xmlns:a16="http://schemas.microsoft.com/office/drawing/2014/main" id="{1EB4AE90-A266-178B-4665-CC5B8AA603E2}"/>
              </a:ext>
            </a:extLst>
          </p:cNvPr>
          <p:cNvSpPr/>
          <p:nvPr userDrawn="1"/>
        </p:nvSpPr>
        <p:spPr>
          <a:xfrm>
            <a:off x="962896" y="5035551"/>
            <a:ext cx="3575051" cy="1219200"/>
          </a:xfrm>
          <a:prstGeom prst="rect">
            <a:avLst/>
          </a:prstGeom>
          <a:noFill/>
          <a:ln/>
        </p:spPr>
        <p:txBody>
          <a:bodyPr wrap="square" lIns="0" tIns="0" rIns="0" bIns="0" rtlCol="0" anchor="t"/>
          <a:lstStyle/>
          <a:p>
            <a:pPr marL="0" indent="0" algn="l">
              <a:lnSpc>
                <a:spcPts val="1600"/>
              </a:lnSpc>
              <a:buNone/>
            </a:pPr>
            <a:r>
              <a:rPr lang="en-US" sz="1500">
                <a:solidFill>
                  <a:srgbClr val="FFFFFF"/>
                </a:solidFill>
                <a:latin typeface="Arial Narrow Bold" pitchFamily="34" charset="0"/>
                <a:ea typeface="Arial Narrow Bold" pitchFamily="34" charset="-122"/>
                <a:cs typeface="Arial Narrow Bold" pitchFamily="34" charset="-120"/>
              </a:rPr>
              <a:t>European Society for Medical Oncology (ESMO)
</a:t>
            </a:r>
            <a:r>
              <a:rPr lang="en-US" sz="1500">
                <a:solidFill>
                  <a:srgbClr val="FFFFFF"/>
                </a:solidFill>
                <a:latin typeface="Arial Narrow" pitchFamily="34" charset="0"/>
                <a:ea typeface="Arial Narrow" pitchFamily="34" charset="-122"/>
                <a:cs typeface="Arial Narrow" pitchFamily="34" charset="-120"/>
              </a:rPr>
              <a:t>Via Ginevra 4, CH-6900 Lugano</a:t>
            </a:r>
            <a:br>
              <a:rPr sz="900"/>
            </a:br>
            <a:r>
              <a:rPr lang="en-US" sz="1500">
                <a:solidFill>
                  <a:srgbClr val="FFFFFF"/>
                </a:solidFill>
                <a:latin typeface="Arial Narrow" pitchFamily="34" charset="0"/>
                <a:ea typeface="Arial Narrow" pitchFamily="34" charset="-122"/>
                <a:cs typeface="Arial Narrow" pitchFamily="34" charset="-120"/>
              </a:rPr>
              <a:t>T. +41 (0)91 973 19 00</a:t>
            </a:r>
            <a:br>
              <a:rPr sz="900"/>
            </a:br>
            <a:r>
              <a:rPr lang="en-US" sz="1500">
                <a:solidFill>
                  <a:srgbClr val="FFFFFF"/>
                </a:solidFill>
                <a:latin typeface="Arial Narrow" pitchFamily="34" charset="0"/>
                <a:ea typeface="Arial Narrow" pitchFamily="34" charset="-122"/>
                <a:cs typeface="Arial Narrow" pitchFamily="34" charset="-120"/>
              </a:rPr>
              <a:t>esmo@esmo.org</a:t>
            </a:r>
            <a:br>
              <a:rPr sz="900"/>
            </a:br>
            <a:r>
              <a:rPr lang="en-US" sz="1500">
                <a:solidFill>
                  <a:srgbClr val="FFFFFF"/>
                </a:solidFill>
                <a:latin typeface="Arial Narrow" pitchFamily="34" charset="0"/>
                <a:ea typeface="Arial Narrow" pitchFamily="34" charset="-122"/>
                <a:cs typeface="Arial Narrow" pitchFamily="34" charset="-120"/>
              </a:rPr>
              <a:t>
</a:t>
            </a:r>
            <a:r>
              <a:rPr lang="en-US" sz="1500">
                <a:solidFill>
                  <a:srgbClr val="FFFFFF"/>
                </a:solidFill>
                <a:latin typeface="Arial Narrow Bold" pitchFamily="34" charset="0"/>
                <a:ea typeface="Arial Narrow Bold" pitchFamily="34" charset="-122"/>
                <a:cs typeface="Arial Narrow Bold" pitchFamily="34" charset="-120"/>
              </a:rPr>
              <a:t>esmo.org</a:t>
            </a:r>
            <a:endParaRPr lang="en-US" sz="1500"/>
          </a:p>
        </p:txBody>
      </p:sp>
      <p:sp>
        <p:nvSpPr>
          <p:cNvPr id="2" name="Espace réservé du texte 8">
            <a:extLst>
              <a:ext uri="{FF2B5EF4-FFF2-40B4-BE49-F238E27FC236}">
                <a16:creationId xmlns:a16="http://schemas.microsoft.com/office/drawing/2014/main" id="{6B71D57D-FF14-FD10-D701-174D0129A758}"/>
              </a:ext>
            </a:extLst>
          </p:cNvPr>
          <p:cNvSpPr>
            <a:spLocks noGrp="1"/>
          </p:cNvSpPr>
          <p:nvPr>
            <p:ph type="body" sz="quarter" idx="10" hasCustomPrompt="1"/>
          </p:nvPr>
        </p:nvSpPr>
        <p:spPr>
          <a:xfrm>
            <a:off x="4591051" y="3021109"/>
            <a:ext cx="3009900" cy="815785"/>
          </a:xfrm>
          <a:prstGeom prst="rect">
            <a:avLst/>
          </a:prstGeom>
        </p:spPr>
        <p:txBody>
          <a:bodyPr/>
          <a:lstStyle>
            <a:lvl1pPr marL="0" indent="0" algn="ctr">
              <a:buNone/>
              <a:defRPr sz="5000" b="1" i="0">
                <a:solidFill>
                  <a:schemeClr val="bg1"/>
                </a:solidFill>
                <a:latin typeface="Arial Narrow" panose="020B0604020202020204" pitchFamily="34" charset="0"/>
                <a:cs typeface="Arial Narrow" panose="020B0604020202020204" pitchFamily="34" charset="0"/>
              </a:defRPr>
            </a:lvl1pPr>
          </a:lstStyle>
          <a:p>
            <a:pPr lvl="0"/>
            <a:r>
              <a:rPr lang="fr-FR" err="1"/>
              <a:t>Thank</a:t>
            </a:r>
            <a:r>
              <a:rPr lang="fr-FR"/>
              <a:t> </a:t>
            </a:r>
            <a:r>
              <a:rPr lang="fr-FR" err="1"/>
              <a:t>you</a:t>
            </a:r>
            <a:endParaRPr lang="fr-FR"/>
          </a:p>
        </p:txBody>
      </p:sp>
      <p:pic>
        <p:nvPicPr>
          <p:cNvPr id="5" name="Picture 4" descr="A white letter on a black background&#10;&#10;Description automatically generated">
            <a:extLst>
              <a:ext uri="{FF2B5EF4-FFF2-40B4-BE49-F238E27FC236}">
                <a16:creationId xmlns:a16="http://schemas.microsoft.com/office/drawing/2014/main" id="{5F378500-0109-FEA4-0A26-B7F6D3E95C0D}"/>
              </a:ext>
            </a:extLst>
          </p:cNvPr>
          <p:cNvPicPr>
            <a:picLocks noChangeAspect="1"/>
          </p:cNvPicPr>
          <p:nvPr userDrawn="1"/>
        </p:nvPicPr>
        <p:blipFill>
          <a:blip r:embed="rId4"/>
          <a:stretch>
            <a:fillRect/>
          </a:stretch>
        </p:blipFill>
        <p:spPr>
          <a:xfrm>
            <a:off x="962896" y="922474"/>
            <a:ext cx="3645907" cy="804727"/>
          </a:xfrm>
          <a:prstGeom prst="rect">
            <a:avLst/>
          </a:prstGeom>
        </p:spPr>
      </p:pic>
    </p:spTree>
    <p:extLst>
      <p:ext uri="{BB962C8B-B14F-4D97-AF65-F5344CB8AC3E}">
        <p14:creationId xmlns:p14="http://schemas.microsoft.com/office/powerpoint/2010/main" val="41595532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C7D73-112F-7D4C-844B-DB58E26B8454}"/>
              </a:ext>
            </a:extLst>
          </p:cNvPr>
          <p:cNvSpPr>
            <a:spLocks noGrp="1"/>
          </p:cNvSpPr>
          <p:nvPr>
            <p:ph type="ctrTitle"/>
          </p:nvPr>
        </p:nvSpPr>
        <p:spPr>
          <a:xfrm>
            <a:off x="1524000" y="1122363"/>
            <a:ext cx="9144000" cy="2387600"/>
          </a:xfrm>
        </p:spPr>
        <p:txBody>
          <a:bodyPr anchor="b"/>
          <a:lstStyle>
            <a:lvl1pPr algn="ctr">
              <a:defRPr sz="6000">
                <a:solidFill>
                  <a:schemeClr val="accent2"/>
                </a:solidFill>
              </a:defRPr>
            </a:lvl1pPr>
          </a:lstStyle>
          <a:p>
            <a:r>
              <a:rPr lang="en-US"/>
              <a:t>Click to edit Master title style</a:t>
            </a:r>
          </a:p>
        </p:txBody>
      </p:sp>
      <p:sp>
        <p:nvSpPr>
          <p:cNvPr id="3" name="Subtitle 2">
            <a:extLst>
              <a:ext uri="{FF2B5EF4-FFF2-40B4-BE49-F238E27FC236}">
                <a16:creationId xmlns:a16="http://schemas.microsoft.com/office/drawing/2014/main" id="{540EF9F5-E516-D445-A503-442205BC52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EAD089CD-F014-0C43-A6B2-23E6800D6E5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A3A3A"/>
              </a:solidFill>
              <a:effectLst/>
              <a:uLnTx/>
              <a:uFillTx/>
              <a:latin typeface="Arial" panose="020B0604020202020204"/>
              <a:ea typeface="+mn-ea"/>
              <a:cs typeface="+mn-cs"/>
            </a:endParaRPr>
          </a:p>
        </p:txBody>
      </p:sp>
    </p:spTree>
    <p:extLst>
      <p:ext uri="{BB962C8B-B14F-4D97-AF65-F5344CB8AC3E}">
        <p14:creationId xmlns:p14="http://schemas.microsoft.com/office/powerpoint/2010/main" val="5446602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AXIS Case Stud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3" name="Text Placeholder 20"/>
          <p:cNvSpPr>
            <a:spLocks noGrp="1"/>
          </p:cNvSpPr>
          <p:nvPr>
            <p:ph type="body" sz="quarter" idx="21" hasCustomPrompt="1"/>
          </p:nvPr>
        </p:nvSpPr>
        <p:spPr>
          <a:xfrm>
            <a:off x="1095285" y="1106040"/>
            <a:ext cx="9996049" cy="284041"/>
          </a:xfrm>
          <a:prstGeom prst="rect">
            <a:avLst/>
          </a:prstGeom>
        </p:spPr>
        <p:txBody>
          <a:bodyPr anchor="ctr"/>
          <a:lstStyle>
            <a:lvl1pPr marL="0" indent="0" algn="ctr" defTabSz="630936">
              <a:spcBef>
                <a:spcPts val="600"/>
              </a:spcBef>
              <a:buNone/>
              <a:defRPr sz="1380" b="1"/>
            </a:lvl1pPr>
          </a:lstStyle>
          <a:p>
            <a:r>
              <a:t>XX-YEAR-OLD MAN/WOMAN</a:t>
            </a:r>
          </a:p>
        </p:txBody>
      </p:sp>
      <p:sp>
        <p:nvSpPr>
          <p:cNvPr id="24" name="Text Placeholder 20"/>
          <p:cNvSpPr>
            <a:spLocks noGrp="1"/>
          </p:cNvSpPr>
          <p:nvPr>
            <p:ph type="body" sz="quarter" idx="22" hasCustomPrompt="1"/>
          </p:nvPr>
        </p:nvSpPr>
        <p:spPr>
          <a:xfrm>
            <a:off x="1369329" y="1525141"/>
            <a:ext cx="4464203" cy="284038"/>
          </a:xfrm>
          <a:prstGeom prst="rect">
            <a:avLst/>
          </a:prstGeom>
        </p:spPr>
        <p:txBody>
          <a:bodyPr>
            <a:noAutofit/>
          </a:bodyPr>
          <a:lstStyle>
            <a:lvl1pPr marL="0" indent="0" defTabSz="694944">
              <a:spcBef>
                <a:spcPts val="700"/>
              </a:spcBef>
              <a:buNone/>
              <a:defRPr sz="1600" b="1">
                <a:solidFill>
                  <a:srgbClr val="367BBE"/>
                </a:solidFill>
              </a:defRPr>
            </a:lvl1pPr>
          </a:lstStyle>
          <a:p>
            <a:r>
              <a:t>Subheader:</a:t>
            </a:r>
          </a:p>
        </p:txBody>
      </p:sp>
      <p:sp>
        <p:nvSpPr>
          <p:cNvPr id="3" name="Title Placeholder 5">
            <a:extLst>
              <a:ext uri="{FF2B5EF4-FFF2-40B4-BE49-F238E27FC236}">
                <a16:creationId xmlns:a16="http://schemas.microsoft.com/office/drawing/2014/main" id="{CFC42A0F-EFCE-BD9A-0B22-B01DF954C856}"/>
              </a:ext>
            </a:extLst>
          </p:cNvPr>
          <p:cNvSpPr>
            <a:spLocks noGrp="1"/>
          </p:cNvSpPr>
          <p:nvPr>
            <p:ph type="title"/>
          </p:nvPr>
        </p:nvSpPr>
        <p:spPr>
          <a:xfrm>
            <a:off x="1106864" y="521208"/>
            <a:ext cx="9262872" cy="576072"/>
          </a:xfrm>
          <a:prstGeom prst="rect">
            <a:avLst/>
          </a:prstGeom>
        </p:spPr>
        <p:txBody>
          <a:bodyPr vert="horz" lIns="91440" tIns="45720" rIns="91440" bIns="45720" rtlCol="0" anchor="t">
            <a:normAutofit/>
          </a:bodyPr>
          <a:lstStyle/>
          <a:p>
            <a:r>
              <a:rPr lang="en-US"/>
              <a:t>Click to edit Master title style</a:t>
            </a:r>
          </a:p>
        </p:txBody>
      </p:sp>
      <p:sp>
        <p:nvSpPr>
          <p:cNvPr id="4" name="Text Placeholder 8">
            <a:extLst>
              <a:ext uri="{FF2B5EF4-FFF2-40B4-BE49-F238E27FC236}">
                <a16:creationId xmlns:a16="http://schemas.microsoft.com/office/drawing/2014/main" id="{DA4E93F9-86C3-E449-DAB6-B80AFAF81FFE}"/>
              </a:ext>
            </a:extLst>
          </p:cNvPr>
          <p:cNvSpPr>
            <a:spLocks noGrp="1"/>
          </p:cNvSpPr>
          <p:nvPr>
            <p:ph idx="1" hasCustomPrompt="1"/>
          </p:nvPr>
        </p:nvSpPr>
        <p:spPr>
          <a:xfrm>
            <a:off x="1379424" y="1955799"/>
            <a:ext cx="4475112" cy="3988408"/>
          </a:xfrm>
          <a:prstGeom prst="rect">
            <a:avLst/>
          </a:prstGeom>
        </p:spPr>
        <p:txBody>
          <a:bodyPr vert="horz" lIns="91440" tIns="45720" rIns="91440" bIns="45720" rtlCol="0">
            <a:normAutofit/>
          </a:bodyPr>
          <a:lstStyle>
            <a:lvl1pPr>
              <a:buClr>
                <a:srgbClr val="DC983B"/>
              </a:buClr>
              <a:defRPr/>
            </a:lvl1pPr>
            <a:lvl2pPr>
              <a:buClr>
                <a:srgbClr val="DC983B"/>
              </a:buClr>
              <a:defRPr/>
            </a:lvl2pPr>
            <a:lvl3pPr>
              <a:buClr>
                <a:srgbClr val="DC983B"/>
              </a:buClr>
              <a:defRPr/>
            </a:lvl3pPr>
            <a:lvl4pPr>
              <a:buClr>
                <a:srgbClr val="DC983B"/>
              </a:buClr>
              <a:defRPr/>
            </a:lvl4pPr>
            <a:lvl5pPr>
              <a:buClr>
                <a:srgbClr val="DC983B"/>
              </a:buClr>
              <a:defRPr/>
            </a:lvl5pPr>
          </a:lstStyle>
          <a:p>
            <a:pPr lvl="0"/>
            <a:r>
              <a:rPr lang="en-US"/>
              <a:t>Level one</a:t>
            </a:r>
          </a:p>
          <a:p>
            <a:pPr lvl="1"/>
            <a:r>
              <a:rPr lang="en-US"/>
              <a:t>Level two</a:t>
            </a:r>
          </a:p>
          <a:p>
            <a:pPr lvl="2"/>
            <a:r>
              <a:rPr lang="en-US"/>
              <a:t>Level three</a:t>
            </a:r>
          </a:p>
          <a:p>
            <a:pPr lvl="3"/>
            <a:r>
              <a:rPr lang="en-US"/>
              <a:t>Level four</a:t>
            </a:r>
          </a:p>
          <a:p>
            <a:pPr lvl="4"/>
            <a:r>
              <a:rPr lang="en-US"/>
              <a:t>Level five</a:t>
            </a:r>
          </a:p>
        </p:txBody>
      </p:sp>
      <p:sp>
        <p:nvSpPr>
          <p:cNvPr id="5" name="Footer Placeholder 10">
            <a:extLst>
              <a:ext uri="{FF2B5EF4-FFF2-40B4-BE49-F238E27FC236}">
                <a16:creationId xmlns:a16="http://schemas.microsoft.com/office/drawing/2014/main" id="{6EEF26A4-42EF-A2B4-A670-578A3622CA62}"/>
              </a:ext>
            </a:extLst>
          </p:cNvPr>
          <p:cNvSpPr>
            <a:spLocks noGrp="1"/>
          </p:cNvSpPr>
          <p:nvPr>
            <p:ph type="ftr" sz="quarter" idx="3"/>
          </p:nvPr>
        </p:nvSpPr>
        <p:spPr>
          <a:xfrm>
            <a:off x="1572768" y="6080760"/>
            <a:ext cx="9153144" cy="283464"/>
          </a:xfrm>
          <a:prstGeom prst="rect">
            <a:avLst/>
          </a:prstGeom>
        </p:spPr>
        <p:txBody>
          <a:bodyPr vert="horz" lIns="91440" tIns="45720" rIns="91440" bIns="45720" rtlCol="0" anchor="ctr"/>
          <a:lstStyle>
            <a:lvl1pPr algn="l">
              <a:defRPr sz="800">
                <a:solidFill>
                  <a:schemeClr val="bg1"/>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30601367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69370EC-0FCA-5BAE-44EE-BEB012E90306}"/>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484086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7D82-00B8-0B9A-74D3-29E6B261559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70608BA-2306-FFFF-3C7F-0C3922A4C893}"/>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58064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E3E0B13-B254-A001-AAA6-0AEDEC99C851}"/>
              </a:ext>
            </a:extLst>
          </p:cNvPr>
          <p:cNvSpPr>
            <a:spLocks noGrp="1"/>
          </p:cNvSpPr>
          <p:nvPr>
            <p:ph type="ftr" sz="quarter" idx="11"/>
          </p:nvPr>
        </p:nvSpPr>
        <p:spPr/>
        <p:txBody>
          <a:bodyPr/>
          <a:lstStyle>
            <a:lvl1pPr>
              <a:defRPr sz="1000"/>
            </a:lvl1pPr>
          </a:lstStyle>
          <a:p>
            <a:endParaRPr lang="en-US"/>
          </a:p>
        </p:txBody>
      </p:sp>
    </p:spTree>
    <p:extLst>
      <p:ext uri="{BB962C8B-B14F-4D97-AF65-F5344CB8AC3E}">
        <p14:creationId xmlns:p14="http://schemas.microsoft.com/office/powerpoint/2010/main" val="3460048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image" Target="../media/image3.png"/><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image" Target="../media/image2.png"/><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image" Target="../media/image1.png"/><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34" Type="http://schemas.openxmlformats.org/officeDocument/2006/relationships/image" Target="../media/image2.png"/><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theme" Target="../theme/theme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8"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theme" Target="../theme/theme4.xml"/><Relationship Id="rId1"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alphaModFix amt="950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9DB656-1AD7-064E-BA22-4868A6D5F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F99C9F-CF8D-C307-D570-35BEBBEB7260}"/>
              </a:ext>
            </a:extLst>
          </p:cNvPr>
          <p:cNvSpPr>
            <a:spLocks noGrp="1"/>
          </p:cNvSpPr>
          <p:nvPr>
            <p:ph type="body" idx="1"/>
          </p:nvPr>
        </p:nvSpPr>
        <p:spPr>
          <a:xfrm>
            <a:off x="838200" y="1825625"/>
            <a:ext cx="10515600" cy="4152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E776642-4A68-D31C-95D8-6E0000F35C32}"/>
              </a:ext>
            </a:extLst>
          </p:cNvPr>
          <p:cNvSpPr>
            <a:spLocks noGrp="1"/>
          </p:cNvSpPr>
          <p:nvPr>
            <p:ph type="ftr" sz="quarter" idx="3"/>
          </p:nvPr>
        </p:nvSpPr>
        <p:spPr>
          <a:xfrm>
            <a:off x="1416735" y="6054437"/>
            <a:ext cx="10651322" cy="803564"/>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endParaRPr lang="en-US"/>
          </a:p>
        </p:txBody>
      </p:sp>
      <p:pic>
        <p:nvPicPr>
          <p:cNvPr id="8" name="Picture 7">
            <a:extLst>
              <a:ext uri="{FF2B5EF4-FFF2-40B4-BE49-F238E27FC236}">
                <a16:creationId xmlns:a16="http://schemas.microsoft.com/office/drawing/2014/main" id="{69D4DC12-C41D-67BC-F969-5B1245AB794F}"/>
              </a:ext>
            </a:extLst>
          </p:cNvPr>
          <p:cNvPicPr>
            <a:picLocks noChangeAspect="1"/>
          </p:cNvPicPr>
          <p:nvPr/>
        </p:nvPicPr>
        <p:blipFill>
          <a:blip r:embed="rId18"/>
          <a:stretch>
            <a:fillRect/>
          </a:stretch>
        </p:blipFill>
        <p:spPr>
          <a:xfrm>
            <a:off x="123944" y="6263241"/>
            <a:ext cx="933253" cy="518474"/>
          </a:xfrm>
          <a:prstGeom prst="rect">
            <a:avLst/>
          </a:prstGeom>
        </p:spPr>
      </p:pic>
      <p:pic>
        <p:nvPicPr>
          <p:cNvPr id="10" name="Picture 9">
            <a:extLst>
              <a:ext uri="{FF2B5EF4-FFF2-40B4-BE49-F238E27FC236}">
                <a16:creationId xmlns:a16="http://schemas.microsoft.com/office/drawing/2014/main" id="{9437997A-0C1A-AD62-1D5B-6562168C07D0}"/>
              </a:ext>
            </a:extLst>
          </p:cNvPr>
          <p:cNvPicPr>
            <a:picLocks noChangeAspect="1"/>
          </p:cNvPicPr>
          <p:nvPr/>
        </p:nvPicPr>
        <p:blipFill>
          <a:blip r:embed="rId18"/>
          <a:stretch>
            <a:fillRect/>
          </a:stretch>
        </p:blipFill>
        <p:spPr>
          <a:xfrm>
            <a:off x="123944" y="6263241"/>
            <a:ext cx="933253" cy="518474"/>
          </a:xfrm>
          <a:prstGeom prst="rect">
            <a:avLst/>
          </a:prstGeom>
        </p:spPr>
      </p:pic>
      <p:sp>
        <p:nvSpPr>
          <p:cNvPr id="6" name="Delay 8">
            <a:extLst>
              <a:ext uri="{FF2B5EF4-FFF2-40B4-BE49-F238E27FC236}">
                <a16:creationId xmlns:a16="http://schemas.microsoft.com/office/drawing/2014/main" id="{02F5C107-B0FC-698F-7C01-6302A9028BFF}"/>
              </a:ext>
            </a:extLst>
          </p:cNvPr>
          <p:cNvSpPr/>
          <p:nvPr/>
        </p:nvSpPr>
        <p:spPr>
          <a:xfrm rot="5400000">
            <a:off x="214743" y="5839691"/>
            <a:ext cx="803565" cy="1233057"/>
          </a:xfrm>
          <a:prstGeom prst="round2Same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65473B07-2FFA-87D7-A098-DBC746B5DA54}"/>
              </a:ext>
            </a:extLst>
          </p:cNvPr>
          <p:cNvPicPr>
            <a:picLocks noChangeAspect="1"/>
          </p:cNvPicPr>
          <p:nvPr/>
        </p:nvPicPr>
        <p:blipFill>
          <a:blip r:embed="rId19"/>
          <a:stretch>
            <a:fillRect/>
          </a:stretch>
        </p:blipFill>
        <p:spPr>
          <a:xfrm>
            <a:off x="149033" y="6105335"/>
            <a:ext cx="908164" cy="701763"/>
          </a:xfrm>
          <a:prstGeom prst="rect">
            <a:avLst/>
          </a:prstGeom>
        </p:spPr>
      </p:pic>
    </p:spTree>
    <p:extLst>
      <p:ext uri="{BB962C8B-B14F-4D97-AF65-F5344CB8AC3E}">
        <p14:creationId xmlns:p14="http://schemas.microsoft.com/office/powerpoint/2010/main" val="110443005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Lst>
  <p:txStyles>
    <p:titleStyle>
      <a:lvl1pPr algn="l" defTabSz="914400" rtl="0" eaLnBrk="1" latinLnBrk="0" hangingPunct="1">
        <a:lnSpc>
          <a:spcPct val="90000"/>
        </a:lnSpc>
        <a:spcBef>
          <a:spcPct val="0"/>
        </a:spcBef>
        <a:buNone/>
        <a:defRPr sz="3600"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a:alphaModFix amt="950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9DB656-1AD7-064E-BA22-4868A6D5F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7F99C9F-CF8D-C307-D570-35BEBBEB7260}"/>
              </a:ext>
            </a:extLst>
          </p:cNvPr>
          <p:cNvSpPr>
            <a:spLocks noGrp="1"/>
          </p:cNvSpPr>
          <p:nvPr>
            <p:ph type="body" idx="1"/>
          </p:nvPr>
        </p:nvSpPr>
        <p:spPr>
          <a:xfrm>
            <a:off x="838200" y="1825625"/>
            <a:ext cx="10515600" cy="4152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FE776642-4A68-D31C-95D8-6E0000F35C32}"/>
              </a:ext>
            </a:extLst>
          </p:cNvPr>
          <p:cNvSpPr>
            <a:spLocks noGrp="1"/>
          </p:cNvSpPr>
          <p:nvPr>
            <p:ph type="ftr" sz="quarter" idx="3"/>
          </p:nvPr>
        </p:nvSpPr>
        <p:spPr>
          <a:xfrm>
            <a:off x="1416735" y="6054437"/>
            <a:ext cx="10651322" cy="803564"/>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endParaRPr lang="en-US" dirty="0"/>
          </a:p>
        </p:txBody>
      </p:sp>
      <p:pic>
        <p:nvPicPr>
          <p:cNvPr id="8" name="Picture 7">
            <a:extLst>
              <a:ext uri="{FF2B5EF4-FFF2-40B4-BE49-F238E27FC236}">
                <a16:creationId xmlns:a16="http://schemas.microsoft.com/office/drawing/2014/main" id="{69D4DC12-C41D-67BC-F969-5B1245AB794F}"/>
              </a:ext>
            </a:extLst>
          </p:cNvPr>
          <p:cNvPicPr>
            <a:picLocks noChangeAspect="1"/>
          </p:cNvPicPr>
          <p:nvPr/>
        </p:nvPicPr>
        <p:blipFill>
          <a:blip r:embed="rId24"/>
          <a:stretch>
            <a:fillRect/>
          </a:stretch>
        </p:blipFill>
        <p:spPr>
          <a:xfrm>
            <a:off x="123944" y="6263241"/>
            <a:ext cx="933253" cy="518474"/>
          </a:xfrm>
          <a:prstGeom prst="rect">
            <a:avLst/>
          </a:prstGeom>
        </p:spPr>
      </p:pic>
      <p:pic>
        <p:nvPicPr>
          <p:cNvPr id="10" name="Picture 9">
            <a:extLst>
              <a:ext uri="{FF2B5EF4-FFF2-40B4-BE49-F238E27FC236}">
                <a16:creationId xmlns:a16="http://schemas.microsoft.com/office/drawing/2014/main" id="{9437997A-0C1A-AD62-1D5B-6562168C07D0}"/>
              </a:ext>
            </a:extLst>
          </p:cNvPr>
          <p:cNvPicPr>
            <a:picLocks noChangeAspect="1"/>
          </p:cNvPicPr>
          <p:nvPr/>
        </p:nvPicPr>
        <p:blipFill>
          <a:blip r:embed="rId24"/>
          <a:stretch>
            <a:fillRect/>
          </a:stretch>
        </p:blipFill>
        <p:spPr>
          <a:xfrm>
            <a:off x="123944" y="6263241"/>
            <a:ext cx="933253" cy="518474"/>
          </a:xfrm>
          <a:prstGeom prst="rect">
            <a:avLst/>
          </a:prstGeom>
        </p:spPr>
      </p:pic>
      <p:sp>
        <p:nvSpPr>
          <p:cNvPr id="6" name="Delay 8">
            <a:extLst>
              <a:ext uri="{FF2B5EF4-FFF2-40B4-BE49-F238E27FC236}">
                <a16:creationId xmlns:a16="http://schemas.microsoft.com/office/drawing/2014/main" id="{02F5C107-B0FC-698F-7C01-6302A9028BFF}"/>
              </a:ext>
            </a:extLst>
          </p:cNvPr>
          <p:cNvSpPr/>
          <p:nvPr/>
        </p:nvSpPr>
        <p:spPr>
          <a:xfrm rot="5400000">
            <a:off x="214743" y="5839691"/>
            <a:ext cx="803565" cy="1233057"/>
          </a:xfrm>
          <a:prstGeom prst="round2Same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65473B07-2FFA-87D7-A098-DBC746B5DA54}"/>
              </a:ext>
            </a:extLst>
          </p:cNvPr>
          <p:cNvPicPr>
            <a:picLocks noChangeAspect="1"/>
          </p:cNvPicPr>
          <p:nvPr/>
        </p:nvPicPr>
        <p:blipFill>
          <a:blip r:embed="rId25"/>
          <a:stretch>
            <a:fillRect/>
          </a:stretch>
        </p:blipFill>
        <p:spPr>
          <a:xfrm>
            <a:off x="149033" y="6105335"/>
            <a:ext cx="908164" cy="701763"/>
          </a:xfrm>
          <a:prstGeom prst="rect">
            <a:avLst/>
          </a:prstGeom>
        </p:spPr>
      </p:pic>
    </p:spTree>
    <p:extLst>
      <p:ext uri="{BB962C8B-B14F-4D97-AF65-F5344CB8AC3E}">
        <p14:creationId xmlns:p14="http://schemas.microsoft.com/office/powerpoint/2010/main" val="65881577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Lst>
  <p:hf sldNum="0" hdr="0" dt="0"/>
  <p:txStyles>
    <p:titleStyle>
      <a:lvl1pPr algn="l" defTabSz="914400" rtl="0" eaLnBrk="1" latinLnBrk="0" hangingPunct="1">
        <a:lnSpc>
          <a:spcPct val="90000"/>
        </a:lnSpc>
        <a:spcBef>
          <a:spcPct val="0"/>
        </a:spcBef>
        <a:buNone/>
        <a:defRPr sz="3600"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437997A-0C1A-AD62-1D5B-6562168C07D0}"/>
              </a:ext>
            </a:extLst>
          </p:cNvPr>
          <p:cNvPicPr>
            <a:picLocks noChangeAspect="1"/>
          </p:cNvPicPr>
          <p:nvPr/>
        </p:nvPicPr>
        <p:blipFill>
          <a:blip r:embed="rId34"/>
          <a:stretch>
            <a:fillRect/>
          </a:stretch>
        </p:blipFill>
        <p:spPr>
          <a:xfrm>
            <a:off x="84187" y="5951353"/>
            <a:ext cx="1203527" cy="668626"/>
          </a:xfrm>
          <a:prstGeom prst="rect">
            <a:avLst/>
          </a:prstGeom>
        </p:spPr>
      </p:pic>
      <p:sp>
        <p:nvSpPr>
          <p:cNvPr id="4" name="Title Placeholder 1">
            <a:extLst>
              <a:ext uri="{FF2B5EF4-FFF2-40B4-BE49-F238E27FC236}">
                <a16:creationId xmlns:a16="http://schemas.microsoft.com/office/drawing/2014/main" id="{61B412E6-22A5-F6D1-6C4D-7266299E05CD}"/>
              </a:ext>
            </a:extLst>
          </p:cNvPr>
          <p:cNvSpPr>
            <a:spLocks noGrp="1"/>
          </p:cNvSpPr>
          <p:nvPr>
            <p:ph type="title"/>
          </p:nvPr>
        </p:nvSpPr>
        <p:spPr>
          <a:xfrm>
            <a:off x="838200" y="365125"/>
            <a:ext cx="10515600" cy="871393"/>
          </a:xfrm>
          <a:prstGeom prst="rect">
            <a:avLst/>
          </a:prstGeom>
        </p:spPr>
        <p:txBody>
          <a:bodyPr vert="horz" lIns="91440" tIns="45720" rIns="91440" bIns="45720" rtlCol="0" anchor="ctr">
            <a:normAutofit/>
          </a:bodyPr>
          <a:lstStyle/>
          <a:p>
            <a:r>
              <a:rPr lang="en-US" dirty="0"/>
              <a:t>Click to edit Master title style</a:t>
            </a:r>
          </a:p>
        </p:txBody>
      </p:sp>
      <p:sp>
        <p:nvSpPr>
          <p:cNvPr id="7" name="Text Placeholder 2">
            <a:extLst>
              <a:ext uri="{FF2B5EF4-FFF2-40B4-BE49-F238E27FC236}">
                <a16:creationId xmlns:a16="http://schemas.microsoft.com/office/drawing/2014/main" id="{5D74FEAA-7A87-7BDE-48ED-0DC26605B1D6}"/>
              </a:ext>
            </a:extLst>
          </p:cNvPr>
          <p:cNvSpPr>
            <a:spLocks noGrp="1"/>
          </p:cNvSpPr>
          <p:nvPr>
            <p:ph type="body" idx="1"/>
          </p:nvPr>
        </p:nvSpPr>
        <p:spPr>
          <a:xfrm>
            <a:off x="838200" y="1331283"/>
            <a:ext cx="10515600" cy="45187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C7AF65C9-EBA5-0F03-3B16-8308ED10CC28}"/>
              </a:ext>
            </a:extLst>
          </p:cNvPr>
          <p:cNvSpPr/>
          <p:nvPr userDrawn="1"/>
        </p:nvSpPr>
        <p:spPr>
          <a:xfrm rot="10800000">
            <a:off x="-2" y="6721250"/>
            <a:ext cx="12192001" cy="136750"/>
          </a:xfrm>
          <a:prstGeom prst="rect">
            <a:avLst/>
          </a:prstGeom>
          <a:gradFill>
            <a:gsLst>
              <a:gs pos="0">
                <a:schemeClr val="accent2"/>
              </a:gs>
              <a:gs pos="99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8">
            <a:extLst>
              <a:ext uri="{FF2B5EF4-FFF2-40B4-BE49-F238E27FC236}">
                <a16:creationId xmlns:a16="http://schemas.microsoft.com/office/drawing/2014/main" id="{9CACBC30-5FEB-08F0-A3AC-C0836706CEFF}"/>
              </a:ext>
            </a:extLst>
          </p:cNvPr>
          <p:cNvSpPr>
            <a:spLocks noGrp="1"/>
          </p:cNvSpPr>
          <p:nvPr>
            <p:ph type="ftr" sz="quarter" idx="3"/>
          </p:nvPr>
        </p:nvSpPr>
        <p:spPr>
          <a:xfrm>
            <a:off x="1401417" y="5964383"/>
            <a:ext cx="9223513" cy="642566"/>
          </a:xfrm>
          <a:prstGeom prst="rect">
            <a:avLst/>
          </a:prstGeom>
        </p:spPr>
        <p:txBody>
          <a:bodyPr anchor="b"/>
          <a:lstStyle>
            <a:lvl1pPr algn="l">
              <a:defRPr sz="900"/>
            </a:lvl1pPr>
          </a:lstStyle>
          <a:p>
            <a:endParaRPr lang="en-US" dirty="0"/>
          </a:p>
        </p:txBody>
      </p:sp>
    </p:spTree>
    <p:extLst>
      <p:ext uri="{BB962C8B-B14F-4D97-AF65-F5344CB8AC3E}">
        <p14:creationId xmlns:p14="http://schemas.microsoft.com/office/powerpoint/2010/main" val="3054249407"/>
      </p:ext>
    </p:extLst>
  </p:cSld>
  <p:clrMap bg1="lt1" tx1="dk1" bg2="lt2" tx2="dk2" accent1="accent1" accent2="accent2" accent3="accent3" accent4="accent4" accent5="accent5" accent6="accent6" hlink="hlink" folHlink="folHlink"/>
  <p:sldLayoutIdLst>
    <p:sldLayoutId id="2147484540" r:id="rId1"/>
    <p:sldLayoutId id="2147484541" r:id="rId2"/>
    <p:sldLayoutId id="2147484542" r:id="rId3"/>
    <p:sldLayoutId id="2147484543" r:id="rId4"/>
    <p:sldLayoutId id="2147484544" r:id="rId5"/>
    <p:sldLayoutId id="2147484545" r:id="rId6"/>
    <p:sldLayoutId id="2147484546" r:id="rId7"/>
    <p:sldLayoutId id="2147484547" r:id="rId8"/>
    <p:sldLayoutId id="2147484548" r:id="rId9"/>
    <p:sldLayoutId id="2147484550" r:id="rId10"/>
    <p:sldLayoutId id="2147484551" r:id="rId11"/>
    <p:sldLayoutId id="2147484552" r:id="rId12"/>
    <p:sldLayoutId id="2147484513" r:id="rId13"/>
    <p:sldLayoutId id="2147484514" r:id="rId14"/>
    <p:sldLayoutId id="2147484515" r:id="rId15"/>
    <p:sldLayoutId id="2147484516" r:id="rId16"/>
    <p:sldLayoutId id="2147484517" r:id="rId17"/>
    <p:sldLayoutId id="2147484518" r:id="rId18"/>
    <p:sldLayoutId id="2147484520" r:id="rId19"/>
    <p:sldLayoutId id="2147484521" r:id="rId20"/>
    <p:sldLayoutId id="2147484522" r:id="rId21"/>
    <p:sldLayoutId id="2147484523" r:id="rId22"/>
    <p:sldLayoutId id="2147484524" r:id="rId23"/>
    <p:sldLayoutId id="2147484525" r:id="rId24"/>
    <p:sldLayoutId id="2147484526" r:id="rId25"/>
    <p:sldLayoutId id="2147484527" r:id="rId26"/>
    <p:sldLayoutId id="2147484528" r:id="rId27"/>
    <p:sldLayoutId id="2147484529" r:id="rId28"/>
    <p:sldLayoutId id="2147484530" r:id="rId29"/>
    <p:sldLayoutId id="2147484531" r:id="rId30"/>
    <p:sldLayoutId id="2147484532" r:id="rId31"/>
    <p:sldLayoutId id="2147484555" r:id="rId32"/>
  </p:sldLayoutIdLst>
  <p:hf sldNum="0" hdr="0" dt="0"/>
  <p:txStyles>
    <p:titleStyle>
      <a:lvl1pPr algn="l" defTabSz="914400" rtl="0" eaLnBrk="1" latinLnBrk="0" hangingPunct="1">
        <a:lnSpc>
          <a:spcPct val="90000"/>
        </a:lnSpc>
        <a:spcBef>
          <a:spcPct val="0"/>
        </a:spcBef>
        <a:buNone/>
        <a:defRPr sz="3600" b="1"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6" name="Title Placeholder 5">
            <a:extLst>
              <a:ext uri="{FF2B5EF4-FFF2-40B4-BE49-F238E27FC236}">
                <a16:creationId xmlns:a16="http://schemas.microsoft.com/office/drawing/2014/main" id="{982127D5-5ACA-11A4-A923-D17FE1817C16}"/>
              </a:ext>
            </a:extLst>
          </p:cNvPr>
          <p:cNvSpPr>
            <a:spLocks noGrp="1"/>
          </p:cNvSpPr>
          <p:nvPr>
            <p:ph type="title"/>
          </p:nvPr>
        </p:nvSpPr>
        <p:spPr>
          <a:xfrm>
            <a:off x="1106864" y="521208"/>
            <a:ext cx="9262872" cy="576072"/>
          </a:xfrm>
          <a:prstGeom prst="rect">
            <a:avLst/>
          </a:prstGeom>
        </p:spPr>
        <p:txBody>
          <a:bodyPr vert="horz" lIns="91440" tIns="45720" rIns="91440" bIns="45720" rtlCol="0" anchor="t">
            <a:normAutofit/>
          </a:bodyPr>
          <a:lstStyle/>
          <a:p>
            <a:r>
              <a:rPr lang="en-US"/>
              <a:t>Click to edit Master title style</a:t>
            </a:r>
          </a:p>
        </p:txBody>
      </p:sp>
      <p:sp>
        <p:nvSpPr>
          <p:cNvPr id="9" name="Text Placeholder 8">
            <a:extLst>
              <a:ext uri="{FF2B5EF4-FFF2-40B4-BE49-F238E27FC236}">
                <a16:creationId xmlns:a16="http://schemas.microsoft.com/office/drawing/2014/main" id="{9434210E-10F1-4259-0A3A-B65370F98313}"/>
              </a:ext>
            </a:extLst>
          </p:cNvPr>
          <p:cNvSpPr>
            <a:spLocks noGrp="1"/>
          </p:cNvSpPr>
          <p:nvPr>
            <p:ph type="body" idx="1"/>
          </p:nvPr>
        </p:nvSpPr>
        <p:spPr>
          <a:xfrm>
            <a:off x="1379424" y="1955799"/>
            <a:ext cx="4475112" cy="3988408"/>
          </a:xfrm>
          <a:prstGeom prst="rect">
            <a:avLst/>
          </a:prstGeom>
        </p:spPr>
        <p:txBody>
          <a:bodyPr vert="horz" lIns="91440" tIns="45720" rIns="91440" bIns="45720" rtlCol="0">
            <a:normAutofit/>
          </a:bodyPr>
          <a:lstStyle/>
          <a:p>
            <a:pPr lvl="0"/>
            <a:r>
              <a:rPr lang="en-US"/>
              <a:t>Level one</a:t>
            </a:r>
          </a:p>
          <a:p>
            <a:pPr lvl="1"/>
            <a:r>
              <a:rPr lang="en-US"/>
              <a:t>Level two</a:t>
            </a:r>
          </a:p>
          <a:p>
            <a:pPr lvl="2"/>
            <a:r>
              <a:rPr lang="en-US"/>
              <a:t>Level three</a:t>
            </a:r>
          </a:p>
          <a:p>
            <a:pPr lvl="3"/>
            <a:r>
              <a:rPr lang="en-US"/>
              <a:t>Level four</a:t>
            </a:r>
          </a:p>
          <a:p>
            <a:pPr lvl="4"/>
            <a:r>
              <a:rPr lang="en-US"/>
              <a:t>Level five</a:t>
            </a:r>
          </a:p>
        </p:txBody>
      </p:sp>
      <p:sp>
        <p:nvSpPr>
          <p:cNvPr id="11" name="Footer Placeholder 10">
            <a:extLst>
              <a:ext uri="{FF2B5EF4-FFF2-40B4-BE49-F238E27FC236}">
                <a16:creationId xmlns:a16="http://schemas.microsoft.com/office/drawing/2014/main" id="{9D118D59-0804-701D-DF1C-AF49ACA90B46}"/>
              </a:ext>
            </a:extLst>
          </p:cNvPr>
          <p:cNvSpPr>
            <a:spLocks noGrp="1"/>
          </p:cNvSpPr>
          <p:nvPr>
            <p:ph type="ftr" sz="quarter" idx="3"/>
          </p:nvPr>
        </p:nvSpPr>
        <p:spPr>
          <a:xfrm>
            <a:off x="1572768" y="6080760"/>
            <a:ext cx="9153144" cy="283464"/>
          </a:xfrm>
          <a:prstGeom prst="rect">
            <a:avLst/>
          </a:prstGeom>
        </p:spPr>
        <p:txBody>
          <a:bodyPr vert="horz" lIns="91440" tIns="45720" rIns="91440" bIns="45720" rtlCol="0" anchor="ctr"/>
          <a:lstStyle>
            <a:lvl1pPr algn="l">
              <a:defRPr sz="800">
                <a:solidFill>
                  <a:schemeClr val="bg1"/>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575170917"/>
      </p:ext>
    </p:extLst>
  </p:cSld>
  <p:clrMap bg1="lt1" tx1="dk1" bg2="lt2" tx2="dk2" accent1="accent1" accent2="accent2" accent3="accent3" accent4="accent4" accent5="accent5" accent6="accent6" hlink="hlink" folHlink="folHlink"/>
  <p:sldLayoutIdLst>
    <p:sldLayoutId id="2147484554" r:id="rId1"/>
  </p:sldLayoutIdLst>
  <p:transition spd="med"/>
  <p:hf sldNum="0" hdr="0" dt="0"/>
  <p:txStyles>
    <p:titleStyle>
      <a:lvl1pPr marL="0" marR="0" indent="0" algn="l" defTabSz="914400" rtl="0" eaLnBrk="1" latinLnBrk="0" hangingPunct="1">
        <a:lnSpc>
          <a:spcPct val="90000"/>
        </a:lnSpc>
        <a:spcBef>
          <a:spcPts val="0"/>
        </a:spcBef>
        <a:spcAft>
          <a:spcPts val="0"/>
        </a:spcAft>
        <a:buClrTx/>
        <a:buSzTx/>
        <a:buFontTx/>
        <a:buNone/>
        <a:tabLst/>
        <a:defRPr sz="3200" b="1" i="0" u="none" strike="noStrike" cap="none" spc="0" baseline="0">
          <a:solidFill>
            <a:schemeClr val="bg1"/>
          </a:solidFill>
          <a:uFillTx/>
          <a:latin typeface="Arial" panose="020B0604020202020204" pitchFamily="34" charset="0"/>
          <a:ea typeface="Arial" panose="020B0604020202020204" pitchFamily="34" charset="0"/>
          <a:cs typeface="Arial" panose="020B0604020202020204" pitchFamily="34" charset="0"/>
          <a:sym typeface="Aptos Display"/>
        </a:defRPr>
      </a:lvl1pPr>
      <a:lvl2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2pPr>
      <a:lvl3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3pPr>
      <a:lvl4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4pPr>
      <a:lvl5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5pPr>
      <a:lvl6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6pPr>
      <a:lvl7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7pPr>
      <a:lvl8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8pPr>
      <a:lvl9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9pPr>
    </p:titleStyle>
    <p:bodyStyle>
      <a:lvl1pPr marL="295275" marR="0" indent="-295275"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600" b="0" i="0" u="none" strike="noStrike" cap="none" spc="0" normalizeH="0" baseline="0" dirty="0" smtClean="0">
          <a:ln>
            <a:noFill/>
          </a:ln>
          <a:solidFill>
            <a:srgbClr val="FFFFFF"/>
          </a:solidFill>
          <a:effectLst/>
          <a:uFillTx/>
          <a:latin typeface="Arial"/>
          <a:ea typeface="Arial"/>
          <a:cs typeface="Arial"/>
          <a:sym typeface="Arial"/>
        </a:defRPr>
      </a:lvl1pPr>
      <a:lvl2pPr marL="581025" marR="0" indent="-285750"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400" b="0" i="0" u="none" strike="noStrike" cap="none" spc="0" normalizeH="0" baseline="0" dirty="0" smtClean="0">
          <a:ln>
            <a:noFill/>
          </a:ln>
          <a:solidFill>
            <a:srgbClr val="FFFFFF"/>
          </a:solidFill>
          <a:effectLst/>
          <a:uFillTx/>
          <a:latin typeface="Arial"/>
          <a:ea typeface="Arial"/>
          <a:cs typeface="Arial"/>
          <a:sym typeface="Arial"/>
        </a:defRPr>
      </a:lvl2pPr>
      <a:lvl3pPr marL="806450" marR="0" indent="-225425" algn="l" defTabSz="914400" rtl="0" eaLnBrk="1" fontAlgn="auto" latinLnBrk="0" hangingPunct="1">
        <a:lnSpc>
          <a:spcPct val="100000"/>
        </a:lnSpc>
        <a:spcBef>
          <a:spcPts val="400"/>
        </a:spcBef>
        <a:spcAft>
          <a:spcPts val="600"/>
        </a:spcAft>
        <a:buClr>
          <a:srgbClr val="BCBCF7"/>
        </a:buClr>
        <a:buSzPct val="100000"/>
        <a:buFont typeface="Arial"/>
        <a:buChar char="•"/>
        <a:tabLst>
          <a:tab pos="450850" algn="l"/>
        </a:tabLst>
        <a:defRPr kumimoji="0" lang="en-US" sz="1200" b="0" i="0" u="none" strike="noStrike" cap="none" spc="0" normalizeH="0" baseline="0" dirty="0" smtClean="0">
          <a:ln>
            <a:noFill/>
          </a:ln>
          <a:solidFill>
            <a:srgbClr val="FFFFFF"/>
          </a:solidFill>
          <a:effectLst/>
          <a:uFillTx/>
          <a:latin typeface="Arial"/>
          <a:ea typeface="Arial"/>
          <a:cs typeface="Arial"/>
          <a:sym typeface="Arial"/>
        </a:defRPr>
      </a:lvl3pPr>
      <a:lvl4pPr marL="1031875" marR="0" indent="-225425"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100" b="0" i="0" u="none" strike="noStrike" cap="none" spc="0" normalizeH="0" baseline="0" dirty="0" smtClean="0">
          <a:ln>
            <a:noFill/>
          </a:ln>
          <a:solidFill>
            <a:srgbClr val="FFFFFF"/>
          </a:solidFill>
          <a:effectLst/>
          <a:uFillTx/>
          <a:latin typeface="Arial"/>
          <a:ea typeface="Arial"/>
          <a:cs typeface="Arial"/>
          <a:sym typeface="Arial"/>
        </a:defRPr>
      </a:lvl4pPr>
      <a:lvl5pPr marL="1150938" marR="0" indent="-177800"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100" b="0" i="0" u="none" strike="noStrike" cap="none" spc="0" normalizeH="0" baseline="0" dirty="0">
          <a:ln>
            <a:noFill/>
          </a:ln>
          <a:solidFill>
            <a:srgbClr val="FFFFFF"/>
          </a:solidFill>
          <a:effectLst/>
          <a:uFillTx/>
          <a:latin typeface="Arial"/>
          <a:ea typeface="Arial"/>
          <a:cs typeface="Arial"/>
          <a:sym typeface="Arial"/>
        </a:defRPr>
      </a:lvl5pPr>
      <a:lvl6pPr marL="26924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9pPr>
    </p:bodyStyle>
    <p:other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1pPr>
      <a:lvl2pPr marL="0" marR="0" indent="4572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2pPr>
      <a:lvl3pPr marL="0" marR="0" indent="9144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3pPr>
      <a:lvl4pPr marL="0" marR="0" indent="13716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4pPr>
      <a:lvl5pPr marL="0" marR="0" indent="18288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5pPr>
      <a:lvl6pPr marL="0" marR="0" indent="22860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6pPr>
      <a:lvl7pPr marL="0" marR="0" indent="27432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7pPr>
      <a:lvl8pPr marL="0" marR="0" indent="32004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8pPr>
      <a:lvl9pPr marL="0" marR="0" indent="36576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1.xml"/><Relationship Id="rId1" Type="http://schemas.openxmlformats.org/officeDocument/2006/relationships/tags" Target="../tags/tag2.xml"/><Relationship Id="rId4" Type="http://schemas.openxmlformats.org/officeDocument/2006/relationships/image" Target="../media/image8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8.xml"/><Relationship Id="rId1" Type="http://schemas.openxmlformats.org/officeDocument/2006/relationships/tags" Target="../tags/tag3.xml"/><Relationship Id="rId4" Type="http://schemas.openxmlformats.org/officeDocument/2006/relationships/image" Target="../media/image8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3.xml"/><Relationship Id="rId1" Type="http://schemas.openxmlformats.org/officeDocument/2006/relationships/tags" Target="../tags/tag4.xml"/><Relationship Id="rId4" Type="http://schemas.openxmlformats.org/officeDocument/2006/relationships/image" Target="../media/image8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1.xml"/><Relationship Id="rId1" Type="http://schemas.openxmlformats.org/officeDocument/2006/relationships/tags" Target="../tags/tag5.xml"/><Relationship Id="rId4" Type="http://schemas.openxmlformats.org/officeDocument/2006/relationships/image" Target="../media/image8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8.xml"/><Relationship Id="rId1" Type="http://schemas.openxmlformats.org/officeDocument/2006/relationships/tags" Target="../tags/tag6.xml"/><Relationship Id="rId4" Type="http://schemas.openxmlformats.org/officeDocument/2006/relationships/image" Target="../media/image87.png"/></Relationships>
</file>

<file path=ppt/slides/_rels/slide15.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png"/><Relationship Id="rId18" Type="http://schemas.openxmlformats.org/officeDocument/2006/relationships/image" Target="../media/image103.png"/><Relationship Id="rId3" Type="http://schemas.openxmlformats.org/officeDocument/2006/relationships/image" Target="../media/image88.png"/><Relationship Id="rId21" Type="http://schemas.openxmlformats.org/officeDocument/2006/relationships/image" Target="../media/image106.png"/><Relationship Id="rId7" Type="http://schemas.openxmlformats.org/officeDocument/2006/relationships/image" Target="../media/image92.png"/><Relationship Id="rId12" Type="http://schemas.openxmlformats.org/officeDocument/2006/relationships/image" Target="../media/image97.png"/><Relationship Id="rId17" Type="http://schemas.openxmlformats.org/officeDocument/2006/relationships/image" Target="../media/image102.png"/><Relationship Id="rId2" Type="http://schemas.openxmlformats.org/officeDocument/2006/relationships/notesSlide" Target="../notesSlides/notesSlide14.xml"/><Relationship Id="rId16" Type="http://schemas.openxmlformats.org/officeDocument/2006/relationships/image" Target="../media/image101.png"/><Relationship Id="rId20" Type="http://schemas.openxmlformats.org/officeDocument/2006/relationships/image" Target="../media/image105.png"/><Relationship Id="rId1" Type="http://schemas.openxmlformats.org/officeDocument/2006/relationships/slideLayout" Target="../slideLayouts/slideLayout38.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5" Type="http://schemas.openxmlformats.org/officeDocument/2006/relationships/image" Target="../media/image100.png"/><Relationship Id="rId10" Type="http://schemas.openxmlformats.org/officeDocument/2006/relationships/image" Target="../media/image95.png"/><Relationship Id="rId19" Type="http://schemas.openxmlformats.org/officeDocument/2006/relationships/image" Target="../media/image104.png"/><Relationship Id="rId4" Type="http://schemas.openxmlformats.org/officeDocument/2006/relationships/image" Target="../media/image89.png"/><Relationship Id="rId9" Type="http://schemas.openxmlformats.org/officeDocument/2006/relationships/image" Target="../media/image94.png"/><Relationship Id="rId14" Type="http://schemas.openxmlformats.org/officeDocument/2006/relationships/image" Target="../media/image99.png"/><Relationship Id="rId22" Type="http://schemas.openxmlformats.org/officeDocument/2006/relationships/image" Target="../media/image10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8.xml"/><Relationship Id="rId1" Type="http://schemas.openxmlformats.org/officeDocument/2006/relationships/tags" Target="../tags/tag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3.xml"/><Relationship Id="rId1" Type="http://schemas.openxmlformats.org/officeDocument/2006/relationships/tags" Target="../tags/tag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7.xml"/><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0.xml"/><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2.xml"/><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8.xml"/><Relationship Id="rId1" Type="http://schemas.openxmlformats.org/officeDocument/2006/relationships/tags" Target="../tags/tag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9.xml"/><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0.xml"/><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1.xml"/><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3.xml"/><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4.xml"/><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6.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7.xml"/><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8.xml"/><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9.xml"/><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1.xml"/><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3.xml"/><Relationship Id="rId1" Type="http://schemas.openxmlformats.org/officeDocument/2006/relationships/tags" Target="../tags/tag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xml"/><Relationship Id="rId1" Type="http://schemas.openxmlformats.org/officeDocument/2006/relationships/slideLayout" Target="../slideLayouts/slideLayout43.xml"/><Relationship Id="rId4" Type="http://schemas.openxmlformats.org/officeDocument/2006/relationships/image" Target="../media/image79.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xml"/><Relationship Id="rId1" Type="http://schemas.openxmlformats.org/officeDocument/2006/relationships/slideLayout" Target="../slideLayouts/slideLayout43.xml"/><Relationship Id="rId5" Type="http://schemas.openxmlformats.org/officeDocument/2006/relationships/image" Target="../media/image82.png"/><Relationship Id="rId4" Type="http://schemas.openxmlformats.org/officeDocument/2006/relationships/image" Target="../media/image8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E9D16-A03F-B9D6-0BC1-7EF08F4B1191}"/>
              </a:ext>
            </a:extLst>
          </p:cNvPr>
          <p:cNvSpPr>
            <a:spLocks noGrp="1"/>
          </p:cNvSpPr>
          <p:nvPr>
            <p:ph type="ctrTitle"/>
          </p:nvPr>
        </p:nvSpPr>
        <p:spPr>
          <a:xfrm>
            <a:off x="1524000" y="2569550"/>
            <a:ext cx="9144000" cy="2387600"/>
          </a:xfrm>
        </p:spPr>
        <p:txBody>
          <a:bodyPr>
            <a:normAutofit fontScale="90000"/>
          </a:bodyPr>
          <a:lstStyle/>
          <a:p>
            <a:pPr algn="ctr"/>
            <a:r>
              <a:rPr lang="en-US" dirty="0"/>
              <a:t>TROP2-Targeted ADCs in TNBC and HR+ </a:t>
            </a:r>
            <a:r>
              <a:rPr lang="en-US" dirty="0" err="1"/>
              <a:t>mBC</a:t>
            </a:r>
            <a:r>
              <a:rPr lang="en-US" dirty="0"/>
              <a:t>: </a:t>
            </a:r>
            <a:br>
              <a:rPr lang="en-US" dirty="0"/>
            </a:br>
            <a:r>
              <a:rPr lang="en-US" dirty="0"/>
              <a:t>Advancing Care Through Clinical Evidence and Interdisciplinary Collaboration</a:t>
            </a:r>
          </a:p>
        </p:txBody>
      </p:sp>
    </p:spTree>
    <p:extLst>
      <p:ext uri="{BB962C8B-B14F-4D97-AF65-F5344CB8AC3E}">
        <p14:creationId xmlns:p14="http://schemas.microsoft.com/office/powerpoint/2010/main" val="2895226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7CE22B6-E966-EAA7-766C-0E4ADEB883A0}"/>
              </a:ext>
            </a:extLst>
          </p:cNvPr>
          <p:cNvSpPr>
            <a:spLocks noGrp="1"/>
          </p:cNvSpPr>
          <p:nvPr>
            <p:ph sz="half" idx="1"/>
          </p:nvPr>
        </p:nvSpPr>
        <p:spPr>
          <a:xfrm>
            <a:off x="838200" y="1486044"/>
            <a:ext cx="4876801" cy="4633402"/>
          </a:xfrm>
        </p:spPr>
        <p:txBody>
          <a:bodyPr>
            <a:normAutofit/>
          </a:bodyPr>
          <a:lstStyle/>
          <a:p>
            <a:pPr marL="0" indent="0">
              <a:lnSpc>
                <a:spcPct val="110000"/>
              </a:lnSpc>
              <a:buNone/>
            </a:pPr>
            <a:r>
              <a:rPr lang="en-US" sz="2000" b="1"/>
              <a:t>SG is distinct from other ADCs</a:t>
            </a:r>
          </a:p>
          <a:p>
            <a:pPr>
              <a:lnSpc>
                <a:spcPct val="110000"/>
              </a:lnSpc>
            </a:pPr>
            <a:r>
              <a:rPr lang="en-US" sz="2000"/>
              <a:t>Antibody highly specific for Trop-2 </a:t>
            </a:r>
          </a:p>
          <a:p>
            <a:pPr>
              <a:lnSpc>
                <a:spcPct val="110000"/>
              </a:lnSpc>
            </a:pPr>
            <a:r>
              <a:rPr lang="en-US" sz="2000"/>
              <a:t>High drug-to-antibody ratio (7.6:1) </a:t>
            </a:r>
          </a:p>
          <a:p>
            <a:pPr>
              <a:lnSpc>
                <a:spcPct val="110000"/>
              </a:lnSpc>
            </a:pPr>
            <a:r>
              <a:rPr lang="en-US" sz="2000"/>
              <a:t>Internalization and enzymatic cleavage by tumor cell not required for the liberation of SN-38 from the antibody</a:t>
            </a:r>
          </a:p>
          <a:p>
            <a:pPr>
              <a:lnSpc>
                <a:spcPct val="110000"/>
              </a:lnSpc>
            </a:pPr>
            <a:r>
              <a:rPr lang="en-US" sz="2000"/>
              <a:t>Hydrolysis of the linker also releases the SN-38 cytotoxic extracellularly in the tumor microenvironment, providing a bystander effect </a:t>
            </a:r>
          </a:p>
        </p:txBody>
      </p:sp>
      <p:sp>
        <p:nvSpPr>
          <p:cNvPr id="2" name="Title 1"/>
          <p:cNvSpPr>
            <a:spLocks noGrp="1"/>
          </p:cNvSpPr>
          <p:nvPr>
            <p:ph type="title"/>
          </p:nvPr>
        </p:nvSpPr>
        <p:spPr>
          <a:xfrm>
            <a:off x="838200" y="365125"/>
            <a:ext cx="10515600" cy="871393"/>
          </a:xfrm>
        </p:spPr>
        <p:txBody>
          <a:bodyPr>
            <a:normAutofit fontScale="90000"/>
          </a:bodyPr>
          <a:lstStyle/>
          <a:p>
            <a:r>
              <a:rPr lang="en-US"/>
              <a:t>Sacituzumab </a:t>
            </a:r>
            <a:r>
              <a:rPr lang="en-US" err="1"/>
              <a:t>Govitecan</a:t>
            </a:r>
            <a:r>
              <a:rPr lang="en-US"/>
              <a:t> (SG): </a:t>
            </a:r>
            <a:br>
              <a:rPr lang="en-US"/>
            </a:br>
            <a:r>
              <a:rPr lang="en-US"/>
              <a:t>First-in-Class TROP2 ADC </a:t>
            </a:r>
          </a:p>
        </p:txBody>
      </p:sp>
      <p:sp>
        <p:nvSpPr>
          <p:cNvPr id="7" name="Freeform 6"/>
          <p:cNvSpPr/>
          <p:nvPr/>
        </p:nvSpPr>
        <p:spPr>
          <a:xfrm>
            <a:off x="-312857" y="2278069"/>
            <a:ext cx="229692" cy="396020"/>
          </a:xfrm>
          <a:custGeom>
            <a:avLst/>
            <a:gdLst>
              <a:gd name="connsiteX0" fmla="*/ 133643 w 407963"/>
              <a:gd name="connsiteY0" fmla="*/ 0 h 703385"/>
              <a:gd name="connsiteX1" fmla="*/ 0 w 407963"/>
              <a:gd name="connsiteY1" fmla="*/ 407964 h 703385"/>
              <a:gd name="connsiteX2" fmla="*/ 407963 w 407963"/>
              <a:gd name="connsiteY2" fmla="*/ 703385 h 703385"/>
            </a:gdLst>
            <a:ahLst/>
            <a:cxnLst>
              <a:cxn ang="0">
                <a:pos x="connsiteX0" y="connsiteY0"/>
              </a:cxn>
              <a:cxn ang="0">
                <a:pos x="connsiteX1" y="connsiteY1"/>
              </a:cxn>
              <a:cxn ang="0">
                <a:pos x="connsiteX2" y="connsiteY2"/>
              </a:cxn>
            </a:cxnLst>
            <a:rect l="l" t="t" r="r" b="b"/>
            <a:pathLst>
              <a:path w="407963" h="703385">
                <a:moveTo>
                  <a:pt x="133643" y="0"/>
                </a:moveTo>
                <a:lnTo>
                  <a:pt x="0" y="407964"/>
                </a:lnTo>
                <a:lnTo>
                  <a:pt x="407963" y="703385"/>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2">
              <a:solidFill>
                <a:srgbClr val="FFFFFF"/>
              </a:solidFill>
              <a:latin typeface="Arial"/>
              <a:ea typeface="Microsoft YaHei"/>
            </a:endParaRPr>
          </a:p>
        </p:txBody>
      </p:sp>
      <p:grpSp>
        <p:nvGrpSpPr>
          <p:cNvPr id="16" name="Group 15">
            <a:extLst>
              <a:ext uri="{FF2B5EF4-FFF2-40B4-BE49-F238E27FC236}">
                <a16:creationId xmlns:a16="http://schemas.microsoft.com/office/drawing/2014/main" id="{646813F5-AFFA-0100-1469-1716B9CB45B4}"/>
              </a:ext>
            </a:extLst>
          </p:cNvPr>
          <p:cNvGrpSpPr/>
          <p:nvPr/>
        </p:nvGrpSpPr>
        <p:grpSpPr>
          <a:xfrm>
            <a:off x="6476995" y="1515766"/>
            <a:ext cx="5008814" cy="4352859"/>
            <a:chOff x="6612502" y="1550296"/>
            <a:chExt cx="3955949" cy="3437877"/>
          </a:xfrm>
        </p:grpSpPr>
        <p:pic>
          <p:nvPicPr>
            <p:cNvPr id="15" name="Picture 14">
              <a:extLst>
                <a:ext uri="{FF2B5EF4-FFF2-40B4-BE49-F238E27FC236}">
                  <a16:creationId xmlns:a16="http://schemas.microsoft.com/office/drawing/2014/main" id="{E6686672-2A60-49DB-82F6-98C7C96DF78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20657458">
              <a:off x="7170678" y="2078902"/>
              <a:ext cx="2719537" cy="2909271"/>
            </a:xfrm>
            <a:prstGeom prst="rect">
              <a:avLst/>
            </a:prstGeom>
          </p:spPr>
        </p:pic>
        <p:cxnSp>
          <p:nvCxnSpPr>
            <p:cNvPr id="21" name="Straight Arrow Connector 20">
              <a:extLst>
                <a:ext uri="{FF2B5EF4-FFF2-40B4-BE49-F238E27FC236}">
                  <a16:creationId xmlns:a16="http://schemas.microsoft.com/office/drawing/2014/main" id="{A687A089-56C1-42D4-9A54-7CCAC09FC6FC}"/>
                </a:ext>
              </a:extLst>
            </p:cNvPr>
            <p:cNvCxnSpPr>
              <a:cxnSpLocks/>
            </p:cNvCxnSpPr>
            <p:nvPr/>
          </p:nvCxnSpPr>
          <p:spPr>
            <a:xfrm flipH="1">
              <a:off x="9222232" y="2188776"/>
              <a:ext cx="537806" cy="287303"/>
            </a:xfrm>
            <a:prstGeom prst="straightConnector1">
              <a:avLst/>
            </a:prstGeom>
            <a:noFill/>
            <a:ln w="15875">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cxnSp>
        <p:sp>
          <p:nvSpPr>
            <p:cNvPr id="22" name="Freeform 25">
              <a:extLst>
                <a:ext uri="{FF2B5EF4-FFF2-40B4-BE49-F238E27FC236}">
                  <a16:creationId xmlns:a16="http://schemas.microsoft.com/office/drawing/2014/main" id="{BEEBC17F-0E5F-423D-BB21-741B9ABD74D7}"/>
                </a:ext>
              </a:extLst>
            </p:cNvPr>
            <p:cNvSpPr/>
            <p:nvPr/>
          </p:nvSpPr>
          <p:spPr>
            <a:xfrm>
              <a:off x="9160296" y="1550296"/>
              <a:ext cx="1199487" cy="644982"/>
            </a:xfrm>
            <a:custGeom>
              <a:avLst/>
              <a:gdLst>
                <a:gd name="connsiteX0" fmla="*/ 3447 w 2693970"/>
                <a:gd name="connsiteY0" fmla="*/ 3446 h 1191036"/>
                <a:gd name="connsiteX1" fmla="*/ 2694041 w 2693970"/>
                <a:gd name="connsiteY1" fmla="*/ 3446 h 1191036"/>
                <a:gd name="connsiteX2" fmla="*/ 2694041 w 2693970"/>
                <a:gd name="connsiteY2" fmla="*/ 1190975 h 1191036"/>
                <a:gd name="connsiteX3" fmla="*/ 3447 w 2693970"/>
                <a:gd name="connsiteY3" fmla="*/ 1190975 h 1191036"/>
              </a:gdLst>
              <a:ahLst/>
              <a:cxnLst>
                <a:cxn ang="0">
                  <a:pos x="connsiteX0" y="connsiteY0"/>
                </a:cxn>
                <a:cxn ang="0">
                  <a:pos x="connsiteX1" y="connsiteY1"/>
                </a:cxn>
                <a:cxn ang="0">
                  <a:pos x="connsiteX2" y="connsiteY2"/>
                </a:cxn>
                <a:cxn ang="0">
                  <a:pos x="connsiteX3" y="connsiteY3"/>
                </a:cxn>
              </a:cxnLst>
              <a:rect l="l" t="t" r="r" b="b"/>
              <a:pathLst>
                <a:path w="2693970" h="1191036">
                  <a:moveTo>
                    <a:pt x="3447" y="3446"/>
                  </a:moveTo>
                  <a:lnTo>
                    <a:pt x="2694041" y="3446"/>
                  </a:lnTo>
                  <a:lnTo>
                    <a:pt x="2694041" y="1190975"/>
                  </a:lnTo>
                  <a:lnTo>
                    <a:pt x="3447" y="1190975"/>
                  </a:lnTo>
                  <a:close/>
                </a:path>
              </a:pathLst>
            </a:custGeom>
            <a:solidFill>
              <a:srgbClr val="E7E6E6">
                <a:alpha val="85490"/>
              </a:srgbClr>
            </a:solidFill>
            <a:ln w="6614" cap="flat">
              <a:noFill/>
              <a:prstDash val="solid"/>
              <a:miter/>
            </a:ln>
          </p:spPr>
          <p:txBody>
            <a:bodyPr wrap="square" lIns="57918" tIns="38612" rIns="77224" bIns="38612" rtlCol="0" anchor="ctr">
              <a:spAutoFit/>
            </a:bodyPr>
            <a:lstStyle/>
            <a:p>
              <a:pPr defTabSz="386123">
                <a:defRPr/>
              </a:pPr>
              <a:r>
                <a:rPr lang="en-US" sz="1600" b="1" dirty="0">
                  <a:solidFill>
                    <a:schemeClr val="tx1"/>
                  </a:solidFill>
                  <a:latin typeface="Arial" panose="020B0604020202020204"/>
                  <a:ea typeface="Helvetica" charset="0"/>
                  <a:cs typeface="Helvetica" charset="0"/>
                </a:rPr>
                <a:t>Humanized anti</a:t>
              </a:r>
              <a:r>
                <a:rPr lang="en-US" sz="1600" b="1" dirty="0">
                  <a:solidFill>
                    <a:schemeClr val="tx1"/>
                  </a:solidFill>
                  <a:latin typeface="Arial" panose="020B0604020202020204" pitchFamily="34" charset="0"/>
                  <a:ea typeface="Helvetica" charset="0"/>
                  <a:cs typeface="Arial" panose="020B0604020202020204" pitchFamily="34" charset="0"/>
                </a:rPr>
                <a:t>‒</a:t>
              </a:r>
              <a:r>
                <a:rPr lang="en-US" sz="1600" b="1" dirty="0">
                  <a:solidFill>
                    <a:schemeClr val="tx1"/>
                  </a:solidFill>
                  <a:latin typeface="Arial" panose="020B0604020202020204"/>
                  <a:ea typeface="Helvetica" charset="0"/>
                  <a:cs typeface="Helvetica" charset="0"/>
                </a:rPr>
                <a:t>TROP2 antibody</a:t>
              </a:r>
            </a:p>
          </p:txBody>
        </p:sp>
        <p:sp>
          <p:nvSpPr>
            <p:cNvPr id="23" name="Freeform 26">
              <a:extLst>
                <a:ext uri="{FF2B5EF4-FFF2-40B4-BE49-F238E27FC236}">
                  <a16:creationId xmlns:a16="http://schemas.microsoft.com/office/drawing/2014/main" id="{CE37FBBD-6044-4476-B37C-EDF5282A2D8E}"/>
                </a:ext>
              </a:extLst>
            </p:cNvPr>
            <p:cNvSpPr/>
            <p:nvPr/>
          </p:nvSpPr>
          <p:spPr>
            <a:xfrm>
              <a:off x="9273328" y="3621600"/>
              <a:ext cx="1295123" cy="1228377"/>
            </a:xfrm>
            <a:custGeom>
              <a:avLst/>
              <a:gdLst>
                <a:gd name="connsiteX0" fmla="*/ 3447 w 2693970"/>
                <a:gd name="connsiteY0" fmla="*/ 3446 h 1382925"/>
                <a:gd name="connsiteX1" fmla="*/ 2694041 w 2693970"/>
                <a:gd name="connsiteY1" fmla="*/ 3446 h 1382925"/>
                <a:gd name="connsiteX2" fmla="*/ 2694041 w 2693970"/>
                <a:gd name="connsiteY2" fmla="*/ 1384254 h 1382925"/>
                <a:gd name="connsiteX3" fmla="*/ 3447 w 2693970"/>
                <a:gd name="connsiteY3" fmla="*/ 1384254 h 1382925"/>
              </a:gdLst>
              <a:ahLst/>
              <a:cxnLst>
                <a:cxn ang="0">
                  <a:pos x="connsiteX0" y="connsiteY0"/>
                </a:cxn>
                <a:cxn ang="0">
                  <a:pos x="connsiteX1" y="connsiteY1"/>
                </a:cxn>
                <a:cxn ang="0">
                  <a:pos x="connsiteX2" y="connsiteY2"/>
                </a:cxn>
                <a:cxn ang="0">
                  <a:pos x="connsiteX3" y="connsiteY3"/>
                </a:cxn>
              </a:cxnLst>
              <a:rect l="l" t="t" r="r" b="b"/>
              <a:pathLst>
                <a:path w="2693970" h="1382925">
                  <a:moveTo>
                    <a:pt x="3447" y="3446"/>
                  </a:moveTo>
                  <a:lnTo>
                    <a:pt x="2694041" y="3446"/>
                  </a:lnTo>
                  <a:lnTo>
                    <a:pt x="2694041" y="1384254"/>
                  </a:lnTo>
                  <a:lnTo>
                    <a:pt x="3447" y="1384254"/>
                  </a:lnTo>
                  <a:close/>
                </a:path>
              </a:pathLst>
            </a:custGeom>
            <a:solidFill>
              <a:srgbClr val="E7E6E6">
                <a:alpha val="85490"/>
              </a:srgbClr>
            </a:solidFill>
            <a:ln w="6614" cap="flat">
              <a:noFill/>
              <a:prstDash val="solid"/>
              <a:miter/>
            </a:ln>
          </p:spPr>
          <p:txBody>
            <a:bodyPr wrap="square" lIns="57918" tIns="38612" rIns="77224" bIns="38612" rtlCol="0" anchor="ctr">
              <a:spAutoFit/>
            </a:bodyPr>
            <a:lstStyle/>
            <a:p>
              <a:pPr defTabSz="386123">
                <a:defRPr/>
              </a:pPr>
              <a:r>
                <a:rPr lang="en-US" sz="1600" b="1" dirty="0">
                  <a:solidFill>
                    <a:schemeClr val="tx1"/>
                  </a:solidFill>
                  <a:latin typeface="Arial" panose="020B0604020202020204"/>
                  <a:ea typeface="Helvetica" charset="0"/>
                  <a:cs typeface="Helvetica" charset="0"/>
                </a:rPr>
                <a:t>SN-38 payload</a:t>
              </a:r>
            </a:p>
            <a:p>
              <a:pPr marL="231775" indent="-231775" defTabSz="386123">
                <a:buFont typeface="Arial" panose="020B0604020202020204" pitchFamily="34" charset="0"/>
                <a:buChar char="•"/>
                <a:defRPr/>
              </a:pPr>
              <a:r>
                <a:rPr lang="en-US" sz="1600" dirty="0">
                  <a:solidFill>
                    <a:schemeClr val="tx1"/>
                  </a:solidFill>
                  <a:latin typeface="Arial" panose="020B0604020202020204"/>
                  <a:ea typeface="Helvetica" charset="0"/>
                  <a:cs typeface="Helvetica" charset="0"/>
                </a:rPr>
                <a:t>SN-38 more potent than parent compound, irinotecan</a:t>
              </a:r>
            </a:p>
          </p:txBody>
        </p:sp>
        <p:sp>
          <p:nvSpPr>
            <p:cNvPr id="24" name="Freeform 46">
              <a:extLst>
                <a:ext uri="{FF2B5EF4-FFF2-40B4-BE49-F238E27FC236}">
                  <a16:creationId xmlns:a16="http://schemas.microsoft.com/office/drawing/2014/main" id="{218153BE-9D90-419F-A6B2-663B8D7EDABA}"/>
                </a:ext>
              </a:extLst>
            </p:cNvPr>
            <p:cNvSpPr/>
            <p:nvPr/>
          </p:nvSpPr>
          <p:spPr>
            <a:xfrm>
              <a:off x="7162800" y="2476078"/>
              <a:ext cx="585086" cy="882698"/>
            </a:xfrm>
            <a:custGeom>
              <a:avLst/>
              <a:gdLst>
                <a:gd name="connsiteX0" fmla="*/ 0 w 1002891"/>
                <a:gd name="connsiteY0" fmla="*/ 0 h 462117"/>
                <a:gd name="connsiteX1" fmla="*/ 0 w 1002891"/>
                <a:gd name="connsiteY1" fmla="*/ 462117 h 462117"/>
                <a:gd name="connsiteX2" fmla="*/ 1002891 w 1002891"/>
                <a:gd name="connsiteY2" fmla="*/ 462117 h 462117"/>
              </a:gdLst>
              <a:ahLst/>
              <a:cxnLst>
                <a:cxn ang="0">
                  <a:pos x="connsiteX0" y="connsiteY0"/>
                </a:cxn>
                <a:cxn ang="0">
                  <a:pos x="connsiteX1" y="connsiteY1"/>
                </a:cxn>
                <a:cxn ang="0">
                  <a:pos x="connsiteX2" y="connsiteY2"/>
                </a:cxn>
              </a:cxnLst>
              <a:rect l="l" t="t" r="r" b="b"/>
              <a:pathLst>
                <a:path w="1002891" h="462117">
                  <a:moveTo>
                    <a:pt x="0" y="0"/>
                  </a:moveTo>
                  <a:lnTo>
                    <a:pt x="0" y="462117"/>
                  </a:lnTo>
                  <a:lnTo>
                    <a:pt x="1002891" y="462117"/>
                  </a:lnTo>
                </a:path>
              </a:pathLst>
            </a:custGeom>
            <a:noFill/>
            <a:ln w="15875">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6123">
                <a:defRPr/>
              </a:pPr>
              <a:endParaRPr lang="en-US" sz="760">
                <a:solidFill>
                  <a:srgbClr val="FFFFFF"/>
                </a:solidFill>
                <a:latin typeface="Calibri" panose="020F0502020204030204"/>
                <a:ea typeface="Microsoft YaHei"/>
              </a:endParaRPr>
            </a:p>
          </p:txBody>
        </p:sp>
        <p:sp>
          <p:nvSpPr>
            <p:cNvPr id="25" name="Freeform 27">
              <a:extLst>
                <a:ext uri="{FF2B5EF4-FFF2-40B4-BE49-F238E27FC236}">
                  <a16:creationId xmlns:a16="http://schemas.microsoft.com/office/drawing/2014/main" id="{5506726B-A438-47FA-9084-DA694CC1DDF6}"/>
                </a:ext>
              </a:extLst>
            </p:cNvPr>
            <p:cNvSpPr/>
            <p:nvPr/>
          </p:nvSpPr>
          <p:spPr>
            <a:xfrm>
              <a:off x="6612502" y="1648034"/>
              <a:ext cx="1543753" cy="839447"/>
            </a:xfrm>
            <a:custGeom>
              <a:avLst/>
              <a:gdLst>
                <a:gd name="connsiteX0" fmla="*/ 3447 w 2813113"/>
                <a:gd name="connsiteY0" fmla="*/ 3446 h 1078549"/>
                <a:gd name="connsiteX1" fmla="*/ 2813450 w 2813113"/>
                <a:gd name="connsiteY1" fmla="*/ 3446 h 1078549"/>
                <a:gd name="connsiteX2" fmla="*/ 2813450 w 2813113"/>
                <a:gd name="connsiteY2" fmla="*/ 1079547 h 1078549"/>
                <a:gd name="connsiteX3" fmla="*/ 3447 w 2813113"/>
                <a:gd name="connsiteY3" fmla="*/ 1079547 h 1078549"/>
              </a:gdLst>
              <a:ahLst/>
              <a:cxnLst>
                <a:cxn ang="0">
                  <a:pos x="connsiteX0" y="connsiteY0"/>
                </a:cxn>
                <a:cxn ang="0">
                  <a:pos x="connsiteX1" y="connsiteY1"/>
                </a:cxn>
                <a:cxn ang="0">
                  <a:pos x="connsiteX2" y="connsiteY2"/>
                </a:cxn>
                <a:cxn ang="0">
                  <a:pos x="connsiteX3" y="connsiteY3"/>
                </a:cxn>
              </a:cxnLst>
              <a:rect l="l" t="t" r="r" b="b"/>
              <a:pathLst>
                <a:path w="2813113" h="1078549">
                  <a:moveTo>
                    <a:pt x="3447" y="3446"/>
                  </a:moveTo>
                  <a:lnTo>
                    <a:pt x="2813450" y="3446"/>
                  </a:lnTo>
                  <a:lnTo>
                    <a:pt x="2813450" y="1079547"/>
                  </a:lnTo>
                  <a:lnTo>
                    <a:pt x="3447" y="1079547"/>
                  </a:lnTo>
                  <a:close/>
                </a:path>
              </a:pathLst>
            </a:custGeom>
            <a:solidFill>
              <a:srgbClr val="E7E6E6">
                <a:alpha val="85490"/>
              </a:srgbClr>
            </a:solidFill>
            <a:ln w="6614" cap="flat">
              <a:noFill/>
              <a:prstDash val="solid"/>
              <a:miter/>
            </a:ln>
          </p:spPr>
          <p:txBody>
            <a:bodyPr wrap="square" lIns="57918" tIns="38612" rIns="77224" bIns="38612" rtlCol="0" anchor="ctr">
              <a:spAutoFit/>
            </a:bodyPr>
            <a:lstStyle/>
            <a:p>
              <a:pPr defTabSz="386123">
                <a:defRPr/>
              </a:pPr>
              <a:r>
                <a:rPr lang="en-US" sz="1600" b="1" dirty="0">
                  <a:solidFill>
                    <a:schemeClr val="tx1"/>
                  </a:solidFill>
                  <a:latin typeface="Arial" panose="020B0604020202020204"/>
                  <a:ea typeface="Helvetica" charset="0"/>
                  <a:cs typeface="Helvetica" charset="0"/>
                </a:rPr>
                <a:t>Linker for SN-38</a:t>
              </a:r>
            </a:p>
            <a:p>
              <a:pPr marL="231775" indent="-231775" defTabSz="386123">
                <a:buFont typeface="Arial" panose="020B0604020202020204" pitchFamily="34" charset="0"/>
                <a:buChar char="•"/>
                <a:defRPr/>
              </a:pPr>
              <a:r>
                <a:rPr lang="en-US" sz="1600" dirty="0" err="1">
                  <a:solidFill>
                    <a:schemeClr val="tx1"/>
                  </a:solidFill>
                  <a:latin typeface="Arial" panose="020B0604020202020204"/>
                  <a:ea typeface="Helvetica" charset="0"/>
                  <a:cs typeface="Helvetica" charset="0"/>
                </a:rPr>
                <a:t>Hydrolyzable</a:t>
              </a:r>
              <a:r>
                <a:rPr lang="en-US" sz="1600" dirty="0">
                  <a:solidFill>
                    <a:schemeClr val="tx1"/>
                  </a:solidFill>
                  <a:latin typeface="Arial" panose="020B0604020202020204"/>
                  <a:ea typeface="Helvetica" charset="0"/>
                  <a:cs typeface="Helvetica" charset="0"/>
                </a:rPr>
                <a:t> linker for payload release</a:t>
              </a:r>
            </a:p>
          </p:txBody>
        </p:sp>
      </p:grpSp>
      <p:sp>
        <p:nvSpPr>
          <p:cNvPr id="5" name="Content Placeholder 3">
            <a:extLst>
              <a:ext uri="{FF2B5EF4-FFF2-40B4-BE49-F238E27FC236}">
                <a16:creationId xmlns:a16="http://schemas.microsoft.com/office/drawing/2014/main" id="{E9C0CD6F-EC3D-6564-B040-CE1237782EE7}"/>
              </a:ext>
            </a:extLst>
          </p:cNvPr>
          <p:cNvSpPr txBox="1">
            <a:spLocks/>
          </p:cNvSpPr>
          <p:nvPr>
            <p:custDataLst>
              <p:tags r:id="rId1"/>
            </p:custDataLst>
          </p:nvPr>
        </p:nvSpPr>
        <p:spPr>
          <a:xfrm>
            <a:off x="1324497" y="6218516"/>
            <a:ext cx="8236266" cy="364800"/>
          </a:xfrm>
          <a:prstGeom prst="rect">
            <a:avLst/>
          </a:prstGeom>
          <a:noFill/>
          <a:extLst>
            <a:ext uri="{909E8E84-426E-40DD-AFC4-6F175D3DCCD1}">
              <a14:hiddenFill xmlns:a14="http://schemas.microsoft.com/office/drawing/2010/main">
                <a:solidFill>
                  <a:srgbClr val="FFFFFF"/>
                </a:solidFill>
              </a14:hiddenFill>
            </a:ext>
          </a:extLst>
        </p:spPr>
        <p:txBody>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sz="900"/>
              <a:t>Nagayama A, et al. </a:t>
            </a:r>
            <a:r>
              <a:rPr lang="en-US" sz="900" i="1"/>
              <a:t>Ther Adv Med Oncol. </a:t>
            </a:r>
            <a:r>
              <a:rPr lang="en-US" sz="900"/>
              <a:t>2020;12:1758835920915980. </a:t>
            </a:r>
            <a:br>
              <a:rPr lang="en-US" sz="900"/>
            </a:br>
            <a:r>
              <a:rPr lang="en-US" sz="900"/>
              <a:t>Cardillo TM, et al. </a:t>
            </a:r>
            <a:r>
              <a:rPr lang="en-US" sz="900" i="1"/>
              <a:t>Bioconjugate Chem. </a:t>
            </a:r>
            <a:r>
              <a:rPr lang="en-US" sz="900"/>
              <a:t>2015;26(5):919-931.</a:t>
            </a:r>
          </a:p>
          <a:p>
            <a:pPr marL="0" indent="0" fontAlgn="auto">
              <a:spcAft>
                <a:spcPts val="0"/>
              </a:spcAft>
              <a:buNone/>
            </a:pPr>
            <a:endParaRPr lang="en-US" sz="900"/>
          </a:p>
          <a:p>
            <a:pPr marL="0" indent="0" fontAlgn="auto">
              <a:spcAft>
                <a:spcPts val="0"/>
              </a:spcAft>
              <a:buNone/>
            </a:pPr>
            <a:endParaRPr lang="en-US" sz="900"/>
          </a:p>
        </p:txBody>
      </p:sp>
    </p:spTree>
    <p:extLst>
      <p:ext uri="{BB962C8B-B14F-4D97-AF65-F5344CB8AC3E}">
        <p14:creationId xmlns:p14="http://schemas.microsoft.com/office/powerpoint/2010/main" val="308869477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AA9026-75DB-7878-4DD7-1AD6636D3492}"/>
              </a:ext>
            </a:extLst>
          </p:cNvPr>
          <p:cNvSpPr>
            <a:spLocks noGrp="1"/>
          </p:cNvSpPr>
          <p:nvPr>
            <p:ph type="title"/>
          </p:nvPr>
        </p:nvSpPr>
        <p:spPr>
          <a:xfrm>
            <a:off x="838200" y="365125"/>
            <a:ext cx="11135493" cy="871393"/>
          </a:xfrm>
        </p:spPr>
        <p:txBody>
          <a:bodyPr>
            <a:normAutofit fontScale="90000"/>
          </a:bodyPr>
          <a:lstStyle/>
          <a:p>
            <a:r>
              <a:rPr lang="en-US" spc="-30"/>
              <a:t>TROPiCS-02: A Phase 3 Study of SG in HR+/HER2- Locally Recurrent Inoperable or Metastatic Breast Cancer</a:t>
            </a:r>
          </a:p>
        </p:txBody>
      </p:sp>
      <p:sp>
        <p:nvSpPr>
          <p:cNvPr id="5" name="Content Placeholder 3">
            <a:extLst>
              <a:ext uri="{FF2B5EF4-FFF2-40B4-BE49-F238E27FC236}">
                <a16:creationId xmlns:a16="http://schemas.microsoft.com/office/drawing/2014/main" id="{B5A6D41D-D4DF-6988-CA7D-9EC5ED9A6F8D}"/>
              </a:ext>
            </a:extLst>
          </p:cNvPr>
          <p:cNvSpPr txBox="1">
            <a:spLocks/>
          </p:cNvSpPr>
          <p:nvPr>
            <p:custDataLst>
              <p:tags r:id="rId1"/>
            </p:custDataLst>
          </p:nvPr>
        </p:nvSpPr>
        <p:spPr>
          <a:xfrm>
            <a:off x="1324497" y="6218516"/>
            <a:ext cx="8236266" cy="364800"/>
          </a:xfrm>
          <a:prstGeom prst="rect">
            <a:avLst/>
          </a:prstGeom>
          <a:noFill/>
          <a:extLst>
            <a:ext uri="{909E8E84-426E-40DD-AFC4-6F175D3DCCD1}">
              <a14:hiddenFill xmlns:a14="http://schemas.microsoft.com/office/drawing/2010/main">
                <a:solidFill>
                  <a:srgbClr val="FFFFFF"/>
                </a:solidFill>
              </a14:hiddenFill>
            </a:ext>
          </a:extLst>
        </p:spPr>
        <p:txBody>
          <a:bodyPr anchor="b"/>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
                <a:srgbClr val="E8931A"/>
              </a:buClr>
              <a:buSzTx/>
              <a:buFont typeface="Arial" panose="020B0604020202020204" pitchFamily="34" charset="0"/>
              <a:buNone/>
              <a:tabLst/>
              <a:defRPr/>
            </a:pPr>
            <a:r>
              <a:rPr kumimoji="0" lang="en-US" sz="900" b="0" i="0" u="none" strike="noStrike" kern="1200" cap="none" spc="0" normalizeH="0" baseline="30000" noProof="0" err="1">
                <a:ln>
                  <a:noFill/>
                </a:ln>
                <a:solidFill>
                  <a:srgbClr val="3A3A3A"/>
                </a:solidFill>
                <a:effectLst/>
                <a:uLnTx/>
                <a:uFillTx/>
                <a:latin typeface="Arial" panose="020B0604020202020204" pitchFamily="34" charset="0"/>
                <a:ea typeface="+mn-ea"/>
                <a:cs typeface="Arial" panose="020B0604020202020204" pitchFamily="34" charset="0"/>
              </a:rPr>
              <a:t>a</a:t>
            </a:r>
            <a:r>
              <a:rPr kumimoji="0" lang="en-US"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Disease</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histology based on the ASCO/CAP criteria. Single-agent standard-of-care treatment of physician's choice was specified prior to randomization by the investigator.</a:t>
            </a:r>
            <a:b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b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Rugo HS, et al. </a:t>
            </a:r>
            <a:r>
              <a:rPr kumimoji="0" lang="en-US" sz="900" b="0" i="0" u="none" strike="noStrike" kern="1200" cap="none" spc="0" normalizeH="0" baseline="-25000" noProof="0">
                <a:ln>
                  <a:noFill/>
                </a:ln>
                <a:solidFill>
                  <a:srgbClr val="3A3A3A"/>
                </a:solidFill>
                <a:effectLst/>
                <a:uLnTx/>
                <a:uFillTx/>
                <a:latin typeface="Arial" panose="020B0604020202020204" pitchFamily="34" charset="0"/>
                <a:ea typeface="+mn-ea"/>
                <a:cs typeface="Arial" panose="020B0604020202020204" pitchFamily="34" charset="0"/>
              </a:rPr>
              <a:t>ASCO</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2022. Abstract LBA1001.</a:t>
            </a: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80" t="19155" r="180" b="15234"/>
          <a:stretch>
            <a:fillRect/>
          </a:stretch>
        </p:blipFill>
        <p:spPr bwMode="auto">
          <a:xfrm>
            <a:off x="265551" y="-4844612"/>
            <a:ext cx="11413764" cy="4212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 name="Straight Connector 1">
            <a:extLst>
              <a:ext uri="{FF2B5EF4-FFF2-40B4-BE49-F238E27FC236}">
                <a16:creationId xmlns:a16="http://schemas.microsoft.com/office/drawing/2014/main" id="{194AAB08-B07A-DF87-3A24-EAF8A19F1F77}"/>
              </a:ext>
            </a:extLst>
          </p:cNvPr>
          <p:cNvCxnSpPr>
            <a:cxnSpLocks/>
          </p:cNvCxnSpPr>
          <p:nvPr/>
        </p:nvCxnSpPr>
        <p:spPr>
          <a:xfrm flipV="1">
            <a:off x="4737157" y="2418099"/>
            <a:ext cx="0" cy="2966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E039BC49-A0CC-6495-70C4-9F15BB16BAE9}"/>
              </a:ext>
            </a:extLst>
          </p:cNvPr>
          <p:cNvCxnSpPr>
            <a:cxnSpLocks/>
          </p:cNvCxnSpPr>
          <p:nvPr/>
        </p:nvCxnSpPr>
        <p:spPr>
          <a:xfrm flipV="1">
            <a:off x="4737157" y="3381195"/>
            <a:ext cx="0" cy="2966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2F6ECFE0-C6F6-6613-290D-ECB2D8D035C0}"/>
              </a:ext>
            </a:extLst>
          </p:cNvPr>
          <p:cNvSpPr>
            <a:spLocks noGrp="1"/>
          </p:cNvSpPr>
          <p:nvPr>
            <p:ph sz="half" idx="1"/>
          </p:nvPr>
        </p:nvSpPr>
        <p:spPr>
          <a:xfrm>
            <a:off x="4199545" y="4290781"/>
            <a:ext cx="5393161" cy="1264882"/>
          </a:xfrm>
        </p:spPr>
        <p:txBody>
          <a:bodyPr numCol="1">
            <a:normAutofit/>
          </a:bodyPr>
          <a:lstStyle/>
          <a:p>
            <a:pPr marL="0" indent="0">
              <a:lnSpc>
                <a:spcPct val="110000"/>
              </a:lnSpc>
              <a:spcBef>
                <a:spcPts val="400"/>
              </a:spcBef>
              <a:buNone/>
            </a:pPr>
            <a:r>
              <a:rPr lang="en-US" sz="1400" b="1"/>
              <a:t>Stratification</a:t>
            </a:r>
            <a:r>
              <a:rPr lang="en-US" sz="1400"/>
              <a:t>:</a:t>
            </a:r>
          </a:p>
          <a:p>
            <a:pPr>
              <a:lnSpc>
                <a:spcPct val="110000"/>
              </a:lnSpc>
              <a:spcBef>
                <a:spcPts val="400"/>
              </a:spcBef>
            </a:pPr>
            <a:r>
              <a:rPr lang="en-US" sz="1400"/>
              <a:t>﻿Visceral metastases (yes/no)</a:t>
            </a:r>
          </a:p>
          <a:p>
            <a:pPr>
              <a:lnSpc>
                <a:spcPct val="110000"/>
              </a:lnSpc>
              <a:spcBef>
                <a:spcPts val="400"/>
              </a:spcBef>
            </a:pPr>
            <a:r>
              <a:rPr lang="en-US" sz="1400"/>
              <a:t>﻿Endocrine therapy in metastatic setting ≥6 months (yes/no)</a:t>
            </a:r>
          </a:p>
          <a:p>
            <a:pPr>
              <a:lnSpc>
                <a:spcPct val="110000"/>
              </a:lnSpc>
              <a:spcBef>
                <a:spcPts val="400"/>
              </a:spcBef>
            </a:pPr>
            <a:r>
              <a:rPr lang="en-US" sz="1400"/>
              <a:t>﻿Prior lines of chemotherapies (2 vs 3/4)</a:t>
            </a:r>
          </a:p>
        </p:txBody>
      </p:sp>
      <p:sp>
        <p:nvSpPr>
          <p:cNvPr id="7" name="TextBox 6">
            <a:extLst>
              <a:ext uri="{FF2B5EF4-FFF2-40B4-BE49-F238E27FC236}">
                <a16:creationId xmlns:a16="http://schemas.microsoft.com/office/drawing/2014/main" id="{533D7386-7205-6309-C686-6915EA48D05E}"/>
              </a:ext>
            </a:extLst>
          </p:cNvPr>
          <p:cNvSpPr txBox="1"/>
          <p:nvPr/>
        </p:nvSpPr>
        <p:spPr>
          <a:xfrm>
            <a:off x="838200" y="1802204"/>
            <a:ext cx="3154028" cy="2893100"/>
          </a:xfrm>
          <a:prstGeom prst="rect">
            <a:avLst/>
          </a:prstGeom>
          <a:solidFill>
            <a:schemeClr val="bg1"/>
          </a:solidFill>
          <a:ln w="28575">
            <a:solidFill>
              <a:schemeClr val="accent1"/>
            </a:solidFill>
          </a:ln>
        </p:spPr>
        <p:txBody>
          <a:bodyPr wrap="square" lIns="182880" tIns="182880" rIns="182880" bIns="182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A3A3A"/>
                </a:solidFill>
                <a:effectLst/>
                <a:uLnTx/>
                <a:uFillTx/>
                <a:latin typeface="Arial" panose="020B0604020202020204"/>
                <a:ea typeface="+mn-ea"/>
                <a:cs typeface="+mn-cs"/>
              </a:rPr>
              <a:t>Metastatic or locally recurrent inoperable HR+/HER2- breast cancer that progressed </a:t>
            </a:r>
            <a:r>
              <a:rPr kumimoji="0" lang="en-US" sz="1200" b="1" i="0" u="none" strike="noStrike" kern="1200" cap="none" spc="0" normalizeH="0" baseline="0" noProof="0" err="1">
                <a:ln>
                  <a:noFill/>
                </a:ln>
                <a:solidFill>
                  <a:srgbClr val="3A3A3A"/>
                </a:solidFill>
                <a:effectLst/>
                <a:uLnTx/>
                <a:uFillTx/>
                <a:latin typeface="Arial" panose="020B0604020202020204"/>
                <a:ea typeface="+mn-ea"/>
                <a:cs typeface="+mn-cs"/>
              </a:rPr>
              <a:t>after</a:t>
            </a:r>
            <a:r>
              <a:rPr kumimoji="0" lang="en-US" sz="1200" b="1" i="0" u="none" strike="noStrike" kern="1200" cap="none" spc="0" normalizeH="0" baseline="30000" noProof="0" err="1">
                <a:ln>
                  <a:noFill/>
                </a:ln>
                <a:solidFill>
                  <a:srgbClr val="3A3A3A"/>
                </a:solidFill>
                <a:effectLst/>
                <a:uLnTx/>
                <a:uFillTx/>
                <a:latin typeface="Arial" panose="020B0604020202020204"/>
                <a:ea typeface="+mn-ea"/>
                <a:cs typeface="+mn-cs"/>
              </a:rPr>
              <a:t>a</a:t>
            </a:r>
            <a:r>
              <a:rPr kumimoji="0" lang="en-US" sz="1200" b="1" i="0" u="none" strike="noStrike" kern="1200" cap="none" spc="0" normalizeH="0" baseline="0" noProof="0">
                <a:ln>
                  <a:noFill/>
                </a:ln>
                <a:solidFill>
                  <a:srgbClr val="3A3A3A"/>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A3A"/>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3A3A3A"/>
                </a:solidFill>
                <a:effectLst/>
                <a:uLnTx/>
                <a:uFillTx/>
                <a:latin typeface="Arial" panose="020B0604020202020204"/>
                <a:ea typeface="+mn-ea"/>
                <a:cs typeface="+mn-cs"/>
              </a:rPr>
              <a:t>﻿﻿At least 1 endocrine therapy, taxane, and CDK4/6i in any setting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3A3A3A"/>
                </a:solidFill>
                <a:effectLst/>
                <a:uLnTx/>
                <a:uFillTx/>
                <a:latin typeface="Arial" panose="020B0604020202020204"/>
                <a:ea typeface="+mn-ea"/>
                <a:cs typeface="+mn-cs"/>
              </a:rPr>
              <a:t>﻿﻿At least 2, but no more than 4, lines of chemotherapy for metastatic disease</a:t>
            </a:r>
          </a:p>
          <a:p>
            <a:pPr marL="401638" marR="0" lvl="1" indent="-219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3A3A3A"/>
                </a:solidFill>
                <a:effectLst/>
                <a:uLnTx/>
                <a:uFillTx/>
                <a:latin typeface="Arial" panose="020B0604020202020204"/>
                <a:ea typeface="+mn-ea"/>
                <a:cs typeface="+mn-cs"/>
              </a:rPr>
              <a:t>﻿﻿(Neo)adjuvant therapy for early-stage disease qualified as a prior line of chemotherapy if disease recurred within 12 months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3A3A3A"/>
                </a:solidFill>
                <a:effectLst/>
                <a:uLnTx/>
                <a:uFillTx/>
                <a:latin typeface="Arial" panose="020B0604020202020204"/>
                <a:ea typeface="+mn-ea"/>
                <a:cs typeface="+mn-cs"/>
              </a:rPr>
              <a:t>﻿﻿Measurable disease by RECIST 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A3A3A"/>
                </a:solidFill>
                <a:effectLst/>
                <a:uLnTx/>
                <a:uFillTx/>
                <a:latin typeface="Arial" panose="020B0604020202020204"/>
                <a:ea typeface="+mn-ea"/>
                <a:cs typeface="+mn-cs"/>
              </a:rPr>
              <a:t>N=543</a:t>
            </a:r>
          </a:p>
        </p:txBody>
      </p:sp>
      <p:sp>
        <p:nvSpPr>
          <p:cNvPr id="8" name="Oval 7">
            <a:extLst>
              <a:ext uri="{FF2B5EF4-FFF2-40B4-BE49-F238E27FC236}">
                <a16:creationId xmlns:a16="http://schemas.microsoft.com/office/drawing/2014/main" id="{90A2F2A5-1EA6-5FEC-15C3-3FBE2139C6C9}"/>
              </a:ext>
            </a:extLst>
          </p:cNvPr>
          <p:cNvSpPr/>
          <p:nvPr/>
        </p:nvSpPr>
        <p:spPr>
          <a:xfrm>
            <a:off x="4199545" y="2684138"/>
            <a:ext cx="754608" cy="75460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1:1</a:t>
            </a:r>
          </a:p>
        </p:txBody>
      </p:sp>
      <p:sp>
        <p:nvSpPr>
          <p:cNvPr id="9" name="TextBox 8">
            <a:extLst>
              <a:ext uri="{FF2B5EF4-FFF2-40B4-BE49-F238E27FC236}">
                <a16:creationId xmlns:a16="http://schemas.microsoft.com/office/drawing/2014/main" id="{9D2B03D1-A358-1068-24DF-5EE1FEDB8E91}"/>
              </a:ext>
            </a:extLst>
          </p:cNvPr>
          <p:cNvSpPr txBox="1"/>
          <p:nvPr/>
        </p:nvSpPr>
        <p:spPr>
          <a:xfrm>
            <a:off x="5158765" y="1870930"/>
            <a:ext cx="2696965" cy="1107996"/>
          </a:xfrm>
          <a:prstGeom prst="rect">
            <a:avLst/>
          </a:prstGeom>
          <a:solidFill>
            <a:srgbClr val="4DAFB3"/>
          </a:solidFill>
          <a:ln w="28575">
            <a:noFill/>
          </a:ln>
        </p:spPr>
        <p:txBody>
          <a:bodyPr wrap="square" tIns="182880" bIns="18288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t>Sacituzumab </a:t>
            </a:r>
            <a:r>
              <a:rPr kumimoji="0" lang="en-US" sz="1200" b="1" i="0" u="none" strike="noStrike" kern="1200" cap="none" spc="0" normalizeH="0" baseline="0" noProof="0" err="1">
                <a:ln>
                  <a:noFill/>
                </a:ln>
                <a:solidFill>
                  <a:srgbClr val="FFFFFF"/>
                </a:solidFill>
                <a:effectLst/>
                <a:uLnTx/>
                <a:uFillTx/>
                <a:latin typeface="Arial" panose="020B0604020202020204"/>
                <a:ea typeface="+mn-ea"/>
                <a:cs typeface="+mn-cs"/>
              </a:rPr>
              <a:t>govitecan</a:t>
            </a:r>
            <a:r>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t> (SG)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t>10 mg/kg IV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t>days 1 &amp; 8, every 21 days </a:t>
            </a:r>
            <a:br>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b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n=267</a:t>
            </a:r>
          </a:p>
        </p:txBody>
      </p:sp>
      <p:sp>
        <p:nvSpPr>
          <p:cNvPr id="10" name="TextBox 9">
            <a:extLst>
              <a:ext uri="{FF2B5EF4-FFF2-40B4-BE49-F238E27FC236}">
                <a16:creationId xmlns:a16="http://schemas.microsoft.com/office/drawing/2014/main" id="{E4076062-8FB2-2BAB-4754-362525EE1814}"/>
              </a:ext>
            </a:extLst>
          </p:cNvPr>
          <p:cNvSpPr txBox="1"/>
          <p:nvPr/>
        </p:nvSpPr>
        <p:spPr>
          <a:xfrm>
            <a:off x="5158764" y="3109806"/>
            <a:ext cx="2696965" cy="1107996"/>
          </a:xfrm>
          <a:prstGeom prst="rect">
            <a:avLst/>
          </a:prstGeom>
          <a:solidFill>
            <a:srgbClr val="D9D9D9"/>
          </a:solidFill>
          <a:ln w="28575">
            <a:noFill/>
          </a:ln>
        </p:spPr>
        <p:txBody>
          <a:bodyPr wrap="square" tIns="182880" bIns="18288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A3A3A"/>
                </a:solidFill>
                <a:effectLst/>
                <a:uLnTx/>
                <a:uFillTx/>
                <a:latin typeface="Arial" panose="020B0604020202020204"/>
                <a:ea typeface="+mn-ea"/>
                <a:cs typeface="+mn-cs"/>
              </a:rPr>
              <a:t>Treatment of physician's </a:t>
            </a:r>
            <a:r>
              <a:rPr kumimoji="0" lang="en-US" sz="1200" b="1" i="0" u="none" strike="noStrike" kern="1200" cap="none" spc="0" normalizeH="0" baseline="0" noProof="0" err="1">
                <a:ln>
                  <a:noFill/>
                </a:ln>
                <a:solidFill>
                  <a:srgbClr val="3A3A3A"/>
                </a:solidFill>
                <a:effectLst/>
                <a:uLnTx/>
                <a:uFillTx/>
                <a:latin typeface="Arial" panose="020B0604020202020204"/>
                <a:ea typeface="+mn-ea"/>
                <a:cs typeface="+mn-cs"/>
              </a:rPr>
              <a:t>choice</a:t>
            </a:r>
            <a:r>
              <a:rPr kumimoji="0" lang="en-US" sz="1200" b="1" i="0" u="none" strike="noStrike" kern="1200" cap="none" spc="0" normalizeH="0" baseline="30000" noProof="0" err="1">
                <a:ln>
                  <a:noFill/>
                </a:ln>
                <a:solidFill>
                  <a:srgbClr val="3A3A3A"/>
                </a:solidFill>
                <a:effectLst/>
                <a:uLnTx/>
                <a:uFillTx/>
                <a:latin typeface="Arial" panose="020B0604020202020204"/>
                <a:ea typeface="+mn-ea"/>
                <a:cs typeface="+mn-cs"/>
              </a:rPr>
              <a:t>b</a:t>
            </a:r>
            <a:r>
              <a:rPr kumimoji="0" lang="en-US" sz="1200" b="1" i="0" u="none" strike="noStrike" kern="1200" cap="none" spc="0" normalizeH="0" baseline="0" noProof="0">
                <a:ln>
                  <a:noFill/>
                </a:ln>
                <a:solidFill>
                  <a:srgbClr val="3A3A3A"/>
                </a:solidFill>
                <a:effectLst/>
                <a:uLnTx/>
                <a:uFillTx/>
                <a:latin typeface="Arial" panose="020B0604020202020204"/>
                <a:ea typeface="+mn-ea"/>
                <a:cs typeface="+mn-cs"/>
              </a:rPr>
              <a:t> (capecitabine, vinorelbine, gemcitabine or </a:t>
            </a:r>
            <a:r>
              <a:rPr kumimoji="0" lang="en-US" sz="1200" b="1" i="0" u="none" strike="noStrike" kern="1200" cap="none" spc="0" normalizeH="0" baseline="0" noProof="0" err="1">
                <a:ln>
                  <a:noFill/>
                </a:ln>
                <a:solidFill>
                  <a:srgbClr val="3A3A3A"/>
                </a:solidFill>
                <a:effectLst/>
                <a:uLnTx/>
                <a:uFillTx/>
                <a:latin typeface="Arial" panose="020B0604020202020204"/>
                <a:ea typeface="+mn-ea"/>
                <a:cs typeface="+mn-cs"/>
              </a:rPr>
              <a:t>eribulin</a:t>
            </a:r>
            <a:r>
              <a:rPr kumimoji="0" lang="en-US" sz="1200" b="1" i="0" u="none" strike="noStrike" kern="1200" cap="none" spc="0" normalizeH="0" baseline="0" noProof="0">
                <a:ln>
                  <a:noFill/>
                </a:ln>
                <a:solidFill>
                  <a:srgbClr val="3A3A3A"/>
                </a:solidFill>
                <a:effectLst/>
                <a:uLnTx/>
                <a:uFillTx/>
                <a:latin typeface="Arial" panose="020B060402020202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A3A3A"/>
                </a:solidFill>
                <a:effectLst/>
                <a:uLnTx/>
                <a:uFillTx/>
                <a:latin typeface="Arial" panose="020B0604020202020204"/>
                <a:ea typeface="+mn-ea"/>
                <a:cs typeface="+mn-cs"/>
              </a:rPr>
              <a:t>n=271</a:t>
            </a:r>
          </a:p>
        </p:txBody>
      </p:sp>
      <p:sp>
        <p:nvSpPr>
          <p:cNvPr id="12" name="TextBox 11">
            <a:extLst>
              <a:ext uri="{FF2B5EF4-FFF2-40B4-BE49-F238E27FC236}">
                <a16:creationId xmlns:a16="http://schemas.microsoft.com/office/drawing/2014/main" id="{7BF28ED8-EA83-0F13-5AD0-5C9DDE58D830}"/>
              </a:ext>
            </a:extLst>
          </p:cNvPr>
          <p:cNvSpPr txBox="1"/>
          <p:nvPr/>
        </p:nvSpPr>
        <p:spPr>
          <a:xfrm>
            <a:off x="9082227" y="1909478"/>
            <a:ext cx="1931475" cy="2308324"/>
          </a:xfrm>
          <a:prstGeom prst="rect">
            <a:avLst/>
          </a:prstGeom>
          <a:solidFill>
            <a:schemeClr val="bg1"/>
          </a:solidFill>
          <a:ln w="28575">
            <a:solidFill>
              <a:schemeClr val="accent1"/>
            </a:solidFill>
          </a:ln>
        </p:spPr>
        <p:txBody>
          <a:bodyPr wrap="square" lIns="182880" tIns="182880" bIns="182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3A3A3A"/>
                </a:solidFill>
                <a:effectLst/>
                <a:uLnTx/>
                <a:uFillTx/>
                <a:latin typeface="Arial" panose="020B0604020202020204"/>
                <a:ea typeface="+mn-ea"/>
                <a:cs typeface="+mn-cs"/>
              </a:rPr>
              <a:t>Endpoints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A3A3A"/>
                </a:solidFill>
                <a:effectLst/>
                <a:uLnTx/>
                <a:uFillTx/>
                <a:latin typeface="Arial" panose="020B0604020202020204"/>
                <a:ea typeface="+mn-ea"/>
                <a:cs typeface="+mn-cs"/>
              </a:rPr>
              <a:t>Primary</a:t>
            </a:r>
          </a:p>
          <a:p>
            <a:pPr marL="182563"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A3A3A"/>
                </a:solidFill>
                <a:effectLst/>
                <a:uLnTx/>
                <a:uFillTx/>
                <a:latin typeface="Arial" panose="020B0604020202020204"/>
                <a:ea typeface="+mn-ea"/>
                <a:cs typeface="+mn-cs"/>
              </a:rPr>
              <a:t>PFS by BICR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A3A3A"/>
                </a:solidFill>
                <a:effectLst/>
                <a:uLnTx/>
                <a:uFillTx/>
                <a:latin typeface="Arial" panose="020B0604020202020204"/>
                <a:ea typeface="+mn-ea"/>
                <a:cs typeface="+mn-cs"/>
              </a:rPr>
              <a:t>Secondary</a:t>
            </a:r>
          </a:p>
          <a:p>
            <a:pPr marL="182563"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A3A3A"/>
                </a:solidFill>
                <a:effectLst/>
                <a:uLnTx/>
                <a:uFillTx/>
                <a:latin typeface="Arial" panose="020B0604020202020204"/>
                <a:ea typeface="+mn-ea"/>
                <a:cs typeface="+mn-cs"/>
              </a:rPr>
              <a:t>﻿﻿OS</a:t>
            </a:r>
          </a:p>
          <a:p>
            <a:pPr marL="182563"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A3A3A"/>
                </a:solidFill>
                <a:effectLst/>
                <a:uLnTx/>
                <a:uFillTx/>
                <a:latin typeface="Arial" panose="020B0604020202020204"/>
                <a:ea typeface="+mn-ea"/>
                <a:cs typeface="+mn-cs"/>
              </a:rPr>
              <a:t>﻿﻿ORR, DOR, CBR by LIR and BICR</a:t>
            </a:r>
          </a:p>
          <a:p>
            <a:pPr marL="182563"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A3A3A"/>
                </a:solidFill>
                <a:effectLst/>
                <a:uLnTx/>
                <a:uFillTx/>
                <a:latin typeface="Arial" panose="020B0604020202020204"/>
                <a:ea typeface="+mn-ea"/>
                <a:cs typeface="+mn-cs"/>
              </a:rPr>
              <a:t>﻿﻿PRO</a:t>
            </a:r>
          </a:p>
          <a:p>
            <a:pPr marL="182563"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A3A3A"/>
                </a:solidFill>
                <a:effectLst/>
                <a:uLnTx/>
                <a:uFillTx/>
                <a:latin typeface="Arial" panose="020B0604020202020204"/>
                <a:ea typeface="+mn-ea"/>
                <a:cs typeface="+mn-cs"/>
              </a:rPr>
              <a:t>﻿﻿Safety</a:t>
            </a:r>
          </a:p>
        </p:txBody>
      </p:sp>
      <p:cxnSp>
        <p:nvCxnSpPr>
          <p:cNvPr id="13" name="Straight Connector 12">
            <a:extLst>
              <a:ext uri="{FF2B5EF4-FFF2-40B4-BE49-F238E27FC236}">
                <a16:creationId xmlns:a16="http://schemas.microsoft.com/office/drawing/2014/main" id="{846CA24D-4BB7-9180-9CD9-CF7DB6CBFE10}"/>
              </a:ext>
            </a:extLst>
          </p:cNvPr>
          <p:cNvCxnSpPr>
            <a:cxnSpLocks/>
            <a:endCxn id="8" idx="2"/>
          </p:cNvCxnSpPr>
          <p:nvPr/>
        </p:nvCxnSpPr>
        <p:spPr>
          <a:xfrm>
            <a:off x="3989992" y="3061442"/>
            <a:ext cx="20955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18BF2ED-45D1-D785-E510-ACF0A1013C5E}"/>
              </a:ext>
            </a:extLst>
          </p:cNvPr>
          <p:cNvCxnSpPr>
            <a:cxnSpLocks/>
          </p:cNvCxnSpPr>
          <p:nvPr/>
        </p:nvCxnSpPr>
        <p:spPr>
          <a:xfrm flipH="1">
            <a:off x="4728140" y="3661985"/>
            <a:ext cx="366202" cy="0"/>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ACCCBC6-F0E8-C14A-0390-EBD47DE90E62}"/>
              </a:ext>
            </a:extLst>
          </p:cNvPr>
          <p:cNvCxnSpPr>
            <a:cxnSpLocks/>
          </p:cNvCxnSpPr>
          <p:nvPr/>
        </p:nvCxnSpPr>
        <p:spPr>
          <a:xfrm flipH="1">
            <a:off x="4728140" y="2433086"/>
            <a:ext cx="366202" cy="0"/>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A64D4B2-0A4E-886F-9D33-515E64E0D5F1}"/>
              </a:ext>
            </a:extLst>
          </p:cNvPr>
          <p:cNvSpPr txBox="1"/>
          <p:nvPr/>
        </p:nvSpPr>
        <p:spPr>
          <a:xfrm>
            <a:off x="1862819" y="4777617"/>
            <a:ext cx="110479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EAEAEA">
                    <a:lumMod val="10000"/>
                  </a:srgbClr>
                </a:solidFill>
                <a:effectLst/>
                <a:uLnTx/>
                <a:uFillTx/>
                <a:latin typeface="Arial" panose="020B0604020202020204"/>
                <a:ea typeface="+mn-ea"/>
                <a:cs typeface="+mn-cs"/>
              </a:rPr>
              <a:t>NCT03901339</a:t>
            </a:r>
          </a:p>
        </p:txBody>
      </p:sp>
      <p:grpSp>
        <p:nvGrpSpPr>
          <p:cNvPr id="29" name="Group 28">
            <a:extLst>
              <a:ext uri="{FF2B5EF4-FFF2-40B4-BE49-F238E27FC236}">
                <a16:creationId xmlns:a16="http://schemas.microsoft.com/office/drawing/2014/main" id="{0A146E65-D928-4B3E-3676-2EAFE0A1F3EA}"/>
              </a:ext>
            </a:extLst>
          </p:cNvPr>
          <p:cNvGrpSpPr/>
          <p:nvPr/>
        </p:nvGrpSpPr>
        <p:grpSpPr>
          <a:xfrm rot="10800000">
            <a:off x="7912871" y="2418098"/>
            <a:ext cx="1104351" cy="1259750"/>
            <a:chOff x="7659948" y="2132784"/>
            <a:chExt cx="1104351" cy="1259750"/>
          </a:xfrm>
        </p:grpSpPr>
        <p:cxnSp>
          <p:nvCxnSpPr>
            <p:cNvPr id="24" name="Straight Connector 23">
              <a:extLst>
                <a:ext uri="{FF2B5EF4-FFF2-40B4-BE49-F238E27FC236}">
                  <a16:creationId xmlns:a16="http://schemas.microsoft.com/office/drawing/2014/main" id="{5D03B00D-835C-73AA-CE49-FF586F60E40D}"/>
                </a:ext>
              </a:extLst>
            </p:cNvPr>
            <p:cNvCxnSpPr>
              <a:cxnSpLocks/>
            </p:cNvCxnSpPr>
            <p:nvPr/>
          </p:nvCxnSpPr>
          <p:spPr>
            <a:xfrm flipV="1">
              <a:off x="8407114" y="2132784"/>
              <a:ext cx="0" cy="2966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59745BB-7E03-EA45-B4B9-878469EB3656}"/>
                </a:ext>
              </a:extLst>
            </p:cNvPr>
            <p:cNvCxnSpPr>
              <a:cxnSpLocks/>
            </p:cNvCxnSpPr>
            <p:nvPr/>
          </p:nvCxnSpPr>
          <p:spPr>
            <a:xfrm rot="10800000">
              <a:off x="8407114" y="2281111"/>
              <a:ext cx="0" cy="111142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4819DFB-1E35-E958-43BA-B09407A79BAA}"/>
                </a:ext>
              </a:extLst>
            </p:cNvPr>
            <p:cNvCxnSpPr>
              <a:cxnSpLocks/>
            </p:cNvCxnSpPr>
            <p:nvPr/>
          </p:nvCxnSpPr>
          <p:spPr>
            <a:xfrm rot="10800000" flipH="1">
              <a:off x="7659948" y="2776127"/>
              <a:ext cx="73814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72D6CB4-B4CF-1680-45A6-2A6BBEAD43B5}"/>
                </a:ext>
              </a:extLst>
            </p:cNvPr>
            <p:cNvCxnSpPr>
              <a:cxnSpLocks/>
            </p:cNvCxnSpPr>
            <p:nvPr/>
          </p:nvCxnSpPr>
          <p:spPr>
            <a:xfrm flipH="1">
              <a:off x="8398097" y="3376670"/>
              <a:ext cx="366202" cy="0"/>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C945A9D-671A-E41A-A8A2-BB1434133AC5}"/>
                </a:ext>
              </a:extLst>
            </p:cNvPr>
            <p:cNvCxnSpPr>
              <a:cxnSpLocks/>
            </p:cNvCxnSpPr>
            <p:nvPr/>
          </p:nvCxnSpPr>
          <p:spPr>
            <a:xfrm flipH="1">
              <a:off x="8398097" y="2147771"/>
              <a:ext cx="366202" cy="0"/>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grpSp>
      <p:sp>
        <p:nvSpPr>
          <p:cNvPr id="11" name="Pentagon 81">
            <a:extLst>
              <a:ext uri="{FF2B5EF4-FFF2-40B4-BE49-F238E27FC236}">
                <a16:creationId xmlns:a16="http://schemas.microsoft.com/office/drawing/2014/main" id="{3282CCC0-A5D3-4D5E-5FBC-0452E82F8230}"/>
              </a:ext>
            </a:extLst>
          </p:cNvPr>
          <p:cNvSpPr/>
          <p:nvPr/>
        </p:nvSpPr>
        <p:spPr>
          <a:xfrm>
            <a:off x="4911241" y="1338110"/>
            <a:ext cx="3105432" cy="453277"/>
          </a:xfrm>
          <a:prstGeom prst="rect">
            <a:avLst/>
          </a:prstGeom>
          <a:noFill/>
          <a:ln w="12700" cap="flat" cmpd="sng" algn="ctr">
            <a:noFill/>
            <a:prstDash val="solid"/>
          </a:ln>
          <a:effectLst/>
        </p:spPr>
        <p:txBody>
          <a:bodyPr wrap="square" lIns="36000" tIns="91440" rIns="36000" bIns="91440" rtlCol="0" anchor="t" anchorCtr="0">
            <a:noAutofit/>
          </a:bodyPr>
          <a:lstStyle/>
          <a:p>
            <a:pPr marL="0" marR="0" lvl="0" indent="0" algn="ctr" defTabSz="914400" rtl="0" eaLnBrk="1" fontAlgn="auto" latinLnBrk="0" hangingPunct="1">
              <a:lnSpc>
                <a:spcPct val="100000"/>
              </a:lnSpc>
              <a:spcBef>
                <a:spcPts val="0"/>
              </a:spcBef>
              <a:spcAft>
                <a:spcPts val="400"/>
              </a:spcAft>
              <a:buClr>
                <a:srgbClr val="E8931A"/>
              </a:buClr>
              <a:buSzTx/>
              <a:buFontTx/>
              <a:buNone/>
              <a:tabLst/>
              <a:defRPr/>
            </a:pPr>
            <a:r>
              <a:rPr kumimoji="0" lang="en-US" sz="1400" b="0" i="0" u="none" strike="noStrike" kern="0" cap="none" spc="0" normalizeH="0" baseline="0" noProof="0">
                <a:ln>
                  <a:noFill/>
                </a:ln>
                <a:solidFill>
                  <a:srgbClr val="000000"/>
                </a:solidFill>
                <a:effectLst/>
                <a:uLnTx/>
                <a:uFillTx/>
                <a:latin typeface="Arial" panose="020B0604020202020204" pitchFamily="34" charset="0"/>
                <a:ea typeface="Microsoft YaHei"/>
                <a:cs typeface="Arial" panose="020B0604020202020204" pitchFamily="34" charset="0"/>
                <a:sym typeface="Arial"/>
              </a:rPr>
              <a:t>Treatment was continued until progression or unacceptable toxicity</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ED6AE99C-707A-44E4-8B7F-DC3B1E330BDA}"/>
              </a:ext>
            </a:extLst>
          </p:cNvPr>
          <p:cNvPicPr>
            <a:picLocks noChangeAspect="1" noChangeArrowheads="1"/>
          </p:cNvPicPr>
          <p:nvPr/>
        </p:nvPicPr>
        <p:blipFill>
          <a:blip r:embed="rId4"/>
          <a:srcRect l="16" r="16"/>
          <a:stretch/>
        </p:blipFill>
        <p:spPr bwMode="auto">
          <a:xfrm>
            <a:off x="2229717" y="1371600"/>
            <a:ext cx="7467601" cy="45720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3">
            <a:extLst>
              <a:ext uri="{FF2B5EF4-FFF2-40B4-BE49-F238E27FC236}">
                <a16:creationId xmlns:a16="http://schemas.microsoft.com/office/drawing/2014/main" id="{B02F9D2E-A387-83BE-742D-99B06BCE1099}"/>
              </a:ext>
            </a:extLst>
          </p:cNvPr>
          <p:cNvSpPr txBox="1">
            <a:spLocks/>
          </p:cNvSpPr>
          <p:nvPr>
            <p:custDataLst>
              <p:tags r:id="rId1"/>
            </p:custDataLst>
          </p:nvPr>
        </p:nvSpPr>
        <p:spPr>
          <a:xfrm>
            <a:off x="1447800" y="6400800"/>
            <a:ext cx="8236266" cy="235116"/>
          </a:xfrm>
          <a:prstGeom prst="rect">
            <a:avLst/>
          </a:prstGeom>
          <a:noFill/>
          <a:extLst>
            <a:ext uri="{909E8E84-426E-40DD-AFC4-6F175D3DCCD1}">
              <a14:hiddenFill xmlns:a14="http://schemas.microsoft.com/office/drawing/2010/main">
                <a:solidFill>
                  <a:srgbClr val="FFFFFF"/>
                </a:solidFill>
              </a14:hiddenFill>
            </a:ext>
          </a:extLst>
        </p:spPr>
        <p:txBody>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
                <a:srgbClr val="E8931A"/>
              </a:buClr>
              <a:buSzTx/>
              <a:buFont typeface="Arial" panose="020B0604020202020204" pitchFamily="34" charset="0"/>
              <a:buNone/>
              <a:tabLst/>
              <a:defRPr/>
            </a:pPr>
            <a:r>
              <a:rPr kumimoji="0" lang="en-US" sz="9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Rugo HS, et al. </a:t>
            </a:r>
            <a:r>
              <a:rPr kumimoji="0" lang="en-US" sz="900" b="0" i="1"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J Clin Oncol. </a:t>
            </a:r>
            <a:r>
              <a:rPr kumimoji="0" lang="en-US" sz="9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2022;40(20):3365-3376.</a:t>
            </a:r>
          </a:p>
        </p:txBody>
      </p:sp>
      <p:sp>
        <p:nvSpPr>
          <p:cNvPr id="4" name="Title 3">
            <a:extLst>
              <a:ext uri="{FF2B5EF4-FFF2-40B4-BE49-F238E27FC236}">
                <a16:creationId xmlns:a16="http://schemas.microsoft.com/office/drawing/2014/main" id="{4D86D4C8-E469-A148-26EA-2127AB733212}"/>
              </a:ext>
            </a:extLst>
          </p:cNvPr>
          <p:cNvSpPr>
            <a:spLocks noGrp="1"/>
          </p:cNvSpPr>
          <p:nvPr>
            <p:ph type="title"/>
          </p:nvPr>
        </p:nvSpPr>
        <p:spPr>
          <a:xfrm>
            <a:off x="838200" y="365125"/>
            <a:ext cx="10515600" cy="1006475"/>
          </a:xfrm>
        </p:spPr>
        <p:txBody>
          <a:bodyPr>
            <a:normAutofit/>
          </a:bodyPr>
          <a:lstStyle/>
          <a:p>
            <a:pPr fontAlgn="base">
              <a:spcAft>
                <a:spcPct val="0"/>
              </a:spcAft>
            </a:pPr>
            <a:r>
              <a:rPr lang="en-US" sz="3600" dirty="0">
                <a:solidFill>
                  <a:srgbClr val="1C3F93"/>
                </a:solidFill>
                <a:ea typeface="Microsoft YaHei"/>
              </a:rPr>
              <a:t>TROPiCs-02: PFS</a:t>
            </a:r>
            <a:endParaRPr lang="en-US" dirty="0"/>
          </a:p>
        </p:txBody>
      </p:sp>
    </p:spTree>
    <p:extLst>
      <p:ext uri="{BB962C8B-B14F-4D97-AF65-F5344CB8AC3E}">
        <p14:creationId xmlns:p14="http://schemas.microsoft.com/office/powerpoint/2010/main" val="895230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7479D0-8ED6-6AAC-352D-A44A4699E12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74643" y="1211464"/>
            <a:ext cx="5785395" cy="3073490"/>
          </a:xfrm>
          <a:prstGeom prst="rect">
            <a:avLst/>
          </a:prstGeom>
        </p:spPr>
      </p:pic>
      <p:graphicFrame>
        <p:nvGraphicFramePr>
          <p:cNvPr id="4" name="Table 3">
            <a:extLst>
              <a:ext uri="{FF2B5EF4-FFF2-40B4-BE49-F238E27FC236}">
                <a16:creationId xmlns:a16="http://schemas.microsoft.com/office/drawing/2014/main" id="{D0F921D2-8A8B-B1BE-C3B5-B0F45BFC285C}"/>
              </a:ext>
            </a:extLst>
          </p:cNvPr>
          <p:cNvGraphicFramePr>
            <a:graphicFrameLocks noGrp="1"/>
          </p:cNvGraphicFramePr>
          <p:nvPr>
            <p:extLst>
              <p:ext uri="{D42A27DB-BD31-4B8C-83A1-F6EECF244321}">
                <p14:modId xmlns:p14="http://schemas.microsoft.com/office/powerpoint/2010/main" val="3423594548"/>
              </p:ext>
            </p:extLst>
          </p:nvPr>
        </p:nvGraphicFramePr>
        <p:xfrm>
          <a:off x="627297" y="4274425"/>
          <a:ext cx="6032741" cy="1684050"/>
        </p:xfrm>
        <a:graphic>
          <a:graphicData uri="http://schemas.openxmlformats.org/drawingml/2006/table">
            <a:tbl>
              <a:tblPr firstRow="1" bandRow="1">
                <a:tableStyleId>{5C22544A-7EE6-4342-B048-85BDC9FD1C3A}</a:tableStyleId>
              </a:tblPr>
              <a:tblGrid>
                <a:gridCol w="2823509">
                  <a:extLst>
                    <a:ext uri="{9D8B030D-6E8A-4147-A177-3AD203B41FA5}">
                      <a16:colId xmlns:a16="http://schemas.microsoft.com/office/drawing/2014/main" val="1708406620"/>
                    </a:ext>
                  </a:extLst>
                </a:gridCol>
                <a:gridCol w="1604616">
                  <a:extLst>
                    <a:ext uri="{9D8B030D-6E8A-4147-A177-3AD203B41FA5}">
                      <a16:colId xmlns:a16="http://schemas.microsoft.com/office/drawing/2014/main" val="592742086"/>
                    </a:ext>
                  </a:extLst>
                </a:gridCol>
                <a:gridCol w="1604616">
                  <a:extLst>
                    <a:ext uri="{9D8B030D-6E8A-4147-A177-3AD203B41FA5}">
                      <a16:colId xmlns:a16="http://schemas.microsoft.com/office/drawing/2014/main" val="2586114088"/>
                    </a:ext>
                  </a:extLst>
                </a:gridCol>
              </a:tblGrid>
              <a:tr h="2057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a:solidFill>
                          <a:schemeClr val="bg1"/>
                        </a:solidFill>
                        <a:latin typeface="Arial" panose="020B0604020202020204" pitchFamily="34" charset="0"/>
                        <a:cs typeface="Arial" panose="020B0604020202020204" pitchFamily="34" charset="0"/>
                      </a:endParaRPr>
                    </a:p>
                  </a:txBody>
                  <a:tcPr marL="68580" marR="68580" marT="34290" marB="34290" anchor="b">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557"/>
                    </a:solidFill>
                  </a:tcPr>
                </a:tc>
                <a:tc>
                  <a:txBody>
                    <a:bodyPr/>
                    <a:lstStyle/>
                    <a:p>
                      <a:pPr marL="0" marR="0" algn="ctr">
                        <a:spcBef>
                          <a:spcPts val="0"/>
                        </a:spcBef>
                        <a:spcAft>
                          <a:spcPts val="0"/>
                        </a:spcAft>
                      </a:pPr>
                      <a:r>
                        <a:rPr lang="en-US" sz="1400" b="1">
                          <a:solidFill>
                            <a:schemeClr val="bg1"/>
                          </a:solidFill>
                          <a:effectLst/>
                          <a:latin typeface="Arial" panose="020B0604020202020204" pitchFamily="34" charset="0"/>
                          <a:ea typeface="Calibri"/>
                          <a:cs typeface="Arial" panose="020B0604020202020204" pitchFamily="34" charset="0"/>
                        </a:rPr>
                        <a:t>SG (n=</a:t>
                      </a:r>
                      <a:r>
                        <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272</a:t>
                      </a:r>
                      <a:r>
                        <a:rPr lang="en-US" sz="1400" b="1">
                          <a:solidFill>
                            <a:schemeClr val="bg1"/>
                          </a:solidFill>
                          <a:effectLst/>
                          <a:latin typeface="Arial" panose="020B0604020202020204" pitchFamily="34" charset="0"/>
                          <a:ea typeface="Calibri"/>
                          <a:cs typeface="Arial" panose="020B0604020202020204" pitchFamily="34" charset="0"/>
                        </a:rPr>
                        <a:t>)</a:t>
                      </a:r>
                      <a:endParaRPr lang="en-US" sz="1400">
                        <a:solidFill>
                          <a:schemeClr val="bg1"/>
                        </a:solidFill>
                        <a:effectLst/>
                        <a:latin typeface="Arial" panose="020B0604020202020204" pitchFamily="34" charset="0"/>
                        <a:ea typeface="Calibri"/>
                        <a:cs typeface="Arial" panose="020B0604020202020204" pitchFamily="34" charset="0"/>
                      </a:endParaRPr>
                    </a:p>
                  </a:txBody>
                  <a:tcPr marL="51435" marR="51435" marT="0" marB="0" anchor="ctr">
                    <a:lnL w="127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7B9B5"/>
                    </a:solidFill>
                  </a:tcPr>
                </a:tc>
                <a:tc>
                  <a:txBody>
                    <a:bodyPr/>
                    <a:lstStyle/>
                    <a:p>
                      <a:pPr marL="0" marR="0" algn="ctr">
                        <a:spcBef>
                          <a:spcPts val="0"/>
                        </a:spcBef>
                        <a:spcAft>
                          <a:spcPts val="0"/>
                        </a:spcAft>
                      </a:pPr>
                      <a:r>
                        <a:rPr lang="en-US" sz="1400" b="1">
                          <a:solidFill>
                            <a:schemeClr val="bg1"/>
                          </a:solidFill>
                          <a:effectLst/>
                          <a:latin typeface="Arial" panose="020B0604020202020204" pitchFamily="34" charset="0"/>
                          <a:ea typeface="Calibri"/>
                          <a:cs typeface="Arial" panose="020B0604020202020204" pitchFamily="34" charset="0"/>
                        </a:rPr>
                        <a:t>TPC (n=</a:t>
                      </a:r>
                      <a:r>
                        <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271)</a:t>
                      </a:r>
                      <a:endParaRPr lang="en-US"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extLst>
                  <a:ext uri="{0D108BD9-81ED-4DB2-BD59-A6C34878D82A}">
                    <a16:rowId xmlns:a16="http://schemas.microsoft.com/office/drawing/2014/main" val="1012503031"/>
                  </a:ext>
                </a:extLst>
              </a:tr>
              <a:tr h="170004">
                <a:tc>
                  <a:txBody>
                    <a:bodyPr/>
                    <a:lstStyle/>
                    <a:p>
                      <a:pPr marL="0" marR="0">
                        <a:spcBef>
                          <a:spcPts val="0"/>
                        </a:spcBef>
                        <a:spcAft>
                          <a:spcPts val="0"/>
                        </a:spcAft>
                      </a:pPr>
                      <a:r>
                        <a:rPr lang="en-US" sz="1400" b="1">
                          <a:solidFill>
                            <a:srgbClr val="002557"/>
                          </a:solidFill>
                          <a:effectLst/>
                          <a:latin typeface="Arial" panose="020B0604020202020204" pitchFamily="34" charset="0"/>
                          <a:ea typeface="Times New Roman" panose="02020603050405020304" pitchFamily="18" charset="0"/>
                          <a:cs typeface="Arial" panose="020B0604020202020204" pitchFamily="34" charset="0"/>
                        </a:rPr>
                        <a:t>Number of events</a:t>
                      </a:r>
                    </a:p>
                  </a:txBody>
                  <a:tcPr marL="51435" marR="51435" marT="0"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E7F3F3"/>
                    </a:solidFill>
                  </a:tcPr>
                </a:tc>
                <a:tc>
                  <a:txBody>
                    <a:bodyPr/>
                    <a:lstStyle/>
                    <a:p>
                      <a:pPr marL="0" marR="0" algn="ctr">
                        <a:spcBef>
                          <a:spcPts val="0"/>
                        </a:spcBef>
                        <a:spcAft>
                          <a:spcPts val="0"/>
                        </a:spcAft>
                      </a:pPr>
                      <a:r>
                        <a:rPr lang="en-US" sz="1400">
                          <a:solidFill>
                            <a:srgbClr val="002557"/>
                          </a:solidFill>
                          <a:effectLst/>
                          <a:latin typeface="Arial" panose="020B0604020202020204" pitchFamily="34" charset="0"/>
                          <a:ea typeface="Calibri"/>
                          <a:cs typeface="Arial" panose="020B0604020202020204" pitchFamily="34" charset="0"/>
                        </a:rPr>
                        <a:t>191</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E7F3F3"/>
                    </a:solidFill>
                  </a:tcPr>
                </a:tc>
                <a:tc>
                  <a:txBody>
                    <a:bodyPr/>
                    <a:lstStyle/>
                    <a:p>
                      <a:pPr marL="0" marR="0" algn="ctr">
                        <a:spcBef>
                          <a:spcPts val="0"/>
                        </a:spcBef>
                        <a:spcAft>
                          <a:spcPts val="0"/>
                        </a:spcAft>
                      </a:pPr>
                      <a:r>
                        <a:rPr lang="en-US" sz="1400">
                          <a:solidFill>
                            <a:srgbClr val="002557"/>
                          </a:solidFill>
                          <a:effectLst/>
                          <a:latin typeface="Arial" panose="020B0604020202020204" pitchFamily="34" charset="0"/>
                          <a:ea typeface="Calibri"/>
                          <a:cs typeface="Arial" panose="020B0604020202020204" pitchFamily="34" charset="0"/>
                        </a:rPr>
                        <a:t>199</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E7F3F3"/>
                    </a:solidFill>
                  </a:tcPr>
                </a:tc>
                <a:extLst>
                  <a:ext uri="{0D108BD9-81ED-4DB2-BD59-A6C34878D82A}">
                    <a16:rowId xmlns:a16="http://schemas.microsoft.com/office/drawing/2014/main" val="2592378703"/>
                  </a:ext>
                </a:extLst>
              </a:tr>
              <a:tr h="205746">
                <a:tc>
                  <a:txBody>
                    <a:bodyPr/>
                    <a:lstStyle/>
                    <a:p>
                      <a:pPr marL="0" marR="0" lvl="0">
                        <a:spcBef>
                          <a:spcPts val="0"/>
                        </a:spcBef>
                        <a:spcAft>
                          <a:spcPts val="0"/>
                        </a:spcAft>
                        <a:buNone/>
                      </a:pPr>
                      <a:r>
                        <a:rPr lang="en-US" sz="1400" b="1">
                          <a:solidFill>
                            <a:srgbClr val="002557"/>
                          </a:solidFill>
                          <a:effectLst/>
                          <a:latin typeface="Arial" panose="020B0604020202020204" pitchFamily="34" charset="0"/>
                          <a:ea typeface="+mn-ea"/>
                          <a:cs typeface="Arial" panose="020B0604020202020204" pitchFamily="34" charset="0"/>
                        </a:rPr>
                        <a:t>Median OS, </a:t>
                      </a:r>
                      <a:r>
                        <a:rPr lang="en-US" sz="1400" b="1" err="1">
                          <a:solidFill>
                            <a:srgbClr val="002557"/>
                          </a:solidFill>
                          <a:effectLst/>
                          <a:latin typeface="Arial" panose="020B0604020202020204" pitchFamily="34" charset="0"/>
                          <a:ea typeface="+mn-ea"/>
                          <a:cs typeface="Arial" panose="020B0604020202020204" pitchFamily="34" charset="0"/>
                        </a:rPr>
                        <a:t>mo</a:t>
                      </a:r>
                      <a:r>
                        <a:rPr lang="en-US" sz="1400" b="1">
                          <a:solidFill>
                            <a:srgbClr val="002557"/>
                          </a:solidFill>
                          <a:effectLst/>
                          <a:latin typeface="Arial" panose="020B0604020202020204" pitchFamily="34" charset="0"/>
                          <a:ea typeface="+mn-ea"/>
                          <a:cs typeface="Arial" panose="020B0604020202020204" pitchFamily="34" charset="0"/>
                        </a:rPr>
                        <a:t> (95% CI)</a:t>
                      </a:r>
                      <a:endParaRPr lang="en-US" sz="1400">
                        <a:latin typeface="Arial" panose="020B0604020202020204" pitchFamily="34" charset="0"/>
                        <a:cs typeface="Arial" panose="020B0604020202020204" pitchFamily="34" charset="0"/>
                      </a:endParaRPr>
                    </a:p>
                  </a:txBody>
                  <a:tcPr marL="68588" marR="68588" marT="34293" marB="34293">
                    <a:lnL w="0">
                      <a:noFill/>
                    </a:lnL>
                    <a:lnR w="12700">
                      <a:solidFill>
                        <a:schemeClr val="bg1"/>
                      </a:solidFill>
                    </a:lnR>
                    <a:lnT w="0">
                      <a:noFill/>
                    </a:lnT>
                    <a:lnB w="0">
                      <a:noFill/>
                    </a:lnB>
                    <a:lnTlToBr w="12700" cmpd="sng">
                      <a:noFill/>
                      <a:prstDash val="solid"/>
                    </a:lnTlToBr>
                    <a:lnBlToTr w="12700" cmpd="sng">
                      <a:noFill/>
                      <a:prstDash val="solid"/>
                    </a:lnBlToTr>
                    <a:solidFill>
                      <a:schemeClr val="bg1"/>
                    </a:solidFill>
                  </a:tcPr>
                </a:tc>
                <a:tc>
                  <a:txBody>
                    <a:bodyPr/>
                    <a:lstStyle/>
                    <a:p>
                      <a:pPr marL="0" marR="0" lvl="0" algn="ctr">
                        <a:spcBef>
                          <a:spcPts val="0"/>
                        </a:spcBef>
                        <a:spcAft>
                          <a:spcPts val="0"/>
                        </a:spcAft>
                        <a:buNone/>
                      </a:pPr>
                      <a:r>
                        <a:rPr lang="en-US" sz="1400">
                          <a:solidFill>
                            <a:schemeClr val="accent1"/>
                          </a:solidFill>
                          <a:latin typeface="Arial" panose="020B0604020202020204" pitchFamily="34" charset="0"/>
                          <a:cs typeface="Arial" panose="020B0604020202020204" pitchFamily="34" charset="0"/>
                        </a:rPr>
                        <a:t>14.4 (13.0</a:t>
                      </a:r>
                      <a:r>
                        <a:rPr kumimoji="0" lang="en-US" sz="1400" b="0" i="0" u="none" strike="noStrike" kern="1200" cap="none" normalizeH="0" baseline="0">
                          <a:ln>
                            <a:noFill/>
                          </a:ln>
                          <a:solidFill>
                            <a:srgbClr val="002557"/>
                          </a:solidFill>
                          <a:effectLst/>
                          <a:latin typeface="Arial" panose="020B0604020202020204" pitchFamily="34" charset="0"/>
                          <a:ea typeface="MS PGothic"/>
                          <a:cs typeface="Arial" panose="020B0604020202020204" pitchFamily="34" charset="0"/>
                        </a:rPr>
                        <a:t>–</a:t>
                      </a:r>
                      <a:r>
                        <a:rPr lang="en-US" sz="1400">
                          <a:solidFill>
                            <a:schemeClr val="accent1"/>
                          </a:solidFill>
                          <a:latin typeface="Arial" panose="020B0604020202020204" pitchFamily="34" charset="0"/>
                          <a:cs typeface="Arial" panose="020B0604020202020204" pitchFamily="34" charset="0"/>
                        </a:rPr>
                        <a:t>15.7)</a:t>
                      </a:r>
                    </a:p>
                  </a:txBody>
                  <a:tcPr marL="51435" marR="51435" marT="0" marB="0">
                    <a:lnL w="12700">
                      <a:solidFill>
                        <a:schemeClr val="bg1"/>
                      </a:solidFill>
                    </a:lnL>
                    <a:lnR w="12700">
                      <a:solidFill>
                        <a:schemeClr val="bg1"/>
                      </a:solidFill>
                    </a:lnR>
                    <a:lnT w="0">
                      <a:noFill/>
                    </a:lnT>
                    <a:lnB w="0">
                      <a:noFill/>
                    </a:lnB>
                    <a:lnTlToBr w="12700" cmpd="sng">
                      <a:noFill/>
                      <a:prstDash val="solid"/>
                    </a:lnTlToBr>
                    <a:lnBlToTr w="12700" cmpd="sng">
                      <a:noFill/>
                      <a:prstDash val="solid"/>
                    </a:lnBlToTr>
                    <a:solidFill>
                      <a:schemeClr val="bg1"/>
                    </a:solidFill>
                  </a:tcPr>
                </a:tc>
                <a:tc>
                  <a:txBody>
                    <a:bodyPr/>
                    <a:lstStyle/>
                    <a:p>
                      <a:pPr marL="0" marR="0" lvl="0" algn="ctr">
                        <a:spcBef>
                          <a:spcPts val="0"/>
                        </a:spcBef>
                        <a:spcAft>
                          <a:spcPts val="0"/>
                        </a:spcAft>
                        <a:buNone/>
                      </a:pPr>
                      <a:r>
                        <a:rPr lang="en-US" sz="1400">
                          <a:solidFill>
                            <a:schemeClr val="accent1"/>
                          </a:solidFill>
                          <a:latin typeface="Arial" panose="020B0604020202020204" pitchFamily="34" charset="0"/>
                          <a:cs typeface="Arial" panose="020B0604020202020204" pitchFamily="34" charset="0"/>
                        </a:rPr>
                        <a:t>11.2 (10.1</a:t>
                      </a:r>
                      <a:r>
                        <a:rPr kumimoji="0" lang="en-US" sz="1400" b="0" i="0" u="none" strike="noStrike" kern="1200" cap="none" normalizeH="0" baseline="0">
                          <a:ln>
                            <a:noFill/>
                          </a:ln>
                          <a:solidFill>
                            <a:srgbClr val="002557"/>
                          </a:solidFill>
                          <a:effectLst/>
                          <a:latin typeface="Arial" panose="020B0604020202020204" pitchFamily="34" charset="0"/>
                          <a:ea typeface="MS PGothic"/>
                          <a:cs typeface="Arial" panose="020B0604020202020204" pitchFamily="34" charset="0"/>
                        </a:rPr>
                        <a:t>–</a:t>
                      </a:r>
                      <a:r>
                        <a:rPr lang="en-US" sz="1400">
                          <a:solidFill>
                            <a:schemeClr val="accent1"/>
                          </a:solidFill>
                          <a:latin typeface="Arial" panose="020B0604020202020204" pitchFamily="34" charset="0"/>
                          <a:cs typeface="Arial" panose="020B0604020202020204" pitchFamily="34" charset="0"/>
                        </a:rPr>
                        <a:t>12.7)</a:t>
                      </a:r>
                    </a:p>
                  </a:txBody>
                  <a:tcPr marL="51435" marR="51435" marT="0" marB="0">
                    <a:lnL w="12700">
                      <a:solidFill>
                        <a:schemeClr val="bg1"/>
                      </a:solidFill>
                    </a:lnL>
                    <a:lnR w="12700">
                      <a:solidFill>
                        <a:schemeClr val="bg1"/>
                      </a:solidFill>
                    </a:lnR>
                    <a:lnT w="38100" cap="flat" cmpd="sng" algn="ctr">
                      <a:noFill/>
                      <a:prstDash val="solid"/>
                      <a:round/>
                      <a:headEnd type="none" w="med" len="med"/>
                      <a:tailEnd type="none" w="med" len="med"/>
                    </a:lnT>
                    <a:lnB w="0">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45370942"/>
                  </a:ext>
                </a:extLst>
              </a:tr>
              <a:tr h="205748">
                <a:tc>
                  <a:txBody>
                    <a:bodyPr/>
                    <a:lstStyle/>
                    <a:p>
                      <a:pPr marL="182880" marR="0" lvl="0" indent="0" algn="l" defTabSz="1088264" rtl="0" eaLnBrk="1" latinLnBrk="0" hangingPunct="1">
                        <a:lnSpc>
                          <a:spcPct val="100000"/>
                        </a:lnSpc>
                        <a:spcBef>
                          <a:spcPts val="0"/>
                        </a:spcBef>
                        <a:spcAft>
                          <a:spcPts val="0"/>
                        </a:spcAft>
                        <a:buClr>
                          <a:srgbClr val="000000"/>
                        </a:buClr>
                        <a:buSzPts val="1400"/>
                        <a:buFont typeface="Arial"/>
                        <a:buNone/>
                      </a:pPr>
                      <a:r>
                        <a:rPr lang="en-US" sz="1400" b="1" u="none" strike="noStrike" kern="1200" cap="none">
                          <a:solidFill>
                            <a:srgbClr val="002557"/>
                          </a:solidFill>
                          <a:latin typeface="Arial" panose="020B0604020202020204" pitchFamily="34" charset="0"/>
                          <a:ea typeface="+mn-ea"/>
                          <a:cs typeface="Arial" panose="020B0604020202020204" pitchFamily="34" charset="0"/>
                        </a:rPr>
                        <a:t>Stratified HR (95% CI)</a:t>
                      </a:r>
                    </a:p>
                  </a:txBody>
                  <a:tcPr marL="68588" marR="68588" marT="34294" marB="34294"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algn="ctr">
                        <a:spcBef>
                          <a:spcPts val="0"/>
                        </a:spcBef>
                        <a:spcAft>
                          <a:spcPts val="0"/>
                        </a:spcAft>
                      </a:pPr>
                      <a:r>
                        <a:rPr lang="en-US" sz="1400" b="1">
                          <a:solidFill>
                            <a:schemeClr val="accent1"/>
                          </a:solidFill>
                          <a:effectLst/>
                          <a:latin typeface="Arial" panose="020B0604020202020204" pitchFamily="34" charset="0"/>
                          <a:ea typeface="Times New Roman" panose="02020603050405020304" pitchFamily="18" charset="0"/>
                          <a:cs typeface="Arial" panose="020B0604020202020204" pitchFamily="34" charset="0"/>
                        </a:rPr>
                        <a:t>0.79</a:t>
                      </a:r>
                      <a:r>
                        <a:rPr lang="en-US" sz="1400">
                          <a:solidFill>
                            <a:schemeClr val="accent1"/>
                          </a:solidFill>
                          <a:effectLst/>
                          <a:latin typeface="Arial" panose="020B0604020202020204" pitchFamily="34" charset="0"/>
                          <a:ea typeface="Times New Roman" panose="02020603050405020304" pitchFamily="18" charset="0"/>
                          <a:cs typeface="Arial" panose="020B0604020202020204" pitchFamily="34" charset="0"/>
                        </a:rPr>
                        <a:t> (0.65</a:t>
                      </a:r>
                      <a:r>
                        <a:rPr kumimoji="0" lang="en-US" sz="1400" b="0" i="0" u="none" strike="noStrike" kern="1200" cap="none" normalizeH="0" baseline="0">
                          <a:ln>
                            <a:noFill/>
                          </a:ln>
                          <a:solidFill>
                            <a:srgbClr val="002557"/>
                          </a:solidFill>
                          <a:effectLst/>
                          <a:latin typeface="Arial" panose="020B0604020202020204" pitchFamily="34" charset="0"/>
                          <a:ea typeface="MS PGothic"/>
                          <a:cs typeface="Arial" panose="020B0604020202020204" pitchFamily="34" charset="0"/>
                        </a:rPr>
                        <a:t>–</a:t>
                      </a:r>
                      <a:r>
                        <a:rPr lang="en-US" sz="1400">
                          <a:solidFill>
                            <a:schemeClr val="accent1"/>
                          </a:solidFill>
                          <a:effectLst/>
                          <a:latin typeface="Arial" panose="020B0604020202020204" pitchFamily="34" charset="0"/>
                          <a:ea typeface="Times New Roman" panose="02020603050405020304" pitchFamily="18" charset="0"/>
                          <a:cs typeface="Arial" panose="020B0604020202020204" pitchFamily="34" charset="0"/>
                        </a:rPr>
                        <a:t>0.96)</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00872101"/>
                  </a:ext>
                </a:extLst>
              </a:tr>
              <a:tr h="342908">
                <a:tc>
                  <a:txBody>
                    <a:bodyPr/>
                    <a:lstStyle/>
                    <a:p>
                      <a:pPr marL="182880" marR="0" lvl="0" indent="0" algn="l" defTabSz="1088264" rtl="0" eaLnBrk="1" latinLnBrk="0" hangingPunct="1">
                        <a:lnSpc>
                          <a:spcPct val="100000"/>
                        </a:lnSpc>
                        <a:spcBef>
                          <a:spcPts val="0"/>
                        </a:spcBef>
                        <a:spcAft>
                          <a:spcPts val="0"/>
                        </a:spcAft>
                        <a:buClr>
                          <a:srgbClr val="000000"/>
                        </a:buClr>
                        <a:buSzPts val="1400"/>
                        <a:buFont typeface="Arial"/>
                        <a:buNone/>
                      </a:pPr>
                      <a:r>
                        <a:rPr lang="en-US" altLang="zh-CN" sz="1400" b="1" u="none" strike="noStrike" kern="1200" cap="none">
                          <a:solidFill>
                            <a:srgbClr val="002557"/>
                          </a:solidFill>
                          <a:latin typeface="Arial" panose="020B0604020202020204" pitchFamily="34" charset="0"/>
                          <a:ea typeface="+mn-ea"/>
                          <a:cs typeface="Arial" panose="020B0604020202020204" pitchFamily="34" charset="0"/>
                        </a:rPr>
                        <a:t>Stratified Log Rank </a:t>
                      </a:r>
                      <a:r>
                        <a:rPr lang="en-US" altLang="zh-CN" sz="1400" b="1" i="1" u="none" strike="noStrike" kern="1200" cap="none">
                          <a:solidFill>
                            <a:srgbClr val="002557"/>
                          </a:solidFill>
                          <a:latin typeface="Arial" panose="020B0604020202020204" pitchFamily="34" charset="0"/>
                          <a:ea typeface="+mn-ea"/>
                          <a:cs typeface="Arial" panose="020B0604020202020204" pitchFamily="34" charset="0"/>
                        </a:rPr>
                        <a:t>P</a:t>
                      </a:r>
                      <a:r>
                        <a:rPr lang="en-US" altLang="zh-CN" sz="1400" b="1" u="none" strike="noStrike" kern="1200" cap="none">
                          <a:solidFill>
                            <a:srgbClr val="002557"/>
                          </a:solidFill>
                          <a:latin typeface="Arial" panose="020B0604020202020204" pitchFamily="34" charset="0"/>
                          <a:ea typeface="+mn-ea"/>
                          <a:cs typeface="Arial" panose="020B0604020202020204" pitchFamily="34" charset="0"/>
                        </a:rPr>
                        <a:t> value</a:t>
                      </a:r>
                      <a:endParaRPr lang="en-US" sz="1400" b="1" u="none" strike="noStrike" kern="1200" cap="none">
                        <a:solidFill>
                          <a:srgbClr val="002557"/>
                        </a:solidFill>
                        <a:latin typeface="Arial" panose="020B0604020202020204" pitchFamily="34" charset="0"/>
                        <a:ea typeface="+mn-ea"/>
                        <a:cs typeface="Arial" panose="020B0604020202020204" pitchFamily="34" charset="0"/>
                      </a:endParaRPr>
                    </a:p>
                  </a:txBody>
                  <a:tcPr marL="68588" marR="68588" marT="34294" marB="34294"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algn="ctr">
                        <a:spcBef>
                          <a:spcPts val="0"/>
                        </a:spcBef>
                        <a:spcAft>
                          <a:spcPts val="0"/>
                        </a:spcAft>
                      </a:pPr>
                      <a:r>
                        <a:rPr lang="en-US" sz="1400" i="1">
                          <a:solidFill>
                            <a:srgbClr val="002557"/>
                          </a:solidFill>
                          <a:effectLst/>
                          <a:latin typeface="Arial" panose="020B0604020202020204" pitchFamily="34" charset="0"/>
                          <a:ea typeface="Times New Roman" panose="02020603050405020304" pitchFamily="18" charset="0"/>
                          <a:cs typeface="Arial" panose="020B0604020202020204" pitchFamily="34" charset="0"/>
                        </a:rPr>
                        <a:t>P</a:t>
                      </a:r>
                      <a:r>
                        <a:rPr lang="en-US" sz="1400">
                          <a:solidFill>
                            <a:srgbClr val="002557"/>
                          </a:solidFill>
                          <a:effectLst/>
                          <a:latin typeface="Arial" panose="020B0604020202020204" pitchFamily="34" charset="0"/>
                          <a:ea typeface="Times New Roman" panose="02020603050405020304" pitchFamily="18" charset="0"/>
                          <a:cs typeface="Arial" panose="020B0604020202020204" pitchFamily="34" charset="0"/>
                        </a:rPr>
                        <a:t>=0.020</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3515214202"/>
                  </a:ext>
                </a:extLst>
              </a:tr>
              <a:tr h="205748">
                <a:tc>
                  <a:txBody>
                    <a:bodyPr/>
                    <a:lstStyle/>
                    <a:p>
                      <a:pPr marL="0" marR="0" lvl="0" indent="0" algn="l" defTabSz="1088264" rtl="0" eaLnBrk="1" fontAlgn="auto" latinLnBrk="0" hangingPunct="1">
                        <a:lnSpc>
                          <a:spcPct val="100000"/>
                        </a:lnSpc>
                        <a:spcBef>
                          <a:spcPts val="0"/>
                        </a:spcBef>
                        <a:spcAft>
                          <a:spcPts val="0"/>
                        </a:spcAft>
                        <a:buClr>
                          <a:srgbClr val="000000"/>
                        </a:buClr>
                        <a:buSzPts val="1400"/>
                        <a:buFont typeface="Arial"/>
                        <a:buNone/>
                        <a:tabLst/>
                        <a:defRPr/>
                      </a:pPr>
                      <a:r>
                        <a:rPr lang="en-US" sz="1400" b="1" u="none" strike="noStrike" kern="1200" cap="none">
                          <a:solidFill>
                            <a:srgbClr val="002557"/>
                          </a:solidFill>
                          <a:latin typeface="Arial" panose="020B0604020202020204" pitchFamily="34" charset="0"/>
                          <a:ea typeface="+mn-ea"/>
                          <a:cs typeface="Arial" panose="020B0604020202020204" pitchFamily="34" charset="0"/>
                        </a:rPr>
                        <a:t>12-month OS rate, % (95% CI)</a:t>
                      </a:r>
                    </a:p>
                  </a:txBody>
                  <a:tcPr marL="68588" marR="68588" marT="34294" marB="34294"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F6F6"/>
                    </a:solidFill>
                  </a:tcPr>
                </a:tc>
                <a:tc>
                  <a:txBody>
                    <a:bodyPr/>
                    <a:lstStyle/>
                    <a:p>
                      <a:pPr marL="0" marR="0" algn="ctr">
                        <a:spcBef>
                          <a:spcPts val="0"/>
                        </a:spcBef>
                        <a:spcAft>
                          <a:spcPts val="0"/>
                        </a:spcAft>
                      </a:pPr>
                      <a:r>
                        <a:rPr lang="en-US" sz="1400">
                          <a:solidFill>
                            <a:srgbClr val="002557"/>
                          </a:solidFill>
                          <a:effectLst/>
                          <a:latin typeface="Arial" panose="020B0604020202020204" pitchFamily="34" charset="0"/>
                          <a:ea typeface="Times New Roman" panose="02020603050405020304" pitchFamily="18" charset="0"/>
                          <a:cs typeface="Arial" panose="020B0604020202020204" pitchFamily="34" charset="0"/>
                        </a:rPr>
                        <a:t>61 (55</a:t>
                      </a:r>
                      <a:r>
                        <a:rPr kumimoji="0" lang="en-US" sz="1400" b="0" i="0" u="none" strike="noStrike" kern="1200" cap="none" normalizeH="0" baseline="0">
                          <a:ln>
                            <a:noFill/>
                          </a:ln>
                          <a:solidFill>
                            <a:srgbClr val="002557"/>
                          </a:solidFill>
                          <a:effectLst/>
                          <a:latin typeface="Arial" panose="020B0604020202020204" pitchFamily="34" charset="0"/>
                          <a:ea typeface="MS PGothic"/>
                          <a:cs typeface="Arial" panose="020B0604020202020204" pitchFamily="34" charset="0"/>
                        </a:rPr>
                        <a:t>–</a:t>
                      </a:r>
                      <a:r>
                        <a:rPr lang="en-US" sz="1400">
                          <a:solidFill>
                            <a:srgbClr val="002557"/>
                          </a:solidFill>
                          <a:effectLst/>
                          <a:latin typeface="Arial" panose="020B0604020202020204" pitchFamily="34" charset="0"/>
                          <a:ea typeface="Times New Roman" panose="02020603050405020304" pitchFamily="18" charset="0"/>
                          <a:cs typeface="Arial" panose="020B0604020202020204" pitchFamily="34" charset="0"/>
                        </a:rPr>
                        <a:t>66)</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F6F6"/>
                    </a:solidFill>
                  </a:tcPr>
                </a:tc>
                <a:tc>
                  <a:txBody>
                    <a:bodyPr/>
                    <a:lstStyle/>
                    <a:p>
                      <a:pPr marL="0" marR="0" algn="ctr">
                        <a:spcBef>
                          <a:spcPts val="0"/>
                        </a:spcBef>
                        <a:spcAft>
                          <a:spcPts val="0"/>
                        </a:spcAft>
                      </a:pPr>
                      <a:r>
                        <a:rPr lang="en-US" sz="1400" dirty="0">
                          <a:solidFill>
                            <a:srgbClr val="002557"/>
                          </a:solidFill>
                          <a:effectLst/>
                          <a:latin typeface="Arial" panose="020B0604020202020204" pitchFamily="34" charset="0"/>
                          <a:ea typeface="Times New Roman" panose="02020603050405020304" pitchFamily="18" charset="0"/>
                          <a:cs typeface="Arial" panose="020B0604020202020204" pitchFamily="34" charset="0"/>
                        </a:rPr>
                        <a:t>47 (41</a:t>
                      </a:r>
                      <a:r>
                        <a:rPr kumimoji="0" lang="en-US" sz="1400" b="0" i="0" u="none" strike="noStrike" kern="1200" cap="none" normalizeH="0" baseline="0" dirty="0">
                          <a:ln>
                            <a:noFill/>
                          </a:ln>
                          <a:solidFill>
                            <a:srgbClr val="002557"/>
                          </a:solidFill>
                          <a:effectLst/>
                          <a:latin typeface="Arial" panose="020B0604020202020204" pitchFamily="34" charset="0"/>
                          <a:ea typeface="MS PGothic"/>
                          <a:cs typeface="Arial" panose="020B0604020202020204" pitchFamily="34" charset="0"/>
                        </a:rPr>
                        <a:t>–</a:t>
                      </a:r>
                      <a:r>
                        <a:rPr lang="en-US" sz="1400" dirty="0">
                          <a:solidFill>
                            <a:srgbClr val="002557"/>
                          </a:solidFill>
                          <a:effectLst/>
                          <a:latin typeface="Arial" panose="020B0604020202020204" pitchFamily="34" charset="0"/>
                          <a:ea typeface="Times New Roman" panose="02020603050405020304" pitchFamily="18" charset="0"/>
                          <a:cs typeface="Arial" panose="020B0604020202020204" pitchFamily="34" charset="0"/>
                        </a:rPr>
                        <a:t>53)</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F6F6"/>
                    </a:solidFill>
                  </a:tcPr>
                </a:tc>
                <a:extLst>
                  <a:ext uri="{0D108BD9-81ED-4DB2-BD59-A6C34878D82A}">
                    <a16:rowId xmlns:a16="http://schemas.microsoft.com/office/drawing/2014/main" val="3217621290"/>
                  </a:ext>
                </a:extLst>
              </a:tr>
            </a:tbl>
          </a:graphicData>
        </a:graphic>
      </p:graphicFrame>
      <p:grpSp>
        <p:nvGrpSpPr>
          <p:cNvPr id="9" name="Group 8">
            <a:extLst>
              <a:ext uri="{FF2B5EF4-FFF2-40B4-BE49-F238E27FC236}">
                <a16:creationId xmlns:a16="http://schemas.microsoft.com/office/drawing/2014/main" id="{D34658A1-8AD6-2C9F-932A-376D44BC79E6}"/>
              </a:ext>
            </a:extLst>
          </p:cNvPr>
          <p:cNvGrpSpPr/>
          <p:nvPr/>
        </p:nvGrpSpPr>
        <p:grpSpPr>
          <a:xfrm>
            <a:off x="3597810" y="1540348"/>
            <a:ext cx="999461" cy="2018164"/>
            <a:chOff x="3154812" y="1306770"/>
            <a:chExt cx="999461" cy="2690885"/>
          </a:xfrm>
        </p:grpSpPr>
        <p:cxnSp>
          <p:nvCxnSpPr>
            <p:cNvPr id="20" name="Straight Connector 19">
              <a:extLst>
                <a:ext uri="{FF2B5EF4-FFF2-40B4-BE49-F238E27FC236}">
                  <a16:creationId xmlns:a16="http://schemas.microsoft.com/office/drawing/2014/main" id="{C3DE5A02-4864-205F-BEF7-EFD844D3B47F}"/>
                </a:ext>
              </a:extLst>
            </p:cNvPr>
            <p:cNvCxnSpPr>
              <a:cxnSpLocks/>
            </p:cNvCxnSpPr>
            <p:nvPr/>
          </p:nvCxnSpPr>
          <p:spPr>
            <a:xfrm>
              <a:off x="3654301" y="1552991"/>
              <a:ext cx="0" cy="2444664"/>
            </a:xfrm>
            <a:prstGeom prst="line">
              <a:avLst/>
            </a:prstGeom>
            <a:ln w="95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4652BC8-5AC5-5D81-EE1E-B4B56AF55070}"/>
                </a:ext>
              </a:extLst>
            </p:cNvPr>
            <p:cNvSpPr txBox="1"/>
            <p:nvPr/>
          </p:nvSpPr>
          <p:spPr>
            <a:xfrm>
              <a:off x="3154812" y="1306770"/>
              <a:ext cx="999461" cy="276999"/>
            </a:xfrm>
            <a:prstGeom prst="rect">
              <a:avLst/>
            </a:prstGeom>
            <a:noFill/>
          </p:spPr>
          <p:txBody>
            <a:bodyPr wrap="square" rtlCol="0">
              <a:spAutoFit/>
            </a:bodyPr>
            <a:lstStyle/>
            <a:p>
              <a:pPr marL="0" marR="0" lvl="0" indent="0" algn="ctr" defTabSz="685783" rtl="0" eaLnBrk="1" fontAlgn="base" latinLnBrk="0" hangingPunct="1">
                <a:lnSpc>
                  <a:spcPct val="100000"/>
                </a:lnSpc>
                <a:spcBef>
                  <a:spcPct val="0"/>
                </a:spcBef>
                <a:spcAft>
                  <a:spcPct val="0"/>
                </a:spcAft>
                <a:buClrTx/>
                <a:buSzTx/>
                <a:buFontTx/>
                <a:buNone/>
                <a:tabLst/>
                <a:defRPr/>
              </a:pPr>
              <a:r>
                <a:rPr kumimoji="0" lang="en-US" sz="750" b="1" i="0" u="none" strike="noStrike" kern="1200" cap="none" spc="0" normalizeH="0" baseline="0" noProof="0">
                  <a:ln>
                    <a:noFill/>
                  </a:ln>
                  <a:solidFill>
                    <a:srgbClr val="002557"/>
                  </a:solidFill>
                  <a:effectLst/>
                  <a:uLnTx/>
                  <a:uFillTx/>
                  <a:latin typeface="Arial"/>
                  <a:ea typeface="Microsoft YaHei"/>
                  <a:cs typeface="Arial"/>
                  <a:sym typeface="Arial"/>
                </a:rPr>
                <a:t>12 months</a:t>
              </a:r>
            </a:p>
          </p:txBody>
        </p:sp>
      </p:grpSp>
      <p:sp>
        <p:nvSpPr>
          <p:cNvPr id="12" name="Content Placeholder 3">
            <a:extLst>
              <a:ext uri="{FF2B5EF4-FFF2-40B4-BE49-F238E27FC236}">
                <a16:creationId xmlns:a16="http://schemas.microsoft.com/office/drawing/2014/main" id="{F9827CD2-8D31-D550-D87C-4FB77A04C8CA}"/>
              </a:ext>
            </a:extLst>
          </p:cNvPr>
          <p:cNvSpPr txBox="1">
            <a:spLocks/>
          </p:cNvSpPr>
          <p:nvPr>
            <p:custDataLst>
              <p:tags r:id="rId1"/>
            </p:custDataLst>
          </p:nvPr>
        </p:nvSpPr>
        <p:spPr>
          <a:xfrm>
            <a:off x="1672308" y="6253790"/>
            <a:ext cx="8236266" cy="604209"/>
          </a:xfrm>
          <a:prstGeom prst="rect">
            <a:avLst/>
          </a:prstGeom>
          <a:noFill/>
          <a:extLst>
            <a:ext uri="{909E8E84-426E-40DD-AFC4-6F175D3DCCD1}">
              <a14:hiddenFill xmlns:a14="http://schemas.microsoft.com/office/drawing/2010/main">
                <a:solidFill>
                  <a:srgbClr val="FFFFFF"/>
                </a:solidFill>
              </a14:hiddenFill>
            </a:ext>
          </a:extLst>
        </p:spPr>
        <p:txBody>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
                <a:srgbClr val="E8931A"/>
              </a:buClr>
              <a:buSzTx/>
              <a:buFont typeface="Arial" panose="020B0604020202020204" pitchFamily="34" charset="0"/>
              <a:buNone/>
              <a:tabLst/>
              <a:defRPr/>
            </a:pPr>
            <a:r>
              <a:rPr kumimoji="0" lang="en-US" sz="9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Median follow-up was 12.5 months.</a:t>
            </a:r>
            <a:br>
              <a:rPr kumimoji="0" lang="en-US" sz="9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br>
            <a:r>
              <a:rPr kumimoji="0" lang="en-US" sz="9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Rugo HS, et al. ESMO 2022. Abstract 15530. Rugo HS, et al. </a:t>
            </a:r>
            <a:r>
              <a:rPr kumimoji="0" lang="en-US" sz="900" b="0" i="1"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Lancet. </a:t>
            </a:r>
            <a:r>
              <a:rPr kumimoji="0" lang="en-US" sz="9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2023;402(10411):1423-1433.</a:t>
            </a:r>
          </a:p>
        </p:txBody>
      </p:sp>
      <p:sp>
        <p:nvSpPr>
          <p:cNvPr id="5" name="Content Placeholder 4">
            <a:extLst>
              <a:ext uri="{FF2B5EF4-FFF2-40B4-BE49-F238E27FC236}">
                <a16:creationId xmlns:a16="http://schemas.microsoft.com/office/drawing/2014/main" id="{49D5B3F8-05FC-546B-E9FD-358538C4A48E}"/>
              </a:ext>
            </a:extLst>
          </p:cNvPr>
          <p:cNvSpPr>
            <a:spLocks noGrp="1"/>
          </p:cNvSpPr>
          <p:nvPr>
            <p:ph sz="half" idx="1"/>
          </p:nvPr>
        </p:nvSpPr>
        <p:spPr>
          <a:xfrm>
            <a:off x="6858000" y="1690688"/>
            <a:ext cx="4876800" cy="4364037"/>
          </a:xfrm>
        </p:spPr>
        <p:txBody>
          <a:bodyPr>
            <a:normAutofit lnSpcReduction="10000"/>
          </a:bodyPr>
          <a:lstStyle/>
          <a:p>
            <a:pPr>
              <a:lnSpc>
                <a:spcPct val="110000"/>
              </a:lnSpc>
            </a:pPr>
            <a:r>
              <a:rPr lang="en-US" dirty="0">
                <a:sym typeface="Arial"/>
              </a:rPr>
              <a:t>SG demonstrated a </a:t>
            </a:r>
            <a:r>
              <a:rPr lang="en-US" b="1" dirty="0">
                <a:solidFill>
                  <a:schemeClr val="accent3"/>
                </a:solidFill>
                <a:sym typeface="Arial"/>
              </a:rPr>
              <a:t>statistically significant improvement in OS </a:t>
            </a:r>
            <a:r>
              <a:rPr lang="en-US" dirty="0">
                <a:sym typeface="Arial"/>
              </a:rPr>
              <a:t>vs TPC with 21% reduction in the risk of death</a:t>
            </a:r>
          </a:p>
          <a:p>
            <a:pPr lvl="1">
              <a:lnSpc>
                <a:spcPct val="110000"/>
              </a:lnSpc>
            </a:pPr>
            <a:r>
              <a:rPr lang="en-US" dirty="0">
                <a:sym typeface="Arial"/>
              </a:rPr>
              <a:t>Having met statistical significance, no further formal statistical testing of OS will occur</a:t>
            </a:r>
          </a:p>
          <a:p>
            <a:pPr>
              <a:lnSpc>
                <a:spcPct val="110000"/>
              </a:lnSpc>
            </a:pPr>
            <a:r>
              <a:rPr lang="en-US" b="1" dirty="0">
                <a:solidFill>
                  <a:schemeClr val="accent3"/>
                </a:solidFill>
                <a:sym typeface="Arial"/>
              </a:rPr>
              <a:t>Patients who received SG survived a median of 3.2 months longer than those who received TPC</a:t>
            </a:r>
          </a:p>
        </p:txBody>
      </p:sp>
      <p:sp>
        <p:nvSpPr>
          <p:cNvPr id="2" name="Title 1">
            <a:extLst>
              <a:ext uri="{FF2B5EF4-FFF2-40B4-BE49-F238E27FC236}">
                <a16:creationId xmlns:a16="http://schemas.microsoft.com/office/drawing/2014/main" id="{A1665E7F-DC16-F0C7-DDA9-EFE525B8B5C0}"/>
              </a:ext>
            </a:extLst>
          </p:cNvPr>
          <p:cNvSpPr>
            <a:spLocks noGrp="1"/>
          </p:cNvSpPr>
          <p:nvPr>
            <p:ph type="title"/>
          </p:nvPr>
        </p:nvSpPr>
        <p:spPr>
          <a:xfrm>
            <a:off x="838200" y="365125"/>
            <a:ext cx="10515600" cy="942589"/>
          </a:xfrm>
        </p:spPr>
        <p:txBody>
          <a:bodyPr>
            <a:normAutofit/>
          </a:bodyPr>
          <a:lstStyle/>
          <a:p>
            <a:r>
              <a:rPr lang="en-US" sz="3600" dirty="0">
                <a:solidFill>
                  <a:srgbClr val="1C3F93"/>
                </a:solidFill>
                <a:ea typeface="Microsoft YaHei"/>
              </a:rPr>
              <a:t>TROPiCs-02: </a:t>
            </a:r>
            <a:r>
              <a:rPr lang="en-US" dirty="0"/>
              <a:t>Overall Survival</a:t>
            </a:r>
          </a:p>
        </p:txBody>
      </p:sp>
    </p:spTree>
    <p:extLst>
      <p:ext uri="{BB962C8B-B14F-4D97-AF65-F5344CB8AC3E}">
        <p14:creationId xmlns:p14="http://schemas.microsoft.com/office/powerpoint/2010/main" val="2313650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C181-319A-5946-80F0-89AFBBE4A917}"/>
              </a:ext>
            </a:extLst>
          </p:cNvPr>
          <p:cNvSpPr>
            <a:spLocks noGrp="1"/>
          </p:cNvSpPr>
          <p:nvPr>
            <p:ph type="title"/>
          </p:nvPr>
        </p:nvSpPr>
        <p:spPr>
          <a:xfrm>
            <a:off x="838200" y="365125"/>
            <a:ext cx="10515600" cy="871393"/>
          </a:xfrm>
          <a:noFill/>
          <a:ln>
            <a:noFill/>
          </a:ln>
        </p:spPr>
        <p:txBody>
          <a:bodyPr spcFirstLastPara="1" vert="horz" wrap="square" lIns="68569" tIns="34275" rIns="68569" bIns="34275" numCol="1" rtlCol="0" anchor="t" anchorCtr="0" compatLnSpc="1">
            <a:prstTxWarp prst="textNoShape">
              <a:avLst/>
            </a:prstTxWarp>
            <a:noAutofit/>
          </a:bodyPr>
          <a:lstStyle/>
          <a:p>
            <a:r>
              <a:rPr lang="en-US"/>
              <a:t>TROPiCs-02: </a:t>
            </a:r>
            <a:r>
              <a:rPr lang="en-US" dirty="0"/>
              <a:t>Change From Baseline in </a:t>
            </a:r>
            <a:r>
              <a:rPr lang="en-US" dirty="0" err="1"/>
              <a:t>HRQoL</a:t>
            </a:r>
            <a:r>
              <a:rPr lang="en-US" dirty="0"/>
              <a:t> Status, Functioning, and Symptoms</a:t>
            </a:r>
            <a:br>
              <a:rPr lang="en-US" dirty="0"/>
            </a:br>
            <a:br>
              <a:rPr lang="en-US" dirty="0"/>
            </a:br>
            <a:endParaRPr lang="en-US" dirty="0"/>
          </a:p>
        </p:txBody>
      </p:sp>
      <p:sp>
        <p:nvSpPr>
          <p:cNvPr id="3" name="Footer Placeholder 2">
            <a:extLst>
              <a:ext uri="{FF2B5EF4-FFF2-40B4-BE49-F238E27FC236}">
                <a16:creationId xmlns:a16="http://schemas.microsoft.com/office/drawing/2014/main" id="{A89D5113-AA04-D804-9BEC-0B58BBBBDDC8}"/>
              </a:ext>
            </a:extLst>
          </p:cNvPr>
          <p:cNvSpPr>
            <a:spLocks noGrp="1"/>
          </p:cNvSpPr>
          <p:nvPr>
            <p:ph type="ftr" sz="quarter" idx="3"/>
          </p:nvPr>
        </p:nvSpPr>
        <p:spPr>
          <a:xfrm>
            <a:off x="1401417" y="5964383"/>
            <a:ext cx="9223513" cy="642566"/>
          </a:xfrm>
        </p:spPr>
        <p:txBody>
          <a:bodyPr/>
          <a:lstStyle/>
          <a:p>
            <a:r>
              <a:rPr lang="en-US"/>
              <a:t>*P &lt; 0.05. **P &lt; 0.001.</a:t>
            </a:r>
            <a:br>
              <a:rPr lang="en-US"/>
            </a:br>
            <a:r>
              <a:rPr lang="en-US"/>
              <a:t>Rugo HS, et al. ESMO 2022. Abstract 15530.</a:t>
            </a:r>
          </a:p>
        </p:txBody>
      </p:sp>
      <p:sp>
        <p:nvSpPr>
          <p:cNvPr id="5" name="Text Placeholder 4">
            <a:extLst>
              <a:ext uri="{FF2B5EF4-FFF2-40B4-BE49-F238E27FC236}">
                <a16:creationId xmlns:a16="http://schemas.microsoft.com/office/drawing/2014/main" id="{F802DB6A-DEE1-8115-D10B-855982A74AF1}"/>
              </a:ext>
            </a:extLst>
          </p:cNvPr>
          <p:cNvSpPr txBox="1">
            <a:spLocks/>
          </p:cNvSpPr>
          <p:nvPr/>
        </p:nvSpPr>
        <p:spPr>
          <a:xfrm>
            <a:off x="1840061" y="5109234"/>
            <a:ext cx="8511878" cy="405743"/>
          </a:xfrm>
          <a:prstGeom prst="rect">
            <a:avLst/>
          </a:prstGeom>
        </p:spPr>
        <p:txBody>
          <a:bodyPr vert="horz" lIns="68580" tIns="34290" rIns="68580" bIns="3429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9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ct val="100000"/>
              </a:lnSpc>
              <a:spcBef>
                <a:spcPts val="0"/>
              </a:spcBef>
              <a:defRPr/>
            </a:pPr>
            <a:endParaRPr lang="en-US" sz="600">
              <a:solidFill>
                <a:srgbClr val="1E325F"/>
              </a:solidFill>
              <a:ea typeface="Helvetica" charset="0"/>
            </a:endParaRPr>
          </a:p>
        </p:txBody>
      </p:sp>
      <p:sp>
        <p:nvSpPr>
          <p:cNvPr id="8" name="Title 1">
            <a:extLst>
              <a:ext uri="{FF2B5EF4-FFF2-40B4-BE49-F238E27FC236}">
                <a16:creationId xmlns:a16="http://schemas.microsoft.com/office/drawing/2014/main" id="{E05D2B49-4430-09E4-8B59-B15ACF3317D1}"/>
              </a:ext>
            </a:extLst>
          </p:cNvPr>
          <p:cNvSpPr txBox="1">
            <a:spLocks/>
          </p:cNvSpPr>
          <p:nvPr/>
        </p:nvSpPr>
        <p:spPr>
          <a:xfrm>
            <a:off x="1981200" y="1131097"/>
            <a:ext cx="8193506" cy="725673"/>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600" b="1" i="0" kern="800" spc="0" baseline="0">
                <a:solidFill>
                  <a:schemeClr val="accent1"/>
                </a:solidFill>
                <a:latin typeface="Trebuchet MS" panose="020B0703020202090204" pitchFamily="34" charset="0"/>
                <a:ea typeface="+mj-ea"/>
                <a:cs typeface="Trebuchet MS" panose="020B0703020202090204" pitchFamily="34" charset="0"/>
              </a:defRPr>
            </a:lvl1pPr>
          </a:lstStyle>
          <a:p>
            <a:pPr defTabSz="685800">
              <a:defRPr/>
            </a:pPr>
            <a:endParaRPr lang="en-US" sz="2700">
              <a:solidFill>
                <a:srgbClr val="1E325F"/>
              </a:solidFill>
            </a:endParaRPr>
          </a:p>
        </p:txBody>
      </p:sp>
      <p:sp>
        <p:nvSpPr>
          <p:cNvPr id="4" name="Rectangle: Rounded Corners 3">
            <a:extLst>
              <a:ext uri="{FF2B5EF4-FFF2-40B4-BE49-F238E27FC236}">
                <a16:creationId xmlns:a16="http://schemas.microsoft.com/office/drawing/2014/main" id="{D18E5EA8-0766-4D12-9BE9-3C2338AE815A}"/>
              </a:ext>
            </a:extLst>
          </p:cNvPr>
          <p:cNvSpPr/>
          <p:nvPr/>
        </p:nvSpPr>
        <p:spPr>
          <a:xfrm>
            <a:off x="990600" y="5313287"/>
            <a:ext cx="10210799" cy="54287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spcAft>
                <a:spcPts val="450"/>
              </a:spcAft>
              <a:defRPr/>
            </a:pPr>
            <a:r>
              <a:rPr lang="en-US" sz="1600" b="1">
                <a:solidFill>
                  <a:srgbClr val="FFFFFF"/>
                </a:solidFill>
                <a:latin typeface="Arial"/>
              </a:rPr>
              <a:t>Overall, the SG arm showed a trend in improvement for most assessments when compared with TPC</a:t>
            </a:r>
          </a:p>
        </p:txBody>
      </p:sp>
      <p:pic>
        <p:nvPicPr>
          <p:cNvPr id="22" name="Picture 21">
            <a:extLst>
              <a:ext uri="{FF2B5EF4-FFF2-40B4-BE49-F238E27FC236}">
                <a16:creationId xmlns:a16="http://schemas.microsoft.com/office/drawing/2014/main" id="{B5EF4EB7-E022-6946-9020-116CC0F8A3D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90600" y="1501955"/>
            <a:ext cx="10210798" cy="3777995"/>
          </a:xfrm>
          <a:prstGeom prst="rect">
            <a:avLst/>
          </a:prstGeom>
        </p:spPr>
      </p:pic>
      <p:sp>
        <p:nvSpPr>
          <p:cNvPr id="6" name="Content Placeholder 3">
            <a:extLst>
              <a:ext uri="{FF2B5EF4-FFF2-40B4-BE49-F238E27FC236}">
                <a16:creationId xmlns:a16="http://schemas.microsoft.com/office/drawing/2014/main" id="{C003E6F4-2406-4BB2-892B-B7E78F3D0744}"/>
              </a:ext>
            </a:extLst>
          </p:cNvPr>
          <p:cNvSpPr txBox="1">
            <a:spLocks/>
          </p:cNvSpPr>
          <p:nvPr>
            <p:custDataLst>
              <p:tags r:id="rId1"/>
            </p:custDataLst>
          </p:nvPr>
        </p:nvSpPr>
        <p:spPr>
          <a:xfrm>
            <a:off x="1513726" y="6192748"/>
            <a:ext cx="8236266" cy="364800"/>
          </a:xfrm>
          <a:prstGeom prst="rect">
            <a:avLst/>
          </a:prstGeom>
          <a:noFill/>
          <a:extLst>
            <a:ext uri="{909E8E84-426E-40DD-AFC4-6F175D3DCCD1}">
              <a14:hiddenFill xmlns:a14="http://schemas.microsoft.com/office/drawing/2010/main">
                <a:solidFill>
                  <a:srgbClr val="FFFFFF"/>
                </a:solidFill>
              </a14:hiddenFill>
            </a:ext>
          </a:extLst>
        </p:spPr>
        <p:txBody>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sz="900"/>
              <a:t>*</a:t>
            </a:r>
            <a:r>
              <a:rPr lang="en-US" sz="900" i="1"/>
              <a:t>P </a:t>
            </a:r>
            <a:r>
              <a:rPr lang="en-US" sz="900"/>
              <a:t>&lt; 0.05. **</a:t>
            </a:r>
            <a:r>
              <a:rPr lang="en-US" sz="900" i="1"/>
              <a:t>P </a:t>
            </a:r>
            <a:r>
              <a:rPr lang="en-US" sz="900"/>
              <a:t>&lt; 0.001.</a:t>
            </a:r>
            <a:br>
              <a:rPr lang="en-US" sz="900"/>
            </a:br>
            <a:r>
              <a:rPr lang="en-US" sz="900"/>
              <a:t>Rugo HS, et al. ESMO 2022. Abstract 15530.</a:t>
            </a:r>
          </a:p>
        </p:txBody>
      </p:sp>
    </p:spTree>
    <p:extLst>
      <p:ext uri="{BB962C8B-B14F-4D97-AF65-F5344CB8AC3E}">
        <p14:creationId xmlns:p14="http://schemas.microsoft.com/office/powerpoint/2010/main" val="3961746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C181-319A-5946-80F0-89AFBBE4A917}"/>
              </a:ext>
            </a:extLst>
          </p:cNvPr>
          <p:cNvSpPr>
            <a:spLocks noGrp="1"/>
          </p:cNvSpPr>
          <p:nvPr>
            <p:ph type="title"/>
          </p:nvPr>
        </p:nvSpPr>
        <p:spPr>
          <a:xfrm>
            <a:off x="805542" y="365125"/>
            <a:ext cx="10515600" cy="871393"/>
          </a:xfrm>
        </p:spPr>
        <p:txBody>
          <a:bodyPr>
            <a:noAutofit/>
          </a:bodyPr>
          <a:lstStyle/>
          <a:p>
            <a:r>
              <a:rPr lang="en-US"/>
              <a:t>TROPiCs-02: </a:t>
            </a:r>
            <a:r>
              <a:rPr lang="en-US" dirty="0"/>
              <a:t>Proportion of Patients with Clinically Meaningful Worsening of QoL</a:t>
            </a:r>
          </a:p>
        </p:txBody>
      </p:sp>
      <p:sp>
        <p:nvSpPr>
          <p:cNvPr id="3" name="Footer Placeholder 2">
            <a:extLst>
              <a:ext uri="{FF2B5EF4-FFF2-40B4-BE49-F238E27FC236}">
                <a16:creationId xmlns:a16="http://schemas.microsoft.com/office/drawing/2014/main" id="{52591F6A-26A1-CFF8-1884-DBE0D240F179}"/>
              </a:ext>
            </a:extLst>
          </p:cNvPr>
          <p:cNvSpPr>
            <a:spLocks noGrp="1"/>
          </p:cNvSpPr>
          <p:nvPr>
            <p:ph type="ftr" sz="quarter" idx="3"/>
          </p:nvPr>
        </p:nvSpPr>
        <p:spPr>
          <a:xfrm>
            <a:off x="1401417" y="5964383"/>
            <a:ext cx="9223513" cy="642566"/>
          </a:xfrm>
        </p:spPr>
        <p:txBody>
          <a:bodyPr/>
          <a:lstStyle/>
          <a:p>
            <a:r>
              <a:rPr lang="en-US"/>
              <a:t>*P &lt; 0.05. </a:t>
            </a:r>
          </a:p>
          <a:p>
            <a:r>
              <a:rPr lang="en-US">
                <a:solidFill>
                  <a:schemeClr val="bg2">
                    <a:lumMod val="10000"/>
                  </a:schemeClr>
                </a:solidFill>
              </a:rPr>
              <a:t>Rugo HS, et al. ESMO 2022. Abstract 15530.</a:t>
            </a:r>
          </a:p>
        </p:txBody>
      </p:sp>
      <p:sp>
        <p:nvSpPr>
          <p:cNvPr id="5" name="Text Placeholder 4">
            <a:extLst>
              <a:ext uri="{FF2B5EF4-FFF2-40B4-BE49-F238E27FC236}">
                <a16:creationId xmlns:a16="http://schemas.microsoft.com/office/drawing/2014/main" id="{F802DB6A-DEE1-8115-D10B-855982A74AF1}"/>
              </a:ext>
            </a:extLst>
          </p:cNvPr>
          <p:cNvSpPr txBox="1">
            <a:spLocks/>
          </p:cNvSpPr>
          <p:nvPr/>
        </p:nvSpPr>
        <p:spPr>
          <a:xfrm>
            <a:off x="1840061" y="5109234"/>
            <a:ext cx="8511878" cy="405743"/>
          </a:xfrm>
          <a:prstGeom prst="rect">
            <a:avLst/>
          </a:prstGeom>
        </p:spPr>
        <p:txBody>
          <a:bodyPr vert="horz" lIns="68580" tIns="34290" rIns="68580" bIns="3429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9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ct val="100000"/>
              </a:lnSpc>
              <a:spcBef>
                <a:spcPts val="0"/>
              </a:spcBef>
            </a:pPr>
            <a:endParaRPr lang="en-US" sz="600">
              <a:solidFill>
                <a:srgbClr val="1E325F"/>
              </a:solidFill>
              <a:ea typeface="Helvetica" charset="0"/>
            </a:endParaRPr>
          </a:p>
        </p:txBody>
      </p:sp>
      <p:sp>
        <p:nvSpPr>
          <p:cNvPr id="8" name="Title 1">
            <a:extLst>
              <a:ext uri="{FF2B5EF4-FFF2-40B4-BE49-F238E27FC236}">
                <a16:creationId xmlns:a16="http://schemas.microsoft.com/office/drawing/2014/main" id="{E05D2B49-4430-09E4-8B59-B15ACF3317D1}"/>
              </a:ext>
            </a:extLst>
          </p:cNvPr>
          <p:cNvSpPr txBox="1">
            <a:spLocks/>
          </p:cNvSpPr>
          <p:nvPr/>
        </p:nvSpPr>
        <p:spPr>
          <a:xfrm>
            <a:off x="1981200" y="1131097"/>
            <a:ext cx="8193506" cy="725673"/>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600" b="1" i="0" kern="800" spc="0" baseline="0">
                <a:solidFill>
                  <a:schemeClr val="accent1"/>
                </a:solidFill>
                <a:latin typeface="Trebuchet MS" panose="020B0703020202090204" pitchFamily="34" charset="0"/>
                <a:ea typeface="+mj-ea"/>
                <a:cs typeface="Trebuchet MS" panose="020B0703020202090204" pitchFamily="34" charset="0"/>
              </a:defRPr>
            </a:lvl1pPr>
          </a:lstStyle>
          <a:p>
            <a:pPr defTabSz="685800"/>
            <a:endParaRPr lang="en-US" sz="2400">
              <a:solidFill>
                <a:srgbClr val="1E325F"/>
              </a:solidFill>
            </a:endParaRPr>
          </a:p>
        </p:txBody>
      </p:sp>
      <p:grpSp>
        <p:nvGrpSpPr>
          <p:cNvPr id="42" name="Group 41">
            <a:extLst>
              <a:ext uri="{FF2B5EF4-FFF2-40B4-BE49-F238E27FC236}">
                <a16:creationId xmlns:a16="http://schemas.microsoft.com/office/drawing/2014/main" id="{62F753CD-CD91-F328-5260-FB377E737018}"/>
              </a:ext>
            </a:extLst>
          </p:cNvPr>
          <p:cNvGrpSpPr/>
          <p:nvPr/>
        </p:nvGrpSpPr>
        <p:grpSpPr>
          <a:xfrm>
            <a:off x="480503" y="1678768"/>
            <a:ext cx="3779291" cy="3194921"/>
            <a:chOff x="-31531" y="1185273"/>
            <a:chExt cx="4064000" cy="3435606"/>
          </a:xfrm>
        </p:grpSpPr>
        <p:sp>
          <p:nvSpPr>
            <p:cNvPr id="36" name="TextBox 18">
              <a:extLst>
                <a:ext uri="{FF2B5EF4-FFF2-40B4-BE49-F238E27FC236}">
                  <a16:creationId xmlns:a16="http://schemas.microsoft.com/office/drawing/2014/main" id="{DBFC2AE7-BC3C-4BD6-BF44-C2EAD81256A6}"/>
                </a:ext>
              </a:extLst>
            </p:cNvPr>
            <p:cNvSpPr txBox="1"/>
            <p:nvPr/>
          </p:nvSpPr>
          <p:spPr>
            <a:xfrm>
              <a:off x="520602" y="1185273"/>
              <a:ext cx="3511867" cy="39715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r>
                <a:rPr lang="en-US" b="1">
                  <a:solidFill>
                    <a:schemeClr val="accent1"/>
                  </a:solidFill>
                  <a:latin typeface="Arial"/>
                </a:rPr>
                <a:t>Cycle 2</a:t>
              </a:r>
            </a:p>
          </p:txBody>
        </p:sp>
        <p:pic>
          <p:nvPicPr>
            <p:cNvPr id="11" name="Picture 10">
              <a:extLst>
                <a:ext uri="{FF2B5EF4-FFF2-40B4-BE49-F238E27FC236}">
                  <a16:creationId xmlns:a16="http://schemas.microsoft.com/office/drawing/2014/main" id="{642AF96E-5582-175C-A85C-6C9A0F3F595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1531" y="1823498"/>
              <a:ext cx="4064000" cy="2463800"/>
            </a:xfrm>
            <a:prstGeom prst="rect">
              <a:avLst/>
            </a:prstGeom>
          </p:spPr>
        </p:pic>
        <p:pic>
          <p:nvPicPr>
            <p:cNvPr id="6" name="Picture 5">
              <a:extLst>
                <a:ext uri="{FF2B5EF4-FFF2-40B4-BE49-F238E27FC236}">
                  <a16:creationId xmlns:a16="http://schemas.microsoft.com/office/drawing/2014/main" id="{79F6850A-2E0F-91F0-BA16-109B1D1A8D59}"/>
                </a:ext>
              </a:extLst>
            </p:cNvPr>
            <p:cNvPicPr>
              <a:picLocks noChangeAspect="1"/>
            </p:cNvPicPr>
            <p:nvPr/>
          </p:nvPicPr>
          <p:blipFill>
            <a:blip r:embed="rId4"/>
            <a:stretch>
              <a:fillRect/>
            </a:stretch>
          </p:blipFill>
          <p:spPr>
            <a:xfrm>
              <a:off x="2766718" y="1780128"/>
              <a:ext cx="277767" cy="366417"/>
            </a:xfrm>
            <a:prstGeom prst="rect">
              <a:avLst/>
            </a:prstGeom>
          </p:spPr>
        </p:pic>
        <p:pic>
          <p:nvPicPr>
            <p:cNvPr id="14" name="Picture 13">
              <a:extLst>
                <a:ext uri="{FF2B5EF4-FFF2-40B4-BE49-F238E27FC236}">
                  <a16:creationId xmlns:a16="http://schemas.microsoft.com/office/drawing/2014/main" id="{88515791-B3CF-04B7-9C65-EE28C3FDCDF4}"/>
                </a:ext>
              </a:extLst>
            </p:cNvPr>
            <p:cNvPicPr>
              <a:picLocks noChangeAspect="1"/>
            </p:cNvPicPr>
            <p:nvPr/>
          </p:nvPicPr>
          <p:blipFill>
            <a:blip r:embed="rId5"/>
            <a:stretch>
              <a:fillRect/>
            </a:stretch>
          </p:blipFill>
          <p:spPr>
            <a:xfrm>
              <a:off x="27277" y="4275137"/>
              <a:ext cx="543204" cy="336026"/>
            </a:xfrm>
            <a:prstGeom prst="rect">
              <a:avLst/>
            </a:prstGeom>
          </p:spPr>
        </p:pic>
        <p:pic>
          <p:nvPicPr>
            <p:cNvPr id="20" name="Picture 19">
              <a:extLst>
                <a:ext uri="{FF2B5EF4-FFF2-40B4-BE49-F238E27FC236}">
                  <a16:creationId xmlns:a16="http://schemas.microsoft.com/office/drawing/2014/main" id="{4D022E8F-440C-6ABE-EC10-B2EF979DB44F}"/>
                </a:ext>
              </a:extLst>
            </p:cNvPr>
            <p:cNvPicPr>
              <a:picLocks noChangeAspect="1"/>
            </p:cNvPicPr>
            <p:nvPr/>
          </p:nvPicPr>
          <p:blipFill>
            <a:blip r:embed="rId6"/>
            <a:stretch>
              <a:fillRect/>
            </a:stretch>
          </p:blipFill>
          <p:spPr>
            <a:xfrm>
              <a:off x="565376" y="4273986"/>
              <a:ext cx="649956" cy="341227"/>
            </a:xfrm>
            <a:prstGeom prst="rect">
              <a:avLst/>
            </a:prstGeom>
          </p:spPr>
        </p:pic>
        <p:pic>
          <p:nvPicPr>
            <p:cNvPr id="21" name="Picture 20">
              <a:extLst>
                <a:ext uri="{FF2B5EF4-FFF2-40B4-BE49-F238E27FC236}">
                  <a16:creationId xmlns:a16="http://schemas.microsoft.com/office/drawing/2014/main" id="{6F2A8C5C-5AD4-B34A-8B77-45CE640AD2B5}"/>
                </a:ext>
              </a:extLst>
            </p:cNvPr>
            <p:cNvPicPr>
              <a:picLocks noChangeAspect="1"/>
            </p:cNvPicPr>
            <p:nvPr/>
          </p:nvPicPr>
          <p:blipFill>
            <a:blip r:embed="rId7"/>
            <a:stretch>
              <a:fillRect/>
            </a:stretch>
          </p:blipFill>
          <p:spPr>
            <a:xfrm>
              <a:off x="1254747" y="4282551"/>
              <a:ext cx="644434" cy="338328"/>
            </a:xfrm>
            <a:prstGeom prst="rect">
              <a:avLst/>
            </a:prstGeom>
          </p:spPr>
        </p:pic>
        <p:pic>
          <p:nvPicPr>
            <p:cNvPr id="22" name="Picture 21">
              <a:extLst>
                <a:ext uri="{FF2B5EF4-FFF2-40B4-BE49-F238E27FC236}">
                  <a16:creationId xmlns:a16="http://schemas.microsoft.com/office/drawing/2014/main" id="{A72E03AD-5DBD-5A90-717C-31D0063A5A77}"/>
                </a:ext>
              </a:extLst>
            </p:cNvPr>
            <p:cNvPicPr>
              <a:picLocks noChangeAspect="1"/>
            </p:cNvPicPr>
            <p:nvPr/>
          </p:nvPicPr>
          <p:blipFill>
            <a:blip r:embed="rId8"/>
            <a:stretch>
              <a:fillRect/>
            </a:stretch>
          </p:blipFill>
          <p:spPr>
            <a:xfrm>
              <a:off x="1931443" y="4282551"/>
              <a:ext cx="644434" cy="338328"/>
            </a:xfrm>
            <a:prstGeom prst="rect">
              <a:avLst/>
            </a:prstGeom>
          </p:spPr>
        </p:pic>
        <p:pic>
          <p:nvPicPr>
            <p:cNvPr id="27" name="Picture 26">
              <a:extLst>
                <a:ext uri="{FF2B5EF4-FFF2-40B4-BE49-F238E27FC236}">
                  <a16:creationId xmlns:a16="http://schemas.microsoft.com/office/drawing/2014/main" id="{C40E49D9-4C03-8A51-9085-26C2CBEFA4BE}"/>
                </a:ext>
              </a:extLst>
            </p:cNvPr>
            <p:cNvPicPr>
              <a:picLocks noChangeAspect="1"/>
            </p:cNvPicPr>
            <p:nvPr/>
          </p:nvPicPr>
          <p:blipFill>
            <a:blip r:embed="rId9"/>
            <a:stretch>
              <a:fillRect/>
            </a:stretch>
          </p:blipFill>
          <p:spPr>
            <a:xfrm>
              <a:off x="2623175" y="4282551"/>
              <a:ext cx="644434" cy="338328"/>
            </a:xfrm>
            <a:prstGeom prst="rect">
              <a:avLst/>
            </a:prstGeom>
          </p:spPr>
        </p:pic>
        <p:pic>
          <p:nvPicPr>
            <p:cNvPr id="28" name="Picture 27">
              <a:extLst>
                <a:ext uri="{FF2B5EF4-FFF2-40B4-BE49-F238E27FC236}">
                  <a16:creationId xmlns:a16="http://schemas.microsoft.com/office/drawing/2014/main" id="{67FCB5EB-BB17-AFF9-3130-21B6D4B1985B}"/>
                </a:ext>
              </a:extLst>
            </p:cNvPr>
            <p:cNvPicPr>
              <a:picLocks noChangeAspect="1"/>
            </p:cNvPicPr>
            <p:nvPr/>
          </p:nvPicPr>
          <p:blipFill>
            <a:blip r:embed="rId10"/>
            <a:stretch>
              <a:fillRect/>
            </a:stretch>
          </p:blipFill>
          <p:spPr>
            <a:xfrm>
              <a:off x="3282875" y="4273986"/>
              <a:ext cx="644434" cy="338328"/>
            </a:xfrm>
            <a:prstGeom prst="rect">
              <a:avLst/>
            </a:prstGeom>
          </p:spPr>
        </p:pic>
      </p:grpSp>
      <p:grpSp>
        <p:nvGrpSpPr>
          <p:cNvPr id="43" name="Group 42">
            <a:extLst>
              <a:ext uri="{FF2B5EF4-FFF2-40B4-BE49-F238E27FC236}">
                <a16:creationId xmlns:a16="http://schemas.microsoft.com/office/drawing/2014/main" id="{7B7F8C2B-CF64-636F-F097-EFEE0E3A8AEF}"/>
              </a:ext>
            </a:extLst>
          </p:cNvPr>
          <p:cNvGrpSpPr/>
          <p:nvPr/>
        </p:nvGrpSpPr>
        <p:grpSpPr>
          <a:xfrm>
            <a:off x="4333657" y="1678747"/>
            <a:ext cx="3779291" cy="3199755"/>
            <a:chOff x="4064000" y="1180075"/>
            <a:chExt cx="4064000" cy="3440804"/>
          </a:xfrm>
        </p:grpSpPr>
        <p:sp>
          <p:nvSpPr>
            <p:cNvPr id="37" name="TextBox 19">
              <a:extLst>
                <a:ext uri="{FF2B5EF4-FFF2-40B4-BE49-F238E27FC236}">
                  <a16:creationId xmlns:a16="http://schemas.microsoft.com/office/drawing/2014/main" id="{A6A04CC0-62DC-4580-A077-E787EDA9075F}"/>
                </a:ext>
              </a:extLst>
            </p:cNvPr>
            <p:cNvSpPr txBox="1"/>
            <p:nvPr/>
          </p:nvSpPr>
          <p:spPr>
            <a:xfrm>
              <a:off x="4600367" y="1180075"/>
              <a:ext cx="3511867" cy="39715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r>
                <a:rPr lang="en-US" b="1">
                  <a:solidFill>
                    <a:schemeClr val="accent1"/>
                  </a:solidFill>
                  <a:latin typeface="Arial"/>
                </a:rPr>
                <a:t>Cycle 6</a:t>
              </a:r>
            </a:p>
          </p:txBody>
        </p:sp>
        <p:pic>
          <p:nvPicPr>
            <p:cNvPr id="13" name="Picture 12">
              <a:extLst>
                <a:ext uri="{FF2B5EF4-FFF2-40B4-BE49-F238E27FC236}">
                  <a16:creationId xmlns:a16="http://schemas.microsoft.com/office/drawing/2014/main" id="{4F950776-F701-4087-5C89-AC241CF615FE}"/>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4064000" y="1823498"/>
              <a:ext cx="4064000" cy="2463800"/>
            </a:xfrm>
            <a:prstGeom prst="rect">
              <a:avLst/>
            </a:prstGeom>
          </p:spPr>
        </p:pic>
        <p:pic>
          <p:nvPicPr>
            <p:cNvPr id="16" name="Picture 15">
              <a:extLst>
                <a:ext uri="{FF2B5EF4-FFF2-40B4-BE49-F238E27FC236}">
                  <a16:creationId xmlns:a16="http://schemas.microsoft.com/office/drawing/2014/main" id="{8315DEAC-3ECF-CD04-8143-03AC2FF060C9}"/>
                </a:ext>
              </a:extLst>
            </p:cNvPr>
            <p:cNvPicPr>
              <a:picLocks noChangeAspect="1"/>
            </p:cNvPicPr>
            <p:nvPr/>
          </p:nvPicPr>
          <p:blipFill>
            <a:blip r:embed="rId4"/>
            <a:stretch>
              <a:fillRect/>
            </a:stretch>
          </p:blipFill>
          <p:spPr>
            <a:xfrm>
              <a:off x="5496780" y="2475118"/>
              <a:ext cx="277767" cy="366417"/>
            </a:xfrm>
            <a:prstGeom prst="rect">
              <a:avLst/>
            </a:prstGeom>
          </p:spPr>
        </p:pic>
        <p:pic>
          <p:nvPicPr>
            <p:cNvPr id="17" name="Picture 16">
              <a:extLst>
                <a:ext uri="{FF2B5EF4-FFF2-40B4-BE49-F238E27FC236}">
                  <a16:creationId xmlns:a16="http://schemas.microsoft.com/office/drawing/2014/main" id="{D2453B42-39E1-B1DE-71EC-30D17FE059BD}"/>
                </a:ext>
              </a:extLst>
            </p:cNvPr>
            <p:cNvPicPr>
              <a:picLocks noChangeAspect="1"/>
            </p:cNvPicPr>
            <p:nvPr/>
          </p:nvPicPr>
          <p:blipFill>
            <a:blip r:embed="rId4"/>
            <a:stretch>
              <a:fillRect/>
            </a:stretch>
          </p:blipFill>
          <p:spPr>
            <a:xfrm>
              <a:off x="6161944" y="1985278"/>
              <a:ext cx="277767" cy="366417"/>
            </a:xfrm>
            <a:prstGeom prst="rect">
              <a:avLst/>
            </a:prstGeom>
          </p:spPr>
        </p:pic>
        <p:pic>
          <p:nvPicPr>
            <p:cNvPr id="18" name="Picture 17">
              <a:extLst>
                <a:ext uri="{FF2B5EF4-FFF2-40B4-BE49-F238E27FC236}">
                  <a16:creationId xmlns:a16="http://schemas.microsoft.com/office/drawing/2014/main" id="{DFD5CD27-9CFE-E1FE-7FAC-07134A901291}"/>
                </a:ext>
              </a:extLst>
            </p:cNvPr>
            <p:cNvPicPr>
              <a:picLocks noChangeAspect="1"/>
            </p:cNvPicPr>
            <p:nvPr/>
          </p:nvPicPr>
          <p:blipFill>
            <a:blip r:embed="rId4"/>
            <a:stretch>
              <a:fillRect/>
            </a:stretch>
          </p:blipFill>
          <p:spPr>
            <a:xfrm>
              <a:off x="6867205" y="2195435"/>
              <a:ext cx="277767" cy="366417"/>
            </a:xfrm>
            <a:prstGeom prst="rect">
              <a:avLst/>
            </a:prstGeom>
          </p:spPr>
        </p:pic>
        <p:pic>
          <p:nvPicPr>
            <p:cNvPr id="29" name="Picture 28">
              <a:extLst>
                <a:ext uri="{FF2B5EF4-FFF2-40B4-BE49-F238E27FC236}">
                  <a16:creationId xmlns:a16="http://schemas.microsoft.com/office/drawing/2014/main" id="{2F27D786-A193-DF47-E974-444665F48BAF}"/>
                </a:ext>
              </a:extLst>
            </p:cNvPr>
            <p:cNvPicPr>
              <a:picLocks noChangeAspect="1"/>
            </p:cNvPicPr>
            <p:nvPr/>
          </p:nvPicPr>
          <p:blipFill>
            <a:blip r:embed="rId12"/>
            <a:stretch>
              <a:fillRect/>
            </a:stretch>
          </p:blipFill>
          <p:spPr>
            <a:xfrm>
              <a:off x="4666569" y="4272835"/>
              <a:ext cx="644434" cy="338328"/>
            </a:xfrm>
            <a:prstGeom prst="rect">
              <a:avLst/>
            </a:prstGeom>
          </p:spPr>
        </p:pic>
        <p:pic>
          <p:nvPicPr>
            <p:cNvPr id="30" name="Picture 29">
              <a:extLst>
                <a:ext uri="{FF2B5EF4-FFF2-40B4-BE49-F238E27FC236}">
                  <a16:creationId xmlns:a16="http://schemas.microsoft.com/office/drawing/2014/main" id="{3CCEC128-D2CF-F15B-BDD0-417190DF5379}"/>
                </a:ext>
              </a:extLst>
            </p:cNvPr>
            <p:cNvPicPr>
              <a:picLocks noChangeAspect="1"/>
            </p:cNvPicPr>
            <p:nvPr/>
          </p:nvPicPr>
          <p:blipFill>
            <a:blip r:embed="rId13"/>
            <a:stretch>
              <a:fillRect/>
            </a:stretch>
          </p:blipFill>
          <p:spPr>
            <a:xfrm>
              <a:off x="5350418" y="4267618"/>
              <a:ext cx="644434" cy="338328"/>
            </a:xfrm>
            <a:prstGeom prst="rect">
              <a:avLst/>
            </a:prstGeom>
          </p:spPr>
        </p:pic>
        <p:pic>
          <p:nvPicPr>
            <p:cNvPr id="31" name="Picture 30">
              <a:extLst>
                <a:ext uri="{FF2B5EF4-FFF2-40B4-BE49-F238E27FC236}">
                  <a16:creationId xmlns:a16="http://schemas.microsoft.com/office/drawing/2014/main" id="{4F5234F5-C8B9-5AD0-E035-60C566BCFDF6}"/>
                </a:ext>
              </a:extLst>
            </p:cNvPr>
            <p:cNvPicPr>
              <a:picLocks noChangeAspect="1"/>
            </p:cNvPicPr>
            <p:nvPr/>
          </p:nvPicPr>
          <p:blipFill>
            <a:blip r:embed="rId14"/>
            <a:stretch>
              <a:fillRect/>
            </a:stretch>
          </p:blipFill>
          <p:spPr>
            <a:xfrm>
              <a:off x="6020992" y="4267618"/>
              <a:ext cx="644434" cy="338328"/>
            </a:xfrm>
            <a:prstGeom prst="rect">
              <a:avLst/>
            </a:prstGeom>
          </p:spPr>
        </p:pic>
        <p:pic>
          <p:nvPicPr>
            <p:cNvPr id="32" name="Picture 31">
              <a:extLst>
                <a:ext uri="{FF2B5EF4-FFF2-40B4-BE49-F238E27FC236}">
                  <a16:creationId xmlns:a16="http://schemas.microsoft.com/office/drawing/2014/main" id="{BBDB4399-EBAA-0D24-3BF2-B1847B8BD84D}"/>
                </a:ext>
              </a:extLst>
            </p:cNvPr>
            <p:cNvPicPr>
              <a:picLocks noChangeAspect="1"/>
            </p:cNvPicPr>
            <p:nvPr/>
          </p:nvPicPr>
          <p:blipFill>
            <a:blip r:embed="rId15"/>
            <a:stretch>
              <a:fillRect/>
            </a:stretch>
          </p:blipFill>
          <p:spPr>
            <a:xfrm>
              <a:off x="6692858" y="4282551"/>
              <a:ext cx="644434" cy="338328"/>
            </a:xfrm>
            <a:prstGeom prst="rect">
              <a:avLst/>
            </a:prstGeom>
          </p:spPr>
        </p:pic>
        <p:pic>
          <p:nvPicPr>
            <p:cNvPr id="33" name="Picture 32">
              <a:extLst>
                <a:ext uri="{FF2B5EF4-FFF2-40B4-BE49-F238E27FC236}">
                  <a16:creationId xmlns:a16="http://schemas.microsoft.com/office/drawing/2014/main" id="{60BDA712-679A-A214-C9A7-B005A19CF090}"/>
                </a:ext>
              </a:extLst>
            </p:cNvPr>
            <p:cNvPicPr>
              <a:picLocks noChangeAspect="1"/>
            </p:cNvPicPr>
            <p:nvPr/>
          </p:nvPicPr>
          <p:blipFill>
            <a:blip r:embed="rId16"/>
            <a:stretch>
              <a:fillRect/>
            </a:stretch>
          </p:blipFill>
          <p:spPr>
            <a:xfrm>
              <a:off x="7382418" y="4282551"/>
              <a:ext cx="644434" cy="338328"/>
            </a:xfrm>
            <a:prstGeom prst="rect">
              <a:avLst/>
            </a:prstGeom>
          </p:spPr>
        </p:pic>
      </p:grpSp>
      <p:grpSp>
        <p:nvGrpSpPr>
          <p:cNvPr id="44" name="Group 43">
            <a:extLst>
              <a:ext uri="{FF2B5EF4-FFF2-40B4-BE49-F238E27FC236}">
                <a16:creationId xmlns:a16="http://schemas.microsoft.com/office/drawing/2014/main" id="{65FE080D-F935-E604-23EF-DE31B47DDF0E}"/>
              </a:ext>
            </a:extLst>
          </p:cNvPr>
          <p:cNvGrpSpPr/>
          <p:nvPr/>
        </p:nvGrpSpPr>
        <p:grpSpPr>
          <a:xfrm>
            <a:off x="8173258" y="1630017"/>
            <a:ext cx="3779291" cy="3188093"/>
            <a:chOff x="8128000" y="1180074"/>
            <a:chExt cx="4064000" cy="3428262"/>
          </a:xfrm>
        </p:grpSpPr>
        <p:sp>
          <p:nvSpPr>
            <p:cNvPr id="38" name="TextBox 20">
              <a:extLst>
                <a:ext uri="{FF2B5EF4-FFF2-40B4-BE49-F238E27FC236}">
                  <a16:creationId xmlns:a16="http://schemas.microsoft.com/office/drawing/2014/main" id="{5846FFA1-A87C-4396-AA55-26C733EA9DE2}"/>
                </a:ext>
              </a:extLst>
            </p:cNvPr>
            <p:cNvSpPr txBox="1"/>
            <p:nvPr/>
          </p:nvSpPr>
          <p:spPr>
            <a:xfrm>
              <a:off x="8680132" y="1180074"/>
              <a:ext cx="3511867" cy="39715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r>
                <a:rPr lang="en-US" b="1">
                  <a:solidFill>
                    <a:schemeClr val="accent1"/>
                  </a:solidFill>
                  <a:latin typeface="Arial"/>
                </a:rPr>
                <a:t>Cycle 11</a:t>
              </a:r>
            </a:p>
          </p:txBody>
        </p:sp>
        <p:pic>
          <p:nvPicPr>
            <p:cNvPr id="15" name="Picture 14">
              <a:extLst>
                <a:ext uri="{FF2B5EF4-FFF2-40B4-BE49-F238E27FC236}">
                  <a16:creationId xmlns:a16="http://schemas.microsoft.com/office/drawing/2014/main" id="{8E155ED8-AC0B-BA71-022E-80AA3A0EF4D6}"/>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8128000" y="1823498"/>
              <a:ext cx="4064000" cy="2463800"/>
            </a:xfrm>
            <a:prstGeom prst="rect">
              <a:avLst/>
            </a:prstGeom>
          </p:spPr>
        </p:pic>
        <p:pic>
          <p:nvPicPr>
            <p:cNvPr id="34" name="Picture 33">
              <a:extLst>
                <a:ext uri="{FF2B5EF4-FFF2-40B4-BE49-F238E27FC236}">
                  <a16:creationId xmlns:a16="http://schemas.microsoft.com/office/drawing/2014/main" id="{26585E05-1EC6-6EB7-0387-5A104EDA9646}"/>
                </a:ext>
              </a:extLst>
            </p:cNvPr>
            <p:cNvPicPr>
              <a:picLocks noChangeAspect="1"/>
            </p:cNvPicPr>
            <p:nvPr/>
          </p:nvPicPr>
          <p:blipFill>
            <a:blip r:embed="rId18"/>
            <a:stretch>
              <a:fillRect/>
            </a:stretch>
          </p:blipFill>
          <p:spPr>
            <a:xfrm>
              <a:off x="8730796" y="4269750"/>
              <a:ext cx="644434" cy="338328"/>
            </a:xfrm>
            <a:prstGeom prst="rect">
              <a:avLst/>
            </a:prstGeom>
          </p:spPr>
        </p:pic>
        <p:pic>
          <p:nvPicPr>
            <p:cNvPr id="35" name="Picture 34">
              <a:extLst>
                <a:ext uri="{FF2B5EF4-FFF2-40B4-BE49-F238E27FC236}">
                  <a16:creationId xmlns:a16="http://schemas.microsoft.com/office/drawing/2014/main" id="{266A2C31-DAAF-EB82-4A53-5DD2E286DEBB}"/>
                </a:ext>
              </a:extLst>
            </p:cNvPr>
            <p:cNvPicPr>
              <a:picLocks noChangeAspect="1"/>
            </p:cNvPicPr>
            <p:nvPr/>
          </p:nvPicPr>
          <p:blipFill>
            <a:blip r:embed="rId19"/>
            <a:stretch>
              <a:fillRect/>
            </a:stretch>
          </p:blipFill>
          <p:spPr>
            <a:xfrm>
              <a:off x="9407308" y="4267618"/>
              <a:ext cx="644434" cy="338328"/>
            </a:xfrm>
            <a:prstGeom prst="rect">
              <a:avLst/>
            </a:prstGeom>
          </p:spPr>
        </p:pic>
        <p:pic>
          <p:nvPicPr>
            <p:cNvPr id="39" name="Picture 38">
              <a:extLst>
                <a:ext uri="{FF2B5EF4-FFF2-40B4-BE49-F238E27FC236}">
                  <a16:creationId xmlns:a16="http://schemas.microsoft.com/office/drawing/2014/main" id="{E1E550F8-2EDD-ABA6-9FF9-0156EC2C5920}"/>
                </a:ext>
              </a:extLst>
            </p:cNvPr>
            <p:cNvPicPr>
              <a:picLocks noChangeAspect="1"/>
            </p:cNvPicPr>
            <p:nvPr/>
          </p:nvPicPr>
          <p:blipFill>
            <a:blip r:embed="rId20"/>
            <a:stretch>
              <a:fillRect/>
            </a:stretch>
          </p:blipFill>
          <p:spPr>
            <a:xfrm>
              <a:off x="10079174" y="4267618"/>
              <a:ext cx="644434" cy="338328"/>
            </a:xfrm>
            <a:prstGeom prst="rect">
              <a:avLst/>
            </a:prstGeom>
          </p:spPr>
        </p:pic>
        <p:pic>
          <p:nvPicPr>
            <p:cNvPr id="40" name="Picture 39">
              <a:extLst>
                <a:ext uri="{FF2B5EF4-FFF2-40B4-BE49-F238E27FC236}">
                  <a16:creationId xmlns:a16="http://schemas.microsoft.com/office/drawing/2014/main" id="{058957DA-6AB2-BAFA-C619-BAA08A82619C}"/>
                </a:ext>
              </a:extLst>
            </p:cNvPr>
            <p:cNvPicPr>
              <a:picLocks noChangeAspect="1"/>
            </p:cNvPicPr>
            <p:nvPr/>
          </p:nvPicPr>
          <p:blipFill>
            <a:blip r:embed="rId21"/>
            <a:stretch>
              <a:fillRect/>
            </a:stretch>
          </p:blipFill>
          <p:spPr>
            <a:xfrm>
              <a:off x="10768734" y="4267618"/>
              <a:ext cx="644434" cy="338328"/>
            </a:xfrm>
            <a:prstGeom prst="rect">
              <a:avLst/>
            </a:prstGeom>
          </p:spPr>
        </p:pic>
        <p:pic>
          <p:nvPicPr>
            <p:cNvPr id="41" name="Picture 40">
              <a:extLst>
                <a:ext uri="{FF2B5EF4-FFF2-40B4-BE49-F238E27FC236}">
                  <a16:creationId xmlns:a16="http://schemas.microsoft.com/office/drawing/2014/main" id="{DF96822A-65DB-4226-E1B2-2B3AA5D89E83}"/>
                </a:ext>
              </a:extLst>
            </p:cNvPr>
            <p:cNvPicPr>
              <a:picLocks noChangeAspect="1"/>
            </p:cNvPicPr>
            <p:nvPr/>
          </p:nvPicPr>
          <p:blipFill>
            <a:blip r:embed="rId22"/>
            <a:stretch>
              <a:fillRect/>
            </a:stretch>
          </p:blipFill>
          <p:spPr>
            <a:xfrm>
              <a:off x="11417814" y="4270008"/>
              <a:ext cx="644434" cy="338328"/>
            </a:xfrm>
            <a:prstGeom prst="rect">
              <a:avLst/>
            </a:prstGeom>
          </p:spPr>
        </p:pic>
      </p:grpSp>
      <p:sp>
        <p:nvSpPr>
          <p:cNvPr id="46" name="TextBox 45">
            <a:extLst>
              <a:ext uri="{FF2B5EF4-FFF2-40B4-BE49-F238E27FC236}">
                <a16:creationId xmlns:a16="http://schemas.microsoft.com/office/drawing/2014/main" id="{8A12FA75-7B6E-4E6F-AEBC-A23688BA9E55}"/>
              </a:ext>
            </a:extLst>
          </p:cNvPr>
          <p:cNvSpPr txBox="1"/>
          <p:nvPr/>
        </p:nvSpPr>
        <p:spPr>
          <a:xfrm>
            <a:off x="2093595" y="5179232"/>
            <a:ext cx="7748619" cy="64008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wrap="square" anchor="ctr">
            <a:spAutoFit/>
          </a:bodyPr>
          <a:lstStyle/>
          <a:p>
            <a:pPr algn="ctr" defTabSz="685800"/>
            <a:r>
              <a:rPr lang="en-US" sz="1600" b="1">
                <a:solidFill>
                  <a:srgbClr val="FFFFFF"/>
                </a:solidFill>
                <a:latin typeface="Arial" panose="020B0604020202020204" pitchFamily="34" charset="0"/>
                <a:cs typeface="Arial" panose="020B0604020202020204" pitchFamily="34" charset="0"/>
              </a:rPr>
              <a:t>Over time, a greater proportion of patients receiving TPC experienced clinically meaningful worsening of QoL vs those who received SG</a:t>
            </a:r>
          </a:p>
        </p:txBody>
      </p:sp>
    </p:spTree>
    <p:extLst>
      <p:ext uri="{BB962C8B-B14F-4D97-AF65-F5344CB8AC3E}">
        <p14:creationId xmlns:p14="http://schemas.microsoft.com/office/powerpoint/2010/main" val="3765776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FB810D1-662A-DF64-6B69-E580BBFEC94C}"/>
              </a:ext>
            </a:extLst>
          </p:cNvPr>
          <p:cNvSpPr>
            <a:spLocks noGrp="1"/>
          </p:cNvSpPr>
          <p:nvPr>
            <p:ph type="title"/>
          </p:nvPr>
        </p:nvSpPr>
        <p:spPr>
          <a:xfrm>
            <a:off x="838200" y="191227"/>
            <a:ext cx="10515600" cy="1027974"/>
          </a:xfrm>
        </p:spPr>
        <p:txBody>
          <a:bodyPr>
            <a:normAutofit/>
          </a:bodyPr>
          <a:lstStyle/>
          <a:p>
            <a:r>
              <a:rPr lang="en-US">
                <a:solidFill>
                  <a:srgbClr val="1C3F93"/>
                </a:solidFill>
                <a:ea typeface="Microsoft YaHei"/>
              </a:rPr>
              <a:t>TROPiCs-02: </a:t>
            </a:r>
            <a:r>
              <a:rPr lang="en-US"/>
              <a:t>Efficacy by HER2 Status</a:t>
            </a:r>
          </a:p>
        </p:txBody>
      </p:sp>
      <p:sp>
        <p:nvSpPr>
          <p:cNvPr id="1226" name="Content Placeholder 2">
            <a:extLst>
              <a:ext uri="{FF2B5EF4-FFF2-40B4-BE49-F238E27FC236}">
                <a16:creationId xmlns:a16="http://schemas.microsoft.com/office/drawing/2014/main" id="{7806E066-6272-B1CA-8C58-2EA478013E81}"/>
              </a:ext>
            </a:extLst>
          </p:cNvPr>
          <p:cNvSpPr>
            <a:spLocks noGrp="1"/>
          </p:cNvSpPr>
          <p:nvPr>
            <p:ph idx="1"/>
          </p:nvPr>
        </p:nvSpPr>
        <p:spPr>
          <a:xfrm>
            <a:off x="838200" y="4521914"/>
            <a:ext cx="10515600" cy="1473625"/>
          </a:xfrm>
        </p:spPr>
        <p:txBody>
          <a:bodyPr>
            <a:normAutofit/>
          </a:bodyPr>
          <a:lstStyle/>
          <a:p>
            <a:pPr>
              <a:lnSpc>
                <a:spcPct val="100000"/>
              </a:lnSpc>
            </a:pPr>
            <a:r>
              <a:rPr lang="en-US" sz="1800" dirty="0"/>
              <a:t>Within the HER2-low population, median PFS with SG vs TPC for the IHC1+ and IHC2+ subgroups was 7.0 vs 4.3 (HR, 0.57) and 5.6 vs 4.0 (HR, 0.58) months, respectively</a:t>
            </a:r>
            <a:endParaRPr lang="en-US" sz="1800"/>
          </a:p>
          <a:p>
            <a:pPr>
              <a:lnSpc>
                <a:spcPct val="100000"/>
              </a:lnSpc>
            </a:pPr>
            <a:r>
              <a:rPr lang="en-US" sz="1800" dirty="0"/>
              <a:t>The hazard ratio for median PFS in a sensitivity analysis of the HER2-low subgroup (excluding ISH-unverified) was similar (HR, 0.53) </a:t>
            </a:r>
            <a:endParaRPr lang="en-US" sz="1800"/>
          </a:p>
        </p:txBody>
      </p:sp>
      <p:sp>
        <p:nvSpPr>
          <p:cNvPr id="16" name="TextBox 15">
            <a:extLst>
              <a:ext uri="{FF2B5EF4-FFF2-40B4-BE49-F238E27FC236}">
                <a16:creationId xmlns:a16="http://schemas.microsoft.com/office/drawing/2014/main" id="{470C70B9-01AC-72DF-915D-5D84CDD27E7F}"/>
              </a:ext>
            </a:extLst>
          </p:cNvPr>
          <p:cNvSpPr txBox="1"/>
          <p:nvPr/>
        </p:nvSpPr>
        <p:spPr>
          <a:xfrm>
            <a:off x="9829637" y="1342797"/>
            <a:ext cx="972322" cy="338554"/>
          </a:xfrm>
          <a:prstGeom prst="rect">
            <a:avLst/>
          </a:prstGeom>
          <a:noFill/>
        </p:spPr>
        <p:txBody>
          <a:bodyPr wrap="square">
            <a:spAutoFit/>
          </a:bodyPr>
          <a:lstStyle/>
          <a:p>
            <a:pPr marL="0" marR="0" lvl="0" indent="0" algn="ctr" defTabSz="68578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7DC3"/>
                </a:solidFill>
                <a:effectLst/>
                <a:uLnTx/>
                <a:uFillTx/>
                <a:latin typeface="Arial"/>
                <a:ea typeface="Microsoft YaHei"/>
                <a:cs typeface="Arial"/>
                <a:sym typeface="Arial"/>
              </a:rPr>
              <a:t>ITT</a:t>
            </a:r>
            <a:r>
              <a:rPr kumimoji="0" lang="en-US" sz="1600" b="1" i="0" u="none" strike="noStrike" kern="1200" cap="none" spc="0" normalizeH="0" baseline="30000" noProof="0">
                <a:ln>
                  <a:noFill/>
                </a:ln>
                <a:solidFill>
                  <a:srgbClr val="007DC3"/>
                </a:solidFill>
                <a:effectLst/>
                <a:uLnTx/>
                <a:uFillTx/>
                <a:latin typeface="Arial"/>
                <a:ea typeface="Microsoft YaHei"/>
                <a:cs typeface="Arial"/>
                <a:sym typeface="Arial"/>
              </a:rPr>
              <a:t>1</a:t>
            </a:r>
            <a:endParaRPr kumimoji="0" lang="en-US" sz="1600" b="0" i="0" u="none" strike="noStrike" kern="1200" cap="none" spc="0" normalizeH="0" baseline="0" noProof="0">
              <a:ln>
                <a:noFill/>
              </a:ln>
              <a:solidFill>
                <a:srgbClr val="007DC3"/>
              </a:solidFill>
              <a:effectLst/>
              <a:uLnTx/>
              <a:uFillTx/>
              <a:latin typeface="Arial"/>
              <a:ea typeface="Microsoft YaHei"/>
              <a:cs typeface="Arial"/>
              <a:sym typeface="Arial"/>
            </a:endParaRPr>
          </a:p>
        </p:txBody>
      </p:sp>
      <p:sp>
        <p:nvSpPr>
          <p:cNvPr id="20" name="TextBox 19">
            <a:extLst>
              <a:ext uri="{FF2B5EF4-FFF2-40B4-BE49-F238E27FC236}">
                <a16:creationId xmlns:a16="http://schemas.microsoft.com/office/drawing/2014/main" id="{7B4F3F86-7153-7057-52B0-202DDC50210E}"/>
              </a:ext>
            </a:extLst>
          </p:cNvPr>
          <p:cNvSpPr txBox="1"/>
          <p:nvPr/>
        </p:nvSpPr>
        <p:spPr>
          <a:xfrm>
            <a:off x="5984752" y="1342797"/>
            <a:ext cx="1569927" cy="338554"/>
          </a:xfrm>
          <a:prstGeom prst="rect">
            <a:avLst/>
          </a:prstGeom>
          <a:noFill/>
        </p:spPr>
        <p:txBody>
          <a:bodyPr wrap="square" rtlCol="0">
            <a:spAutoFit/>
          </a:bodyPr>
          <a:lstStyle/>
          <a:p>
            <a:pPr marL="0" marR="0" lvl="0" indent="0" algn="ctr" defTabSz="68578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7DC3"/>
                </a:solidFill>
                <a:effectLst/>
                <a:uLnTx/>
                <a:uFillTx/>
                <a:latin typeface="Arial"/>
                <a:ea typeface="Microsoft YaHei"/>
                <a:cs typeface="Arial"/>
                <a:sym typeface="Arial"/>
              </a:rPr>
              <a:t>HER2 IHC0</a:t>
            </a:r>
            <a:endParaRPr kumimoji="0" lang="en-US" sz="1600" b="1" i="0" u="none" strike="noStrike" kern="1200" cap="none" spc="0" normalizeH="0" baseline="30000" noProof="0">
              <a:ln>
                <a:noFill/>
              </a:ln>
              <a:solidFill>
                <a:srgbClr val="007DC3"/>
              </a:solidFill>
              <a:effectLst/>
              <a:uLnTx/>
              <a:uFillTx/>
              <a:latin typeface="Arial"/>
              <a:ea typeface="Microsoft YaHei"/>
              <a:cs typeface="Arial"/>
              <a:sym typeface="Arial"/>
            </a:endParaRPr>
          </a:p>
        </p:txBody>
      </p:sp>
      <p:sp>
        <p:nvSpPr>
          <p:cNvPr id="22" name="TextBox 21">
            <a:extLst>
              <a:ext uri="{FF2B5EF4-FFF2-40B4-BE49-F238E27FC236}">
                <a16:creationId xmlns:a16="http://schemas.microsoft.com/office/drawing/2014/main" id="{21682F04-468D-F2FB-90DE-5ECED2635582}"/>
              </a:ext>
            </a:extLst>
          </p:cNvPr>
          <p:cNvSpPr txBox="1"/>
          <p:nvPr/>
        </p:nvSpPr>
        <p:spPr>
          <a:xfrm>
            <a:off x="1962403" y="1334251"/>
            <a:ext cx="1569927" cy="338554"/>
          </a:xfrm>
          <a:prstGeom prst="rect">
            <a:avLst/>
          </a:prstGeom>
          <a:noFill/>
        </p:spPr>
        <p:txBody>
          <a:bodyPr wrap="square">
            <a:spAutoFit/>
          </a:bodyPr>
          <a:lstStyle/>
          <a:p>
            <a:pPr marL="0" marR="0" lvl="0" indent="0" algn="ctr" defTabSz="68578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7DC3"/>
                </a:solidFill>
                <a:effectLst/>
                <a:uLnTx/>
                <a:uFillTx/>
                <a:latin typeface="Arial"/>
                <a:ea typeface="Microsoft YaHei"/>
                <a:cs typeface="Arial"/>
                <a:sym typeface="Arial"/>
              </a:rPr>
              <a:t>HER2-Low</a:t>
            </a:r>
            <a:r>
              <a:rPr kumimoji="0" lang="en-US" sz="1600" b="1" i="0" u="none" strike="noStrike" kern="1200" cap="none" spc="0" normalizeH="0" baseline="30000" noProof="0">
                <a:ln>
                  <a:noFill/>
                </a:ln>
                <a:solidFill>
                  <a:srgbClr val="007DC3"/>
                </a:solidFill>
                <a:effectLst/>
                <a:uLnTx/>
                <a:uFillTx/>
                <a:latin typeface="Arial"/>
                <a:ea typeface="Microsoft YaHei"/>
                <a:cs typeface="Arial"/>
                <a:sym typeface="Arial"/>
              </a:rPr>
              <a:t>a </a:t>
            </a:r>
            <a:endParaRPr kumimoji="0" lang="en-US" sz="1600" b="0" i="0" u="none" strike="noStrike" kern="1200" cap="none" spc="0" normalizeH="0" baseline="0" noProof="0">
              <a:ln>
                <a:noFill/>
              </a:ln>
              <a:solidFill>
                <a:srgbClr val="007DC3"/>
              </a:solidFill>
              <a:effectLst/>
              <a:uLnTx/>
              <a:uFillTx/>
              <a:latin typeface="Arial"/>
              <a:ea typeface="Microsoft YaHei"/>
              <a:cs typeface="Arial"/>
              <a:sym typeface="Arial"/>
            </a:endParaRPr>
          </a:p>
        </p:txBody>
      </p:sp>
      <p:pic>
        <p:nvPicPr>
          <p:cNvPr id="1658" name="Picture 1657">
            <a:extLst>
              <a:ext uri="{FF2B5EF4-FFF2-40B4-BE49-F238E27FC236}">
                <a16:creationId xmlns:a16="http://schemas.microsoft.com/office/drawing/2014/main" id="{A1E3975C-C4CB-194A-6307-D31E692BEDC2}"/>
              </a:ext>
            </a:extLst>
          </p:cNvPr>
          <p:cNvPicPr>
            <a:picLocks noChangeAspect="1"/>
          </p:cNvPicPr>
          <p:nvPr/>
        </p:nvPicPr>
        <p:blipFill>
          <a:blip r:embed="rId4"/>
          <a:stretch>
            <a:fillRect/>
          </a:stretch>
        </p:blipFill>
        <p:spPr>
          <a:xfrm>
            <a:off x="4095539" y="1893682"/>
            <a:ext cx="3315181" cy="2490326"/>
          </a:xfrm>
          <a:prstGeom prst="rect">
            <a:avLst/>
          </a:prstGeom>
        </p:spPr>
      </p:pic>
      <p:pic>
        <p:nvPicPr>
          <p:cNvPr id="1660" name="Picture 1659">
            <a:extLst>
              <a:ext uri="{FF2B5EF4-FFF2-40B4-BE49-F238E27FC236}">
                <a16:creationId xmlns:a16="http://schemas.microsoft.com/office/drawing/2014/main" id="{3AD79217-462F-8D9C-3A4D-E37460C6EB54}"/>
              </a:ext>
            </a:extLst>
          </p:cNvPr>
          <p:cNvPicPr>
            <a:picLocks noChangeAspect="1"/>
          </p:cNvPicPr>
          <p:nvPr/>
        </p:nvPicPr>
        <p:blipFill>
          <a:blip r:embed="rId5"/>
          <a:stretch>
            <a:fillRect/>
          </a:stretch>
        </p:blipFill>
        <p:spPr>
          <a:xfrm>
            <a:off x="457200" y="1924087"/>
            <a:ext cx="3320436" cy="2490326"/>
          </a:xfrm>
          <a:prstGeom prst="rect">
            <a:avLst/>
          </a:prstGeom>
        </p:spPr>
      </p:pic>
      <p:pic>
        <p:nvPicPr>
          <p:cNvPr id="1662" name="Picture 1661">
            <a:extLst>
              <a:ext uri="{FF2B5EF4-FFF2-40B4-BE49-F238E27FC236}">
                <a16:creationId xmlns:a16="http://schemas.microsoft.com/office/drawing/2014/main" id="{F6FA923F-1ED5-9D64-D340-729853B76340}"/>
              </a:ext>
            </a:extLst>
          </p:cNvPr>
          <p:cNvPicPr>
            <a:picLocks noChangeAspect="1"/>
          </p:cNvPicPr>
          <p:nvPr/>
        </p:nvPicPr>
        <p:blipFill>
          <a:blip r:embed="rId6"/>
          <a:stretch>
            <a:fillRect/>
          </a:stretch>
        </p:blipFill>
        <p:spPr>
          <a:xfrm>
            <a:off x="7785932" y="1897484"/>
            <a:ext cx="3315181" cy="2500834"/>
          </a:xfrm>
          <a:prstGeom prst="rect">
            <a:avLst/>
          </a:prstGeom>
        </p:spPr>
      </p:pic>
      <p:graphicFrame>
        <p:nvGraphicFramePr>
          <p:cNvPr id="1664" name="Content Placeholder 8">
            <a:extLst>
              <a:ext uri="{FF2B5EF4-FFF2-40B4-BE49-F238E27FC236}">
                <a16:creationId xmlns:a16="http://schemas.microsoft.com/office/drawing/2014/main" id="{CBF83474-4AE3-FC96-9464-660B07E0DADE}"/>
              </a:ext>
            </a:extLst>
          </p:cNvPr>
          <p:cNvGraphicFramePr>
            <a:graphicFrameLocks/>
          </p:cNvGraphicFramePr>
          <p:nvPr>
            <p:extLst>
              <p:ext uri="{D42A27DB-BD31-4B8C-83A1-F6EECF244321}">
                <p14:modId xmlns:p14="http://schemas.microsoft.com/office/powerpoint/2010/main" val="1357559238"/>
              </p:ext>
            </p:extLst>
          </p:nvPr>
        </p:nvGraphicFramePr>
        <p:xfrm>
          <a:off x="1758085" y="1700146"/>
          <a:ext cx="2159984" cy="998317"/>
        </p:xfrm>
        <a:graphic>
          <a:graphicData uri="http://schemas.openxmlformats.org/drawingml/2006/table">
            <a:tbl>
              <a:tblPr firstRow="1" bandRow="1">
                <a:tableStyleId>{5C22544A-7EE6-4342-B048-85BDC9FD1C3A}</a:tableStyleId>
              </a:tblPr>
              <a:tblGrid>
                <a:gridCol w="1058744">
                  <a:extLst>
                    <a:ext uri="{9D8B030D-6E8A-4147-A177-3AD203B41FA5}">
                      <a16:colId xmlns:a16="http://schemas.microsoft.com/office/drawing/2014/main" val="2275183721"/>
                    </a:ext>
                  </a:extLst>
                </a:gridCol>
                <a:gridCol w="574414">
                  <a:extLst>
                    <a:ext uri="{9D8B030D-6E8A-4147-A177-3AD203B41FA5}">
                      <a16:colId xmlns:a16="http://schemas.microsoft.com/office/drawing/2014/main" val="20001"/>
                    </a:ext>
                  </a:extLst>
                </a:gridCol>
                <a:gridCol w="526826">
                  <a:extLst>
                    <a:ext uri="{9D8B030D-6E8A-4147-A177-3AD203B41FA5}">
                      <a16:colId xmlns:a16="http://schemas.microsoft.com/office/drawing/2014/main" val="2836121545"/>
                    </a:ext>
                  </a:extLst>
                </a:gridCol>
              </a:tblGrid>
              <a:tr h="3125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solidFill>
                          <a:schemeClr val="bg1"/>
                        </a:solidFill>
                        <a:latin typeface="Arial" panose="020B0604020202020204" pitchFamily="34" charset="0"/>
                        <a:cs typeface="Arial" panose="020B0604020202020204" pitchFamily="34" charset="0"/>
                      </a:endParaRPr>
                    </a:p>
                  </a:txBody>
                  <a:tcPr marL="83344" marR="83344" marT="41672" marB="4167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557"/>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altLang="zh-CN" sz="900" u="none" strike="noStrike" kern="1200" cap="none">
                          <a:solidFill>
                            <a:schemeClr val="bg1"/>
                          </a:solidFill>
                          <a:latin typeface="Arial" panose="020B0604020202020204" pitchFamily="34" charset="0"/>
                          <a:ea typeface="+mn-ea"/>
                          <a:cs typeface="Arial" panose="020B0604020202020204" pitchFamily="34" charset="0"/>
                          <a:sym typeface="Arial"/>
                        </a:rPr>
                        <a:t>SG </a:t>
                      </a:r>
                      <a:br>
                        <a:rPr lang="en-US" altLang="zh-CN" sz="900" u="none" strike="noStrike" kern="1200" cap="none">
                          <a:solidFill>
                            <a:schemeClr val="bg1"/>
                          </a:solidFill>
                          <a:latin typeface="Arial" panose="020B0604020202020204" pitchFamily="34" charset="0"/>
                          <a:ea typeface="+mn-ea"/>
                          <a:cs typeface="Arial" panose="020B0604020202020204" pitchFamily="34" charset="0"/>
                          <a:sym typeface="Arial"/>
                        </a:rPr>
                      </a:br>
                      <a:r>
                        <a:rPr lang="en-GB" altLang="zh-CN" sz="900" u="none" strike="noStrike" kern="1200" cap="none">
                          <a:solidFill>
                            <a:schemeClr val="bg1"/>
                          </a:solidFill>
                          <a:latin typeface="Arial" panose="020B0604020202020204" pitchFamily="34" charset="0"/>
                          <a:ea typeface="+mn-ea"/>
                          <a:cs typeface="Arial" panose="020B0604020202020204" pitchFamily="34" charset="0"/>
                          <a:sym typeface="Arial"/>
                        </a:rPr>
                        <a:t>(n=149)</a:t>
                      </a:r>
                      <a:endParaRPr lang="en-GB" altLang="zh-CN" sz="900" u="none" strike="noStrike" kern="1200" cap="none">
                        <a:solidFill>
                          <a:schemeClr val="bg1"/>
                        </a:solidFill>
                        <a:latin typeface="Arial" panose="020B0604020202020204" pitchFamily="34" charset="0"/>
                        <a:ea typeface="+mn-ea"/>
                        <a:cs typeface="Arial" panose="020B0604020202020204" pitchFamily="34" charset="0"/>
                      </a:endParaRPr>
                    </a:p>
                  </a:txBody>
                  <a:tcPr marL="6950" marR="6950" marT="69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B4A7"/>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defRPr/>
                      </a:pPr>
                      <a:r>
                        <a:rPr lang="en-US" altLang="zh-CN" sz="900" u="none" strike="noStrike" kern="1200" cap="none">
                          <a:solidFill>
                            <a:schemeClr val="bg1"/>
                          </a:solidFill>
                          <a:latin typeface="Arial" panose="020B0604020202020204" pitchFamily="34" charset="0"/>
                          <a:ea typeface="+mn-ea"/>
                          <a:cs typeface="Arial" panose="020B0604020202020204" pitchFamily="34" charset="0"/>
                          <a:sym typeface="Arial"/>
                        </a:rPr>
                        <a:t>TPC </a:t>
                      </a:r>
                      <a:r>
                        <a:rPr lang="en-GB" altLang="zh-CN" sz="900" u="none" strike="noStrike" kern="1200" cap="none">
                          <a:solidFill>
                            <a:schemeClr val="bg1"/>
                          </a:solidFill>
                          <a:latin typeface="Arial" panose="020B0604020202020204" pitchFamily="34" charset="0"/>
                          <a:ea typeface="+mn-ea"/>
                          <a:cs typeface="Arial" panose="020B0604020202020204" pitchFamily="34" charset="0"/>
                          <a:sym typeface="Arial"/>
                        </a:rPr>
                        <a:t>(n=134)</a:t>
                      </a:r>
                    </a:p>
                  </a:txBody>
                  <a:tcPr marL="6950" marR="6950" marT="695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A6A6"/>
                    </a:solidFill>
                  </a:tcPr>
                </a:tc>
                <a:extLst>
                  <a:ext uri="{0D108BD9-81ED-4DB2-BD59-A6C34878D82A}">
                    <a16:rowId xmlns:a16="http://schemas.microsoft.com/office/drawing/2014/main" val="10000"/>
                  </a:ext>
                </a:extLst>
              </a:tr>
              <a:tr h="300325">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900" b="1" u="none" strike="noStrike" kern="1200" cap="none">
                          <a:solidFill>
                            <a:srgbClr val="002557"/>
                          </a:solidFill>
                          <a:latin typeface="Arial" panose="020B0604020202020204" pitchFamily="34" charset="0"/>
                          <a:ea typeface="+mn-ea"/>
                          <a:cs typeface="Arial" panose="020B0604020202020204" pitchFamily="34" charset="0"/>
                        </a:rPr>
                        <a:t>Median PFS, mo </a:t>
                      </a:r>
                    </a:p>
                  </a:txBody>
                  <a:tcPr marL="83354" marR="83354" marT="41677" marB="41677"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EFF"/>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GB" altLang="zh-CN" sz="900" b="0" i="0" u="none" strike="noStrike" cap="none" normalizeH="0" baseline="0">
                          <a:ln>
                            <a:noFill/>
                          </a:ln>
                          <a:solidFill>
                            <a:srgbClr val="002557"/>
                          </a:solidFill>
                          <a:effectLst/>
                          <a:latin typeface="Arial" panose="020B0604020202020204" pitchFamily="34" charset="0"/>
                          <a:ea typeface="MS PGothic" pitchFamily="34" charset="-128"/>
                          <a:cs typeface="Arial" panose="020B0604020202020204" pitchFamily="34" charset="0"/>
                        </a:rPr>
                        <a:t> 6.4</a:t>
                      </a:r>
                    </a:p>
                  </a:txBody>
                  <a:tcPr marL="6950" marR="6950" marT="69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EFF"/>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altLang="zh-CN" sz="900" b="0" u="none" strike="noStrike" kern="1200" cap="none">
                          <a:solidFill>
                            <a:srgbClr val="002557"/>
                          </a:solidFill>
                          <a:latin typeface="Arial" panose="020B0604020202020204" pitchFamily="34" charset="0"/>
                          <a:ea typeface="+mn-ea"/>
                          <a:cs typeface="Arial" panose="020B0604020202020204" pitchFamily="34" charset="0"/>
                        </a:rPr>
                        <a:t>4.2</a:t>
                      </a:r>
                      <a:endParaRPr lang="zh-CN" altLang="en-US" sz="900" b="0" u="none" strike="noStrike" kern="1200" cap="none">
                        <a:solidFill>
                          <a:srgbClr val="002557"/>
                        </a:solidFill>
                        <a:latin typeface="Arial" panose="020B0604020202020204" pitchFamily="34" charset="0"/>
                        <a:ea typeface="+mn-ea"/>
                        <a:cs typeface="Arial" panose="020B0604020202020204" pitchFamily="34" charset="0"/>
                      </a:endParaRPr>
                    </a:p>
                  </a:txBody>
                  <a:tcPr marL="6950" marR="6950" marT="695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EFF"/>
                    </a:solidFill>
                  </a:tcPr>
                </a:tc>
                <a:extLst>
                  <a:ext uri="{0D108BD9-81ED-4DB2-BD59-A6C34878D82A}">
                    <a16:rowId xmlns:a16="http://schemas.microsoft.com/office/drawing/2014/main" val="10001"/>
                  </a:ext>
                </a:extLst>
              </a:tr>
              <a:tr h="284764">
                <a:tc>
                  <a:txBody>
                    <a:bodyPr/>
                    <a:lstStyle/>
                    <a:p>
                      <a:pPr marL="182880" marR="0" lvl="0" indent="0" algn="l" defTabSz="1088264" rtl="0" eaLnBrk="1" latinLnBrk="0" hangingPunct="1">
                        <a:lnSpc>
                          <a:spcPct val="100000"/>
                        </a:lnSpc>
                        <a:spcBef>
                          <a:spcPts val="0"/>
                        </a:spcBef>
                        <a:spcAft>
                          <a:spcPts val="0"/>
                        </a:spcAft>
                        <a:buClr>
                          <a:srgbClr val="000000"/>
                        </a:buClr>
                        <a:buSzPts val="1400"/>
                        <a:buFont typeface="Arial"/>
                        <a:buNone/>
                      </a:pPr>
                      <a:r>
                        <a:rPr lang="en-US" sz="900" b="1" u="none" strike="noStrike" kern="1200" cap="none">
                          <a:solidFill>
                            <a:srgbClr val="002557"/>
                          </a:solidFill>
                          <a:latin typeface="Arial" panose="020B0604020202020204" pitchFamily="34" charset="0"/>
                          <a:ea typeface="+mn-ea"/>
                          <a:cs typeface="Arial" panose="020B0604020202020204" pitchFamily="34" charset="0"/>
                        </a:rPr>
                        <a:t>HR (95% CI)</a:t>
                      </a:r>
                    </a:p>
                  </a:txBody>
                  <a:tcPr marL="83354" marR="83354" marT="41677" marB="41677"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EFF"/>
                    </a:solidFill>
                  </a:tcPr>
                </a:tc>
                <a:tc gridSpan="2">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900" b="0" u="none" strike="noStrike" kern="1200" cap="none">
                          <a:solidFill>
                            <a:srgbClr val="002557"/>
                          </a:solidFill>
                          <a:latin typeface="Arial" panose="020B0604020202020204" pitchFamily="34" charset="0"/>
                          <a:ea typeface="+mn-ea"/>
                          <a:cs typeface="Arial" panose="020B0604020202020204" pitchFamily="34" charset="0"/>
                        </a:rPr>
                        <a:t>0.58 (</a:t>
                      </a:r>
                      <a:r>
                        <a:rPr lang="en-US" sz="900" u="none" strike="noStrike" kern="1200" cap="none">
                          <a:solidFill>
                            <a:srgbClr val="002557"/>
                          </a:solidFill>
                          <a:latin typeface="Arial" panose="020B0604020202020204" pitchFamily="34" charset="0"/>
                          <a:ea typeface="+mn-ea"/>
                          <a:cs typeface="Arial" panose="020B0604020202020204" pitchFamily="34" charset="0"/>
                        </a:rPr>
                        <a:t>0.42</a:t>
                      </a:r>
                      <a:r>
                        <a:rPr kumimoji="0" lang="en-GB" altLang="zh-CN" sz="900" b="0" i="0" u="none" strike="noStrike" cap="none" normalizeH="0" baseline="0">
                          <a:ln>
                            <a:noFill/>
                          </a:ln>
                          <a:solidFill>
                            <a:srgbClr val="002557"/>
                          </a:solidFill>
                          <a:effectLst/>
                          <a:latin typeface="Arial" panose="020B0604020202020204" pitchFamily="34" charset="0"/>
                          <a:ea typeface="MS PGothic" pitchFamily="34" charset="-128"/>
                          <a:cs typeface="Arial" panose="020B0604020202020204" pitchFamily="34" charset="0"/>
                        </a:rPr>
                        <a:t>–</a:t>
                      </a:r>
                      <a:r>
                        <a:rPr lang="en-US" sz="900" u="none" strike="noStrike" kern="1200" cap="none">
                          <a:solidFill>
                            <a:srgbClr val="002557"/>
                          </a:solidFill>
                          <a:latin typeface="Arial" panose="020B0604020202020204" pitchFamily="34" charset="0"/>
                          <a:ea typeface="+mn-ea"/>
                          <a:cs typeface="Arial" panose="020B0604020202020204" pitchFamily="34" charset="0"/>
                        </a:rPr>
                        <a:t>0.79), </a:t>
                      </a:r>
                      <a:r>
                        <a:rPr lang="en-US" sz="900" i="1" u="none" strike="noStrike" kern="1200" cap="none">
                          <a:solidFill>
                            <a:srgbClr val="002557"/>
                          </a:solidFill>
                          <a:latin typeface="Arial" panose="020B0604020202020204" pitchFamily="34" charset="0"/>
                          <a:ea typeface="+mn-ea"/>
                          <a:cs typeface="Arial" panose="020B0604020202020204" pitchFamily="34" charset="0"/>
                        </a:rPr>
                        <a:t>P</a:t>
                      </a:r>
                      <a:r>
                        <a:rPr lang="en-US" sz="900" i="0" u="none" strike="noStrike" kern="1200" cap="none">
                          <a:solidFill>
                            <a:srgbClr val="002557"/>
                          </a:solidFill>
                          <a:latin typeface="Arial" panose="020B0604020202020204" pitchFamily="34" charset="0"/>
                          <a:ea typeface="+mn-ea"/>
                          <a:cs typeface="Arial" panose="020B0604020202020204" pitchFamily="34" charset="0"/>
                        </a:rPr>
                        <a:t>&lt;0.001</a:t>
                      </a:r>
                      <a:endParaRPr lang="en-US" sz="900" b="0" i="0" u="none" strike="noStrike" kern="1200" cap="none">
                        <a:solidFill>
                          <a:srgbClr val="002557"/>
                        </a:solidFill>
                        <a:latin typeface="Arial" panose="020B0604020202020204" pitchFamily="34" charset="0"/>
                        <a:ea typeface="+mn-ea"/>
                        <a:cs typeface="Arial" panose="020B0604020202020204" pitchFamily="34" charset="0"/>
                      </a:endParaRPr>
                    </a:p>
                  </a:txBody>
                  <a:tcPr marL="111126" marR="111126" marT="55563" marB="55563"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EFF"/>
                    </a:solidFill>
                  </a:tcPr>
                </a:tc>
                <a:tc hMerge="1">
                  <a:txBody>
                    <a:bodyPr/>
                    <a:lstStyle/>
                    <a:p>
                      <a:endParaRPr lang="zh-CN" altLang="en-US"/>
                    </a:p>
                  </a:txBody>
                  <a:tcPr>
                    <a:lnL w="12700" cmpd="sng">
                      <a:noFill/>
                    </a:lnL>
                    <a:lnT w="6350" cap="flat" cmpd="sng" algn="ctr">
                      <a:solidFill>
                        <a:schemeClr val="bg1">
                          <a:lumMod val="85000"/>
                        </a:schemeClr>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graphicFrame>
        <p:nvGraphicFramePr>
          <p:cNvPr id="1666" name="Content Placeholder 8">
            <a:extLst>
              <a:ext uri="{FF2B5EF4-FFF2-40B4-BE49-F238E27FC236}">
                <a16:creationId xmlns:a16="http://schemas.microsoft.com/office/drawing/2014/main" id="{E0D9BA9C-2C5F-E6FB-00E6-285058398BAF}"/>
              </a:ext>
            </a:extLst>
          </p:cNvPr>
          <p:cNvGraphicFramePr>
            <a:graphicFrameLocks/>
          </p:cNvGraphicFramePr>
          <p:nvPr>
            <p:extLst>
              <p:ext uri="{D42A27DB-BD31-4B8C-83A1-F6EECF244321}">
                <p14:modId xmlns:p14="http://schemas.microsoft.com/office/powerpoint/2010/main" val="448254484"/>
              </p:ext>
            </p:extLst>
          </p:nvPr>
        </p:nvGraphicFramePr>
        <p:xfrm>
          <a:off x="5327859" y="1700144"/>
          <a:ext cx="2883715" cy="965852"/>
        </p:xfrm>
        <a:graphic>
          <a:graphicData uri="http://schemas.openxmlformats.org/drawingml/2006/table">
            <a:tbl>
              <a:tblPr firstRow="1" bandRow="1">
                <a:tableStyleId>{5C22544A-7EE6-4342-B048-85BDC9FD1C3A}</a:tableStyleId>
              </a:tblPr>
              <a:tblGrid>
                <a:gridCol w="1405812">
                  <a:extLst>
                    <a:ext uri="{9D8B030D-6E8A-4147-A177-3AD203B41FA5}">
                      <a16:colId xmlns:a16="http://schemas.microsoft.com/office/drawing/2014/main" val="2275183721"/>
                    </a:ext>
                  </a:extLst>
                </a:gridCol>
                <a:gridCol w="774557">
                  <a:extLst>
                    <a:ext uri="{9D8B030D-6E8A-4147-A177-3AD203B41FA5}">
                      <a16:colId xmlns:a16="http://schemas.microsoft.com/office/drawing/2014/main" val="20001"/>
                    </a:ext>
                  </a:extLst>
                </a:gridCol>
                <a:gridCol w="703346">
                  <a:extLst>
                    <a:ext uri="{9D8B030D-6E8A-4147-A177-3AD203B41FA5}">
                      <a16:colId xmlns:a16="http://schemas.microsoft.com/office/drawing/2014/main" val="2836121545"/>
                    </a:ext>
                  </a:extLst>
                </a:gridCol>
              </a:tblGrid>
              <a:tr h="339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solidFill>
                          <a:schemeClr val="bg1"/>
                        </a:solidFill>
                        <a:latin typeface="Arial" panose="020B0604020202020204" pitchFamily="34" charset="0"/>
                        <a:cs typeface="Arial" panose="020B0604020202020204" pitchFamily="34" charset="0"/>
                      </a:endParaRPr>
                    </a:p>
                  </a:txBody>
                  <a:tcPr marL="83344" marR="83344" marT="41672" marB="4167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557"/>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altLang="zh-CN" sz="900" u="none" strike="noStrike" kern="1200" cap="none">
                          <a:solidFill>
                            <a:schemeClr val="bg1"/>
                          </a:solidFill>
                          <a:latin typeface="Arial" panose="020B0604020202020204" pitchFamily="34" charset="0"/>
                          <a:ea typeface="+mn-ea"/>
                          <a:cs typeface="Arial" panose="020B0604020202020204" pitchFamily="34" charset="0"/>
                          <a:sym typeface="Arial"/>
                        </a:rPr>
                        <a:t>SG </a:t>
                      </a:r>
                      <a:br>
                        <a:rPr lang="en-US" altLang="zh-CN" sz="900" u="none" strike="noStrike" kern="1200" cap="none">
                          <a:solidFill>
                            <a:schemeClr val="bg1"/>
                          </a:solidFill>
                          <a:latin typeface="Arial" panose="020B0604020202020204" pitchFamily="34" charset="0"/>
                          <a:ea typeface="+mn-ea"/>
                          <a:cs typeface="Arial" panose="020B0604020202020204" pitchFamily="34" charset="0"/>
                          <a:sym typeface="Arial"/>
                        </a:rPr>
                      </a:br>
                      <a:r>
                        <a:rPr lang="en-GB" altLang="zh-CN" sz="900" u="none" strike="noStrike" kern="1200" cap="none">
                          <a:solidFill>
                            <a:schemeClr val="bg1"/>
                          </a:solidFill>
                          <a:latin typeface="Arial" panose="020B0604020202020204" pitchFamily="34" charset="0"/>
                          <a:ea typeface="+mn-ea"/>
                          <a:cs typeface="Arial" panose="020B0604020202020204" pitchFamily="34" charset="0"/>
                          <a:sym typeface="Arial"/>
                        </a:rPr>
                        <a:t>(n=101)</a:t>
                      </a:r>
                      <a:endParaRPr lang="en-GB" altLang="zh-CN" sz="900" u="none" strike="noStrike" kern="1200" cap="none">
                        <a:solidFill>
                          <a:schemeClr val="bg1"/>
                        </a:solidFill>
                        <a:latin typeface="Arial" panose="020B0604020202020204" pitchFamily="34" charset="0"/>
                        <a:ea typeface="+mn-ea"/>
                        <a:cs typeface="Arial" panose="020B0604020202020204" pitchFamily="34" charset="0"/>
                      </a:endParaRPr>
                    </a:p>
                  </a:txBody>
                  <a:tcPr marL="6950" marR="6950" marT="69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B4A7"/>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defRPr/>
                      </a:pPr>
                      <a:r>
                        <a:rPr lang="en-US" altLang="zh-CN" sz="900" u="none" strike="noStrike" kern="1200" cap="none">
                          <a:solidFill>
                            <a:schemeClr val="bg1"/>
                          </a:solidFill>
                          <a:latin typeface="Arial" panose="020B0604020202020204" pitchFamily="34" charset="0"/>
                          <a:ea typeface="+mn-ea"/>
                          <a:cs typeface="Arial" panose="020B0604020202020204" pitchFamily="34" charset="0"/>
                          <a:sym typeface="Arial"/>
                        </a:rPr>
                        <a:t>TPC </a:t>
                      </a:r>
                      <a:r>
                        <a:rPr lang="en-GB" altLang="zh-CN" sz="900" u="none" strike="noStrike" kern="1200" cap="none">
                          <a:solidFill>
                            <a:schemeClr val="bg1"/>
                          </a:solidFill>
                          <a:latin typeface="Arial" panose="020B0604020202020204" pitchFamily="34" charset="0"/>
                          <a:ea typeface="+mn-ea"/>
                          <a:cs typeface="Arial" panose="020B0604020202020204" pitchFamily="34" charset="0"/>
                          <a:sym typeface="Arial"/>
                        </a:rPr>
                        <a:t>(n=116)</a:t>
                      </a:r>
                    </a:p>
                  </a:txBody>
                  <a:tcPr marL="6950" marR="6950" marT="695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A6A6"/>
                    </a:solidFill>
                  </a:tcPr>
                </a:tc>
                <a:extLst>
                  <a:ext uri="{0D108BD9-81ED-4DB2-BD59-A6C34878D82A}">
                    <a16:rowId xmlns:a16="http://schemas.microsoft.com/office/drawing/2014/main" val="10000"/>
                  </a:ext>
                </a:extLst>
              </a:tr>
              <a:tr h="241211">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900" b="1" u="none" strike="noStrike" kern="1200" cap="none">
                          <a:solidFill>
                            <a:srgbClr val="002557"/>
                          </a:solidFill>
                          <a:latin typeface="Arial" panose="020B0604020202020204" pitchFamily="34" charset="0"/>
                          <a:ea typeface="+mn-ea"/>
                          <a:cs typeface="Arial" panose="020B0604020202020204" pitchFamily="34" charset="0"/>
                        </a:rPr>
                        <a:t>Median PFS, mo</a:t>
                      </a:r>
                    </a:p>
                  </a:txBody>
                  <a:tcPr marL="83354" marR="83354" marT="41677" marB="41677"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EFF"/>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GB" altLang="zh-CN" sz="900" b="0" i="0" u="none" strike="noStrike" cap="none" normalizeH="0" baseline="0">
                          <a:ln>
                            <a:noFill/>
                          </a:ln>
                          <a:solidFill>
                            <a:srgbClr val="002557"/>
                          </a:solidFill>
                          <a:effectLst/>
                          <a:latin typeface="Arial" panose="020B0604020202020204" pitchFamily="34" charset="0"/>
                          <a:ea typeface="MS PGothic" pitchFamily="34" charset="-128"/>
                          <a:cs typeface="Arial" panose="020B0604020202020204" pitchFamily="34" charset="0"/>
                        </a:rPr>
                        <a:t>5.0</a:t>
                      </a:r>
                    </a:p>
                  </a:txBody>
                  <a:tcPr marL="6950" marR="6950" marT="69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EFF"/>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altLang="zh-CN" sz="900" b="0" u="none" strike="noStrike" kern="1200" cap="none">
                          <a:solidFill>
                            <a:srgbClr val="002557"/>
                          </a:solidFill>
                          <a:latin typeface="Arial" panose="020B0604020202020204" pitchFamily="34" charset="0"/>
                          <a:ea typeface="+mn-ea"/>
                          <a:cs typeface="Arial" panose="020B0604020202020204" pitchFamily="34" charset="0"/>
                        </a:rPr>
                        <a:t>3.4</a:t>
                      </a:r>
                      <a:endParaRPr lang="zh-CN" altLang="en-US" sz="900" b="0" u="none" strike="noStrike" kern="1200" cap="none">
                        <a:solidFill>
                          <a:srgbClr val="002557"/>
                        </a:solidFill>
                        <a:latin typeface="Arial" panose="020B0604020202020204" pitchFamily="34" charset="0"/>
                        <a:ea typeface="+mn-ea"/>
                        <a:cs typeface="Arial" panose="020B0604020202020204" pitchFamily="34" charset="0"/>
                      </a:endParaRPr>
                    </a:p>
                  </a:txBody>
                  <a:tcPr marL="6950" marR="6950" marT="695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EFF"/>
                    </a:solidFill>
                  </a:tcPr>
                </a:tc>
                <a:extLst>
                  <a:ext uri="{0D108BD9-81ED-4DB2-BD59-A6C34878D82A}">
                    <a16:rowId xmlns:a16="http://schemas.microsoft.com/office/drawing/2014/main" val="10001"/>
                  </a:ext>
                </a:extLst>
              </a:tr>
              <a:tr h="309043">
                <a:tc>
                  <a:txBody>
                    <a:bodyPr/>
                    <a:lstStyle/>
                    <a:p>
                      <a:pPr marL="182880" marR="0" lvl="0" indent="0" algn="l" defTabSz="1088264" rtl="0" eaLnBrk="1" latinLnBrk="0" hangingPunct="1">
                        <a:lnSpc>
                          <a:spcPct val="100000"/>
                        </a:lnSpc>
                        <a:spcBef>
                          <a:spcPts val="0"/>
                        </a:spcBef>
                        <a:spcAft>
                          <a:spcPts val="0"/>
                        </a:spcAft>
                        <a:buClr>
                          <a:srgbClr val="000000"/>
                        </a:buClr>
                        <a:buSzPts val="1400"/>
                        <a:buFont typeface="Arial"/>
                        <a:buNone/>
                      </a:pPr>
                      <a:r>
                        <a:rPr lang="en-US" sz="900" b="1" u="none" strike="noStrike" kern="1200" cap="none">
                          <a:solidFill>
                            <a:srgbClr val="002557"/>
                          </a:solidFill>
                          <a:latin typeface="Arial" panose="020B0604020202020204" pitchFamily="34" charset="0"/>
                          <a:ea typeface="+mn-ea"/>
                          <a:cs typeface="Arial" panose="020B0604020202020204" pitchFamily="34" charset="0"/>
                        </a:rPr>
                        <a:t>HR (95% CI)</a:t>
                      </a:r>
                    </a:p>
                  </a:txBody>
                  <a:tcPr marL="83354" marR="83354" marT="41677" marB="41677"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EFF"/>
                    </a:solidFill>
                  </a:tcPr>
                </a:tc>
                <a:tc gridSpan="2">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900" b="0" u="none" strike="noStrike" kern="1200" cap="none">
                          <a:solidFill>
                            <a:srgbClr val="002557"/>
                          </a:solidFill>
                          <a:latin typeface="Arial" panose="020B0604020202020204" pitchFamily="34" charset="0"/>
                          <a:ea typeface="+mn-ea"/>
                          <a:cs typeface="Arial" panose="020B0604020202020204" pitchFamily="34" charset="0"/>
                        </a:rPr>
                        <a:t>0.72 (</a:t>
                      </a:r>
                      <a:r>
                        <a:rPr lang="en-US" sz="900" u="none" strike="noStrike" kern="1200" cap="none">
                          <a:solidFill>
                            <a:srgbClr val="002557"/>
                          </a:solidFill>
                          <a:latin typeface="Arial" panose="020B0604020202020204" pitchFamily="34" charset="0"/>
                          <a:ea typeface="+mn-ea"/>
                          <a:cs typeface="Arial" panose="020B0604020202020204" pitchFamily="34" charset="0"/>
                        </a:rPr>
                        <a:t>0.51</a:t>
                      </a:r>
                      <a:r>
                        <a:rPr kumimoji="0" lang="en-GB" altLang="zh-CN" sz="900" b="0" i="0" u="none" strike="noStrike" cap="none" normalizeH="0" baseline="0">
                          <a:ln>
                            <a:noFill/>
                          </a:ln>
                          <a:solidFill>
                            <a:srgbClr val="002557"/>
                          </a:solidFill>
                          <a:effectLst/>
                          <a:latin typeface="Arial" panose="020B0604020202020204" pitchFamily="34" charset="0"/>
                          <a:ea typeface="MS PGothic" pitchFamily="34" charset="-128"/>
                          <a:cs typeface="Arial" panose="020B0604020202020204" pitchFamily="34" charset="0"/>
                        </a:rPr>
                        <a:t>–1</a:t>
                      </a:r>
                      <a:r>
                        <a:rPr lang="en-US" sz="900" u="none" strike="noStrike" kern="1200" cap="none">
                          <a:solidFill>
                            <a:srgbClr val="002557"/>
                          </a:solidFill>
                          <a:latin typeface="Arial" panose="020B0604020202020204" pitchFamily="34" charset="0"/>
                          <a:ea typeface="+mn-ea"/>
                          <a:cs typeface="Arial" panose="020B0604020202020204" pitchFamily="34" charset="0"/>
                        </a:rPr>
                        <a:t>.00), </a:t>
                      </a:r>
                      <a:r>
                        <a:rPr lang="en-US" sz="900" i="1" u="none" strike="noStrike" kern="1200" cap="none">
                          <a:solidFill>
                            <a:srgbClr val="002557"/>
                          </a:solidFill>
                          <a:latin typeface="Arial" panose="020B0604020202020204" pitchFamily="34" charset="0"/>
                          <a:ea typeface="+mn-ea"/>
                          <a:cs typeface="Arial" panose="020B0604020202020204" pitchFamily="34" charset="0"/>
                        </a:rPr>
                        <a:t>P</a:t>
                      </a:r>
                      <a:r>
                        <a:rPr lang="en-US" sz="900" u="none" strike="noStrike" kern="1200" cap="none">
                          <a:solidFill>
                            <a:srgbClr val="002557"/>
                          </a:solidFill>
                          <a:latin typeface="Arial" panose="020B0604020202020204" pitchFamily="34" charset="0"/>
                          <a:ea typeface="+mn-ea"/>
                          <a:cs typeface="Arial" panose="020B0604020202020204" pitchFamily="34" charset="0"/>
                        </a:rPr>
                        <a:t>=0.05</a:t>
                      </a:r>
                      <a:endParaRPr lang="en-US" sz="900" b="0" u="none" strike="noStrike" kern="1200" cap="none">
                        <a:solidFill>
                          <a:srgbClr val="002557"/>
                        </a:solidFill>
                        <a:latin typeface="Arial" panose="020B0604020202020204" pitchFamily="34" charset="0"/>
                        <a:ea typeface="+mn-ea"/>
                        <a:cs typeface="Arial" panose="020B0604020202020204" pitchFamily="34" charset="0"/>
                      </a:endParaRPr>
                    </a:p>
                  </a:txBody>
                  <a:tcPr marL="111126" marR="111126" marT="55563" marB="55563"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EFF"/>
                    </a:solidFill>
                  </a:tcPr>
                </a:tc>
                <a:tc hMerge="1">
                  <a:txBody>
                    <a:bodyPr/>
                    <a:lstStyle/>
                    <a:p>
                      <a:endParaRPr lang="zh-CN" altLang="en-US"/>
                    </a:p>
                  </a:txBody>
                  <a:tcPr>
                    <a:lnL w="12700" cmpd="sng">
                      <a:noFill/>
                    </a:lnL>
                    <a:lnT w="6350" cap="flat" cmpd="sng" algn="ctr">
                      <a:solidFill>
                        <a:schemeClr val="bg1">
                          <a:lumMod val="85000"/>
                        </a:schemeClr>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graphicFrame>
        <p:nvGraphicFramePr>
          <p:cNvPr id="1668" name="Content Placeholder 8">
            <a:extLst>
              <a:ext uri="{FF2B5EF4-FFF2-40B4-BE49-F238E27FC236}">
                <a16:creationId xmlns:a16="http://schemas.microsoft.com/office/drawing/2014/main" id="{C61CB6ED-D39A-51B2-8639-22E62056D54A}"/>
              </a:ext>
            </a:extLst>
          </p:cNvPr>
          <p:cNvGraphicFramePr>
            <a:graphicFrameLocks/>
          </p:cNvGraphicFramePr>
          <p:nvPr>
            <p:extLst>
              <p:ext uri="{D42A27DB-BD31-4B8C-83A1-F6EECF244321}">
                <p14:modId xmlns:p14="http://schemas.microsoft.com/office/powerpoint/2010/main" val="67067333"/>
              </p:ext>
            </p:extLst>
          </p:nvPr>
        </p:nvGraphicFramePr>
        <p:xfrm>
          <a:off x="9153632" y="1700144"/>
          <a:ext cx="2324332" cy="1059160"/>
        </p:xfrm>
        <a:graphic>
          <a:graphicData uri="http://schemas.openxmlformats.org/drawingml/2006/table">
            <a:tbl>
              <a:tblPr firstRow="1" bandRow="1">
                <a:tableStyleId>{5C22544A-7EE6-4342-B048-85BDC9FD1C3A}</a:tableStyleId>
              </a:tblPr>
              <a:tblGrid>
                <a:gridCol w="995324">
                  <a:extLst>
                    <a:ext uri="{9D8B030D-6E8A-4147-A177-3AD203B41FA5}">
                      <a16:colId xmlns:a16="http://schemas.microsoft.com/office/drawing/2014/main" val="2275183721"/>
                    </a:ext>
                  </a:extLst>
                </a:gridCol>
                <a:gridCol w="762097">
                  <a:extLst>
                    <a:ext uri="{9D8B030D-6E8A-4147-A177-3AD203B41FA5}">
                      <a16:colId xmlns:a16="http://schemas.microsoft.com/office/drawing/2014/main" val="20001"/>
                    </a:ext>
                  </a:extLst>
                </a:gridCol>
                <a:gridCol w="566911">
                  <a:extLst>
                    <a:ext uri="{9D8B030D-6E8A-4147-A177-3AD203B41FA5}">
                      <a16:colId xmlns:a16="http://schemas.microsoft.com/office/drawing/2014/main" val="2836121545"/>
                    </a:ext>
                  </a:extLst>
                </a:gridCol>
              </a:tblGrid>
              <a:tr h="3125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solidFill>
                          <a:schemeClr val="bg1"/>
                        </a:solidFill>
                        <a:latin typeface="Arial" panose="020B0604020202020204" pitchFamily="34" charset="0"/>
                        <a:cs typeface="Arial" panose="020B0604020202020204" pitchFamily="34" charset="0"/>
                      </a:endParaRPr>
                    </a:p>
                  </a:txBody>
                  <a:tcPr marL="83344" marR="83344" marT="41672" marB="4167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557"/>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altLang="zh-CN" sz="900" u="none" strike="noStrike" kern="1200" cap="none">
                          <a:solidFill>
                            <a:schemeClr val="bg1"/>
                          </a:solidFill>
                          <a:latin typeface="Arial" panose="020B0604020202020204" pitchFamily="34" charset="0"/>
                          <a:ea typeface="+mn-ea"/>
                          <a:cs typeface="Arial" panose="020B0604020202020204" pitchFamily="34" charset="0"/>
                          <a:sym typeface="Arial"/>
                        </a:rPr>
                        <a:t>SG </a:t>
                      </a:r>
                      <a:br>
                        <a:rPr lang="en-US" altLang="zh-CN" sz="900" u="none" strike="noStrike" kern="1200" cap="none">
                          <a:solidFill>
                            <a:schemeClr val="bg1"/>
                          </a:solidFill>
                          <a:latin typeface="Arial" panose="020B0604020202020204" pitchFamily="34" charset="0"/>
                          <a:ea typeface="+mn-ea"/>
                          <a:cs typeface="Arial" panose="020B0604020202020204" pitchFamily="34" charset="0"/>
                          <a:sym typeface="Arial"/>
                        </a:rPr>
                      </a:br>
                      <a:r>
                        <a:rPr lang="en-GB" altLang="zh-CN" sz="900" u="none" strike="noStrike" kern="1200" cap="none">
                          <a:solidFill>
                            <a:schemeClr val="bg1"/>
                          </a:solidFill>
                          <a:latin typeface="Arial" panose="020B0604020202020204" pitchFamily="34" charset="0"/>
                          <a:ea typeface="+mn-ea"/>
                          <a:cs typeface="Arial" panose="020B0604020202020204" pitchFamily="34" charset="0"/>
                          <a:sym typeface="Arial"/>
                        </a:rPr>
                        <a:t>(n=272)</a:t>
                      </a:r>
                      <a:endParaRPr lang="en-GB" altLang="zh-CN" sz="900" u="none" strike="noStrike" kern="1200" cap="none">
                        <a:solidFill>
                          <a:schemeClr val="bg1"/>
                        </a:solidFill>
                        <a:latin typeface="Arial" panose="020B0604020202020204" pitchFamily="34" charset="0"/>
                        <a:ea typeface="+mn-ea"/>
                        <a:cs typeface="Arial" panose="020B0604020202020204" pitchFamily="34" charset="0"/>
                      </a:endParaRPr>
                    </a:p>
                  </a:txBody>
                  <a:tcPr marL="6950" marR="6950" marT="69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B4A7"/>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defRPr/>
                      </a:pPr>
                      <a:r>
                        <a:rPr lang="en-US" altLang="zh-CN" sz="900" u="none" strike="noStrike" kern="1200" cap="none">
                          <a:solidFill>
                            <a:schemeClr val="bg1"/>
                          </a:solidFill>
                          <a:latin typeface="Arial" panose="020B0604020202020204" pitchFamily="34" charset="0"/>
                          <a:ea typeface="+mn-ea"/>
                          <a:cs typeface="Arial" panose="020B0604020202020204" pitchFamily="34" charset="0"/>
                          <a:sym typeface="Arial"/>
                        </a:rPr>
                        <a:t>TPC </a:t>
                      </a:r>
                      <a:r>
                        <a:rPr lang="en-GB" altLang="zh-CN" sz="900" u="none" strike="noStrike" kern="1200" cap="none">
                          <a:solidFill>
                            <a:schemeClr val="bg1"/>
                          </a:solidFill>
                          <a:latin typeface="Arial" panose="020B0604020202020204" pitchFamily="34" charset="0"/>
                          <a:ea typeface="+mn-ea"/>
                          <a:cs typeface="Arial" panose="020B0604020202020204" pitchFamily="34" charset="0"/>
                          <a:sym typeface="Arial"/>
                        </a:rPr>
                        <a:t>(n=271)</a:t>
                      </a:r>
                    </a:p>
                  </a:txBody>
                  <a:tcPr marL="6950" marR="6950" marT="695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A6A6"/>
                    </a:solidFill>
                  </a:tcPr>
                </a:tc>
                <a:extLst>
                  <a:ext uri="{0D108BD9-81ED-4DB2-BD59-A6C34878D82A}">
                    <a16:rowId xmlns:a16="http://schemas.microsoft.com/office/drawing/2014/main" val="10000"/>
                  </a:ext>
                </a:extLst>
              </a:tr>
              <a:tr h="361168">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900" b="1" u="none" strike="noStrike" kern="1200" cap="none">
                          <a:solidFill>
                            <a:srgbClr val="002557"/>
                          </a:solidFill>
                          <a:latin typeface="Arial" panose="020B0604020202020204" pitchFamily="34" charset="0"/>
                          <a:ea typeface="+mn-ea"/>
                          <a:cs typeface="Arial" panose="020B0604020202020204" pitchFamily="34" charset="0"/>
                        </a:rPr>
                        <a:t>Median PFS, mo (95% CI)</a:t>
                      </a:r>
                    </a:p>
                  </a:txBody>
                  <a:tcPr marL="83354" marR="83354" marT="41677" marB="41677"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EFF"/>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GB" altLang="zh-CN" sz="900" b="0" i="0" u="none" strike="noStrike" cap="none" normalizeH="0" baseline="0">
                          <a:ln>
                            <a:noFill/>
                          </a:ln>
                          <a:solidFill>
                            <a:srgbClr val="002557"/>
                          </a:solidFill>
                          <a:effectLst/>
                          <a:latin typeface="Arial" panose="020B0604020202020204" pitchFamily="34" charset="0"/>
                          <a:ea typeface="MS PGothic" pitchFamily="34" charset="-128"/>
                          <a:cs typeface="Arial" panose="020B0604020202020204" pitchFamily="34" charset="0"/>
                        </a:rPr>
                        <a:t>5.5 </a:t>
                      </a:r>
                      <a:br>
                        <a:rPr kumimoji="0" lang="en-GB" altLang="zh-CN" sz="900" b="0" i="0" u="none" strike="noStrike" cap="none" normalizeH="0" baseline="0">
                          <a:ln>
                            <a:noFill/>
                          </a:ln>
                          <a:solidFill>
                            <a:srgbClr val="002557"/>
                          </a:solidFill>
                          <a:effectLst/>
                          <a:latin typeface="Arial" panose="020B0604020202020204" pitchFamily="34" charset="0"/>
                          <a:ea typeface="MS PGothic" pitchFamily="34" charset="-128"/>
                          <a:cs typeface="Arial" panose="020B0604020202020204" pitchFamily="34" charset="0"/>
                        </a:rPr>
                      </a:br>
                      <a:r>
                        <a:rPr kumimoji="0" lang="en-GB" altLang="zh-CN" sz="900" b="0" i="0" u="none" strike="noStrike" cap="none" normalizeH="0" baseline="0">
                          <a:ln>
                            <a:noFill/>
                          </a:ln>
                          <a:solidFill>
                            <a:srgbClr val="002557"/>
                          </a:solidFill>
                          <a:effectLst/>
                          <a:latin typeface="Arial" panose="020B0604020202020204" pitchFamily="34" charset="0"/>
                          <a:ea typeface="MS PGothic" pitchFamily="34" charset="-128"/>
                          <a:cs typeface="Arial" panose="020B0604020202020204" pitchFamily="34" charset="0"/>
                        </a:rPr>
                        <a:t>(4.2–7.0)</a:t>
                      </a:r>
                    </a:p>
                  </a:txBody>
                  <a:tcPr marL="6950" marR="6950" marT="69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EFF"/>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altLang="zh-CN" sz="900" b="0" u="none" strike="noStrike" kern="1200" cap="none">
                          <a:solidFill>
                            <a:srgbClr val="002557"/>
                          </a:solidFill>
                          <a:latin typeface="Arial" panose="020B0604020202020204" pitchFamily="34" charset="0"/>
                          <a:ea typeface="+mn-ea"/>
                          <a:cs typeface="Arial" panose="020B0604020202020204" pitchFamily="34" charset="0"/>
                        </a:rPr>
                        <a:t>4.0 </a:t>
                      </a:r>
                      <a:br>
                        <a:rPr lang="en-US" altLang="zh-CN" sz="900" b="0" u="none" strike="noStrike" kern="1200" cap="none">
                          <a:solidFill>
                            <a:srgbClr val="002557"/>
                          </a:solidFill>
                          <a:latin typeface="Arial" panose="020B0604020202020204" pitchFamily="34" charset="0"/>
                          <a:ea typeface="+mn-ea"/>
                          <a:cs typeface="Arial" panose="020B0604020202020204" pitchFamily="34" charset="0"/>
                        </a:rPr>
                      </a:br>
                      <a:r>
                        <a:rPr lang="en-US" altLang="zh-CN" sz="900" b="0" u="none" strike="noStrike" kern="1200" cap="none">
                          <a:solidFill>
                            <a:srgbClr val="002557"/>
                          </a:solidFill>
                          <a:latin typeface="Arial" panose="020B0604020202020204" pitchFamily="34" charset="0"/>
                          <a:ea typeface="+mn-ea"/>
                          <a:cs typeface="Arial" panose="020B0604020202020204" pitchFamily="34" charset="0"/>
                        </a:rPr>
                        <a:t>(3.1</a:t>
                      </a:r>
                      <a:r>
                        <a:rPr kumimoji="0" lang="en-GB" altLang="zh-CN" sz="900" b="0" i="0" u="none" strike="noStrike" cap="none" normalizeH="0" baseline="0">
                          <a:ln>
                            <a:noFill/>
                          </a:ln>
                          <a:solidFill>
                            <a:srgbClr val="002557"/>
                          </a:solidFill>
                          <a:effectLst/>
                          <a:latin typeface="Arial" panose="020B0604020202020204" pitchFamily="34" charset="0"/>
                          <a:ea typeface="MS PGothic" pitchFamily="34" charset="-128"/>
                          <a:cs typeface="Arial" panose="020B0604020202020204" pitchFamily="34" charset="0"/>
                        </a:rPr>
                        <a:t>–</a:t>
                      </a:r>
                      <a:r>
                        <a:rPr lang="en-US" altLang="zh-CN" sz="900" b="0" u="none" strike="noStrike" kern="1200" cap="none">
                          <a:solidFill>
                            <a:srgbClr val="002557"/>
                          </a:solidFill>
                          <a:latin typeface="Arial" panose="020B0604020202020204" pitchFamily="34" charset="0"/>
                          <a:ea typeface="+mn-ea"/>
                          <a:cs typeface="Arial" panose="020B0604020202020204" pitchFamily="34" charset="0"/>
                        </a:rPr>
                        <a:t>4.4)</a:t>
                      </a:r>
                      <a:endParaRPr lang="zh-CN" altLang="en-US" sz="900" b="0" u="none" strike="noStrike" kern="1200" cap="none">
                        <a:solidFill>
                          <a:srgbClr val="002557"/>
                        </a:solidFill>
                        <a:latin typeface="Arial" panose="020B0604020202020204" pitchFamily="34" charset="0"/>
                        <a:ea typeface="+mn-ea"/>
                        <a:cs typeface="Arial" panose="020B0604020202020204" pitchFamily="34" charset="0"/>
                      </a:endParaRPr>
                    </a:p>
                  </a:txBody>
                  <a:tcPr marL="6950" marR="6950" marT="695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EFF"/>
                    </a:solidFill>
                  </a:tcPr>
                </a:tc>
                <a:extLst>
                  <a:ext uri="{0D108BD9-81ED-4DB2-BD59-A6C34878D82A}">
                    <a16:rowId xmlns:a16="http://schemas.microsoft.com/office/drawing/2014/main" val="10001"/>
                  </a:ext>
                </a:extLst>
              </a:tr>
              <a:tr h="342647">
                <a:tc>
                  <a:txBody>
                    <a:bodyPr/>
                    <a:lstStyle/>
                    <a:p>
                      <a:pPr marL="182880" marR="0" lvl="0" indent="0" algn="l" defTabSz="1088264" rtl="0" eaLnBrk="1" latinLnBrk="0" hangingPunct="1">
                        <a:lnSpc>
                          <a:spcPct val="100000"/>
                        </a:lnSpc>
                        <a:spcBef>
                          <a:spcPts val="0"/>
                        </a:spcBef>
                        <a:spcAft>
                          <a:spcPts val="0"/>
                        </a:spcAft>
                        <a:buClr>
                          <a:srgbClr val="000000"/>
                        </a:buClr>
                        <a:buSzPts val="1400"/>
                        <a:buFont typeface="Arial"/>
                        <a:buNone/>
                      </a:pPr>
                      <a:r>
                        <a:rPr lang="en-US" sz="900" b="1" u="none" strike="noStrike" kern="1200" cap="none">
                          <a:solidFill>
                            <a:srgbClr val="002557"/>
                          </a:solidFill>
                          <a:latin typeface="Arial" panose="020B0604020202020204" pitchFamily="34" charset="0"/>
                          <a:ea typeface="+mn-ea"/>
                          <a:cs typeface="Arial" panose="020B0604020202020204" pitchFamily="34" charset="0"/>
                        </a:rPr>
                        <a:t>HR (95% CI)</a:t>
                      </a:r>
                    </a:p>
                  </a:txBody>
                  <a:tcPr marL="83354" marR="83354" marT="41677" marB="41677"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EFF"/>
                    </a:solidFill>
                  </a:tcPr>
                </a:tc>
                <a:tc gridSpan="2">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900" b="0" u="none" strike="noStrike" kern="1200" cap="none">
                          <a:solidFill>
                            <a:srgbClr val="002557"/>
                          </a:solidFill>
                          <a:latin typeface="Arial" panose="020B0604020202020204" pitchFamily="34" charset="0"/>
                          <a:ea typeface="+mn-ea"/>
                          <a:cs typeface="Arial" panose="020B0604020202020204" pitchFamily="34" charset="0"/>
                        </a:rPr>
                        <a:t>0.66 (</a:t>
                      </a:r>
                      <a:r>
                        <a:rPr lang="en-US" sz="900" u="none" strike="noStrike" kern="1200" cap="none">
                          <a:solidFill>
                            <a:srgbClr val="002557"/>
                          </a:solidFill>
                          <a:latin typeface="Arial" panose="020B0604020202020204" pitchFamily="34" charset="0"/>
                          <a:ea typeface="+mn-ea"/>
                          <a:cs typeface="Arial" panose="020B0604020202020204" pitchFamily="34" charset="0"/>
                        </a:rPr>
                        <a:t>0.53</a:t>
                      </a:r>
                      <a:r>
                        <a:rPr kumimoji="0" lang="en-GB" altLang="zh-CN" sz="900" b="0" i="0" u="none" strike="noStrike" cap="none" normalizeH="0" baseline="0">
                          <a:ln>
                            <a:noFill/>
                          </a:ln>
                          <a:solidFill>
                            <a:srgbClr val="002557"/>
                          </a:solidFill>
                          <a:effectLst/>
                          <a:latin typeface="Arial" panose="020B0604020202020204" pitchFamily="34" charset="0"/>
                          <a:ea typeface="MS PGothic" pitchFamily="34" charset="-128"/>
                          <a:cs typeface="Arial" panose="020B0604020202020204" pitchFamily="34" charset="0"/>
                        </a:rPr>
                        <a:t>–</a:t>
                      </a:r>
                      <a:r>
                        <a:rPr lang="en-US" sz="900" u="none" strike="noStrike" kern="1200" cap="none">
                          <a:solidFill>
                            <a:srgbClr val="002557"/>
                          </a:solidFill>
                          <a:latin typeface="Arial" panose="020B0604020202020204" pitchFamily="34" charset="0"/>
                          <a:ea typeface="+mn-ea"/>
                          <a:cs typeface="Arial" panose="020B0604020202020204" pitchFamily="34" charset="0"/>
                        </a:rPr>
                        <a:t>0.83), </a:t>
                      </a:r>
                      <a:r>
                        <a:rPr lang="en-US" sz="900" i="1" u="none" strike="noStrike" kern="1200" cap="none">
                          <a:solidFill>
                            <a:srgbClr val="002557"/>
                          </a:solidFill>
                          <a:latin typeface="Arial" panose="020B0604020202020204" pitchFamily="34" charset="0"/>
                          <a:ea typeface="+mn-ea"/>
                          <a:cs typeface="Arial" panose="020B0604020202020204" pitchFamily="34" charset="0"/>
                        </a:rPr>
                        <a:t>P</a:t>
                      </a:r>
                      <a:r>
                        <a:rPr lang="en-US" sz="900" u="none" strike="noStrike" kern="1200" cap="none">
                          <a:solidFill>
                            <a:srgbClr val="002557"/>
                          </a:solidFill>
                          <a:latin typeface="Arial" panose="020B0604020202020204" pitchFamily="34" charset="0"/>
                          <a:ea typeface="+mn-ea"/>
                          <a:cs typeface="Arial" panose="020B0604020202020204" pitchFamily="34" charset="0"/>
                        </a:rPr>
                        <a:t>=</a:t>
                      </a:r>
                      <a:r>
                        <a:rPr lang="en-US" sz="900" b="0" u="none" strike="noStrike" kern="1200" cap="none">
                          <a:solidFill>
                            <a:srgbClr val="002557"/>
                          </a:solidFill>
                          <a:latin typeface="Arial" panose="020B0604020202020204" pitchFamily="34" charset="0"/>
                          <a:ea typeface="+mn-ea"/>
                          <a:cs typeface="Arial" panose="020B0604020202020204" pitchFamily="34" charset="0"/>
                        </a:rPr>
                        <a:t>0.0003</a:t>
                      </a:r>
                    </a:p>
                  </a:txBody>
                  <a:tcPr marL="111126" marR="111126" marT="55563" marB="55563"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EFF"/>
                    </a:solidFill>
                  </a:tcPr>
                </a:tc>
                <a:tc hMerge="1">
                  <a:txBody>
                    <a:bodyPr/>
                    <a:lstStyle/>
                    <a:p>
                      <a:endParaRPr lang="zh-CN" altLang="en-US"/>
                    </a:p>
                  </a:txBody>
                  <a:tcPr>
                    <a:lnL w="12700" cmpd="sng">
                      <a:noFill/>
                    </a:lnL>
                    <a:lnT w="6350" cap="flat" cmpd="sng" algn="ctr">
                      <a:solidFill>
                        <a:schemeClr val="bg1">
                          <a:lumMod val="85000"/>
                        </a:schemeClr>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sp>
        <p:nvSpPr>
          <p:cNvPr id="8" name="Content Placeholder 3">
            <a:extLst>
              <a:ext uri="{FF2B5EF4-FFF2-40B4-BE49-F238E27FC236}">
                <a16:creationId xmlns:a16="http://schemas.microsoft.com/office/drawing/2014/main" id="{2DD130B9-D394-104E-1095-28DC213FD76D}"/>
              </a:ext>
            </a:extLst>
          </p:cNvPr>
          <p:cNvSpPr txBox="1">
            <a:spLocks/>
          </p:cNvSpPr>
          <p:nvPr>
            <p:custDataLst>
              <p:tags r:id="rId1"/>
            </p:custDataLst>
          </p:nvPr>
        </p:nvSpPr>
        <p:spPr>
          <a:xfrm>
            <a:off x="1447800" y="6044008"/>
            <a:ext cx="10647672" cy="813992"/>
          </a:xfrm>
          <a:prstGeom prst="rect">
            <a:avLst/>
          </a:prstGeom>
          <a:noFill/>
          <a:extLst>
            <a:ext uri="{909E8E84-426E-40DD-AFC4-6F175D3DCCD1}">
              <a14:hiddenFill xmlns:a14="http://schemas.microsoft.com/office/drawing/2010/main">
                <a:solidFill>
                  <a:srgbClr val="FFFFFF"/>
                </a:solidFill>
              </a14:hiddenFill>
            </a:ext>
          </a:extLst>
        </p:spPr>
        <p:txBody>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
                <a:srgbClr val="E8931A"/>
              </a:buClr>
              <a:buSzTx/>
              <a:buFont typeface="Arial" panose="020B0604020202020204" pitchFamily="34" charset="0"/>
              <a:buNone/>
              <a:tabLst/>
              <a:defRPr/>
            </a:pPr>
            <a:r>
              <a:rPr kumimoji="0" lang="en-US" sz="900" b="0" i="0" u="none" strike="noStrike" kern="1200" cap="none" spc="0" normalizeH="0" baseline="30000" noProof="0">
                <a:ln>
                  <a:noFill/>
                </a:ln>
                <a:solidFill>
                  <a:schemeClr val="bg2">
                    <a:lumMod val="10000"/>
                  </a:schemeClr>
                </a:solidFill>
                <a:effectLst/>
                <a:uLnTx/>
                <a:uFillTx/>
                <a:latin typeface="Arial" panose="020B0604020202020204" pitchFamily="34" charset="0"/>
                <a:ea typeface="+mn-ea"/>
                <a:cs typeface="Arial" panose="020B0604020202020204" pitchFamily="34" charset="0"/>
              </a:rPr>
              <a:t>a</a:t>
            </a:r>
            <a:r>
              <a:rPr kumimoji="0" lang="en-US" sz="900" b="0" i="0" u="none" strike="noStrike" kern="1200" cap="none" spc="0" normalizeH="0" baseline="0" noProof="0">
                <a:ln>
                  <a:noFill/>
                </a:ln>
                <a:solidFill>
                  <a:schemeClr val="bg2">
                    <a:lumMod val="10000"/>
                  </a:schemeClr>
                </a:solidFill>
                <a:effectLst/>
                <a:uLnTx/>
                <a:uFillTx/>
                <a:latin typeface="Arial" panose="020B0604020202020204" pitchFamily="34" charset="0"/>
                <a:ea typeface="+mn-ea"/>
                <a:cs typeface="Arial" panose="020B0604020202020204" pitchFamily="34" charset="0"/>
              </a:rPr>
              <a:t>HER2-low defined as IHC1+, or IHC2+ and ISH-negative/unverified. </a:t>
            </a:r>
            <a:r>
              <a:rPr kumimoji="0" lang="en-US" sz="900" b="0" i="0" u="none" strike="noStrike" kern="1200" cap="none" spc="0" normalizeH="0" baseline="30000" noProof="0">
                <a:ln>
                  <a:noFill/>
                </a:ln>
                <a:solidFill>
                  <a:schemeClr val="bg2">
                    <a:lumMod val="10000"/>
                  </a:schemeClr>
                </a:solidFill>
                <a:effectLst/>
                <a:uLnTx/>
                <a:uFillTx/>
                <a:latin typeface="Arial" panose="020B0604020202020204" pitchFamily="34" charset="0"/>
                <a:ea typeface="+mn-ea"/>
                <a:cs typeface="Arial" panose="020B0604020202020204" pitchFamily="34" charset="0"/>
              </a:rPr>
              <a:t>b</a:t>
            </a:r>
            <a:r>
              <a:rPr kumimoji="0" lang="en-US" sz="900" b="0" i="0" u="none" strike="noStrike" kern="1200" cap="none" spc="0" normalizeH="0" baseline="0" noProof="0">
                <a:ln>
                  <a:noFill/>
                </a:ln>
                <a:solidFill>
                  <a:schemeClr val="bg2">
                    <a:lumMod val="10000"/>
                  </a:schemeClr>
                </a:solidFill>
                <a:effectLst/>
                <a:uLnTx/>
                <a:uFillTx/>
                <a:latin typeface="Arial" panose="020B0604020202020204" pitchFamily="34" charset="0"/>
                <a:ea typeface="+mn-ea"/>
                <a:cs typeface="Arial" panose="020B0604020202020204" pitchFamily="34" charset="0"/>
              </a:rPr>
              <a:t>39 patients with HER2 IHC2+ did not have ISH data documentation available for verification and were presumed to be HER2-low, consistent with the trial eligibility criteria to enroll HER2-negative patients. </a:t>
            </a:r>
            <a:br>
              <a:rPr kumimoji="0" lang="en-US" sz="900" b="0" i="0" u="none" strike="noStrike" kern="1200" cap="none" spc="0" normalizeH="0" baseline="0" noProof="0">
                <a:ln>
                  <a:noFill/>
                </a:ln>
                <a:solidFill>
                  <a:schemeClr val="bg2">
                    <a:lumMod val="10000"/>
                  </a:schemeClr>
                </a:solidFill>
                <a:effectLst/>
                <a:uLnTx/>
                <a:uFillTx/>
                <a:latin typeface="Arial" panose="020B0604020202020204" pitchFamily="34" charset="0"/>
                <a:ea typeface="+mn-ea"/>
                <a:cs typeface="Arial" panose="020B0604020202020204" pitchFamily="34" charset="0"/>
              </a:rPr>
            </a:br>
            <a:r>
              <a:rPr kumimoji="0" lang="en-US" sz="900" b="0" i="0" u="none" strike="noStrike" kern="1200" cap="none" spc="0" normalizeH="0" baseline="0" noProof="0">
                <a:ln>
                  <a:noFill/>
                </a:ln>
                <a:solidFill>
                  <a:schemeClr val="bg2">
                    <a:lumMod val="10000"/>
                  </a:schemeClr>
                </a:solidFill>
                <a:effectLst/>
                <a:uLnTx/>
                <a:uFillTx/>
                <a:latin typeface="Arial" panose="020B0604020202020204" pitchFamily="34" charset="0"/>
                <a:ea typeface="+mn-ea"/>
                <a:cs typeface="Arial" panose="020B0604020202020204" pitchFamily="34" charset="0"/>
              </a:rPr>
              <a:t>1. Rugo HS, et al. </a:t>
            </a:r>
            <a:r>
              <a:rPr kumimoji="0" lang="en-US" sz="900" b="0" i="1" u="none" strike="noStrike" kern="1200" cap="none" spc="0" normalizeH="0" baseline="0" noProof="0">
                <a:ln>
                  <a:noFill/>
                </a:ln>
                <a:solidFill>
                  <a:schemeClr val="bg2">
                    <a:lumMod val="10000"/>
                  </a:schemeClr>
                </a:solidFill>
                <a:effectLst/>
                <a:uLnTx/>
                <a:uFillTx/>
                <a:latin typeface="Arial" panose="020B0604020202020204" pitchFamily="34" charset="0"/>
                <a:ea typeface="+mn-ea"/>
                <a:cs typeface="Arial" panose="020B0604020202020204" pitchFamily="34" charset="0"/>
              </a:rPr>
              <a:t>J Clin Oncol. </a:t>
            </a:r>
            <a:r>
              <a:rPr kumimoji="0" lang="en-US" sz="900" b="0" i="0" u="none" strike="noStrike" kern="1200" cap="none" spc="0" normalizeH="0" baseline="0" noProof="0">
                <a:ln>
                  <a:noFill/>
                </a:ln>
                <a:solidFill>
                  <a:schemeClr val="bg2">
                    <a:lumMod val="10000"/>
                  </a:schemeClr>
                </a:solidFill>
                <a:effectLst/>
                <a:uLnTx/>
                <a:uFillTx/>
                <a:latin typeface="Arial" panose="020B0604020202020204" pitchFamily="34" charset="0"/>
                <a:ea typeface="+mn-ea"/>
                <a:cs typeface="Arial" panose="020B0604020202020204" pitchFamily="34" charset="0"/>
              </a:rPr>
              <a:t>2022;40(20):3365-3376.</a:t>
            </a:r>
            <a:br>
              <a:rPr kumimoji="0" lang="en-US" sz="900" b="0" i="0" u="none" strike="noStrike" kern="1200" cap="none" spc="0" normalizeH="0" baseline="0" noProof="0">
                <a:ln>
                  <a:noFill/>
                </a:ln>
                <a:solidFill>
                  <a:schemeClr val="bg2">
                    <a:lumMod val="10000"/>
                  </a:schemeClr>
                </a:solidFill>
                <a:effectLst/>
                <a:uLnTx/>
                <a:uFillTx/>
                <a:latin typeface="Arial" panose="020B0604020202020204" pitchFamily="34" charset="0"/>
                <a:ea typeface="+mn-ea"/>
                <a:cs typeface="Arial" panose="020B0604020202020204" pitchFamily="34" charset="0"/>
              </a:rPr>
            </a:br>
            <a:r>
              <a:rPr kumimoji="0" lang="en-US" sz="900" b="0" i="0" u="none" strike="noStrike" kern="1200" cap="none" spc="0" normalizeH="0" baseline="0" noProof="0">
                <a:ln>
                  <a:noFill/>
                </a:ln>
                <a:solidFill>
                  <a:schemeClr val="bg2">
                    <a:lumMod val="10000"/>
                  </a:schemeClr>
                </a:solidFill>
                <a:effectLst/>
                <a:uLnTx/>
                <a:uFillTx/>
                <a:latin typeface="Arial" panose="020B0604020202020204" pitchFamily="34" charset="0"/>
                <a:ea typeface="+mn-ea"/>
                <a:cs typeface="Arial" panose="020B0604020202020204" pitchFamily="34" charset="0"/>
              </a:rPr>
              <a:t>Schmid P, et al. ESMO 2022. Abstract 214MO. </a:t>
            </a:r>
          </a:p>
        </p:txBody>
      </p:sp>
    </p:spTree>
    <p:extLst>
      <p:ext uri="{BB962C8B-B14F-4D97-AF65-F5344CB8AC3E}">
        <p14:creationId xmlns:p14="http://schemas.microsoft.com/office/powerpoint/2010/main" val="31591989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BAF69-2C2B-5D8F-1400-931E5B7DEA32}"/>
              </a:ext>
            </a:extLst>
          </p:cNvPr>
          <p:cNvSpPr>
            <a:spLocks noGrp="1"/>
          </p:cNvSpPr>
          <p:nvPr>
            <p:ph type="title"/>
          </p:nvPr>
        </p:nvSpPr>
        <p:spPr>
          <a:xfrm>
            <a:off x="838200" y="365125"/>
            <a:ext cx="10515600" cy="871393"/>
          </a:xfrm>
        </p:spPr>
        <p:txBody>
          <a:bodyPr>
            <a:normAutofit/>
          </a:bodyPr>
          <a:lstStyle/>
          <a:p>
            <a:r>
              <a:rPr lang="en-US"/>
              <a:t>TROPiCs-02</a:t>
            </a:r>
            <a:r>
              <a:rPr lang="en-US" dirty="0"/>
              <a:t>: Efficacy by TROP2 Expression</a:t>
            </a:r>
          </a:p>
        </p:txBody>
      </p:sp>
      <p:sp>
        <p:nvSpPr>
          <p:cNvPr id="23" name="TextBox 22">
            <a:extLst>
              <a:ext uri="{FF2B5EF4-FFF2-40B4-BE49-F238E27FC236}">
                <a16:creationId xmlns:a16="http://schemas.microsoft.com/office/drawing/2014/main" id="{DD3D5AEF-0AAD-2BC5-B41C-0F6EC06ACA14}"/>
              </a:ext>
            </a:extLst>
          </p:cNvPr>
          <p:cNvSpPr txBox="1"/>
          <p:nvPr/>
        </p:nvSpPr>
        <p:spPr>
          <a:xfrm>
            <a:off x="2810860" y="1378190"/>
            <a:ext cx="7237305" cy="346249"/>
          </a:xfrm>
          <a:prstGeom prst="rect">
            <a:avLst/>
          </a:prstGeom>
          <a:noFill/>
          <a:ln>
            <a:noFill/>
          </a:ln>
        </p:spPr>
        <p:txBody>
          <a:bodyPr wrap="square" lIns="68580" tIns="34290" rIns="68580" bIns="34290" rtlCol="0">
            <a:spAutoFit/>
          </a:bodyPr>
          <a:lstStyle/>
          <a:p>
            <a:pPr algn="ctr" defTabSz="318361" fontAlgn="auto">
              <a:spcBef>
                <a:spcPts val="0"/>
              </a:spcBef>
              <a:spcAft>
                <a:spcPts val="0"/>
              </a:spcAft>
            </a:pPr>
            <a:r>
              <a:rPr lang="en-US" b="1">
                <a:solidFill>
                  <a:schemeClr val="tx1"/>
                </a:solidFill>
                <a:latin typeface="Arial" panose="020B0604020202020204" pitchFamily="34" charset="0"/>
                <a:ea typeface="+mn-ea"/>
                <a:cs typeface="Arial" panose="020B0604020202020204" pitchFamily="34" charset="0"/>
              </a:rPr>
              <a:t>No impact of TROP2 expression on efficacy</a:t>
            </a:r>
          </a:p>
        </p:txBody>
      </p:sp>
      <p:sp>
        <p:nvSpPr>
          <p:cNvPr id="13481" name="TextBox 13480"/>
          <p:cNvSpPr txBox="1"/>
          <p:nvPr/>
        </p:nvSpPr>
        <p:spPr>
          <a:xfrm>
            <a:off x="4077967" y="1717502"/>
            <a:ext cx="1112805" cy="246221"/>
          </a:xfrm>
          <a:prstGeom prst="rect">
            <a:avLst/>
          </a:prstGeom>
          <a:noFill/>
        </p:spPr>
        <p:txBody>
          <a:bodyPr wrap="none" rtlCol="0">
            <a:spAutoFit/>
          </a:bodyPr>
          <a:lstStyle/>
          <a:p>
            <a:pPr algn="ctr" defTabSz="318345" fontAlgn="auto">
              <a:spcBef>
                <a:spcPts val="0"/>
              </a:spcBef>
              <a:spcAft>
                <a:spcPts val="0"/>
              </a:spcAft>
            </a:pPr>
            <a:r>
              <a:rPr lang="en-US" sz="1000" b="1">
                <a:solidFill>
                  <a:schemeClr val="tx1"/>
                </a:solidFill>
                <a:latin typeface="Arial" panose="020B0604020202020204" pitchFamily="34" charset="0"/>
                <a:ea typeface="+mn-ea"/>
                <a:cs typeface="Arial" panose="020B0604020202020204" pitchFamily="34" charset="0"/>
              </a:rPr>
              <a:t>&lt;100 Subgroup</a:t>
            </a:r>
          </a:p>
        </p:txBody>
      </p:sp>
      <p:sp>
        <p:nvSpPr>
          <p:cNvPr id="267" name="TextBox 266"/>
          <p:cNvSpPr txBox="1"/>
          <p:nvPr/>
        </p:nvSpPr>
        <p:spPr>
          <a:xfrm>
            <a:off x="8004566" y="1717502"/>
            <a:ext cx="1107997" cy="246221"/>
          </a:xfrm>
          <a:prstGeom prst="rect">
            <a:avLst/>
          </a:prstGeom>
          <a:noFill/>
        </p:spPr>
        <p:txBody>
          <a:bodyPr wrap="none" rtlCol="0">
            <a:spAutoFit/>
          </a:bodyPr>
          <a:lstStyle/>
          <a:p>
            <a:pPr algn="ctr" defTabSz="318345" fontAlgn="auto">
              <a:spcBef>
                <a:spcPts val="0"/>
              </a:spcBef>
              <a:spcAft>
                <a:spcPts val="0"/>
              </a:spcAft>
            </a:pPr>
            <a:r>
              <a:rPr lang="en-US" sz="1000" b="1">
                <a:solidFill>
                  <a:schemeClr val="tx1"/>
                </a:solidFill>
                <a:latin typeface="Arial" panose="020B0604020202020204" pitchFamily="34" charset="0"/>
                <a:ea typeface="+mn-ea"/>
                <a:cs typeface="Arial" panose="020B0604020202020204" pitchFamily="34" charset="0"/>
              </a:rPr>
              <a:t>≥100 Subgroup</a:t>
            </a:r>
          </a:p>
        </p:txBody>
      </p:sp>
      <p:sp>
        <p:nvSpPr>
          <p:cNvPr id="268" name="TextBox 267"/>
          <p:cNvSpPr txBox="1"/>
          <p:nvPr/>
        </p:nvSpPr>
        <p:spPr>
          <a:xfrm>
            <a:off x="3184409" y="4016650"/>
            <a:ext cx="1112805" cy="246221"/>
          </a:xfrm>
          <a:prstGeom prst="rect">
            <a:avLst/>
          </a:prstGeom>
          <a:noFill/>
        </p:spPr>
        <p:txBody>
          <a:bodyPr wrap="none" rtlCol="0">
            <a:spAutoFit/>
          </a:bodyPr>
          <a:lstStyle/>
          <a:p>
            <a:pPr algn="ctr" defTabSz="318345" fontAlgn="auto">
              <a:spcBef>
                <a:spcPts val="0"/>
              </a:spcBef>
              <a:spcAft>
                <a:spcPts val="0"/>
              </a:spcAft>
            </a:pPr>
            <a:r>
              <a:rPr lang="en-US" sz="1000" b="1">
                <a:solidFill>
                  <a:schemeClr val="tx1"/>
                </a:solidFill>
                <a:latin typeface="Arial" panose="020B0604020202020204" pitchFamily="34" charset="0"/>
                <a:ea typeface="+mn-ea"/>
                <a:cs typeface="Arial" panose="020B0604020202020204" pitchFamily="34" charset="0"/>
              </a:rPr>
              <a:t>&lt;100 Subgroup</a:t>
            </a:r>
          </a:p>
        </p:txBody>
      </p:sp>
      <p:sp>
        <p:nvSpPr>
          <p:cNvPr id="269" name="TextBox 268"/>
          <p:cNvSpPr txBox="1"/>
          <p:nvPr/>
        </p:nvSpPr>
        <p:spPr>
          <a:xfrm>
            <a:off x="7927218" y="4100231"/>
            <a:ext cx="1107997" cy="246221"/>
          </a:xfrm>
          <a:prstGeom prst="rect">
            <a:avLst/>
          </a:prstGeom>
          <a:noFill/>
        </p:spPr>
        <p:txBody>
          <a:bodyPr wrap="none" rtlCol="0">
            <a:spAutoFit/>
          </a:bodyPr>
          <a:lstStyle/>
          <a:p>
            <a:pPr algn="ctr" defTabSz="318345" fontAlgn="auto">
              <a:spcBef>
                <a:spcPts val="0"/>
              </a:spcBef>
              <a:spcAft>
                <a:spcPts val="0"/>
              </a:spcAft>
            </a:pPr>
            <a:r>
              <a:rPr lang="en-US" sz="1000" b="1">
                <a:solidFill>
                  <a:schemeClr val="tx1"/>
                </a:solidFill>
                <a:latin typeface="Arial" panose="020B0604020202020204" pitchFamily="34" charset="0"/>
                <a:ea typeface="+mn-ea"/>
                <a:cs typeface="Arial" panose="020B0604020202020204" pitchFamily="34" charset="0"/>
              </a:rPr>
              <a:t>≥100 Subgroup</a:t>
            </a:r>
          </a:p>
        </p:txBody>
      </p:sp>
      <p:sp>
        <p:nvSpPr>
          <p:cNvPr id="270" name="TextBox 269"/>
          <p:cNvSpPr txBox="1"/>
          <p:nvPr/>
        </p:nvSpPr>
        <p:spPr>
          <a:xfrm>
            <a:off x="4144495" y="5615327"/>
            <a:ext cx="979755" cy="230832"/>
          </a:xfrm>
          <a:prstGeom prst="rect">
            <a:avLst/>
          </a:prstGeom>
          <a:noFill/>
        </p:spPr>
        <p:txBody>
          <a:bodyPr wrap="none" rtlCol="0">
            <a:spAutoFit/>
          </a:bodyPr>
          <a:lstStyle/>
          <a:p>
            <a:pPr algn="ctr" defTabSz="318345" fontAlgn="auto">
              <a:spcBef>
                <a:spcPts val="0"/>
              </a:spcBef>
              <a:spcAft>
                <a:spcPts val="0"/>
              </a:spcAft>
            </a:pPr>
            <a:r>
              <a:rPr lang="en-US" sz="900" b="1">
                <a:solidFill>
                  <a:schemeClr val="tx1"/>
                </a:solidFill>
                <a:latin typeface="Arial" panose="020B0604020202020204" pitchFamily="34" charset="0"/>
                <a:ea typeface="+mn-ea"/>
                <a:cs typeface="Arial" panose="020B0604020202020204" pitchFamily="34" charset="0"/>
              </a:rPr>
              <a:t>Time (months)</a:t>
            </a:r>
          </a:p>
        </p:txBody>
      </p:sp>
      <p:sp>
        <p:nvSpPr>
          <p:cNvPr id="271" name="TextBox 270"/>
          <p:cNvSpPr txBox="1"/>
          <p:nvPr/>
        </p:nvSpPr>
        <p:spPr>
          <a:xfrm>
            <a:off x="4144495" y="3413367"/>
            <a:ext cx="979755" cy="230832"/>
          </a:xfrm>
          <a:prstGeom prst="rect">
            <a:avLst/>
          </a:prstGeom>
          <a:noFill/>
        </p:spPr>
        <p:txBody>
          <a:bodyPr wrap="none" rtlCol="0">
            <a:spAutoFit/>
          </a:bodyPr>
          <a:lstStyle/>
          <a:p>
            <a:pPr algn="ctr" defTabSz="318345" fontAlgn="auto">
              <a:spcBef>
                <a:spcPts val="0"/>
              </a:spcBef>
              <a:spcAft>
                <a:spcPts val="0"/>
              </a:spcAft>
            </a:pPr>
            <a:r>
              <a:rPr lang="en-US" sz="900" b="1">
                <a:solidFill>
                  <a:schemeClr val="tx1"/>
                </a:solidFill>
                <a:latin typeface="Arial" panose="020B0604020202020204" pitchFamily="34" charset="0"/>
                <a:ea typeface="+mn-ea"/>
                <a:cs typeface="Arial" panose="020B0604020202020204" pitchFamily="34" charset="0"/>
              </a:rPr>
              <a:t>Time (months)</a:t>
            </a:r>
          </a:p>
        </p:txBody>
      </p:sp>
      <p:sp>
        <p:nvSpPr>
          <p:cNvPr id="272" name="TextBox 271"/>
          <p:cNvSpPr txBox="1"/>
          <p:nvPr/>
        </p:nvSpPr>
        <p:spPr>
          <a:xfrm>
            <a:off x="7968757" y="5615327"/>
            <a:ext cx="979755" cy="230832"/>
          </a:xfrm>
          <a:prstGeom prst="rect">
            <a:avLst/>
          </a:prstGeom>
          <a:noFill/>
        </p:spPr>
        <p:txBody>
          <a:bodyPr wrap="none" rtlCol="0">
            <a:spAutoFit/>
          </a:bodyPr>
          <a:lstStyle/>
          <a:p>
            <a:pPr algn="ctr" defTabSz="318345" fontAlgn="auto">
              <a:spcBef>
                <a:spcPts val="0"/>
              </a:spcBef>
              <a:spcAft>
                <a:spcPts val="0"/>
              </a:spcAft>
            </a:pPr>
            <a:r>
              <a:rPr lang="en-US" sz="900" b="1">
                <a:solidFill>
                  <a:schemeClr val="tx1"/>
                </a:solidFill>
                <a:latin typeface="Arial" panose="020B0604020202020204" pitchFamily="34" charset="0"/>
                <a:ea typeface="+mn-ea"/>
                <a:cs typeface="Arial" panose="020B0604020202020204" pitchFamily="34" charset="0"/>
              </a:rPr>
              <a:t>Time (months)</a:t>
            </a:r>
          </a:p>
        </p:txBody>
      </p:sp>
      <p:sp>
        <p:nvSpPr>
          <p:cNvPr id="273" name="TextBox 272"/>
          <p:cNvSpPr txBox="1"/>
          <p:nvPr/>
        </p:nvSpPr>
        <p:spPr>
          <a:xfrm>
            <a:off x="7968757" y="3413367"/>
            <a:ext cx="979755" cy="230832"/>
          </a:xfrm>
          <a:prstGeom prst="rect">
            <a:avLst/>
          </a:prstGeom>
          <a:noFill/>
        </p:spPr>
        <p:txBody>
          <a:bodyPr wrap="none" rtlCol="0">
            <a:spAutoFit/>
          </a:bodyPr>
          <a:lstStyle/>
          <a:p>
            <a:pPr algn="ctr" defTabSz="318345" fontAlgn="auto">
              <a:spcBef>
                <a:spcPts val="0"/>
              </a:spcBef>
              <a:spcAft>
                <a:spcPts val="0"/>
              </a:spcAft>
            </a:pPr>
            <a:r>
              <a:rPr lang="en-US" sz="900" b="1">
                <a:solidFill>
                  <a:schemeClr val="tx1"/>
                </a:solidFill>
                <a:latin typeface="Arial" panose="020B0604020202020204" pitchFamily="34" charset="0"/>
                <a:ea typeface="+mn-ea"/>
                <a:cs typeface="Arial" panose="020B0604020202020204" pitchFamily="34" charset="0"/>
              </a:rPr>
              <a:t>Time (months)</a:t>
            </a:r>
          </a:p>
        </p:txBody>
      </p:sp>
      <p:sp>
        <p:nvSpPr>
          <p:cNvPr id="274" name="TextBox 273"/>
          <p:cNvSpPr txBox="1"/>
          <p:nvPr/>
        </p:nvSpPr>
        <p:spPr>
          <a:xfrm rot="16200000">
            <a:off x="1544218" y="2492774"/>
            <a:ext cx="1358066" cy="246221"/>
          </a:xfrm>
          <a:prstGeom prst="rect">
            <a:avLst/>
          </a:prstGeom>
          <a:noFill/>
        </p:spPr>
        <p:txBody>
          <a:bodyPr wrap="none" rtlCol="0">
            <a:spAutoFit/>
          </a:bodyPr>
          <a:lstStyle/>
          <a:p>
            <a:pPr algn="ctr" defTabSz="318345" fontAlgn="auto">
              <a:spcBef>
                <a:spcPts val="0"/>
              </a:spcBef>
              <a:spcAft>
                <a:spcPts val="0"/>
              </a:spcAft>
            </a:pPr>
            <a:r>
              <a:rPr lang="en-US" sz="1000" b="1">
                <a:solidFill>
                  <a:schemeClr val="tx1"/>
                </a:solidFill>
                <a:latin typeface="Arial" panose="020B0604020202020204" pitchFamily="34" charset="0"/>
                <a:ea typeface="+mn-ea"/>
                <a:cs typeface="Arial" panose="020B0604020202020204" pitchFamily="34" charset="0"/>
              </a:rPr>
              <a:t>PFS probability (%)</a:t>
            </a:r>
          </a:p>
        </p:txBody>
      </p:sp>
      <p:sp>
        <p:nvSpPr>
          <p:cNvPr id="275" name="TextBox 274"/>
          <p:cNvSpPr txBox="1"/>
          <p:nvPr/>
        </p:nvSpPr>
        <p:spPr>
          <a:xfrm rot="16200000">
            <a:off x="5544127" y="2492776"/>
            <a:ext cx="1358066" cy="246221"/>
          </a:xfrm>
          <a:prstGeom prst="rect">
            <a:avLst/>
          </a:prstGeom>
          <a:noFill/>
        </p:spPr>
        <p:txBody>
          <a:bodyPr wrap="none" rtlCol="0">
            <a:spAutoFit/>
          </a:bodyPr>
          <a:lstStyle/>
          <a:p>
            <a:pPr algn="ctr" defTabSz="318345" fontAlgn="auto">
              <a:spcBef>
                <a:spcPts val="0"/>
              </a:spcBef>
              <a:spcAft>
                <a:spcPts val="0"/>
              </a:spcAft>
            </a:pPr>
            <a:r>
              <a:rPr lang="en-US" sz="1000" b="1">
                <a:solidFill>
                  <a:schemeClr val="tx1"/>
                </a:solidFill>
                <a:latin typeface="Arial" panose="020B0604020202020204" pitchFamily="34" charset="0"/>
                <a:ea typeface="+mn-ea"/>
                <a:cs typeface="Arial" panose="020B0604020202020204" pitchFamily="34" charset="0"/>
              </a:rPr>
              <a:t>PFS probability (%)</a:t>
            </a:r>
          </a:p>
        </p:txBody>
      </p:sp>
      <p:sp>
        <p:nvSpPr>
          <p:cNvPr id="276" name="TextBox 275"/>
          <p:cNvSpPr txBox="1"/>
          <p:nvPr/>
        </p:nvSpPr>
        <p:spPr>
          <a:xfrm rot="16200000">
            <a:off x="1576279" y="4721505"/>
            <a:ext cx="1293945" cy="246221"/>
          </a:xfrm>
          <a:prstGeom prst="rect">
            <a:avLst/>
          </a:prstGeom>
          <a:noFill/>
        </p:spPr>
        <p:txBody>
          <a:bodyPr wrap="none" rtlCol="0">
            <a:spAutoFit/>
          </a:bodyPr>
          <a:lstStyle/>
          <a:p>
            <a:pPr algn="ctr" defTabSz="318345" fontAlgn="auto">
              <a:spcBef>
                <a:spcPts val="0"/>
              </a:spcBef>
              <a:spcAft>
                <a:spcPts val="0"/>
              </a:spcAft>
            </a:pPr>
            <a:r>
              <a:rPr lang="en-US" sz="1000" b="1">
                <a:solidFill>
                  <a:schemeClr val="tx1"/>
                </a:solidFill>
                <a:latin typeface="Arial" panose="020B0604020202020204" pitchFamily="34" charset="0"/>
                <a:ea typeface="+mn-ea"/>
                <a:cs typeface="Arial" panose="020B0604020202020204" pitchFamily="34" charset="0"/>
              </a:rPr>
              <a:t>OS probability (%)</a:t>
            </a:r>
          </a:p>
        </p:txBody>
      </p:sp>
      <p:sp>
        <p:nvSpPr>
          <p:cNvPr id="277" name="TextBox 276"/>
          <p:cNvSpPr txBox="1"/>
          <p:nvPr/>
        </p:nvSpPr>
        <p:spPr>
          <a:xfrm rot="16200000">
            <a:off x="5576186" y="4721505"/>
            <a:ext cx="1293945" cy="246221"/>
          </a:xfrm>
          <a:prstGeom prst="rect">
            <a:avLst/>
          </a:prstGeom>
          <a:noFill/>
        </p:spPr>
        <p:txBody>
          <a:bodyPr wrap="none" rtlCol="0">
            <a:spAutoFit/>
          </a:bodyPr>
          <a:lstStyle/>
          <a:p>
            <a:pPr algn="ctr" defTabSz="318345" fontAlgn="auto">
              <a:spcBef>
                <a:spcPts val="0"/>
              </a:spcBef>
              <a:spcAft>
                <a:spcPts val="0"/>
              </a:spcAft>
            </a:pPr>
            <a:r>
              <a:rPr lang="en-US" sz="1000" b="1">
                <a:solidFill>
                  <a:schemeClr val="tx1"/>
                </a:solidFill>
                <a:latin typeface="Arial" panose="020B0604020202020204" pitchFamily="34" charset="0"/>
                <a:ea typeface="+mn-ea"/>
                <a:cs typeface="Arial" panose="020B0604020202020204" pitchFamily="34" charset="0"/>
              </a:rPr>
              <a:t>OS probability (%)</a:t>
            </a:r>
          </a:p>
        </p:txBody>
      </p:sp>
      <p:grpSp>
        <p:nvGrpSpPr>
          <p:cNvPr id="13483" name="Group 13482"/>
          <p:cNvGrpSpPr/>
          <p:nvPr/>
        </p:nvGrpSpPr>
        <p:grpSpPr>
          <a:xfrm>
            <a:off x="2704274" y="2903519"/>
            <a:ext cx="684046" cy="400110"/>
            <a:chOff x="6450160" y="4344654"/>
            <a:chExt cx="1017463" cy="709923"/>
          </a:xfrm>
        </p:grpSpPr>
        <p:sp>
          <p:nvSpPr>
            <p:cNvPr id="284" name="TextBox 283"/>
            <p:cNvSpPr txBox="1"/>
            <p:nvPr/>
          </p:nvSpPr>
          <p:spPr>
            <a:xfrm>
              <a:off x="6811454" y="4344654"/>
              <a:ext cx="656169" cy="709923"/>
            </a:xfrm>
            <a:prstGeom prst="rect">
              <a:avLst/>
            </a:prstGeom>
            <a:noFill/>
          </p:spPr>
          <p:txBody>
            <a:bodyPr wrap="none" rtlCol="0">
              <a:spAutoFit/>
            </a:bodyPr>
            <a:lstStyle/>
            <a:p>
              <a:pPr defTabSz="318345" fontAlgn="auto">
                <a:spcBef>
                  <a:spcPts val="0"/>
                </a:spcBef>
                <a:spcAft>
                  <a:spcPts val="0"/>
                </a:spcAft>
              </a:pPr>
              <a:r>
                <a:rPr lang="en-US" sz="1000" b="1">
                  <a:solidFill>
                    <a:schemeClr val="tx1"/>
                  </a:solidFill>
                  <a:latin typeface="Arial" panose="020B0604020202020204" pitchFamily="34" charset="0"/>
                  <a:ea typeface="+mn-ea"/>
                  <a:cs typeface="Arial" panose="020B0604020202020204" pitchFamily="34" charset="0"/>
                </a:rPr>
                <a:t>TPC</a:t>
              </a:r>
            </a:p>
            <a:p>
              <a:pPr defTabSz="318345" fontAlgn="auto">
                <a:spcBef>
                  <a:spcPts val="0"/>
                </a:spcBef>
                <a:spcAft>
                  <a:spcPts val="0"/>
                </a:spcAft>
              </a:pPr>
              <a:r>
                <a:rPr lang="en-US" sz="1000" b="1">
                  <a:solidFill>
                    <a:schemeClr val="tx1"/>
                  </a:solidFill>
                  <a:latin typeface="Arial" panose="020B0604020202020204" pitchFamily="34" charset="0"/>
                  <a:ea typeface="+mn-ea"/>
                  <a:cs typeface="Arial" panose="020B0604020202020204" pitchFamily="34" charset="0"/>
                </a:rPr>
                <a:t>SG</a:t>
              </a:r>
            </a:p>
          </p:txBody>
        </p:sp>
        <p:cxnSp>
          <p:nvCxnSpPr>
            <p:cNvPr id="285" name="Straight Connector 284"/>
            <p:cNvCxnSpPr/>
            <p:nvPr/>
          </p:nvCxnSpPr>
          <p:spPr>
            <a:xfrm flipH="1">
              <a:off x="6450160" y="4526839"/>
              <a:ext cx="349250" cy="0"/>
            </a:xfrm>
            <a:prstGeom prst="line">
              <a:avLst/>
            </a:prstGeom>
            <a:ln w="38100">
              <a:solidFill>
                <a:srgbClr val="A6A6A6"/>
              </a:solidFill>
            </a:ln>
            <a:effectLst/>
          </p:spPr>
          <p:style>
            <a:lnRef idx="2">
              <a:schemeClr val="accent1"/>
            </a:lnRef>
            <a:fillRef idx="0">
              <a:schemeClr val="accent1"/>
            </a:fillRef>
            <a:effectRef idx="1">
              <a:schemeClr val="accent1"/>
            </a:effectRef>
            <a:fontRef idx="minor">
              <a:schemeClr val="tx1"/>
            </a:fontRef>
          </p:style>
        </p:cxnSp>
        <p:cxnSp>
          <p:nvCxnSpPr>
            <p:cNvPr id="286" name="Straight Connector 285"/>
            <p:cNvCxnSpPr/>
            <p:nvPr/>
          </p:nvCxnSpPr>
          <p:spPr>
            <a:xfrm flipH="1">
              <a:off x="6450160" y="4863389"/>
              <a:ext cx="349250" cy="0"/>
            </a:xfrm>
            <a:prstGeom prst="line">
              <a:avLst/>
            </a:prstGeom>
            <a:ln w="38100">
              <a:solidFill>
                <a:srgbClr val="33B4A7"/>
              </a:solidFill>
            </a:ln>
            <a:effectLst/>
          </p:spPr>
          <p:style>
            <a:lnRef idx="2">
              <a:schemeClr val="accent1"/>
            </a:lnRef>
            <a:fillRef idx="0">
              <a:schemeClr val="accent1"/>
            </a:fillRef>
            <a:effectRef idx="1">
              <a:schemeClr val="accent1"/>
            </a:effectRef>
            <a:fontRef idx="minor">
              <a:schemeClr val="tx1"/>
            </a:fontRef>
          </p:style>
        </p:cxnSp>
      </p:grpSp>
      <p:grpSp>
        <p:nvGrpSpPr>
          <p:cNvPr id="289" name="Group 288"/>
          <p:cNvGrpSpPr/>
          <p:nvPr/>
        </p:nvGrpSpPr>
        <p:grpSpPr>
          <a:xfrm>
            <a:off x="2704274" y="5119534"/>
            <a:ext cx="684046" cy="400110"/>
            <a:chOff x="6450160" y="4344654"/>
            <a:chExt cx="1017463" cy="709923"/>
          </a:xfrm>
        </p:grpSpPr>
        <p:sp>
          <p:nvSpPr>
            <p:cNvPr id="290" name="TextBox 289"/>
            <p:cNvSpPr txBox="1"/>
            <p:nvPr/>
          </p:nvSpPr>
          <p:spPr>
            <a:xfrm>
              <a:off x="6811454" y="4344654"/>
              <a:ext cx="656169" cy="709923"/>
            </a:xfrm>
            <a:prstGeom prst="rect">
              <a:avLst/>
            </a:prstGeom>
            <a:noFill/>
          </p:spPr>
          <p:txBody>
            <a:bodyPr wrap="none" rtlCol="0">
              <a:spAutoFit/>
            </a:bodyPr>
            <a:lstStyle/>
            <a:p>
              <a:pPr defTabSz="318345" fontAlgn="auto">
                <a:spcBef>
                  <a:spcPts val="0"/>
                </a:spcBef>
                <a:spcAft>
                  <a:spcPts val="0"/>
                </a:spcAft>
              </a:pPr>
              <a:r>
                <a:rPr lang="en-US" sz="1000" b="1">
                  <a:solidFill>
                    <a:schemeClr val="tx1"/>
                  </a:solidFill>
                  <a:latin typeface="Arial" panose="020B0604020202020204" pitchFamily="34" charset="0"/>
                  <a:ea typeface="+mn-ea"/>
                  <a:cs typeface="Arial" panose="020B0604020202020204" pitchFamily="34" charset="0"/>
                </a:rPr>
                <a:t>TPC</a:t>
              </a:r>
            </a:p>
            <a:p>
              <a:pPr defTabSz="318345" fontAlgn="auto">
                <a:spcBef>
                  <a:spcPts val="0"/>
                </a:spcBef>
                <a:spcAft>
                  <a:spcPts val="0"/>
                </a:spcAft>
              </a:pPr>
              <a:r>
                <a:rPr lang="en-US" sz="1000" b="1">
                  <a:solidFill>
                    <a:schemeClr val="tx1"/>
                  </a:solidFill>
                  <a:latin typeface="Arial" panose="020B0604020202020204" pitchFamily="34" charset="0"/>
                  <a:ea typeface="+mn-ea"/>
                  <a:cs typeface="Arial" panose="020B0604020202020204" pitchFamily="34" charset="0"/>
                </a:rPr>
                <a:t>SG</a:t>
              </a:r>
            </a:p>
          </p:txBody>
        </p:sp>
        <p:cxnSp>
          <p:nvCxnSpPr>
            <p:cNvPr id="291" name="Straight Connector 290"/>
            <p:cNvCxnSpPr/>
            <p:nvPr/>
          </p:nvCxnSpPr>
          <p:spPr>
            <a:xfrm flipH="1">
              <a:off x="6450160" y="4526839"/>
              <a:ext cx="349250" cy="0"/>
            </a:xfrm>
            <a:prstGeom prst="line">
              <a:avLst/>
            </a:prstGeom>
            <a:ln w="38100">
              <a:solidFill>
                <a:srgbClr val="A6A6A6"/>
              </a:solidFill>
            </a:ln>
            <a:effectLst/>
          </p:spPr>
          <p:style>
            <a:lnRef idx="2">
              <a:schemeClr val="accent1"/>
            </a:lnRef>
            <a:fillRef idx="0">
              <a:schemeClr val="accent1"/>
            </a:fillRef>
            <a:effectRef idx="1">
              <a:schemeClr val="accent1"/>
            </a:effectRef>
            <a:fontRef idx="minor">
              <a:schemeClr val="tx1"/>
            </a:fontRef>
          </p:style>
        </p:cxnSp>
        <p:cxnSp>
          <p:nvCxnSpPr>
            <p:cNvPr id="292" name="Straight Connector 291"/>
            <p:cNvCxnSpPr/>
            <p:nvPr/>
          </p:nvCxnSpPr>
          <p:spPr>
            <a:xfrm flipH="1">
              <a:off x="6450160" y="4863389"/>
              <a:ext cx="349250" cy="0"/>
            </a:xfrm>
            <a:prstGeom prst="line">
              <a:avLst/>
            </a:prstGeom>
            <a:ln w="38100">
              <a:solidFill>
                <a:srgbClr val="33B4A7"/>
              </a:solidFill>
            </a:ln>
            <a:effectLst/>
          </p:spPr>
          <p:style>
            <a:lnRef idx="2">
              <a:schemeClr val="accent1"/>
            </a:lnRef>
            <a:fillRef idx="0">
              <a:schemeClr val="accent1"/>
            </a:fillRef>
            <a:effectRef idx="1">
              <a:schemeClr val="accent1"/>
            </a:effectRef>
            <a:fontRef idx="minor">
              <a:schemeClr val="tx1"/>
            </a:fontRef>
          </p:style>
        </p:cxnSp>
      </p:grpSp>
      <p:grpSp>
        <p:nvGrpSpPr>
          <p:cNvPr id="293" name="Group 292"/>
          <p:cNvGrpSpPr/>
          <p:nvPr/>
        </p:nvGrpSpPr>
        <p:grpSpPr>
          <a:xfrm>
            <a:off x="6700189" y="2903519"/>
            <a:ext cx="684046" cy="400110"/>
            <a:chOff x="6389200" y="4344654"/>
            <a:chExt cx="1017463" cy="709923"/>
          </a:xfrm>
        </p:grpSpPr>
        <p:sp>
          <p:nvSpPr>
            <p:cNvPr id="294" name="TextBox 293"/>
            <p:cNvSpPr txBox="1"/>
            <p:nvPr/>
          </p:nvSpPr>
          <p:spPr>
            <a:xfrm>
              <a:off x="6750494" y="4344654"/>
              <a:ext cx="656169" cy="709923"/>
            </a:xfrm>
            <a:prstGeom prst="rect">
              <a:avLst/>
            </a:prstGeom>
            <a:noFill/>
          </p:spPr>
          <p:txBody>
            <a:bodyPr wrap="none" rtlCol="0">
              <a:spAutoFit/>
            </a:bodyPr>
            <a:lstStyle/>
            <a:p>
              <a:pPr defTabSz="318345" fontAlgn="auto">
                <a:spcBef>
                  <a:spcPts val="0"/>
                </a:spcBef>
                <a:spcAft>
                  <a:spcPts val="0"/>
                </a:spcAft>
              </a:pPr>
              <a:r>
                <a:rPr lang="en-US" sz="1000" b="1">
                  <a:solidFill>
                    <a:schemeClr val="tx1"/>
                  </a:solidFill>
                  <a:latin typeface="Arial" panose="020B0604020202020204" pitchFamily="34" charset="0"/>
                  <a:ea typeface="+mn-ea"/>
                  <a:cs typeface="Arial" panose="020B0604020202020204" pitchFamily="34" charset="0"/>
                </a:rPr>
                <a:t>TPC</a:t>
              </a:r>
            </a:p>
            <a:p>
              <a:pPr defTabSz="318345" fontAlgn="auto">
                <a:spcBef>
                  <a:spcPts val="0"/>
                </a:spcBef>
                <a:spcAft>
                  <a:spcPts val="0"/>
                </a:spcAft>
              </a:pPr>
              <a:r>
                <a:rPr lang="en-US" sz="1000" b="1">
                  <a:solidFill>
                    <a:schemeClr val="tx1"/>
                  </a:solidFill>
                  <a:latin typeface="Arial" panose="020B0604020202020204" pitchFamily="34" charset="0"/>
                  <a:ea typeface="+mn-ea"/>
                  <a:cs typeface="Arial" panose="020B0604020202020204" pitchFamily="34" charset="0"/>
                </a:rPr>
                <a:t>SG</a:t>
              </a:r>
            </a:p>
          </p:txBody>
        </p:sp>
        <p:cxnSp>
          <p:nvCxnSpPr>
            <p:cNvPr id="295" name="Straight Connector 294"/>
            <p:cNvCxnSpPr/>
            <p:nvPr/>
          </p:nvCxnSpPr>
          <p:spPr>
            <a:xfrm flipH="1">
              <a:off x="6389200" y="4526839"/>
              <a:ext cx="349250" cy="0"/>
            </a:xfrm>
            <a:prstGeom prst="line">
              <a:avLst/>
            </a:prstGeom>
            <a:ln w="38100">
              <a:solidFill>
                <a:srgbClr val="A6A6A6"/>
              </a:solidFill>
            </a:ln>
            <a:effectLst/>
          </p:spPr>
          <p:style>
            <a:lnRef idx="2">
              <a:schemeClr val="accent1"/>
            </a:lnRef>
            <a:fillRef idx="0">
              <a:schemeClr val="accent1"/>
            </a:fillRef>
            <a:effectRef idx="1">
              <a:schemeClr val="accent1"/>
            </a:effectRef>
            <a:fontRef idx="minor">
              <a:schemeClr val="tx1"/>
            </a:fontRef>
          </p:style>
        </p:cxnSp>
        <p:cxnSp>
          <p:nvCxnSpPr>
            <p:cNvPr id="296" name="Straight Connector 295"/>
            <p:cNvCxnSpPr/>
            <p:nvPr/>
          </p:nvCxnSpPr>
          <p:spPr>
            <a:xfrm flipH="1">
              <a:off x="6389200" y="4863389"/>
              <a:ext cx="349250" cy="0"/>
            </a:xfrm>
            <a:prstGeom prst="line">
              <a:avLst/>
            </a:prstGeom>
            <a:ln w="38100">
              <a:solidFill>
                <a:srgbClr val="33B4A7"/>
              </a:solidFill>
            </a:ln>
            <a:effectLst/>
          </p:spPr>
          <p:style>
            <a:lnRef idx="2">
              <a:schemeClr val="accent1"/>
            </a:lnRef>
            <a:fillRef idx="0">
              <a:schemeClr val="accent1"/>
            </a:fillRef>
            <a:effectRef idx="1">
              <a:schemeClr val="accent1"/>
            </a:effectRef>
            <a:fontRef idx="minor">
              <a:schemeClr val="tx1"/>
            </a:fontRef>
          </p:style>
        </p:cxnSp>
      </p:grpSp>
      <p:grpSp>
        <p:nvGrpSpPr>
          <p:cNvPr id="297" name="Group 296"/>
          <p:cNvGrpSpPr/>
          <p:nvPr/>
        </p:nvGrpSpPr>
        <p:grpSpPr>
          <a:xfrm>
            <a:off x="6741172" y="5119534"/>
            <a:ext cx="684046" cy="400110"/>
            <a:chOff x="6450160" y="4344654"/>
            <a:chExt cx="1017463" cy="709923"/>
          </a:xfrm>
        </p:grpSpPr>
        <p:sp>
          <p:nvSpPr>
            <p:cNvPr id="298" name="TextBox 297"/>
            <p:cNvSpPr txBox="1"/>
            <p:nvPr/>
          </p:nvSpPr>
          <p:spPr>
            <a:xfrm>
              <a:off x="6811454" y="4344654"/>
              <a:ext cx="656169" cy="709923"/>
            </a:xfrm>
            <a:prstGeom prst="rect">
              <a:avLst/>
            </a:prstGeom>
            <a:noFill/>
          </p:spPr>
          <p:txBody>
            <a:bodyPr wrap="none" rtlCol="0">
              <a:spAutoFit/>
            </a:bodyPr>
            <a:lstStyle/>
            <a:p>
              <a:pPr defTabSz="318345" fontAlgn="auto">
                <a:spcBef>
                  <a:spcPts val="0"/>
                </a:spcBef>
                <a:spcAft>
                  <a:spcPts val="0"/>
                </a:spcAft>
              </a:pPr>
              <a:r>
                <a:rPr lang="en-US" sz="1000" b="1">
                  <a:solidFill>
                    <a:schemeClr val="tx1"/>
                  </a:solidFill>
                  <a:latin typeface="Arial" panose="020B0604020202020204" pitchFamily="34" charset="0"/>
                  <a:ea typeface="+mn-ea"/>
                  <a:cs typeface="Arial" panose="020B0604020202020204" pitchFamily="34" charset="0"/>
                </a:rPr>
                <a:t>TPC</a:t>
              </a:r>
            </a:p>
            <a:p>
              <a:pPr defTabSz="318345" fontAlgn="auto">
                <a:spcBef>
                  <a:spcPts val="0"/>
                </a:spcBef>
                <a:spcAft>
                  <a:spcPts val="0"/>
                </a:spcAft>
              </a:pPr>
              <a:r>
                <a:rPr lang="en-US" sz="1000" b="1">
                  <a:solidFill>
                    <a:schemeClr val="tx1"/>
                  </a:solidFill>
                  <a:latin typeface="Arial" panose="020B0604020202020204" pitchFamily="34" charset="0"/>
                  <a:ea typeface="+mn-ea"/>
                  <a:cs typeface="Arial" panose="020B0604020202020204" pitchFamily="34" charset="0"/>
                </a:rPr>
                <a:t>SG</a:t>
              </a:r>
            </a:p>
          </p:txBody>
        </p:sp>
        <p:cxnSp>
          <p:nvCxnSpPr>
            <p:cNvPr id="299" name="Straight Connector 298"/>
            <p:cNvCxnSpPr/>
            <p:nvPr/>
          </p:nvCxnSpPr>
          <p:spPr>
            <a:xfrm flipH="1">
              <a:off x="6450160" y="4526839"/>
              <a:ext cx="349250" cy="0"/>
            </a:xfrm>
            <a:prstGeom prst="line">
              <a:avLst/>
            </a:prstGeom>
            <a:ln w="38100">
              <a:solidFill>
                <a:srgbClr val="A6A6A6"/>
              </a:solidFill>
            </a:ln>
            <a:effectLst/>
          </p:spPr>
          <p:style>
            <a:lnRef idx="2">
              <a:schemeClr val="accent1"/>
            </a:lnRef>
            <a:fillRef idx="0">
              <a:schemeClr val="accent1"/>
            </a:fillRef>
            <a:effectRef idx="1">
              <a:schemeClr val="accent1"/>
            </a:effectRef>
            <a:fontRef idx="minor">
              <a:schemeClr val="tx1"/>
            </a:fontRef>
          </p:style>
        </p:cxnSp>
        <p:cxnSp>
          <p:nvCxnSpPr>
            <p:cNvPr id="300" name="Straight Connector 299"/>
            <p:cNvCxnSpPr/>
            <p:nvPr/>
          </p:nvCxnSpPr>
          <p:spPr>
            <a:xfrm flipH="1">
              <a:off x="6450160" y="4863389"/>
              <a:ext cx="349250" cy="0"/>
            </a:xfrm>
            <a:prstGeom prst="line">
              <a:avLst/>
            </a:prstGeom>
            <a:ln w="38100">
              <a:solidFill>
                <a:srgbClr val="33B4A7"/>
              </a:solidFill>
            </a:ln>
            <a:effectLst/>
          </p:spPr>
          <p:style>
            <a:lnRef idx="2">
              <a:schemeClr val="accent1"/>
            </a:lnRef>
            <a:fillRef idx="0">
              <a:schemeClr val="accent1"/>
            </a:fillRef>
            <a:effectRef idx="1">
              <a:schemeClr val="accent1"/>
            </a:effectRef>
            <a:fontRef idx="minor">
              <a:schemeClr val="tx1"/>
            </a:fontRef>
          </p:style>
        </p:cxnSp>
      </p:grpSp>
      <p:grpSp>
        <p:nvGrpSpPr>
          <p:cNvPr id="13486" name="Group 459"/>
          <p:cNvGrpSpPr>
            <a:grpSpLocks/>
          </p:cNvGrpSpPr>
          <p:nvPr/>
        </p:nvGrpSpPr>
        <p:grpSpPr bwMode="auto">
          <a:xfrm>
            <a:off x="2057400" y="1874791"/>
            <a:ext cx="8286404" cy="4218555"/>
            <a:chOff x="3457" y="1587"/>
            <a:chExt cx="7764" cy="4715"/>
          </a:xfrm>
        </p:grpSpPr>
        <p:sp>
          <p:nvSpPr>
            <p:cNvPr id="13796" name="Freeform 259"/>
            <p:cNvSpPr>
              <a:spLocks/>
            </p:cNvSpPr>
            <p:nvPr/>
          </p:nvSpPr>
          <p:spPr bwMode="auto">
            <a:xfrm>
              <a:off x="4102" y="4161"/>
              <a:ext cx="3042" cy="1314"/>
            </a:xfrm>
            <a:custGeom>
              <a:avLst/>
              <a:gdLst>
                <a:gd name="T0" fmla="*/ 40 w 3042"/>
                <a:gd name="T1" fmla="*/ 14 h 1314"/>
                <a:gd name="T2" fmla="*/ 184 w 3042"/>
                <a:gd name="T3" fmla="*/ 28 h 1314"/>
                <a:gd name="T4" fmla="*/ 206 w 3042"/>
                <a:gd name="T5" fmla="*/ 64 h 1314"/>
                <a:gd name="T6" fmla="*/ 294 w 3042"/>
                <a:gd name="T7" fmla="*/ 78 h 1314"/>
                <a:gd name="T8" fmla="*/ 318 w 3042"/>
                <a:gd name="T9" fmla="*/ 110 h 1314"/>
                <a:gd name="T10" fmla="*/ 344 w 3042"/>
                <a:gd name="T11" fmla="*/ 126 h 1314"/>
                <a:gd name="T12" fmla="*/ 368 w 3042"/>
                <a:gd name="T13" fmla="*/ 156 h 1314"/>
                <a:gd name="T14" fmla="*/ 428 w 3042"/>
                <a:gd name="T15" fmla="*/ 170 h 1314"/>
                <a:gd name="T16" fmla="*/ 462 w 3042"/>
                <a:gd name="T17" fmla="*/ 218 h 1314"/>
                <a:gd name="T18" fmla="*/ 502 w 3042"/>
                <a:gd name="T19" fmla="*/ 236 h 1314"/>
                <a:gd name="T20" fmla="*/ 530 w 3042"/>
                <a:gd name="T21" fmla="*/ 310 h 1314"/>
                <a:gd name="T22" fmla="*/ 554 w 3042"/>
                <a:gd name="T23" fmla="*/ 346 h 1314"/>
                <a:gd name="T24" fmla="*/ 594 w 3042"/>
                <a:gd name="T25" fmla="*/ 364 h 1314"/>
                <a:gd name="T26" fmla="*/ 656 w 3042"/>
                <a:gd name="T27" fmla="*/ 412 h 1314"/>
                <a:gd name="T28" fmla="*/ 712 w 3042"/>
                <a:gd name="T29" fmla="*/ 428 h 1314"/>
                <a:gd name="T30" fmla="*/ 736 w 3042"/>
                <a:gd name="T31" fmla="*/ 460 h 1314"/>
                <a:gd name="T32" fmla="*/ 766 w 3042"/>
                <a:gd name="T33" fmla="*/ 476 h 1314"/>
                <a:gd name="T34" fmla="*/ 798 w 3042"/>
                <a:gd name="T35" fmla="*/ 510 h 1314"/>
                <a:gd name="T36" fmla="*/ 812 w 3042"/>
                <a:gd name="T37" fmla="*/ 524 h 1314"/>
                <a:gd name="T38" fmla="*/ 828 w 3042"/>
                <a:gd name="T39" fmla="*/ 552 h 1314"/>
                <a:gd name="T40" fmla="*/ 852 w 3042"/>
                <a:gd name="T41" fmla="*/ 572 h 1314"/>
                <a:gd name="T42" fmla="*/ 916 w 3042"/>
                <a:gd name="T43" fmla="*/ 602 h 1314"/>
                <a:gd name="T44" fmla="*/ 938 w 3042"/>
                <a:gd name="T45" fmla="*/ 632 h 1314"/>
                <a:gd name="T46" fmla="*/ 948 w 3042"/>
                <a:gd name="T47" fmla="*/ 670 h 1314"/>
                <a:gd name="T48" fmla="*/ 978 w 3042"/>
                <a:gd name="T49" fmla="*/ 682 h 1314"/>
                <a:gd name="T50" fmla="*/ 990 w 3042"/>
                <a:gd name="T51" fmla="*/ 714 h 1314"/>
                <a:gd name="T52" fmla="*/ 1026 w 3042"/>
                <a:gd name="T53" fmla="*/ 728 h 1314"/>
                <a:gd name="T54" fmla="*/ 1048 w 3042"/>
                <a:gd name="T55" fmla="*/ 764 h 1314"/>
                <a:gd name="T56" fmla="*/ 1124 w 3042"/>
                <a:gd name="T57" fmla="*/ 778 h 1314"/>
                <a:gd name="T58" fmla="*/ 1134 w 3042"/>
                <a:gd name="T59" fmla="*/ 816 h 1314"/>
                <a:gd name="T60" fmla="*/ 1156 w 3042"/>
                <a:gd name="T61" fmla="*/ 828 h 1314"/>
                <a:gd name="T62" fmla="*/ 1170 w 3042"/>
                <a:gd name="T63" fmla="*/ 858 h 1314"/>
                <a:gd name="T64" fmla="*/ 1196 w 3042"/>
                <a:gd name="T65" fmla="*/ 886 h 1314"/>
                <a:gd name="T66" fmla="*/ 1226 w 3042"/>
                <a:gd name="T67" fmla="*/ 910 h 1314"/>
                <a:gd name="T68" fmla="*/ 1256 w 3042"/>
                <a:gd name="T69" fmla="*/ 924 h 1314"/>
                <a:gd name="T70" fmla="*/ 1270 w 3042"/>
                <a:gd name="T71" fmla="*/ 960 h 1314"/>
                <a:gd name="T72" fmla="*/ 1370 w 3042"/>
                <a:gd name="T73" fmla="*/ 978 h 1314"/>
                <a:gd name="T74" fmla="*/ 1386 w 3042"/>
                <a:gd name="T75" fmla="*/ 1008 h 1314"/>
                <a:gd name="T76" fmla="*/ 1446 w 3042"/>
                <a:gd name="T77" fmla="*/ 1026 h 1314"/>
                <a:gd name="T78" fmla="*/ 1474 w 3042"/>
                <a:gd name="T79" fmla="*/ 1062 h 1314"/>
                <a:gd name="T80" fmla="*/ 1584 w 3042"/>
                <a:gd name="T81" fmla="*/ 1078 h 1314"/>
                <a:gd name="T82" fmla="*/ 1664 w 3042"/>
                <a:gd name="T83" fmla="*/ 1116 h 1314"/>
                <a:gd name="T84" fmla="*/ 1790 w 3042"/>
                <a:gd name="T85" fmla="*/ 1136 h 1314"/>
                <a:gd name="T86" fmla="*/ 1838 w 3042"/>
                <a:gd name="T87" fmla="*/ 1170 h 1314"/>
                <a:gd name="T88" fmla="*/ 2120 w 3042"/>
                <a:gd name="T89" fmla="*/ 1198 h 1314"/>
                <a:gd name="T90" fmla="*/ 2266 w 3042"/>
                <a:gd name="T91" fmla="*/ 1258 h 1314"/>
                <a:gd name="T92" fmla="*/ 3042 w 3042"/>
                <a:gd name="T93" fmla="*/ 1314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042" h="1314">
                  <a:moveTo>
                    <a:pt x="0" y="0"/>
                  </a:moveTo>
                  <a:lnTo>
                    <a:pt x="40" y="0"/>
                  </a:lnTo>
                  <a:lnTo>
                    <a:pt x="40" y="14"/>
                  </a:lnTo>
                  <a:lnTo>
                    <a:pt x="76" y="14"/>
                  </a:lnTo>
                  <a:lnTo>
                    <a:pt x="76" y="28"/>
                  </a:lnTo>
                  <a:lnTo>
                    <a:pt x="184" y="28"/>
                  </a:lnTo>
                  <a:lnTo>
                    <a:pt x="184" y="46"/>
                  </a:lnTo>
                  <a:lnTo>
                    <a:pt x="206" y="46"/>
                  </a:lnTo>
                  <a:lnTo>
                    <a:pt x="206" y="64"/>
                  </a:lnTo>
                  <a:lnTo>
                    <a:pt x="214" y="64"/>
                  </a:lnTo>
                  <a:lnTo>
                    <a:pt x="214" y="78"/>
                  </a:lnTo>
                  <a:lnTo>
                    <a:pt x="294" y="78"/>
                  </a:lnTo>
                  <a:lnTo>
                    <a:pt x="294" y="92"/>
                  </a:lnTo>
                  <a:lnTo>
                    <a:pt x="318" y="92"/>
                  </a:lnTo>
                  <a:lnTo>
                    <a:pt x="318" y="110"/>
                  </a:lnTo>
                  <a:lnTo>
                    <a:pt x="328" y="110"/>
                  </a:lnTo>
                  <a:lnTo>
                    <a:pt x="328" y="126"/>
                  </a:lnTo>
                  <a:lnTo>
                    <a:pt x="344" y="126"/>
                  </a:lnTo>
                  <a:lnTo>
                    <a:pt x="344" y="136"/>
                  </a:lnTo>
                  <a:lnTo>
                    <a:pt x="368" y="136"/>
                  </a:lnTo>
                  <a:lnTo>
                    <a:pt x="368" y="156"/>
                  </a:lnTo>
                  <a:lnTo>
                    <a:pt x="380" y="156"/>
                  </a:lnTo>
                  <a:lnTo>
                    <a:pt x="380" y="170"/>
                  </a:lnTo>
                  <a:lnTo>
                    <a:pt x="428" y="170"/>
                  </a:lnTo>
                  <a:lnTo>
                    <a:pt x="428" y="188"/>
                  </a:lnTo>
                  <a:lnTo>
                    <a:pt x="462" y="188"/>
                  </a:lnTo>
                  <a:lnTo>
                    <a:pt x="462" y="218"/>
                  </a:lnTo>
                  <a:lnTo>
                    <a:pt x="470" y="218"/>
                  </a:lnTo>
                  <a:lnTo>
                    <a:pt x="470" y="236"/>
                  </a:lnTo>
                  <a:lnTo>
                    <a:pt x="502" y="236"/>
                  </a:lnTo>
                  <a:lnTo>
                    <a:pt x="502" y="250"/>
                  </a:lnTo>
                  <a:lnTo>
                    <a:pt x="518" y="250"/>
                  </a:lnTo>
                  <a:lnTo>
                    <a:pt x="530" y="310"/>
                  </a:lnTo>
                  <a:lnTo>
                    <a:pt x="530" y="328"/>
                  </a:lnTo>
                  <a:lnTo>
                    <a:pt x="554" y="328"/>
                  </a:lnTo>
                  <a:lnTo>
                    <a:pt x="554" y="346"/>
                  </a:lnTo>
                  <a:lnTo>
                    <a:pt x="580" y="346"/>
                  </a:lnTo>
                  <a:lnTo>
                    <a:pt x="580" y="364"/>
                  </a:lnTo>
                  <a:lnTo>
                    <a:pt x="594" y="364"/>
                  </a:lnTo>
                  <a:lnTo>
                    <a:pt x="594" y="392"/>
                  </a:lnTo>
                  <a:lnTo>
                    <a:pt x="656" y="392"/>
                  </a:lnTo>
                  <a:lnTo>
                    <a:pt x="656" y="412"/>
                  </a:lnTo>
                  <a:lnTo>
                    <a:pt x="702" y="412"/>
                  </a:lnTo>
                  <a:lnTo>
                    <a:pt x="702" y="428"/>
                  </a:lnTo>
                  <a:lnTo>
                    <a:pt x="712" y="428"/>
                  </a:lnTo>
                  <a:lnTo>
                    <a:pt x="712" y="444"/>
                  </a:lnTo>
                  <a:lnTo>
                    <a:pt x="736" y="444"/>
                  </a:lnTo>
                  <a:lnTo>
                    <a:pt x="736" y="460"/>
                  </a:lnTo>
                  <a:lnTo>
                    <a:pt x="758" y="460"/>
                  </a:lnTo>
                  <a:lnTo>
                    <a:pt x="758" y="476"/>
                  </a:lnTo>
                  <a:lnTo>
                    <a:pt x="766" y="476"/>
                  </a:lnTo>
                  <a:lnTo>
                    <a:pt x="766" y="492"/>
                  </a:lnTo>
                  <a:lnTo>
                    <a:pt x="798" y="492"/>
                  </a:lnTo>
                  <a:lnTo>
                    <a:pt x="798" y="510"/>
                  </a:lnTo>
                  <a:lnTo>
                    <a:pt x="804" y="510"/>
                  </a:lnTo>
                  <a:lnTo>
                    <a:pt x="804" y="524"/>
                  </a:lnTo>
                  <a:lnTo>
                    <a:pt x="812" y="524"/>
                  </a:lnTo>
                  <a:lnTo>
                    <a:pt x="812" y="540"/>
                  </a:lnTo>
                  <a:lnTo>
                    <a:pt x="828" y="540"/>
                  </a:lnTo>
                  <a:lnTo>
                    <a:pt x="828" y="552"/>
                  </a:lnTo>
                  <a:lnTo>
                    <a:pt x="842" y="552"/>
                  </a:lnTo>
                  <a:lnTo>
                    <a:pt x="842" y="572"/>
                  </a:lnTo>
                  <a:lnTo>
                    <a:pt x="852" y="572"/>
                  </a:lnTo>
                  <a:lnTo>
                    <a:pt x="852" y="590"/>
                  </a:lnTo>
                  <a:lnTo>
                    <a:pt x="916" y="590"/>
                  </a:lnTo>
                  <a:lnTo>
                    <a:pt x="916" y="602"/>
                  </a:lnTo>
                  <a:lnTo>
                    <a:pt x="928" y="602"/>
                  </a:lnTo>
                  <a:lnTo>
                    <a:pt x="928" y="632"/>
                  </a:lnTo>
                  <a:lnTo>
                    <a:pt x="938" y="632"/>
                  </a:lnTo>
                  <a:lnTo>
                    <a:pt x="938" y="650"/>
                  </a:lnTo>
                  <a:lnTo>
                    <a:pt x="948" y="650"/>
                  </a:lnTo>
                  <a:lnTo>
                    <a:pt x="948" y="670"/>
                  </a:lnTo>
                  <a:lnTo>
                    <a:pt x="956" y="670"/>
                  </a:lnTo>
                  <a:lnTo>
                    <a:pt x="956" y="682"/>
                  </a:lnTo>
                  <a:lnTo>
                    <a:pt x="978" y="682"/>
                  </a:lnTo>
                  <a:lnTo>
                    <a:pt x="978" y="702"/>
                  </a:lnTo>
                  <a:lnTo>
                    <a:pt x="990" y="702"/>
                  </a:lnTo>
                  <a:lnTo>
                    <a:pt x="990" y="714"/>
                  </a:lnTo>
                  <a:lnTo>
                    <a:pt x="1012" y="714"/>
                  </a:lnTo>
                  <a:lnTo>
                    <a:pt x="1012" y="728"/>
                  </a:lnTo>
                  <a:lnTo>
                    <a:pt x="1026" y="728"/>
                  </a:lnTo>
                  <a:lnTo>
                    <a:pt x="1026" y="752"/>
                  </a:lnTo>
                  <a:lnTo>
                    <a:pt x="1048" y="752"/>
                  </a:lnTo>
                  <a:lnTo>
                    <a:pt x="1048" y="764"/>
                  </a:lnTo>
                  <a:lnTo>
                    <a:pt x="1116" y="764"/>
                  </a:lnTo>
                  <a:lnTo>
                    <a:pt x="1116" y="778"/>
                  </a:lnTo>
                  <a:lnTo>
                    <a:pt x="1124" y="778"/>
                  </a:lnTo>
                  <a:lnTo>
                    <a:pt x="1124" y="796"/>
                  </a:lnTo>
                  <a:lnTo>
                    <a:pt x="1134" y="796"/>
                  </a:lnTo>
                  <a:lnTo>
                    <a:pt x="1134" y="816"/>
                  </a:lnTo>
                  <a:lnTo>
                    <a:pt x="1142" y="816"/>
                  </a:lnTo>
                  <a:lnTo>
                    <a:pt x="1142" y="828"/>
                  </a:lnTo>
                  <a:lnTo>
                    <a:pt x="1156" y="828"/>
                  </a:lnTo>
                  <a:lnTo>
                    <a:pt x="1156" y="840"/>
                  </a:lnTo>
                  <a:lnTo>
                    <a:pt x="1170" y="840"/>
                  </a:lnTo>
                  <a:lnTo>
                    <a:pt x="1170" y="858"/>
                  </a:lnTo>
                  <a:lnTo>
                    <a:pt x="1184" y="858"/>
                  </a:lnTo>
                  <a:lnTo>
                    <a:pt x="1184" y="874"/>
                  </a:lnTo>
                  <a:lnTo>
                    <a:pt x="1196" y="886"/>
                  </a:lnTo>
                  <a:lnTo>
                    <a:pt x="1202" y="894"/>
                  </a:lnTo>
                  <a:lnTo>
                    <a:pt x="1226" y="894"/>
                  </a:lnTo>
                  <a:lnTo>
                    <a:pt x="1226" y="910"/>
                  </a:lnTo>
                  <a:lnTo>
                    <a:pt x="1240" y="910"/>
                  </a:lnTo>
                  <a:lnTo>
                    <a:pt x="1240" y="924"/>
                  </a:lnTo>
                  <a:lnTo>
                    <a:pt x="1256" y="924"/>
                  </a:lnTo>
                  <a:lnTo>
                    <a:pt x="1256" y="944"/>
                  </a:lnTo>
                  <a:lnTo>
                    <a:pt x="1270" y="944"/>
                  </a:lnTo>
                  <a:lnTo>
                    <a:pt x="1270" y="960"/>
                  </a:lnTo>
                  <a:lnTo>
                    <a:pt x="1342" y="960"/>
                  </a:lnTo>
                  <a:lnTo>
                    <a:pt x="1342" y="978"/>
                  </a:lnTo>
                  <a:lnTo>
                    <a:pt x="1370" y="978"/>
                  </a:lnTo>
                  <a:lnTo>
                    <a:pt x="1370" y="992"/>
                  </a:lnTo>
                  <a:lnTo>
                    <a:pt x="1386" y="992"/>
                  </a:lnTo>
                  <a:lnTo>
                    <a:pt x="1386" y="1008"/>
                  </a:lnTo>
                  <a:lnTo>
                    <a:pt x="1404" y="1008"/>
                  </a:lnTo>
                  <a:lnTo>
                    <a:pt x="1404" y="1026"/>
                  </a:lnTo>
                  <a:lnTo>
                    <a:pt x="1446" y="1026"/>
                  </a:lnTo>
                  <a:lnTo>
                    <a:pt x="1446" y="1046"/>
                  </a:lnTo>
                  <a:lnTo>
                    <a:pt x="1474" y="1046"/>
                  </a:lnTo>
                  <a:lnTo>
                    <a:pt x="1474" y="1062"/>
                  </a:lnTo>
                  <a:lnTo>
                    <a:pt x="1540" y="1062"/>
                  </a:lnTo>
                  <a:lnTo>
                    <a:pt x="1540" y="1078"/>
                  </a:lnTo>
                  <a:lnTo>
                    <a:pt x="1584" y="1078"/>
                  </a:lnTo>
                  <a:lnTo>
                    <a:pt x="1584" y="1094"/>
                  </a:lnTo>
                  <a:lnTo>
                    <a:pt x="1664" y="1094"/>
                  </a:lnTo>
                  <a:lnTo>
                    <a:pt x="1664" y="1116"/>
                  </a:lnTo>
                  <a:lnTo>
                    <a:pt x="1710" y="1116"/>
                  </a:lnTo>
                  <a:lnTo>
                    <a:pt x="1710" y="1136"/>
                  </a:lnTo>
                  <a:lnTo>
                    <a:pt x="1790" y="1136"/>
                  </a:lnTo>
                  <a:lnTo>
                    <a:pt x="1790" y="1154"/>
                  </a:lnTo>
                  <a:lnTo>
                    <a:pt x="1838" y="1154"/>
                  </a:lnTo>
                  <a:lnTo>
                    <a:pt x="1838" y="1170"/>
                  </a:lnTo>
                  <a:lnTo>
                    <a:pt x="1954" y="1170"/>
                  </a:lnTo>
                  <a:lnTo>
                    <a:pt x="1954" y="1198"/>
                  </a:lnTo>
                  <a:lnTo>
                    <a:pt x="2120" y="1198"/>
                  </a:lnTo>
                  <a:lnTo>
                    <a:pt x="2120" y="1228"/>
                  </a:lnTo>
                  <a:lnTo>
                    <a:pt x="2266" y="1228"/>
                  </a:lnTo>
                  <a:lnTo>
                    <a:pt x="2266" y="1258"/>
                  </a:lnTo>
                  <a:lnTo>
                    <a:pt x="2550" y="1258"/>
                  </a:lnTo>
                  <a:lnTo>
                    <a:pt x="2550" y="1314"/>
                  </a:lnTo>
                  <a:lnTo>
                    <a:pt x="3042" y="1314"/>
                  </a:lnTo>
                </a:path>
              </a:pathLst>
            </a:custGeom>
            <a:noFill/>
            <a:ln w="38100">
              <a:solidFill>
                <a:srgbClr val="A6A6A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97" name="Freeform 260"/>
            <p:cNvSpPr>
              <a:spLocks/>
            </p:cNvSpPr>
            <p:nvPr/>
          </p:nvSpPr>
          <p:spPr bwMode="auto">
            <a:xfrm>
              <a:off x="7742" y="1615"/>
              <a:ext cx="3452" cy="1586"/>
            </a:xfrm>
            <a:custGeom>
              <a:avLst/>
              <a:gdLst>
                <a:gd name="T0" fmla="*/ 0 w 3452"/>
                <a:gd name="T1" fmla="*/ 0 h 1586"/>
                <a:gd name="T2" fmla="*/ 0 w 3452"/>
                <a:gd name="T3" fmla="*/ 1586 h 1586"/>
                <a:gd name="T4" fmla="*/ 3452 w 3452"/>
                <a:gd name="T5" fmla="*/ 1586 h 1586"/>
              </a:gdLst>
              <a:ahLst/>
              <a:cxnLst>
                <a:cxn ang="0">
                  <a:pos x="T0" y="T1"/>
                </a:cxn>
                <a:cxn ang="0">
                  <a:pos x="T2" y="T3"/>
                </a:cxn>
                <a:cxn ang="0">
                  <a:pos x="T4" y="T5"/>
                </a:cxn>
              </a:cxnLst>
              <a:rect l="0" t="0" r="r" b="b"/>
              <a:pathLst>
                <a:path w="3452" h="1586">
                  <a:moveTo>
                    <a:pt x="0" y="0"/>
                  </a:moveTo>
                  <a:lnTo>
                    <a:pt x="0" y="1586"/>
                  </a:lnTo>
                  <a:lnTo>
                    <a:pt x="3452" y="1586"/>
                  </a:lnTo>
                </a:path>
              </a:pathLst>
            </a:custGeom>
            <a:noFill/>
            <a:ln w="381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98" name="Line 261"/>
            <p:cNvSpPr>
              <a:spLocks noChangeShapeType="1"/>
            </p:cNvSpPr>
            <p:nvPr/>
          </p:nvSpPr>
          <p:spPr bwMode="auto">
            <a:xfrm>
              <a:off x="7696" y="3199"/>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99" name="Line 262"/>
            <p:cNvSpPr>
              <a:spLocks noChangeShapeType="1"/>
            </p:cNvSpPr>
            <p:nvPr/>
          </p:nvSpPr>
          <p:spPr bwMode="auto">
            <a:xfrm flipV="1">
              <a:off x="7826"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00" name="Rectangle 263"/>
            <p:cNvSpPr>
              <a:spLocks noChangeArrowheads="1"/>
            </p:cNvSpPr>
            <p:nvPr/>
          </p:nvSpPr>
          <p:spPr bwMode="auto">
            <a:xfrm>
              <a:off x="7792" y="3225"/>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0</a:t>
              </a:r>
              <a:endParaRPr lang="en-US" altLang="en-US" sz="900">
                <a:ea typeface="+mn-ea"/>
              </a:endParaRPr>
            </a:p>
          </p:txBody>
        </p:sp>
        <p:sp>
          <p:nvSpPr>
            <p:cNvPr id="13801" name="Line 264"/>
            <p:cNvSpPr>
              <a:spLocks noChangeShapeType="1"/>
            </p:cNvSpPr>
            <p:nvPr/>
          </p:nvSpPr>
          <p:spPr bwMode="auto">
            <a:xfrm flipV="1">
              <a:off x="8238"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02" name="Rectangle 265"/>
            <p:cNvSpPr>
              <a:spLocks noChangeArrowheads="1"/>
            </p:cNvSpPr>
            <p:nvPr/>
          </p:nvSpPr>
          <p:spPr bwMode="auto">
            <a:xfrm>
              <a:off x="8204" y="3225"/>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3</a:t>
              </a:r>
              <a:endParaRPr lang="en-US" altLang="en-US" sz="900">
                <a:ea typeface="+mn-ea"/>
              </a:endParaRPr>
            </a:p>
          </p:txBody>
        </p:sp>
        <p:sp>
          <p:nvSpPr>
            <p:cNvPr id="13803" name="Line 266"/>
            <p:cNvSpPr>
              <a:spLocks noChangeShapeType="1"/>
            </p:cNvSpPr>
            <p:nvPr/>
          </p:nvSpPr>
          <p:spPr bwMode="auto">
            <a:xfrm flipV="1">
              <a:off x="8650"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04" name="Rectangle 267"/>
            <p:cNvSpPr>
              <a:spLocks noChangeArrowheads="1"/>
            </p:cNvSpPr>
            <p:nvPr/>
          </p:nvSpPr>
          <p:spPr bwMode="auto">
            <a:xfrm>
              <a:off x="8618" y="3225"/>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6</a:t>
              </a:r>
              <a:endParaRPr lang="en-US" altLang="en-US" sz="900">
                <a:ea typeface="+mn-ea"/>
              </a:endParaRPr>
            </a:p>
          </p:txBody>
        </p:sp>
        <p:sp>
          <p:nvSpPr>
            <p:cNvPr id="13805" name="Line 268"/>
            <p:cNvSpPr>
              <a:spLocks noChangeShapeType="1"/>
            </p:cNvSpPr>
            <p:nvPr/>
          </p:nvSpPr>
          <p:spPr bwMode="auto">
            <a:xfrm flipV="1">
              <a:off x="9064"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06" name="Rectangle 269"/>
            <p:cNvSpPr>
              <a:spLocks noChangeArrowheads="1"/>
            </p:cNvSpPr>
            <p:nvPr/>
          </p:nvSpPr>
          <p:spPr bwMode="auto">
            <a:xfrm>
              <a:off x="9030" y="3225"/>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9</a:t>
              </a:r>
              <a:endParaRPr lang="en-US" altLang="en-US" sz="900">
                <a:ea typeface="+mn-ea"/>
              </a:endParaRPr>
            </a:p>
          </p:txBody>
        </p:sp>
        <p:sp>
          <p:nvSpPr>
            <p:cNvPr id="13807" name="Line 270"/>
            <p:cNvSpPr>
              <a:spLocks noChangeShapeType="1"/>
            </p:cNvSpPr>
            <p:nvPr/>
          </p:nvSpPr>
          <p:spPr bwMode="auto">
            <a:xfrm flipV="1">
              <a:off x="9476"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08" name="Rectangle 271"/>
            <p:cNvSpPr>
              <a:spLocks noChangeArrowheads="1"/>
            </p:cNvSpPr>
            <p:nvPr/>
          </p:nvSpPr>
          <p:spPr bwMode="auto">
            <a:xfrm>
              <a:off x="9410" y="3225"/>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12</a:t>
              </a:r>
              <a:endParaRPr lang="en-US" altLang="en-US" sz="900">
                <a:ea typeface="+mn-ea"/>
              </a:endParaRPr>
            </a:p>
          </p:txBody>
        </p:sp>
        <p:sp>
          <p:nvSpPr>
            <p:cNvPr id="13809" name="Line 272"/>
            <p:cNvSpPr>
              <a:spLocks noChangeShapeType="1"/>
            </p:cNvSpPr>
            <p:nvPr/>
          </p:nvSpPr>
          <p:spPr bwMode="auto">
            <a:xfrm flipV="1">
              <a:off x="9890"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10" name="Rectangle 273"/>
            <p:cNvSpPr>
              <a:spLocks noChangeArrowheads="1"/>
            </p:cNvSpPr>
            <p:nvPr/>
          </p:nvSpPr>
          <p:spPr bwMode="auto">
            <a:xfrm>
              <a:off x="9824" y="3225"/>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15</a:t>
              </a:r>
              <a:endParaRPr lang="en-US" altLang="en-US" sz="900">
                <a:ea typeface="+mn-ea"/>
              </a:endParaRPr>
            </a:p>
          </p:txBody>
        </p:sp>
        <p:sp>
          <p:nvSpPr>
            <p:cNvPr id="13811" name="Line 274"/>
            <p:cNvSpPr>
              <a:spLocks noChangeShapeType="1"/>
            </p:cNvSpPr>
            <p:nvPr/>
          </p:nvSpPr>
          <p:spPr bwMode="auto">
            <a:xfrm flipV="1">
              <a:off x="10302"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12" name="Rectangle 275"/>
            <p:cNvSpPr>
              <a:spLocks noChangeArrowheads="1"/>
            </p:cNvSpPr>
            <p:nvPr/>
          </p:nvSpPr>
          <p:spPr bwMode="auto">
            <a:xfrm>
              <a:off x="10236" y="3225"/>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18</a:t>
              </a:r>
              <a:endParaRPr lang="en-US" altLang="en-US" sz="900">
                <a:ea typeface="+mn-ea"/>
              </a:endParaRPr>
            </a:p>
          </p:txBody>
        </p:sp>
        <p:sp>
          <p:nvSpPr>
            <p:cNvPr id="13813" name="Line 276"/>
            <p:cNvSpPr>
              <a:spLocks noChangeShapeType="1"/>
            </p:cNvSpPr>
            <p:nvPr/>
          </p:nvSpPr>
          <p:spPr bwMode="auto">
            <a:xfrm flipV="1">
              <a:off x="11128"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14" name="Rectangle 277"/>
            <p:cNvSpPr>
              <a:spLocks noChangeArrowheads="1"/>
            </p:cNvSpPr>
            <p:nvPr/>
          </p:nvSpPr>
          <p:spPr bwMode="auto">
            <a:xfrm>
              <a:off x="11062" y="3225"/>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24</a:t>
              </a:r>
              <a:endParaRPr lang="en-US" altLang="en-US" sz="900">
                <a:ea typeface="+mn-ea"/>
              </a:endParaRPr>
            </a:p>
          </p:txBody>
        </p:sp>
        <p:sp>
          <p:nvSpPr>
            <p:cNvPr id="13815" name="Line 278"/>
            <p:cNvSpPr>
              <a:spLocks noChangeShapeType="1"/>
            </p:cNvSpPr>
            <p:nvPr/>
          </p:nvSpPr>
          <p:spPr bwMode="auto">
            <a:xfrm flipV="1">
              <a:off x="10714"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16" name="Rectangle 279"/>
            <p:cNvSpPr>
              <a:spLocks noChangeArrowheads="1"/>
            </p:cNvSpPr>
            <p:nvPr/>
          </p:nvSpPr>
          <p:spPr bwMode="auto">
            <a:xfrm>
              <a:off x="10648" y="3225"/>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21</a:t>
              </a:r>
              <a:endParaRPr lang="en-US" altLang="en-US" sz="900">
                <a:ea typeface="+mn-ea"/>
              </a:endParaRPr>
            </a:p>
          </p:txBody>
        </p:sp>
        <p:sp>
          <p:nvSpPr>
            <p:cNvPr id="13817" name="Rectangle 280"/>
            <p:cNvSpPr>
              <a:spLocks noChangeArrowheads="1"/>
            </p:cNvSpPr>
            <p:nvPr/>
          </p:nvSpPr>
          <p:spPr bwMode="auto">
            <a:xfrm>
              <a:off x="7616" y="3107"/>
              <a:ext cx="6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0</a:t>
              </a:r>
              <a:endParaRPr lang="en-US" altLang="en-US" sz="900">
                <a:ea typeface="+mn-ea"/>
              </a:endParaRPr>
            </a:p>
          </p:txBody>
        </p:sp>
        <p:sp>
          <p:nvSpPr>
            <p:cNvPr id="13818" name="Line 281"/>
            <p:cNvSpPr>
              <a:spLocks noChangeShapeType="1"/>
            </p:cNvSpPr>
            <p:nvPr/>
          </p:nvSpPr>
          <p:spPr bwMode="auto">
            <a:xfrm>
              <a:off x="7696" y="2893"/>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19" name="Rectangle 282"/>
            <p:cNvSpPr>
              <a:spLocks noChangeArrowheads="1"/>
            </p:cNvSpPr>
            <p:nvPr/>
          </p:nvSpPr>
          <p:spPr bwMode="auto">
            <a:xfrm>
              <a:off x="7542" y="2803"/>
              <a:ext cx="12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20</a:t>
              </a:r>
              <a:endParaRPr lang="en-US" altLang="en-US" sz="900">
                <a:ea typeface="+mn-ea"/>
              </a:endParaRPr>
            </a:p>
          </p:txBody>
        </p:sp>
        <p:sp>
          <p:nvSpPr>
            <p:cNvPr id="13820" name="Line 283"/>
            <p:cNvSpPr>
              <a:spLocks noChangeShapeType="1"/>
            </p:cNvSpPr>
            <p:nvPr/>
          </p:nvSpPr>
          <p:spPr bwMode="auto">
            <a:xfrm>
              <a:off x="7696" y="2587"/>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21" name="Rectangle 284"/>
            <p:cNvSpPr>
              <a:spLocks noChangeArrowheads="1"/>
            </p:cNvSpPr>
            <p:nvPr/>
          </p:nvSpPr>
          <p:spPr bwMode="auto">
            <a:xfrm>
              <a:off x="7542" y="2499"/>
              <a:ext cx="12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40</a:t>
              </a:r>
              <a:endParaRPr lang="en-US" altLang="en-US" sz="900">
                <a:ea typeface="+mn-ea"/>
              </a:endParaRPr>
            </a:p>
          </p:txBody>
        </p:sp>
        <p:sp>
          <p:nvSpPr>
            <p:cNvPr id="13822" name="Line 285"/>
            <p:cNvSpPr>
              <a:spLocks noChangeShapeType="1"/>
            </p:cNvSpPr>
            <p:nvPr/>
          </p:nvSpPr>
          <p:spPr bwMode="auto">
            <a:xfrm>
              <a:off x="7696" y="2281"/>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23" name="Rectangle 286"/>
            <p:cNvSpPr>
              <a:spLocks noChangeArrowheads="1"/>
            </p:cNvSpPr>
            <p:nvPr/>
          </p:nvSpPr>
          <p:spPr bwMode="auto">
            <a:xfrm>
              <a:off x="7542" y="2195"/>
              <a:ext cx="12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60</a:t>
              </a:r>
              <a:endParaRPr lang="en-US" altLang="en-US" sz="900">
                <a:ea typeface="+mn-ea"/>
              </a:endParaRPr>
            </a:p>
          </p:txBody>
        </p:sp>
        <p:sp>
          <p:nvSpPr>
            <p:cNvPr id="13824" name="Line 287"/>
            <p:cNvSpPr>
              <a:spLocks noChangeShapeType="1"/>
            </p:cNvSpPr>
            <p:nvPr/>
          </p:nvSpPr>
          <p:spPr bwMode="auto">
            <a:xfrm>
              <a:off x="7696" y="1975"/>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25" name="Rectangle 288"/>
            <p:cNvSpPr>
              <a:spLocks noChangeArrowheads="1"/>
            </p:cNvSpPr>
            <p:nvPr/>
          </p:nvSpPr>
          <p:spPr bwMode="auto">
            <a:xfrm>
              <a:off x="7542" y="1891"/>
              <a:ext cx="12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80</a:t>
              </a:r>
              <a:endParaRPr lang="en-US" altLang="en-US" sz="900">
                <a:ea typeface="+mn-ea"/>
              </a:endParaRPr>
            </a:p>
          </p:txBody>
        </p:sp>
        <p:sp>
          <p:nvSpPr>
            <p:cNvPr id="13826" name="Line 289"/>
            <p:cNvSpPr>
              <a:spLocks noChangeShapeType="1"/>
            </p:cNvSpPr>
            <p:nvPr/>
          </p:nvSpPr>
          <p:spPr bwMode="auto">
            <a:xfrm>
              <a:off x="7696" y="1669"/>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27" name="Rectangle 290"/>
            <p:cNvSpPr>
              <a:spLocks noChangeArrowheads="1"/>
            </p:cNvSpPr>
            <p:nvPr/>
          </p:nvSpPr>
          <p:spPr bwMode="auto">
            <a:xfrm>
              <a:off x="7470" y="1587"/>
              <a:ext cx="18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100</a:t>
              </a:r>
              <a:endParaRPr lang="en-US" altLang="en-US" sz="900">
                <a:ea typeface="+mn-ea"/>
              </a:endParaRPr>
            </a:p>
          </p:txBody>
        </p:sp>
        <p:sp>
          <p:nvSpPr>
            <p:cNvPr id="13828" name="Line 291"/>
            <p:cNvSpPr>
              <a:spLocks noChangeShapeType="1"/>
            </p:cNvSpPr>
            <p:nvPr/>
          </p:nvSpPr>
          <p:spPr bwMode="auto">
            <a:xfrm>
              <a:off x="8702" y="2431"/>
              <a:ext cx="0" cy="770"/>
            </a:xfrm>
            <a:prstGeom prst="line">
              <a:avLst/>
            </a:prstGeom>
            <a:noFill/>
            <a:ln w="19050">
              <a:solidFill>
                <a:srgbClr val="33B4A7"/>
              </a:solidFill>
              <a:prstDash val="dash"/>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29" name="Line 292"/>
            <p:cNvSpPr>
              <a:spLocks noChangeShapeType="1"/>
            </p:cNvSpPr>
            <p:nvPr/>
          </p:nvSpPr>
          <p:spPr bwMode="auto">
            <a:xfrm>
              <a:off x="8386" y="2431"/>
              <a:ext cx="0" cy="770"/>
            </a:xfrm>
            <a:prstGeom prst="line">
              <a:avLst/>
            </a:prstGeom>
            <a:noFill/>
            <a:ln w="19050">
              <a:solidFill>
                <a:srgbClr val="A6A6A6"/>
              </a:solidFill>
              <a:prstDash val="dash"/>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30" name="Freeform 293"/>
            <p:cNvSpPr>
              <a:spLocks/>
            </p:cNvSpPr>
            <p:nvPr/>
          </p:nvSpPr>
          <p:spPr bwMode="auto">
            <a:xfrm>
              <a:off x="4008" y="1615"/>
              <a:ext cx="3248" cy="1586"/>
            </a:xfrm>
            <a:custGeom>
              <a:avLst/>
              <a:gdLst>
                <a:gd name="T0" fmla="*/ 0 w 3248"/>
                <a:gd name="T1" fmla="*/ 0 h 1586"/>
                <a:gd name="T2" fmla="*/ 0 w 3248"/>
                <a:gd name="T3" fmla="*/ 1586 h 1586"/>
                <a:gd name="T4" fmla="*/ 3248 w 3248"/>
                <a:gd name="T5" fmla="*/ 1586 h 1586"/>
              </a:gdLst>
              <a:ahLst/>
              <a:cxnLst>
                <a:cxn ang="0">
                  <a:pos x="T0" y="T1"/>
                </a:cxn>
                <a:cxn ang="0">
                  <a:pos x="T2" y="T3"/>
                </a:cxn>
                <a:cxn ang="0">
                  <a:pos x="T4" y="T5"/>
                </a:cxn>
              </a:cxnLst>
              <a:rect l="0" t="0" r="r" b="b"/>
              <a:pathLst>
                <a:path w="3248" h="1586">
                  <a:moveTo>
                    <a:pt x="0" y="0"/>
                  </a:moveTo>
                  <a:lnTo>
                    <a:pt x="0" y="1586"/>
                  </a:lnTo>
                  <a:lnTo>
                    <a:pt x="3248" y="1586"/>
                  </a:lnTo>
                </a:path>
              </a:pathLst>
            </a:custGeom>
            <a:noFill/>
            <a:ln w="381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31" name="Line 294"/>
            <p:cNvSpPr>
              <a:spLocks noChangeShapeType="1"/>
            </p:cNvSpPr>
            <p:nvPr/>
          </p:nvSpPr>
          <p:spPr bwMode="auto">
            <a:xfrm>
              <a:off x="3962" y="3199"/>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32" name="Line 295"/>
            <p:cNvSpPr>
              <a:spLocks noChangeShapeType="1"/>
            </p:cNvSpPr>
            <p:nvPr/>
          </p:nvSpPr>
          <p:spPr bwMode="auto">
            <a:xfrm flipV="1">
              <a:off x="4090"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33" name="Rectangle 296"/>
            <p:cNvSpPr>
              <a:spLocks noChangeArrowheads="1"/>
            </p:cNvSpPr>
            <p:nvPr/>
          </p:nvSpPr>
          <p:spPr bwMode="auto">
            <a:xfrm>
              <a:off x="4058" y="3225"/>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0</a:t>
              </a:r>
              <a:endParaRPr lang="en-US" altLang="en-US" sz="900">
                <a:ea typeface="+mn-ea"/>
              </a:endParaRPr>
            </a:p>
          </p:txBody>
        </p:sp>
        <p:sp>
          <p:nvSpPr>
            <p:cNvPr id="13834" name="Line 297"/>
            <p:cNvSpPr>
              <a:spLocks noChangeShapeType="1"/>
            </p:cNvSpPr>
            <p:nvPr/>
          </p:nvSpPr>
          <p:spPr bwMode="auto">
            <a:xfrm flipV="1">
              <a:off x="4526"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35" name="Rectangle 298"/>
            <p:cNvSpPr>
              <a:spLocks noChangeArrowheads="1"/>
            </p:cNvSpPr>
            <p:nvPr/>
          </p:nvSpPr>
          <p:spPr bwMode="auto">
            <a:xfrm>
              <a:off x="4496" y="3225"/>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3</a:t>
              </a:r>
              <a:endParaRPr lang="en-US" altLang="en-US" sz="900">
                <a:ea typeface="+mn-ea"/>
              </a:endParaRPr>
            </a:p>
          </p:txBody>
        </p:sp>
        <p:sp>
          <p:nvSpPr>
            <p:cNvPr id="13836" name="Line 299"/>
            <p:cNvSpPr>
              <a:spLocks noChangeShapeType="1"/>
            </p:cNvSpPr>
            <p:nvPr/>
          </p:nvSpPr>
          <p:spPr bwMode="auto">
            <a:xfrm flipV="1">
              <a:off x="4962"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37" name="Rectangle 300"/>
            <p:cNvSpPr>
              <a:spLocks noChangeArrowheads="1"/>
            </p:cNvSpPr>
            <p:nvPr/>
          </p:nvSpPr>
          <p:spPr bwMode="auto">
            <a:xfrm>
              <a:off x="4932" y="3225"/>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6</a:t>
              </a:r>
              <a:endParaRPr lang="en-US" altLang="en-US" sz="900">
                <a:ea typeface="+mn-ea"/>
              </a:endParaRPr>
            </a:p>
          </p:txBody>
        </p:sp>
        <p:sp>
          <p:nvSpPr>
            <p:cNvPr id="13838" name="Line 301"/>
            <p:cNvSpPr>
              <a:spLocks noChangeShapeType="1"/>
            </p:cNvSpPr>
            <p:nvPr/>
          </p:nvSpPr>
          <p:spPr bwMode="auto">
            <a:xfrm flipV="1">
              <a:off x="5398"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39" name="Rectangle 302"/>
            <p:cNvSpPr>
              <a:spLocks noChangeArrowheads="1"/>
            </p:cNvSpPr>
            <p:nvPr/>
          </p:nvSpPr>
          <p:spPr bwMode="auto">
            <a:xfrm>
              <a:off x="5366" y="3225"/>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9</a:t>
              </a:r>
              <a:endParaRPr lang="en-US" altLang="en-US" sz="900">
                <a:ea typeface="+mn-ea"/>
              </a:endParaRPr>
            </a:p>
          </p:txBody>
        </p:sp>
        <p:sp>
          <p:nvSpPr>
            <p:cNvPr id="13840" name="Rectangle 303"/>
            <p:cNvSpPr>
              <a:spLocks noChangeArrowheads="1"/>
            </p:cNvSpPr>
            <p:nvPr/>
          </p:nvSpPr>
          <p:spPr bwMode="auto">
            <a:xfrm>
              <a:off x="3464" y="3433"/>
              <a:ext cx="54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Number</a:t>
              </a:r>
              <a:endParaRPr lang="en-US" altLang="en-US" sz="900">
                <a:ea typeface="+mn-ea"/>
              </a:endParaRPr>
            </a:p>
          </p:txBody>
        </p:sp>
        <p:sp>
          <p:nvSpPr>
            <p:cNvPr id="13841" name="Rectangle 304"/>
            <p:cNvSpPr>
              <a:spLocks noChangeArrowheads="1"/>
            </p:cNvSpPr>
            <p:nvPr/>
          </p:nvSpPr>
          <p:spPr bwMode="auto">
            <a:xfrm>
              <a:off x="3932" y="3433"/>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a</a:t>
              </a:r>
              <a:endParaRPr lang="en-US" altLang="en-US" sz="900">
                <a:ea typeface="+mn-ea"/>
              </a:endParaRPr>
            </a:p>
          </p:txBody>
        </p:sp>
        <p:sp>
          <p:nvSpPr>
            <p:cNvPr id="13842" name="Rectangle 305"/>
            <p:cNvSpPr>
              <a:spLocks noChangeArrowheads="1"/>
            </p:cNvSpPr>
            <p:nvPr/>
          </p:nvSpPr>
          <p:spPr bwMode="auto">
            <a:xfrm>
              <a:off x="3994" y="3433"/>
              <a:ext cx="29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t risk (</a:t>
              </a:r>
              <a:endParaRPr lang="en-US" altLang="en-US" sz="900">
                <a:ea typeface="+mn-ea"/>
              </a:endParaRPr>
            </a:p>
          </p:txBody>
        </p:sp>
        <p:sp>
          <p:nvSpPr>
            <p:cNvPr id="13843" name="Rectangle 306"/>
            <p:cNvSpPr>
              <a:spLocks noChangeArrowheads="1"/>
            </p:cNvSpPr>
            <p:nvPr/>
          </p:nvSpPr>
          <p:spPr bwMode="auto">
            <a:xfrm>
              <a:off x="4326" y="3433"/>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e</a:t>
              </a:r>
              <a:endParaRPr lang="en-US" altLang="en-US" sz="900">
                <a:ea typeface="+mn-ea"/>
              </a:endParaRPr>
            </a:p>
          </p:txBody>
        </p:sp>
        <p:sp>
          <p:nvSpPr>
            <p:cNvPr id="13844" name="Rectangle 307"/>
            <p:cNvSpPr>
              <a:spLocks noChangeArrowheads="1"/>
            </p:cNvSpPr>
            <p:nvPr/>
          </p:nvSpPr>
          <p:spPr bwMode="auto">
            <a:xfrm>
              <a:off x="4390" y="3433"/>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v</a:t>
              </a:r>
              <a:endParaRPr lang="en-US" altLang="en-US" sz="900">
                <a:ea typeface="+mn-ea"/>
              </a:endParaRPr>
            </a:p>
          </p:txBody>
        </p:sp>
        <p:sp>
          <p:nvSpPr>
            <p:cNvPr id="13845" name="Rectangle 308"/>
            <p:cNvSpPr>
              <a:spLocks noChangeArrowheads="1"/>
            </p:cNvSpPr>
            <p:nvPr/>
          </p:nvSpPr>
          <p:spPr bwMode="auto">
            <a:xfrm>
              <a:off x="4450" y="3433"/>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e</a:t>
              </a:r>
              <a:endParaRPr lang="en-US" altLang="en-US" sz="900">
                <a:ea typeface="+mn-ea"/>
              </a:endParaRPr>
            </a:p>
          </p:txBody>
        </p:sp>
        <p:sp>
          <p:nvSpPr>
            <p:cNvPr id="13846" name="Rectangle 309"/>
            <p:cNvSpPr>
              <a:spLocks noChangeArrowheads="1"/>
            </p:cNvSpPr>
            <p:nvPr/>
          </p:nvSpPr>
          <p:spPr bwMode="auto">
            <a:xfrm>
              <a:off x="4514" y="3433"/>
              <a:ext cx="59"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n</a:t>
              </a:r>
              <a:endParaRPr lang="en-US" altLang="en-US" sz="900">
                <a:ea typeface="+mn-ea"/>
              </a:endParaRPr>
            </a:p>
          </p:txBody>
        </p:sp>
        <p:sp>
          <p:nvSpPr>
            <p:cNvPr id="13847" name="Rectangle 310"/>
            <p:cNvSpPr>
              <a:spLocks noChangeArrowheads="1"/>
            </p:cNvSpPr>
            <p:nvPr/>
          </p:nvSpPr>
          <p:spPr bwMode="auto">
            <a:xfrm>
              <a:off x="4582" y="3433"/>
              <a:ext cx="117"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ts)</a:t>
              </a:r>
              <a:endParaRPr lang="en-US" altLang="en-US" sz="900">
                <a:ea typeface="+mn-ea"/>
              </a:endParaRPr>
            </a:p>
          </p:txBody>
        </p:sp>
        <p:sp>
          <p:nvSpPr>
            <p:cNvPr id="13848" name="Rectangle 311"/>
            <p:cNvSpPr>
              <a:spLocks noChangeArrowheads="1"/>
            </p:cNvSpPr>
            <p:nvPr/>
          </p:nvSpPr>
          <p:spPr bwMode="auto">
            <a:xfrm>
              <a:off x="3780" y="3559"/>
              <a:ext cx="14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SG</a:t>
              </a:r>
              <a:endParaRPr lang="en-US" altLang="en-US" sz="900">
                <a:ea typeface="+mn-ea"/>
              </a:endParaRPr>
            </a:p>
          </p:txBody>
        </p:sp>
        <p:sp>
          <p:nvSpPr>
            <p:cNvPr id="13849" name="Rectangle 312"/>
            <p:cNvSpPr>
              <a:spLocks noChangeArrowheads="1"/>
            </p:cNvSpPr>
            <p:nvPr/>
          </p:nvSpPr>
          <p:spPr bwMode="auto">
            <a:xfrm>
              <a:off x="3724" y="3677"/>
              <a:ext cx="19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TPC</a:t>
              </a:r>
              <a:endParaRPr lang="en-US" altLang="en-US" sz="900">
                <a:ea typeface="+mn-ea"/>
              </a:endParaRPr>
            </a:p>
          </p:txBody>
        </p:sp>
        <p:sp>
          <p:nvSpPr>
            <p:cNvPr id="13850" name="Rectangle 313"/>
            <p:cNvSpPr>
              <a:spLocks noChangeArrowheads="1"/>
            </p:cNvSpPr>
            <p:nvPr/>
          </p:nvSpPr>
          <p:spPr bwMode="auto">
            <a:xfrm>
              <a:off x="3968" y="3559"/>
              <a:ext cx="25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96 (0)</a:t>
              </a:r>
              <a:endParaRPr lang="en-US" altLang="en-US" sz="900">
                <a:ea typeface="+mn-ea"/>
              </a:endParaRPr>
            </a:p>
          </p:txBody>
        </p:sp>
        <p:sp>
          <p:nvSpPr>
            <p:cNvPr id="13851" name="Rectangle 314"/>
            <p:cNvSpPr>
              <a:spLocks noChangeArrowheads="1"/>
            </p:cNvSpPr>
            <p:nvPr/>
          </p:nvSpPr>
          <p:spPr bwMode="auto">
            <a:xfrm>
              <a:off x="3968" y="3677"/>
              <a:ext cx="25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96 (0)</a:t>
              </a:r>
              <a:endParaRPr lang="en-US" altLang="en-US" sz="900">
                <a:ea typeface="+mn-ea"/>
              </a:endParaRPr>
            </a:p>
          </p:txBody>
        </p:sp>
        <p:sp>
          <p:nvSpPr>
            <p:cNvPr id="13852" name="Rectangle 315"/>
            <p:cNvSpPr>
              <a:spLocks noChangeArrowheads="1"/>
            </p:cNvSpPr>
            <p:nvPr/>
          </p:nvSpPr>
          <p:spPr bwMode="auto">
            <a:xfrm>
              <a:off x="4362" y="3559"/>
              <a:ext cx="30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53 (27)</a:t>
              </a:r>
              <a:endParaRPr lang="en-US" altLang="en-US" sz="900">
                <a:ea typeface="+mn-ea"/>
              </a:endParaRPr>
            </a:p>
          </p:txBody>
        </p:sp>
        <p:sp>
          <p:nvSpPr>
            <p:cNvPr id="13853" name="Rectangle 316"/>
            <p:cNvSpPr>
              <a:spLocks noChangeArrowheads="1"/>
            </p:cNvSpPr>
            <p:nvPr/>
          </p:nvSpPr>
          <p:spPr bwMode="auto">
            <a:xfrm>
              <a:off x="4362" y="3677"/>
              <a:ext cx="30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39 (36)</a:t>
              </a:r>
              <a:endParaRPr lang="en-US" altLang="en-US" sz="900">
                <a:ea typeface="+mn-ea"/>
              </a:endParaRPr>
            </a:p>
          </p:txBody>
        </p:sp>
        <p:sp>
          <p:nvSpPr>
            <p:cNvPr id="13854" name="Rectangle 317"/>
            <p:cNvSpPr>
              <a:spLocks noChangeArrowheads="1"/>
            </p:cNvSpPr>
            <p:nvPr/>
          </p:nvSpPr>
          <p:spPr bwMode="auto">
            <a:xfrm>
              <a:off x="4790" y="3559"/>
              <a:ext cx="30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24 (47)</a:t>
              </a:r>
              <a:endParaRPr lang="en-US" altLang="en-US" sz="900">
                <a:ea typeface="+mn-ea"/>
              </a:endParaRPr>
            </a:p>
          </p:txBody>
        </p:sp>
        <p:sp>
          <p:nvSpPr>
            <p:cNvPr id="13855" name="Rectangle 318"/>
            <p:cNvSpPr>
              <a:spLocks noChangeArrowheads="1"/>
            </p:cNvSpPr>
            <p:nvPr/>
          </p:nvSpPr>
          <p:spPr bwMode="auto">
            <a:xfrm>
              <a:off x="4790" y="3677"/>
              <a:ext cx="30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19 (49)</a:t>
              </a:r>
              <a:endParaRPr lang="en-US" altLang="en-US" sz="900">
                <a:ea typeface="+mn-ea"/>
              </a:endParaRPr>
            </a:p>
          </p:txBody>
        </p:sp>
        <p:sp>
          <p:nvSpPr>
            <p:cNvPr id="13856" name="Rectangle 319"/>
            <p:cNvSpPr>
              <a:spLocks noChangeArrowheads="1"/>
            </p:cNvSpPr>
            <p:nvPr/>
          </p:nvSpPr>
          <p:spPr bwMode="auto">
            <a:xfrm>
              <a:off x="5224" y="3559"/>
              <a:ext cx="30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13 (54)</a:t>
              </a:r>
              <a:endParaRPr lang="en-US" altLang="en-US" sz="900">
                <a:ea typeface="+mn-ea"/>
              </a:endParaRPr>
            </a:p>
          </p:txBody>
        </p:sp>
        <p:sp>
          <p:nvSpPr>
            <p:cNvPr id="13857" name="Rectangle 320"/>
            <p:cNvSpPr>
              <a:spLocks noChangeArrowheads="1"/>
            </p:cNvSpPr>
            <p:nvPr/>
          </p:nvSpPr>
          <p:spPr bwMode="auto">
            <a:xfrm>
              <a:off x="5224" y="3677"/>
              <a:ext cx="30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10 (56)</a:t>
              </a:r>
              <a:endParaRPr lang="en-US" altLang="en-US" sz="900">
                <a:ea typeface="+mn-ea"/>
              </a:endParaRPr>
            </a:p>
          </p:txBody>
        </p:sp>
        <p:sp>
          <p:nvSpPr>
            <p:cNvPr id="13858" name="Rectangle 321"/>
            <p:cNvSpPr>
              <a:spLocks noChangeArrowheads="1"/>
            </p:cNvSpPr>
            <p:nvPr/>
          </p:nvSpPr>
          <p:spPr bwMode="auto">
            <a:xfrm>
              <a:off x="5686" y="3559"/>
              <a:ext cx="25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5 (59)</a:t>
              </a:r>
              <a:endParaRPr lang="en-US" altLang="en-US" sz="900">
                <a:ea typeface="+mn-ea"/>
              </a:endParaRPr>
            </a:p>
          </p:txBody>
        </p:sp>
        <p:sp>
          <p:nvSpPr>
            <p:cNvPr id="13859" name="Rectangle 322"/>
            <p:cNvSpPr>
              <a:spLocks noChangeArrowheads="1"/>
            </p:cNvSpPr>
            <p:nvPr/>
          </p:nvSpPr>
          <p:spPr bwMode="auto">
            <a:xfrm>
              <a:off x="5686" y="3677"/>
              <a:ext cx="25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2 (60)</a:t>
              </a:r>
              <a:endParaRPr lang="en-US" altLang="en-US" sz="900">
                <a:ea typeface="+mn-ea"/>
              </a:endParaRPr>
            </a:p>
          </p:txBody>
        </p:sp>
        <p:sp>
          <p:nvSpPr>
            <p:cNvPr id="13860" name="Rectangle 323"/>
            <p:cNvSpPr>
              <a:spLocks noChangeArrowheads="1"/>
            </p:cNvSpPr>
            <p:nvPr/>
          </p:nvSpPr>
          <p:spPr bwMode="auto">
            <a:xfrm>
              <a:off x="6128" y="3559"/>
              <a:ext cx="25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0 (62)</a:t>
              </a:r>
              <a:endParaRPr lang="en-US" altLang="en-US" sz="900">
                <a:ea typeface="+mn-ea"/>
              </a:endParaRPr>
            </a:p>
          </p:txBody>
        </p:sp>
        <p:sp>
          <p:nvSpPr>
            <p:cNvPr id="13861" name="Rectangle 324"/>
            <p:cNvSpPr>
              <a:spLocks noChangeArrowheads="1"/>
            </p:cNvSpPr>
            <p:nvPr/>
          </p:nvSpPr>
          <p:spPr bwMode="auto">
            <a:xfrm>
              <a:off x="6128" y="3677"/>
              <a:ext cx="25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0 (60)</a:t>
              </a:r>
              <a:endParaRPr lang="en-US" altLang="en-US" sz="900">
                <a:ea typeface="+mn-ea"/>
              </a:endParaRPr>
            </a:p>
          </p:txBody>
        </p:sp>
        <p:sp>
          <p:nvSpPr>
            <p:cNvPr id="13862" name="Rectangle 325"/>
            <p:cNvSpPr>
              <a:spLocks noChangeArrowheads="1"/>
            </p:cNvSpPr>
            <p:nvPr/>
          </p:nvSpPr>
          <p:spPr bwMode="auto">
            <a:xfrm>
              <a:off x="3457" y="5928"/>
              <a:ext cx="1375"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Number</a:t>
              </a:r>
              <a:endParaRPr lang="en-US" altLang="en-US" sz="900">
                <a:ea typeface="+mn-ea"/>
              </a:endParaRPr>
            </a:p>
          </p:txBody>
        </p:sp>
        <p:sp>
          <p:nvSpPr>
            <p:cNvPr id="13863" name="Rectangle 326"/>
            <p:cNvSpPr>
              <a:spLocks noChangeArrowheads="1"/>
            </p:cNvSpPr>
            <p:nvPr/>
          </p:nvSpPr>
          <p:spPr bwMode="auto">
            <a:xfrm>
              <a:off x="3932" y="5925"/>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a</a:t>
              </a:r>
              <a:endParaRPr lang="en-US" altLang="en-US" sz="900">
                <a:ea typeface="+mn-ea"/>
              </a:endParaRPr>
            </a:p>
          </p:txBody>
        </p:sp>
        <p:sp>
          <p:nvSpPr>
            <p:cNvPr id="13864" name="Rectangle 327"/>
            <p:cNvSpPr>
              <a:spLocks noChangeArrowheads="1"/>
            </p:cNvSpPr>
            <p:nvPr/>
          </p:nvSpPr>
          <p:spPr bwMode="auto">
            <a:xfrm>
              <a:off x="3994" y="5925"/>
              <a:ext cx="29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t risk (</a:t>
              </a:r>
              <a:endParaRPr lang="en-US" altLang="en-US" sz="900">
                <a:ea typeface="+mn-ea"/>
              </a:endParaRPr>
            </a:p>
          </p:txBody>
        </p:sp>
        <p:sp>
          <p:nvSpPr>
            <p:cNvPr id="13865" name="Rectangle 328"/>
            <p:cNvSpPr>
              <a:spLocks noChangeArrowheads="1"/>
            </p:cNvSpPr>
            <p:nvPr/>
          </p:nvSpPr>
          <p:spPr bwMode="auto">
            <a:xfrm>
              <a:off x="4326" y="5925"/>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e</a:t>
              </a:r>
              <a:endParaRPr lang="en-US" altLang="en-US" sz="900">
                <a:ea typeface="+mn-ea"/>
              </a:endParaRPr>
            </a:p>
          </p:txBody>
        </p:sp>
        <p:sp>
          <p:nvSpPr>
            <p:cNvPr id="13866" name="Rectangle 329"/>
            <p:cNvSpPr>
              <a:spLocks noChangeArrowheads="1"/>
            </p:cNvSpPr>
            <p:nvPr/>
          </p:nvSpPr>
          <p:spPr bwMode="auto">
            <a:xfrm>
              <a:off x="4390" y="5925"/>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v</a:t>
              </a:r>
              <a:endParaRPr lang="en-US" altLang="en-US" sz="900">
                <a:ea typeface="+mn-ea"/>
              </a:endParaRPr>
            </a:p>
          </p:txBody>
        </p:sp>
        <p:sp>
          <p:nvSpPr>
            <p:cNvPr id="13867" name="Rectangle 330"/>
            <p:cNvSpPr>
              <a:spLocks noChangeArrowheads="1"/>
            </p:cNvSpPr>
            <p:nvPr/>
          </p:nvSpPr>
          <p:spPr bwMode="auto">
            <a:xfrm>
              <a:off x="4450" y="5925"/>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e</a:t>
              </a:r>
              <a:endParaRPr lang="en-US" altLang="en-US" sz="900">
                <a:ea typeface="+mn-ea"/>
              </a:endParaRPr>
            </a:p>
          </p:txBody>
        </p:sp>
        <p:sp>
          <p:nvSpPr>
            <p:cNvPr id="13868" name="Rectangle 331"/>
            <p:cNvSpPr>
              <a:spLocks noChangeArrowheads="1"/>
            </p:cNvSpPr>
            <p:nvPr/>
          </p:nvSpPr>
          <p:spPr bwMode="auto">
            <a:xfrm>
              <a:off x="4514" y="5925"/>
              <a:ext cx="59"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n</a:t>
              </a:r>
              <a:endParaRPr lang="en-US" altLang="en-US" sz="900">
                <a:ea typeface="+mn-ea"/>
              </a:endParaRPr>
            </a:p>
          </p:txBody>
        </p:sp>
        <p:sp>
          <p:nvSpPr>
            <p:cNvPr id="13869" name="Rectangle 332"/>
            <p:cNvSpPr>
              <a:spLocks noChangeArrowheads="1"/>
            </p:cNvSpPr>
            <p:nvPr/>
          </p:nvSpPr>
          <p:spPr bwMode="auto">
            <a:xfrm>
              <a:off x="4582" y="5925"/>
              <a:ext cx="117"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ts)</a:t>
              </a:r>
              <a:endParaRPr lang="en-US" altLang="en-US" sz="900">
                <a:ea typeface="+mn-ea"/>
              </a:endParaRPr>
            </a:p>
          </p:txBody>
        </p:sp>
        <p:sp>
          <p:nvSpPr>
            <p:cNvPr id="13870" name="Rectangle 333"/>
            <p:cNvSpPr>
              <a:spLocks noChangeArrowheads="1"/>
            </p:cNvSpPr>
            <p:nvPr/>
          </p:nvSpPr>
          <p:spPr bwMode="auto">
            <a:xfrm>
              <a:off x="3816" y="6081"/>
              <a:ext cx="104"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SG</a:t>
              </a:r>
              <a:endParaRPr lang="en-US" altLang="en-US" sz="900">
                <a:ea typeface="+mn-ea"/>
              </a:endParaRPr>
            </a:p>
          </p:txBody>
        </p:sp>
        <p:sp>
          <p:nvSpPr>
            <p:cNvPr id="13871" name="Rectangle 334"/>
            <p:cNvSpPr>
              <a:spLocks noChangeArrowheads="1"/>
            </p:cNvSpPr>
            <p:nvPr/>
          </p:nvSpPr>
          <p:spPr bwMode="auto">
            <a:xfrm>
              <a:off x="3772" y="6199"/>
              <a:ext cx="144"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TPC</a:t>
              </a:r>
              <a:endParaRPr lang="en-US" altLang="en-US" sz="900">
                <a:ea typeface="+mn-ea"/>
              </a:endParaRPr>
            </a:p>
          </p:txBody>
        </p:sp>
        <p:sp>
          <p:nvSpPr>
            <p:cNvPr id="13872" name="Rectangle 335"/>
            <p:cNvSpPr>
              <a:spLocks noChangeArrowheads="1"/>
            </p:cNvSpPr>
            <p:nvPr/>
          </p:nvSpPr>
          <p:spPr bwMode="auto">
            <a:xfrm>
              <a:off x="3996" y="6081"/>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96 (0)</a:t>
              </a:r>
              <a:endParaRPr lang="en-US" altLang="en-US" sz="900">
                <a:ea typeface="+mn-ea"/>
              </a:endParaRPr>
            </a:p>
          </p:txBody>
        </p:sp>
        <p:sp>
          <p:nvSpPr>
            <p:cNvPr id="13873" name="Rectangle 336"/>
            <p:cNvSpPr>
              <a:spLocks noChangeArrowheads="1"/>
            </p:cNvSpPr>
            <p:nvPr/>
          </p:nvSpPr>
          <p:spPr bwMode="auto">
            <a:xfrm>
              <a:off x="3996" y="6199"/>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96 (0)</a:t>
              </a:r>
              <a:endParaRPr lang="en-US" altLang="en-US" sz="900">
                <a:ea typeface="+mn-ea"/>
              </a:endParaRPr>
            </a:p>
          </p:txBody>
        </p:sp>
        <p:sp>
          <p:nvSpPr>
            <p:cNvPr id="13874" name="Rectangle 337"/>
            <p:cNvSpPr>
              <a:spLocks noChangeArrowheads="1"/>
            </p:cNvSpPr>
            <p:nvPr/>
          </p:nvSpPr>
          <p:spPr bwMode="auto">
            <a:xfrm>
              <a:off x="5094" y="6081"/>
              <a:ext cx="23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57 (35)</a:t>
              </a:r>
              <a:endParaRPr lang="en-US" altLang="en-US" sz="900">
                <a:ea typeface="+mn-ea"/>
              </a:endParaRPr>
            </a:p>
          </p:txBody>
        </p:sp>
        <p:sp>
          <p:nvSpPr>
            <p:cNvPr id="13875" name="Rectangle 338"/>
            <p:cNvSpPr>
              <a:spLocks noChangeArrowheads="1"/>
            </p:cNvSpPr>
            <p:nvPr/>
          </p:nvSpPr>
          <p:spPr bwMode="auto">
            <a:xfrm>
              <a:off x="5094" y="6199"/>
              <a:ext cx="23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47 (48)</a:t>
              </a:r>
              <a:endParaRPr lang="en-US" altLang="en-US" sz="900">
                <a:ea typeface="+mn-ea"/>
              </a:endParaRPr>
            </a:p>
          </p:txBody>
        </p:sp>
        <p:sp>
          <p:nvSpPr>
            <p:cNvPr id="13876" name="Rectangle 339"/>
            <p:cNvSpPr>
              <a:spLocks noChangeArrowheads="1"/>
            </p:cNvSpPr>
            <p:nvPr/>
          </p:nvSpPr>
          <p:spPr bwMode="auto">
            <a:xfrm>
              <a:off x="5952" y="6081"/>
              <a:ext cx="23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18 (60)</a:t>
              </a:r>
              <a:endParaRPr lang="en-US" altLang="en-US" sz="900">
                <a:ea typeface="+mn-ea"/>
              </a:endParaRPr>
            </a:p>
          </p:txBody>
        </p:sp>
        <p:sp>
          <p:nvSpPr>
            <p:cNvPr id="13877" name="Rectangle 340"/>
            <p:cNvSpPr>
              <a:spLocks noChangeArrowheads="1"/>
            </p:cNvSpPr>
            <p:nvPr/>
          </p:nvSpPr>
          <p:spPr bwMode="auto">
            <a:xfrm>
              <a:off x="5952" y="6199"/>
              <a:ext cx="23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16 (72)</a:t>
              </a:r>
              <a:endParaRPr lang="en-US" altLang="en-US" sz="900">
                <a:ea typeface="+mn-ea"/>
              </a:endParaRPr>
            </a:p>
          </p:txBody>
        </p:sp>
        <p:sp>
          <p:nvSpPr>
            <p:cNvPr id="13878" name="Rectangle 341"/>
            <p:cNvSpPr>
              <a:spLocks noChangeArrowheads="1"/>
            </p:cNvSpPr>
            <p:nvPr/>
          </p:nvSpPr>
          <p:spPr bwMode="auto">
            <a:xfrm>
              <a:off x="5380" y="6081"/>
              <a:ext cx="23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43 (53)</a:t>
              </a:r>
              <a:endParaRPr lang="en-US" altLang="en-US" sz="900">
                <a:ea typeface="+mn-ea"/>
              </a:endParaRPr>
            </a:p>
          </p:txBody>
        </p:sp>
        <p:sp>
          <p:nvSpPr>
            <p:cNvPr id="13879" name="Rectangle 342"/>
            <p:cNvSpPr>
              <a:spLocks noChangeArrowheads="1"/>
            </p:cNvSpPr>
            <p:nvPr/>
          </p:nvSpPr>
          <p:spPr bwMode="auto">
            <a:xfrm>
              <a:off x="5380" y="6199"/>
              <a:ext cx="23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32 (62)</a:t>
              </a:r>
              <a:endParaRPr lang="en-US" altLang="en-US" sz="900">
                <a:ea typeface="+mn-ea"/>
              </a:endParaRPr>
            </a:p>
          </p:txBody>
        </p:sp>
        <p:sp>
          <p:nvSpPr>
            <p:cNvPr id="13880" name="Rectangle 343"/>
            <p:cNvSpPr>
              <a:spLocks noChangeArrowheads="1"/>
            </p:cNvSpPr>
            <p:nvPr/>
          </p:nvSpPr>
          <p:spPr bwMode="auto">
            <a:xfrm>
              <a:off x="6244" y="6081"/>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9 (64)</a:t>
              </a:r>
              <a:endParaRPr lang="en-US" altLang="en-US" sz="900">
                <a:ea typeface="+mn-ea"/>
              </a:endParaRPr>
            </a:p>
          </p:txBody>
        </p:sp>
        <p:sp>
          <p:nvSpPr>
            <p:cNvPr id="13881" name="Rectangle 344"/>
            <p:cNvSpPr>
              <a:spLocks noChangeArrowheads="1"/>
            </p:cNvSpPr>
            <p:nvPr/>
          </p:nvSpPr>
          <p:spPr bwMode="auto">
            <a:xfrm>
              <a:off x="6244" y="6199"/>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9 (74)</a:t>
              </a:r>
              <a:endParaRPr lang="en-US" altLang="en-US" sz="900">
                <a:ea typeface="+mn-ea"/>
              </a:endParaRPr>
            </a:p>
          </p:txBody>
        </p:sp>
        <p:sp>
          <p:nvSpPr>
            <p:cNvPr id="13882" name="Rectangle 345"/>
            <p:cNvSpPr>
              <a:spLocks noChangeArrowheads="1"/>
            </p:cNvSpPr>
            <p:nvPr/>
          </p:nvSpPr>
          <p:spPr bwMode="auto">
            <a:xfrm>
              <a:off x="6756" y="6081"/>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1 (66)</a:t>
              </a:r>
              <a:endParaRPr lang="en-US" altLang="en-US" sz="900">
                <a:ea typeface="+mn-ea"/>
              </a:endParaRPr>
            </a:p>
          </p:txBody>
        </p:sp>
        <p:sp>
          <p:nvSpPr>
            <p:cNvPr id="13883" name="Rectangle 346"/>
            <p:cNvSpPr>
              <a:spLocks noChangeArrowheads="1"/>
            </p:cNvSpPr>
            <p:nvPr/>
          </p:nvSpPr>
          <p:spPr bwMode="auto">
            <a:xfrm>
              <a:off x="6756" y="6199"/>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3 (76)</a:t>
              </a:r>
              <a:endParaRPr lang="en-US" altLang="en-US" sz="900">
                <a:ea typeface="+mn-ea"/>
              </a:endParaRPr>
            </a:p>
          </p:txBody>
        </p:sp>
        <p:sp>
          <p:nvSpPr>
            <p:cNvPr id="13884" name="Rectangle 347"/>
            <p:cNvSpPr>
              <a:spLocks noChangeArrowheads="1"/>
            </p:cNvSpPr>
            <p:nvPr/>
          </p:nvSpPr>
          <p:spPr bwMode="auto">
            <a:xfrm>
              <a:off x="6496" y="6081"/>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5 (66)</a:t>
              </a:r>
              <a:endParaRPr lang="en-US" altLang="en-US" sz="900">
                <a:ea typeface="+mn-ea"/>
              </a:endParaRPr>
            </a:p>
          </p:txBody>
        </p:sp>
        <p:sp>
          <p:nvSpPr>
            <p:cNvPr id="13885" name="Rectangle 348"/>
            <p:cNvSpPr>
              <a:spLocks noChangeArrowheads="1"/>
            </p:cNvSpPr>
            <p:nvPr/>
          </p:nvSpPr>
          <p:spPr bwMode="auto">
            <a:xfrm>
              <a:off x="6496" y="6199"/>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6 (75)</a:t>
              </a:r>
              <a:endParaRPr lang="en-US" altLang="en-US" sz="900">
                <a:ea typeface="+mn-ea"/>
              </a:endParaRPr>
            </a:p>
          </p:txBody>
        </p:sp>
        <p:sp>
          <p:nvSpPr>
            <p:cNvPr id="13886" name="Rectangle 349"/>
            <p:cNvSpPr>
              <a:spLocks noChangeArrowheads="1"/>
            </p:cNvSpPr>
            <p:nvPr/>
          </p:nvSpPr>
          <p:spPr bwMode="auto">
            <a:xfrm>
              <a:off x="7054" y="6081"/>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1 (66)</a:t>
              </a:r>
              <a:endParaRPr lang="en-US" altLang="en-US" sz="900">
                <a:ea typeface="+mn-ea"/>
              </a:endParaRPr>
            </a:p>
          </p:txBody>
        </p:sp>
        <p:sp>
          <p:nvSpPr>
            <p:cNvPr id="13887" name="Rectangle 350"/>
            <p:cNvSpPr>
              <a:spLocks noChangeArrowheads="1"/>
            </p:cNvSpPr>
            <p:nvPr/>
          </p:nvSpPr>
          <p:spPr bwMode="auto">
            <a:xfrm>
              <a:off x="7054" y="6199"/>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1 (76)</a:t>
              </a:r>
              <a:endParaRPr lang="en-US" altLang="en-US" sz="900">
                <a:ea typeface="+mn-ea"/>
              </a:endParaRPr>
            </a:p>
          </p:txBody>
        </p:sp>
        <p:sp>
          <p:nvSpPr>
            <p:cNvPr id="13888" name="Rectangle 351"/>
            <p:cNvSpPr>
              <a:spLocks noChangeArrowheads="1"/>
            </p:cNvSpPr>
            <p:nvPr/>
          </p:nvSpPr>
          <p:spPr bwMode="auto">
            <a:xfrm>
              <a:off x="5670" y="6081"/>
              <a:ext cx="23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28 (53)</a:t>
              </a:r>
              <a:endParaRPr lang="en-US" altLang="en-US" sz="900">
                <a:ea typeface="+mn-ea"/>
              </a:endParaRPr>
            </a:p>
          </p:txBody>
        </p:sp>
        <p:sp>
          <p:nvSpPr>
            <p:cNvPr id="13889" name="Rectangle 352"/>
            <p:cNvSpPr>
              <a:spLocks noChangeArrowheads="1"/>
            </p:cNvSpPr>
            <p:nvPr/>
          </p:nvSpPr>
          <p:spPr bwMode="auto">
            <a:xfrm>
              <a:off x="5670" y="6199"/>
              <a:ext cx="23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23 (68)</a:t>
              </a:r>
              <a:endParaRPr lang="en-US" altLang="en-US" sz="900">
                <a:ea typeface="+mn-ea"/>
              </a:endParaRPr>
            </a:p>
          </p:txBody>
        </p:sp>
        <p:sp>
          <p:nvSpPr>
            <p:cNvPr id="13890" name="Rectangle 353"/>
            <p:cNvSpPr>
              <a:spLocks noChangeArrowheads="1"/>
            </p:cNvSpPr>
            <p:nvPr/>
          </p:nvSpPr>
          <p:spPr bwMode="auto">
            <a:xfrm>
              <a:off x="4812" y="6081"/>
              <a:ext cx="23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72 (20)</a:t>
              </a:r>
              <a:endParaRPr lang="en-US" altLang="en-US" sz="900">
                <a:ea typeface="+mn-ea"/>
              </a:endParaRPr>
            </a:p>
          </p:txBody>
        </p:sp>
        <p:sp>
          <p:nvSpPr>
            <p:cNvPr id="13891" name="Rectangle 354"/>
            <p:cNvSpPr>
              <a:spLocks noChangeArrowheads="1"/>
            </p:cNvSpPr>
            <p:nvPr/>
          </p:nvSpPr>
          <p:spPr bwMode="auto">
            <a:xfrm>
              <a:off x="4812" y="6199"/>
              <a:ext cx="23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61 (34)</a:t>
              </a:r>
              <a:endParaRPr lang="en-US" altLang="en-US" sz="900">
                <a:ea typeface="+mn-ea"/>
              </a:endParaRPr>
            </a:p>
          </p:txBody>
        </p:sp>
        <p:sp>
          <p:nvSpPr>
            <p:cNvPr id="13892" name="Rectangle 355"/>
            <p:cNvSpPr>
              <a:spLocks noChangeArrowheads="1"/>
            </p:cNvSpPr>
            <p:nvPr/>
          </p:nvSpPr>
          <p:spPr bwMode="auto">
            <a:xfrm>
              <a:off x="4512" y="6081"/>
              <a:ext cx="23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79 (13)</a:t>
              </a:r>
              <a:endParaRPr lang="en-US" altLang="en-US" sz="900">
                <a:ea typeface="+mn-ea"/>
              </a:endParaRPr>
            </a:p>
          </p:txBody>
        </p:sp>
        <p:sp>
          <p:nvSpPr>
            <p:cNvPr id="13893" name="Rectangle 356"/>
            <p:cNvSpPr>
              <a:spLocks noChangeArrowheads="1"/>
            </p:cNvSpPr>
            <p:nvPr/>
          </p:nvSpPr>
          <p:spPr bwMode="auto">
            <a:xfrm>
              <a:off x="4512" y="6199"/>
              <a:ext cx="23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75 (21)</a:t>
              </a:r>
              <a:endParaRPr lang="en-US" altLang="en-US" sz="900">
                <a:ea typeface="+mn-ea"/>
              </a:endParaRPr>
            </a:p>
          </p:txBody>
        </p:sp>
        <p:sp>
          <p:nvSpPr>
            <p:cNvPr id="13894" name="Rectangle 357"/>
            <p:cNvSpPr>
              <a:spLocks noChangeArrowheads="1"/>
            </p:cNvSpPr>
            <p:nvPr/>
          </p:nvSpPr>
          <p:spPr bwMode="auto">
            <a:xfrm>
              <a:off x="4264" y="6081"/>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90 (3)</a:t>
              </a:r>
              <a:endParaRPr lang="en-US" altLang="en-US" sz="900">
                <a:ea typeface="+mn-ea"/>
              </a:endParaRPr>
            </a:p>
          </p:txBody>
        </p:sp>
        <p:sp>
          <p:nvSpPr>
            <p:cNvPr id="13895" name="Rectangle 358"/>
            <p:cNvSpPr>
              <a:spLocks noChangeArrowheads="1"/>
            </p:cNvSpPr>
            <p:nvPr/>
          </p:nvSpPr>
          <p:spPr bwMode="auto">
            <a:xfrm>
              <a:off x="4264" y="6199"/>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91 (5)</a:t>
              </a:r>
              <a:endParaRPr lang="en-US" altLang="en-US" sz="900">
                <a:ea typeface="+mn-ea"/>
              </a:endParaRPr>
            </a:p>
          </p:txBody>
        </p:sp>
        <p:sp>
          <p:nvSpPr>
            <p:cNvPr id="13896" name="Rectangle 359"/>
            <p:cNvSpPr>
              <a:spLocks noChangeArrowheads="1"/>
            </p:cNvSpPr>
            <p:nvPr/>
          </p:nvSpPr>
          <p:spPr bwMode="auto">
            <a:xfrm>
              <a:off x="7190" y="3438"/>
              <a:ext cx="44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Number</a:t>
              </a:r>
              <a:endParaRPr lang="en-US" altLang="en-US" sz="900">
                <a:ea typeface="+mn-ea"/>
              </a:endParaRPr>
            </a:p>
          </p:txBody>
        </p:sp>
        <p:sp>
          <p:nvSpPr>
            <p:cNvPr id="13897" name="Rectangle 360"/>
            <p:cNvSpPr>
              <a:spLocks noChangeArrowheads="1"/>
            </p:cNvSpPr>
            <p:nvPr/>
          </p:nvSpPr>
          <p:spPr bwMode="auto">
            <a:xfrm>
              <a:off x="7676" y="3433"/>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a</a:t>
              </a:r>
              <a:endParaRPr lang="en-US" altLang="en-US" sz="900">
                <a:ea typeface="+mn-ea"/>
              </a:endParaRPr>
            </a:p>
          </p:txBody>
        </p:sp>
        <p:sp>
          <p:nvSpPr>
            <p:cNvPr id="13898" name="Rectangle 361"/>
            <p:cNvSpPr>
              <a:spLocks noChangeArrowheads="1"/>
            </p:cNvSpPr>
            <p:nvPr/>
          </p:nvSpPr>
          <p:spPr bwMode="auto">
            <a:xfrm>
              <a:off x="7738" y="3433"/>
              <a:ext cx="29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t risk (</a:t>
              </a:r>
              <a:endParaRPr lang="en-US" altLang="en-US" sz="900">
                <a:ea typeface="+mn-ea"/>
              </a:endParaRPr>
            </a:p>
          </p:txBody>
        </p:sp>
        <p:sp>
          <p:nvSpPr>
            <p:cNvPr id="13899" name="Rectangle 362"/>
            <p:cNvSpPr>
              <a:spLocks noChangeArrowheads="1"/>
            </p:cNvSpPr>
            <p:nvPr/>
          </p:nvSpPr>
          <p:spPr bwMode="auto">
            <a:xfrm>
              <a:off x="8070" y="3433"/>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e</a:t>
              </a:r>
              <a:endParaRPr lang="en-US" altLang="en-US" sz="900">
                <a:ea typeface="+mn-ea"/>
              </a:endParaRPr>
            </a:p>
          </p:txBody>
        </p:sp>
        <p:sp>
          <p:nvSpPr>
            <p:cNvPr id="13900" name="Rectangle 363"/>
            <p:cNvSpPr>
              <a:spLocks noChangeArrowheads="1"/>
            </p:cNvSpPr>
            <p:nvPr/>
          </p:nvSpPr>
          <p:spPr bwMode="auto">
            <a:xfrm>
              <a:off x="8134" y="3433"/>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v</a:t>
              </a:r>
              <a:endParaRPr lang="en-US" altLang="en-US" sz="900">
                <a:ea typeface="+mn-ea"/>
              </a:endParaRPr>
            </a:p>
          </p:txBody>
        </p:sp>
        <p:sp>
          <p:nvSpPr>
            <p:cNvPr id="13901" name="Rectangle 364"/>
            <p:cNvSpPr>
              <a:spLocks noChangeArrowheads="1"/>
            </p:cNvSpPr>
            <p:nvPr/>
          </p:nvSpPr>
          <p:spPr bwMode="auto">
            <a:xfrm>
              <a:off x="8194" y="3433"/>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e</a:t>
              </a:r>
              <a:endParaRPr lang="en-US" altLang="en-US" sz="900">
                <a:ea typeface="+mn-ea"/>
              </a:endParaRPr>
            </a:p>
          </p:txBody>
        </p:sp>
        <p:sp>
          <p:nvSpPr>
            <p:cNvPr id="13902" name="Rectangle 365"/>
            <p:cNvSpPr>
              <a:spLocks noChangeArrowheads="1"/>
            </p:cNvSpPr>
            <p:nvPr/>
          </p:nvSpPr>
          <p:spPr bwMode="auto">
            <a:xfrm>
              <a:off x="8258" y="3433"/>
              <a:ext cx="59"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n</a:t>
              </a:r>
              <a:endParaRPr lang="en-US" altLang="en-US" sz="900">
                <a:ea typeface="+mn-ea"/>
              </a:endParaRPr>
            </a:p>
          </p:txBody>
        </p:sp>
        <p:sp>
          <p:nvSpPr>
            <p:cNvPr id="13903" name="Rectangle 366"/>
            <p:cNvSpPr>
              <a:spLocks noChangeArrowheads="1"/>
            </p:cNvSpPr>
            <p:nvPr/>
          </p:nvSpPr>
          <p:spPr bwMode="auto">
            <a:xfrm>
              <a:off x="8326" y="3433"/>
              <a:ext cx="117"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ts)</a:t>
              </a:r>
              <a:endParaRPr lang="en-US" altLang="en-US" sz="900">
                <a:ea typeface="+mn-ea"/>
              </a:endParaRPr>
            </a:p>
          </p:txBody>
        </p:sp>
        <p:sp>
          <p:nvSpPr>
            <p:cNvPr id="13904" name="Rectangle 367"/>
            <p:cNvSpPr>
              <a:spLocks noChangeArrowheads="1"/>
            </p:cNvSpPr>
            <p:nvPr/>
          </p:nvSpPr>
          <p:spPr bwMode="auto">
            <a:xfrm>
              <a:off x="7524" y="3559"/>
              <a:ext cx="14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SG</a:t>
              </a:r>
              <a:endParaRPr lang="en-US" altLang="en-US" sz="900">
                <a:ea typeface="+mn-ea"/>
              </a:endParaRPr>
            </a:p>
          </p:txBody>
        </p:sp>
        <p:sp>
          <p:nvSpPr>
            <p:cNvPr id="13905" name="Rectangle 368"/>
            <p:cNvSpPr>
              <a:spLocks noChangeArrowheads="1"/>
            </p:cNvSpPr>
            <p:nvPr/>
          </p:nvSpPr>
          <p:spPr bwMode="auto">
            <a:xfrm>
              <a:off x="7694" y="3559"/>
              <a:ext cx="279"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142(0)</a:t>
              </a:r>
              <a:endParaRPr lang="en-US" altLang="en-US" sz="900">
                <a:ea typeface="+mn-ea"/>
              </a:endParaRPr>
            </a:p>
          </p:txBody>
        </p:sp>
        <p:sp>
          <p:nvSpPr>
            <p:cNvPr id="13906" name="Rectangle 369"/>
            <p:cNvSpPr>
              <a:spLocks noChangeArrowheads="1"/>
            </p:cNvSpPr>
            <p:nvPr/>
          </p:nvSpPr>
          <p:spPr bwMode="auto">
            <a:xfrm>
              <a:off x="7694" y="3677"/>
              <a:ext cx="279"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128(0)</a:t>
              </a:r>
              <a:endParaRPr lang="en-US" altLang="en-US" sz="900">
                <a:ea typeface="+mn-ea"/>
              </a:endParaRPr>
            </a:p>
          </p:txBody>
        </p:sp>
        <p:sp>
          <p:nvSpPr>
            <p:cNvPr id="13907" name="Rectangle 370"/>
            <p:cNvSpPr>
              <a:spLocks noChangeArrowheads="1"/>
            </p:cNvSpPr>
            <p:nvPr/>
          </p:nvSpPr>
          <p:spPr bwMode="auto">
            <a:xfrm>
              <a:off x="9302" y="3559"/>
              <a:ext cx="30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15 (83)</a:t>
              </a:r>
              <a:endParaRPr lang="en-US" altLang="en-US" sz="900">
                <a:ea typeface="+mn-ea"/>
              </a:endParaRPr>
            </a:p>
          </p:txBody>
        </p:sp>
        <p:sp>
          <p:nvSpPr>
            <p:cNvPr id="13908" name="Rectangle 371"/>
            <p:cNvSpPr>
              <a:spLocks noChangeArrowheads="1"/>
            </p:cNvSpPr>
            <p:nvPr/>
          </p:nvSpPr>
          <p:spPr bwMode="auto">
            <a:xfrm>
              <a:off x="9334" y="3677"/>
              <a:ext cx="25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2 (81)</a:t>
              </a:r>
              <a:endParaRPr lang="en-US" altLang="en-US" sz="900">
                <a:ea typeface="+mn-ea"/>
              </a:endParaRPr>
            </a:p>
          </p:txBody>
        </p:sp>
        <p:sp>
          <p:nvSpPr>
            <p:cNvPr id="13909" name="Rectangle 372"/>
            <p:cNvSpPr>
              <a:spLocks noChangeArrowheads="1"/>
            </p:cNvSpPr>
            <p:nvPr/>
          </p:nvSpPr>
          <p:spPr bwMode="auto">
            <a:xfrm>
              <a:off x="10570" y="3559"/>
              <a:ext cx="25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2 (87)</a:t>
              </a:r>
              <a:endParaRPr lang="en-US" altLang="en-US" sz="900">
                <a:ea typeface="+mn-ea"/>
              </a:endParaRPr>
            </a:p>
          </p:txBody>
        </p:sp>
        <p:sp>
          <p:nvSpPr>
            <p:cNvPr id="13910" name="Rectangle 373"/>
            <p:cNvSpPr>
              <a:spLocks noChangeArrowheads="1"/>
            </p:cNvSpPr>
            <p:nvPr/>
          </p:nvSpPr>
          <p:spPr bwMode="auto">
            <a:xfrm>
              <a:off x="10956" y="3559"/>
              <a:ext cx="25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0 (88)</a:t>
              </a:r>
              <a:endParaRPr lang="en-US" altLang="en-US" sz="900">
                <a:ea typeface="+mn-ea"/>
              </a:endParaRPr>
            </a:p>
          </p:txBody>
        </p:sp>
        <p:sp>
          <p:nvSpPr>
            <p:cNvPr id="13911" name="Rectangle 374"/>
            <p:cNvSpPr>
              <a:spLocks noChangeArrowheads="1"/>
            </p:cNvSpPr>
            <p:nvPr/>
          </p:nvSpPr>
          <p:spPr bwMode="auto">
            <a:xfrm>
              <a:off x="10570" y="3677"/>
              <a:ext cx="25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0 (81)</a:t>
              </a:r>
              <a:endParaRPr lang="en-US" altLang="en-US" sz="900">
                <a:ea typeface="+mn-ea"/>
              </a:endParaRPr>
            </a:p>
          </p:txBody>
        </p:sp>
        <p:sp>
          <p:nvSpPr>
            <p:cNvPr id="13912" name="Rectangle 375"/>
            <p:cNvSpPr>
              <a:spLocks noChangeArrowheads="1"/>
            </p:cNvSpPr>
            <p:nvPr/>
          </p:nvSpPr>
          <p:spPr bwMode="auto">
            <a:xfrm>
              <a:off x="9712" y="3559"/>
              <a:ext cx="30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10 (85)</a:t>
              </a:r>
              <a:endParaRPr lang="en-US" altLang="en-US" sz="900">
                <a:ea typeface="+mn-ea"/>
              </a:endParaRPr>
            </a:p>
          </p:txBody>
        </p:sp>
        <p:sp>
          <p:nvSpPr>
            <p:cNvPr id="13913" name="Rectangle 376"/>
            <p:cNvSpPr>
              <a:spLocks noChangeArrowheads="1"/>
            </p:cNvSpPr>
            <p:nvPr/>
          </p:nvSpPr>
          <p:spPr bwMode="auto">
            <a:xfrm>
              <a:off x="9744" y="3677"/>
              <a:ext cx="25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 (81)</a:t>
              </a:r>
              <a:endParaRPr lang="en-US" altLang="en-US" sz="900">
                <a:ea typeface="+mn-ea"/>
              </a:endParaRPr>
            </a:p>
          </p:txBody>
        </p:sp>
        <p:sp>
          <p:nvSpPr>
            <p:cNvPr id="13914" name="Rectangle 377"/>
            <p:cNvSpPr>
              <a:spLocks noChangeArrowheads="1"/>
            </p:cNvSpPr>
            <p:nvPr/>
          </p:nvSpPr>
          <p:spPr bwMode="auto">
            <a:xfrm>
              <a:off x="10156" y="3559"/>
              <a:ext cx="25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4 (86)</a:t>
              </a:r>
              <a:endParaRPr lang="en-US" altLang="en-US" sz="900">
                <a:ea typeface="+mn-ea"/>
              </a:endParaRPr>
            </a:p>
          </p:txBody>
        </p:sp>
        <p:sp>
          <p:nvSpPr>
            <p:cNvPr id="13915" name="Rectangle 378"/>
            <p:cNvSpPr>
              <a:spLocks noChangeArrowheads="1"/>
            </p:cNvSpPr>
            <p:nvPr/>
          </p:nvSpPr>
          <p:spPr bwMode="auto">
            <a:xfrm>
              <a:off x="10156" y="3677"/>
              <a:ext cx="25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 (81)</a:t>
              </a:r>
              <a:endParaRPr lang="en-US" altLang="en-US" sz="900">
                <a:ea typeface="+mn-ea"/>
              </a:endParaRPr>
            </a:p>
          </p:txBody>
        </p:sp>
        <p:sp>
          <p:nvSpPr>
            <p:cNvPr id="13916" name="Rectangle 379"/>
            <p:cNvSpPr>
              <a:spLocks noChangeArrowheads="1"/>
            </p:cNvSpPr>
            <p:nvPr/>
          </p:nvSpPr>
          <p:spPr bwMode="auto">
            <a:xfrm>
              <a:off x="8884" y="3559"/>
              <a:ext cx="30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25 (76)</a:t>
              </a:r>
              <a:endParaRPr lang="en-US" altLang="en-US" sz="900">
                <a:ea typeface="+mn-ea"/>
              </a:endParaRPr>
            </a:p>
          </p:txBody>
        </p:sp>
        <p:sp>
          <p:nvSpPr>
            <p:cNvPr id="13917" name="Rectangle 380"/>
            <p:cNvSpPr>
              <a:spLocks noChangeArrowheads="1"/>
            </p:cNvSpPr>
            <p:nvPr/>
          </p:nvSpPr>
          <p:spPr bwMode="auto">
            <a:xfrm>
              <a:off x="8916" y="3677"/>
              <a:ext cx="25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6 (78)</a:t>
              </a:r>
              <a:endParaRPr lang="en-US" altLang="en-US" sz="900">
                <a:ea typeface="+mn-ea"/>
              </a:endParaRPr>
            </a:p>
          </p:txBody>
        </p:sp>
        <p:sp>
          <p:nvSpPr>
            <p:cNvPr id="13918" name="Rectangle 381"/>
            <p:cNvSpPr>
              <a:spLocks noChangeArrowheads="1"/>
            </p:cNvSpPr>
            <p:nvPr/>
          </p:nvSpPr>
          <p:spPr bwMode="auto">
            <a:xfrm>
              <a:off x="8476" y="3559"/>
              <a:ext cx="30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50 (62)</a:t>
              </a:r>
              <a:endParaRPr lang="en-US" altLang="en-US" sz="900">
                <a:ea typeface="+mn-ea"/>
              </a:endParaRPr>
            </a:p>
          </p:txBody>
        </p:sp>
        <p:sp>
          <p:nvSpPr>
            <p:cNvPr id="13919" name="Rectangle 382"/>
            <p:cNvSpPr>
              <a:spLocks noChangeArrowheads="1"/>
            </p:cNvSpPr>
            <p:nvPr/>
          </p:nvSpPr>
          <p:spPr bwMode="auto">
            <a:xfrm>
              <a:off x="8476" y="3677"/>
              <a:ext cx="30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18 (72)</a:t>
              </a:r>
              <a:endParaRPr lang="en-US" altLang="en-US" sz="900">
                <a:ea typeface="+mn-ea"/>
              </a:endParaRPr>
            </a:p>
          </p:txBody>
        </p:sp>
        <p:sp>
          <p:nvSpPr>
            <p:cNvPr id="13920" name="Rectangle 383"/>
            <p:cNvSpPr>
              <a:spLocks noChangeArrowheads="1"/>
            </p:cNvSpPr>
            <p:nvPr/>
          </p:nvSpPr>
          <p:spPr bwMode="auto">
            <a:xfrm>
              <a:off x="8066" y="3559"/>
              <a:ext cx="30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77 (46)</a:t>
              </a:r>
              <a:endParaRPr lang="en-US" altLang="en-US" sz="900">
                <a:ea typeface="+mn-ea"/>
              </a:endParaRPr>
            </a:p>
          </p:txBody>
        </p:sp>
        <p:sp>
          <p:nvSpPr>
            <p:cNvPr id="13921" name="Rectangle 384"/>
            <p:cNvSpPr>
              <a:spLocks noChangeArrowheads="1"/>
            </p:cNvSpPr>
            <p:nvPr/>
          </p:nvSpPr>
          <p:spPr bwMode="auto">
            <a:xfrm>
              <a:off x="8066" y="3677"/>
              <a:ext cx="30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52 (48)</a:t>
              </a:r>
              <a:endParaRPr lang="en-US" altLang="en-US" sz="900">
                <a:ea typeface="+mn-ea"/>
              </a:endParaRPr>
            </a:p>
          </p:txBody>
        </p:sp>
        <p:sp>
          <p:nvSpPr>
            <p:cNvPr id="13922" name="Rectangle 385"/>
            <p:cNvSpPr>
              <a:spLocks noChangeArrowheads="1"/>
            </p:cNvSpPr>
            <p:nvPr/>
          </p:nvSpPr>
          <p:spPr bwMode="auto">
            <a:xfrm>
              <a:off x="7468" y="3677"/>
              <a:ext cx="19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TPC</a:t>
              </a:r>
              <a:endParaRPr lang="en-US" altLang="en-US" sz="900">
                <a:ea typeface="+mn-ea"/>
              </a:endParaRPr>
            </a:p>
          </p:txBody>
        </p:sp>
        <p:sp>
          <p:nvSpPr>
            <p:cNvPr id="13923" name="Rectangle 386"/>
            <p:cNvSpPr>
              <a:spLocks noChangeArrowheads="1"/>
            </p:cNvSpPr>
            <p:nvPr/>
          </p:nvSpPr>
          <p:spPr bwMode="auto">
            <a:xfrm>
              <a:off x="7213" y="5926"/>
              <a:ext cx="49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Number</a:t>
              </a:r>
              <a:endParaRPr lang="en-US" altLang="en-US" sz="900">
                <a:ea typeface="+mn-ea"/>
              </a:endParaRPr>
            </a:p>
          </p:txBody>
        </p:sp>
        <p:sp>
          <p:nvSpPr>
            <p:cNvPr id="13924" name="Rectangle 387"/>
            <p:cNvSpPr>
              <a:spLocks noChangeArrowheads="1"/>
            </p:cNvSpPr>
            <p:nvPr/>
          </p:nvSpPr>
          <p:spPr bwMode="auto">
            <a:xfrm>
              <a:off x="7676" y="5925"/>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a</a:t>
              </a:r>
              <a:endParaRPr lang="en-US" altLang="en-US" sz="900">
                <a:ea typeface="+mn-ea"/>
              </a:endParaRPr>
            </a:p>
          </p:txBody>
        </p:sp>
        <p:sp>
          <p:nvSpPr>
            <p:cNvPr id="13925" name="Rectangle 388"/>
            <p:cNvSpPr>
              <a:spLocks noChangeArrowheads="1"/>
            </p:cNvSpPr>
            <p:nvPr/>
          </p:nvSpPr>
          <p:spPr bwMode="auto">
            <a:xfrm>
              <a:off x="7738" y="5925"/>
              <a:ext cx="29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t risk (</a:t>
              </a:r>
              <a:endParaRPr lang="en-US" altLang="en-US" sz="900">
                <a:ea typeface="+mn-ea"/>
              </a:endParaRPr>
            </a:p>
          </p:txBody>
        </p:sp>
        <p:sp>
          <p:nvSpPr>
            <p:cNvPr id="13926" name="Rectangle 389"/>
            <p:cNvSpPr>
              <a:spLocks noChangeArrowheads="1"/>
            </p:cNvSpPr>
            <p:nvPr/>
          </p:nvSpPr>
          <p:spPr bwMode="auto">
            <a:xfrm>
              <a:off x="8070" y="5925"/>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e</a:t>
              </a:r>
              <a:endParaRPr lang="en-US" altLang="en-US" sz="900">
                <a:ea typeface="+mn-ea"/>
              </a:endParaRPr>
            </a:p>
          </p:txBody>
        </p:sp>
        <p:sp>
          <p:nvSpPr>
            <p:cNvPr id="13927" name="Rectangle 390"/>
            <p:cNvSpPr>
              <a:spLocks noChangeArrowheads="1"/>
            </p:cNvSpPr>
            <p:nvPr/>
          </p:nvSpPr>
          <p:spPr bwMode="auto">
            <a:xfrm>
              <a:off x="8134" y="5925"/>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v</a:t>
              </a:r>
              <a:endParaRPr lang="en-US" altLang="en-US" sz="900">
                <a:ea typeface="+mn-ea"/>
              </a:endParaRPr>
            </a:p>
          </p:txBody>
        </p:sp>
        <p:sp>
          <p:nvSpPr>
            <p:cNvPr id="13928" name="Rectangle 391"/>
            <p:cNvSpPr>
              <a:spLocks noChangeArrowheads="1"/>
            </p:cNvSpPr>
            <p:nvPr/>
          </p:nvSpPr>
          <p:spPr bwMode="auto">
            <a:xfrm>
              <a:off x="8194" y="5925"/>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e</a:t>
              </a:r>
              <a:endParaRPr lang="en-US" altLang="en-US" sz="900">
                <a:ea typeface="+mn-ea"/>
              </a:endParaRPr>
            </a:p>
          </p:txBody>
        </p:sp>
        <p:sp>
          <p:nvSpPr>
            <p:cNvPr id="13929" name="Rectangle 392"/>
            <p:cNvSpPr>
              <a:spLocks noChangeArrowheads="1"/>
            </p:cNvSpPr>
            <p:nvPr/>
          </p:nvSpPr>
          <p:spPr bwMode="auto">
            <a:xfrm>
              <a:off x="8258" y="5925"/>
              <a:ext cx="59"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n</a:t>
              </a:r>
              <a:endParaRPr lang="en-US" altLang="en-US" sz="900">
                <a:ea typeface="+mn-ea"/>
              </a:endParaRPr>
            </a:p>
          </p:txBody>
        </p:sp>
        <p:sp>
          <p:nvSpPr>
            <p:cNvPr id="13930" name="Rectangle 393"/>
            <p:cNvSpPr>
              <a:spLocks noChangeArrowheads="1"/>
            </p:cNvSpPr>
            <p:nvPr/>
          </p:nvSpPr>
          <p:spPr bwMode="auto">
            <a:xfrm>
              <a:off x="8326" y="5925"/>
              <a:ext cx="117"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ts)</a:t>
              </a:r>
              <a:endParaRPr lang="en-US" altLang="en-US" sz="900">
                <a:ea typeface="+mn-ea"/>
              </a:endParaRPr>
            </a:p>
          </p:txBody>
        </p:sp>
        <p:sp>
          <p:nvSpPr>
            <p:cNvPr id="13931" name="Rectangle 394"/>
            <p:cNvSpPr>
              <a:spLocks noChangeArrowheads="1"/>
            </p:cNvSpPr>
            <p:nvPr/>
          </p:nvSpPr>
          <p:spPr bwMode="auto">
            <a:xfrm>
              <a:off x="7560" y="6081"/>
              <a:ext cx="104"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SG</a:t>
              </a:r>
              <a:endParaRPr lang="en-US" altLang="en-US" sz="900">
                <a:ea typeface="+mn-ea"/>
              </a:endParaRPr>
            </a:p>
          </p:txBody>
        </p:sp>
        <p:sp>
          <p:nvSpPr>
            <p:cNvPr id="13932" name="Rectangle 395"/>
            <p:cNvSpPr>
              <a:spLocks noChangeArrowheads="1"/>
            </p:cNvSpPr>
            <p:nvPr/>
          </p:nvSpPr>
          <p:spPr bwMode="auto">
            <a:xfrm>
              <a:off x="7518" y="6199"/>
              <a:ext cx="144"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TPC</a:t>
              </a:r>
              <a:endParaRPr lang="en-US" altLang="en-US" sz="900">
                <a:ea typeface="+mn-ea"/>
              </a:endParaRPr>
            </a:p>
          </p:txBody>
        </p:sp>
        <p:sp>
          <p:nvSpPr>
            <p:cNvPr id="13933" name="Rectangle 396"/>
            <p:cNvSpPr>
              <a:spLocks noChangeArrowheads="1"/>
            </p:cNvSpPr>
            <p:nvPr/>
          </p:nvSpPr>
          <p:spPr bwMode="auto">
            <a:xfrm>
              <a:off x="7720" y="6081"/>
              <a:ext cx="21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142(0)</a:t>
              </a:r>
              <a:endParaRPr lang="en-US" altLang="en-US" sz="900">
                <a:ea typeface="+mn-ea"/>
              </a:endParaRPr>
            </a:p>
          </p:txBody>
        </p:sp>
        <p:sp>
          <p:nvSpPr>
            <p:cNvPr id="13934" name="Rectangle 397"/>
            <p:cNvSpPr>
              <a:spLocks noChangeArrowheads="1"/>
            </p:cNvSpPr>
            <p:nvPr/>
          </p:nvSpPr>
          <p:spPr bwMode="auto">
            <a:xfrm>
              <a:off x="7720" y="6199"/>
              <a:ext cx="21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128(0)</a:t>
              </a:r>
              <a:endParaRPr lang="en-US" altLang="en-US" sz="900">
                <a:ea typeface="+mn-ea"/>
              </a:endParaRPr>
            </a:p>
          </p:txBody>
        </p:sp>
        <p:sp>
          <p:nvSpPr>
            <p:cNvPr id="13935" name="Rectangle 398"/>
            <p:cNvSpPr>
              <a:spLocks noChangeArrowheads="1"/>
            </p:cNvSpPr>
            <p:nvPr/>
          </p:nvSpPr>
          <p:spPr bwMode="auto">
            <a:xfrm>
              <a:off x="10504" y="6081"/>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2 (99)</a:t>
              </a:r>
              <a:endParaRPr lang="en-US" altLang="en-US" sz="900">
                <a:ea typeface="+mn-ea"/>
              </a:endParaRPr>
            </a:p>
          </p:txBody>
        </p:sp>
        <p:sp>
          <p:nvSpPr>
            <p:cNvPr id="13936" name="Rectangle 399"/>
            <p:cNvSpPr>
              <a:spLocks noChangeArrowheads="1"/>
            </p:cNvSpPr>
            <p:nvPr/>
          </p:nvSpPr>
          <p:spPr bwMode="auto">
            <a:xfrm>
              <a:off x="10504" y="6199"/>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1 (87)</a:t>
              </a:r>
              <a:endParaRPr lang="en-US" altLang="en-US" sz="900">
                <a:ea typeface="+mn-ea"/>
              </a:endParaRPr>
            </a:p>
          </p:txBody>
        </p:sp>
        <p:sp>
          <p:nvSpPr>
            <p:cNvPr id="13937" name="Rectangle 400"/>
            <p:cNvSpPr>
              <a:spLocks noChangeArrowheads="1"/>
            </p:cNvSpPr>
            <p:nvPr/>
          </p:nvSpPr>
          <p:spPr bwMode="auto">
            <a:xfrm>
              <a:off x="10214" y="6081"/>
              <a:ext cx="21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10(98)</a:t>
              </a:r>
              <a:endParaRPr lang="en-US" altLang="en-US" sz="900">
                <a:ea typeface="+mn-ea"/>
              </a:endParaRPr>
            </a:p>
          </p:txBody>
        </p:sp>
        <p:sp>
          <p:nvSpPr>
            <p:cNvPr id="13938" name="Rectangle 401"/>
            <p:cNvSpPr>
              <a:spLocks noChangeArrowheads="1"/>
            </p:cNvSpPr>
            <p:nvPr/>
          </p:nvSpPr>
          <p:spPr bwMode="auto">
            <a:xfrm>
              <a:off x="10228" y="6199"/>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4 (87)</a:t>
              </a:r>
              <a:endParaRPr lang="en-US" altLang="en-US" sz="900">
                <a:ea typeface="+mn-ea"/>
              </a:endParaRPr>
            </a:p>
          </p:txBody>
        </p:sp>
        <p:sp>
          <p:nvSpPr>
            <p:cNvPr id="13939" name="Rectangle 402"/>
            <p:cNvSpPr>
              <a:spLocks noChangeArrowheads="1"/>
            </p:cNvSpPr>
            <p:nvPr/>
          </p:nvSpPr>
          <p:spPr bwMode="auto">
            <a:xfrm>
              <a:off x="9942" y="6081"/>
              <a:ext cx="21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16(96)</a:t>
              </a:r>
              <a:endParaRPr lang="en-US" altLang="en-US" sz="900">
                <a:ea typeface="+mn-ea"/>
              </a:endParaRPr>
            </a:p>
          </p:txBody>
        </p:sp>
        <p:sp>
          <p:nvSpPr>
            <p:cNvPr id="13940" name="Rectangle 403"/>
            <p:cNvSpPr>
              <a:spLocks noChangeArrowheads="1"/>
            </p:cNvSpPr>
            <p:nvPr/>
          </p:nvSpPr>
          <p:spPr bwMode="auto">
            <a:xfrm>
              <a:off x="9966" y="6199"/>
              <a:ext cx="17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9(86)</a:t>
              </a:r>
              <a:endParaRPr lang="en-US" altLang="en-US" sz="900">
                <a:ea typeface="+mn-ea"/>
              </a:endParaRPr>
            </a:p>
          </p:txBody>
        </p:sp>
        <p:sp>
          <p:nvSpPr>
            <p:cNvPr id="13941" name="Rectangle 404"/>
            <p:cNvSpPr>
              <a:spLocks noChangeArrowheads="1"/>
            </p:cNvSpPr>
            <p:nvPr/>
          </p:nvSpPr>
          <p:spPr bwMode="auto">
            <a:xfrm>
              <a:off x="9674" y="6081"/>
              <a:ext cx="21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28(90)</a:t>
              </a:r>
              <a:endParaRPr lang="en-US" altLang="en-US" sz="900">
                <a:ea typeface="+mn-ea"/>
              </a:endParaRPr>
            </a:p>
          </p:txBody>
        </p:sp>
        <p:sp>
          <p:nvSpPr>
            <p:cNvPr id="13942" name="Rectangle 405"/>
            <p:cNvSpPr>
              <a:spLocks noChangeArrowheads="1"/>
            </p:cNvSpPr>
            <p:nvPr/>
          </p:nvSpPr>
          <p:spPr bwMode="auto">
            <a:xfrm>
              <a:off x="9674" y="6199"/>
              <a:ext cx="21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22(83)</a:t>
              </a:r>
              <a:endParaRPr lang="en-US" altLang="en-US" sz="900">
                <a:ea typeface="+mn-ea"/>
              </a:endParaRPr>
            </a:p>
          </p:txBody>
        </p:sp>
        <p:sp>
          <p:nvSpPr>
            <p:cNvPr id="13943" name="Rectangle 406"/>
            <p:cNvSpPr>
              <a:spLocks noChangeArrowheads="1"/>
            </p:cNvSpPr>
            <p:nvPr/>
          </p:nvSpPr>
          <p:spPr bwMode="auto">
            <a:xfrm>
              <a:off x="9408" y="6081"/>
              <a:ext cx="21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42(83)</a:t>
              </a:r>
              <a:endParaRPr lang="en-US" altLang="en-US" sz="900">
                <a:ea typeface="+mn-ea"/>
              </a:endParaRPr>
            </a:p>
          </p:txBody>
        </p:sp>
        <p:sp>
          <p:nvSpPr>
            <p:cNvPr id="13944" name="Rectangle 407"/>
            <p:cNvSpPr>
              <a:spLocks noChangeArrowheads="1"/>
            </p:cNvSpPr>
            <p:nvPr/>
          </p:nvSpPr>
          <p:spPr bwMode="auto">
            <a:xfrm>
              <a:off x="9408" y="6199"/>
              <a:ext cx="21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32(80)</a:t>
              </a:r>
              <a:endParaRPr lang="en-US" altLang="en-US" sz="900">
                <a:ea typeface="+mn-ea"/>
              </a:endParaRPr>
            </a:p>
          </p:txBody>
        </p:sp>
        <p:sp>
          <p:nvSpPr>
            <p:cNvPr id="13945" name="Rectangle 408"/>
            <p:cNvSpPr>
              <a:spLocks noChangeArrowheads="1"/>
            </p:cNvSpPr>
            <p:nvPr/>
          </p:nvSpPr>
          <p:spPr bwMode="auto">
            <a:xfrm>
              <a:off x="9142" y="6081"/>
              <a:ext cx="21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61(73)</a:t>
              </a:r>
              <a:endParaRPr lang="en-US" altLang="en-US" sz="900">
                <a:ea typeface="+mn-ea"/>
              </a:endParaRPr>
            </a:p>
          </p:txBody>
        </p:sp>
        <p:sp>
          <p:nvSpPr>
            <p:cNvPr id="13946" name="Rectangle 409"/>
            <p:cNvSpPr>
              <a:spLocks noChangeArrowheads="1"/>
            </p:cNvSpPr>
            <p:nvPr/>
          </p:nvSpPr>
          <p:spPr bwMode="auto">
            <a:xfrm>
              <a:off x="9142" y="6199"/>
              <a:ext cx="21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41(79)</a:t>
              </a:r>
              <a:endParaRPr lang="en-US" altLang="en-US" sz="900">
                <a:ea typeface="+mn-ea"/>
              </a:endParaRPr>
            </a:p>
          </p:txBody>
        </p:sp>
        <p:sp>
          <p:nvSpPr>
            <p:cNvPr id="13947" name="Rectangle 410"/>
            <p:cNvSpPr>
              <a:spLocks noChangeArrowheads="1"/>
            </p:cNvSpPr>
            <p:nvPr/>
          </p:nvSpPr>
          <p:spPr bwMode="auto">
            <a:xfrm>
              <a:off x="10764" y="6081"/>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1 (99)</a:t>
              </a:r>
              <a:endParaRPr lang="en-US" altLang="en-US" sz="900">
                <a:ea typeface="+mn-ea"/>
              </a:endParaRPr>
            </a:p>
          </p:txBody>
        </p:sp>
        <p:sp>
          <p:nvSpPr>
            <p:cNvPr id="13948" name="Rectangle 411"/>
            <p:cNvSpPr>
              <a:spLocks noChangeArrowheads="1"/>
            </p:cNvSpPr>
            <p:nvPr/>
          </p:nvSpPr>
          <p:spPr bwMode="auto">
            <a:xfrm>
              <a:off x="11032" y="6081"/>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0 (99)</a:t>
              </a:r>
              <a:endParaRPr lang="en-US" altLang="en-US" sz="900">
                <a:ea typeface="+mn-ea"/>
              </a:endParaRPr>
            </a:p>
          </p:txBody>
        </p:sp>
        <p:sp>
          <p:nvSpPr>
            <p:cNvPr id="13949" name="Rectangle 412"/>
            <p:cNvSpPr>
              <a:spLocks noChangeArrowheads="1"/>
            </p:cNvSpPr>
            <p:nvPr/>
          </p:nvSpPr>
          <p:spPr bwMode="auto">
            <a:xfrm>
              <a:off x="10764" y="6199"/>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0 (88)</a:t>
              </a:r>
              <a:endParaRPr lang="en-US" altLang="en-US" sz="900">
                <a:ea typeface="+mn-ea"/>
              </a:endParaRPr>
            </a:p>
          </p:txBody>
        </p:sp>
        <p:sp>
          <p:nvSpPr>
            <p:cNvPr id="13950" name="Rectangle 413"/>
            <p:cNvSpPr>
              <a:spLocks noChangeArrowheads="1"/>
            </p:cNvSpPr>
            <p:nvPr/>
          </p:nvSpPr>
          <p:spPr bwMode="auto">
            <a:xfrm>
              <a:off x="8872" y="6081"/>
              <a:ext cx="21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86(53)</a:t>
              </a:r>
              <a:endParaRPr lang="en-US" altLang="en-US" sz="900">
                <a:ea typeface="+mn-ea"/>
              </a:endParaRPr>
            </a:p>
          </p:txBody>
        </p:sp>
        <p:sp>
          <p:nvSpPr>
            <p:cNvPr id="13951" name="Rectangle 414"/>
            <p:cNvSpPr>
              <a:spLocks noChangeArrowheads="1"/>
            </p:cNvSpPr>
            <p:nvPr/>
          </p:nvSpPr>
          <p:spPr bwMode="auto">
            <a:xfrm>
              <a:off x="8872" y="6199"/>
              <a:ext cx="21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55(68)</a:t>
              </a:r>
              <a:endParaRPr lang="en-US" altLang="en-US" sz="900">
                <a:ea typeface="+mn-ea"/>
              </a:endParaRPr>
            </a:p>
          </p:txBody>
        </p:sp>
        <p:sp>
          <p:nvSpPr>
            <p:cNvPr id="13952" name="Rectangle 415"/>
            <p:cNvSpPr>
              <a:spLocks noChangeArrowheads="1"/>
            </p:cNvSpPr>
            <p:nvPr/>
          </p:nvSpPr>
          <p:spPr bwMode="auto">
            <a:xfrm>
              <a:off x="8560" y="6081"/>
              <a:ext cx="251"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102(37)</a:t>
              </a:r>
              <a:endParaRPr lang="en-US" altLang="en-US" sz="900">
                <a:ea typeface="+mn-ea"/>
              </a:endParaRPr>
            </a:p>
          </p:txBody>
        </p:sp>
        <p:sp>
          <p:nvSpPr>
            <p:cNvPr id="13953" name="Rectangle 416"/>
            <p:cNvSpPr>
              <a:spLocks noChangeArrowheads="1"/>
            </p:cNvSpPr>
            <p:nvPr/>
          </p:nvSpPr>
          <p:spPr bwMode="auto">
            <a:xfrm>
              <a:off x="8584" y="6199"/>
              <a:ext cx="21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78(45)</a:t>
              </a:r>
              <a:endParaRPr lang="en-US" altLang="en-US" sz="900">
                <a:ea typeface="+mn-ea"/>
              </a:endParaRPr>
            </a:p>
          </p:txBody>
        </p:sp>
        <p:sp>
          <p:nvSpPr>
            <p:cNvPr id="13954" name="Rectangle 417"/>
            <p:cNvSpPr>
              <a:spLocks noChangeArrowheads="1"/>
            </p:cNvSpPr>
            <p:nvPr/>
          </p:nvSpPr>
          <p:spPr bwMode="auto">
            <a:xfrm>
              <a:off x="8260" y="6081"/>
              <a:ext cx="251"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116(24)</a:t>
              </a:r>
              <a:endParaRPr lang="en-US" altLang="en-US" sz="900">
                <a:ea typeface="+mn-ea"/>
              </a:endParaRPr>
            </a:p>
          </p:txBody>
        </p:sp>
        <p:sp>
          <p:nvSpPr>
            <p:cNvPr id="13955" name="Rectangle 418"/>
            <p:cNvSpPr>
              <a:spLocks noChangeArrowheads="1"/>
            </p:cNvSpPr>
            <p:nvPr/>
          </p:nvSpPr>
          <p:spPr bwMode="auto">
            <a:xfrm>
              <a:off x="8284" y="6199"/>
              <a:ext cx="21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89(34)</a:t>
              </a:r>
              <a:endParaRPr lang="en-US" altLang="en-US" sz="900">
                <a:ea typeface="+mn-ea"/>
              </a:endParaRPr>
            </a:p>
          </p:txBody>
        </p:sp>
        <p:sp>
          <p:nvSpPr>
            <p:cNvPr id="13956" name="Rectangle 419"/>
            <p:cNvSpPr>
              <a:spLocks noChangeArrowheads="1"/>
            </p:cNvSpPr>
            <p:nvPr/>
          </p:nvSpPr>
          <p:spPr bwMode="auto">
            <a:xfrm>
              <a:off x="8000" y="6081"/>
              <a:ext cx="21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132(9)</a:t>
              </a:r>
              <a:endParaRPr lang="en-US" altLang="en-US" sz="900">
                <a:ea typeface="+mn-ea"/>
              </a:endParaRPr>
            </a:p>
          </p:txBody>
        </p:sp>
        <p:sp>
          <p:nvSpPr>
            <p:cNvPr id="13957" name="Rectangle 420"/>
            <p:cNvSpPr>
              <a:spLocks noChangeArrowheads="1"/>
            </p:cNvSpPr>
            <p:nvPr/>
          </p:nvSpPr>
          <p:spPr bwMode="auto">
            <a:xfrm>
              <a:off x="8000" y="6199"/>
              <a:ext cx="21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117(8)</a:t>
              </a:r>
              <a:endParaRPr lang="en-US" altLang="en-US" sz="900">
                <a:ea typeface="+mn-ea"/>
              </a:endParaRPr>
            </a:p>
          </p:txBody>
        </p:sp>
        <p:sp>
          <p:nvSpPr>
            <p:cNvPr id="13958" name="Line 421"/>
            <p:cNvSpPr>
              <a:spLocks noChangeShapeType="1"/>
            </p:cNvSpPr>
            <p:nvPr/>
          </p:nvSpPr>
          <p:spPr bwMode="auto">
            <a:xfrm flipV="1">
              <a:off x="5834"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59" name="Rectangle 422"/>
            <p:cNvSpPr>
              <a:spLocks noChangeArrowheads="1"/>
            </p:cNvSpPr>
            <p:nvPr/>
          </p:nvSpPr>
          <p:spPr bwMode="auto">
            <a:xfrm>
              <a:off x="5770" y="3225"/>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12</a:t>
              </a:r>
              <a:endParaRPr lang="en-US" altLang="en-US" sz="900">
                <a:ea typeface="+mn-ea"/>
              </a:endParaRPr>
            </a:p>
          </p:txBody>
        </p:sp>
        <p:sp>
          <p:nvSpPr>
            <p:cNvPr id="13960" name="Line 423"/>
            <p:cNvSpPr>
              <a:spLocks noChangeShapeType="1"/>
            </p:cNvSpPr>
            <p:nvPr/>
          </p:nvSpPr>
          <p:spPr bwMode="auto">
            <a:xfrm flipV="1">
              <a:off x="6272"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61" name="Rectangle 424"/>
            <p:cNvSpPr>
              <a:spLocks noChangeArrowheads="1"/>
            </p:cNvSpPr>
            <p:nvPr/>
          </p:nvSpPr>
          <p:spPr bwMode="auto">
            <a:xfrm>
              <a:off x="6206" y="3225"/>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15</a:t>
              </a:r>
              <a:endParaRPr lang="en-US" altLang="en-US" sz="900">
                <a:ea typeface="+mn-ea"/>
              </a:endParaRPr>
            </a:p>
          </p:txBody>
        </p:sp>
        <p:sp>
          <p:nvSpPr>
            <p:cNvPr id="13962" name="Line 425"/>
            <p:cNvSpPr>
              <a:spLocks noChangeShapeType="1"/>
            </p:cNvSpPr>
            <p:nvPr/>
          </p:nvSpPr>
          <p:spPr bwMode="auto">
            <a:xfrm flipV="1">
              <a:off x="6708"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63" name="Rectangle 426"/>
            <p:cNvSpPr>
              <a:spLocks noChangeArrowheads="1"/>
            </p:cNvSpPr>
            <p:nvPr/>
          </p:nvSpPr>
          <p:spPr bwMode="auto">
            <a:xfrm>
              <a:off x="6642" y="3225"/>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18</a:t>
              </a:r>
              <a:endParaRPr lang="en-US" altLang="en-US" sz="900">
                <a:ea typeface="+mn-ea"/>
              </a:endParaRPr>
            </a:p>
          </p:txBody>
        </p:sp>
        <p:sp>
          <p:nvSpPr>
            <p:cNvPr id="13964" name="Line 427"/>
            <p:cNvSpPr>
              <a:spLocks noChangeShapeType="1"/>
            </p:cNvSpPr>
            <p:nvPr/>
          </p:nvSpPr>
          <p:spPr bwMode="auto">
            <a:xfrm flipV="1">
              <a:off x="7144"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65" name="Rectangle 428"/>
            <p:cNvSpPr>
              <a:spLocks noChangeArrowheads="1"/>
            </p:cNvSpPr>
            <p:nvPr/>
          </p:nvSpPr>
          <p:spPr bwMode="auto">
            <a:xfrm>
              <a:off x="7078" y="3225"/>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21</a:t>
              </a:r>
              <a:endParaRPr lang="en-US" altLang="en-US" sz="900">
                <a:ea typeface="+mn-ea"/>
              </a:endParaRPr>
            </a:p>
          </p:txBody>
        </p:sp>
        <p:sp>
          <p:nvSpPr>
            <p:cNvPr id="13966" name="Rectangle 429"/>
            <p:cNvSpPr>
              <a:spLocks noChangeArrowheads="1"/>
            </p:cNvSpPr>
            <p:nvPr/>
          </p:nvSpPr>
          <p:spPr bwMode="auto">
            <a:xfrm>
              <a:off x="3882" y="3107"/>
              <a:ext cx="6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0</a:t>
              </a:r>
              <a:endParaRPr lang="en-US" altLang="en-US" sz="900">
                <a:ea typeface="+mn-ea"/>
              </a:endParaRPr>
            </a:p>
          </p:txBody>
        </p:sp>
        <p:sp>
          <p:nvSpPr>
            <p:cNvPr id="13967" name="Line 430"/>
            <p:cNvSpPr>
              <a:spLocks noChangeShapeType="1"/>
            </p:cNvSpPr>
            <p:nvPr/>
          </p:nvSpPr>
          <p:spPr bwMode="auto">
            <a:xfrm>
              <a:off x="3962" y="2893"/>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68" name="Rectangle 431"/>
            <p:cNvSpPr>
              <a:spLocks noChangeArrowheads="1"/>
            </p:cNvSpPr>
            <p:nvPr/>
          </p:nvSpPr>
          <p:spPr bwMode="auto">
            <a:xfrm>
              <a:off x="3810" y="2803"/>
              <a:ext cx="12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20</a:t>
              </a:r>
              <a:endParaRPr lang="en-US" altLang="en-US" sz="900">
                <a:ea typeface="+mn-ea"/>
              </a:endParaRPr>
            </a:p>
          </p:txBody>
        </p:sp>
        <p:sp>
          <p:nvSpPr>
            <p:cNvPr id="13969" name="Line 432"/>
            <p:cNvSpPr>
              <a:spLocks noChangeShapeType="1"/>
            </p:cNvSpPr>
            <p:nvPr/>
          </p:nvSpPr>
          <p:spPr bwMode="auto">
            <a:xfrm>
              <a:off x="3962" y="2587"/>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70" name="Rectangle 433"/>
            <p:cNvSpPr>
              <a:spLocks noChangeArrowheads="1"/>
            </p:cNvSpPr>
            <p:nvPr/>
          </p:nvSpPr>
          <p:spPr bwMode="auto">
            <a:xfrm>
              <a:off x="3810" y="2499"/>
              <a:ext cx="12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40</a:t>
              </a:r>
              <a:endParaRPr lang="en-US" altLang="en-US" sz="900">
                <a:ea typeface="+mn-ea"/>
              </a:endParaRPr>
            </a:p>
          </p:txBody>
        </p:sp>
        <p:sp>
          <p:nvSpPr>
            <p:cNvPr id="13971" name="Line 434"/>
            <p:cNvSpPr>
              <a:spLocks noChangeShapeType="1"/>
            </p:cNvSpPr>
            <p:nvPr/>
          </p:nvSpPr>
          <p:spPr bwMode="auto">
            <a:xfrm>
              <a:off x="3962" y="2281"/>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72" name="Rectangle 435"/>
            <p:cNvSpPr>
              <a:spLocks noChangeArrowheads="1"/>
            </p:cNvSpPr>
            <p:nvPr/>
          </p:nvSpPr>
          <p:spPr bwMode="auto">
            <a:xfrm>
              <a:off x="3810" y="2195"/>
              <a:ext cx="12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60</a:t>
              </a:r>
              <a:endParaRPr lang="en-US" altLang="en-US" sz="900">
                <a:ea typeface="+mn-ea"/>
              </a:endParaRPr>
            </a:p>
          </p:txBody>
        </p:sp>
        <p:sp>
          <p:nvSpPr>
            <p:cNvPr id="13973" name="Line 436"/>
            <p:cNvSpPr>
              <a:spLocks noChangeShapeType="1"/>
            </p:cNvSpPr>
            <p:nvPr/>
          </p:nvSpPr>
          <p:spPr bwMode="auto">
            <a:xfrm>
              <a:off x="3962" y="1975"/>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74" name="Rectangle 437"/>
            <p:cNvSpPr>
              <a:spLocks noChangeArrowheads="1"/>
            </p:cNvSpPr>
            <p:nvPr/>
          </p:nvSpPr>
          <p:spPr bwMode="auto">
            <a:xfrm>
              <a:off x="3810" y="1891"/>
              <a:ext cx="12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80</a:t>
              </a:r>
              <a:endParaRPr lang="en-US" altLang="en-US" sz="900">
                <a:ea typeface="+mn-ea"/>
              </a:endParaRPr>
            </a:p>
          </p:txBody>
        </p:sp>
        <p:sp>
          <p:nvSpPr>
            <p:cNvPr id="13975" name="Line 438"/>
            <p:cNvSpPr>
              <a:spLocks noChangeShapeType="1"/>
            </p:cNvSpPr>
            <p:nvPr/>
          </p:nvSpPr>
          <p:spPr bwMode="auto">
            <a:xfrm>
              <a:off x="3962" y="1669"/>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76" name="Rectangle 439"/>
            <p:cNvSpPr>
              <a:spLocks noChangeArrowheads="1"/>
            </p:cNvSpPr>
            <p:nvPr/>
          </p:nvSpPr>
          <p:spPr bwMode="auto">
            <a:xfrm>
              <a:off x="3736" y="1587"/>
              <a:ext cx="18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100</a:t>
              </a:r>
              <a:endParaRPr lang="en-US" altLang="en-US" sz="900">
                <a:ea typeface="+mn-ea"/>
              </a:endParaRPr>
            </a:p>
          </p:txBody>
        </p:sp>
        <p:sp>
          <p:nvSpPr>
            <p:cNvPr id="13977" name="Line 440"/>
            <p:cNvSpPr>
              <a:spLocks noChangeShapeType="1"/>
            </p:cNvSpPr>
            <p:nvPr/>
          </p:nvSpPr>
          <p:spPr bwMode="auto">
            <a:xfrm>
              <a:off x="4864" y="2431"/>
              <a:ext cx="0" cy="770"/>
            </a:xfrm>
            <a:prstGeom prst="line">
              <a:avLst/>
            </a:prstGeom>
            <a:noFill/>
            <a:ln w="19050">
              <a:solidFill>
                <a:srgbClr val="33B4A7"/>
              </a:solidFill>
              <a:prstDash val="dash"/>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78" name="Line 441"/>
            <p:cNvSpPr>
              <a:spLocks noChangeShapeType="1"/>
            </p:cNvSpPr>
            <p:nvPr/>
          </p:nvSpPr>
          <p:spPr bwMode="auto">
            <a:xfrm>
              <a:off x="4674" y="2431"/>
              <a:ext cx="0" cy="770"/>
            </a:xfrm>
            <a:prstGeom prst="line">
              <a:avLst/>
            </a:prstGeom>
            <a:noFill/>
            <a:ln w="19050">
              <a:solidFill>
                <a:srgbClr val="A6A6A6"/>
              </a:solidFill>
              <a:prstDash val="dash"/>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79" name="Freeform 442"/>
            <p:cNvSpPr>
              <a:spLocks/>
            </p:cNvSpPr>
            <p:nvPr/>
          </p:nvSpPr>
          <p:spPr bwMode="auto">
            <a:xfrm>
              <a:off x="7742" y="4097"/>
              <a:ext cx="3452" cy="1586"/>
            </a:xfrm>
            <a:custGeom>
              <a:avLst/>
              <a:gdLst>
                <a:gd name="T0" fmla="*/ 0 w 3452"/>
                <a:gd name="T1" fmla="*/ 0 h 1586"/>
                <a:gd name="T2" fmla="*/ 0 w 3452"/>
                <a:gd name="T3" fmla="*/ 1586 h 1586"/>
                <a:gd name="T4" fmla="*/ 3452 w 3452"/>
                <a:gd name="T5" fmla="*/ 1586 h 1586"/>
              </a:gdLst>
              <a:ahLst/>
              <a:cxnLst>
                <a:cxn ang="0">
                  <a:pos x="T0" y="T1"/>
                </a:cxn>
                <a:cxn ang="0">
                  <a:pos x="T2" y="T3"/>
                </a:cxn>
                <a:cxn ang="0">
                  <a:pos x="T4" y="T5"/>
                </a:cxn>
              </a:cxnLst>
              <a:rect l="0" t="0" r="r" b="b"/>
              <a:pathLst>
                <a:path w="3452" h="1586">
                  <a:moveTo>
                    <a:pt x="0" y="0"/>
                  </a:moveTo>
                  <a:lnTo>
                    <a:pt x="0" y="1586"/>
                  </a:lnTo>
                  <a:lnTo>
                    <a:pt x="3452" y="1586"/>
                  </a:lnTo>
                </a:path>
              </a:pathLst>
            </a:custGeom>
            <a:noFill/>
            <a:ln w="381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80" name="Line 443"/>
            <p:cNvSpPr>
              <a:spLocks noChangeShapeType="1"/>
            </p:cNvSpPr>
            <p:nvPr/>
          </p:nvSpPr>
          <p:spPr bwMode="auto">
            <a:xfrm>
              <a:off x="7696" y="5681"/>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81" name="Line 444"/>
            <p:cNvSpPr>
              <a:spLocks noChangeShapeType="1"/>
            </p:cNvSpPr>
            <p:nvPr/>
          </p:nvSpPr>
          <p:spPr bwMode="auto">
            <a:xfrm flipV="1">
              <a:off x="7846"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82" name="Rectangle 445"/>
            <p:cNvSpPr>
              <a:spLocks noChangeArrowheads="1"/>
            </p:cNvSpPr>
            <p:nvPr/>
          </p:nvSpPr>
          <p:spPr bwMode="auto">
            <a:xfrm>
              <a:off x="7812" y="5707"/>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0</a:t>
              </a:r>
              <a:endParaRPr lang="en-US" altLang="en-US" sz="900">
                <a:ea typeface="+mn-ea"/>
              </a:endParaRPr>
            </a:p>
          </p:txBody>
        </p:sp>
        <p:sp>
          <p:nvSpPr>
            <p:cNvPr id="13983" name="Rectangle 446"/>
            <p:cNvSpPr>
              <a:spLocks noChangeArrowheads="1"/>
            </p:cNvSpPr>
            <p:nvPr/>
          </p:nvSpPr>
          <p:spPr bwMode="auto">
            <a:xfrm>
              <a:off x="7616" y="5589"/>
              <a:ext cx="6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0</a:t>
              </a:r>
              <a:endParaRPr lang="en-US" altLang="en-US" sz="900">
                <a:ea typeface="+mn-ea"/>
              </a:endParaRPr>
            </a:p>
          </p:txBody>
        </p:sp>
        <p:sp>
          <p:nvSpPr>
            <p:cNvPr id="13984" name="Line 447"/>
            <p:cNvSpPr>
              <a:spLocks noChangeShapeType="1"/>
            </p:cNvSpPr>
            <p:nvPr/>
          </p:nvSpPr>
          <p:spPr bwMode="auto">
            <a:xfrm>
              <a:off x="7696" y="5375"/>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85" name="Rectangle 448"/>
            <p:cNvSpPr>
              <a:spLocks noChangeArrowheads="1"/>
            </p:cNvSpPr>
            <p:nvPr/>
          </p:nvSpPr>
          <p:spPr bwMode="auto">
            <a:xfrm>
              <a:off x="7542" y="5285"/>
              <a:ext cx="12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20</a:t>
              </a:r>
              <a:endParaRPr lang="en-US" altLang="en-US" sz="900">
                <a:ea typeface="+mn-ea"/>
              </a:endParaRPr>
            </a:p>
          </p:txBody>
        </p:sp>
        <p:sp>
          <p:nvSpPr>
            <p:cNvPr id="13986" name="Line 449"/>
            <p:cNvSpPr>
              <a:spLocks noChangeShapeType="1"/>
            </p:cNvSpPr>
            <p:nvPr/>
          </p:nvSpPr>
          <p:spPr bwMode="auto">
            <a:xfrm>
              <a:off x="7696" y="5069"/>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87" name="Rectangle 450"/>
            <p:cNvSpPr>
              <a:spLocks noChangeArrowheads="1"/>
            </p:cNvSpPr>
            <p:nvPr/>
          </p:nvSpPr>
          <p:spPr bwMode="auto">
            <a:xfrm>
              <a:off x="7542" y="4981"/>
              <a:ext cx="12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40</a:t>
              </a:r>
              <a:endParaRPr lang="en-US" altLang="en-US" sz="900">
                <a:ea typeface="+mn-ea"/>
              </a:endParaRPr>
            </a:p>
          </p:txBody>
        </p:sp>
        <p:sp>
          <p:nvSpPr>
            <p:cNvPr id="13988" name="Line 451"/>
            <p:cNvSpPr>
              <a:spLocks noChangeShapeType="1"/>
            </p:cNvSpPr>
            <p:nvPr/>
          </p:nvSpPr>
          <p:spPr bwMode="auto">
            <a:xfrm>
              <a:off x="7696" y="4763"/>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89" name="Rectangle 452"/>
            <p:cNvSpPr>
              <a:spLocks noChangeArrowheads="1"/>
            </p:cNvSpPr>
            <p:nvPr/>
          </p:nvSpPr>
          <p:spPr bwMode="auto">
            <a:xfrm>
              <a:off x="7542" y="4677"/>
              <a:ext cx="12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60</a:t>
              </a:r>
              <a:endParaRPr lang="en-US" altLang="en-US" sz="900">
                <a:ea typeface="+mn-ea"/>
              </a:endParaRPr>
            </a:p>
          </p:txBody>
        </p:sp>
        <p:sp>
          <p:nvSpPr>
            <p:cNvPr id="13990" name="Line 453"/>
            <p:cNvSpPr>
              <a:spLocks noChangeShapeType="1"/>
            </p:cNvSpPr>
            <p:nvPr/>
          </p:nvSpPr>
          <p:spPr bwMode="auto">
            <a:xfrm>
              <a:off x="7696" y="4457"/>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91" name="Rectangle 454"/>
            <p:cNvSpPr>
              <a:spLocks noChangeArrowheads="1"/>
            </p:cNvSpPr>
            <p:nvPr/>
          </p:nvSpPr>
          <p:spPr bwMode="auto">
            <a:xfrm>
              <a:off x="7542" y="4373"/>
              <a:ext cx="12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80</a:t>
              </a:r>
              <a:endParaRPr lang="en-US" altLang="en-US" sz="900">
                <a:ea typeface="+mn-ea"/>
              </a:endParaRPr>
            </a:p>
          </p:txBody>
        </p:sp>
        <p:sp>
          <p:nvSpPr>
            <p:cNvPr id="13992" name="Line 455"/>
            <p:cNvSpPr>
              <a:spLocks noChangeShapeType="1"/>
            </p:cNvSpPr>
            <p:nvPr/>
          </p:nvSpPr>
          <p:spPr bwMode="auto">
            <a:xfrm>
              <a:off x="7696" y="4153"/>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93" name="Rectangle 456"/>
            <p:cNvSpPr>
              <a:spLocks noChangeArrowheads="1"/>
            </p:cNvSpPr>
            <p:nvPr/>
          </p:nvSpPr>
          <p:spPr bwMode="auto">
            <a:xfrm>
              <a:off x="7470" y="4069"/>
              <a:ext cx="18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100</a:t>
              </a:r>
              <a:endParaRPr lang="en-US" altLang="en-US" sz="900">
                <a:ea typeface="+mn-ea"/>
              </a:endParaRPr>
            </a:p>
          </p:txBody>
        </p:sp>
        <p:sp>
          <p:nvSpPr>
            <p:cNvPr id="13994" name="Line 457"/>
            <p:cNvSpPr>
              <a:spLocks noChangeShapeType="1"/>
            </p:cNvSpPr>
            <p:nvPr/>
          </p:nvSpPr>
          <p:spPr bwMode="auto">
            <a:xfrm>
              <a:off x="9162" y="4915"/>
              <a:ext cx="0" cy="768"/>
            </a:xfrm>
            <a:prstGeom prst="line">
              <a:avLst/>
            </a:prstGeom>
            <a:noFill/>
            <a:ln w="19050">
              <a:solidFill>
                <a:srgbClr val="33B4A7"/>
              </a:solidFill>
              <a:prstDash val="dash"/>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95" name="Line 458"/>
            <p:cNvSpPr>
              <a:spLocks noChangeShapeType="1"/>
            </p:cNvSpPr>
            <p:nvPr/>
          </p:nvSpPr>
          <p:spPr bwMode="auto">
            <a:xfrm>
              <a:off x="8872" y="4915"/>
              <a:ext cx="0" cy="768"/>
            </a:xfrm>
            <a:prstGeom prst="line">
              <a:avLst/>
            </a:prstGeom>
            <a:noFill/>
            <a:ln w="19050">
              <a:solidFill>
                <a:srgbClr val="A6A6A6"/>
              </a:solidFill>
              <a:prstDash val="dash"/>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grpSp>
      <p:sp>
        <p:nvSpPr>
          <p:cNvPr id="13596" name="Freeform 460"/>
          <p:cNvSpPr>
            <a:spLocks/>
          </p:cNvSpPr>
          <p:nvPr/>
        </p:nvSpPr>
        <p:spPr bwMode="auto">
          <a:xfrm>
            <a:off x="2645475" y="4120511"/>
            <a:ext cx="3466543" cy="1419008"/>
          </a:xfrm>
          <a:custGeom>
            <a:avLst/>
            <a:gdLst>
              <a:gd name="T0" fmla="*/ 0 w 3248"/>
              <a:gd name="T1" fmla="*/ 0 h 1586"/>
              <a:gd name="T2" fmla="*/ 0 w 3248"/>
              <a:gd name="T3" fmla="*/ 1586 h 1586"/>
              <a:gd name="T4" fmla="*/ 3248 w 3248"/>
              <a:gd name="T5" fmla="*/ 1586 h 1586"/>
            </a:gdLst>
            <a:ahLst/>
            <a:cxnLst>
              <a:cxn ang="0">
                <a:pos x="T0" y="T1"/>
              </a:cxn>
              <a:cxn ang="0">
                <a:pos x="T2" y="T3"/>
              </a:cxn>
              <a:cxn ang="0">
                <a:pos x="T4" y="T5"/>
              </a:cxn>
            </a:cxnLst>
            <a:rect l="0" t="0" r="r" b="b"/>
            <a:pathLst>
              <a:path w="3248" h="1586">
                <a:moveTo>
                  <a:pt x="0" y="0"/>
                </a:moveTo>
                <a:lnTo>
                  <a:pt x="0" y="1586"/>
                </a:lnTo>
                <a:lnTo>
                  <a:pt x="3248" y="1586"/>
                </a:lnTo>
              </a:path>
            </a:pathLst>
          </a:custGeom>
          <a:noFill/>
          <a:ln w="381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97" name="Line 461"/>
          <p:cNvSpPr>
            <a:spLocks noChangeShapeType="1"/>
          </p:cNvSpPr>
          <p:nvPr/>
        </p:nvSpPr>
        <p:spPr bwMode="auto">
          <a:xfrm>
            <a:off x="2596379" y="5537730"/>
            <a:ext cx="49095"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98" name="Line 462"/>
          <p:cNvSpPr>
            <a:spLocks noChangeShapeType="1"/>
          </p:cNvSpPr>
          <p:nvPr/>
        </p:nvSpPr>
        <p:spPr bwMode="auto">
          <a:xfrm flipV="1">
            <a:off x="2745799" y="5543098"/>
            <a:ext cx="0" cy="33999"/>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99" name="Rectangle 463"/>
          <p:cNvSpPr>
            <a:spLocks noChangeArrowheads="1"/>
          </p:cNvSpPr>
          <p:nvPr/>
        </p:nvSpPr>
        <p:spPr bwMode="auto">
          <a:xfrm>
            <a:off x="2711646" y="5560992"/>
            <a:ext cx="57633" cy="12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0</a:t>
            </a:r>
            <a:endParaRPr lang="en-US" altLang="en-US" sz="900">
              <a:ea typeface="+mn-ea"/>
            </a:endParaRPr>
          </a:p>
        </p:txBody>
      </p:sp>
      <p:sp>
        <p:nvSpPr>
          <p:cNvPr id="13600" name="Line 464"/>
          <p:cNvSpPr>
            <a:spLocks noChangeShapeType="1"/>
          </p:cNvSpPr>
          <p:nvPr/>
        </p:nvSpPr>
        <p:spPr bwMode="auto">
          <a:xfrm flipV="1">
            <a:off x="3040370" y="5543098"/>
            <a:ext cx="0" cy="33999"/>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01" name="Rectangle 465"/>
          <p:cNvSpPr>
            <a:spLocks noChangeArrowheads="1"/>
          </p:cNvSpPr>
          <p:nvPr/>
        </p:nvSpPr>
        <p:spPr bwMode="auto">
          <a:xfrm>
            <a:off x="3006217" y="5560992"/>
            <a:ext cx="57633" cy="12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3</a:t>
            </a:r>
            <a:endParaRPr lang="en-US" altLang="en-US" sz="900">
              <a:ea typeface="+mn-ea"/>
            </a:endParaRPr>
          </a:p>
        </p:txBody>
      </p:sp>
      <p:sp>
        <p:nvSpPr>
          <p:cNvPr id="13602" name="Line 466"/>
          <p:cNvSpPr>
            <a:spLocks noChangeShapeType="1"/>
          </p:cNvSpPr>
          <p:nvPr/>
        </p:nvSpPr>
        <p:spPr bwMode="auto">
          <a:xfrm flipV="1">
            <a:off x="3330672" y="5543098"/>
            <a:ext cx="0" cy="33999"/>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03" name="Rectangle 467"/>
          <p:cNvSpPr>
            <a:spLocks noChangeArrowheads="1"/>
          </p:cNvSpPr>
          <p:nvPr/>
        </p:nvSpPr>
        <p:spPr bwMode="auto">
          <a:xfrm>
            <a:off x="3298653" y="5560992"/>
            <a:ext cx="57633" cy="12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6</a:t>
            </a:r>
            <a:endParaRPr lang="en-US" altLang="en-US" sz="900">
              <a:ea typeface="+mn-ea"/>
            </a:endParaRPr>
          </a:p>
        </p:txBody>
      </p:sp>
      <p:sp>
        <p:nvSpPr>
          <p:cNvPr id="13604" name="Line 468"/>
          <p:cNvSpPr>
            <a:spLocks noChangeShapeType="1"/>
          </p:cNvSpPr>
          <p:nvPr/>
        </p:nvSpPr>
        <p:spPr bwMode="auto">
          <a:xfrm flipV="1">
            <a:off x="3627377" y="5543098"/>
            <a:ext cx="0" cy="33999"/>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05" name="Rectangle 469"/>
          <p:cNvSpPr>
            <a:spLocks noChangeArrowheads="1"/>
          </p:cNvSpPr>
          <p:nvPr/>
        </p:nvSpPr>
        <p:spPr bwMode="auto">
          <a:xfrm>
            <a:off x="3593224" y="5560992"/>
            <a:ext cx="57633" cy="12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9</a:t>
            </a:r>
            <a:endParaRPr lang="en-US" altLang="en-US" sz="900">
              <a:ea typeface="+mn-ea"/>
            </a:endParaRPr>
          </a:p>
        </p:txBody>
      </p:sp>
      <p:sp>
        <p:nvSpPr>
          <p:cNvPr id="13606" name="Line 470"/>
          <p:cNvSpPr>
            <a:spLocks noChangeShapeType="1"/>
          </p:cNvSpPr>
          <p:nvPr/>
        </p:nvSpPr>
        <p:spPr bwMode="auto">
          <a:xfrm flipV="1">
            <a:off x="3919813" y="5543098"/>
            <a:ext cx="0" cy="33999"/>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07" name="Rectangle 471"/>
          <p:cNvSpPr>
            <a:spLocks noChangeArrowheads="1"/>
          </p:cNvSpPr>
          <p:nvPr/>
        </p:nvSpPr>
        <p:spPr bwMode="auto">
          <a:xfrm>
            <a:off x="3851507" y="5560992"/>
            <a:ext cx="115267" cy="12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12</a:t>
            </a:r>
            <a:endParaRPr lang="en-US" altLang="en-US" sz="900">
              <a:ea typeface="+mn-ea"/>
            </a:endParaRPr>
          </a:p>
        </p:txBody>
      </p:sp>
      <p:sp>
        <p:nvSpPr>
          <p:cNvPr id="13608" name="Line 472"/>
          <p:cNvSpPr>
            <a:spLocks noChangeShapeType="1"/>
          </p:cNvSpPr>
          <p:nvPr/>
        </p:nvSpPr>
        <p:spPr bwMode="auto">
          <a:xfrm flipV="1">
            <a:off x="4216519" y="5543098"/>
            <a:ext cx="0" cy="33999"/>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09" name="Rectangle 473"/>
          <p:cNvSpPr>
            <a:spLocks noChangeArrowheads="1"/>
          </p:cNvSpPr>
          <p:nvPr/>
        </p:nvSpPr>
        <p:spPr bwMode="auto">
          <a:xfrm>
            <a:off x="4146078" y="5560992"/>
            <a:ext cx="115267" cy="12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15</a:t>
            </a:r>
            <a:endParaRPr lang="en-US" altLang="en-US" sz="900">
              <a:ea typeface="+mn-ea"/>
            </a:endParaRPr>
          </a:p>
        </p:txBody>
      </p:sp>
      <p:sp>
        <p:nvSpPr>
          <p:cNvPr id="13610" name="Line 474"/>
          <p:cNvSpPr>
            <a:spLocks noChangeShapeType="1"/>
          </p:cNvSpPr>
          <p:nvPr/>
        </p:nvSpPr>
        <p:spPr bwMode="auto">
          <a:xfrm flipV="1">
            <a:off x="4511089" y="5543098"/>
            <a:ext cx="0" cy="33999"/>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11" name="Rectangle 475"/>
          <p:cNvSpPr>
            <a:spLocks noChangeArrowheads="1"/>
          </p:cNvSpPr>
          <p:nvPr/>
        </p:nvSpPr>
        <p:spPr bwMode="auto">
          <a:xfrm>
            <a:off x="4440648" y="5560992"/>
            <a:ext cx="115267" cy="12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18</a:t>
            </a:r>
            <a:endParaRPr lang="en-US" altLang="en-US" sz="900">
              <a:ea typeface="+mn-ea"/>
            </a:endParaRPr>
          </a:p>
        </p:txBody>
      </p:sp>
      <p:sp>
        <p:nvSpPr>
          <p:cNvPr id="13612" name="Line 476"/>
          <p:cNvSpPr>
            <a:spLocks noChangeShapeType="1"/>
          </p:cNvSpPr>
          <p:nvPr/>
        </p:nvSpPr>
        <p:spPr bwMode="auto">
          <a:xfrm flipV="1">
            <a:off x="4807795" y="5543098"/>
            <a:ext cx="0" cy="33999"/>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13" name="Rectangle 477"/>
          <p:cNvSpPr>
            <a:spLocks noChangeArrowheads="1"/>
          </p:cNvSpPr>
          <p:nvPr/>
        </p:nvSpPr>
        <p:spPr bwMode="auto">
          <a:xfrm>
            <a:off x="4737354" y="5560992"/>
            <a:ext cx="115267" cy="12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21</a:t>
            </a:r>
            <a:endParaRPr lang="en-US" altLang="en-US" sz="900">
              <a:ea typeface="+mn-ea"/>
            </a:endParaRPr>
          </a:p>
        </p:txBody>
      </p:sp>
      <p:sp>
        <p:nvSpPr>
          <p:cNvPr id="13614" name="Line 478"/>
          <p:cNvSpPr>
            <a:spLocks noChangeShapeType="1"/>
          </p:cNvSpPr>
          <p:nvPr/>
        </p:nvSpPr>
        <p:spPr bwMode="auto">
          <a:xfrm flipV="1">
            <a:off x="5102365" y="5543098"/>
            <a:ext cx="0" cy="33999"/>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15" name="Rectangle 479"/>
          <p:cNvSpPr>
            <a:spLocks noChangeArrowheads="1"/>
          </p:cNvSpPr>
          <p:nvPr/>
        </p:nvSpPr>
        <p:spPr bwMode="auto">
          <a:xfrm>
            <a:off x="5031924" y="5560992"/>
            <a:ext cx="115267" cy="12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24</a:t>
            </a:r>
            <a:endParaRPr lang="en-US" altLang="en-US" sz="900">
              <a:ea typeface="+mn-ea"/>
            </a:endParaRPr>
          </a:p>
        </p:txBody>
      </p:sp>
      <p:sp>
        <p:nvSpPr>
          <p:cNvPr id="13616" name="Line 480"/>
          <p:cNvSpPr>
            <a:spLocks noChangeShapeType="1"/>
          </p:cNvSpPr>
          <p:nvPr/>
        </p:nvSpPr>
        <p:spPr bwMode="auto">
          <a:xfrm flipV="1">
            <a:off x="5394801" y="5543098"/>
            <a:ext cx="0" cy="33999"/>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17" name="Rectangle 481"/>
          <p:cNvSpPr>
            <a:spLocks noChangeArrowheads="1"/>
          </p:cNvSpPr>
          <p:nvPr/>
        </p:nvSpPr>
        <p:spPr bwMode="auto">
          <a:xfrm>
            <a:off x="5324361" y="5560992"/>
            <a:ext cx="115267" cy="12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27</a:t>
            </a:r>
            <a:endParaRPr lang="en-US" altLang="en-US" sz="900">
              <a:ea typeface="+mn-ea"/>
            </a:endParaRPr>
          </a:p>
        </p:txBody>
      </p:sp>
      <p:sp>
        <p:nvSpPr>
          <p:cNvPr id="13618" name="Line 482"/>
          <p:cNvSpPr>
            <a:spLocks noChangeShapeType="1"/>
          </p:cNvSpPr>
          <p:nvPr/>
        </p:nvSpPr>
        <p:spPr bwMode="auto">
          <a:xfrm flipV="1">
            <a:off x="5689372" y="5543098"/>
            <a:ext cx="0" cy="33999"/>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19" name="Rectangle 483"/>
          <p:cNvSpPr>
            <a:spLocks noChangeArrowheads="1"/>
          </p:cNvSpPr>
          <p:nvPr/>
        </p:nvSpPr>
        <p:spPr bwMode="auto">
          <a:xfrm>
            <a:off x="5618931" y="5560992"/>
            <a:ext cx="115267" cy="12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30</a:t>
            </a:r>
            <a:endParaRPr lang="en-US" altLang="en-US" sz="900">
              <a:ea typeface="+mn-ea"/>
            </a:endParaRPr>
          </a:p>
        </p:txBody>
      </p:sp>
      <p:sp>
        <p:nvSpPr>
          <p:cNvPr id="13620" name="Line 484"/>
          <p:cNvSpPr>
            <a:spLocks noChangeShapeType="1"/>
          </p:cNvSpPr>
          <p:nvPr/>
        </p:nvSpPr>
        <p:spPr bwMode="auto">
          <a:xfrm flipV="1">
            <a:off x="5981808" y="5543098"/>
            <a:ext cx="0" cy="33999"/>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21" name="Rectangle 485"/>
          <p:cNvSpPr>
            <a:spLocks noChangeArrowheads="1"/>
          </p:cNvSpPr>
          <p:nvPr/>
        </p:nvSpPr>
        <p:spPr bwMode="auto">
          <a:xfrm>
            <a:off x="5913502" y="5560992"/>
            <a:ext cx="115267" cy="12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33</a:t>
            </a:r>
            <a:endParaRPr lang="en-US" altLang="en-US" sz="900">
              <a:ea typeface="+mn-ea"/>
            </a:endParaRPr>
          </a:p>
        </p:txBody>
      </p:sp>
      <p:sp>
        <p:nvSpPr>
          <p:cNvPr id="13622" name="Line 486"/>
          <p:cNvSpPr>
            <a:spLocks noChangeShapeType="1"/>
          </p:cNvSpPr>
          <p:nvPr/>
        </p:nvSpPr>
        <p:spPr bwMode="auto">
          <a:xfrm flipV="1">
            <a:off x="7032017" y="5543098"/>
            <a:ext cx="0" cy="33999"/>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23" name="Rectangle 487"/>
          <p:cNvSpPr>
            <a:spLocks noChangeArrowheads="1"/>
          </p:cNvSpPr>
          <p:nvPr/>
        </p:nvSpPr>
        <p:spPr bwMode="auto">
          <a:xfrm>
            <a:off x="6997864" y="5560992"/>
            <a:ext cx="57633" cy="12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3</a:t>
            </a:r>
            <a:endParaRPr lang="en-US" altLang="en-US" sz="900">
              <a:ea typeface="+mn-ea"/>
            </a:endParaRPr>
          </a:p>
        </p:txBody>
      </p:sp>
      <p:sp>
        <p:nvSpPr>
          <p:cNvPr id="13624" name="Line 488"/>
          <p:cNvSpPr>
            <a:spLocks noChangeShapeType="1"/>
          </p:cNvSpPr>
          <p:nvPr/>
        </p:nvSpPr>
        <p:spPr bwMode="auto">
          <a:xfrm flipV="1">
            <a:off x="7324453" y="5543098"/>
            <a:ext cx="0" cy="33999"/>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25" name="Rectangle 489"/>
          <p:cNvSpPr>
            <a:spLocks noChangeArrowheads="1"/>
          </p:cNvSpPr>
          <p:nvPr/>
        </p:nvSpPr>
        <p:spPr bwMode="auto">
          <a:xfrm>
            <a:off x="7288166" y="5560992"/>
            <a:ext cx="57633" cy="12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6</a:t>
            </a:r>
            <a:endParaRPr lang="en-US" altLang="en-US" sz="900">
              <a:ea typeface="+mn-ea"/>
            </a:endParaRPr>
          </a:p>
        </p:txBody>
      </p:sp>
      <p:sp>
        <p:nvSpPr>
          <p:cNvPr id="13626" name="Line 490"/>
          <p:cNvSpPr>
            <a:spLocks noChangeShapeType="1"/>
          </p:cNvSpPr>
          <p:nvPr/>
        </p:nvSpPr>
        <p:spPr bwMode="auto">
          <a:xfrm flipV="1">
            <a:off x="7619024" y="5543098"/>
            <a:ext cx="0" cy="33999"/>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27" name="Rectangle 491"/>
          <p:cNvSpPr>
            <a:spLocks noChangeArrowheads="1"/>
          </p:cNvSpPr>
          <p:nvPr/>
        </p:nvSpPr>
        <p:spPr bwMode="auto">
          <a:xfrm>
            <a:off x="7584871" y="5560992"/>
            <a:ext cx="57633" cy="12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9</a:t>
            </a:r>
            <a:endParaRPr lang="en-US" altLang="en-US" sz="900">
              <a:ea typeface="+mn-ea"/>
            </a:endParaRPr>
          </a:p>
        </p:txBody>
      </p:sp>
      <p:sp>
        <p:nvSpPr>
          <p:cNvPr id="13628" name="Line 492"/>
          <p:cNvSpPr>
            <a:spLocks noChangeShapeType="1"/>
          </p:cNvSpPr>
          <p:nvPr/>
        </p:nvSpPr>
        <p:spPr bwMode="auto">
          <a:xfrm flipV="1">
            <a:off x="7913595" y="5543098"/>
            <a:ext cx="0" cy="33999"/>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29" name="Rectangle 493"/>
          <p:cNvSpPr>
            <a:spLocks noChangeArrowheads="1"/>
          </p:cNvSpPr>
          <p:nvPr/>
        </p:nvSpPr>
        <p:spPr bwMode="auto">
          <a:xfrm>
            <a:off x="7843154" y="5560992"/>
            <a:ext cx="115267" cy="12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12</a:t>
            </a:r>
            <a:endParaRPr lang="en-US" altLang="en-US" sz="900">
              <a:ea typeface="+mn-ea"/>
            </a:endParaRPr>
          </a:p>
        </p:txBody>
      </p:sp>
      <p:sp>
        <p:nvSpPr>
          <p:cNvPr id="13630" name="Line 494"/>
          <p:cNvSpPr>
            <a:spLocks noChangeShapeType="1"/>
          </p:cNvSpPr>
          <p:nvPr/>
        </p:nvSpPr>
        <p:spPr bwMode="auto">
          <a:xfrm flipV="1">
            <a:off x="8208165" y="5543098"/>
            <a:ext cx="0" cy="33999"/>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31" name="Rectangle 495"/>
          <p:cNvSpPr>
            <a:spLocks noChangeArrowheads="1"/>
          </p:cNvSpPr>
          <p:nvPr/>
        </p:nvSpPr>
        <p:spPr bwMode="auto">
          <a:xfrm>
            <a:off x="8137725" y="5560992"/>
            <a:ext cx="115267" cy="12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15</a:t>
            </a:r>
            <a:endParaRPr lang="en-US" altLang="en-US" sz="900">
              <a:ea typeface="+mn-ea"/>
            </a:endParaRPr>
          </a:p>
        </p:txBody>
      </p:sp>
      <p:sp>
        <p:nvSpPr>
          <p:cNvPr id="13632" name="Line 496"/>
          <p:cNvSpPr>
            <a:spLocks noChangeShapeType="1"/>
          </p:cNvSpPr>
          <p:nvPr/>
        </p:nvSpPr>
        <p:spPr bwMode="auto">
          <a:xfrm flipV="1">
            <a:off x="8502736" y="5543098"/>
            <a:ext cx="0" cy="33999"/>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33" name="Rectangle 497"/>
          <p:cNvSpPr>
            <a:spLocks noChangeArrowheads="1"/>
          </p:cNvSpPr>
          <p:nvPr/>
        </p:nvSpPr>
        <p:spPr bwMode="auto">
          <a:xfrm>
            <a:off x="8432295" y="5560992"/>
            <a:ext cx="115267" cy="12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18</a:t>
            </a:r>
            <a:endParaRPr lang="en-US" altLang="en-US" sz="900">
              <a:ea typeface="+mn-ea"/>
            </a:endParaRPr>
          </a:p>
        </p:txBody>
      </p:sp>
      <p:sp>
        <p:nvSpPr>
          <p:cNvPr id="13634" name="Line 498"/>
          <p:cNvSpPr>
            <a:spLocks noChangeShapeType="1"/>
          </p:cNvSpPr>
          <p:nvPr/>
        </p:nvSpPr>
        <p:spPr bwMode="auto">
          <a:xfrm flipV="1">
            <a:off x="8799441" y="5543098"/>
            <a:ext cx="0" cy="33999"/>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35" name="Rectangle 499"/>
          <p:cNvSpPr>
            <a:spLocks noChangeArrowheads="1"/>
          </p:cNvSpPr>
          <p:nvPr/>
        </p:nvSpPr>
        <p:spPr bwMode="auto">
          <a:xfrm>
            <a:off x="8731135" y="5560992"/>
            <a:ext cx="115267" cy="12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21</a:t>
            </a:r>
            <a:endParaRPr lang="en-US" altLang="en-US" sz="900">
              <a:ea typeface="+mn-ea"/>
            </a:endParaRPr>
          </a:p>
        </p:txBody>
      </p:sp>
      <p:sp>
        <p:nvSpPr>
          <p:cNvPr id="13636" name="Line 500"/>
          <p:cNvSpPr>
            <a:spLocks noChangeShapeType="1"/>
          </p:cNvSpPr>
          <p:nvPr/>
        </p:nvSpPr>
        <p:spPr bwMode="auto">
          <a:xfrm flipV="1">
            <a:off x="9094012" y="5543098"/>
            <a:ext cx="0" cy="33999"/>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37" name="Rectangle 501"/>
          <p:cNvSpPr>
            <a:spLocks noChangeArrowheads="1"/>
          </p:cNvSpPr>
          <p:nvPr/>
        </p:nvSpPr>
        <p:spPr bwMode="auto">
          <a:xfrm>
            <a:off x="9023571" y="5560992"/>
            <a:ext cx="115267" cy="12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24</a:t>
            </a:r>
            <a:endParaRPr lang="en-US" altLang="en-US" sz="900">
              <a:ea typeface="+mn-ea"/>
            </a:endParaRPr>
          </a:p>
        </p:txBody>
      </p:sp>
      <p:sp>
        <p:nvSpPr>
          <p:cNvPr id="13638" name="Line 502"/>
          <p:cNvSpPr>
            <a:spLocks noChangeShapeType="1"/>
          </p:cNvSpPr>
          <p:nvPr/>
        </p:nvSpPr>
        <p:spPr bwMode="auto">
          <a:xfrm flipV="1">
            <a:off x="9388583" y="5543098"/>
            <a:ext cx="0" cy="33999"/>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39" name="Rectangle 503"/>
          <p:cNvSpPr>
            <a:spLocks noChangeArrowheads="1"/>
          </p:cNvSpPr>
          <p:nvPr/>
        </p:nvSpPr>
        <p:spPr bwMode="auto">
          <a:xfrm>
            <a:off x="9318142" y="5560992"/>
            <a:ext cx="115267" cy="12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27</a:t>
            </a:r>
            <a:endParaRPr lang="en-US" altLang="en-US" sz="900">
              <a:ea typeface="+mn-ea"/>
            </a:endParaRPr>
          </a:p>
        </p:txBody>
      </p:sp>
      <p:sp>
        <p:nvSpPr>
          <p:cNvPr id="13640" name="Line 504"/>
          <p:cNvSpPr>
            <a:spLocks noChangeShapeType="1"/>
          </p:cNvSpPr>
          <p:nvPr/>
        </p:nvSpPr>
        <p:spPr bwMode="auto">
          <a:xfrm flipV="1">
            <a:off x="9681019" y="5543098"/>
            <a:ext cx="0" cy="33999"/>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41" name="Rectangle 505"/>
          <p:cNvSpPr>
            <a:spLocks noChangeArrowheads="1"/>
          </p:cNvSpPr>
          <p:nvPr/>
        </p:nvSpPr>
        <p:spPr bwMode="auto">
          <a:xfrm>
            <a:off x="9610578" y="5560992"/>
            <a:ext cx="115267" cy="12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30</a:t>
            </a:r>
            <a:endParaRPr lang="en-US" altLang="en-US" sz="900">
              <a:ea typeface="+mn-ea"/>
            </a:endParaRPr>
          </a:p>
        </p:txBody>
      </p:sp>
      <p:sp>
        <p:nvSpPr>
          <p:cNvPr id="13642" name="Line 506"/>
          <p:cNvSpPr>
            <a:spLocks noChangeShapeType="1"/>
          </p:cNvSpPr>
          <p:nvPr/>
        </p:nvSpPr>
        <p:spPr bwMode="auto">
          <a:xfrm flipV="1">
            <a:off x="9975590" y="5543098"/>
            <a:ext cx="0" cy="33999"/>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43" name="Rectangle 507"/>
          <p:cNvSpPr>
            <a:spLocks noChangeArrowheads="1"/>
          </p:cNvSpPr>
          <p:nvPr/>
        </p:nvSpPr>
        <p:spPr bwMode="auto">
          <a:xfrm>
            <a:off x="9905149" y="5560992"/>
            <a:ext cx="115267" cy="12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33</a:t>
            </a:r>
            <a:endParaRPr lang="en-US" altLang="en-US" sz="900">
              <a:ea typeface="+mn-ea"/>
            </a:endParaRPr>
          </a:p>
        </p:txBody>
      </p:sp>
      <p:sp>
        <p:nvSpPr>
          <p:cNvPr id="13644" name="Line 508"/>
          <p:cNvSpPr>
            <a:spLocks noChangeShapeType="1"/>
          </p:cNvSpPr>
          <p:nvPr/>
        </p:nvSpPr>
        <p:spPr bwMode="auto">
          <a:xfrm flipV="1">
            <a:off x="10250949" y="5543098"/>
            <a:ext cx="0" cy="33999"/>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45" name="Rectangle 509"/>
          <p:cNvSpPr>
            <a:spLocks noChangeArrowheads="1"/>
          </p:cNvSpPr>
          <p:nvPr/>
        </p:nvSpPr>
        <p:spPr bwMode="auto">
          <a:xfrm>
            <a:off x="10182643" y="5560992"/>
            <a:ext cx="115267" cy="12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36</a:t>
            </a:r>
            <a:endParaRPr lang="en-US" altLang="en-US" sz="900">
              <a:ea typeface="+mn-ea"/>
            </a:endParaRPr>
          </a:p>
        </p:txBody>
      </p:sp>
      <p:sp>
        <p:nvSpPr>
          <p:cNvPr id="13646" name="Rectangle 510"/>
          <p:cNvSpPr>
            <a:spLocks noChangeArrowheads="1"/>
          </p:cNvSpPr>
          <p:nvPr/>
        </p:nvSpPr>
        <p:spPr bwMode="auto">
          <a:xfrm>
            <a:off x="2510997" y="5455417"/>
            <a:ext cx="64037" cy="13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0</a:t>
            </a:r>
            <a:endParaRPr lang="en-US" altLang="en-US" sz="900">
              <a:ea typeface="+mn-ea"/>
            </a:endParaRPr>
          </a:p>
        </p:txBody>
      </p:sp>
      <p:sp>
        <p:nvSpPr>
          <p:cNvPr id="13647" name="Line 511"/>
          <p:cNvSpPr>
            <a:spLocks noChangeShapeType="1"/>
          </p:cNvSpPr>
          <p:nvPr/>
        </p:nvSpPr>
        <p:spPr bwMode="auto">
          <a:xfrm>
            <a:off x="2596379" y="5263949"/>
            <a:ext cx="49095"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48" name="Rectangle 512"/>
          <p:cNvSpPr>
            <a:spLocks noChangeArrowheads="1"/>
          </p:cNvSpPr>
          <p:nvPr/>
        </p:nvSpPr>
        <p:spPr bwMode="auto">
          <a:xfrm>
            <a:off x="2434152" y="5183425"/>
            <a:ext cx="128074" cy="13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20</a:t>
            </a:r>
            <a:endParaRPr lang="en-US" altLang="en-US" sz="900">
              <a:ea typeface="+mn-ea"/>
            </a:endParaRPr>
          </a:p>
        </p:txBody>
      </p:sp>
      <p:sp>
        <p:nvSpPr>
          <p:cNvPr id="13649" name="Line 513"/>
          <p:cNvSpPr>
            <a:spLocks noChangeShapeType="1"/>
          </p:cNvSpPr>
          <p:nvPr/>
        </p:nvSpPr>
        <p:spPr bwMode="auto">
          <a:xfrm>
            <a:off x="2596379" y="4990168"/>
            <a:ext cx="49095"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50" name="Rectangle 514"/>
          <p:cNvSpPr>
            <a:spLocks noChangeArrowheads="1"/>
          </p:cNvSpPr>
          <p:nvPr/>
        </p:nvSpPr>
        <p:spPr bwMode="auto">
          <a:xfrm>
            <a:off x="2434152" y="4911433"/>
            <a:ext cx="128074" cy="13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40</a:t>
            </a:r>
            <a:endParaRPr lang="en-US" altLang="en-US" sz="900">
              <a:ea typeface="+mn-ea"/>
            </a:endParaRPr>
          </a:p>
        </p:txBody>
      </p:sp>
      <p:sp>
        <p:nvSpPr>
          <p:cNvPr id="13651" name="Line 515"/>
          <p:cNvSpPr>
            <a:spLocks noChangeShapeType="1"/>
          </p:cNvSpPr>
          <p:nvPr/>
        </p:nvSpPr>
        <p:spPr bwMode="auto">
          <a:xfrm>
            <a:off x="2596379" y="4716387"/>
            <a:ext cx="49095"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52" name="Rectangle 516"/>
          <p:cNvSpPr>
            <a:spLocks noChangeArrowheads="1"/>
          </p:cNvSpPr>
          <p:nvPr/>
        </p:nvSpPr>
        <p:spPr bwMode="auto">
          <a:xfrm>
            <a:off x="2434152" y="4639442"/>
            <a:ext cx="128074" cy="13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60</a:t>
            </a:r>
            <a:endParaRPr lang="en-US" altLang="en-US" sz="900">
              <a:ea typeface="+mn-ea"/>
            </a:endParaRPr>
          </a:p>
        </p:txBody>
      </p:sp>
      <p:sp>
        <p:nvSpPr>
          <p:cNvPr id="13653" name="Line 517"/>
          <p:cNvSpPr>
            <a:spLocks noChangeShapeType="1"/>
          </p:cNvSpPr>
          <p:nvPr/>
        </p:nvSpPr>
        <p:spPr bwMode="auto">
          <a:xfrm>
            <a:off x="2596379" y="4442606"/>
            <a:ext cx="49095"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54" name="Rectangle 518"/>
          <p:cNvSpPr>
            <a:spLocks noChangeArrowheads="1"/>
          </p:cNvSpPr>
          <p:nvPr/>
        </p:nvSpPr>
        <p:spPr bwMode="auto">
          <a:xfrm>
            <a:off x="2434152" y="4367450"/>
            <a:ext cx="128074" cy="13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80</a:t>
            </a:r>
            <a:endParaRPr lang="en-US" altLang="en-US" sz="900">
              <a:ea typeface="+mn-ea"/>
            </a:endParaRPr>
          </a:p>
        </p:txBody>
      </p:sp>
      <p:sp>
        <p:nvSpPr>
          <p:cNvPr id="13655" name="Line 519"/>
          <p:cNvSpPr>
            <a:spLocks noChangeShapeType="1"/>
          </p:cNvSpPr>
          <p:nvPr/>
        </p:nvSpPr>
        <p:spPr bwMode="auto">
          <a:xfrm>
            <a:off x="2596379" y="4170615"/>
            <a:ext cx="49095"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56" name="Rectangle 520"/>
          <p:cNvSpPr>
            <a:spLocks noChangeArrowheads="1"/>
          </p:cNvSpPr>
          <p:nvPr/>
        </p:nvSpPr>
        <p:spPr bwMode="auto">
          <a:xfrm>
            <a:off x="2355173" y="4095459"/>
            <a:ext cx="192111" cy="13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100</a:t>
            </a:r>
            <a:endParaRPr lang="en-US" altLang="en-US" sz="900">
              <a:ea typeface="+mn-ea"/>
            </a:endParaRPr>
          </a:p>
        </p:txBody>
      </p:sp>
      <p:sp>
        <p:nvSpPr>
          <p:cNvPr id="13657" name="Line 521"/>
          <p:cNvSpPr>
            <a:spLocks noChangeShapeType="1"/>
          </p:cNvSpPr>
          <p:nvPr/>
        </p:nvSpPr>
        <p:spPr bwMode="auto">
          <a:xfrm>
            <a:off x="4178096" y="4852383"/>
            <a:ext cx="0" cy="687136"/>
          </a:xfrm>
          <a:prstGeom prst="line">
            <a:avLst/>
          </a:prstGeom>
          <a:noFill/>
          <a:ln w="19050">
            <a:solidFill>
              <a:srgbClr val="33B4A7"/>
            </a:solidFill>
            <a:prstDash val="dash"/>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58" name="Line 522"/>
          <p:cNvSpPr>
            <a:spLocks noChangeShapeType="1"/>
          </p:cNvSpPr>
          <p:nvPr/>
        </p:nvSpPr>
        <p:spPr bwMode="auto">
          <a:xfrm>
            <a:off x="3853642" y="4852383"/>
            <a:ext cx="0" cy="687136"/>
          </a:xfrm>
          <a:prstGeom prst="line">
            <a:avLst/>
          </a:prstGeom>
          <a:noFill/>
          <a:ln w="19050">
            <a:solidFill>
              <a:srgbClr val="A6A6A6"/>
            </a:solidFill>
            <a:prstDash val="dash"/>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59" name="Freeform 523"/>
          <p:cNvSpPr>
            <a:spLocks/>
          </p:cNvSpPr>
          <p:nvPr/>
        </p:nvSpPr>
        <p:spPr bwMode="auto">
          <a:xfrm>
            <a:off x="2739396" y="1951736"/>
            <a:ext cx="2029977" cy="1234698"/>
          </a:xfrm>
          <a:custGeom>
            <a:avLst/>
            <a:gdLst>
              <a:gd name="T0" fmla="*/ 32 w 1902"/>
              <a:gd name="T1" fmla="*/ 0 h 1380"/>
              <a:gd name="T2" fmla="*/ 42 w 1902"/>
              <a:gd name="T3" fmla="*/ 18 h 1380"/>
              <a:gd name="T4" fmla="*/ 62 w 1902"/>
              <a:gd name="T5" fmla="*/ 36 h 1380"/>
              <a:gd name="T6" fmla="*/ 122 w 1902"/>
              <a:gd name="T7" fmla="*/ 50 h 1380"/>
              <a:gd name="T8" fmla="*/ 128 w 1902"/>
              <a:gd name="T9" fmla="*/ 70 h 1380"/>
              <a:gd name="T10" fmla="*/ 136 w 1902"/>
              <a:gd name="T11" fmla="*/ 90 h 1380"/>
              <a:gd name="T12" fmla="*/ 144 w 1902"/>
              <a:gd name="T13" fmla="*/ 108 h 1380"/>
              <a:gd name="T14" fmla="*/ 152 w 1902"/>
              <a:gd name="T15" fmla="*/ 124 h 1380"/>
              <a:gd name="T16" fmla="*/ 162 w 1902"/>
              <a:gd name="T17" fmla="*/ 144 h 1380"/>
              <a:gd name="T18" fmla="*/ 168 w 1902"/>
              <a:gd name="T19" fmla="*/ 160 h 1380"/>
              <a:gd name="T20" fmla="*/ 180 w 1902"/>
              <a:gd name="T21" fmla="*/ 212 h 1380"/>
              <a:gd name="T22" fmla="*/ 194 w 1902"/>
              <a:gd name="T23" fmla="*/ 306 h 1380"/>
              <a:gd name="T24" fmla="*/ 202 w 1902"/>
              <a:gd name="T25" fmla="*/ 360 h 1380"/>
              <a:gd name="T26" fmla="*/ 208 w 1902"/>
              <a:gd name="T27" fmla="*/ 416 h 1380"/>
              <a:gd name="T28" fmla="*/ 216 w 1902"/>
              <a:gd name="T29" fmla="*/ 474 h 1380"/>
              <a:gd name="T30" fmla="*/ 228 w 1902"/>
              <a:gd name="T31" fmla="*/ 490 h 1380"/>
              <a:gd name="T32" fmla="*/ 244 w 1902"/>
              <a:gd name="T33" fmla="*/ 524 h 1380"/>
              <a:gd name="T34" fmla="*/ 392 w 1902"/>
              <a:gd name="T35" fmla="*/ 566 h 1380"/>
              <a:gd name="T36" fmla="*/ 400 w 1902"/>
              <a:gd name="T37" fmla="*/ 602 h 1380"/>
              <a:gd name="T38" fmla="*/ 418 w 1902"/>
              <a:gd name="T39" fmla="*/ 650 h 1380"/>
              <a:gd name="T40" fmla="*/ 436 w 1902"/>
              <a:gd name="T41" fmla="*/ 670 h 1380"/>
              <a:gd name="T42" fmla="*/ 500 w 1902"/>
              <a:gd name="T43" fmla="*/ 692 h 1380"/>
              <a:gd name="T44" fmla="*/ 534 w 1902"/>
              <a:gd name="T45" fmla="*/ 714 h 1380"/>
              <a:gd name="T46" fmla="*/ 574 w 1902"/>
              <a:gd name="T47" fmla="*/ 738 h 1380"/>
              <a:gd name="T48" fmla="*/ 602 w 1902"/>
              <a:gd name="T49" fmla="*/ 784 h 1380"/>
              <a:gd name="T50" fmla="*/ 624 w 1902"/>
              <a:gd name="T51" fmla="*/ 826 h 1380"/>
              <a:gd name="T52" fmla="*/ 662 w 1902"/>
              <a:gd name="T53" fmla="*/ 852 h 1380"/>
              <a:gd name="T54" fmla="*/ 778 w 1902"/>
              <a:gd name="T55" fmla="*/ 878 h 1380"/>
              <a:gd name="T56" fmla="*/ 802 w 1902"/>
              <a:gd name="T57" fmla="*/ 908 h 1380"/>
              <a:gd name="T58" fmla="*/ 810 w 1902"/>
              <a:gd name="T59" fmla="*/ 964 h 1380"/>
              <a:gd name="T60" fmla="*/ 878 w 1902"/>
              <a:gd name="T61" fmla="*/ 984 h 1380"/>
              <a:gd name="T62" fmla="*/ 930 w 1902"/>
              <a:gd name="T63" fmla="*/ 1008 h 1380"/>
              <a:gd name="T64" fmla="*/ 936 w 1902"/>
              <a:gd name="T65" fmla="*/ 1048 h 1380"/>
              <a:gd name="T66" fmla="*/ 1104 w 1902"/>
              <a:gd name="T67" fmla="*/ 1070 h 1380"/>
              <a:gd name="T68" fmla="*/ 1116 w 1902"/>
              <a:gd name="T69" fmla="*/ 1102 h 1380"/>
              <a:gd name="T70" fmla="*/ 1208 w 1902"/>
              <a:gd name="T71" fmla="*/ 1132 h 1380"/>
              <a:gd name="T72" fmla="*/ 1218 w 1902"/>
              <a:gd name="T73" fmla="*/ 1164 h 1380"/>
              <a:gd name="T74" fmla="*/ 1338 w 1902"/>
              <a:gd name="T75" fmla="*/ 1196 h 1380"/>
              <a:gd name="T76" fmla="*/ 1462 w 1902"/>
              <a:gd name="T77" fmla="*/ 1228 h 1380"/>
              <a:gd name="T78" fmla="*/ 1580 w 1902"/>
              <a:gd name="T79" fmla="*/ 1264 h 1380"/>
              <a:gd name="T80" fmla="*/ 1618 w 1902"/>
              <a:gd name="T81" fmla="*/ 1302 h 1380"/>
              <a:gd name="T82" fmla="*/ 1902 w 1902"/>
              <a:gd name="T83" fmla="*/ 138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02" h="1380">
                <a:moveTo>
                  <a:pt x="0" y="0"/>
                </a:moveTo>
                <a:lnTo>
                  <a:pt x="32" y="0"/>
                </a:lnTo>
                <a:lnTo>
                  <a:pt x="32" y="18"/>
                </a:lnTo>
                <a:lnTo>
                  <a:pt x="42" y="18"/>
                </a:lnTo>
                <a:lnTo>
                  <a:pt x="42" y="36"/>
                </a:lnTo>
                <a:lnTo>
                  <a:pt x="62" y="36"/>
                </a:lnTo>
                <a:lnTo>
                  <a:pt x="62" y="50"/>
                </a:lnTo>
                <a:lnTo>
                  <a:pt x="122" y="50"/>
                </a:lnTo>
                <a:lnTo>
                  <a:pt x="122" y="70"/>
                </a:lnTo>
                <a:lnTo>
                  <a:pt x="128" y="70"/>
                </a:lnTo>
                <a:lnTo>
                  <a:pt x="128" y="90"/>
                </a:lnTo>
                <a:lnTo>
                  <a:pt x="136" y="90"/>
                </a:lnTo>
                <a:lnTo>
                  <a:pt x="136" y="108"/>
                </a:lnTo>
                <a:lnTo>
                  <a:pt x="144" y="108"/>
                </a:lnTo>
                <a:lnTo>
                  <a:pt x="144" y="124"/>
                </a:lnTo>
                <a:lnTo>
                  <a:pt x="152" y="124"/>
                </a:lnTo>
                <a:lnTo>
                  <a:pt x="152" y="144"/>
                </a:lnTo>
                <a:lnTo>
                  <a:pt x="162" y="144"/>
                </a:lnTo>
                <a:lnTo>
                  <a:pt x="162" y="160"/>
                </a:lnTo>
                <a:lnTo>
                  <a:pt x="168" y="160"/>
                </a:lnTo>
                <a:lnTo>
                  <a:pt x="168" y="204"/>
                </a:lnTo>
                <a:lnTo>
                  <a:pt x="180" y="212"/>
                </a:lnTo>
                <a:lnTo>
                  <a:pt x="180" y="306"/>
                </a:lnTo>
                <a:lnTo>
                  <a:pt x="194" y="306"/>
                </a:lnTo>
                <a:lnTo>
                  <a:pt x="194" y="360"/>
                </a:lnTo>
                <a:lnTo>
                  <a:pt x="202" y="360"/>
                </a:lnTo>
                <a:lnTo>
                  <a:pt x="202" y="416"/>
                </a:lnTo>
                <a:lnTo>
                  <a:pt x="208" y="416"/>
                </a:lnTo>
                <a:lnTo>
                  <a:pt x="208" y="474"/>
                </a:lnTo>
                <a:lnTo>
                  <a:pt x="216" y="474"/>
                </a:lnTo>
                <a:lnTo>
                  <a:pt x="216" y="490"/>
                </a:lnTo>
                <a:lnTo>
                  <a:pt x="228" y="490"/>
                </a:lnTo>
                <a:lnTo>
                  <a:pt x="228" y="524"/>
                </a:lnTo>
                <a:lnTo>
                  <a:pt x="244" y="524"/>
                </a:lnTo>
                <a:lnTo>
                  <a:pt x="244" y="566"/>
                </a:lnTo>
                <a:lnTo>
                  <a:pt x="392" y="566"/>
                </a:lnTo>
                <a:lnTo>
                  <a:pt x="392" y="592"/>
                </a:lnTo>
                <a:lnTo>
                  <a:pt x="400" y="602"/>
                </a:lnTo>
                <a:lnTo>
                  <a:pt x="400" y="650"/>
                </a:lnTo>
                <a:lnTo>
                  <a:pt x="418" y="650"/>
                </a:lnTo>
                <a:lnTo>
                  <a:pt x="418" y="670"/>
                </a:lnTo>
                <a:lnTo>
                  <a:pt x="436" y="670"/>
                </a:lnTo>
                <a:lnTo>
                  <a:pt x="436" y="692"/>
                </a:lnTo>
                <a:lnTo>
                  <a:pt x="500" y="692"/>
                </a:lnTo>
                <a:lnTo>
                  <a:pt x="500" y="714"/>
                </a:lnTo>
                <a:lnTo>
                  <a:pt x="534" y="714"/>
                </a:lnTo>
                <a:lnTo>
                  <a:pt x="534" y="738"/>
                </a:lnTo>
                <a:lnTo>
                  <a:pt x="574" y="738"/>
                </a:lnTo>
                <a:lnTo>
                  <a:pt x="574" y="784"/>
                </a:lnTo>
                <a:lnTo>
                  <a:pt x="602" y="784"/>
                </a:lnTo>
                <a:lnTo>
                  <a:pt x="602" y="826"/>
                </a:lnTo>
                <a:lnTo>
                  <a:pt x="624" y="826"/>
                </a:lnTo>
                <a:lnTo>
                  <a:pt x="624" y="852"/>
                </a:lnTo>
                <a:lnTo>
                  <a:pt x="662" y="852"/>
                </a:lnTo>
                <a:lnTo>
                  <a:pt x="662" y="878"/>
                </a:lnTo>
                <a:lnTo>
                  <a:pt x="778" y="878"/>
                </a:lnTo>
                <a:lnTo>
                  <a:pt x="778" y="908"/>
                </a:lnTo>
                <a:lnTo>
                  <a:pt x="802" y="908"/>
                </a:lnTo>
                <a:lnTo>
                  <a:pt x="802" y="956"/>
                </a:lnTo>
                <a:lnTo>
                  <a:pt x="810" y="964"/>
                </a:lnTo>
                <a:lnTo>
                  <a:pt x="810" y="984"/>
                </a:lnTo>
                <a:lnTo>
                  <a:pt x="878" y="984"/>
                </a:lnTo>
                <a:lnTo>
                  <a:pt x="878" y="1008"/>
                </a:lnTo>
                <a:lnTo>
                  <a:pt x="930" y="1008"/>
                </a:lnTo>
                <a:lnTo>
                  <a:pt x="930" y="1040"/>
                </a:lnTo>
                <a:lnTo>
                  <a:pt x="936" y="1048"/>
                </a:lnTo>
                <a:lnTo>
                  <a:pt x="936" y="1070"/>
                </a:lnTo>
                <a:lnTo>
                  <a:pt x="1104" y="1070"/>
                </a:lnTo>
                <a:lnTo>
                  <a:pt x="1104" y="1102"/>
                </a:lnTo>
                <a:lnTo>
                  <a:pt x="1116" y="1102"/>
                </a:lnTo>
                <a:lnTo>
                  <a:pt x="1116" y="1132"/>
                </a:lnTo>
                <a:lnTo>
                  <a:pt x="1208" y="1132"/>
                </a:lnTo>
                <a:lnTo>
                  <a:pt x="1208" y="1164"/>
                </a:lnTo>
                <a:lnTo>
                  <a:pt x="1218" y="1164"/>
                </a:lnTo>
                <a:lnTo>
                  <a:pt x="1218" y="1196"/>
                </a:lnTo>
                <a:lnTo>
                  <a:pt x="1338" y="1196"/>
                </a:lnTo>
                <a:lnTo>
                  <a:pt x="1338" y="1228"/>
                </a:lnTo>
                <a:lnTo>
                  <a:pt x="1462" y="1228"/>
                </a:lnTo>
                <a:lnTo>
                  <a:pt x="1462" y="1264"/>
                </a:lnTo>
                <a:lnTo>
                  <a:pt x="1580" y="1264"/>
                </a:lnTo>
                <a:lnTo>
                  <a:pt x="1580" y="1302"/>
                </a:lnTo>
                <a:lnTo>
                  <a:pt x="1618" y="1302"/>
                </a:lnTo>
                <a:lnTo>
                  <a:pt x="1618" y="1380"/>
                </a:lnTo>
                <a:lnTo>
                  <a:pt x="1902" y="1380"/>
                </a:lnTo>
              </a:path>
            </a:pathLst>
          </a:custGeom>
          <a:noFill/>
          <a:ln w="38100">
            <a:solidFill>
              <a:srgbClr val="A6A6A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60" name="Freeform 524"/>
          <p:cNvSpPr>
            <a:spLocks/>
          </p:cNvSpPr>
          <p:nvPr/>
        </p:nvSpPr>
        <p:spPr bwMode="auto">
          <a:xfrm>
            <a:off x="6748119" y="4168825"/>
            <a:ext cx="2954246" cy="1358168"/>
          </a:xfrm>
          <a:custGeom>
            <a:avLst/>
            <a:gdLst>
              <a:gd name="T0" fmla="*/ 134 w 2768"/>
              <a:gd name="T1" fmla="*/ 18 h 1518"/>
              <a:gd name="T2" fmla="*/ 166 w 2768"/>
              <a:gd name="T3" fmla="*/ 28 h 1518"/>
              <a:gd name="T4" fmla="*/ 226 w 2768"/>
              <a:gd name="T5" fmla="*/ 82 h 1518"/>
              <a:gd name="T6" fmla="*/ 266 w 2768"/>
              <a:gd name="T7" fmla="*/ 94 h 1518"/>
              <a:gd name="T8" fmla="*/ 304 w 2768"/>
              <a:gd name="T9" fmla="*/ 140 h 1518"/>
              <a:gd name="T10" fmla="*/ 328 w 2768"/>
              <a:gd name="T11" fmla="*/ 160 h 1518"/>
              <a:gd name="T12" fmla="*/ 336 w 2768"/>
              <a:gd name="T13" fmla="*/ 184 h 1518"/>
              <a:gd name="T14" fmla="*/ 380 w 2768"/>
              <a:gd name="T15" fmla="*/ 196 h 1518"/>
              <a:gd name="T16" fmla="*/ 408 w 2768"/>
              <a:gd name="T17" fmla="*/ 258 h 1518"/>
              <a:gd name="T18" fmla="*/ 428 w 2768"/>
              <a:gd name="T19" fmla="*/ 270 h 1518"/>
              <a:gd name="T20" fmla="*/ 442 w 2768"/>
              <a:gd name="T21" fmla="*/ 292 h 1518"/>
              <a:gd name="T22" fmla="*/ 460 w 2768"/>
              <a:gd name="T23" fmla="*/ 308 h 1518"/>
              <a:gd name="T24" fmla="*/ 474 w 2768"/>
              <a:gd name="T25" fmla="*/ 370 h 1518"/>
              <a:gd name="T26" fmla="*/ 504 w 2768"/>
              <a:gd name="T27" fmla="*/ 408 h 1518"/>
              <a:gd name="T28" fmla="*/ 552 w 2768"/>
              <a:gd name="T29" fmla="*/ 416 h 1518"/>
              <a:gd name="T30" fmla="*/ 570 w 2768"/>
              <a:gd name="T31" fmla="*/ 450 h 1518"/>
              <a:gd name="T32" fmla="*/ 618 w 2768"/>
              <a:gd name="T33" fmla="*/ 464 h 1518"/>
              <a:gd name="T34" fmla="*/ 624 w 2768"/>
              <a:gd name="T35" fmla="*/ 490 h 1518"/>
              <a:gd name="T36" fmla="*/ 654 w 2768"/>
              <a:gd name="T37" fmla="*/ 504 h 1518"/>
              <a:gd name="T38" fmla="*/ 666 w 2768"/>
              <a:gd name="T39" fmla="*/ 530 h 1518"/>
              <a:gd name="T40" fmla="*/ 714 w 2768"/>
              <a:gd name="T41" fmla="*/ 544 h 1518"/>
              <a:gd name="T42" fmla="*/ 864 w 2768"/>
              <a:gd name="T43" fmla="*/ 582 h 1518"/>
              <a:gd name="T44" fmla="*/ 898 w 2768"/>
              <a:gd name="T45" fmla="*/ 638 h 1518"/>
              <a:gd name="T46" fmla="*/ 946 w 2768"/>
              <a:gd name="T47" fmla="*/ 676 h 1518"/>
              <a:gd name="T48" fmla="*/ 954 w 2768"/>
              <a:gd name="T49" fmla="*/ 726 h 1518"/>
              <a:gd name="T50" fmla="*/ 998 w 2768"/>
              <a:gd name="T51" fmla="*/ 740 h 1518"/>
              <a:gd name="T52" fmla="*/ 1018 w 2768"/>
              <a:gd name="T53" fmla="*/ 778 h 1518"/>
              <a:gd name="T54" fmla="*/ 1058 w 2768"/>
              <a:gd name="T55" fmla="*/ 802 h 1518"/>
              <a:gd name="T56" fmla="*/ 1074 w 2768"/>
              <a:gd name="T57" fmla="*/ 828 h 1518"/>
              <a:gd name="T58" fmla="*/ 1116 w 2768"/>
              <a:gd name="T59" fmla="*/ 842 h 1518"/>
              <a:gd name="T60" fmla="*/ 1128 w 2768"/>
              <a:gd name="T61" fmla="*/ 864 h 1518"/>
              <a:gd name="T62" fmla="*/ 1160 w 2768"/>
              <a:gd name="T63" fmla="*/ 882 h 1518"/>
              <a:gd name="T64" fmla="*/ 1168 w 2768"/>
              <a:gd name="T65" fmla="*/ 902 h 1518"/>
              <a:gd name="T66" fmla="*/ 1236 w 2768"/>
              <a:gd name="T67" fmla="*/ 914 h 1518"/>
              <a:gd name="T68" fmla="*/ 1288 w 2768"/>
              <a:gd name="T69" fmla="*/ 944 h 1518"/>
              <a:gd name="T70" fmla="*/ 1322 w 2768"/>
              <a:gd name="T71" fmla="*/ 956 h 1518"/>
              <a:gd name="T72" fmla="*/ 1360 w 2768"/>
              <a:gd name="T73" fmla="*/ 982 h 1518"/>
              <a:gd name="T74" fmla="*/ 1668 w 2768"/>
              <a:gd name="T75" fmla="*/ 994 h 1518"/>
              <a:gd name="T76" fmla="*/ 1712 w 2768"/>
              <a:gd name="T77" fmla="*/ 1026 h 1518"/>
              <a:gd name="T78" fmla="*/ 1950 w 2768"/>
              <a:gd name="T79" fmla="*/ 1044 h 1518"/>
              <a:gd name="T80" fmla="*/ 1998 w 2768"/>
              <a:gd name="T81" fmla="*/ 1090 h 1518"/>
              <a:gd name="T82" fmla="*/ 2216 w 2768"/>
              <a:gd name="T83" fmla="*/ 1130 h 1518"/>
              <a:gd name="T84" fmla="*/ 2768 w 2768"/>
              <a:gd name="T85" fmla="*/ 1518 h 1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68" h="1518">
                <a:moveTo>
                  <a:pt x="0" y="0"/>
                </a:moveTo>
                <a:lnTo>
                  <a:pt x="134" y="0"/>
                </a:lnTo>
                <a:lnTo>
                  <a:pt x="134" y="18"/>
                </a:lnTo>
                <a:lnTo>
                  <a:pt x="150" y="18"/>
                </a:lnTo>
                <a:lnTo>
                  <a:pt x="150" y="28"/>
                </a:lnTo>
                <a:lnTo>
                  <a:pt x="166" y="28"/>
                </a:lnTo>
                <a:lnTo>
                  <a:pt x="166" y="42"/>
                </a:lnTo>
                <a:lnTo>
                  <a:pt x="226" y="42"/>
                </a:lnTo>
                <a:lnTo>
                  <a:pt x="226" y="82"/>
                </a:lnTo>
                <a:lnTo>
                  <a:pt x="250" y="82"/>
                </a:lnTo>
                <a:lnTo>
                  <a:pt x="250" y="94"/>
                </a:lnTo>
                <a:lnTo>
                  <a:pt x="266" y="94"/>
                </a:lnTo>
                <a:lnTo>
                  <a:pt x="266" y="108"/>
                </a:lnTo>
                <a:lnTo>
                  <a:pt x="304" y="108"/>
                </a:lnTo>
                <a:lnTo>
                  <a:pt x="304" y="140"/>
                </a:lnTo>
                <a:lnTo>
                  <a:pt x="320" y="140"/>
                </a:lnTo>
                <a:lnTo>
                  <a:pt x="320" y="160"/>
                </a:lnTo>
                <a:lnTo>
                  <a:pt x="328" y="160"/>
                </a:lnTo>
                <a:lnTo>
                  <a:pt x="328" y="174"/>
                </a:lnTo>
                <a:lnTo>
                  <a:pt x="336" y="174"/>
                </a:lnTo>
                <a:lnTo>
                  <a:pt x="336" y="184"/>
                </a:lnTo>
                <a:lnTo>
                  <a:pt x="356" y="184"/>
                </a:lnTo>
                <a:lnTo>
                  <a:pt x="356" y="196"/>
                </a:lnTo>
                <a:lnTo>
                  <a:pt x="380" y="196"/>
                </a:lnTo>
                <a:lnTo>
                  <a:pt x="380" y="220"/>
                </a:lnTo>
                <a:lnTo>
                  <a:pt x="402" y="220"/>
                </a:lnTo>
                <a:lnTo>
                  <a:pt x="408" y="258"/>
                </a:lnTo>
                <a:lnTo>
                  <a:pt x="416" y="258"/>
                </a:lnTo>
                <a:lnTo>
                  <a:pt x="416" y="270"/>
                </a:lnTo>
                <a:lnTo>
                  <a:pt x="428" y="270"/>
                </a:lnTo>
                <a:lnTo>
                  <a:pt x="428" y="282"/>
                </a:lnTo>
                <a:lnTo>
                  <a:pt x="442" y="282"/>
                </a:lnTo>
                <a:lnTo>
                  <a:pt x="442" y="292"/>
                </a:lnTo>
                <a:lnTo>
                  <a:pt x="456" y="292"/>
                </a:lnTo>
                <a:lnTo>
                  <a:pt x="456" y="308"/>
                </a:lnTo>
                <a:lnTo>
                  <a:pt x="460" y="308"/>
                </a:lnTo>
                <a:lnTo>
                  <a:pt x="460" y="330"/>
                </a:lnTo>
                <a:lnTo>
                  <a:pt x="474" y="330"/>
                </a:lnTo>
                <a:lnTo>
                  <a:pt x="474" y="370"/>
                </a:lnTo>
                <a:lnTo>
                  <a:pt x="496" y="370"/>
                </a:lnTo>
                <a:lnTo>
                  <a:pt x="496" y="388"/>
                </a:lnTo>
                <a:lnTo>
                  <a:pt x="504" y="408"/>
                </a:lnTo>
                <a:lnTo>
                  <a:pt x="542" y="408"/>
                </a:lnTo>
                <a:lnTo>
                  <a:pt x="542" y="416"/>
                </a:lnTo>
                <a:lnTo>
                  <a:pt x="552" y="416"/>
                </a:lnTo>
                <a:lnTo>
                  <a:pt x="552" y="428"/>
                </a:lnTo>
                <a:lnTo>
                  <a:pt x="570" y="428"/>
                </a:lnTo>
                <a:lnTo>
                  <a:pt x="570" y="450"/>
                </a:lnTo>
                <a:lnTo>
                  <a:pt x="590" y="450"/>
                </a:lnTo>
                <a:lnTo>
                  <a:pt x="590" y="464"/>
                </a:lnTo>
                <a:lnTo>
                  <a:pt x="618" y="464"/>
                </a:lnTo>
                <a:lnTo>
                  <a:pt x="618" y="474"/>
                </a:lnTo>
                <a:lnTo>
                  <a:pt x="624" y="480"/>
                </a:lnTo>
                <a:lnTo>
                  <a:pt x="624" y="490"/>
                </a:lnTo>
                <a:lnTo>
                  <a:pt x="644" y="490"/>
                </a:lnTo>
                <a:lnTo>
                  <a:pt x="644" y="504"/>
                </a:lnTo>
                <a:lnTo>
                  <a:pt x="654" y="504"/>
                </a:lnTo>
                <a:lnTo>
                  <a:pt x="654" y="522"/>
                </a:lnTo>
                <a:lnTo>
                  <a:pt x="666" y="522"/>
                </a:lnTo>
                <a:lnTo>
                  <a:pt x="666" y="530"/>
                </a:lnTo>
                <a:lnTo>
                  <a:pt x="694" y="530"/>
                </a:lnTo>
                <a:lnTo>
                  <a:pt x="694" y="544"/>
                </a:lnTo>
                <a:lnTo>
                  <a:pt x="714" y="544"/>
                </a:lnTo>
                <a:lnTo>
                  <a:pt x="714" y="556"/>
                </a:lnTo>
                <a:lnTo>
                  <a:pt x="860" y="556"/>
                </a:lnTo>
                <a:lnTo>
                  <a:pt x="864" y="582"/>
                </a:lnTo>
                <a:lnTo>
                  <a:pt x="892" y="582"/>
                </a:lnTo>
                <a:lnTo>
                  <a:pt x="892" y="618"/>
                </a:lnTo>
                <a:lnTo>
                  <a:pt x="898" y="638"/>
                </a:lnTo>
                <a:lnTo>
                  <a:pt x="914" y="642"/>
                </a:lnTo>
                <a:lnTo>
                  <a:pt x="914" y="676"/>
                </a:lnTo>
                <a:lnTo>
                  <a:pt x="946" y="676"/>
                </a:lnTo>
                <a:lnTo>
                  <a:pt x="946" y="708"/>
                </a:lnTo>
                <a:lnTo>
                  <a:pt x="954" y="708"/>
                </a:lnTo>
                <a:lnTo>
                  <a:pt x="954" y="726"/>
                </a:lnTo>
                <a:lnTo>
                  <a:pt x="972" y="726"/>
                </a:lnTo>
                <a:lnTo>
                  <a:pt x="972" y="740"/>
                </a:lnTo>
                <a:lnTo>
                  <a:pt x="998" y="740"/>
                </a:lnTo>
                <a:lnTo>
                  <a:pt x="998" y="752"/>
                </a:lnTo>
                <a:lnTo>
                  <a:pt x="1018" y="752"/>
                </a:lnTo>
                <a:lnTo>
                  <a:pt x="1018" y="778"/>
                </a:lnTo>
                <a:lnTo>
                  <a:pt x="1048" y="778"/>
                </a:lnTo>
                <a:lnTo>
                  <a:pt x="1048" y="802"/>
                </a:lnTo>
                <a:lnTo>
                  <a:pt x="1058" y="802"/>
                </a:lnTo>
                <a:lnTo>
                  <a:pt x="1058" y="812"/>
                </a:lnTo>
                <a:lnTo>
                  <a:pt x="1074" y="812"/>
                </a:lnTo>
                <a:lnTo>
                  <a:pt x="1074" y="828"/>
                </a:lnTo>
                <a:lnTo>
                  <a:pt x="1084" y="828"/>
                </a:lnTo>
                <a:lnTo>
                  <a:pt x="1084" y="842"/>
                </a:lnTo>
                <a:lnTo>
                  <a:pt x="1116" y="842"/>
                </a:lnTo>
                <a:lnTo>
                  <a:pt x="1116" y="856"/>
                </a:lnTo>
                <a:lnTo>
                  <a:pt x="1128" y="856"/>
                </a:lnTo>
                <a:lnTo>
                  <a:pt x="1128" y="864"/>
                </a:lnTo>
                <a:lnTo>
                  <a:pt x="1134" y="864"/>
                </a:lnTo>
                <a:lnTo>
                  <a:pt x="1134" y="882"/>
                </a:lnTo>
                <a:lnTo>
                  <a:pt x="1160" y="882"/>
                </a:lnTo>
                <a:lnTo>
                  <a:pt x="1160" y="892"/>
                </a:lnTo>
                <a:lnTo>
                  <a:pt x="1168" y="892"/>
                </a:lnTo>
                <a:lnTo>
                  <a:pt x="1168" y="902"/>
                </a:lnTo>
                <a:lnTo>
                  <a:pt x="1232" y="902"/>
                </a:lnTo>
                <a:lnTo>
                  <a:pt x="1232" y="914"/>
                </a:lnTo>
                <a:lnTo>
                  <a:pt x="1236" y="914"/>
                </a:lnTo>
                <a:lnTo>
                  <a:pt x="1236" y="928"/>
                </a:lnTo>
                <a:lnTo>
                  <a:pt x="1288" y="928"/>
                </a:lnTo>
                <a:lnTo>
                  <a:pt x="1288" y="944"/>
                </a:lnTo>
                <a:lnTo>
                  <a:pt x="1310" y="944"/>
                </a:lnTo>
                <a:lnTo>
                  <a:pt x="1310" y="956"/>
                </a:lnTo>
                <a:lnTo>
                  <a:pt x="1322" y="956"/>
                </a:lnTo>
                <a:lnTo>
                  <a:pt x="1322" y="970"/>
                </a:lnTo>
                <a:lnTo>
                  <a:pt x="1360" y="970"/>
                </a:lnTo>
                <a:lnTo>
                  <a:pt x="1360" y="982"/>
                </a:lnTo>
                <a:lnTo>
                  <a:pt x="1374" y="982"/>
                </a:lnTo>
                <a:lnTo>
                  <a:pt x="1374" y="994"/>
                </a:lnTo>
                <a:lnTo>
                  <a:pt x="1668" y="994"/>
                </a:lnTo>
                <a:lnTo>
                  <a:pt x="1668" y="1012"/>
                </a:lnTo>
                <a:lnTo>
                  <a:pt x="1712" y="1012"/>
                </a:lnTo>
                <a:lnTo>
                  <a:pt x="1712" y="1026"/>
                </a:lnTo>
                <a:lnTo>
                  <a:pt x="1800" y="1026"/>
                </a:lnTo>
                <a:lnTo>
                  <a:pt x="1800" y="1044"/>
                </a:lnTo>
                <a:lnTo>
                  <a:pt x="1950" y="1044"/>
                </a:lnTo>
                <a:lnTo>
                  <a:pt x="1950" y="1064"/>
                </a:lnTo>
                <a:lnTo>
                  <a:pt x="1998" y="1064"/>
                </a:lnTo>
                <a:lnTo>
                  <a:pt x="1998" y="1090"/>
                </a:lnTo>
                <a:lnTo>
                  <a:pt x="2110" y="1090"/>
                </a:lnTo>
                <a:lnTo>
                  <a:pt x="2110" y="1130"/>
                </a:lnTo>
                <a:lnTo>
                  <a:pt x="2216" y="1130"/>
                </a:lnTo>
                <a:lnTo>
                  <a:pt x="2216" y="1184"/>
                </a:lnTo>
                <a:lnTo>
                  <a:pt x="2768" y="1184"/>
                </a:lnTo>
                <a:lnTo>
                  <a:pt x="2768" y="1518"/>
                </a:lnTo>
              </a:path>
            </a:pathLst>
          </a:custGeom>
          <a:noFill/>
          <a:ln w="38100">
            <a:solidFill>
              <a:srgbClr val="A6A6A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61" name="Freeform 525"/>
          <p:cNvSpPr>
            <a:spLocks/>
          </p:cNvSpPr>
          <p:nvPr/>
        </p:nvSpPr>
        <p:spPr bwMode="auto">
          <a:xfrm>
            <a:off x="6722504" y="1949947"/>
            <a:ext cx="3046032" cy="1270487"/>
          </a:xfrm>
          <a:custGeom>
            <a:avLst/>
            <a:gdLst>
              <a:gd name="T0" fmla="*/ 26 w 2854"/>
              <a:gd name="T1" fmla="*/ 0 h 1420"/>
              <a:gd name="T2" fmla="*/ 38 w 2854"/>
              <a:gd name="T3" fmla="*/ 14 h 1420"/>
              <a:gd name="T4" fmla="*/ 122 w 2854"/>
              <a:gd name="T5" fmla="*/ 28 h 1420"/>
              <a:gd name="T6" fmla="*/ 156 w 2854"/>
              <a:gd name="T7" fmla="*/ 40 h 1420"/>
              <a:gd name="T8" fmla="*/ 160 w 2854"/>
              <a:gd name="T9" fmla="*/ 94 h 1420"/>
              <a:gd name="T10" fmla="*/ 168 w 2854"/>
              <a:gd name="T11" fmla="*/ 128 h 1420"/>
              <a:gd name="T12" fmla="*/ 182 w 2854"/>
              <a:gd name="T13" fmla="*/ 170 h 1420"/>
              <a:gd name="T14" fmla="*/ 194 w 2854"/>
              <a:gd name="T15" fmla="*/ 214 h 1420"/>
              <a:gd name="T16" fmla="*/ 198 w 2854"/>
              <a:gd name="T17" fmla="*/ 354 h 1420"/>
              <a:gd name="T18" fmla="*/ 204 w 2854"/>
              <a:gd name="T19" fmla="*/ 414 h 1420"/>
              <a:gd name="T20" fmla="*/ 212 w 2854"/>
              <a:gd name="T21" fmla="*/ 448 h 1420"/>
              <a:gd name="T22" fmla="*/ 220 w 2854"/>
              <a:gd name="T23" fmla="*/ 496 h 1420"/>
              <a:gd name="T24" fmla="*/ 228 w 2854"/>
              <a:gd name="T25" fmla="*/ 536 h 1420"/>
              <a:gd name="T26" fmla="*/ 236 w 2854"/>
              <a:gd name="T27" fmla="*/ 562 h 1420"/>
              <a:gd name="T28" fmla="*/ 248 w 2854"/>
              <a:gd name="T29" fmla="*/ 580 h 1420"/>
              <a:gd name="T30" fmla="*/ 286 w 2854"/>
              <a:gd name="T31" fmla="*/ 594 h 1420"/>
              <a:gd name="T32" fmla="*/ 312 w 2854"/>
              <a:gd name="T33" fmla="*/ 614 h 1420"/>
              <a:gd name="T34" fmla="*/ 378 w 2854"/>
              <a:gd name="T35" fmla="*/ 642 h 1420"/>
              <a:gd name="T36" fmla="*/ 418 w 2854"/>
              <a:gd name="T37" fmla="*/ 676 h 1420"/>
              <a:gd name="T38" fmla="*/ 468 w 2854"/>
              <a:gd name="T39" fmla="*/ 688 h 1420"/>
              <a:gd name="T40" fmla="*/ 504 w 2854"/>
              <a:gd name="T41" fmla="*/ 704 h 1420"/>
              <a:gd name="T42" fmla="*/ 552 w 2854"/>
              <a:gd name="T43" fmla="*/ 722 h 1420"/>
              <a:gd name="T44" fmla="*/ 566 w 2854"/>
              <a:gd name="T45" fmla="*/ 776 h 1420"/>
              <a:gd name="T46" fmla="*/ 582 w 2854"/>
              <a:gd name="T47" fmla="*/ 808 h 1420"/>
              <a:gd name="T48" fmla="*/ 596 w 2854"/>
              <a:gd name="T49" fmla="*/ 820 h 1420"/>
              <a:gd name="T50" fmla="*/ 602 w 2854"/>
              <a:gd name="T51" fmla="*/ 866 h 1420"/>
              <a:gd name="T52" fmla="*/ 612 w 2854"/>
              <a:gd name="T53" fmla="*/ 896 h 1420"/>
              <a:gd name="T54" fmla="*/ 752 w 2854"/>
              <a:gd name="T55" fmla="*/ 934 h 1420"/>
              <a:gd name="T56" fmla="*/ 752 w 2854"/>
              <a:gd name="T57" fmla="*/ 972 h 1420"/>
              <a:gd name="T58" fmla="*/ 764 w 2854"/>
              <a:gd name="T59" fmla="*/ 1024 h 1420"/>
              <a:gd name="T60" fmla="*/ 772 w 2854"/>
              <a:gd name="T61" fmla="*/ 1068 h 1420"/>
              <a:gd name="T62" fmla="*/ 830 w 2854"/>
              <a:gd name="T63" fmla="*/ 1112 h 1420"/>
              <a:gd name="T64" fmla="*/ 954 w 2854"/>
              <a:gd name="T65" fmla="*/ 1134 h 1420"/>
              <a:gd name="T66" fmla="*/ 966 w 2854"/>
              <a:gd name="T67" fmla="*/ 1156 h 1420"/>
              <a:gd name="T68" fmla="*/ 972 w 2854"/>
              <a:gd name="T69" fmla="*/ 1214 h 1420"/>
              <a:gd name="T70" fmla="*/ 1138 w 2854"/>
              <a:gd name="T71" fmla="*/ 1236 h 1420"/>
              <a:gd name="T72" fmla="*/ 1144 w 2854"/>
              <a:gd name="T73" fmla="*/ 1260 h 1420"/>
              <a:gd name="T74" fmla="*/ 1288 w 2854"/>
              <a:gd name="T75" fmla="*/ 1272 h 1420"/>
              <a:gd name="T76" fmla="*/ 1510 w 2854"/>
              <a:gd name="T77" fmla="*/ 1312 h 1420"/>
              <a:gd name="T78" fmla="*/ 1516 w 2854"/>
              <a:gd name="T79" fmla="*/ 1374 h 1420"/>
              <a:gd name="T80" fmla="*/ 2854 w 2854"/>
              <a:gd name="T81" fmla="*/ 1420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54" h="1420">
                <a:moveTo>
                  <a:pt x="0" y="0"/>
                </a:moveTo>
                <a:lnTo>
                  <a:pt x="26" y="0"/>
                </a:lnTo>
                <a:lnTo>
                  <a:pt x="26" y="14"/>
                </a:lnTo>
                <a:lnTo>
                  <a:pt x="38" y="14"/>
                </a:lnTo>
                <a:lnTo>
                  <a:pt x="38" y="28"/>
                </a:lnTo>
                <a:lnTo>
                  <a:pt x="122" y="28"/>
                </a:lnTo>
                <a:lnTo>
                  <a:pt x="122" y="40"/>
                </a:lnTo>
                <a:lnTo>
                  <a:pt x="156" y="40"/>
                </a:lnTo>
                <a:lnTo>
                  <a:pt x="156" y="90"/>
                </a:lnTo>
                <a:lnTo>
                  <a:pt x="160" y="94"/>
                </a:lnTo>
                <a:lnTo>
                  <a:pt x="160" y="118"/>
                </a:lnTo>
                <a:lnTo>
                  <a:pt x="168" y="128"/>
                </a:lnTo>
                <a:lnTo>
                  <a:pt x="168" y="156"/>
                </a:lnTo>
                <a:lnTo>
                  <a:pt x="182" y="170"/>
                </a:lnTo>
                <a:lnTo>
                  <a:pt x="182" y="202"/>
                </a:lnTo>
                <a:lnTo>
                  <a:pt x="194" y="214"/>
                </a:lnTo>
                <a:lnTo>
                  <a:pt x="194" y="344"/>
                </a:lnTo>
                <a:lnTo>
                  <a:pt x="198" y="354"/>
                </a:lnTo>
                <a:lnTo>
                  <a:pt x="198" y="406"/>
                </a:lnTo>
                <a:lnTo>
                  <a:pt x="204" y="414"/>
                </a:lnTo>
                <a:lnTo>
                  <a:pt x="204" y="442"/>
                </a:lnTo>
                <a:lnTo>
                  <a:pt x="212" y="448"/>
                </a:lnTo>
                <a:lnTo>
                  <a:pt x="212" y="492"/>
                </a:lnTo>
                <a:lnTo>
                  <a:pt x="220" y="496"/>
                </a:lnTo>
                <a:lnTo>
                  <a:pt x="220" y="524"/>
                </a:lnTo>
                <a:lnTo>
                  <a:pt x="228" y="536"/>
                </a:lnTo>
                <a:lnTo>
                  <a:pt x="228" y="556"/>
                </a:lnTo>
                <a:lnTo>
                  <a:pt x="236" y="562"/>
                </a:lnTo>
                <a:lnTo>
                  <a:pt x="236" y="580"/>
                </a:lnTo>
                <a:lnTo>
                  <a:pt x="248" y="580"/>
                </a:lnTo>
                <a:lnTo>
                  <a:pt x="248" y="594"/>
                </a:lnTo>
                <a:lnTo>
                  <a:pt x="286" y="594"/>
                </a:lnTo>
                <a:lnTo>
                  <a:pt x="286" y="614"/>
                </a:lnTo>
                <a:lnTo>
                  <a:pt x="312" y="614"/>
                </a:lnTo>
                <a:lnTo>
                  <a:pt x="312" y="642"/>
                </a:lnTo>
                <a:lnTo>
                  <a:pt x="378" y="642"/>
                </a:lnTo>
                <a:lnTo>
                  <a:pt x="378" y="676"/>
                </a:lnTo>
                <a:lnTo>
                  <a:pt x="418" y="676"/>
                </a:lnTo>
                <a:lnTo>
                  <a:pt x="418" y="688"/>
                </a:lnTo>
                <a:lnTo>
                  <a:pt x="468" y="688"/>
                </a:lnTo>
                <a:lnTo>
                  <a:pt x="468" y="704"/>
                </a:lnTo>
                <a:lnTo>
                  <a:pt x="504" y="704"/>
                </a:lnTo>
                <a:lnTo>
                  <a:pt x="504" y="722"/>
                </a:lnTo>
                <a:lnTo>
                  <a:pt x="552" y="722"/>
                </a:lnTo>
                <a:lnTo>
                  <a:pt x="552" y="776"/>
                </a:lnTo>
                <a:lnTo>
                  <a:pt x="566" y="776"/>
                </a:lnTo>
                <a:lnTo>
                  <a:pt x="566" y="808"/>
                </a:lnTo>
                <a:lnTo>
                  <a:pt x="582" y="808"/>
                </a:lnTo>
                <a:lnTo>
                  <a:pt x="582" y="820"/>
                </a:lnTo>
                <a:lnTo>
                  <a:pt x="596" y="820"/>
                </a:lnTo>
                <a:lnTo>
                  <a:pt x="596" y="860"/>
                </a:lnTo>
                <a:lnTo>
                  <a:pt x="602" y="866"/>
                </a:lnTo>
                <a:lnTo>
                  <a:pt x="602" y="896"/>
                </a:lnTo>
                <a:lnTo>
                  <a:pt x="612" y="896"/>
                </a:lnTo>
                <a:lnTo>
                  <a:pt x="612" y="934"/>
                </a:lnTo>
                <a:lnTo>
                  <a:pt x="752" y="934"/>
                </a:lnTo>
                <a:lnTo>
                  <a:pt x="752" y="948"/>
                </a:lnTo>
                <a:lnTo>
                  <a:pt x="752" y="972"/>
                </a:lnTo>
                <a:lnTo>
                  <a:pt x="752" y="1012"/>
                </a:lnTo>
                <a:lnTo>
                  <a:pt x="764" y="1024"/>
                </a:lnTo>
                <a:lnTo>
                  <a:pt x="764" y="1068"/>
                </a:lnTo>
                <a:lnTo>
                  <a:pt x="772" y="1068"/>
                </a:lnTo>
                <a:lnTo>
                  <a:pt x="772" y="1112"/>
                </a:lnTo>
                <a:lnTo>
                  <a:pt x="830" y="1112"/>
                </a:lnTo>
                <a:lnTo>
                  <a:pt x="830" y="1134"/>
                </a:lnTo>
                <a:lnTo>
                  <a:pt x="954" y="1134"/>
                </a:lnTo>
                <a:lnTo>
                  <a:pt x="954" y="1156"/>
                </a:lnTo>
                <a:lnTo>
                  <a:pt x="966" y="1156"/>
                </a:lnTo>
                <a:lnTo>
                  <a:pt x="966" y="1208"/>
                </a:lnTo>
                <a:lnTo>
                  <a:pt x="972" y="1214"/>
                </a:lnTo>
                <a:lnTo>
                  <a:pt x="972" y="1236"/>
                </a:lnTo>
                <a:lnTo>
                  <a:pt x="1138" y="1236"/>
                </a:lnTo>
                <a:lnTo>
                  <a:pt x="1138" y="1252"/>
                </a:lnTo>
                <a:lnTo>
                  <a:pt x="1144" y="1260"/>
                </a:lnTo>
                <a:lnTo>
                  <a:pt x="1144" y="1272"/>
                </a:lnTo>
                <a:lnTo>
                  <a:pt x="1288" y="1272"/>
                </a:lnTo>
                <a:lnTo>
                  <a:pt x="1288" y="1312"/>
                </a:lnTo>
                <a:lnTo>
                  <a:pt x="1510" y="1312"/>
                </a:lnTo>
                <a:lnTo>
                  <a:pt x="1510" y="1368"/>
                </a:lnTo>
                <a:lnTo>
                  <a:pt x="1516" y="1374"/>
                </a:lnTo>
                <a:lnTo>
                  <a:pt x="1516" y="1420"/>
                </a:lnTo>
                <a:lnTo>
                  <a:pt x="2854" y="1420"/>
                </a:lnTo>
              </a:path>
            </a:pathLst>
          </a:custGeom>
          <a:noFill/>
          <a:ln w="38100">
            <a:solidFill>
              <a:srgbClr val="A6A6A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62" name="Freeform 526"/>
          <p:cNvSpPr>
            <a:spLocks/>
          </p:cNvSpPr>
          <p:nvPr/>
        </p:nvSpPr>
        <p:spPr bwMode="auto">
          <a:xfrm>
            <a:off x="4720277" y="3143489"/>
            <a:ext cx="96056" cy="84103"/>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63" name="Freeform 527"/>
          <p:cNvSpPr>
            <a:spLocks/>
          </p:cNvSpPr>
          <p:nvPr/>
        </p:nvSpPr>
        <p:spPr bwMode="auto">
          <a:xfrm>
            <a:off x="4654105" y="3143489"/>
            <a:ext cx="96056" cy="84103"/>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64" name="Freeform 528"/>
          <p:cNvSpPr>
            <a:spLocks/>
          </p:cNvSpPr>
          <p:nvPr/>
        </p:nvSpPr>
        <p:spPr bwMode="auto">
          <a:xfrm>
            <a:off x="4415034" y="3075491"/>
            <a:ext cx="96056" cy="84103"/>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65" name="Freeform 529"/>
          <p:cNvSpPr>
            <a:spLocks/>
          </p:cNvSpPr>
          <p:nvPr/>
        </p:nvSpPr>
        <p:spPr bwMode="auto">
          <a:xfrm>
            <a:off x="4376611" y="3075491"/>
            <a:ext cx="98190" cy="84103"/>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40 w 92"/>
              <a:gd name="T13" fmla="*/ 94 h 94"/>
              <a:gd name="T14" fmla="*/ 40 w 92"/>
              <a:gd name="T15" fmla="*/ 54 h 94"/>
              <a:gd name="T16" fmla="*/ 0 w 92"/>
              <a:gd name="T17" fmla="*/ 54 h 94"/>
              <a:gd name="T18" fmla="*/ 0 w 92"/>
              <a:gd name="T19" fmla="*/ 40 h 94"/>
              <a:gd name="T20" fmla="*/ 40 w 92"/>
              <a:gd name="T21" fmla="*/ 40 h 94"/>
              <a:gd name="T22" fmla="*/ 40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40" y="94"/>
                </a:lnTo>
                <a:lnTo>
                  <a:pt x="40" y="54"/>
                </a:lnTo>
                <a:lnTo>
                  <a:pt x="0" y="54"/>
                </a:lnTo>
                <a:lnTo>
                  <a:pt x="0" y="40"/>
                </a:lnTo>
                <a:lnTo>
                  <a:pt x="40" y="40"/>
                </a:lnTo>
                <a:lnTo>
                  <a:pt x="40" y="0"/>
                </a:lnTo>
                <a:lnTo>
                  <a:pt x="54"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66" name="Freeform 530"/>
          <p:cNvSpPr>
            <a:spLocks/>
          </p:cNvSpPr>
          <p:nvPr/>
        </p:nvSpPr>
        <p:spPr bwMode="auto">
          <a:xfrm>
            <a:off x="4195173" y="3009282"/>
            <a:ext cx="96056" cy="84103"/>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67" name="Freeform 531"/>
          <p:cNvSpPr>
            <a:spLocks/>
          </p:cNvSpPr>
          <p:nvPr/>
        </p:nvSpPr>
        <p:spPr bwMode="auto">
          <a:xfrm>
            <a:off x="3960370" y="2919811"/>
            <a:ext cx="96056" cy="84103"/>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68" name="Freeform 532"/>
          <p:cNvSpPr>
            <a:spLocks/>
          </p:cNvSpPr>
          <p:nvPr/>
        </p:nvSpPr>
        <p:spPr bwMode="auto">
          <a:xfrm>
            <a:off x="3810950" y="2867918"/>
            <a:ext cx="96056" cy="82313"/>
          </a:xfrm>
          <a:custGeom>
            <a:avLst/>
            <a:gdLst>
              <a:gd name="T0" fmla="*/ 52 w 90"/>
              <a:gd name="T1" fmla="*/ 0 h 92"/>
              <a:gd name="T2" fmla="*/ 52 w 90"/>
              <a:gd name="T3" fmla="*/ 40 h 92"/>
              <a:gd name="T4" fmla="*/ 90 w 90"/>
              <a:gd name="T5" fmla="*/ 40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40 h 92"/>
              <a:gd name="T20" fmla="*/ 38 w 90"/>
              <a:gd name="T21" fmla="*/ 40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40"/>
                </a:lnTo>
                <a:lnTo>
                  <a:pt x="90" y="40"/>
                </a:lnTo>
                <a:lnTo>
                  <a:pt x="90" y="52"/>
                </a:lnTo>
                <a:lnTo>
                  <a:pt x="52" y="52"/>
                </a:lnTo>
                <a:lnTo>
                  <a:pt x="52" y="92"/>
                </a:lnTo>
                <a:lnTo>
                  <a:pt x="38" y="92"/>
                </a:lnTo>
                <a:lnTo>
                  <a:pt x="38" y="52"/>
                </a:lnTo>
                <a:lnTo>
                  <a:pt x="0" y="52"/>
                </a:lnTo>
                <a:lnTo>
                  <a:pt x="0" y="40"/>
                </a:lnTo>
                <a:lnTo>
                  <a:pt x="38" y="40"/>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69" name="Freeform 533"/>
          <p:cNvSpPr>
            <a:spLocks/>
          </p:cNvSpPr>
          <p:nvPr/>
        </p:nvSpPr>
        <p:spPr bwMode="auto">
          <a:xfrm>
            <a:off x="3563340" y="2792763"/>
            <a:ext cx="98190" cy="84103"/>
          </a:xfrm>
          <a:custGeom>
            <a:avLst/>
            <a:gdLst>
              <a:gd name="T0" fmla="*/ 52 w 92"/>
              <a:gd name="T1" fmla="*/ 0 h 94"/>
              <a:gd name="T2" fmla="*/ 52 w 92"/>
              <a:gd name="T3" fmla="*/ 40 h 94"/>
              <a:gd name="T4" fmla="*/ 92 w 92"/>
              <a:gd name="T5" fmla="*/ 40 h 94"/>
              <a:gd name="T6" fmla="*/ 92 w 92"/>
              <a:gd name="T7" fmla="*/ 54 h 94"/>
              <a:gd name="T8" fmla="*/ 52 w 92"/>
              <a:gd name="T9" fmla="*/ 54 h 94"/>
              <a:gd name="T10" fmla="*/ 52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2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2" y="0"/>
                </a:moveTo>
                <a:lnTo>
                  <a:pt x="52" y="40"/>
                </a:lnTo>
                <a:lnTo>
                  <a:pt x="92" y="40"/>
                </a:lnTo>
                <a:lnTo>
                  <a:pt x="92" y="54"/>
                </a:lnTo>
                <a:lnTo>
                  <a:pt x="52" y="54"/>
                </a:lnTo>
                <a:lnTo>
                  <a:pt x="52" y="94"/>
                </a:lnTo>
                <a:lnTo>
                  <a:pt x="38" y="94"/>
                </a:lnTo>
                <a:lnTo>
                  <a:pt x="38" y="54"/>
                </a:lnTo>
                <a:lnTo>
                  <a:pt x="0" y="54"/>
                </a:lnTo>
                <a:lnTo>
                  <a:pt x="0" y="40"/>
                </a:lnTo>
                <a:lnTo>
                  <a:pt x="38" y="40"/>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70" name="Freeform 534"/>
          <p:cNvSpPr>
            <a:spLocks/>
          </p:cNvSpPr>
          <p:nvPr/>
        </p:nvSpPr>
        <p:spPr bwMode="auto">
          <a:xfrm>
            <a:off x="3527052" y="2719397"/>
            <a:ext cx="96056" cy="84103"/>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71" name="Freeform 535"/>
          <p:cNvSpPr>
            <a:spLocks/>
          </p:cNvSpPr>
          <p:nvPr/>
        </p:nvSpPr>
        <p:spPr bwMode="auto">
          <a:xfrm>
            <a:off x="3467284" y="2692555"/>
            <a:ext cx="96056" cy="84103"/>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72" name="Freeform 536"/>
          <p:cNvSpPr>
            <a:spLocks/>
          </p:cNvSpPr>
          <p:nvPr/>
        </p:nvSpPr>
        <p:spPr bwMode="auto">
          <a:xfrm>
            <a:off x="3364825" y="2669293"/>
            <a:ext cx="98190" cy="84103"/>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38" y="94"/>
                </a:lnTo>
                <a:lnTo>
                  <a:pt x="38" y="54"/>
                </a:lnTo>
                <a:lnTo>
                  <a:pt x="0" y="54"/>
                </a:lnTo>
                <a:lnTo>
                  <a:pt x="0" y="40"/>
                </a:lnTo>
                <a:lnTo>
                  <a:pt x="38" y="40"/>
                </a:lnTo>
                <a:lnTo>
                  <a:pt x="38" y="0"/>
                </a:lnTo>
                <a:lnTo>
                  <a:pt x="54"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73" name="Freeform 537"/>
          <p:cNvSpPr>
            <a:spLocks/>
          </p:cNvSpPr>
          <p:nvPr/>
        </p:nvSpPr>
        <p:spPr bwMode="auto">
          <a:xfrm>
            <a:off x="3334941" y="2654978"/>
            <a:ext cx="98190" cy="84103"/>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40 w 92"/>
              <a:gd name="T13" fmla="*/ 94 h 94"/>
              <a:gd name="T14" fmla="*/ 40 w 92"/>
              <a:gd name="T15" fmla="*/ 54 h 94"/>
              <a:gd name="T16" fmla="*/ 0 w 92"/>
              <a:gd name="T17" fmla="*/ 54 h 94"/>
              <a:gd name="T18" fmla="*/ 0 w 92"/>
              <a:gd name="T19" fmla="*/ 40 h 94"/>
              <a:gd name="T20" fmla="*/ 40 w 92"/>
              <a:gd name="T21" fmla="*/ 40 h 94"/>
              <a:gd name="T22" fmla="*/ 40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40" y="94"/>
                </a:lnTo>
                <a:lnTo>
                  <a:pt x="40" y="54"/>
                </a:lnTo>
                <a:lnTo>
                  <a:pt x="0" y="54"/>
                </a:lnTo>
                <a:lnTo>
                  <a:pt x="0" y="40"/>
                </a:lnTo>
                <a:lnTo>
                  <a:pt x="40" y="40"/>
                </a:lnTo>
                <a:lnTo>
                  <a:pt x="40" y="0"/>
                </a:lnTo>
                <a:lnTo>
                  <a:pt x="54"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74" name="Freeform 538"/>
          <p:cNvSpPr>
            <a:spLocks/>
          </p:cNvSpPr>
          <p:nvPr/>
        </p:nvSpPr>
        <p:spPr bwMode="auto">
          <a:xfrm>
            <a:off x="3330672" y="2606663"/>
            <a:ext cx="96056" cy="84103"/>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75" name="Freeform 539"/>
          <p:cNvSpPr>
            <a:spLocks/>
          </p:cNvSpPr>
          <p:nvPr/>
        </p:nvSpPr>
        <p:spPr bwMode="auto">
          <a:xfrm>
            <a:off x="3132157" y="2495719"/>
            <a:ext cx="98190" cy="82313"/>
          </a:xfrm>
          <a:custGeom>
            <a:avLst/>
            <a:gdLst>
              <a:gd name="T0" fmla="*/ 54 w 92"/>
              <a:gd name="T1" fmla="*/ 0 h 92"/>
              <a:gd name="T2" fmla="*/ 54 w 92"/>
              <a:gd name="T3" fmla="*/ 38 h 92"/>
              <a:gd name="T4" fmla="*/ 92 w 92"/>
              <a:gd name="T5" fmla="*/ 38 h 92"/>
              <a:gd name="T6" fmla="*/ 92 w 92"/>
              <a:gd name="T7" fmla="*/ 52 h 92"/>
              <a:gd name="T8" fmla="*/ 54 w 92"/>
              <a:gd name="T9" fmla="*/ 52 h 92"/>
              <a:gd name="T10" fmla="*/ 54 w 92"/>
              <a:gd name="T11" fmla="*/ 92 h 92"/>
              <a:gd name="T12" fmla="*/ 40 w 92"/>
              <a:gd name="T13" fmla="*/ 92 h 92"/>
              <a:gd name="T14" fmla="*/ 40 w 92"/>
              <a:gd name="T15" fmla="*/ 52 h 92"/>
              <a:gd name="T16" fmla="*/ 0 w 92"/>
              <a:gd name="T17" fmla="*/ 52 h 92"/>
              <a:gd name="T18" fmla="*/ 0 w 92"/>
              <a:gd name="T19" fmla="*/ 38 h 92"/>
              <a:gd name="T20" fmla="*/ 40 w 92"/>
              <a:gd name="T21" fmla="*/ 38 h 92"/>
              <a:gd name="T22" fmla="*/ 40 w 92"/>
              <a:gd name="T23" fmla="*/ 0 h 92"/>
              <a:gd name="T24" fmla="*/ 54 w 92"/>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54" y="0"/>
                </a:moveTo>
                <a:lnTo>
                  <a:pt x="54" y="38"/>
                </a:lnTo>
                <a:lnTo>
                  <a:pt x="92" y="38"/>
                </a:lnTo>
                <a:lnTo>
                  <a:pt x="92" y="52"/>
                </a:lnTo>
                <a:lnTo>
                  <a:pt x="54" y="52"/>
                </a:lnTo>
                <a:lnTo>
                  <a:pt x="54" y="92"/>
                </a:lnTo>
                <a:lnTo>
                  <a:pt x="40" y="92"/>
                </a:lnTo>
                <a:lnTo>
                  <a:pt x="40" y="52"/>
                </a:lnTo>
                <a:lnTo>
                  <a:pt x="0" y="52"/>
                </a:lnTo>
                <a:lnTo>
                  <a:pt x="0" y="38"/>
                </a:lnTo>
                <a:lnTo>
                  <a:pt x="40" y="38"/>
                </a:lnTo>
                <a:lnTo>
                  <a:pt x="40" y="0"/>
                </a:lnTo>
                <a:lnTo>
                  <a:pt x="54"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76" name="Freeform 540"/>
          <p:cNvSpPr>
            <a:spLocks/>
          </p:cNvSpPr>
          <p:nvPr/>
        </p:nvSpPr>
        <p:spPr bwMode="auto">
          <a:xfrm>
            <a:off x="3117215" y="2458142"/>
            <a:ext cx="98190" cy="84103"/>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40 w 92"/>
              <a:gd name="T13" fmla="*/ 94 h 94"/>
              <a:gd name="T14" fmla="*/ 40 w 92"/>
              <a:gd name="T15" fmla="*/ 54 h 94"/>
              <a:gd name="T16" fmla="*/ 0 w 92"/>
              <a:gd name="T17" fmla="*/ 54 h 94"/>
              <a:gd name="T18" fmla="*/ 0 w 92"/>
              <a:gd name="T19" fmla="*/ 40 h 94"/>
              <a:gd name="T20" fmla="*/ 40 w 92"/>
              <a:gd name="T21" fmla="*/ 40 h 94"/>
              <a:gd name="T22" fmla="*/ 40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40" y="94"/>
                </a:lnTo>
                <a:lnTo>
                  <a:pt x="40" y="54"/>
                </a:lnTo>
                <a:lnTo>
                  <a:pt x="0" y="54"/>
                </a:lnTo>
                <a:lnTo>
                  <a:pt x="0" y="40"/>
                </a:lnTo>
                <a:lnTo>
                  <a:pt x="40" y="40"/>
                </a:lnTo>
                <a:lnTo>
                  <a:pt x="40" y="0"/>
                </a:lnTo>
                <a:lnTo>
                  <a:pt x="54"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77" name="Freeform 541"/>
          <p:cNvSpPr>
            <a:spLocks/>
          </p:cNvSpPr>
          <p:nvPr/>
        </p:nvSpPr>
        <p:spPr bwMode="auto">
          <a:xfrm>
            <a:off x="3089465" y="2418774"/>
            <a:ext cx="98190" cy="84103"/>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40 w 92"/>
              <a:gd name="T13" fmla="*/ 94 h 94"/>
              <a:gd name="T14" fmla="*/ 40 w 92"/>
              <a:gd name="T15" fmla="*/ 54 h 94"/>
              <a:gd name="T16" fmla="*/ 0 w 92"/>
              <a:gd name="T17" fmla="*/ 54 h 94"/>
              <a:gd name="T18" fmla="*/ 0 w 92"/>
              <a:gd name="T19" fmla="*/ 40 h 94"/>
              <a:gd name="T20" fmla="*/ 40 w 92"/>
              <a:gd name="T21" fmla="*/ 40 h 94"/>
              <a:gd name="T22" fmla="*/ 40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40" y="94"/>
                </a:lnTo>
                <a:lnTo>
                  <a:pt x="40" y="54"/>
                </a:lnTo>
                <a:lnTo>
                  <a:pt x="0" y="54"/>
                </a:lnTo>
                <a:lnTo>
                  <a:pt x="0" y="40"/>
                </a:lnTo>
                <a:lnTo>
                  <a:pt x="40" y="40"/>
                </a:lnTo>
                <a:lnTo>
                  <a:pt x="40" y="0"/>
                </a:lnTo>
                <a:lnTo>
                  <a:pt x="54"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78" name="Freeform 542"/>
          <p:cNvSpPr>
            <a:spLocks/>
          </p:cNvSpPr>
          <p:nvPr/>
        </p:nvSpPr>
        <p:spPr bwMode="auto">
          <a:xfrm>
            <a:off x="2978468" y="2418774"/>
            <a:ext cx="98190" cy="84103"/>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40 w 92"/>
              <a:gd name="T13" fmla="*/ 94 h 94"/>
              <a:gd name="T14" fmla="*/ 40 w 92"/>
              <a:gd name="T15" fmla="*/ 54 h 94"/>
              <a:gd name="T16" fmla="*/ 0 w 92"/>
              <a:gd name="T17" fmla="*/ 54 h 94"/>
              <a:gd name="T18" fmla="*/ 0 w 92"/>
              <a:gd name="T19" fmla="*/ 40 h 94"/>
              <a:gd name="T20" fmla="*/ 40 w 92"/>
              <a:gd name="T21" fmla="*/ 40 h 94"/>
              <a:gd name="T22" fmla="*/ 40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40" y="94"/>
                </a:lnTo>
                <a:lnTo>
                  <a:pt x="40" y="54"/>
                </a:lnTo>
                <a:lnTo>
                  <a:pt x="0" y="54"/>
                </a:lnTo>
                <a:lnTo>
                  <a:pt x="0" y="40"/>
                </a:lnTo>
                <a:lnTo>
                  <a:pt x="40" y="40"/>
                </a:lnTo>
                <a:lnTo>
                  <a:pt x="40" y="0"/>
                </a:lnTo>
                <a:lnTo>
                  <a:pt x="54"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79" name="Freeform 543"/>
          <p:cNvSpPr>
            <a:spLocks/>
          </p:cNvSpPr>
          <p:nvPr/>
        </p:nvSpPr>
        <p:spPr bwMode="auto">
          <a:xfrm>
            <a:off x="2935776" y="2381197"/>
            <a:ext cx="98190" cy="84103"/>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38" y="94"/>
                </a:lnTo>
                <a:lnTo>
                  <a:pt x="38" y="54"/>
                </a:lnTo>
                <a:lnTo>
                  <a:pt x="0" y="54"/>
                </a:lnTo>
                <a:lnTo>
                  <a:pt x="0" y="40"/>
                </a:lnTo>
                <a:lnTo>
                  <a:pt x="38" y="40"/>
                </a:lnTo>
                <a:lnTo>
                  <a:pt x="38" y="0"/>
                </a:lnTo>
                <a:lnTo>
                  <a:pt x="54"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80" name="Freeform 544"/>
          <p:cNvSpPr>
            <a:spLocks/>
          </p:cNvSpPr>
          <p:nvPr/>
        </p:nvSpPr>
        <p:spPr bwMode="auto">
          <a:xfrm>
            <a:off x="2918700" y="2345408"/>
            <a:ext cx="96056" cy="82313"/>
          </a:xfrm>
          <a:custGeom>
            <a:avLst/>
            <a:gdLst>
              <a:gd name="T0" fmla="*/ 52 w 90"/>
              <a:gd name="T1" fmla="*/ 0 h 92"/>
              <a:gd name="T2" fmla="*/ 52 w 90"/>
              <a:gd name="T3" fmla="*/ 38 h 92"/>
              <a:gd name="T4" fmla="*/ 90 w 90"/>
              <a:gd name="T5" fmla="*/ 38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38 h 92"/>
              <a:gd name="T20" fmla="*/ 38 w 90"/>
              <a:gd name="T21" fmla="*/ 38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38"/>
                </a:lnTo>
                <a:lnTo>
                  <a:pt x="90" y="38"/>
                </a:lnTo>
                <a:lnTo>
                  <a:pt x="90" y="52"/>
                </a:lnTo>
                <a:lnTo>
                  <a:pt x="52" y="52"/>
                </a:lnTo>
                <a:lnTo>
                  <a:pt x="52" y="92"/>
                </a:lnTo>
                <a:lnTo>
                  <a:pt x="38" y="92"/>
                </a:lnTo>
                <a:lnTo>
                  <a:pt x="38" y="52"/>
                </a:lnTo>
                <a:lnTo>
                  <a:pt x="0" y="52"/>
                </a:lnTo>
                <a:lnTo>
                  <a:pt x="0" y="38"/>
                </a:lnTo>
                <a:lnTo>
                  <a:pt x="38" y="38"/>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81" name="Freeform 545"/>
          <p:cNvSpPr>
            <a:spLocks/>
          </p:cNvSpPr>
          <p:nvPr/>
        </p:nvSpPr>
        <p:spPr bwMode="auto">
          <a:xfrm>
            <a:off x="2888816" y="2182571"/>
            <a:ext cx="96056" cy="82313"/>
          </a:xfrm>
          <a:custGeom>
            <a:avLst/>
            <a:gdLst>
              <a:gd name="T0" fmla="*/ 52 w 90"/>
              <a:gd name="T1" fmla="*/ 0 h 92"/>
              <a:gd name="T2" fmla="*/ 52 w 90"/>
              <a:gd name="T3" fmla="*/ 38 h 92"/>
              <a:gd name="T4" fmla="*/ 90 w 90"/>
              <a:gd name="T5" fmla="*/ 38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38 h 92"/>
              <a:gd name="T20" fmla="*/ 38 w 90"/>
              <a:gd name="T21" fmla="*/ 38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38"/>
                </a:lnTo>
                <a:lnTo>
                  <a:pt x="90" y="38"/>
                </a:lnTo>
                <a:lnTo>
                  <a:pt x="90" y="52"/>
                </a:lnTo>
                <a:lnTo>
                  <a:pt x="52" y="52"/>
                </a:lnTo>
                <a:lnTo>
                  <a:pt x="52" y="92"/>
                </a:lnTo>
                <a:lnTo>
                  <a:pt x="38" y="92"/>
                </a:lnTo>
                <a:lnTo>
                  <a:pt x="38" y="52"/>
                </a:lnTo>
                <a:lnTo>
                  <a:pt x="0" y="52"/>
                </a:lnTo>
                <a:lnTo>
                  <a:pt x="0" y="38"/>
                </a:lnTo>
                <a:lnTo>
                  <a:pt x="38" y="38"/>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82" name="Freeform 546"/>
          <p:cNvSpPr>
            <a:spLocks/>
          </p:cNvSpPr>
          <p:nvPr/>
        </p:nvSpPr>
        <p:spPr bwMode="auto">
          <a:xfrm>
            <a:off x="2867470" y="2087732"/>
            <a:ext cx="98190" cy="84103"/>
          </a:xfrm>
          <a:custGeom>
            <a:avLst/>
            <a:gdLst>
              <a:gd name="T0" fmla="*/ 54 w 92"/>
              <a:gd name="T1" fmla="*/ 0 h 94"/>
              <a:gd name="T2" fmla="*/ 54 w 92"/>
              <a:gd name="T3" fmla="*/ 40 h 94"/>
              <a:gd name="T4" fmla="*/ 92 w 92"/>
              <a:gd name="T5" fmla="*/ 40 h 94"/>
              <a:gd name="T6" fmla="*/ 92 w 92"/>
              <a:gd name="T7" fmla="*/ 52 h 94"/>
              <a:gd name="T8" fmla="*/ 54 w 92"/>
              <a:gd name="T9" fmla="*/ 52 h 94"/>
              <a:gd name="T10" fmla="*/ 54 w 92"/>
              <a:gd name="T11" fmla="*/ 94 h 94"/>
              <a:gd name="T12" fmla="*/ 38 w 92"/>
              <a:gd name="T13" fmla="*/ 94 h 94"/>
              <a:gd name="T14" fmla="*/ 38 w 92"/>
              <a:gd name="T15" fmla="*/ 52 h 94"/>
              <a:gd name="T16" fmla="*/ 0 w 92"/>
              <a:gd name="T17" fmla="*/ 52 h 94"/>
              <a:gd name="T18" fmla="*/ 0 w 92"/>
              <a:gd name="T19" fmla="*/ 40 h 94"/>
              <a:gd name="T20" fmla="*/ 38 w 92"/>
              <a:gd name="T21" fmla="*/ 40 h 94"/>
              <a:gd name="T22" fmla="*/ 38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2"/>
                </a:lnTo>
                <a:lnTo>
                  <a:pt x="54" y="52"/>
                </a:lnTo>
                <a:lnTo>
                  <a:pt x="54" y="94"/>
                </a:lnTo>
                <a:lnTo>
                  <a:pt x="38" y="94"/>
                </a:lnTo>
                <a:lnTo>
                  <a:pt x="38" y="52"/>
                </a:lnTo>
                <a:lnTo>
                  <a:pt x="0" y="52"/>
                </a:lnTo>
                <a:lnTo>
                  <a:pt x="0" y="40"/>
                </a:lnTo>
                <a:lnTo>
                  <a:pt x="38" y="40"/>
                </a:lnTo>
                <a:lnTo>
                  <a:pt x="38" y="0"/>
                </a:lnTo>
                <a:lnTo>
                  <a:pt x="54"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83" name="Freeform 547"/>
          <p:cNvSpPr>
            <a:spLocks/>
          </p:cNvSpPr>
          <p:nvPr/>
        </p:nvSpPr>
        <p:spPr bwMode="auto">
          <a:xfrm>
            <a:off x="2852528" y="2039418"/>
            <a:ext cx="96056" cy="84103"/>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84" name="Freeform 548"/>
          <p:cNvSpPr>
            <a:spLocks/>
          </p:cNvSpPr>
          <p:nvPr/>
        </p:nvSpPr>
        <p:spPr bwMode="auto">
          <a:xfrm>
            <a:off x="2843990" y="2023313"/>
            <a:ext cx="96056" cy="84103"/>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85" name="Freeform 549"/>
          <p:cNvSpPr>
            <a:spLocks/>
          </p:cNvSpPr>
          <p:nvPr/>
        </p:nvSpPr>
        <p:spPr bwMode="auto">
          <a:xfrm>
            <a:off x="2779953" y="1957105"/>
            <a:ext cx="98190" cy="84103"/>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40 w 92"/>
              <a:gd name="T13" fmla="*/ 94 h 94"/>
              <a:gd name="T14" fmla="*/ 40 w 92"/>
              <a:gd name="T15" fmla="*/ 54 h 94"/>
              <a:gd name="T16" fmla="*/ 0 w 92"/>
              <a:gd name="T17" fmla="*/ 54 h 94"/>
              <a:gd name="T18" fmla="*/ 0 w 92"/>
              <a:gd name="T19" fmla="*/ 40 h 94"/>
              <a:gd name="T20" fmla="*/ 40 w 92"/>
              <a:gd name="T21" fmla="*/ 40 h 94"/>
              <a:gd name="T22" fmla="*/ 40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40" y="94"/>
                </a:lnTo>
                <a:lnTo>
                  <a:pt x="40" y="54"/>
                </a:lnTo>
                <a:lnTo>
                  <a:pt x="0" y="54"/>
                </a:lnTo>
                <a:lnTo>
                  <a:pt x="0" y="40"/>
                </a:lnTo>
                <a:lnTo>
                  <a:pt x="40" y="40"/>
                </a:lnTo>
                <a:lnTo>
                  <a:pt x="40" y="0"/>
                </a:lnTo>
                <a:lnTo>
                  <a:pt x="54"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86" name="Freeform 550"/>
          <p:cNvSpPr>
            <a:spLocks/>
          </p:cNvSpPr>
          <p:nvPr/>
        </p:nvSpPr>
        <p:spPr bwMode="auto">
          <a:xfrm>
            <a:off x="9719441" y="3181066"/>
            <a:ext cx="98190" cy="84103"/>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38" y="94"/>
                </a:lnTo>
                <a:lnTo>
                  <a:pt x="38" y="54"/>
                </a:lnTo>
                <a:lnTo>
                  <a:pt x="0" y="54"/>
                </a:lnTo>
                <a:lnTo>
                  <a:pt x="0" y="40"/>
                </a:lnTo>
                <a:lnTo>
                  <a:pt x="38" y="40"/>
                </a:lnTo>
                <a:lnTo>
                  <a:pt x="38" y="0"/>
                </a:lnTo>
                <a:lnTo>
                  <a:pt x="54"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87" name="Freeform 551"/>
          <p:cNvSpPr>
            <a:spLocks/>
          </p:cNvSpPr>
          <p:nvPr/>
        </p:nvSpPr>
        <p:spPr bwMode="auto">
          <a:xfrm>
            <a:off x="8489929" y="3179277"/>
            <a:ext cx="96056" cy="84103"/>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88" name="Freeform 552"/>
          <p:cNvSpPr>
            <a:spLocks/>
          </p:cNvSpPr>
          <p:nvPr/>
        </p:nvSpPr>
        <p:spPr bwMode="auto">
          <a:xfrm>
            <a:off x="8090764" y="3082648"/>
            <a:ext cx="98190" cy="84103"/>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40 w 92"/>
              <a:gd name="T13" fmla="*/ 94 h 94"/>
              <a:gd name="T14" fmla="*/ 40 w 92"/>
              <a:gd name="T15" fmla="*/ 54 h 94"/>
              <a:gd name="T16" fmla="*/ 0 w 92"/>
              <a:gd name="T17" fmla="*/ 54 h 94"/>
              <a:gd name="T18" fmla="*/ 0 w 92"/>
              <a:gd name="T19" fmla="*/ 40 h 94"/>
              <a:gd name="T20" fmla="*/ 40 w 92"/>
              <a:gd name="T21" fmla="*/ 40 h 94"/>
              <a:gd name="T22" fmla="*/ 40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40" y="94"/>
                </a:lnTo>
                <a:lnTo>
                  <a:pt x="40" y="54"/>
                </a:lnTo>
                <a:lnTo>
                  <a:pt x="0" y="54"/>
                </a:lnTo>
                <a:lnTo>
                  <a:pt x="0" y="40"/>
                </a:lnTo>
                <a:lnTo>
                  <a:pt x="40" y="40"/>
                </a:lnTo>
                <a:lnTo>
                  <a:pt x="40" y="0"/>
                </a:lnTo>
                <a:lnTo>
                  <a:pt x="54"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89" name="Freeform 553"/>
          <p:cNvSpPr>
            <a:spLocks/>
          </p:cNvSpPr>
          <p:nvPr/>
        </p:nvSpPr>
        <p:spPr bwMode="auto">
          <a:xfrm>
            <a:off x="7900787" y="3043281"/>
            <a:ext cx="96056" cy="82313"/>
          </a:xfrm>
          <a:custGeom>
            <a:avLst/>
            <a:gdLst>
              <a:gd name="T0" fmla="*/ 52 w 90"/>
              <a:gd name="T1" fmla="*/ 0 h 92"/>
              <a:gd name="T2" fmla="*/ 52 w 90"/>
              <a:gd name="T3" fmla="*/ 38 h 92"/>
              <a:gd name="T4" fmla="*/ 90 w 90"/>
              <a:gd name="T5" fmla="*/ 38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38 h 92"/>
              <a:gd name="T20" fmla="*/ 38 w 90"/>
              <a:gd name="T21" fmla="*/ 38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38"/>
                </a:lnTo>
                <a:lnTo>
                  <a:pt x="90" y="38"/>
                </a:lnTo>
                <a:lnTo>
                  <a:pt x="90" y="52"/>
                </a:lnTo>
                <a:lnTo>
                  <a:pt x="52" y="52"/>
                </a:lnTo>
                <a:lnTo>
                  <a:pt x="52" y="92"/>
                </a:lnTo>
                <a:lnTo>
                  <a:pt x="38" y="92"/>
                </a:lnTo>
                <a:lnTo>
                  <a:pt x="38" y="52"/>
                </a:lnTo>
                <a:lnTo>
                  <a:pt x="0" y="52"/>
                </a:lnTo>
                <a:lnTo>
                  <a:pt x="0" y="38"/>
                </a:lnTo>
                <a:lnTo>
                  <a:pt x="38" y="38"/>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90" name="Freeform 554"/>
          <p:cNvSpPr>
            <a:spLocks/>
          </p:cNvSpPr>
          <p:nvPr/>
        </p:nvSpPr>
        <p:spPr bwMode="auto">
          <a:xfrm>
            <a:off x="7887980" y="3016440"/>
            <a:ext cx="96056" cy="84103"/>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91" name="Freeform 555"/>
          <p:cNvSpPr>
            <a:spLocks/>
          </p:cNvSpPr>
          <p:nvPr/>
        </p:nvSpPr>
        <p:spPr bwMode="auto">
          <a:xfrm>
            <a:off x="7755636" y="3016440"/>
            <a:ext cx="96056" cy="84103"/>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92" name="Freeform 556"/>
          <p:cNvSpPr>
            <a:spLocks/>
          </p:cNvSpPr>
          <p:nvPr/>
        </p:nvSpPr>
        <p:spPr bwMode="auto">
          <a:xfrm>
            <a:off x="7723618" y="3016440"/>
            <a:ext cx="98190" cy="84103"/>
          </a:xfrm>
          <a:custGeom>
            <a:avLst/>
            <a:gdLst>
              <a:gd name="T0" fmla="*/ 52 w 92"/>
              <a:gd name="T1" fmla="*/ 0 h 94"/>
              <a:gd name="T2" fmla="*/ 52 w 92"/>
              <a:gd name="T3" fmla="*/ 40 h 94"/>
              <a:gd name="T4" fmla="*/ 92 w 92"/>
              <a:gd name="T5" fmla="*/ 40 h 94"/>
              <a:gd name="T6" fmla="*/ 92 w 92"/>
              <a:gd name="T7" fmla="*/ 54 h 94"/>
              <a:gd name="T8" fmla="*/ 52 w 92"/>
              <a:gd name="T9" fmla="*/ 54 h 94"/>
              <a:gd name="T10" fmla="*/ 52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2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2" y="0"/>
                </a:moveTo>
                <a:lnTo>
                  <a:pt x="52" y="40"/>
                </a:lnTo>
                <a:lnTo>
                  <a:pt x="92" y="40"/>
                </a:lnTo>
                <a:lnTo>
                  <a:pt x="92" y="54"/>
                </a:lnTo>
                <a:lnTo>
                  <a:pt x="52" y="54"/>
                </a:lnTo>
                <a:lnTo>
                  <a:pt x="52" y="94"/>
                </a:lnTo>
                <a:lnTo>
                  <a:pt x="38" y="94"/>
                </a:lnTo>
                <a:lnTo>
                  <a:pt x="38" y="54"/>
                </a:lnTo>
                <a:lnTo>
                  <a:pt x="0" y="54"/>
                </a:lnTo>
                <a:lnTo>
                  <a:pt x="0" y="40"/>
                </a:lnTo>
                <a:lnTo>
                  <a:pt x="38" y="40"/>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93" name="Freeform 557"/>
          <p:cNvSpPr>
            <a:spLocks/>
          </p:cNvSpPr>
          <p:nvPr/>
        </p:nvSpPr>
        <p:spPr bwMode="auto">
          <a:xfrm>
            <a:off x="7653177" y="2925180"/>
            <a:ext cx="96056" cy="84103"/>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94" name="Freeform 558"/>
          <p:cNvSpPr>
            <a:spLocks/>
          </p:cNvSpPr>
          <p:nvPr/>
        </p:nvSpPr>
        <p:spPr bwMode="auto">
          <a:xfrm>
            <a:off x="7612620" y="2925180"/>
            <a:ext cx="98190" cy="84103"/>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38" y="94"/>
                </a:lnTo>
                <a:lnTo>
                  <a:pt x="38" y="54"/>
                </a:lnTo>
                <a:lnTo>
                  <a:pt x="0" y="54"/>
                </a:lnTo>
                <a:lnTo>
                  <a:pt x="0" y="40"/>
                </a:lnTo>
                <a:lnTo>
                  <a:pt x="38" y="40"/>
                </a:lnTo>
                <a:lnTo>
                  <a:pt x="38" y="0"/>
                </a:lnTo>
                <a:lnTo>
                  <a:pt x="54"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95" name="Freeform 559"/>
          <p:cNvSpPr>
            <a:spLocks/>
          </p:cNvSpPr>
          <p:nvPr/>
        </p:nvSpPr>
        <p:spPr bwMode="auto">
          <a:xfrm>
            <a:off x="7503757" y="2903707"/>
            <a:ext cx="96056" cy="84103"/>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96" name="Freeform 560"/>
          <p:cNvSpPr>
            <a:spLocks/>
          </p:cNvSpPr>
          <p:nvPr/>
        </p:nvSpPr>
        <p:spPr bwMode="auto">
          <a:xfrm>
            <a:off x="7484546" y="2808868"/>
            <a:ext cx="96056" cy="84103"/>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97" name="Freeform 561"/>
          <p:cNvSpPr>
            <a:spLocks/>
          </p:cNvSpPr>
          <p:nvPr/>
        </p:nvSpPr>
        <p:spPr bwMode="auto">
          <a:xfrm>
            <a:off x="7320184" y="2710450"/>
            <a:ext cx="96056" cy="84103"/>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98" name="Freeform 562"/>
          <p:cNvSpPr>
            <a:spLocks/>
          </p:cNvSpPr>
          <p:nvPr/>
        </p:nvSpPr>
        <p:spPr bwMode="auto">
          <a:xfrm>
            <a:off x="7305242" y="2628136"/>
            <a:ext cx="98190" cy="84103"/>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40 w 92"/>
              <a:gd name="T13" fmla="*/ 94 h 94"/>
              <a:gd name="T14" fmla="*/ 40 w 92"/>
              <a:gd name="T15" fmla="*/ 54 h 94"/>
              <a:gd name="T16" fmla="*/ 0 w 92"/>
              <a:gd name="T17" fmla="*/ 54 h 94"/>
              <a:gd name="T18" fmla="*/ 0 w 92"/>
              <a:gd name="T19" fmla="*/ 40 h 94"/>
              <a:gd name="T20" fmla="*/ 40 w 92"/>
              <a:gd name="T21" fmla="*/ 40 h 94"/>
              <a:gd name="T22" fmla="*/ 40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40" y="94"/>
                </a:lnTo>
                <a:lnTo>
                  <a:pt x="40" y="54"/>
                </a:lnTo>
                <a:lnTo>
                  <a:pt x="0" y="54"/>
                </a:lnTo>
                <a:lnTo>
                  <a:pt x="0" y="40"/>
                </a:lnTo>
                <a:lnTo>
                  <a:pt x="40" y="40"/>
                </a:lnTo>
                <a:lnTo>
                  <a:pt x="40" y="0"/>
                </a:lnTo>
                <a:lnTo>
                  <a:pt x="54"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99" name="Freeform 563"/>
          <p:cNvSpPr>
            <a:spLocks/>
          </p:cNvSpPr>
          <p:nvPr/>
        </p:nvSpPr>
        <p:spPr bwMode="auto">
          <a:xfrm>
            <a:off x="7281762" y="2628136"/>
            <a:ext cx="98190" cy="84103"/>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38" y="94"/>
                </a:lnTo>
                <a:lnTo>
                  <a:pt x="38" y="54"/>
                </a:lnTo>
                <a:lnTo>
                  <a:pt x="0" y="54"/>
                </a:lnTo>
                <a:lnTo>
                  <a:pt x="0" y="40"/>
                </a:lnTo>
                <a:lnTo>
                  <a:pt x="38" y="40"/>
                </a:lnTo>
                <a:lnTo>
                  <a:pt x="38" y="0"/>
                </a:lnTo>
                <a:lnTo>
                  <a:pt x="54"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00" name="Freeform 564"/>
          <p:cNvSpPr>
            <a:spLocks/>
          </p:cNvSpPr>
          <p:nvPr/>
        </p:nvSpPr>
        <p:spPr bwMode="auto">
          <a:xfrm>
            <a:off x="7215590" y="2556560"/>
            <a:ext cx="96056" cy="84103"/>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01" name="Freeform 565"/>
          <p:cNvSpPr>
            <a:spLocks/>
          </p:cNvSpPr>
          <p:nvPr/>
        </p:nvSpPr>
        <p:spPr bwMode="auto">
          <a:xfrm>
            <a:off x="7104592" y="2510035"/>
            <a:ext cx="96056" cy="84103"/>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02" name="Freeform 566"/>
          <p:cNvSpPr>
            <a:spLocks/>
          </p:cNvSpPr>
          <p:nvPr/>
        </p:nvSpPr>
        <p:spPr bwMode="auto">
          <a:xfrm>
            <a:off x="7098189" y="2510035"/>
            <a:ext cx="96056" cy="84103"/>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03" name="Freeform 567"/>
          <p:cNvSpPr>
            <a:spLocks/>
          </p:cNvSpPr>
          <p:nvPr/>
        </p:nvSpPr>
        <p:spPr bwMode="auto">
          <a:xfrm>
            <a:off x="7061901" y="2486772"/>
            <a:ext cx="96056" cy="84103"/>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04" name="Freeform 568"/>
          <p:cNvSpPr>
            <a:spLocks/>
          </p:cNvSpPr>
          <p:nvPr/>
        </p:nvSpPr>
        <p:spPr bwMode="auto">
          <a:xfrm>
            <a:off x="7036286" y="2486772"/>
            <a:ext cx="96056" cy="84103"/>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05" name="Freeform 569"/>
          <p:cNvSpPr>
            <a:spLocks/>
          </p:cNvSpPr>
          <p:nvPr/>
        </p:nvSpPr>
        <p:spPr bwMode="auto">
          <a:xfrm>
            <a:off x="6918885" y="2365092"/>
            <a:ext cx="96056" cy="84103"/>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06" name="Freeform 570"/>
          <p:cNvSpPr>
            <a:spLocks/>
          </p:cNvSpPr>
          <p:nvPr/>
        </p:nvSpPr>
        <p:spPr bwMode="auto">
          <a:xfrm>
            <a:off x="6897539" y="2325725"/>
            <a:ext cx="96056" cy="84103"/>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07" name="Freeform 571"/>
          <p:cNvSpPr>
            <a:spLocks/>
          </p:cNvSpPr>
          <p:nvPr/>
        </p:nvSpPr>
        <p:spPr bwMode="auto">
          <a:xfrm>
            <a:off x="6876193" y="2127099"/>
            <a:ext cx="96056" cy="82313"/>
          </a:xfrm>
          <a:custGeom>
            <a:avLst/>
            <a:gdLst>
              <a:gd name="T0" fmla="*/ 52 w 90"/>
              <a:gd name="T1" fmla="*/ 0 h 92"/>
              <a:gd name="T2" fmla="*/ 52 w 90"/>
              <a:gd name="T3" fmla="*/ 38 h 92"/>
              <a:gd name="T4" fmla="*/ 90 w 90"/>
              <a:gd name="T5" fmla="*/ 38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38 h 92"/>
              <a:gd name="T20" fmla="*/ 38 w 90"/>
              <a:gd name="T21" fmla="*/ 38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38"/>
                </a:lnTo>
                <a:lnTo>
                  <a:pt x="90" y="38"/>
                </a:lnTo>
                <a:lnTo>
                  <a:pt x="90" y="52"/>
                </a:lnTo>
                <a:lnTo>
                  <a:pt x="52" y="52"/>
                </a:lnTo>
                <a:lnTo>
                  <a:pt x="52" y="92"/>
                </a:lnTo>
                <a:lnTo>
                  <a:pt x="38" y="92"/>
                </a:lnTo>
                <a:lnTo>
                  <a:pt x="38" y="52"/>
                </a:lnTo>
                <a:lnTo>
                  <a:pt x="0" y="52"/>
                </a:lnTo>
                <a:lnTo>
                  <a:pt x="0" y="38"/>
                </a:lnTo>
                <a:lnTo>
                  <a:pt x="38" y="38"/>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08" name="Freeform 572"/>
          <p:cNvSpPr>
            <a:spLocks/>
          </p:cNvSpPr>
          <p:nvPr/>
        </p:nvSpPr>
        <p:spPr bwMode="auto">
          <a:xfrm>
            <a:off x="6859117" y="2041207"/>
            <a:ext cx="96056" cy="82313"/>
          </a:xfrm>
          <a:custGeom>
            <a:avLst/>
            <a:gdLst>
              <a:gd name="T0" fmla="*/ 52 w 90"/>
              <a:gd name="T1" fmla="*/ 0 h 92"/>
              <a:gd name="T2" fmla="*/ 52 w 90"/>
              <a:gd name="T3" fmla="*/ 38 h 92"/>
              <a:gd name="T4" fmla="*/ 90 w 90"/>
              <a:gd name="T5" fmla="*/ 38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38 h 92"/>
              <a:gd name="T20" fmla="*/ 38 w 90"/>
              <a:gd name="T21" fmla="*/ 38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38"/>
                </a:lnTo>
                <a:lnTo>
                  <a:pt x="90" y="38"/>
                </a:lnTo>
                <a:lnTo>
                  <a:pt x="90" y="52"/>
                </a:lnTo>
                <a:lnTo>
                  <a:pt x="52" y="52"/>
                </a:lnTo>
                <a:lnTo>
                  <a:pt x="52" y="92"/>
                </a:lnTo>
                <a:lnTo>
                  <a:pt x="38" y="92"/>
                </a:lnTo>
                <a:lnTo>
                  <a:pt x="38" y="52"/>
                </a:lnTo>
                <a:lnTo>
                  <a:pt x="0" y="52"/>
                </a:lnTo>
                <a:lnTo>
                  <a:pt x="0" y="38"/>
                </a:lnTo>
                <a:lnTo>
                  <a:pt x="38" y="38"/>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09" name="Freeform 573"/>
          <p:cNvSpPr>
            <a:spLocks/>
          </p:cNvSpPr>
          <p:nvPr/>
        </p:nvSpPr>
        <p:spPr bwMode="auto">
          <a:xfrm>
            <a:off x="9580694" y="5185214"/>
            <a:ext cx="98190" cy="84103"/>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38" y="94"/>
                </a:lnTo>
                <a:lnTo>
                  <a:pt x="38" y="54"/>
                </a:lnTo>
                <a:lnTo>
                  <a:pt x="0" y="54"/>
                </a:lnTo>
                <a:lnTo>
                  <a:pt x="0" y="40"/>
                </a:lnTo>
                <a:lnTo>
                  <a:pt x="38" y="40"/>
                </a:lnTo>
                <a:lnTo>
                  <a:pt x="38" y="0"/>
                </a:lnTo>
                <a:lnTo>
                  <a:pt x="54"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10" name="Freeform 574"/>
          <p:cNvSpPr>
            <a:spLocks/>
          </p:cNvSpPr>
          <p:nvPr/>
        </p:nvSpPr>
        <p:spPr bwMode="auto">
          <a:xfrm>
            <a:off x="9459024" y="5185214"/>
            <a:ext cx="96056" cy="84103"/>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11" name="Freeform 575"/>
          <p:cNvSpPr>
            <a:spLocks/>
          </p:cNvSpPr>
          <p:nvPr/>
        </p:nvSpPr>
        <p:spPr bwMode="auto">
          <a:xfrm>
            <a:off x="9441947" y="5185214"/>
            <a:ext cx="98190" cy="84103"/>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40 w 92"/>
              <a:gd name="T13" fmla="*/ 94 h 94"/>
              <a:gd name="T14" fmla="*/ 40 w 92"/>
              <a:gd name="T15" fmla="*/ 54 h 94"/>
              <a:gd name="T16" fmla="*/ 0 w 92"/>
              <a:gd name="T17" fmla="*/ 54 h 94"/>
              <a:gd name="T18" fmla="*/ 0 w 92"/>
              <a:gd name="T19" fmla="*/ 40 h 94"/>
              <a:gd name="T20" fmla="*/ 40 w 92"/>
              <a:gd name="T21" fmla="*/ 40 h 94"/>
              <a:gd name="T22" fmla="*/ 40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40" y="94"/>
                </a:lnTo>
                <a:lnTo>
                  <a:pt x="40" y="54"/>
                </a:lnTo>
                <a:lnTo>
                  <a:pt x="0" y="54"/>
                </a:lnTo>
                <a:lnTo>
                  <a:pt x="0" y="40"/>
                </a:lnTo>
                <a:lnTo>
                  <a:pt x="40" y="40"/>
                </a:lnTo>
                <a:lnTo>
                  <a:pt x="40" y="0"/>
                </a:lnTo>
                <a:lnTo>
                  <a:pt x="54"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12" name="Freeform 576"/>
          <p:cNvSpPr>
            <a:spLocks/>
          </p:cNvSpPr>
          <p:nvPr/>
        </p:nvSpPr>
        <p:spPr bwMode="auto">
          <a:xfrm>
            <a:off x="9298931" y="5185214"/>
            <a:ext cx="98190" cy="84103"/>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38" y="94"/>
                </a:lnTo>
                <a:lnTo>
                  <a:pt x="38" y="54"/>
                </a:lnTo>
                <a:lnTo>
                  <a:pt x="0" y="54"/>
                </a:lnTo>
                <a:lnTo>
                  <a:pt x="0" y="40"/>
                </a:lnTo>
                <a:lnTo>
                  <a:pt x="38" y="40"/>
                </a:lnTo>
                <a:lnTo>
                  <a:pt x="38" y="0"/>
                </a:lnTo>
                <a:lnTo>
                  <a:pt x="54"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13" name="Freeform 577"/>
          <p:cNvSpPr>
            <a:spLocks/>
          </p:cNvSpPr>
          <p:nvPr/>
        </p:nvSpPr>
        <p:spPr bwMode="auto">
          <a:xfrm>
            <a:off x="9183664" y="5185214"/>
            <a:ext cx="98190" cy="84103"/>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40 w 92"/>
              <a:gd name="T13" fmla="*/ 94 h 94"/>
              <a:gd name="T14" fmla="*/ 40 w 92"/>
              <a:gd name="T15" fmla="*/ 54 h 94"/>
              <a:gd name="T16" fmla="*/ 0 w 92"/>
              <a:gd name="T17" fmla="*/ 54 h 94"/>
              <a:gd name="T18" fmla="*/ 0 w 92"/>
              <a:gd name="T19" fmla="*/ 40 h 94"/>
              <a:gd name="T20" fmla="*/ 40 w 92"/>
              <a:gd name="T21" fmla="*/ 40 h 94"/>
              <a:gd name="T22" fmla="*/ 40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40" y="94"/>
                </a:lnTo>
                <a:lnTo>
                  <a:pt x="40" y="54"/>
                </a:lnTo>
                <a:lnTo>
                  <a:pt x="0" y="54"/>
                </a:lnTo>
                <a:lnTo>
                  <a:pt x="0" y="40"/>
                </a:lnTo>
                <a:lnTo>
                  <a:pt x="40" y="40"/>
                </a:lnTo>
                <a:lnTo>
                  <a:pt x="40" y="0"/>
                </a:lnTo>
                <a:lnTo>
                  <a:pt x="54"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14" name="Freeform 578"/>
          <p:cNvSpPr>
            <a:spLocks/>
          </p:cNvSpPr>
          <p:nvPr/>
        </p:nvSpPr>
        <p:spPr bwMode="auto">
          <a:xfrm>
            <a:off x="9136704" y="5185214"/>
            <a:ext cx="96056" cy="84103"/>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15" name="Freeform 579"/>
          <p:cNvSpPr>
            <a:spLocks/>
          </p:cNvSpPr>
          <p:nvPr/>
        </p:nvSpPr>
        <p:spPr bwMode="auto">
          <a:xfrm>
            <a:off x="9044917" y="5138690"/>
            <a:ext cx="96056" cy="84103"/>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16" name="Freeform 580"/>
          <p:cNvSpPr>
            <a:spLocks/>
          </p:cNvSpPr>
          <p:nvPr/>
        </p:nvSpPr>
        <p:spPr bwMode="auto">
          <a:xfrm>
            <a:off x="9036379" y="5138690"/>
            <a:ext cx="96056" cy="84103"/>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17" name="Freeform 581"/>
          <p:cNvSpPr>
            <a:spLocks/>
          </p:cNvSpPr>
          <p:nvPr/>
        </p:nvSpPr>
        <p:spPr bwMode="auto">
          <a:xfrm>
            <a:off x="8942458" y="5104691"/>
            <a:ext cx="96056" cy="84103"/>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18" name="Freeform 582"/>
          <p:cNvSpPr>
            <a:spLocks/>
          </p:cNvSpPr>
          <p:nvPr/>
        </p:nvSpPr>
        <p:spPr bwMode="auto">
          <a:xfrm>
            <a:off x="8906170" y="5104691"/>
            <a:ext cx="98190" cy="84103"/>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40 w 92"/>
              <a:gd name="T13" fmla="*/ 94 h 94"/>
              <a:gd name="T14" fmla="*/ 40 w 92"/>
              <a:gd name="T15" fmla="*/ 54 h 94"/>
              <a:gd name="T16" fmla="*/ 0 w 92"/>
              <a:gd name="T17" fmla="*/ 54 h 94"/>
              <a:gd name="T18" fmla="*/ 0 w 92"/>
              <a:gd name="T19" fmla="*/ 40 h 94"/>
              <a:gd name="T20" fmla="*/ 40 w 92"/>
              <a:gd name="T21" fmla="*/ 40 h 94"/>
              <a:gd name="T22" fmla="*/ 40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40" y="94"/>
                </a:lnTo>
                <a:lnTo>
                  <a:pt x="40" y="54"/>
                </a:lnTo>
                <a:lnTo>
                  <a:pt x="0" y="54"/>
                </a:lnTo>
                <a:lnTo>
                  <a:pt x="0" y="40"/>
                </a:lnTo>
                <a:lnTo>
                  <a:pt x="40" y="40"/>
                </a:lnTo>
                <a:lnTo>
                  <a:pt x="40" y="0"/>
                </a:lnTo>
                <a:lnTo>
                  <a:pt x="54"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19" name="Freeform 583"/>
          <p:cNvSpPr>
            <a:spLocks/>
          </p:cNvSpPr>
          <p:nvPr/>
        </p:nvSpPr>
        <p:spPr bwMode="auto">
          <a:xfrm>
            <a:off x="8878421" y="5104691"/>
            <a:ext cx="96056" cy="84103"/>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20" name="Freeform 584"/>
          <p:cNvSpPr>
            <a:spLocks/>
          </p:cNvSpPr>
          <p:nvPr/>
        </p:nvSpPr>
        <p:spPr bwMode="auto">
          <a:xfrm>
            <a:off x="8861344" y="5104691"/>
            <a:ext cx="98190" cy="84103"/>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38" y="94"/>
                </a:lnTo>
                <a:lnTo>
                  <a:pt x="38" y="54"/>
                </a:lnTo>
                <a:lnTo>
                  <a:pt x="0" y="54"/>
                </a:lnTo>
                <a:lnTo>
                  <a:pt x="0" y="40"/>
                </a:lnTo>
                <a:lnTo>
                  <a:pt x="38" y="40"/>
                </a:lnTo>
                <a:lnTo>
                  <a:pt x="38" y="0"/>
                </a:lnTo>
                <a:lnTo>
                  <a:pt x="54"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21" name="Freeform 585"/>
          <p:cNvSpPr>
            <a:spLocks/>
          </p:cNvSpPr>
          <p:nvPr/>
        </p:nvSpPr>
        <p:spPr bwMode="auto">
          <a:xfrm>
            <a:off x="8844267" y="5104691"/>
            <a:ext cx="98190" cy="84103"/>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38" y="94"/>
                </a:lnTo>
                <a:lnTo>
                  <a:pt x="38" y="54"/>
                </a:lnTo>
                <a:lnTo>
                  <a:pt x="0" y="54"/>
                </a:lnTo>
                <a:lnTo>
                  <a:pt x="0" y="40"/>
                </a:lnTo>
                <a:lnTo>
                  <a:pt x="38" y="40"/>
                </a:lnTo>
                <a:lnTo>
                  <a:pt x="38" y="0"/>
                </a:lnTo>
                <a:lnTo>
                  <a:pt x="54"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22" name="Freeform 586"/>
          <p:cNvSpPr>
            <a:spLocks/>
          </p:cNvSpPr>
          <p:nvPr/>
        </p:nvSpPr>
        <p:spPr bwMode="auto">
          <a:xfrm>
            <a:off x="8833595" y="5104691"/>
            <a:ext cx="98190" cy="84103"/>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38" y="94"/>
                </a:lnTo>
                <a:lnTo>
                  <a:pt x="38" y="54"/>
                </a:lnTo>
                <a:lnTo>
                  <a:pt x="0" y="54"/>
                </a:lnTo>
                <a:lnTo>
                  <a:pt x="0" y="40"/>
                </a:lnTo>
                <a:lnTo>
                  <a:pt x="38" y="40"/>
                </a:lnTo>
                <a:lnTo>
                  <a:pt x="38" y="0"/>
                </a:lnTo>
                <a:lnTo>
                  <a:pt x="54"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23" name="Freeform 587"/>
          <p:cNvSpPr>
            <a:spLocks/>
          </p:cNvSpPr>
          <p:nvPr/>
        </p:nvSpPr>
        <p:spPr bwMode="auto">
          <a:xfrm>
            <a:off x="8784499" y="5085007"/>
            <a:ext cx="98190" cy="84103"/>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40 w 92"/>
              <a:gd name="T13" fmla="*/ 94 h 94"/>
              <a:gd name="T14" fmla="*/ 40 w 92"/>
              <a:gd name="T15" fmla="*/ 54 h 94"/>
              <a:gd name="T16" fmla="*/ 0 w 92"/>
              <a:gd name="T17" fmla="*/ 54 h 94"/>
              <a:gd name="T18" fmla="*/ 0 w 92"/>
              <a:gd name="T19" fmla="*/ 40 h 94"/>
              <a:gd name="T20" fmla="*/ 40 w 92"/>
              <a:gd name="T21" fmla="*/ 40 h 94"/>
              <a:gd name="T22" fmla="*/ 40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40" y="94"/>
                </a:lnTo>
                <a:lnTo>
                  <a:pt x="40" y="54"/>
                </a:lnTo>
                <a:lnTo>
                  <a:pt x="0" y="54"/>
                </a:lnTo>
                <a:lnTo>
                  <a:pt x="0" y="40"/>
                </a:lnTo>
                <a:lnTo>
                  <a:pt x="40" y="40"/>
                </a:lnTo>
                <a:lnTo>
                  <a:pt x="40" y="0"/>
                </a:lnTo>
                <a:lnTo>
                  <a:pt x="54"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24" name="Freeform 588"/>
          <p:cNvSpPr>
            <a:spLocks/>
          </p:cNvSpPr>
          <p:nvPr/>
        </p:nvSpPr>
        <p:spPr bwMode="auto">
          <a:xfrm>
            <a:off x="8761019" y="5063534"/>
            <a:ext cx="96056" cy="82313"/>
          </a:xfrm>
          <a:custGeom>
            <a:avLst/>
            <a:gdLst>
              <a:gd name="T0" fmla="*/ 52 w 90"/>
              <a:gd name="T1" fmla="*/ 0 h 92"/>
              <a:gd name="T2" fmla="*/ 52 w 90"/>
              <a:gd name="T3" fmla="*/ 40 h 92"/>
              <a:gd name="T4" fmla="*/ 90 w 90"/>
              <a:gd name="T5" fmla="*/ 40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40 h 92"/>
              <a:gd name="T20" fmla="*/ 38 w 90"/>
              <a:gd name="T21" fmla="*/ 40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40"/>
                </a:lnTo>
                <a:lnTo>
                  <a:pt x="90" y="40"/>
                </a:lnTo>
                <a:lnTo>
                  <a:pt x="90" y="52"/>
                </a:lnTo>
                <a:lnTo>
                  <a:pt x="52" y="52"/>
                </a:lnTo>
                <a:lnTo>
                  <a:pt x="52" y="92"/>
                </a:lnTo>
                <a:lnTo>
                  <a:pt x="38" y="92"/>
                </a:lnTo>
                <a:lnTo>
                  <a:pt x="38" y="52"/>
                </a:lnTo>
                <a:lnTo>
                  <a:pt x="0" y="52"/>
                </a:lnTo>
                <a:lnTo>
                  <a:pt x="0" y="40"/>
                </a:lnTo>
                <a:lnTo>
                  <a:pt x="38" y="40"/>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25" name="Freeform 589"/>
          <p:cNvSpPr>
            <a:spLocks/>
          </p:cNvSpPr>
          <p:nvPr/>
        </p:nvSpPr>
        <p:spPr bwMode="auto">
          <a:xfrm>
            <a:off x="8735404" y="5063534"/>
            <a:ext cx="96056" cy="82313"/>
          </a:xfrm>
          <a:custGeom>
            <a:avLst/>
            <a:gdLst>
              <a:gd name="T0" fmla="*/ 52 w 90"/>
              <a:gd name="T1" fmla="*/ 0 h 92"/>
              <a:gd name="T2" fmla="*/ 52 w 90"/>
              <a:gd name="T3" fmla="*/ 40 h 92"/>
              <a:gd name="T4" fmla="*/ 90 w 90"/>
              <a:gd name="T5" fmla="*/ 40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40 h 92"/>
              <a:gd name="T20" fmla="*/ 38 w 90"/>
              <a:gd name="T21" fmla="*/ 40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40"/>
                </a:lnTo>
                <a:lnTo>
                  <a:pt x="90" y="40"/>
                </a:lnTo>
                <a:lnTo>
                  <a:pt x="90" y="52"/>
                </a:lnTo>
                <a:lnTo>
                  <a:pt x="52" y="52"/>
                </a:lnTo>
                <a:lnTo>
                  <a:pt x="52" y="92"/>
                </a:lnTo>
                <a:lnTo>
                  <a:pt x="38" y="92"/>
                </a:lnTo>
                <a:lnTo>
                  <a:pt x="38" y="52"/>
                </a:lnTo>
                <a:lnTo>
                  <a:pt x="0" y="52"/>
                </a:lnTo>
                <a:lnTo>
                  <a:pt x="0" y="40"/>
                </a:lnTo>
                <a:lnTo>
                  <a:pt x="38" y="40"/>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26" name="Freeform 590"/>
          <p:cNvSpPr>
            <a:spLocks/>
          </p:cNvSpPr>
          <p:nvPr/>
        </p:nvSpPr>
        <p:spPr bwMode="auto">
          <a:xfrm>
            <a:off x="8705520" y="5063534"/>
            <a:ext cx="96056" cy="82313"/>
          </a:xfrm>
          <a:custGeom>
            <a:avLst/>
            <a:gdLst>
              <a:gd name="T0" fmla="*/ 52 w 90"/>
              <a:gd name="T1" fmla="*/ 0 h 92"/>
              <a:gd name="T2" fmla="*/ 52 w 90"/>
              <a:gd name="T3" fmla="*/ 40 h 92"/>
              <a:gd name="T4" fmla="*/ 90 w 90"/>
              <a:gd name="T5" fmla="*/ 40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40 h 92"/>
              <a:gd name="T20" fmla="*/ 38 w 90"/>
              <a:gd name="T21" fmla="*/ 40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40"/>
                </a:lnTo>
                <a:lnTo>
                  <a:pt x="90" y="40"/>
                </a:lnTo>
                <a:lnTo>
                  <a:pt x="90" y="52"/>
                </a:lnTo>
                <a:lnTo>
                  <a:pt x="52" y="52"/>
                </a:lnTo>
                <a:lnTo>
                  <a:pt x="52" y="92"/>
                </a:lnTo>
                <a:lnTo>
                  <a:pt x="38" y="92"/>
                </a:lnTo>
                <a:lnTo>
                  <a:pt x="38" y="52"/>
                </a:lnTo>
                <a:lnTo>
                  <a:pt x="0" y="52"/>
                </a:lnTo>
                <a:lnTo>
                  <a:pt x="0" y="40"/>
                </a:lnTo>
                <a:lnTo>
                  <a:pt x="38" y="40"/>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27" name="Freeform 591"/>
          <p:cNvSpPr>
            <a:spLocks/>
          </p:cNvSpPr>
          <p:nvPr/>
        </p:nvSpPr>
        <p:spPr bwMode="auto">
          <a:xfrm>
            <a:off x="8682040" y="5063534"/>
            <a:ext cx="96056" cy="82313"/>
          </a:xfrm>
          <a:custGeom>
            <a:avLst/>
            <a:gdLst>
              <a:gd name="T0" fmla="*/ 52 w 90"/>
              <a:gd name="T1" fmla="*/ 0 h 92"/>
              <a:gd name="T2" fmla="*/ 52 w 90"/>
              <a:gd name="T3" fmla="*/ 40 h 92"/>
              <a:gd name="T4" fmla="*/ 90 w 90"/>
              <a:gd name="T5" fmla="*/ 40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40 h 92"/>
              <a:gd name="T20" fmla="*/ 38 w 90"/>
              <a:gd name="T21" fmla="*/ 40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40"/>
                </a:lnTo>
                <a:lnTo>
                  <a:pt x="90" y="40"/>
                </a:lnTo>
                <a:lnTo>
                  <a:pt x="90" y="52"/>
                </a:lnTo>
                <a:lnTo>
                  <a:pt x="52" y="52"/>
                </a:lnTo>
                <a:lnTo>
                  <a:pt x="52" y="92"/>
                </a:lnTo>
                <a:lnTo>
                  <a:pt x="38" y="92"/>
                </a:lnTo>
                <a:lnTo>
                  <a:pt x="38" y="52"/>
                </a:lnTo>
                <a:lnTo>
                  <a:pt x="0" y="52"/>
                </a:lnTo>
                <a:lnTo>
                  <a:pt x="0" y="40"/>
                </a:lnTo>
                <a:lnTo>
                  <a:pt x="38" y="40"/>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28" name="Freeform 592"/>
          <p:cNvSpPr>
            <a:spLocks/>
          </p:cNvSpPr>
          <p:nvPr/>
        </p:nvSpPr>
        <p:spPr bwMode="auto">
          <a:xfrm>
            <a:off x="8643618" y="5063534"/>
            <a:ext cx="96056" cy="82313"/>
          </a:xfrm>
          <a:custGeom>
            <a:avLst/>
            <a:gdLst>
              <a:gd name="T0" fmla="*/ 52 w 90"/>
              <a:gd name="T1" fmla="*/ 0 h 92"/>
              <a:gd name="T2" fmla="*/ 52 w 90"/>
              <a:gd name="T3" fmla="*/ 40 h 92"/>
              <a:gd name="T4" fmla="*/ 90 w 90"/>
              <a:gd name="T5" fmla="*/ 40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40 h 92"/>
              <a:gd name="T20" fmla="*/ 38 w 90"/>
              <a:gd name="T21" fmla="*/ 40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40"/>
                </a:lnTo>
                <a:lnTo>
                  <a:pt x="90" y="40"/>
                </a:lnTo>
                <a:lnTo>
                  <a:pt x="90" y="52"/>
                </a:lnTo>
                <a:lnTo>
                  <a:pt x="52" y="52"/>
                </a:lnTo>
                <a:lnTo>
                  <a:pt x="52" y="92"/>
                </a:lnTo>
                <a:lnTo>
                  <a:pt x="38" y="92"/>
                </a:lnTo>
                <a:lnTo>
                  <a:pt x="38" y="52"/>
                </a:lnTo>
                <a:lnTo>
                  <a:pt x="0" y="52"/>
                </a:lnTo>
                <a:lnTo>
                  <a:pt x="0" y="40"/>
                </a:lnTo>
                <a:lnTo>
                  <a:pt x="38" y="40"/>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29" name="Freeform 593"/>
          <p:cNvSpPr>
            <a:spLocks/>
          </p:cNvSpPr>
          <p:nvPr/>
        </p:nvSpPr>
        <p:spPr bwMode="auto">
          <a:xfrm>
            <a:off x="8626541" y="5063534"/>
            <a:ext cx="98190" cy="82313"/>
          </a:xfrm>
          <a:custGeom>
            <a:avLst/>
            <a:gdLst>
              <a:gd name="T0" fmla="*/ 54 w 92"/>
              <a:gd name="T1" fmla="*/ 0 h 92"/>
              <a:gd name="T2" fmla="*/ 54 w 92"/>
              <a:gd name="T3" fmla="*/ 40 h 92"/>
              <a:gd name="T4" fmla="*/ 92 w 92"/>
              <a:gd name="T5" fmla="*/ 40 h 92"/>
              <a:gd name="T6" fmla="*/ 92 w 92"/>
              <a:gd name="T7" fmla="*/ 52 h 92"/>
              <a:gd name="T8" fmla="*/ 54 w 92"/>
              <a:gd name="T9" fmla="*/ 52 h 92"/>
              <a:gd name="T10" fmla="*/ 54 w 92"/>
              <a:gd name="T11" fmla="*/ 92 h 92"/>
              <a:gd name="T12" fmla="*/ 40 w 92"/>
              <a:gd name="T13" fmla="*/ 92 h 92"/>
              <a:gd name="T14" fmla="*/ 40 w 92"/>
              <a:gd name="T15" fmla="*/ 52 h 92"/>
              <a:gd name="T16" fmla="*/ 0 w 92"/>
              <a:gd name="T17" fmla="*/ 52 h 92"/>
              <a:gd name="T18" fmla="*/ 0 w 92"/>
              <a:gd name="T19" fmla="*/ 40 h 92"/>
              <a:gd name="T20" fmla="*/ 40 w 92"/>
              <a:gd name="T21" fmla="*/ 40 h 92"/>
              <a:gd name="T22" fmla="*/ 40 w 92"/>
              <a:gd name="T23" fmla="*/ 0 h 92"/>
              <a:gd name="T24" fmla="*/ 54 w 92"/>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54" y="0"/>
                </a:moveTo>
                <a:lnTo>
                  <a:pt x="54" y="40"/>
                </a:lnTo>
                <a:lnTo>
                  <a:pt x="92" y="40"/>
                </a:lnTo>
                <a:lnTo>
                  <a:pt x="92" y="52"/>
                </a:lnTo>
                <a:lnTo>
                  <a:pt x="54" y="52"/>
                </a:lnTo>
                <a:lnTo>
                  <a:pt x="54" y="92"/>
                </a:lnTo>
                <a:lnTo>
                  <a:pt x="40" y="92"/>
                </a:lnTo>
                <a:lnTo>
                  <a:pt x="40" y="52"/>
                </a:lnTo>
                <a:lnTo>
                  <a:pt x="0" y="52"/>
                </a:lnTo>
                <a:lnTo>
                  <a:pt x="0" y="40"/>
                </a:lnTo>
                <a:lnTo>
                  <a:pt x="40" y="40"/>
                </a:lnTo>
                <a:lnTo>
                  <a:pt x="40" y="0"/>
                </a:lnTo>
                <a:lnTo>
                  <a:pt x="54"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30" name="Freeform 594"/>
          <p:cNvSpPr>
            <a:spLocks/>
          </p:cNvSpPr>
          <p:nvPr/>
        </p:nvSpPr>
        <p:spPr bwMode="auto">
          <a:xfrm>
            <a:off x="8571042" y="5049219"/>
            <a:ext cx="98190" cy="82313"/>
          </a:xfrm>
          <a:custGeom>
            <a:avLst/>
            <a:gdLst>
              <a:gd name="T0" fmla="*/ 54 w 92"/>
              <a:gd name="T1" fmla="*/ 0 h 92"/>
              <a:gd name="T2" fmla="*/ 54 w 92"/>
              <a:gd name="T3" fmla="*/ 38 h 92"/>
              <a:gd name="T4" fmla="*/ 92 w 92"/>
              <a:gd name="T5" fmla="*/ 38 h 92"/>
              <a:gd name="T6" fmla="*/ 92 w 92"/>
              <a:gd name="T7" fmla="*/ 52 h 92"/>
              <a:gd name="T8" fmla="*/ 54 w 92"/>
              <a:gd name="T9" fmla="*/ 52 h 92"/>
              <a:gd name="T10" fmla="*/ 54 w 92"/>
              <a:gd name="T11" fmla="*/ 92 h 92"/>
              <a:gd name="T12" fmla="*/ 38 w 92"/>
              <a:gd name="T13" fmla="*/ 92 h 92"/>
              <a:gd name="T14" fmla="*/ 38 w 92"/>
              <a:gd name="T15" fmla="*/ 52 h 92"/>
              <a:gd name="T16" fmla="*/ 0 w 92"/>
              <a:gd name="T17" fmla="*/ 52 h 92"/>
              <a:gd name="T18" fmla="*/ 0 w 92"/>
              <a:gd name="T19" fmla="*/ 38 h 92"/>
              <a:gd name="T20" fmla="*/ 38 w 92"/>
              <a:gd name="T21" fmla="*/ 38 h 92"/>
              <a:gd name="T22" fmla="*/ 38 w 92"/>
              <a:gd name="T23" fmla="*/ 0 h 92"/>
              <a:gd name="T24" fmla="*/ 54 w 92"/>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54" y="0"/>
                </a:moveTo>
                <a:lnTo>
                  <a:pt x="54" y="38"/>
                </a:lnTo>
                <a:lnTo>
                  <a:pt x="92" y="38"/>
                </a:lnTo>
                <a:lnTo>
                  <a:pt x="92" y="52"/>
                </a:lnTo>
                <a:lnTo>
                  <a:pt x="54" y="52"/>
                </a:lnTo>
                <a:lnTo>
                  <a:pt x="54" y="92"/>
                </a:lnTo>
                <a:lnTo>
                  <a:pt x="38" y="92"/>
                </a:lnTo>
                <a:lnTo>
                  <a:pt x="38" y="52"/>
                </a:lnTo>
                <a:lnTo>
                  <a:pt x="0" y="52"/>
                </a:lnTo>
                <a:lnTo>
                  <a:pt x="0" y="38"/>
                </a:lnTo>
                <a:lnTo>
                  <a:pt x="38" y="38"/>
                </a:lnTo>
                <a:lnTo>
                  <a:pt x="38" y="0"/>
                </a:lnTo>
                <a:lnTo>
                  <a:pt x="54"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31" name="Freeform 595"/>
          <p:cNvSpPr>
            <a:spLocks/>
          </p:cNvSpPr>
          <p:nvPr/>
        </p:nvSpPr>
        <p:spPr bwMode="auto">
          <a:xfrm>
            <a:off x="8496332" y="5034903"/>
            <a:ext cx="98190" cy="82313"/>
          </a:xfrm>
          <a:custGeom>
            <a:avLst/>
            <a:gdLst>
              <a:gd name="T0" fmla="*/ 54 w 92"/>
              <a:gd name="T1" fmla="*/ 0 h 92"/>
              <a:gd name="T2" fmla="*/ 54 w 92"/>
              <a:gd name="T3" fmla="*/ 38 h 92"/>
              <a:gd name="T4" fmla="*/ 92 w 92"/>
              <a:gd name="T5" fmla="*/ 38 h 92"/>
              <a:gd name="T6" fmla="*/ 92 w 92"/>
              <a:gd name="T7" fmla="*/ 52 h 92"/>
              <a:gd name="T8" fmla="*/ 54 w 92"/>
              <a:gd name="T9" fmla="*/ 52 h 92"/>
              <a:gd name="T10" fmla="*/ 54 w 92"/>
              <a:gd name="T11" fmla="*/ 92 h 92"/>
              <a:gd name="T12" fmla="*/ 40 w 92"/>
              <a:gd name="T13" fmla="*/ 92 h 92"/>
              <a:gd name="T14" fmla="*/ 40 w 92"/>
              <a:gd name="T15" fmla="*/ 52 h 92"/>
              <a:gd name="T16" fmla="*/ 0 w 92"/>
              <a:gd name="T17" fmla="*/ 52 h 92"/>
              <a:gd name="T18" fmla="*/ 0 w 92"/>
              <a:gd name="T19" fmla="*/ 38 h 92"/>
              <a:gd name="T20" fmla="*/ 40 w 92"/>
              <a:gd name="T21" fmla="*/ 38 h 92"/>
              <a:gd name="T22" fmla="*/ 40 w 92"/>
              <a:gd name="T23" fmla="*/ 0 h 92"/>
              <a:gd name="T24" fmla="*/ 54 w 92"/>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54" y="0"/>
                </a:moveTo>
                <a:lnTo>
                  <a:pt x="54" y="38"/>
                </a:lnTo>
                <a:lnTo>
                  <a:pt x="92" y="38"/>
                </a:lnTo>
                <a:lnTo>
                  <a:pt x="92" y="52"/>
                </a:lnTo>
                <a:lnTo>
                  <a:pt x="54" y="52"/>
                </a:lnTo>
                <a:lnTo>
                  <a:pt x="54" y="92"/>
                </a:lnTo>
                <a:lnTo>
                  <a:pt x="40" y="92"/>
                </a:lnTo>
                <a:lnTo>
                  <a:pt x="40" y="52"/>
                </a:lnTo>
                <a:lnTo>
                  <a:pt x="0" y="52"/>
                </a:lnTo>
                <a:lnTo>
                  <a:pt x="0" y="38"/>
                </a:lnTo>
                <a:lnTo>
                  <a:pt x="40" y="38"/>
                </a:lnTo>
                <a:lnTo>
                  <a:pt x="40" y="0"/>
                </a:lnTo>
                <a:lnTo>
                  <a:pt x="54"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32" name="Freeform 596"/>
          <p:cNvSpPr>
            <a:spLocks/>
          </p:cNvSpPr>
          <p:nvPr/>
        </p:nvSpPr>
        <p:spPr bwMode="auto">
          <a:xfrm>
            <a:off x="8351182" y="5017009"/>
            <a:ext cx="96056" cy="82313"/>
          </a:xfrm>
          <a:custGeom>
            <a:avLst/>
            <a:gdLst>
              <a:gd name="T0" fmla="*/ 52 w 90"/>
              <a:gd name="T1" fmla="*/ 0 h 92"/>
              <a:gd name="T2" fmla="*/ 52 w 90"/>
              <a:gd name="T3" fmla="*/ 38 h 92"/>
              <a:gd name="T4" fmla="*/ 90 w 90"/>
              <a:gd name="T5" fmla="*/ 38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38 h 92"/>
              <a:gd name="T20" fmla="*/ 38 w 90"/>
              <a:gd name="T21" fmla="*/ 38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38"/>
                </a:lnTo>
                <a:lnTo>
                  <a:pt x="90" y="38"/>
                </a:lnTo>
                <a:lnTo>
                  <a:pt x="90" y="52"/>
                </a:lnTo>
                <a:lnTo>
                  <a:pt x="52" y="52"/>
                </a:lnTo>
                <a:lnTo>
                  <a:pt x="52" y="92"/>
                </a:lnTo>
                <a:lnTo>
                  <a:pt x="38" y="92"/>
                </a:lnTo>
                <a:lnTo>
                  <a:pt x="38" y="52"/>
                </a:lnTo>
                <a:lnTo>
                  <a:pt x="0" y="52"/>
                </a:lnTo>
                <a:lnTo>
                  <a:pt x="0" y="38"/>
                </a:lnTo>
                <a:lnTo>
                  <a:pt x="38" y="38"/>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33" name="Freeform 597"/>
          <p:cNvSpPr>
            <a:spLocks/>
          </p:cNvSpPr>
          <p:nvPr/>
        </p:nvSpPr>
        <p:spPr bwMode="auto">
          <a:xfrm>
            <a:off x="8302087" y="5017009"/>
            <a:ext cx="96056" cy="82313"/>
          </a:xfrm>
          <a:custGeom>
            <a:avLst/>
            <a:gdLst>
              <a:gd name="T0" fmla="*/ 52 w 90"/>
              <a:gd name="T1" fmla="*/ 0 h 92"/>
              <a:gd name="T2" fmla="*/ 52 w 90"/>
              <a:gd name="T3" fmla="*/ 38 h 92"/>
              <a:gd name="T4" fmla="*/ 90 w 90"/>
              <a:gd name="T5" fmla="*/ 38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38 h 92"/>
              <a:gd name="T20" fmla="*/ 38 w 90"/>
              <a:gd name="T21" fmla="*/ 38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38"/>
                </a:lnTo>
                <a:lnTo>
                  <a:pt x="90" y="38"/>
                </a:lnTo>
                <a:lnTo>
                  <a:pt x="90" y="52"/>
                </a:lnTo>
                <a:lnTo>
                  <a:pt x="52" y="52"/>
                </a:lnTo>
                <a:lnTo>
                  <a:pt x="52" y="92"/>
                </a:lnTo>
                <a:lnTo>
                  <a:pt x="38" y="92"/>
                </a:lnTo>
                <a:lnTo>
                  <a:pt x="38" y="52"/>
                </a:lnTo>
                <a:lnTo>
                  <a:pt x="0" y="52"/>
                </a:lnTo>
                <a:lnTo>
                  <a:pt x="0" y="38"/>
                </a:lnTo>
                <a:lnTo>
                  <a:pt x="38" y="38"/>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34" name="Freeform 598"/>
          <p:cNvSpPr>
            <a:spLocks/>
          </p:cNvSpPr>
          <p:nvPr/>
        </p:nvSpPr>
        <p:spPr bwMode="auto">
          <a:xfrm>
            <a:off x="8272203" y="5017009"/>
            <a:ext cx="98190" cy="82313"/>
          </a:xfrm>
          <a:custGeom>
            <a:avLst/>
            <a:gdLst>
              <a:gd name="T0" fmla="*/ 54 w 92"/>
              <a:gd name="T1" fmla="*/ 0 h 92"/>
              <a:gd name="T2" fmla="*/ 54 w 92"/>
              <a:gd name="T3" fmla="*/ 38 h 92"/>
              <a:gd name="T4" fmla="*/ 92 w 92"/>
              <a:gd name="T5" fmla="*/ 38 h 92"/>
              <a:gd name="T6" fmla="*/ 92 w 92"/>
              <a:gd name="T7" fmla="*/ 52 h 92"/>
              <a:gd name="T8" fmla="*/ 54 w 92"/>
              <a:gd name="T9" fmla="*/ 52 h 92"/>
              <a:gd name="T10" fmla="*/ 54 w 92"/>
              <a:gd name="T11" fmla="*/ 92 h 92"/>
              <a:gd name="T12" fmla="*/ 40 w 92"/>
              <a:gd name="T13" fmla="*/ 92 h 92"/>
              <a:gd name="T14" fmla="*/ 40 w 92"/>
              <a:gd name="T15" fmla="*/ 52 h 92"/>
              <a:gd name="T16" fmla="*/ 0 w 92"/>
              <a:gd name="T17" fmla="*/ 52 h 92"/>
              <a:gd name="T18" fmla="*/ 0 w 92"/>
              <a:gd name="T19" fmla="*/ 38 h 92"/>
              <a:gd name="T20" fmla="*/ 40 w 92"/>
              <a:gd name="T21" fmla="*/ 38 h 92"/>
              <a:gd name="T22" fmla="*/ 40 w 92"/>
              <a:gd name="T23" fmla="*/ 0 h 92"/>
              <a:gd name="T24" fmla="*/ 54 w 92"/>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54" y="0"/>
                </a:moveTo>
                <a:lnTo>
                  <a:pt x="54" y="38"/>
                </a:lnTo>
                <a:lnTo>
                  <a:pt x="92" y="38"/>
                </a:lnTo>
                <a:lnTo>
                  <a:pt x="92" y="52"/>
                </a:lnTo>
                <a:lnTo>
                  <a:pt x="54" y="52"/>
                </a:lnTo>
                <a:lnTo>
                  <a:pt x="54" y="92"/>
                </a:lnTo>
                <a:lnTo>
                  <a:pt x="40" y="92"/>
                </a:lnTo>
                <a:lnTo>
                  <a:pt x="40" y="52"/>
                </a:lnTo>
                <a:lnTo>
                  <a:pt x="0" y="52"/>
                </a:lnTo>
                <a:lnTo>
                  <a:pt x="0" y="38"/>
                </a:lnTo>
                <a:lnTo>
                  <a:pt x="40" y="38"/>
                </a:lnTo>
                <a:lnTo>
                  <a:pt x="40" y="0"/>
                </a:lnTo>
                <a:lnTo>
                  <a:pt x="54"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35" name="Freeform 599"/>
          <p:cNvSpPr>
            <a:spLocks/>
          </p:cNvSpPr>
          <p:nvPr/>
        </p:nvSpPr>
        <p:spPr bwMode="auto">
          <a:xfrm>
            <a:off x="8225242" y="5017009"/>
            <a:ext cx="96056" cy="82313"/>
          </a:xfrm>
          <a:custGeom>
            <a:avLst/>
            <a:gdLst>
              <a:gd name="T0" fmla="*/ 52 w 90"/>
              <a:gd name="T1" fmla="*/ 0 h 92"/>
              <a:gd name="T2" fmla="*/ 52 w 90"/>
              <a:gd name="T3" fmla="*/ 38 h 92"/>
              <a:gd name="T4" fmla="*/ 90 w 90"/>
              <a:gd name="T5" fmla="*/ 38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38 h 92"/>
              <a:gd name="T20" fmla="*/ 38 w 90"/>
              <a:gd name="T21" fmla="*/ 38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38"/>
                </a:lnTo>
                <a:lnTo>
                  <a:pt x="90" y="38"/>
                </a:lnTo>
                <a:lnTo>
                  <a:pt x="90" y="52"/>
                </a:lnTo>
                <a:lnTo>
                  <a:pt x="52" y="52"/>
                </a:lnTo>
                <a:lnTo>
                  <a:pt x="52" y="92"/>
                </a:lnTo>
                <a:lnTo>
                  <a:pt x="38" y="92"/>
                </a:lnTo>
                <a:lnTo>
                  <a:pt x="38" y="52"/>
                </a:lnTo>
                <a:lnTo>
                  <a:pt x="0" y="52"/>
                </a:lnTo>
                <a:lnTo>
                  <a:pt x="0" y="38"/>
                </a:lnTo>
                <a:lnTo>
                  <a:pt x="38" y="38"/>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36" name="Freeform 600"/>
          <p:cNvSpPr>
            <a:spLocks/>
          </p:cNvSpPr>
          <p:nvPr/>
        </p:nvSpPr>
        <p:spPr bwMode="auto">
          <a:xfrm>
            <a:off x="8199627" y="5017009"/>
            <a:ext cx="98190" cy="82313"/>
          </a:xfrm>
          <a:custGeom>
            <a:avLst/>
            <a:gdLst>
              <a:gd name="T0" fmla="*/ 52 w 92"/>
              <a:gd name="T1" fmla="*/ 0 h 92"/>
              <a:gd name="T2" fmla="*/ 52 w 92"/>
              <a:gd name="T3" fmla="*/ 38 h 92"/>
              <a:gd name="T4" fmla="*/ 92 w 92"/>
              <a:gd name="T5" fmla="*/ 38 h 92"/>
              <a:gd name="T6" fmla="*/ 92 w 92"/>
              <a:gd name="T7" fmla="*/ 52 h 92"/>
              <a:gd name="T8" fmla="*/ 52 w 92"/>
              <a:gd name="T9" fmla="*/ 52 h 92"/>
              <a:gd name="T10" fmla="*/ 52 w 92"/>
              <a:gd name="T11" fmla="*/ 92 h 92"/>
              <a:gd name="T12" fmla="*/ 38 w 92"/>
              <a:gd name="T13" fmla="*/ 92 h 92"/>
              <a:gd name="T14" fmla="*/ 38 w 92"/>
              <a:gd name="T15" fmla="*/ 52 h 92"/>
              <a:gd name="T16" fmla="*/ 0 w 92"/>
              <a:gd name="T17" fmla="*/ 52 h 92"/>
              <a:gd name="T18" fmla="*/ 0 w 92"/>
              <a:gd name="T19" fmla="*/ 38 h 92"/>
              <a:gd name="T20" fmla="*/ 38 w 92"/>
              <a:gd name="T21" fmla="*/ 38 h 92"/>
              <a:gd name="T22" fmla="*/ 38 w 92"/>
              <a:gd name="T23" fmla="*/ 0 h 92"/>
              <a:gd name="T24" fmla="*/ 52 w 92"/>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52" y="0"/>
                </a:moveTo>
                <a:lnTo>
                  <a:pt x="52" y="38"/>
                </a:lnTo>
                <a:lnTo>
                  <a:pt x="92" y="38"/>
                </a:lnTo>
                <a:lnTo>
                  <a:pt x="92" y="52"/>
                </a:lnTo>
                <a:lnTo>
                  <a:pt x="52" y="52"/>
                </a:lnTo>
                <a:lnTo>
                  <a:pt x="52" y="92"/>
                </a:lnTo>
                <a:lnTo>
                  <a:pt x="38" y="92"/>
                </a:lnTo>
                <a:lnTo>
                  <a:pt x="38" y="52"/>
                </a:lnTo>
                <a:lnTo>
                  <a:pt x="0" y="52"/>
                </a:lnTo>
                <a:lnTo>
                  <a:pt x="0" y="38"/>
                </a:lnTo>
                <a:lnTo>
                  <a:pt x="38" y="38"/>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37" name="Freeform 601"/>
          <p:cNvSpPr>
            <a:spLocks/>
          </p:cNvSpPr>
          <p:nvPr/>
        </p:nvSpPr>
        <p:spPr bwMode="auto">
          <a:xfrm>
            <a:off x="8124917" y="4993747"/>
            <a:ext cx="98190" cy="84103"/>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38" y="94"/>
                </a:lnTo>
                <a:lnTo>
                  <a:pt x="38" y="54"/>
                </a:lnTo>
                <a:lnTo>
                  <a:pt x="0" y="54"/>
                </a:lnTo>
                <a:lnTo>
                  <a:pt x="0" y="40"/>
                </a:lnTo>
                <a:lnTo>
                  <a:pt x="38" y="40"/>
                </a:lnTo>
                <a:lnTo>
                  <a:pt x="38" y="0"/>
                </a:lnTo>
                <a:lnTo>
                  <a:pt x="54"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38" name="Freeform 602"/>
          <p:cNvSpPr>
            <a:spLocks/>
          </p:cNvSpPr>
          <p:nvPr/>
        </p:nvSpPr>
        <p:spPr bwMode="auto">
          <a:xfrm>
            <a:off x="7998978" y="4934696"/>
            <a:ext cx="98190" cy="82313"/>
          </a:xfrm>
          <a:custGeom>
            <a:avLst/>
            <a:gdLst>
              <a:gd name="T0" fmla="*/ 54 w 92"/>
              <a:gd name="T1" fmla="*/ 0 h 92"/>
              <a:gd name="T2" fmla="*/ 54 w 92"/>
              <a:gd name="T3" fmla="*/ 38 h 92"/>
              <a:gd name="T4" fmla="*/ 92 w 92"/>
              <a:gd name="T5" fmla="*/ 38 h 92"/>
              <a:gd name="T6" fmla="*/ 92 w 92"/>
              <a:gd name="T7" fmla="*/ 52 h 92"/>
              <a:gd name="T8" fmla="*/ 54 w 92"/>
              <a:gd name="T9" fmla="*/ 52 h 92"/>
              <a:gd name="T10" fmla="*/ 54 w 92"/>
              <a:gd name="T11" fmla="*/ 92 h 92"/>
              <a:gd name="T12" fmla="*/ 38 w 92"/>
              <a:gd name="T13" fmla="*/ 92 h 92"/>
              <a:gd name="T14" fmla="*/ 38 w 92"/>
              <a:gd name="T15" fmla="*/ 52 h 92"/>
              <a:gd name="T16" fmla="*/ 0 w 92"/>
              <a:gd name="T17" fmla="*/ 52 h 92"/>
              <a:gd name="T18" fmla="*/ 0 w 92"/>
              <a:gd name="T19" fmla="*/ 38 h 92"/>
              <a:gd name="T20" fmla="*/ 38 w 92"/>
              <a:gd name="T21" fmla="*/ 38 h 92"/>
              <a:gd name="T22" fmla="*/ 38 w 92"/>
              <a:gd name="T23" fmla="*/ 0 h 92"/>
              <a:gd name="T24" fmla="*/ 54 w 92"/>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54" y="0"/>
                </a:moveTo>
                <a:lnTo>
                  <a:pt x="54" y="38"/>
                </a:lnTo>
                <a:lnTo>
                  <a:pt x="92" y="38"/>
                </a:lnTo>
                <a:lnTo>
                  <a:pt x="92" y="52"/>
                </a:lnTo>
                <a:lnTo>
                  <a:pt x="54" y="52"/>
                </a:lnTo>
                <a:lnTo>
                  <a:pt x="54" y="92"/>
                </a:lnTo>
                <a:lnTo>
                  <a:pt x="38" y="92"/>
                </a:lnTo>
                <a:lnTo>
                  <a:pt x="38" y="52"/>
                </a:lnTo>
                <a:lnTo>
                  <a:pt x="0" y="52"/>
                </a:lnTo>
                <a:lnTo>
                  <a:pt x="0" y="38"/>
                </a:lnTo>
                <a:lnTo>
                  <a:pt x="38" y="38"/>
                </a:lnTo>
                <a:lnTo>
                  <a:pt x="38" y="0"/>
                </a:lnTo>
                <a:lnTo>
                  <a:pt x="54"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39" name="Freeform 603"/>
          <p:cNvSpPr>
            <a:spLocks/>
          </p:cNvSpPr>
          <p:nvPr/>
        </p:nvSpPr>
        <p:spPr bwMode="auto">
          <a:xfrm>
            <a:off x="7249743" y="4485552"/>
            <a:ext cx="96056" cy="82313"/>
          </a:xfrm>
          <a:custGeom>
            <a:avLst/>
            <a:gdLst>
              <a:gd name="T0" fmla="*/ 52 w 90"/>
              <a:gd name="T1" fmla="*/ 0 h 92"/>
              <a:gd name="T2" fmla="*/ 52 w 90"/>
              <a:gd name="T3" fmla="*/ 38 h 92"/>
              <a:gd name="T4" fmla="*/ 90 w 90"/>
              <a:gd name="T5" fmla="*/ 38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38 h 92"/>
              <a:gd name="T20" fmla="*/ 38 w 90"/>
              <a:gd name="T21" fmla="*/ 38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38"/>
                </a:lnTo>
                <a:lnTo>
                  <a:pt x="90" y="38"/>
                </a:lnTo>
                <a:lnTo>
                  <a:pt x="90" y="52"/>
                </a:lnTo>
                <a:lnTo>
                  <a:pt x="52" y="52"/>
                </a:lnTo>
                <a:lnTo>
                  <a:pt x="52" y="92"/>
                </a:lnTo>
                <a:lnTo>
                  <a:pt x="38" y="92"/>
                </a:lnTo>
                <a:lnTo>
                  <a:pt x="38" y="52"/>
                </a:lnTo>
                <a:lnTo>
                  <a:pt x="0" y="52"/>
                </a:lnTo>
                <a:lnTo>
                  <a:pt x="0" y="38"/>
                </a:lnTo>
                <a:lnTo>
                  <a:pt x="38" y="38"/>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40" name="Freeform 604"/>
          <p:cNvSpPr>
            <a:spLocks/>
          </p:cNvSpPr>
          <p:nvPr/>
        </p:nvSpPr>
        <p:spPr bwMode="auto">
          <a:xfrm>
            <a:off x="7036286" y="4254717"/>
            <a:ext cx="96056" cy="84103"/>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41" name="Freeform 605"/>
          <p:cNvSpPr>
            <a:spLocks/>
          </p:cNvSpPr>
          <p:nvPr/>
        </p:nvSpPr>
        <p:spPr bwMode="auto">
          <a:xfrm>
            <a:off x="6842040" y="4124090"/>
            <a:ext cx="96056" cy="82313"/>
          </a:xfrm>
          <a:custGeom>
            <a:avLst/>
            <a:gdLst>
              <a:gd name="T0" fmla="*/ 52 w 90"/>
              <a:gd name="T1" fmla="*/ 0 h 92"/>
              <a:gd name="T2" fmla="*/ 52 w 90"/>
              <a:gd name="T3" fmla="*/ 40 h 92"/>
              <a:gd name="T4" fmla="*/ 90 w 90"/>
              <a:gd name="T5" fmla="*/ 40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40 h 92"/>
              <a:gd name="T20" fmla="*/ 38 w 90"/>
              <a:gd name="T21" fmla="*/ 40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40"/>
                </a:lnTo>
                <a:lnTo>
                  <a:pt x="90" y="40"/>
                </a:lnTo>
                <a:lnTo>
                  <a:pt x="90" y="52"/>
                </a:lnTo>
                <a:lnTo>
                  <a:pt x="52" y="52"/>
                </a:lnTo>
                <a:lnTo>
                  <a:pt x="52" y="92"/>
                </a:lnTo>
                <a:lnTo>
                  <a:pt x="38" y="92"/>
                </a:lnTo>
                <a:lnTo>
                  <a:pt x="38" y="52"/>
                </a:lnTo>
                <a:lnTo>
                  <a:pt x="0" y="52"/>
                </a:lnTo>
                <a:lnTo>
                  <a:pt x="0" y="40"/>
                </a:lnTo>
                <a:lnTo>
                  <a:pt x="38" y="40"/>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42" name="Freeform 606"/>
          <p:cNvSpPr>
            <a:spLocks/>
          </p:cNvSpPr>
          <p:nvPr/>
        </p:nvSpPr>
        <p:spPr bwMode="auto">
          <a:xfrm>
            <a:off x="6778003" y="4124090"/>
            <a:ext cx="98190" cy="82313"/>
          </a:xfrm>
          <a:custGeom>
            <a:avLst/>
            <a:gdLst>
              <a:gd name="T0" fmla="*/ 54 w 92"/>
              <a:gd name="T1" fmla="*/ 0 h 92"/>
              <a:gd name="T2" fmla="*/ 54 w 92"/>
              <a:gd name="T3" fmla="*/ 40 h 92"/>
              <a:gd name="T4" fmla="*/ 92 w 92"/>
              <a:gd name="T5" fmla="*/ 40 h 92"/>
              <a:gd name="T6" fmla="*/ 92 w 92"/>
              <a:gd name="T7" fmla="*/ 52 h 92"/>
              <a:gd name="T8" fmla="*/ 54 w 92"/>
              <a:gd name="T9" fmla="*/ 52 h 92"/>
              <a:gd name="T10" fmla="*/ 54 w 92"/>
              <a:gd name="T11" fmla="*/ 92 h 92"/>
              <a:gd name="T12" fmla="*/ 40 w 92"/>
              <a:gd name="T13" fmla="*/ 92 h 92"/>
              <a:gd name="T14" fmla="*/ 40 w 92"/>
              <a:gd name="T15" fmla="*/ 52 h 92"/>
              <a:gd name="T16" fmla="*/ 0 w 92"/>
              <a:gd name="T17" fmla="*/ 52 h 92"/>
              <a:gd name="T18" fmla="*/ 0 w 92"/>
              <a:gd name="T19" fmla="*/ 40 h 92"/>
              <a:gd name="T20" fmla="*/ 40 w 92"/>
              <a:gd name="T21" fmla="*/ 40 h 92"/>
              <a:gd name="T22" fmla="*/ 40 w 92"/>
              <a:gd name="T23" fmla="*/ 0 h 92"/>
              <a:gd name="T24" fmla="*/ 54 w 92"/>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54" y="0"/>
                </a:moveTo>
                <a:lnTo>
                  <a:pt x="54" y="40"/>
                </a:lnTo>
                <a:lnTo>
                  <a:pt x="92" y="40"/>
                </a:lnTo>
                <a:lnTo>
                  <a:pt x="92" y="52"/>
                </a:lnTo>
                <a:lnTo>
                  <a:pt x="54" y="52"/>
                </a:lnTo>
                <a:lnTo>
                  <a:pt x="54" y="92"/>
                </a:lnTo>
                <a:lnTo>
                  <a:pt x="40" y="92"/>
                </a:lnTo>
                <a:lnTo>
                  <a:pt x="40" y="52"/>
                </a:lnTo>
                <a:lnTo>
                  <a:pt x="0" y="52"/>
                </a:lnTo>
                <a:lnTo>
                  <a:pt x="0" y="40"/>
                </a:lnTo>
                <a:lnTo>
                  <a:pt x="40" y="40"/>
                </a:lnTo>
                <a:lnTo>
                  <a:pt x="40" y="0"/>
                </a:lnTo>
                <a:lnTo>
                  <a:pt x="54"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43" name="Freeform 607"/>
          <p:cNvSpPr>
            <a:spLocks/>
          </p:cNvSpPr>
          <p:nvPr/>
        </p:nvSpPr>
        <p:spPr bwMode="auto">
          <a:xfrm>
            <a:off x="6735312" y="4124090"/>
            <a:ext cx="96056" cy="82313"/>
          </a:xfrm>
          <a:custGeom>
            <a:avLst/>
            <a:gdLst>
              <a:gd name="T0" fmla="*/ 52 w 90"/>
              <a:gd name="T1" fmla="*/ 0 h 92"/>
              <a:gd name="T2" fmla="*/ 52 w 90"/>
              <a:gd name="T3" fmla="*/ 40 h 92"/>
              <a:gd name="T4" fmla="*/ 90 w 90"/>
              <a:gd name="T5" fmla="*/ 40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40 h 92"/>
              <a:gd name="T20" fmla="*/ 38 w 90"/>
              <a:gd name="T21" fmla="*/ 40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40"/>
                </a:lnTo>
                <a:lnTo>
                  <a:pt x="90" y="40"/>
                </a:lnTo>
                <a:lnTo>
                  <a:pt x="90" y="52"/>
                </a:lnTo>
                <a:lnTo>
                  <a:pt x="52" y="52"/>
                </a:lnTo>
                <a:lnTo>
                  <a:pt x="52" y="92"/>
                </a:lnTo>
                <a:lnTo>
                  <a:pt x="38" y="92"/>
                </a:lnTo>
                <a:lnTo>
                  <a:pt x="38" y="52"/>
                </a:lnTo>
                <a:lnTo>
                  <a:pt x="0" y="52"/>
                </a:lnTo>
                <a:lnTo>
                  <a:pt x="0" y="40"/>
                </a:lnTo>
                <a:lnTo>
                  <a:pt x="38" y="40"/>
                </a:lnTo>
                <a:lnTo>
                  <a:pt x="38" y="0"/>
                </a:lnTo>
                <a:lnTo>
                  <a:pt x="52"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44" name="Freeform 608"/>
          <p:cNvSpPr>
            <a:spLocks/>
          </p:cNvSpPr>
          <p:nvPr/>
        </p:nvSpPr>
        <p:spPr bwMode="auto">
          <a:xfrm>
            <a:off x="5723525" y="5310474"/>
            <a:ext cx="98190" cy="84103"/>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38" y="94"/>
                </a:lnTo>
                <a:lnTo>
                  <a:pt x="38" y="54"/>
                </a:lnTo>
                <a:lnTo>
                  <a:pt x="0" y="54"/>
                </a:lnTo>
                <a:lnTo>
                  <a:pt x="0" y="40"/>
                </a:lnTo>
                <a:lnTo>
                  <a:pt x="38" y="40"/>
                </a:lnTo>
                <a:lnTo>
                  <a:pt x="38" y="0"/>
                </a:lnTo>
                <a:lnTo>
                  <a:pt x="54"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45" name="Freeform 609"/>
          <p:cNvSpPr>
            <a:spLocks/>
          </p:cNvSpPr>
          <p:nvPr/>
        </p:nvSpPr>
        <p:spPr bwMode="auto">
          <a:xfrm>
            <a:off x="5659488" y="5310474"/>
            <a:ext cx="96056" cy="84103"/>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46" name="Freeform 610"/>
          <p:cNvSpPr>
            <a:spLocks/>
          </p:cNvSpPr>
          <p:nvPr/>
        </p:nvSpPr>
        <p:spPr bwMode="auto">
          <a:xfrm>
            <a:off x="5529279" y="5310474"/>
            <a:ext cx="96056" cy="84103"/>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47" name="Freeform 611"/>
          <p:cNvSpPr>
            <a:spLocks/>
          </p:cNvSpPr>
          <p:nvPr/>
        </p:nvSpPr>
        <p:spPr bwMode="auto">
          <a:xfrm>
            <a:off x="5403340" y="5265738"/>
            <a:ext cx="96056" cy="84103"/>
          </a:xfrm>
          <a:custGeom>
            <a:avLst/>
            <a:gdLst>
              <a:gd name="T0" fmla="*/ 52 w 90"/>
              <a:gd name="T1" fmla="*/ 0 h 94"/>
              <a:gd name="T2" fmla="*/ 52 w 90"/>
              <a:gd name="T3" fmla="*/ 40 h 94"/>
              <a:gd name="T4" fmla="*/ 90 w 90"/>
              <a:gd name="T5" fmla="*/ 40 h 94"/>
              <a:gd name="T6" fmla="*/ 90 w 90"/>
              <a:gd name="T7" fmla="*/ 52 h 94"/>
              <a:gd name="T8" fmla="*/ 52 w 90"/>
              <a:gd name="T9" fmla="*/ 52 h 94"/>
              <a:gd name="T10" fmla="*/ 52 w 90"/>
              <a:gd name="T11" fmla="*/ 94 h 94"/>
              <a:gd name="T12" fmla="*/ 38 w 90"/>
              <a:gd name="T13" fmla="*/ 94 h 94"/>
              <a:gd name="T14" fmla="*/ 38 w 90"/>
              <a:gd name="T15" fmla="*/ 52 h 94"/>
              <a:gd name="T16" fmla="*/ 0 w 90"/>
              <a:gd name="T17" fmla="*/ 52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2"/>
                </a:lnTo>
                <a:lnTo>
                  <a:pt x="52" y="52"/>
                </a:lnTo>
                <a:lnTo>
                  <a:pt x="52" y="94"/>
                </a:lnTo>
                <a:lnTo>
                  <a:pt x="38" y="94"/>
                </a:lnTo>
                <a:lnTo>
                  <a:pt x="38" y="52"/>
                </a:lnTo>
                <a:lnTo>
                  <a:pt x="0" y="52"/>
                </a:lnTo>
                <a:lnTo>
                  <a:pt x="0" y="40"/>
                </a:lnTo>
                <a:lnTo>
                  <a:pt x="38" y="40"/>
                </a:lnTo>
                <a:lnTo>
                  <a:pt x="38" y="0"/>
                </a:lnTo>
                <a:lnTo>
                  <a:pt x="52"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48" name="Freeform 612"/>
          <p:cNvSpPr>
            <a:spLocks/>
          </p:cNvSpPr>
          <p:nvPr/>
        </p:nvSpPr>
        <p:spPr bwMode="auto">
          <a:xfrm>
            <a:off x="5159999" y="5265738"/>
            <a:ext cx="98190" cy="84103"/>
          </a:xfrm>
          <a:custGeom>
            <a:avLst/>
            <a:gdLst>
              <a:gd name="T0" fmla="*/ 54 w 92"/>
              <a:gd name="T1" fmla="*/ 0 h 94"/>
              <a:gd name="T2" fmla="*/ 54 w 92"/>
              <a:gd name="T3" fmla="*/ 40 h 94"/>
              <a:gd name="T4" fmla="*/ 92 w 92"/>
              <a:gd name="T5" fmla="*/ 40 h 94"/>
              <a:gd name="T6" fmla="*/ 92 w 92"/>
              <a:gd name="T7" fmla="*/ 52 h 94"/>
              <a:gd name="T8" fmla="*/ 54 w 92"/>
              <a:gd name="T9" fmla="*/ 52 h 94"/>
              <a:gd name="T10" fmla="*/ 54 w 92"/>
              <a:gd name="T11" fmla="*/ 94 h 94"/>
              <a:gd name="T12" fmla="*/ 40 w 92"/>
              <a:gd name="T13" fmla="*/ 94 h 94"/>
              <a:gd name="T14" fmla="*/ 40 w 92"/>
              <a:gd name="T15" fmla="*/ 52 h 94"/>
              <a:gd name="T16" fmla="*/ 0 w 92"/>
              <a:gd name="T17" fmla="*/ 52 h 94"/>
              <a:gd name="T18" fmla="*/ 0 w 92"/>
              <a:gd name="T19" fmla="*/ 40 h 94"/>
              <a:gd name="T20" fmla="*/ 40 w 92"/>
              <a:gd name="T21" fmla="*/ 40 h 94"/>
              <a:gd name="T22" fmla="*/ 40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2"/>
                </a:lnTo>
                <a:lnTo>
                  <a:pt x="54" y="52"/>
                </a:lnTo>
                <a:lnTo>
                  <a:pt x="54" y="94"/>
                </a:lnTo>
                <a:lnTo>
                  <a:pt x="40" y="94"/>
                </a:lnTo>
                <a:lnTo>
                  <a:pt x="40" y="52"/>
                </a:lnTo>
                <a:lnTo>
                  <a:pt x="0" y="52"/>
                </a:lnTo>
                <a:lnTo>
                  <a:pt x="0" y="40"/>
                </a:lnTo>
                <a:lnTo>
                  <a:pt x="40" y="40"/>
                </a:lnTo>
                <a:lnTo>
                  <a:pt x="40" y="0"/>
                </a:lnTo>
                <a:lnTo>
                  <a:pt x="54"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49" name="Freeform 613"/>
          <p:cNvSpPr>
            <a:spLocks/>
          </p:cNvSpPr>
          <p:nvPr/>
        </p:nvSpPr>
        <p:spPr bwMode="auto">
          <a:xfrm>
            <a:off x="5066078" y="5231739"/>
            <a:ext cx="96056" cy="84103"/>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50" name="Freeform 614"/>
          <p:cNvSpPr>
            <a:spLocks/>
          </p:cNvSpPr>
          <p:nvPr/>
        </p:nvSpPr>
        <p:spPr bwMode="auto">
          <a:xfrm>
            <a:off x="5042597" y="5231739"/>
            <a:ext cx="96056" cy="84103"/>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51" name="Freeform 615"/>
          <p:cNvSpPr>
            <a:spLocks/>
          </p:cNvSpPr>
          <p:nvPr/>
        </p:nvSpPr>
        <p:spPr bwMode="auto">
          <a:xfrm>
            <a:off x="4993502" y="5231739"/>
            <a:ext cx="98190" cy="84103"/>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38" y="94"/>
                </a:lnTo>
                <a:lnTo>
                  <a:pt x="38" y="54"/>
                </a:lnTo>
                <a:lnTo>
                  <a:pt x="0" y="54"/>
                </a:lnTo>
                <a:lnTo>
                  <a:pt x="0" y="40"/>
                </a:lnTo>
                <a:lnTo>
                  <a:pt x="38" y="40"/>
                </a:lnTo>
                <a:lnTo>
                  <a:pt x="38" y="0"/>
                </a:lnTo>
                <a:lnTo>
                  <a:pt x="54"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52" name="Freeform 616"/>
          <p:cNvSpPr>
            <a:spLocks/>
          </p:cNvSpPr>
          <p:nvPr/>
        </p:nvSpPr>
        <p:spPr bwMode="auto">
          <a:xfrm>
            <a:off x="4982829" y="5231739"/>
            <a:ext cx="98190" cy="84103"/>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38" y="94"/>
                </a:lnTo>
                <a:lnTo>
                  <a:pt x="38" y="54"/>
                </a:lnTo>
                <a:lnTo>
                  <a:pt x="0" y="54"/>
                </a:lnTo>
                <a:lnTo>
                  <a:pt x="0" y="40"/>
                </a:lnTo>
                <a:lnTo>
                  <a:pt x="38" y="40"/>
                </a:lnTo>
                <a:lnTo>
                  <a:pt x="38" y="0"/>
                </a:lnTo>
                <a:lnTo>
                  <a:pt x="54"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53" name="Freeform 617"/>
          <p:cNvSpPr>
            <a:spLocks/>
          </p:cNvSpPr>
          <p:nvPr/>
        </p:nvSpPr>
        <p:spPr bwMode="auto">
          <a:xfrm>
            <a:off x="4933734" y="5210266"/>
            <a:ext cx="96056" cy="84103"/>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54" name="Freeform 618"/>
          <p:cNvSpPr>
            <a:spLocks/>
          </p:cNvSpPr>
          <p:nvPr/>
        </p:nvSpPr>
        <p:spPr bwMode="auto">
          <a:xfrm>
            <a:off x="4905985" y="5210266"/>
            <a:ext cx="96056" cy="84103"/>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55" name="Freeform 619"/>
          <p:cNvSpPr>
            <a:spLocks/>
          </p:cNvSpPr>
          <p:nvPr/>
        </p:nvSpPr>
        <p:spPr bwMode="auto">
          <a:xfrm>
            <a:off x="4683989" y="5188793"/>
            <a:ext cx="96056" cy="84103"/>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56" name="Freeform 620"/>
          <p:cNvSpPr>
            <a:spLocks/>
          </p:cNvSpPr>
          <p:nvPr/>
        </p:nvSpPr>
        <p:spPr bwMode="auto">
          <a:xfrm>
            <a:off x="4596472" y="5153005"/>
            <a:ext cx="96056" cy="84103"/>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57" name="Freeform 621"/>
          <p:cNvSpPr>
            <a:spLocks/>
          </p:cNvSpPr>
          <p:nvPr/>
        </p:nvSpPr>
        <p:spPr bwMode="auto">
          <a:xfrm>
            <a:off x="4491878" y="5135111"/>
            <a:ext cx="96056" cy="84103"/>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58" name="Freeform 622"/>
          <p:cNvSpPr>
            <a:spLocks/>
          </p:cNvSpPr>
          <p:nvPr/>
        </p:nvSpPr>
        <p:spPr bwMode="auto">
          <a:xfrm>
            <a:off x="4423572" y="5119006"/>
            <a:ext cx="96056" cy="84103"/>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59" name="Freeform 623"/>
          <p:cNvSpPr>
            <a:spLocks/>
          </p:cNvSpPr>
          <p:nvPr/>
        </p:nvSpPr>
        <p:spPr bwMode="auto">
          <a:xfrm>
            <a:off x="4244268" y="5072481"/>
            <a:ext cx="98190" cy="84103"/>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38" y="94"/>
                </a:lnTo>
                <a:lnTo>
                  <a:pt x="38" y="54"/>
                </a:lnTo>
                <a:lnTo>
                  <a:pt x="0" y="54"/>
                </a:lnTo>
                <a:lnTo>
                  <a:pt x="0" y="40"/>
                </a:lnTo>
                <a:lnTo>
                  <a:pt x="38" y="40"/>
                </a:lnTo>
                <a:lnTo>
                  <a:pt x="38" y="0"/>
                </a:lnTo>
                <a:lnTo>
                  <a:pt x="54"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60" name="Freeform 624"/>
          <p:cNvSpPr>
            <a:spLocks/>
          </p:cNvSpPr>
          <p:nvPr/>
        </p:nvSpPr>
        <p:spPr bwMode="auto">
          <a:xfrm>
            <a:off x="4182365" y="5042061"/>
            <a:ext cx="98190" cy="84103"/>
          </a:xfrm>
          <a:custGeom>
            <a:avLst/>
            <a:gdLst>
              <a:gd name="T0" fmla="*/ 52 w 92"/>
              <a:gd name="T1" fmla="*/ 0 h 94"/>
              <a:gd name="T2" fmla="*/ 52 w 92"/>
              <a:gd name="T3" fmla="*/ 40 h 94"/>
              <a:gd name="T4" fmla="*/ 92 w 92"/>
              <a:gd name="T5" fmla="*/ 40 h 94"/>
              <a:gd name="T6" fmla="*/ 92 w 92"/>
              <a:gd name="T7" fmla="*/ 54 h 94"/>
              <a:gd name="T8" fmla="*/ 52 w 92"/>
              <a:gd name="T9" fmla="*/ 54 h 94"/>
              <a:gd name="T10" fmla="*/ 52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2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2" y="0"/>
                </a:moveTo>
                <a:lnTo>
                  <a:pt x="52" y="40"/>
                </a:lnTo>
                <a:lnTo>
                  <a:pt x="92" y="40"/>
                </a:lnTo>
                <a:lnTo>
                  <a:pt x="92" y="54"/>
                </a:lnTo>
                <a:lnTo>
                  <a:pt x="52" y="54"/>
                </a:lnTo>
                <a:lnTo>
                  <a:pt x="52" y="94"/>
                </a:lnTo>
                <a:lnTo>
                  <a:pt x="38" y="94"/>
                </a:lnTo>
                <a:lnTo>
                  <a:pt x="38" y="54"/>
                </a:lnTo>
                <a:lnTo>
                  <a:pt x="0" y="54"/>
                </a:lnTo>
                <a:lnTo>
                  <a:pt x="0" y="40"/>
                </a:lnTo>
                <a:lnTo>
                  <a:pt x="38" y="40"/>
                </a:lnTo>
                <a:lnTo>
                  <a:pt x="38" y="0"/>
                </a:lnTo>
                <a:lnTo>
                  <a:pt x="52"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61" name="Freeform 625"/>
          <p:cNvSpPr>
            <a:spLocks/>
          </p:cNvSpPr>
          <p:nvPr/>
        </p:nvSpPr>
        <p:spPr bwMode="auto">
          <a:xfrm>
            <a:off x="3369094" y="4489131"/>
            <a:ext cx="98190" cy="84103"/>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40 w 92"/>
              <a:gd name="T13" fmla="*/ 94 h 94"/>
              <a:gd name="T14" fmla="*/ 40 w 92"/>
              <a:gd name="T15" fmla="*/ 54 h 94"/>
              <a:gd name="T16" fmla="*/ 0 w 92"/>
              <a:gd name="T17" fmla="*/ 54 h 94"/>
              <a:gd name="T18" fmla="*/ 0 w 92"/>
              <a:gd name="T19" fmla="*/ 40 h 94"/>
              <a:gd name="T20" fmla="*/ 40 w 92"/>
              <a:gd name="T21" fmla="*/ 40 h 94"/>
              <a:gd name="T22" fmla="*/ 40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40" y="94"/>
                </a:lnTo>
                <a:lnTo>
                  <a:pt x="40" y="54"/>
                </a:lnTo>
                <a:lnTo>
                  <a:pt x="0" y="54"/>
                </a:lnTo>
                <a:lnTo>
                  <a:pt x="0" y="40"/>
                </a:lnTo>
                <a:lnTo>
                  <a:pt x="40" y="40"/>
                </a:lnTo>
                <a:lnTo>
                  <a:pt x="40" y="0"/>
                </a:lnTo>
                <a:lnTo>
                  <a:pt x="54" y="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62" name="Freeform 626"/>
          <p:cNvSpPr>
            <a:spLocks/>
          </p:cNvSpPr>
          <p:nvPr/>
        </p:nvSpPr>
        <p:spPr bwMode="auto">
          <a:xfrm>
            <a:off x="10116472" y="3181066"/>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63" name="Freeform 627"/>
          <p:cNvSpPr>
            <a:spLocks/>
          </p:cNvSpPr>
          <p:nvPr/>
        </p:nvSpPr>
        <p:spPr bwMode="auto">
          <a:xfrm>
            <a:off x="9713038" y="3091596"/>
            <a:ext cx="98190" cy="84103"/>
          </a:xfrm>
          <a:custGeom>
            <a:avLst/>
            <a:gdLst>
              <a:gd name="T0" fmla="*/ 0 w 92"/>
              <a:gd name="T1" fmla="*/ 40 h 94"/>
              <a:gd name="T2" fmla="*/ 38 w 92"/>
              <a:gd name="T3" fmla="*/ 40 h 94"/>
              <a:gd name="T4" fmla="*/ 38 w 92"/>
              <a:gd name="T5" fmla="*/ 0 h 94"/>
              <a:gd name="T6" fmla="*/ 52 w 92"/>
              <a:gd name="T7" fmla="*/ 0 h 94"/>
              <a:gd name="T8" fmla="*/ 52 w 92"/>
              <a:gd name="T9" fmla="*/ 40 h 94"/>
              <a:gd name="T10" fmla="*/ 92 w 92"/>
              <a:gd name="T11" fmla="*/ 40 h 94"/>
              <a:gd name="T12" fmla="*/ 92 w 92"/>
              <a:gd name="T13" fmla="*/ 54 h 94"/>
              <a:gd name="T14" fmla="*/ 52 w 92"/>
              <a:gd name="T15" fmla="*/ 54 h 94"/>
              <a:gd name="T16" fmla="*/ 52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2" y="0"/>
                </a:lnTo>
                <a:lnTo>
                  <a:pt x="52" y="40"/>
                </a:lnTo>
                <a:lnTo>
                  <a:pt x="92" y="40"/>
                </a:lnTo>
                <a:lnTo>
                  <a:pt x="92"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64" name="Freeform 628"/>
          <p:cNvSpPr>
            <a:spLocks/>
          </p:cNvSpPr>
          <p:nvPr/>
        </p:nvSpPr>
        <p:spPr bwMode="auto">
          <a:xfrm>
            <a:off x="9294662" y="3032545"/>
            <a:ext cx="98190" cy="84103"/>
          </a:xfrm>
          <a:custGeom>
            <a:avLst/>
            <a:gdLst>
              <a:gd name="T0" fmla="*/ 0 w 92"/>
              <a:gd name="T1" fmla="*/ 40 h 94"/>
              <a:gd name="T2" fmla="*/ 38 w 92"/>
              <a:gd name="T3" fmla="*/ 40 h 94"/>
              <a:gd name="T4" fmla="*/ 38 w 92"/>
              <a:gd name="T5" fmla="*/ 0 h 94"/>
              <a:gd name="T6" fmla="*/ 52 w 92"/>
              <a:gd name="T7" fmla="*/ 0 h 94"/>
              <a:gd name="T8" fmla="*/ 52 w 92"/>
              <a:gd name="T9" fmla="*/ 40 h 94"/>
              <a:gd name="T10" fmla="*/ 92 w 92"/>
              <a:gd name="T11" fmla="*/ 40 h 94"/>
              <a:gd name="T12" fmla="*/ 92 w 92"/>
              <a:gd name="T13" fmla="*/ 54 h 94"/>
              <a:gd name="T14" fmla="*/ 52 w 92"/>
              <a:gd name="T15" fmla="*/ 54 h 94"/>
              <a:gd name="T16" fmla="*/ 52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2" y="0"/>
                </a:lnTo>
                <a:lnTo>
                  <a:pt x="52" y="40"/>
                </a:lnTo>
                <a:lnTo>
                  <a:pt x="92" y="40"/>
                </a:lnTo>
                <a:lnTo>
                  <a:pt x="92"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65" name="Freeform 629"/>
          <p:cNvSpPr>
            <a:spLocks/>
          </p:cNvSpPr>
          <p:nvPr/>
        </p:nvSpPr>
        <p:spPr bwMode="auto">
          <a:xfrm>
            <a:off x="9098281" y="2989599"/>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66" name="Freeform 630"/>
          <p:cNvSpPr>
            <a:spLocks/>
          </p:cNvSpPr>
          <p:nvPr/>
        </p:nvSpPr>
        <p:spPr bwMode="auto">
          <a:xfrm>
            <a:off x="8891228" y="2989599"/>
            <a:ext cx="98190" cy="84103"/>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4"/>
                </a:lnTo>
                <a:lnTo>
                  <a:pt x="54" y="54"/>
                </a:lnTo>
                <a:lnTo>
                  <a:pt x="54"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67" name="Freeform 631"/>
          <p:cNvSpPr>
            <a:spLocks/>
          </p:cNvSpPr>
          <p:nvPr/>
        </p:nvSpPr>
        <p:spPr bwMode="auto">
          <a:xfrm>
            <a:off x="8675636" y="2989599"/>
            <a:ext cx="98190" cy="84103"/>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4"/>
                </a:lnTo>
                <a:lnTo>
                  <a:pt x="54" y="54"/>
                </a:lnTo>
                <a:lnTo>
                  <a:pt x="54"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68" name="Freeform 632"/>
          <p:cNvSpPr>
            <a:spLocks/>
          </p:cNvSpPr>
          <p:nvPr/>
        </p:nvSpPr>
        <p:spPr bwMode="auto">
          <a:xfrm>
            <a:off x="8530486" y="2964547"/>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69" name="Freeform 633"/>
          <p:cNvSpPr>
            <a:spLocks/>
          </p:cNvSpPr>
          <p:nvPr/>
        </p:nvSpPr>
        <p:spPr bwMode="auto">
          <a:xfrm>
            <a:off x="8477121" y="2941284"/>
            <a:ext cx="98190" cy="82313"/>
          </a:xfrm>
          <a:custGeom>
            <a:avLst/>
            <a:gdLst>
              <a:gd name="T0" fmla="*/ 0 w 92"/>
              <a:gd name="T1" fmla="*/ 38 h 92"/>
              <a:gd name="T2" fmla="*/ 38 w 92"/>
              <a:gd name="T3" fmla="*/ 38 h 92"/>
              <a:gd name="T4" fmla="*/ 38 w 92"/>
              <a:gd name="T5" fmla="*/ 0 h 92"/>
              <a:gd name="T6" fmla="*/ 54 w 92"/>
              <a:gd name="T7" fmla="*/ 0 h 92"/>
              <a:gd name="T8" fmla="*/ 54 w 92"/>
              <a:gd name="T9" fmla="*/ 38 h 92"/>
              <a:gd name="T10" fmla="*/ 92 w 92"/>
              <a:gd name="T11" fmla="*/ 38 h 92"/>
              <a:gd name="T12" fmla="*/ 92 w 92"/>
              <a:gd name="T13" fmla="*/ 52 h 92"/>
              <a:gd name="T14" fmla="*/ 54 w 92"/>
              <a:gd name="T15" fmla="*/ 52 h 92"/>
              <a:gd name="T16" fmla="*/ 54 w 92"/>
              <a:gd name="T17" fmla="*/ 92 h 92"/>
              <a:gd name="T18" fmla="*/ 38 w 92"/>
              <a:gd name="T19" fmla="*/ 92 h 92"/>
              <a:gd name="T20" fmla="*/ 38 w 92"/>
              <a:gd name="T21" fmla="*/ 52 h 92"/>
              <a:gd name="T22" fmla="*/ 0 w 92"/>
              <a:gd name="T23" fmla="*/ 52 h 92"/>
              <a:gd name="T24" fmla="*/ 0 w 92"/>
              <a:gd name="T25" fmla="*/ 3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0" y="38"/>
                </a:moveTo>
                <a:lnTo>
                  <a:pt x="38" y="38"/>
                </a:lnTo>
                <a:lnTo>
                  <a:pt x="38" y="0"/>
                </a:lnTo>
                <a:lnTo>
                  <a:pt x="54" y="0"/>
                </a:lnTo>
                <a:lnTo>
                  <a:pt x="54" y="38"/>
                </a:lnTo>
                <a:lnTo>
                  <a:pt x="92" y="38"/>
                </a:lnTo>
                <a:lnTo>
                  <a:pt x="92" y="52"/>
                </a:lnTo>
                <a:lnTo>
                  <a:pt x="54" y="52"/>
                </a:lnTo>
                <a:lnTo>
                  <a:pt x="54" y="92"/>
                </a:lnTo>
                <a:lnTo>
                  <a:pt x="38" y="92"/>
                </a:lnTo>
                <a:lnTo>
                  <a:pt x="38" y="52"/>
                </a:lnTo>
                <a:lnTo>
                  <a:pt x="0" y="52"/>
                </a:lnTo>
                <a:lnTo>
                  <a:pt x="0" y="38"/>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70" name="Freeform 634"/>
          <p:cNvSpPr>
            <a:spLocks/>
          </p:cNvSpPr>
          <p:nvPr/>
        </p:nvSpPr>
        <p:spPr bwMode="auto">
          <a:xfrm>
            <a:off x="8329836" y="2941284"/>
            <a:ext cx="98190" cy="82313"/>
          </a:xfrm>
          <a:custGeom>
            <a:avLst/>
            <a:gdLst>
              <a:gd name="T0" fmla="*/ 0 w 92"/>
              <a:gd name="T1" fmla="*/ 38 h 92"/>
              <a:gd name="T2" fmla="*/ 38 w 92"/>
              <a:gd name="T3" fmla="*/ 38 h 92"/>
              <a:gd name="T4" fmla="*/ 38 w 92"/>
              <a:gd name="T5" fmla="*/ 0 h 92"/>
              <a:gd name="T6" fmla="*/ 52 w 92"/>
              <a:gd name="T7" fmla="*/ 0 h 92"/>
              <a:gd name="T8" fmla="*/ 52 w 92"/>
              <a:gd name="T9" fmla="*/ 38 h 92"/>
              <a:gd name="T10" fmla="*/ 92 w 92"/>
              <a:gd name="T11" fmla="*/ 38 h 92"/>
              <a:gd name="T12" fmla="*/ 92 w 92"/>
              <a:gd name="T13" fmla="*/ 52 h 92"/>
              <a:gd name="T14" fmla="*/ 52 w 92"/>
              <a:gd name="T15" fmla="*/ 52 h 92"/>
              <a:gd name="T16" fmla="*/ 52 w 92"/>
              <a:gd name="T17" fmla="*/ 92 h 92"/>
              <a:gd name="T18" fmla="*/ 38 w 92"/>
              <a:gd name="T19" fmla="*/ 92 h 92"/>
              <a:gd name="T20" fmla="*/ 38 w 92"/>
              <a:gd name="T21" fmla="*/ 52 h 92"/>
              <a:gd name="T22" fmla="*/ 0 w 92"/>
              <a:gd name="T23" fmla="*/ 52 h 92"/>
              <a:gd name="T24" fmla="*/ 0 w 92"/>
              <a:gd name="T25" fmla="*/ 3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0" y="38"/>
                </a:moveTo>
                <a:lnTo>
                  <a:pt x="38" y="38"/>
                </a:lnTo>
                <a:lnTo>
                  <a:pt x="38" y="0"/>
                </a:lnTo>
                <a:lnTo>
                  <a:pt x="52" y="0"/>
                </a:lnTo>
                <a:lnTo>
                  <a:pt x="52" y="38"/>
                </a:lnTo>
                <a:lnTo>
                  <a:pt x="92" y="38"/>
                </a:lnTo>
                <a:lnTo>
                  <a:pt x="92" y="52"/>
                </a:lnTo>
                <a:lnTo>
                  <a:pt x="52" y="52"/>
                </a:lnTo>
                <a:lnTo>
                  <a:pt x="52" y="92"/>
                </a:lnTo>
                <a:lnTo>
                  <a:pt x="38" y="92"/>
                </a:lnTo>
                <a:lnTo>
                  <a:pt x="38" y="52"/>
                </a:lnTo>
                <a:lnTo>
                  <a:pt x="0" y="52"/>
                </a:lnTo>
                <a:lnTo>
                  <a:pt x="0" y="38"/>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71" name="Freeform 635"/>
          <p:cNvSpPr>
            <a:spLocks/>
          </p:cNvSpPr>
          <p:nvPr/>
        </p:nvSpPr>
        <p:spPr bwMode="auto">
          <a:xfrm>
            <a:off x="8304221" y="2898338"/>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72" name="Freeform 636"/>
          <p:cNvSpPr>
            <a:spLocks/>
          </p:cNvSpPr>
          <p:nvPr/>
        </p:nvSpPr>
        <p:spPr bwMode="auto">
          <a:xfrm>
            <a:off x="8120648" y="2858971"/>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73" name="Freeform 637"/>
          <p:cNvSpPr>
            <a:spLocks/>
          </p:cNvSpPr>
          <p:nvPr/>
        </p:nvSpPr>
        <p:spPr bwMode="auto">
          <a:xfrm>
            <a:off x="7984036" y="2807078"/>
            <a:ext cx="96056" cy="82313"/>
          </a:xfrm>
          <a:custGeom>
            <a:avLst/>
            <a:gdLst>
              <a:gd name="T0" fmla="*/ 0 w 90"/>
              <a:gd name="T1" fmla="*/ 38 h 92"/>
              <a:gd name="T2" fmla="*/ 38 w 90"/>
              <a:gd name="T3" fmla="*/ 38 h 92"/>
              <a:gd name="T4" fmla="*/ 38 w 90"/>
              <a:gd name="T5" fmla="*/ 0 h 92"/>
              <a:gd name="T6" fmla="*/ 52 w 90"/>
              <a:gd name="T7" fmla="*/ 0 h 92"/>
              <a:gd name="T8" fmla="*/ 52 w 90"/>
              <a:gd name="T9" fmla="*/ 38 h 92"/>
              <a:gd name="T10" fmla="*/ 90 w 90"/>
              <a:gd name="T11" fmla="*/ 38 h 92"/>
              <a:gd name="T12" fmla="*/ 90 w 90"/>
              <a:gd name="T13" fmla="*/ 52 h 92"/>
              <a:gd name="T14" fmla="*/ 52 w 90"/>
              <a:gd name="T15" fmla="*/ 52 h 92"/>
              <a:gd name="T16" fmla="*/ 52 w 90"/>
              <a:gd name="T17" fmla="*/ 92 h 92"/>
              <a:gd name="T18" fmla="*/ 38 w 90"/>
              <a:gd name="T19" fmla="*/ 92 h 92"/>
              <a:gd name="T20" fmla="*/ 38 w 90"/>
              <a:gd name="T21" fmla="*/ 52 h 92"/>
              <a:gd name="T22" fmla="*/ 0 w 90"/>
              <a:gd name="T23" fmla="*/ 52 h 92"/>
              <a:gd name="T24" fmla="*/ 0 w 90"/>
              <a:gd name="T25" fmla="*/ 3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0" y="38"/>
                </a:moveTo>
                <a:lnTo>
                  <a:pt x="38" y="38"/>
                </a:lnTo>
                <a:lnTo>
                  <a:pt x="38" y="0"/>
                </a:lnTo>
                <a:lnTo>
                  <a:pt x="52" y="0"/>
                </a:lnTo>
                <a:lnTo>
                  <a:pt x="52" y="38"/>
                </a:lnTo>
                <a:lnTo>
                  <a:pt x="90" y="38"/>
                </a:lnTo>
                <a:lnTo>
                  <a:pt x="90" y="52"/>
                </a:lnTo>
                <a:lnTo>
                  <a:pt x="52" y="52"/>
                </a:lnTo>
                <a:lnTo>
                  <a:pt x="52" y="92"/>
                </a:lnTo>
                <a:lnTo>
                  <a:pt x="38" y="92"/>
                </a:lnTo>
                <a:lnTo>
                  <a:pt x="38" y="52"/>
                </a:lnTo>
                <a:lnTo>
                  <a:pt x="0" y="52"/>
                </a:lnTo>
                <a:lnTo>
                  <a:pt x="0" y="38"/>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74" name="Freeform 638"/>
          <p:cNvSpPr>
            <a:spLocks/>
          </p:cNvSpPr>
          <p:nvPr/>
        </p:nvSpPr>
        <p:spPr bwMode="auto">
          <a:xfrm>
            <a:off x="7943479" y="2771290"/>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75" name="Freeform 639"/>
          <p:cNvSpPr>
            <a:spLocks/>
          </p:cNvSpPr>
          <p:nvPr/>
        </p:nvSpPr>
        <p:spPr bwMode="auto">
          <a:xfrm>
            <a:off x="7926402" y="2751606"/>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2 h 94"/>
              <a:gd name="T14" fmla="*/ 52 w 90"/>
              <a:gd name="T15" fmla="*/ 52 h 94"/>
              <a:gd name="T16" fmla="*/ 52 w 90"/>
              <a:gd name="T17" fmla="*/ 94 h 94"/>
              <a:gd name="T18" fmla="*/ 38 w 90"/>
              <a:gd name="T19" fmla="*/ 94 h 94"/>
              <a:gd name="T20" fmla="*/ 38 w 90"/>
              <a:gd name="T21" fmla="*/ 52 h 94"/>
              <a:gd name="T22" fmla="*/ 0 w 90"/>
              <a:gd name="T23" fmla="*/ 52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2"/>
                </a:lnTo>
                <a:lnTo>
                  <a:pt x="52" y="52"/>
                </a:lnTo>
                <a:lnTo>
                  <a:pt x="52" y="94"/>
                </a:lnTo>
                <a:lnTo>
                  <a:pt x="38" y="94"/>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76" name="Freeform 640"/>
          <p:cNvSpPr>
            <a:spLocks/>
          </p:cNvSpPr>
          <p:nvPr/>
        </p:nvSpPr>
        <p:spPr bwMode="auto">
          <a:xfrm>
            <a:off x="7905056" y="2737291"/>
            <a:ext cx="98190" cy="84103"/>
          </a:xfrm>
          <a:custGeom>
            <a:avLst/>
            <a:gdLst>
              <a:gd name="T0" fmla="*/ 0 w 92"/>
              <a:gd name="T1" fmla="*/ 40 h 94"/>
              <a:gd name="T2" fmla="*/ 40 w 92"/>
              <a:gd name="T3" fmla="*/ 40 h 94"/>
              <a:gd name="T4" fmla="*/ 40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40 w 92"/>
              <a:gd name="T19" fmla="*/ 94 h 94"/>
              <a:gd name="T20" fmla="*/ 40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40" y="40"/>
                </a:lnTo>
                <a:lnTo>
                  <a:pt x="40" y="0"/>
                </a:lnTo>
                <a:lnTo>
                  <a:pt x="54" y="0"/>
                </a:lnTo>
                <a:lnTo>
                  <a:pt x="54" y="40"/>
                </a:lnTo>
                <a:lnTo>
                  <a:pt x="92" y="40"/>
                </a:lnTo>
                <a:lnTo>
                  <a:pt x="92" y="54"/>
                </a:lnTo>
                <a:lnTo>
                  <a:pt x="54" y="54"/>
                </a:lnTo>
                <a:lnTo>
                  <a:pt x="54" y="94"/>
                </a:lnTo>
                <a:lnTo>
                  <a:pt x="40" y="94"/>
                </a:lnTo>
                <a:lnTo>
                  <a:pt x="40"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77" name="Freeform 641"/>
          <p:cNvSpPr>
            <a:spLocks/>
          </p:cNvSpPr>
          <p:nvPr/>
        </p:nvSpPr>
        <p:spPr bwMode="auto">
          <a:xfrm>
            <a:off x="7894384" y="2715818"/>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78" name="Freeform 642"/>
          <p:cNvSpPr>
            <a:spLocks/>
          </p:cNvSpPr>
          <p:nvPr/>
        </p:nvSpPr>
        <p:spPr bwMode="auto">
          <a:xfrm>
            <a:off x="7843154" y="2701502"/>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79" name="Freeform 643"/>
          <p:cNvSpPr>
            <a:spLocks/>
          </p:cNvSpPr>
          <p:nvPr/>
        </p:nvSpPr>
        <p:spPr bwMode="auto">
          <a:xfrm>
            <a:off x="7727887" y="2658556"/>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80" name="Freeform 644"/>
          <p:cNvSpPr>
            <a:spLocks/>
          </p:cNvSpPr>
          <p:nvPr/>
        </p:nvSpPr>
        <p:spPr bwMode="auto">
          <a:xfrm>
            <a:off x="7723618" y="2644241"/>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81" name="Freeform 645"/>
          <p:cNvSpPr>
            <a:spLocks/>
          </p:cNvSpPr>
          <p:nvPr/>
        </p:nvSpPr>
        <p:spPr bwMode="auto">
          <a:xfrm>
            <a:off x="7691599" y="2628136"/>
            <a:ext cx="96056" cy="82313"/>
          </a:xfrm>
          <a:custGeom>
            <a:avLst/>
            <a:gdLst>
              <a:gd name="T0" fmla="*/ 0 w 90"/>
              <a:gd name="T1" fmla="*/ 38 h 92"/>
              <a:gd name="T2" fmla="*/ 38 w 90"/>
              <a:gd name="T3" fmla="*/ 38 h 92"/>
              <a:gd name="T4" fmla="*/ 38 w 90"/>
              <a:gd name="T5" fmla="*/ 0 h 92"/>
              <a:gd name="T6" fmla="*/ 52 w 90"/>
              <a:gd name="T7" fmla="*/ 0 h 92"/>
              <a:gd name="T8" fmla="*/ 52 w 90"/>
              <a:gd name="T9" fmla="*/ 38 h 92"/>
              <a:gd name="T10" fmla="*/ 90 w 90"/>
              <a:gd name="T11" fmla="*/ 38 h 92"/>
              <a:gd name="T12" fmla="*/ 90 w 90"/>
              <a:gd name="T13" fmla="*/ 52 h 92"/>
              <a:gd name="T14" fmla="*/ 52 w 90"/>
              <a:gd name="T15" fmla="*/ 52 h 92"/>
              <a:gd name="T16" fmla="*/ 52 w 90"/>
              <a:gd name="T17" fmla="*/ 92 h 92"/>
              <a:gd name="T18" fmla="*/ 38 w 90"/>
              <a:gd name="T19" fmla="*/ 92 h 92"/>
              <a:gd name="T20" fmla="*/ 38 w 90"/>
              <a:gd name="T21" fmla="*/ 52 h 92"/>
              <a:gd name="T22" fmla="*/ 0 w 90"/>
              <a:gd name="T23" fmla="*/ 52 h 92"/>
              <a:gd name="T24" fmla="*/ 0 w 90"/>
              <a:gd name="T25" fmla="*/ 3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0" y="38"/>
                </a:moveTo>
                <a:lnTo>
                  <a:pt x="38" y="38"/>
                </a:lnTo>
                <a:lnTo>
                  <a:pt x="38" y="0"/>
                </a:lnTo>
                <a:lnTo>
                  <a:pt x="52" y="0"/>
                </a:lnTo>
                <a:lnTo>
                  <a:pt x="52" y="38"/>
                </a:lnTo>
                <a:lnTo>
                  <a:pt x="90" y="38"/>
                </a:lnTo>
                <a:lnTo>
                  <a:pt x="90" y="52"/>
                </a:lnTo>
                <a:lnTo>
                  <a:pt x="52" y="52"/>
                </a:lnTo>
                <a:lnTo>
                  <a:pt x="52" y="92"/>
                </a:lnTo>
                <a:lnTo>
                  <a:pt x="38" y="92"/>
                </a:lnTo>
                <a:lnTo>
                  <a:pt x="38" y="52"/>
                </a:lnTo>
                <a:lnTo>
                  <a:pt x="0" y="52"/>
                </a:lnTo>
                <a:lnTo>
                  <a:pt x="0" y="38"/>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82" name="Freeform 646"/>
          <p:cNvSpPr>
            <a:spLocks/>
          </p:cNvSpPr>
          <p:nvPr/>
        </p:nvSpPr>
        <p:spPr bwMode="auto">
          <a:xfrm>
            <a:off x="7683061" y="2615610"/>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2 h 94"/>
              <a:gd name="T14" fmla="*/ 52 w 90"/>
              <a:gd name="T15" fmla="*/ 52 h 94"/>
              <a:gd name="T16" fmla="*/ 52 w 90"/>
              <a:gd name="T17" fmla="*/ 94 h 94"/>
              <a:gd name="T18" fmla="*/ 38 w 90"/>
              <a:gd name="T19" fmla="*/ 94 h 94"/>
              <a:gd name="T20" fmla="*/ 38 w 90"/>
              <a:gd name="T21" fmla="*/ 52 h 94"/>
              <a:gd name="T22" fmla="*/ 0 w 90"/>
              <a:gd name="T23" fmla="*/ 52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2"/>
                </a:lnTo>
                <a:lnTo>
                  <a:pt x="52" y="52"/>
                </a:lnTo>
                <a:lnTo>
                  <a:pt x="52" y="94"/>
                </a:lnTo>
                <a:lnTo>
                  <a:pt x="38" y="94"/>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83" name="Freeform 647"/>
          <p:cNvSpPr>
            <a:spLocks/>
          </p:cNvSpPr>
          <p:nvPr/>
        </p:nvSpPr>
        <p:spPr bwMode="auto">
          <a:xfrm>
            <a:off x="7548583" y="2588769"/>
            <a:ext cx="98190" cy="84103"/>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4"/>
                </a:lnTo>
                <a:lnTo>
                  <a:pt x="54" y="54"/>
                </a:lnTo>
                <a:lnTo>
                  <a:pt x="54"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84" name="Freeform 648"/>
          <p:cNvSpPr>
            <a:spLocks/>
          </p:cNvSpPr>
          <p:nvPr/>
        </p:nvSpPr>
        <p:spPr bwMode="auto">
          <a:xfrm>
            <a:off x="7497353" y="2563717"/>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85" name="Freeform 649"/>
          <p:cNvSpPr>
            <a:spLocks/>
          </p:cNvSpPr>
          <p:nvPr/>
        </p:nvSpPr>
        <p:spPr bwMode="auto">
          <a:xfrm>
            <a:off x="7484546" y="2545823"/>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86" name="Freeform 650"/>
          <p:cNvSpPr>
            <a:spLocks/>
          </p:cNvSpPr>
          <p:nvPr/>
        </p:nvSpPr>
        <p:spPr bwMode="auto">
          <a:xfrm>
            <a:off x="7463200" y="2545823"/>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87" name="Freeform 651"/>
          <p:cNvSpPr>
            <a:spLocks/>
          </p:cNvSpPr>
          <p:nvPr/>
        </p:nvSpPr>
        <p:spPr bwMode="auto">
          <a:xfrm>
            <a:off x="7320184" y="2520771"/>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88" name="Freeform 652"/>
          <p:cNvSpPr>
            <a:spLocks/>
          </p:cNvSpPr>
          <p:nvPr/>
        </p:nvSpPr>
        <p:spPr bwMode="auto">
          <a:xfrm>
            <a:off x="7311646" y="2508245"/>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89" name="Freeform 653"/>
          <p:cNvSpPr>
            <a:spLocks/>
          </p:cNvSpPr>
          <p:nvPr/>
        </p:nvSpPr>
        <p:spPr bwMode="auto">
          <a:xfrm>
            <a:off x="7281762" y="2508245"/>
            <a:ext cx="98190" cy="84103"/>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4"/>
                </a:lnTo>
                <a:lnTo>
                  <a:pt x="54" y="54"/>
                </a:lnTo>
                <a:lnTo>
                  <a:pt x="54"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90" name="Freeform 654"/>
          <p:cNvSpPr>
            <a:spLocks/>
          </p:cNvSpPr>
          <p:nvPr/>
        </p:nvSpPr>
        <p:spPr bwMode="auto">
          <a:xfrm>
            <a:off x="7268954" y="2474246"/>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91" name="Freeform 655"/>
          <p:cNvSpPr>
            <a:spLocks/>
          </p:cNvSpPr>
          <p:nvPr/>
        </p:nvSpPr>
        <p:spPr bwMode="auto">
          <a:xfrm>
            <a:off x="7260416" y="2459931"/>
            <a:ext cx="98190" cy="84103"/>
          </a:xfrm>
          <a:custGeom>
            <a:avLst/>
            <a:gdLst>
              <a:gd name="T0" fmla="*/ 0 w 92"/>
              <a:gd name="T1" fmla="*/ 40 h 94"/>
              <a:gd name="T2" fmla="*/ 40 w 92"/>
              <a:gd name="T3" fmla="*/ 40 h 94"/>
              <a:gd name="T4" fmla="*/ 40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40 w 92"/>
              <a:gd name="T19" fmla="*/ 94 h 94"/>
              <a:gd name="T20" fmla="*/ 40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40" y="40"/>
                </a:lnTo>
                <a:lnTo>
                  <a:pt x="40" y="0"/>
                </a:lnTo>
                <a:lnTo>
                  <a:pt x="54" y="0"/>
                </a:lnTo>
                <a:lnTo>
                  <a:pt x="54" y="40"/>
                </a:lnTo>
                <a:lnTo>
                  <a:pt x="92" y="40"/>
                </a:lnTo>
                <a:lnTo>
                  <a:pt x="92" y="54"/>
                </a:lnTo>
                <a:lnTo>
                  <a:pt x="54" y="54"/>
                </a:lnTo>
                <a:lnTo>
                  <a:pt x="54" y="94"/>
                </a:lnTo>
                <a:lnTo>
                  <a:pt x="40" y="94"/>
                </a:lnTo>
                <a:lnTo>
                  <a:pt x="40"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92" name="Freeform 656"/>
          <p:cNvSpPr>
            <a:spLocks/>
          </p:cNvSpPr>
          <p:nvPr/>
        </p:nvSpPr>
        <p:spPr bwMode="auto">
          <a:xfrm>
            <a:off x="7119534" y="2395512"/>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93" name="Freeform 657"/>
          <p:cNvSpPr>
            <a:spLocks/>
          </p:cNvSpPr>
          <p:nvPr/>
        </p:nvSpPr>
        <p:spPr bwMode="auto">
          <a:xfrm>
            <a:off x="7096054" y="2382986"/>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94" name="Freeform 658"/>
          <p:cNvSpPr>
            <a:spLocks/>
          </p:cNvSpPr>
          <p:nvPr/>
        </p:nvSpPr>
        <p:spPr bwMode="auto">
          <a:xfrm>
            <a:off x="7070439" y="2300673"/>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95" name="Freeform 659"/>
          <p:cNvSpPr>
            <a:spLocks/>
          </p:cNvSpPr>
          <p:nvPr/>
        </p:nvSpPr>
        <p:spPr bwMode="auto">
          <a:xfrm>
            <a:off x="7042690" y="2279200"/>
            <a:ext cx="98190" cy="84103"/>
          </a:xfrm>
          <a:custGeom>
            <a:avLst/>
            <a:gdLst>
              <a:gd name="T0" fmla="*/ 0 w 92"/>
              <a:gd name="T1" fmla="*/ 40 h 94"/>
              <a:gd name="T2" fmla="*/ 40 w 92"/>
              <a:gd name="T3" fmla="*/ 40 h 94"/>
              <a:gd name="T4" fmla="*/ 40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40 w 92"/>
              <a:gd name="T19" fmla="*/ 94 h 94"/>
              <a:gd name="T20" fmla="*/ 40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40" y="40"/>
                </a:lnTo>
                <a:lnTo>
                  <a:pt x="40" y="0"/>
                </a:lnTo>
                <a:lnTo>
                  <a:pt x="54" y="0"/>
                </a:lnTo>
                <a:lnTo>
                  <a:pt x="54" y="40"/>
                </a:lnTo>
                <a:lnTo>
                  <a:pt x="92" y="40"/>
                </a:lnTo>
                <a:lnTo>
                  <a:pt x="92" y="54"/>
                </a:lnTo>
                <a:lnTo>
                  <a:pt x="54" y="54"/>
                </a:lnTo>
                <a:lnTo>
                  <a:pt x="54" y="94"/>
                </a:lnTo>
                <a:lnTo>
                  <a:pt x="40" y="94"/>
                </a:lnTo>
                <a:lnTo>
                  <a:pt x="40"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488" name="Freeform 661"/>
          <p:cNvSpPr>
            <a:spLocks/>
          </p:cNvSpPr>
          <p:nvPr/>
        </p:nvSpPr>
        <p:spPr bwMode="auto">
          <a:xfrm>
            <a:off x="6976518" y="2279199"/>
            <a:ext cx="98190" cy="84103"/>
          </a:xfrm>
          <a:custGeom>
            <a:avLst/>
            <a:gdLst>
              <a:gd name="T0" fmla="*/ 0 w 92"/>
              <a:gd name="T1" fmla="*/ 40 h 94"/>
              <a:gd name="T2" fmla="*/ 38 w 92"/>
              <a:gd name="T3" fmla="*/ 40 h 94"/>
              <a:gd name="T4" fmla="*/ 38 w 92"/>
              <a:gd name="T5" fmla="*/ 0 h 94"/>
              <a:gd name="T6" fmla="*/ 52 w 92"/>
              <a:gd name="T7" fmla="*/ 0 h 94"/>
              <a:gd name="T8" fmla="*/ 52 w 92"/>
              <a:gd name="T9" fmla="*/ 40 h 94"/>
              <a:gd name="T10" fmla="*/ 92 w 92"/>
              <a:gd name="T11" fmla="*/ 40 h 94"/>
              <a:gd name="T12" fmla="*/ 92 w 92"/>
              <a:gd name="T13" fmla="*/ 54 h 94"/>
              <a:gd name="T14" fmla="*/ 52 w 92"/>
              <a:gd name="T15" fmla="*/ 54 h 94"/>
              <a:gd name="T16" fmla="*/ 52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2" y="0"/>
                </a:lnTo>
                <a:lnTo>
                  <a:pt x="52" y="40"/>
                </a:lnTo>
                <a:lnTo>
                  <a:pt x="92" y="40"/>
                </a:lnTo>
                <a:lnTo>
                  <a:pt x="92"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489" name="Freeform 662"/>
          <p:cNvSpPr>
            <a:spLocks/>
          </p:cNvSpPr>
          <p:nvPr/>
        </p:nvSpPr>
        <p:spPr bwMode="auto">
          <a:xfrm>
            <a:off x="6912481" y="2259516"/>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490" name="Freeform 663"/>
          <p:cNvSpPr>
            <a:spLocks/>
          </p:cNvSpPr>
          <p:nvPr/>
        </p:nvSpPr>
        <p:spPr bwMode="auto">
          <a:xfrm>
            <a:off x="6903943" y="2243411"/>
            <a:ext cx="98190" cy="84103"/>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4"/>
                </a:lnTo>
                <a:lnTo>
                  <a:pt x="54" y="54"/>
                </a:lnTo>
                <a:lnTo>
                  <a:pt x="54"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491" name="Freeform 664"/>
          <p:cNvSpPr>
            <a:spLocks/>
          </p:cNvSpPr>
          <p:nvPr/>
        </p:nvSpPr>
        <p:spPr bwMode="auto">
          <a:xfrm>
            <a:off x="6886866" y="2141414"/>
            <a:ext cx="96056" cy="82313"/>
          </a:xfrm>
          <a:custGeom>
            <a:avLst/>
            <a:gdLst>
              <a:gd name="T0" fmla="*/ 0 w 90"/>
              <a:gd name="T1" fmla="*/ 38 h 92"/>
              <a:gd name="T2" fmla="*/ 38 w 90"/>
              <a:gd name="T3" fmla="*/ 38 h 92"/>
              <a:gd name="T4" fmla="*/ 38 w 90"/>
              <a:gd name="T5" fmla="*/ 0 h 92"/>
              <a:gd name="T6" fmla="*/ 52 w 90"/>
              <a:gd name="T7" fmla="*/ 0 h 92"/>
              <a:gd name="T8" fmla="*/ 52 w 90"/>
              <a:gd name="T9" fmla="*/ 38 h 92"/>
              <a:gd name="T10" fmla="*/ 90 w 90"/>
              <a:gd name="T11" fmla="*/ 38 h 92"/>
              <a:gd name="T12" fmla="*/ 90 w 90"/>
              <a:gd name="T13" fmla="*/ 52 h 92"/>
              <a:gd name="T14" fmla="*/ 52 w 90"/>
              <a:gd name="T15" fmla="*/ 52 h 92"/>
              <a:gd name="T16" fmla="*/ 52 w 90"/>
              <a:gd name="T17" fmla="*/ 92 h 92"/>
              <a:gd name="T18" fmla="*/ 38 w 90"/>
              <a:gd name="T19" fmla="*/ 92 h 92"/>
              <a:gd name="T20" fmla="*/ 38 w 90"/>
              <a:gd name="T21" fmla="*/ 52 h 92"/>
              <a:gd name="T22" fmla="*/ 0 w 90"/>
              <a:gd name="T23" fmla="*/ 52 h 92"/>
              <a:gd name="T24" fmla="*/ 0 w 90"/>
              <a:gd name="T25" fmla="*/ 3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0" y="38"/>
                </a:moveTo>
                <a:lnTo>
                  <a:pt x="38" y="38"/>
                </a:lnTo>
                <a:lnTo>
                  <a:pt x="38" y="0"/>
                </a:lnTo>
                <a:lnTo>
                  <a:pt x="52" y="0"/>
                </a:lnTo>
                <a:lnTo>
                  <a:pt x="52" y="38"/>
                </a:lnTo>
                <a:lnTo>
                  <a:pt x="90" y="38"/>
                </a:lnTo>
                <a:lnTo>
                  <a:pt x="90" y="52"/>
                </a:lnTo>
                <a:lnTo>
                  <a:pt x="52" y="52"/>
                </a:lnTo>
                <a:lnTo>
                  <a:pt x="52" y="92"/>
                </a:lnTo>
                <a:lnTo>
                  <a:pt x="38" y="92"/>
                </a:lnTo>
                <a:lnTo>
                  <a:pt x="38" y="52"/>
                </a:lnTo>
                <a:lnTo>
                  <a:pt x="0" y="52"/>
                </a:lnTo>
                <a:lnTo>
                  <a:pt x="0" y="38"/>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492" name="Freeform 665"/>
          <p:cNvSpPr>
            <a:spLocks/>
          </p:cNvSpPr>
          <p:nvPr/>
        </p:nvSpPr>
        <p:spPr bwMode="auto">
          <a:xfrm>
            <a:off x="6878328" y="2091311"/>
            <a:ext cx="96056" cy="82313"/>
          </a:xfrm>
          <a:custGeom>
            <a:avLst/>
            <a:gdLst>
              <a:gd name="T0" fmla="*/ 0 w 90"/>
              <a:gd name="T1" fmla="*/ 38 h 92"/>
              <a:gd name="T2" fmla="*/ 38 w 90"/>
              <a:gd name="T3" fmla="*/ 38 h 92"/>
              <a:gd name="T4" fmla="*/ 38 w 90"/>
              <a:gd name="T5" fmla="*/ 0 h 92"/>
              <a:gd name="T6" fmla="*/ 52 w 90"/>
              <a:gd name="T7" fmla="*/ 0 h 92"/>
              <a:gd name="T8" fmla="*/ 52 w 90"/>
              <a:gd name="T9" fmla="*/ 38 h 92"/>
              <a:gd name="T10" fmla="*/ 90 w 90"/>
              <a:gd name="T11" fmla="*/ 38 h 92"/>
              <a:gd name="T12" fmla="*/ 90 w 90"/>
              <a:gd name="T13" fmla="*/ 52 h 92"/>
              <a:gd name="T14" fmla="*/ 52 w 90"/>
              <a:gd name="T15" fmla="*/ 52 h 92"/>
              <a:gd name="T16" fmla="*/ 52 w 90"/>
              <a:gd name="T17" fmla="*/ 92 h 92"/>
              <a:gd name="T18" fmla="*/ 38 w 90"/>
              <a:gd name="T19" fmla="*/ 92 h 92"/>
              <a:gd name="T20" fmla="*/ 38 w 90"/>
              <a:gd name="T21" fmla="*/ 52 h 92"/>
              <a:gd name="T22" fmla="*/ 0 w 90"/>
              <a:gd name="T23" fmla="*/ 52 h 92"/>
              <a:gd name="T24" fmla="*/ 0 w 90"/>
              <a:gd name="T25" fmla="*/ 3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0" y="38"/>
                </a:moveTo>
                <a:lnTo>
                  <a:pt x="38" y="38"/>
                </a:lnTo>
                <a:lnTo>
                  <a:pt x="38" y="0"/>
                </a:lnTo>
                <a:lnTo>
                  <a:pt x="52" y="0"/>
                </a:lnTo>
                <a:lnTo>
                  <a:pt x="52" y="38"/>
                </a:lnTo>
                <a:lnTo>
                  <a:pt x="90" y="38"/>
                </a:lnTo>
                <a:lnTo>
                  <a:pt x="90" y="52"/>
                </a:lnTo>
                <a:lnTo>
                  <a:pt x="52" y="52"/>
                </a:lnTo>
                <a:lnTo>
                  <a:pt x="52" y="92"/>
                </a:lnTo>
                <a:lnTo>
                  <a:pt x="38" y="92"/>
                </a:lnTo>
                <a:lnTo>
                  <a:pt x="38" y="52"/>
                </a:lnTo>
                <a:lnTo>
                  <a:pt x="0" y="52"/>
                </a:lnTo>
                <a:lnTo>
                  <a:pt x="0" y="38"/>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493" name="Freeform 666"/>
          <p:cNvSpPr>
            <a:spLocks/>
          </p:cNvSpPr>
          <p:nvPr/>
        </p:nvSpPr>
        <p:spPr bwMode="auto">
          <a:xfrm>
            <a:off x="6878328" y="2021523"/>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494" name="Freeform 667"/>
          <p:cNvSpPr>
            <a:spLocks/>
          </p:cNvSpPr>
          <p:nvPr/>
        </p:nvSpPr>
        <p:spPr bwMode="auto">
          <a:xfrm>
            <a:off x="6869789" y="2005419"/>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495" name="Freeform 668"/>
          <p:cNvSpPr>
            <a:spLocks/>
          </p:cNvSpPr>
          <p:nvPr/>
        </p:nvSpPr>
        <p:spPr bwMode="auto">
          <a:xfrm>
            <a:off x="6859117" y="1994682"/>
            <a:ext cx="98190" cy="82313"/>
          </a:xfrm>
          <a:custGeom>
            <a:avLst/>
            <a:gdLst>
              <a:gd name="T0" fmla="*/ 0 w 92"/>
              <a:gd name="T1" fmla="*/ 40 h 92"/>
              <a:gd name="T2" fmla="*/ 38 w 92"/>
              <a:gd name="T3" fmla="*/ 40 h 92"/>
              <a:gd name="T4" fmla="*/ 38 w 92"/>
              <a:gd name="T5" fmla="*/ 0 h 92"/>
              <a:gd name="T6" fmla="*/ 54 w 92"/>
              <a:gd name="T7" fmla="*/ 0 h 92"/>
              <a:gd name="T8" fmla="*/ 54 w 92"/>
              <a:gd name="T9" fmla="*/ 40 h 92"/>
              <a:gd name="T10" fmla="*/ 92 w 92"/>
              <a:gd name="T11" fmla="*/ 40 h 92"/>
              <a:gd name="T12" fmla="*/ 92 w 92"/>
              <a:gd name="T13" fmla="*/ 52 h 92"/>
              <a:gd name="T14" fmla="*/ 54 w 92"/>
              <a:gd name="T15" fmla="*/ 52 h 92"/>
              <a:gd name="T16" fmla="*/ 54 w 92"/>
              <a:gd name="T17" fmla="*/ 92 h 92"/>
              <a:gd name="T18" fmla="*/ 38 w 92"/>
              <a:gd name="T19" fmla="*/ 92 h 92"/>
              <a:gd name="T20" fmla="*/ 38 w 92"/>
              <a:gd name="T21" fmla="*/ 52 h 92"/>
              <a:gd name="T22" fmla="*/ 0 w 92"/>
              <a:gd name="T23" fmla="*/ 52 h 92"/>
              <a:gd name="T24" fmla="*/ 0 w 92"/>
              <a:gd name="T25"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0" y="40"/>
                </a:moveTo>
                <a:lnTo>
                  <a:pt x="38" y="40"/>
                </a:lnTo>
                <a:lnTo>
                  <a:pt x="38" y="0"/>
                </a:lnTo>
                <a:lnTo>
                  <a:pt x="54" y="0"/>
                </a:lnTo>
                <a:lnTo>
                  <a:pt x="54" y="40"/>
                </a:lnTo>
                <a:lnTo>
                  <a:pt x="92" y="40"/>
                </a:lnTo>
                <a:lnTo>
                  <a:pt x="92" y="52"/>
                </a:lnTo>
                <a:lnTo>
                  <a:pt x="54" y="52"/>
                </a:lnTo>
                <a:lnTo>
                  <a:pt x="54" y="92"/>
                </a:lnTo>
                <a:lnTo>
                  <a:pt x="38" y="92"/>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496" name="Freeform 669"/>
          <p:cNvSpPr>
            <a:spLocks/>
          </p:cNvSpPr>
          <p:nvPr/>
        </p:nvSpPr>
        <p:spPr bwMode="auto">
          <a:xfrm>
            <a:off x="6854847" y="1978577"/>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497" name="Freeform 670"/>
          <p:cNvSpPr>
            <a:spLocks/>
          </p:cNvSpPr>
          <p:nvPr/>
        </p:nvSpPr>
        <p:spPr bwMode="auto">
          <a:xfrm>
            <a:off x="6675543" y="1910579"/>
            <a:ext cx="98190" cy="82313"/>
          </a:xfrm>
          <a:custGeom>
            <a:avLst/>
            <a:gdLst>
              <a:gd name="T0" fmla="*/ 0 w 92"/>
              <a:gd name="T1" fmla="*/ 38 h 92"/>
              <a:gd name="T2" fmla="*/ 40 w 92"/>
              <a:gd name="T3" fmla="*/ 38 h 92"/>
              <a:gd name="T4" fmla="*/ 40 w 92"/>
              <a:gd name="T5" fmla="*/ 0 h 92"/>
              <a:gd name="T6" fmla="*/ 54 w 92"/>
              <a:gd name="T7" fmla="*/ 0 h 92"/>
              <a:gd name="T8" fmla="*/ 54 w 92"/>
              <a:gd name="T9" fmla="*/ 38 h 92"/>
              <a:gd name="T10" fmla="*/ 92 w 92"/>
              <a:gd name="T11" fmla="*/ 38 h 92"/>
              <a:gd name="T12" fmla="*/ 92 w 92"/>
              <a:gd name="T13" fmla="*/ 52 h 92"/>
              <a:gd name="T14" fmla="*/ 54 w 92"/>
              <a:gd name="T15" fmla="*/ 52 h 92"/>
              <a:gd name="T16" fmla="*/ 54 w 92"/>
              <a:gd name="T17" fmla="*/ 92 h 92"/>
              <a:gd name="T18" fmla="*/ 40 w 92"/>
              <a:gd name="T19" fmla="*/ 92 h 92"/>
              <a:gd name="T20" fmla="*/ 40 w 92"/>
              <a:gd name="T21" fmla="*/ 52 h 92"/>
              <a:gd name="T22" fmla="*/ 0 w 92"/>
              <a:gd name="T23" fmla="*/ 52 h 92"/>
              <a:gd name="T24" fmla="*/ 0 w 92"/>
              <a:gd name="T25" fmla="*/ 3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0" y="38"/>
                </a:moveTo>
                <a:lnTo>
                  <a:pt x="40" y="38"/>
                </a:lnTo>
                <a:lnTo>
                  <a:pt x="40" y="0"/>
                </a:lnTo>
                <a:lnTo>
                  <a:pt x="54" y="0"/>
                </a:lnTo>
                <a:lnTo>
                  <a:pt x="54" y="38"/>
                </a:lnTo>
                <a:lnTo>
                  <a:pt x="92" y="38"/>
                </a:lnTo>
                <a:lnTo>
                  <a:pt x="92" y="52"/>
                </a:lnTo>
                <a:lnTo>
                  <a:pt x="54" y="52"/>
                </a:lnTo>
                <a:lnTo>
                  <a:pt x="54" y="92"/>
                </a:lnTo>
                <a:lnTo>
                  <a:pt x="40" y="92"/>
                </a:lnTo>
                <a:lnTo>
                  <a:pt x="40" y="52"/>
                </a:lnTo>
                <a:lnTo>
                  <a:pt x="0" y="52"/>
                </a:lnTo>
                <a:lnTo>
                  <a:pt x="0" y="38"/>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498" name="Freeform 671"/>
          <p:cNvSpPr>
            <a:spLocks/>
          </p:cNvSpPr>
          <p:nvPr/>
        </p:nvSpPr>
        <p:spPr bwMode="auto">
          <a:xfrm>
            <a:off x="4850486" y="3227591"/>
            <a:ext cx="98190" cy="82313"/>
          </a:xfrm>
          <a:custGeom>
            <a:avLst/>
            <a:gdLst>
              <a:gd name="T0" fmla="*/ 0 w 92"/>
              <a:gd name="T1" fmla="*/ 38 h 92"/>
              <a:gd name="T2" fmla="*/ 38 w 92"/>
              <a:gd name="T3" fmla="*/ 38 h 92"/>
              <a:gd name="T4" fmla="*/ 38 w 92"/>
              <a:gd name="T5" fmla="*/ 0 h 92"/>
              <a:gd name="T6" fmla="*/ 54 w 92"/>
              <a:gd name="T7" fmla="*/ 0 h 92"/>
              <a:gd name="T8" fmla="*/ 54 w 92"/>
              <a:gd name="T9" fmla="*/ 38 h 92"/>
              <a:gd name="T10" fmla="*/ 92 w 92"/>
              <a:gd name="T11" fmla="*/ 38 h 92"/>
              <a:gd name="T12" fmla="*/ 92 w 92"/>
              <a:gd name="T13" fmla="*/ 52 h 92"/>
              <a:gd name="T14" fmla="*/ 54 w 92"/>
              <a:gd name="T15" fmla="*/ 52 h 92"/>
              <a:gd name="T16" fmla="*/ 54 w 92"/>
              <a:gd name="T17" fmla="*/ 92 h 92"/>
              <a:gd name="T18" fmla="*/ 38 w 92"/>
              <a:gd name="T19" fmla="*/ 92 h 92"/>
              <a:gd name="T20" fmla="*/ 38 w 92"/>
              <a:gd name="T21" fmla="*/ 52 h 92"/>
              <a:gd name="T22" fmla="*/ 0 w 92"/>
              <a:gd name="T23" fmla="*/ 52 h 92"/>
              <a:gd name="T24" fmla="*/ 0 w 92"/>
              <a:gd name="T25" fmla="*/ 3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0" y="38"/>
                </a:moveTo>
                <a:lnTo>
                  <a:pt x="38" y="38"/>
                </a:lnTo>
                <a:lnTo>
                  <a:pt x="38" y="0"/>
                </a:lnTo>
                <a:lnTo>
                  <a:pt x="54" y="0"/>
                </a:lnTo>
                <a:lnTo>
                  <a:pt x="54" y="38"/>
                </a:lnTo>
                <a:lnTo>
                  <a:pt x="92" y="38"/>
                </a:lnTo>
                <a:lnTo>
                  <a:pt x="92" y="52"/>
                </a:lnTo>
                <a:lnTo>
                  <a:pt x="54" y="52"/>
                </a:lnTo>
                <a:lnTo>
                  <a:pt x="54" y="92"/>
                </a:lnTo>
                <a:lnTo>
                  <a:pt x="38" y="92"/>
                </a:lnTo>
                <a:lnTo>
                  <a:pt x="38" y="52"/>
                </a:lnTo>
                <a:lnTo>
                  <a:pt x="0" y="52"/>
                </a:lnTo>
                <a:lnTo>
                  <a:pt x="0" y="38"/>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499" name="Freeform 672"/>
          <p:cNvSpPr>
            <a:spLocks/>
          </p:cNvSpPr>
          <p:nvPr/>
        </p:nvSpPr>
        <p:spPr bwMode="auto">
          <a:xfrm>
            <a:off x="10150624" y="5238897"/>
            <a:ext cx="96056" cy="82313"/>
          </a:xfrm>
          <a:custGeom>
            <a:avLst/>
            <a:gdLst>
              <a:gd name="T0" fmla="*/ 0 w 90"/>
              <a:gd name="T1" fmla="*/ 40 h 92"/>
              <a:gd name="T2" fmla="*/ 38 w 90"/>
              <a:gd name="T3" fmla="*/ 40 h 92"/>
              <a:gd name="T4" fmla="*/ 38 w 90"/>
              <a:gd name="T5" fmla="*/ 0 h 92"/>
              <a:gd name="T6" fmla="*/ 52 w 90"/>
              <a:gd name="T7" fmla="*/ 0 h 92"/>
              <a:gd name="T8" fmla="*/ 52 w 90"/>
              <a:gd name="T9" fmla="*/ 40 h 92"/>
              <a:gd name="T10" fmla="*/ 90 w 90"/>
              <a:gd name="T11" fmla="*/ 40 h 92"/>
              <a:gd name="T12" fmla="*/ 90 w 90"/>
              <a:gd name="T13" fmla="*/ 52 h 92"/>
              <a:gd name="T14" fmla="*/ 52 w 90"/>
              <a:gd name="T15" fmla="*/ 52 h 92"/>
              <a:gd name="T16" fmla="*/ 52 w 90"/>
              <a:gd name="T17" fmla="*/ 92 h 92"/>
              <a:gd name="T18" fmla="*/ 38 w 90"/>
              <a:gd name="T19" fmla="*/ 92 h 92"/>
              <a:gd name="T20" fmla="*/ 38 w 90"/>
              <a:gd name="T21" fmla="*/ 52 h 92"/>
              <a:gd name="T22" fmla="*/ 0 w 90"/>
              <a:gd name="T23" fmla="*/ 52 h 92"/>
              <a:gd name="T24" fmla="*/ 0 w 90"/>
              <a:gd name="T25"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0" y="40"/>
                </a:moveTo>
                <a:lnTo>
                  <a:pt x="38" y="40"/>
                </a:lnTo>
                <a:lnTo>
                  <a:pt x="38" y="0"/>
                </a:lnTo>
                <a:lnTo>
                  <a:pt x="52" y="0"/>
                </a:lnTo>
                <a:lnTo>
                  <a:pt x="52" y="40"/>
                </a:lnTo>
                <a:lnTo>
                  <a:pt x="90" y="40"/>
                </a:lnTo>
                <a:lnTo>
                  <a:pt x="90" y="52"/>
                </a:lnTo>
                <a:lnTo>
                  <a:pt x="52" y="52"/>
                </a:lnTo>
                <a:lnTo>
                  <a:pt x="52" y="92"/>
                </a:lnTo>
                <a:lnTo>
                  <a:pt x="38" y="92"/>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00" name="Freeform 673"/>
          <p:cNvSpPr>
            <a:spLocks/>
          </p:cNvSpPr>
          <p:nvPr/>
        </p:nvSpPr>
        <p:spPr bwMode="auto">
          <a:xfrm>
            <a:off x="5510068" y="5265738"/>
            <a:ext cx="98190" cy="84103"/>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4"/>
                </a:lnTo>
                <a:lnTo>
                  <a:pt x="54" y="54"/>
                </a:lnTo>
                <a:lnTo>
                  <a:pt x="54"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01" name="Freeform 674"/>
          <p:cNvSpPr>
            <a:spLocks/>
          </p:cNvSpPr>
          <p:nvPr/>
        </p:nvSpPr>
        <p:spPr bwMode="auto">
          <a:xfrm>
            <a:off x="5475915" y="5265738"/>
            <a:ext cx="98190" cy="84103"/>
          </a:xfrm>
          <a:custGeom>
            <a:avLst/>
            <a:gdLst>
              <a:gd name="T0" fmla="*/ 0 w 92"/>
              <a:gd name="T1" fmla="*/ 40 h 94"/>
              <a:gd name="T2" fmla="*/ 38 w 92"/>
              <a:gd name="T3" fmla="*/ 40 h 94"/>
              <a:gd name="T4" fmla="*/ 38 w 92"/>
              <a:gd name="T5" fmla="*/ 0 h 94"/>
              <a:gd name="T6" fmla="*/ 52 w 92"/>
              <a:gd name="T7" fmla="*/ 0 h 94"/>
              <a:gd name="T8" fmla="*/ 52 w 92"/>
              <a:gd name="T9" fmla="*/ 40 h 94"/>
              <a:gd name="T10" fmla="*/ 92 w 92"/>
              <a:gd name="T11" fmla="*/ 40 h 94"/>
              <a:gd name="T12" fmla="*/ 92 w 92"/>
              <a:gd name="T13" fmla="*/ 54 h 94"/>
              <a:gd name="T14" fmla="*/ 52 w 92"/>
              <a:gd name="T15" fmla="*/ 54 h 94"/>
              <a:gd name="T16" fmla="*/ 52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2" y="0"/>
                </a:lnTo>
                <a:lnTo>
                  <a:pt x="52" y="40"/>
                </a:lnTo>
                <a:lnTo>
                  <a:pt x="92" y="40"/>
                </a:lnTo>
                <a:lnTo>
                  <a:pt x="92"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02" name="Freeform 675"/>
          <p:cNvSpPr>
            <a:spLocks/>
          </p:cNvSpPr>
          <p:nvPr/>
        </p:nvSpPr>
        <p:spPr bwMode="auto">
          <a:xfrm>
            <a:off x="5390532" y="5265738"/>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03" name="Freeform 676"/>
          <p:cNvSpPr>
            <a:spLocks/>
          </p:cNvSpPr>
          <p:nvPr/>
        </p:nvSpPr>
        <p:spPr bwMode="auto">
          <a:xfrm>
            <a:off x="5367052" y="5265738"/>
            <a:ext cx="98190" cy="84103"/>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4"/>
                </a:lnTo>
                <a:lnTo>
                  <a:pt x="54" y="54"/>
                </a:lnTo>
                <a:lnTo>
                  <a:pt x="54"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256" name="Freeform 677"/>
          <p:cNvSpPr>
            <a:spLocks/>
          </p:cNvSpPr>
          <p:nvPr/>
        </p:nvSpPr>
        <p:spPr bwMode="auto">
          <a:xfrm>
            <a:off x="5345706" y="5265738"/>
            <a:ext cx="98190" cy="84103"/>
          </a:xfrm>
          <a:custGeom>
            <a:avLst/>
            <a:gdLst>
              <a:gd name="T0" fmla="*/ 0 w 92"/>
              <a:gd name="T1" fmla="*/ 40 h 94"/>
              <a:gd name="T2" fmla="*/ 40 w 92"/>
              <a:gd name="T3" fmla="*/ 40 h 94"/>
              <a:gd name="T4" fmla="*/ 40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40 w 92"/>
              <a:gd name="T19" fmla="*/ 94 h 94"/>
              <a:gd name="T20" fmla="*/ 40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40" y="40"/>
                </a:lnTo>
                <a:lnTo>
                  <a:pt x="40" y="0"/>
                </a:lnTo>
                <a:lnTo>
                  <a:pt x="54" y="0"/>
                </a:lnTo>
                <a:lnTo>
                  <a:pt x="54" y="40"/>
                </a:lnTo>
                <a:lnTo>
                  <a:pt x="92" y="40"/>
                </a:lnTo>
                <a:lnTo>
                  <a:pt x="92" y="54"/>
                </a:lnTo>
                <a:lnTo>
                  <a:pt x="54" y="54"/>
                </a:lnTo>
                <a:lnTo>
                  <a:pt x="54" y="94"/>
                </a:lnTo>
                <a:lnTo>
                  <a:pt x="40" y="94"/>
                </a:lnTo>
                <a:lnTo>
                  <a:pt x="40"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257" name="Freeform 678"/>
          <p:cNvSpPr>
            <a:spLocks/>
          </p:cNvSpPr>
          <p:nvPr/>
        </p:nvSpPr>
        <p:spPr bwMode="auto">
          <a:xfrm>
            <a:off x="5322226" y="5265738"/>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258" name="Freeform 679"/>
          <p:cNvSpPr>
            <a:spLocks/>
          </p:cNvSpPr>
          <p:nvPr/>
        </p:nvSpPr>
        <p:spPr bwMode="auto">
          <a:xfrm>
            <a:off x="5044732" y="5197740"/>
            <a:ext cx="98190" cy="84103"/>
          </a:xfrm>
          <a:custGeom>
            <a:avLst/>
            <a:gdLst>
              <a:gd name="T0" fmla="*/ 0 w 92"/>
              <a:gd name="T1" fmla="*/ 40 h 94"/>
              <a:gd name="T2" fmla="*/ 38 w 92"/>
              <a:gd name="T3" fmla="*/ 40 h 94"/>
              <a:gd name="T4" fmla="*/ 38 w 92"/>
              <a:gd name="T5" fmla="*/ 0 h 94"/>
              <a:gd name="T6" fmla="*/ 52 w 92"/>
              <a:gd name="T7" fmla="*/ 0 h 94"/>
              <a:gd name="T8" fmla="*/ 52 w 92"/>
              <a:gd name="T9" fmla="*/ 40 h 94"/>
              <a:gd name="T10" fmla="*/ 92 w 92"/>
              <a:gd name="T11" fmla="*/ 40 h 94"/>
              <a:gd name="T12" fmla="*/ 92 w 92"/>
              <a:gd name="T13" fmla="*/ 54 h 94"/>
              <a:gd name="T14" fmla="*/ 52 w 92"/>
              <a:gd name="T15" fmla="*/ 54 h 94"/>
              <a:gd name="T16" fmla="*/ 52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2" y="0"/>
                </a:lnTo>
                <a:lnTo>
                  <a:pt x="52" y="40"/>
                </a:lnTo>
                <a:lnTo>
                  <a:pt x="92" y="40"/>
                </a:lnTo>
                <a:lnTo>
                  <a:pt x="92" y="54"/>
                </a:lnTo>
                <a:lnTo>
                  <a:pt x="52" y="54"/>
                </a:lnTo>
                <a:lnTo>
                  <a:pt x="52" y="94"/>
                </a:lnTo>
                <a:lnTo>
                  <a:pt x="38" y="94"/>
                </a:lnTo>
                <a:lnTo>
                  <a:pt x="38" y="54"/>
                </a:lnTo>
                <a:lnTo>
                  <a:pt x="0" y="54"/>
                </a:lnTo>
                <a:lnTo>
                  <a:pt x="0" y="4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259" name="Freeform 680"/>
          <p:cNvSpPr>
            <a:spLocks/>
          </p:cNvSpPr>
          <p:nvPr/>
        </p:nvSpPr>
        <p:spPr bwMode="auto">
          <a:xfrm>
            <a:off x="4987098" y="5138689"/>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260" name="Freeform 681"/>
          <p:cNvSpPr>
            <a:spLocks/>
          </p:cNvSpPr>
          <p:nvPr/>
        </p:nvSpPr>
        <p:spPr bwMode="auto">
          <a:xfrm>
            <a:off x="4950810" y="5108269"/>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261" name="Freeform 682"/>
          <p:cNvSpPr>
            <a:spLocks/>
          </p:cNvSpPr>
          <p:nvPr/>
        </p:nvSpPr>
        <p:spPr bwMode="auto">
          <a:xfrm>
            <a:off x="4888908" y="5108269"/>
            <a:ext cx="98190" cy="84103"/>
          </a:xfrm>
          <a:custGeom>
            <a:avLst/>
            <a:gdLst>
              <a:gd name="T0" fmla="*/ 0 w 92"/>
              <a:gd name="T1" fmla="*/ 40 h 94"/>
              <a:gd name="T2" fmla="*/ 38 w 92"/>
              <a:gd name="T3" fmla="*/ 40 h 94"/>
              <a:gd name="T4" fmla="*/ 38 w 92"/>
              <a:gd name="T5" fmla="*/ 0 h 94"/>
              <a:gd name="T6" fmla="*/ 52 w 92"/>
              <a:gd name="T7" fmla="*/ 0 h 94"/>
              <a:gd name="T8" fmla="*/ 52 w 92"/>
              <a:gd name="T9" fmla="*/ 40 h 94"/>
              <a:gd name="T10" fmla="*/ 92 w 92"/>
              <a:gd name="T11" fmla="*/ 40 h 94"/>
              <a:gd name="T12" fmla="*/ 92 w 92"/>
              <a:gd name="T13" fmla="*/ 54 h 94"/>
              <a:gd name="T14" fmla="*/ 52 w 92"/>
              <a:gd name="T15" fmla="*/ 54 h 94"/>
              <a:gd name="T16" fmla="*/ 52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2" y="0"/>
                </a:lnTo>
                <a:lnTo>
                  <a:pt x="52" y="40"/>
                </a:lnTo>
                <a:lnTo>
                  <a:pt x="92" y="40"/>
                </a:lnTo>
                <a:lnTo>
                  <a:pt x="92"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262" name="Freeform 683"/>
          <p:cNvSpPr>
            <a:spLocks/>
          </p:cNvSpPr>
          <p:nvPr/>
        </p:nvSpPr>
        <p:spPr bwMode="auto">
          <a:xfrm>
            <a:off x="4743757" y="5085007"/>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263" name="Freeform 684"/>
          <p:cNvSpPr>
            <a:spLocks/>
          </p:cNvSpPr>
          <p:nvPr/>
        </p:nvSpPr>
        <p:spPr bwMode="auto">
          <a:xfrm>
            <a:off x="4643432" y="5043850"/>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264" name="Freeform 685"/>
          <p:cNvSpPr>
            <a:spLocks/>
          </p:cNvSpPr>
          <p:nvPr/>
        </p:nvSpPr>
        <p:spPr bwMode="auto">
          <a:xfrm>
            <a:off x="4598606" y="5002694"/>
            <a:ext cx="98190" cy="84103"/>
          </a:xfrm>
          <a:custGeom>
            <a:avLst/>
            <a:gdLst>
              <a:gd name="T0" fmla="*/ 0 w 92"/>
              <a:gd name="T1" fmla="*/ 40 h 94"/>
              <a:gd name="T2" fmla="*/ 40 w 92"/>
              <a:gd name="T3" fmla="*/ 40 h 94"/>
              <a:gd name="T4" fmla="*/ 40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40 w 92"/>
              <a:gd name="T19" fmla="*/ 94 h 94"/>
              <a:gd name="T20" fmla="*/ 40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40" y="40"/>
                </a:lnTo>
                <a:lnTo>
                  <a:pt x="40" y="0"/>
                </a:lnTo>
                <a:lnTo>
                  <a:pt x="54" y="0"/>
                </a:lnTo>
                <a:lnTo>
                  <a:pt x="54" y="40"/>
                </a:lnTo>
                <a:lnTo>
                  <a:pt x="92" y="40"/>
                </a:lnTo>
                <a:lnTo>
                  <a:pt x="92" y="54"/>
                </a:lnTo>
                <a:lnTo>
                  <a:pt x="54" y="54"/>
                </a:lnTo>
                <a:lnTo>
                  <a:pt x="54" y="94"/>
                </a:lnTo>
                <a:lnTo>
                  <a:pt x="40" y="94"/>
                </a:lnTo>
                <a:lnTo>
                  <a:pt x="40"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266" name="Freeform 686"/>
          <p:cNvSpPr>
            <a:spLocks/>
          </p:cNvSpPr>
          <p:nvPr/>
        </p:nvSpPr>
        <p:spPr bwMode="auto">
          <a:xfrm>
            <a:off x="4453455" y="4941853"/>
            <a:ext cx="98190" cy="84103"/>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2 h 94"/>
              <a:gd name="T14" fmla="*/ 54 w 92"/>
              <a:gd name="T15" fmla="*/ 52 h 94"/>
              <a:gd name="T16" fmla="*/ 54 w 92"/>
              <a:gd name="T17" fmla="*/ 94 h 94"/>
              <a:gd name="T18" fmla="*/ 38 w 92"/>
              <a:gd name="T19" fmla="*/ 94 h 94"/>
              <a:gd name="T20" fmla="*/ 38 w 92"/>
              <a:gd name="T21" fmla="*/ 52 h 94"/>
              <a:gd name="T22" fmla="*/ 0 w 92"/>
              <a:gd name="T23" fmla="*/ 52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2"/>
                </a:lnTo>
                <a:lnTo>
                  <a:pt x="54" y="52"/>
                </a:lnTo>
                <a:lnTo>
                  <a:pt x="54" y="94"/>
                </a:lnTo>
                <a:lnTo>
                  <a:pt x="38" y="94"/>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281" name="Freeform 687"/>
          <p:cNvSpPr>
            <a:spLocks/>
          </p:cNvSpPr>
          <p:nvPr/>
        </p:nvSpPr>
        <p:spPr bwMode="auto">
          <a:xfrm>
            <a:off x="4323247" y="4902486"/>
            <a:ext cx="98190" cy="84103"/>
          </a:xfrm>
          <a:custGeom>
            <a:avLst/>
            <a:gdLst>
              <a:gd name="T0" fmla="*/ 0 w 92"/>
              <a:gd name="T1" fmla="*/ 40 h 94"/>
              <a:gd name="T2" fmla="*/ 40 w 92"/>
              <a:gd name="T3" fmla="*/ 40 h 94"/>
              <a:gd name="T4" fmla="*/ 40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40 w 92"/>
              <a:gd name="T19" fmla="*/ 94 h 94"/>
              <a:gd name="T20" fmla="*/ 40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40" y="40"/>
                </a:lnTo>
                <a:lnTo>
                  <a:pt x="40" y="0"/>
                </a:lnTo>
                <a:lnTo>
                  <a:pt x="54" y="0"/>
                </a:lnTo>
                <a:lnTo>
                  <a:pt x="54" y="40"/>
                </a:lnTo>
                <a:lnTo>
                  <a:pt x="92" y="40"/>
                </a:lnTo>
                <a:lnTo>
                  <a:pt x="92" y="54"/>
                </a:lnTo>
                <a:lnTo>
                  <a:pt x="54" y="54"/>
                </a:lnTo>
                <a:lnTo>
                  <a:pt x="54" y="94"/>
                </a:lnTo>
                <a:lnTo>
                  <a:pt x="40" y="94"/>
                </a:lnTo>
                <a:lnTo>
                  <a:pt x="40"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288" name="Freeform 688"/>
          <p:cNvSpPr>
            <a:spLocks/>
          </p:cNvSpPr>
          <p:nvPr/>
        </p:nvSpPr>
        <p:spPr bwMode="auto">
          <a:xfrm>
            <a:off x="4252806" y="4864909"/>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01" name="Freeform 689"/>
          <p:cNvSpPr>
            <a:spLocks/>
          </p:cNvSpPr>
          <p:nvPr/>
        </p:nvSpPr>
        <p:spPr bwMode="auto">
          <a:xfrm>
            <a:off x="4220787" y="4864909"/>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02" name="Freeform 690"/>
          <p:cNvSpPr>
            <a:spLocks/>
          </p:cNvSpPr>
          <p:nvPr/>
        </p:nvSpPr>
        <p:spPr bwMode="auto">
          <a:xfrm>
            <a:off x="4210114" y="4850593"/>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03" name="Freeform 691"/>
          <p:cNvSpPr>
            <a:spLocks/>
          </p:cNvSpPr>
          <p:nvPr/>
        </p:nvSpPr>
        <p:spPr bwMode="auto">
          <a:xfrm>
            <a:off x="4207980" y="4832699"/>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04" name="Freeform 692"/>
          <p:cNvSpPr>
            <a:spLocks/>
          </p:cNvSpPr>
          <p:nvPr/>
        </p:nvSpPr>
        <p:spPr bwMode="auto">
          <a:xfrm>
            <a:off x="4190903" y="4832699"/>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05" name="Freeform 693"/>
          <p:cNvSpPr>
            <a:spLocks/>
          </p:cNvSpPr>
          <p:nvPr/>
        </p:nvSpPr>
        <p:spPr bwMode="auto">
          <a:xfrm>
            <a:off x="4131135" y="4820173"/>
            <a:ext cx="98190" cy="84103"/>
          </a:xfrm>
          <a:custGeom>
            <a:avLst/>
            <a:gdLst>
              <a:gd name="T0" fmla="*/ 0 w 92"/>
              <a:gd name="T1" fmla="*/ 40 h 94"/>
              <a:gd name="T2" fmla="*/ 38 w 92"/>
              <a:gd name="T3" fmla="*/ 40 h 94"/>
              <a:gd name="T4" fmla="*/ 38 w 92"/>
              <a:gd name="T5" fmla="*/ 0 h 94"/>
              <a:gd name="T6" fmla="*/ 52 w 92"/>
              <a:gd name="T7" fmla="*/ 0 h 94"/>
              <a:gd name="T8" fmla="*/ 52 w 92"/>
              <a:gd name="T9" fmla="*/ 40 h 94"/>
              <a:gd name="T10" fmla="*/ 92 w 92"/>
              <a:gd name="T11" fmla="*/ 40 h 94"/>
              <a:gd name="T12" fmla="*/ 92 w 92"/>
              <a:gd name="T13" fmla="*/ 54 h 94"/>
              <a:gd name="T14" fmla="*/ 52 w 92"/>
              <a:gd name="T15" fmla="*/ 54 h 94"/>
              <a:gd name="T16" fmla="*/ 52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2" y="0"/>
                </a:lnTo>
                <a:lnTo>
                  <a:pt x="52" y="40"/>
                </a:lnTo>
                <a:lnTo>
                  <a:pt x="92" y="40"/>
                </a:lnTo>
                <a:lnTo>
                  <a:pt x="92"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06" name="Freeform 694"/>
          <p:cNvSpPr>
            <a:spLocks/>
          </p:cNvSpPr>
          <p:nvPr/>
        </p:nvSpPr>
        <p:spPr bwMode="auto">
          <a:xfrm>
            <a:off x="4058560" y="4777227"/>
            <a:ext cx="98190" cy="84103"/>
          </a:xfrm>
          <a:custGeom>
            <a:avLst/>
            <a:gdLst>
              <a:gd name="T0" fmla="*/ 0 w 92"/>
              <a:gd name="T1" fmla="*/ 40 h 94"/>
              <a:gd name="T2" fmla="*/ 38 w 92"/>
              <a:gd name="T3" fmla="*/ 40 h 94"/>
              <a:gd name="T4" fmla="*/ 38 w 92"/>
              <a:gd name="T5" fmla="*/ 0 h 94"/>
              <a:gd name="T6" fmla="*/ 52 w 92"/>
              <a:gd name="T7" fmla="*/ 0 h 94"/>
              <a:gd name="T8" fmla="*/ 52 w 92"/>
              <a:gd name="T9" fmla="*/ 40 h 94"/>
              <a:gd name="T10" fmla="*/ 92 w 92"/>
              <a:gd name="T11" fmla="*/ 40 h 94"/>
              <a:gd name="T12" fmla="*/ 92 w 92"/>
              <a:gd name="T13" fmla="*/ 54 h 94"/>
              <a:gd name="T14" fmla="*/ 52 w 92"/>
              <a:gd name="T15" fmla="*/ 54 h 94"/>
              <a:gd name="T16" fmla="*/ 52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2" y="0"/>
                </a:lnTo>
                <a:lnTo>
                  <a:pt x="52" y="40"/>
                </a:lnTo>
                <a:lnTo>
                  <a:pt x="92" y="40"/>
                </a:lnTo>
                <a:lnTo>
                  <a:pt x="92"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07" name="Freeform 695"/>
          <p:cNvSpPr>
            <a:spLocks/>
          </p:cNvSpPr>
          <p:nvPr/>
        </p:nvSpPr>
        <p:spPr bwMode="auto">
          <a:xfrm>
            <a:off x="3115080" y="4222507"/>
            <a:ext cx="98190" cy="84103"/>
          </a:xfrm>
          <a:custGeom>
            <a:avLst/>
            <a:gdLst>
              <a:gd name="T0" fmla="*/ 0 w 92"/>
              <a:gd name="T1" fmla="*/ 40 h 94"/>
              <a:gd name="T2" fmla="*/ 40 w 92"/>
              <a:gd name="T3" fmla="*/ 40 h 94"/>
              <a:gd name="T4" fmla="*/ 40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40 w 92"/>
              <a:gd name="T19" fmla="*/ 94 h 94"/>
              <a:gd name="T20" fmla="*/ 40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40" y="40"/>
                </a:lnTo>
                <a:lnTo>
                  <a:pt x="40" y="0"/>
                </a:lnTo>
                <a:lnTo>
                  <a:pt x="54" y="0"/>
                </a:lnTo>
                <a:lnTo>
                  <a:pt x="54" y="40"/>
                </a:lnTo>
                <a:lnTo>
                  <a:pt x="92" y="40"/>
                </a:lnTo>
                <a:lnTo>
                  <a:pt x="92" y="54"/>
                </a:lnTo>
                <a:lnTo>
                  <a:pt x="54" y="54"/>
                </a:lnTo>
                <a:lnTo>
                  <a:pt x="54" y="94"/>
                </a:lnTo>
                <a:lnTo>
                  <a:pt x="40" y="94"/>
                </a:lnTo>
                <a:lnTo>
                  <a:pt x="40"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08" name="Freeform 696"/>
          <p:cNvSpPr>
            <a:spLocks/>
          </p:cNvSpPr>
          <p:nvPr/>
        </p:nvSpPr>
        <p:spPr bwMode="auto">
          <a:xfrm>
            <a:off x="2852528" y="4150931"/>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09" name="Freeform 697"/>
          <p:cNvSpPr>
            <a:spLocks/>
          </p:cNvSpPr>
          <p:nvPr/>
        </p:nvSpPr>
        <p:spPr bwMode="auto">
          <a:xfrm>
            <a:off x="2803432" y="4150931"/>
            <a:ext cx="98190" cy="84103"/>
          </a:xfrm>
          <a:custGeom>
            <a:avLst/>
            <a:gdLst>
              <a:gd name="T0" fmla="*/ 0 w 92"/>
              <a:gd name="T1" fmla="*/ 40 h 94"/>
              <a:gd name="T2" fmla="*/ 40 w 92"/>
              <a:gd name="T3" fmla="*/ 40 h 94"/>
              <a:gd name="T4" fmla="*/ 40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40 w 92"/>
              <a:gd name="T19" fmla="*/ 94 h 94"/>
              <a:gd name="T20" fmla="*/ 40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40" y="40"/>
                </a:lnTo>
                <a:lnTo>
                  <a:pt x="40" y="0"/>
                </a:lnTo>
                <a:lnTo>
                  <a:pt x="54" y="0"/>
                </a:lnTo>
                <a:lnTo>
                  <a:pt x="54" y="40"/>
                </a:lnTo>
                <a:lnTo>
                  <a:pt x="92" y="40"/>
                </a:lnTo>
                <a:lnTo>
                  <a:pt x="92" y="54"/>
                </a:lnTo>
                <a:lnTo>
                  <a:pt x="54" y="54"/>
                </a:lnTo>
                <a:lnTo>
                  <a:pt x="54" y="94"/>
                </a:lnTo>
                <a:lnTo>
                  <a:pt x="40" y="94"/>
                </a:lnTo>
                <a:lnTo>
                  <a:pt x="40"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10" name="Freeform 698"/>
          <p:cNvSpPr>
            <a:spLocks/>
          </p:cNvSpPr>
          <p:nvPr/>
        </p:nvSpPr>
        <p:spPr bwMode="auto">
          <a:xfrm>
            <a:off x="4438513" y="3025387"/>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11" name="Freeform 699"/>
          <p:cNvSpPr>
            <a:spLocks/>
          </p:cNvSpPr>
          <p:nvPr/>
        </p:nvSpPr>
        <p:spPr bwMode="auto">
          <a:xfrm>
            <a:off x="4412899" y="3025387"/>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12" name="Freeform 700"/>
          <p:cNvSpPr>
            <a:spLocks/>
          </p:cNvSpPr>
          <p:nvPr/>
        </p:nvSpPr>
        <p:spPr bwMode="auto">
          <a:xfrm>
            <a:off x="4385149" y="2991388"/>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13" name="Freeform 701"/>
          <p:cNvSpPr>
            <a:spLocks/>
          </p:cNvSpPr>
          <p:nvPr/>
        </p:nvSpPr>
        <p:spPr bwMode="auto">
          <a:xfrm>
            <a:off x="4082040" y="2928758"/>
            <a:ext cx="96056" cy="82313"/>
          </a:xfrm>
          <a:custGeom>
            <a:avLst/>
            <a:gdLst>
              <a:gd name="T0" fmla="*/ 0 w 90"/>
              <a:gd name="T1" fmla="*/ 38 h 92"/>
              <a:gd name="T2" fmla="*/ 38 w 90"/>
              <a:gd name="T3" fmla="*/ 38 h 92"/>
              <a:gd name="T4" fmla="*/ 38 w 90"/>
              <a:gd name="T5" fmla="*/ 0 h 92"/>
              <a:gd name="T6" fmla="*/ 52 w 90"/>
              <a:gd name="T7" fmla="*/ 0 h 92"/>
              <a:gd name="T8" fmla="*/ 52 w 90"/>
              <a:gd name="T9" fmla="*/ 38 h 92"/>
              <a:gd name="T10" fmla="*/ 90 w 90"/>
              <a:gd name="T11" fmla="*/ 38 h 92"/>
              <a:gd name="T12" fmla="*/ 90 w 90"/>
              <a:gd name="T13" fmla="*/ 52 h 92"/>
              <a:gd name="T14" fmla="*/ 52 w 90"/>
              <a:gd name="T15" fmla="*/ 52 h 92"/>
              <a:gd name="T16" fmla="*/ 52 w 90"/>
              <a:gd name="T17" fmla="*/ 92 h 92"/>
              <a:gd name="T18" fmla="*/ 38 w 90"/>
              <a:gd name="T19" fmla="*/ 92 h 92"/>
              <a:gd name="T20" fmla="*/ 38 w 90"/>
              <a:gd name="T21" fmla="*/ 52 h 92"/>
              <a:gd name="T22" fmla="*/ 0 w 90"/>
              <a:gd name="T23" fmla="*/ 52 h 92"/>
              <a:gd name="T24" fmla="*/ 0 w 90"/>
              <a:gd name="T25" fmla="*/ 3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0" y="38"/>
                </a:moveTo>
                <a:lnTo>
                  <a:pt x="38" y="38"/>
                </a:lnTo>
                <a:lnTo>
                  <a:pt x="38" y="0"/>
                </a:lnTo>
                <a:lnTo>
                  <a:pt x="52" y="0"/>
                </a:lnTo>
                <a:lnTo>
                  <a:pt x="52" y="38"/>
                </a:lnTo>
                <a:lnTo>
                  <a:pt x="90" y="38"/>
                </a:lnTo>
                <a:lnTo>
                  <a:pt x="90" y="52"/>
                </a:lnTo>
                <a:lnTo>
                  <a:pt x="52" y="52"/>
                </a:lnTo>
                <a:lnTo>
                  <a:pt x="52" y="92"/>
                </a:lnTo>
                <a:lnTo>
                  <a:pt x="38" y="92"/>
                </a:lnTo>
                <a:lnTo>
                  <a:pt x="38" y="52"/>
                </a:lnTo>
                <a:lnTo>
                  <a:pt x="0" y="52"/>
                </a:lnTo>
                <a:lnTo>
                  <a:pt x="0" y="38"/>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14" name="Freeform 702"/>
          <p:cNvSpPr>
            <a:spLocks/>
          </p:cNvSpPr>
          <p:nvPr/>
        </p:nvSpPr>
        <p:spPr bwMode="auto">
          <a:xfrm>
            <a:off x="4079906" y="2898338"/>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15" name="Freeform 703"/>
          <p:cNvSpPr>
            <a:spLocks/>
          </p:cNvSpPr>
          <p:nvPr/>
        </p:nvSpPr>
        <p:spPr bwMode="auto">
          <a:xfrm>
            <a:off x="4041483" y="2898338"/>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16" name="Freeform 704"/>
          <p:cNvSpPr>
            <a:spLocks/>
          </p:cNvSpPr>
          <p:nvPr/>
        </p:nvSpPr>
        <p:spPr bwMode="auto">
          <a:xfrm>
            <a:off x="3757585" y="2753395"/>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17" name="Freeform 705"/>
          <p:cNvSpPr>
            <a:spLocks/>
          </p:cNvSpPr>
          <p:nvPr/>
        </p:nvSpPr>
        <p:spPr bwMode="auto">
          <a:xfrm>
            <a:off x="3642319" y="2753395"/>
            <a:ext cx="98190" cy="84103"/>
          </a:xfrm>
          <a:custGeom>
            <a:avLst/>
            <a:gdLst>
              <a:gd name="T0" fmla="*/ 0 w 92"/>
              <a:gd name="T1" fmla="*/ 40 h 94"/>
              <a:gd name="T2" fmla="*/ 38 w 92"/>
              <a:gd name="T3" fmla="*/ 40 h 94"/>
              <a:gd name="T4" fmla="*/ 38 w 92"/>
              <a:gd name="T5" fmla="*/ 0 h 94"/>
              <a:gd name="T6" fmla="*/ 52 w 92"/>
              <a:gd name="T7" fmla="*/ 0 h 94"/>
              <a:gd name="T8" fmla="*/ 52 w 92"/>
              <a:gd name="T9" fmla="*/ 40 h 94"/>
              <a:gd name="T10" fmla="*/ 92 w 92"/>
              <a:gd name="T11" fmla="*/ 40 h 94"/>
              <a:gd name="T12" fmla="*/ 92 w 92"/>
              <a:gd name="T13" fmla="*/ 54 h 94"/>
              <a:gd name="T14" fmla="*/ 52 w 92"/>
              <a:gd name="T15" fmla="*/ 54 h 94"/>
              <a:gd name="T16" fmla="*/ 52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2" y="0"/>
                </a:lnTo>
                <a:lnTo>
                  <a:pt x="52" y="40"/>
                </a:lnTo>
                <a:lnTo>
                  <a:pt x="92" y="40"/>
                </a:lnTo>
                <a:lnTo>
                  <a:pt x="92"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18" name="Freeform 706"/>
          <p:cNvSpPr>
            <a:spLocks/>
          </p:cNvSpPr>
          <p:nvPr/>
        </p:nvSpPr>
        <p:spPr bwMode="auto">
          <a:xfrm>
            <a:off x="3588954" y="2731922"/>
            <a:ext cx="98190" cy="84103"/>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4"/>
                </a:lnTo>
                <a:lnTo>
                  <a:pt x="54" y="54"/>
                </a:lnTo>
                <a:lnTo>
                  <a:pt x="54"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19" name="Freeform 707"/>
          <p:cNvSpPr>
            <a:spLocks/>
          </p:cNvSpPr>
          <p:nvPr/>
        </p:nvSpPr>
        <p:spPr bwMode="auto">
          <a:xfrm>
            <a:off x="3550532" y="2706870"/>
            <a:ext cx="96056" cy="82313"/>
          </a:xfrm>
          <a:custGeom>
            <a:avLst/>
            <a:gdLst>
              <a:gd name="T0" fmla="*/ 0 w 90"/>
              <a:gd name="T1" fmla="*/ 40 h 92"/>
              <a:gd name="T2" fmla="*/ 38 w 90"/>
              <a:gd name="T3" fmla="*/ 40 h 92"/>
              <a:gd name="T4" fmla="*/ 38 w 90"/>
              <a:gd name="T5" fmla="*/ 0 h 92"/>
              <a:gd name="T6" fmla="*/ 52 w 90"/>
              <a:gd name="T7" fmla="*/ 0 h 92"/>
              <a:gd name="T8" fmla="*/ 52 w 90"/>
              <a:gd name="T9" fmla="*/ 40 h 92"/>
              <a:gd name="T10" fmla="*/ 90 w 90"/>
              <a:gd name="T11" fmla="*/ 40 h 92"/>
              <a:gd name="T12" fmla="*/ 90 w 90"/>
              <a:gd name="T13" fmla="*/ 52 h 92"/>
              <a:gd name="T14" fmla="*/ 52 w 90"/>
              <a:gd name="T15" fmla="*/ 52 h 92"/>
              <a:gd name="T16" fmla="*/ 52 w 90"/>
              <a:gd name="T17" fmla="*/ 92 h 92"/>
              <a:gd name="T18" fmla="*/ 38 w 90"/>
              <a:gd name="T19" fmla="*/ 92 h 92"/>
              <a:gd name="T20" fmla="*/ 38 w 90"/>
              <a:gd name="T21" fmla="*/ 52 h 92"/>
              <a:gd name="T22" fmla="*/ 0 w 90"/>
              <a:gd name="T23" fmla="*/ 52 h 92"/>
              <a:gd name="T24" fmla="*/ 0 w 90"/>
              <a:gd name="T25"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0" y="40"/>
                </a:moveTo>
                <a:lnTo>
                  <a:pt x="38" y="40"/>
                </a:lnTo>
                <a:lnTo>
                  <a:pt x="38" y="0"/>
                </a:lnTo>
                <a:lnTo>
                  <a:pt x="52" y="0"/>
                </a:lnTo>
                <a:lnTo>
                  <a:pt x="52" y="40"/>
                </a:lnTo>
                <a:lnTo>
                  <a:pt x="90" y="40"/>
                </a:lnTo>
                <a:lnTo>
                  <a:pt x="90" y="52"/>
                </a:lnTo>
                <a:lnTo>
                  <a:pt x="52" y="52"/>
                </a:lnTo>
                <a:lnTo>
                  <a:pt x="52" y="92"/>
                </a:lnTo>
                <a:lnTo>
                  <a:pt x="38" y="92"/>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36" name="Freeform 708"/>
          <p:cNvSpPr>
            <a:spLocks/>
          </p:cNvSpPr>
          <p:nvPr/>
        </p:nvSpPr>
        <p:spPr bwMode="auto">
          <a:xfrm>
            <a:off x="3409650" y="2563717"/>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37" name="Freeform 709"/>
          <p:cNvSpPr>
            <a:spLocks/>
          </p:cNvSpPr>
          <p:nvPr/>
        </p:nvSpPr>
        <p:spPr bwMode="auto">
          <a:xfrm>
            <a:off x="3375497" y="2545823"/>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2 h 94"/>
              <a:gd name="T14" fmla="*/ 52 w 90"/>
              <a:gd name="T15" fmla="*/ 52 h 94"/>
              <a:gd name="T16" fmla="*/ 52 w 90"/>
              <a:gd name="T17" fmla="*/ 94 h 94"/>
              <a:gd name="T18" fmla="*/ 38 w 90"/>
              <a:gd name="T19" fmla="*/ 94 h 94"/>
              <a:gd name="T20" fmla="*/ 38 w 90"/>
              <a:gd name="T21" fmla="*/ 52 h 94"/>
              <a:gd name="T22" fmla="*/ 0 w 90"/>
              <a:gd name="T23" fmla="*/ 52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2"/>
                </a:lnTo>
                <a:lnTo>
                  <a:pt x="52" y="52"/>
                </a:lnTo>
                <a:lnTo>
                  <a:pt x="52" y="94"/>
                </a:lnTo>
                <a:lnTo>
                  <a:pt x="38" y="94"/>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38" name="Freeform 710"/>
          <p:cNvSpPr>
            <a:spLocks/>
          </p:cNvSpPr>
          <p:nvPr/>
        </p:nvSpPr>
        <p:spPr bwMode="auto">
          <a:xfrm>
            <a:off x="3334940" y="2506456"/>
            <a:ext cx="98190" cy="84103"/>
          </a:xfrm>
          <a:custGeom>
            <a:avLst/>
            <a:gdLst>
              <a:gd name="T0" fmla="*/ 0 w 92"/>
              <a:gd name="T1" fmla="*/ 40 h 94"/>
              <a:gd name="T2" fmla="*/ 38 w 92"/>
              <a:gd name="T3" fmla="*/ 40 h 94"/>
              <a:gd name="T4" fmla="*/ 38 w 92"/>
              <a:gd name="T5" fmla="*/ 0 h 94"/>
              <a:gd name="T6" fmla="*/ 52 w 92"/>
              <a:gd name="T7" fmla="*/ 0 h 94"/>
              <a:gd name="T8" fmla="*/ 52 w 92"/>
              <a:gd name="T9" fmla="*/ 40 h 94"/>
              <a:gd name="T10" fmla="*/ 92 w 92"/>
              <a:gd name="T11" fmla="*/ 40 h 94"/>
              <a:gd name="T12" fmla="*/ 92 w 92"/>
              <a:gd name="T13" fmla="*/ 54 h 94"/>
              <a:gd name="T14" fmla="*/ 52 w 92"/>
              <a:gd name="T15" fmla="*/ 54 h 94"/>
              <a:gd name="T16" fmla="*/ 52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2" y="0"/>
                </a:lnTo>
                <a:lnTo>
                  <a:pt x="52" y="40"/>
                </a:lnTo>
                <a:lnTo>
                  <a:pt x="92" y="40"/>
                </a:lnTo>
                <a:lnTo>
                  <a:pt x="92"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39" name="Freeform 711"/>
          <p:cNvSpPr>
            <a:spLocks/>
          </p:cNvSpPr>
          <p:nvPr/>
        </p:nvSpPr>
        <p:spPr bwMode="auto">
          <a:xfrm>
            <a:off x="3328537" y="2434879"/>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40" name="Freeform 712"/>
          <p:cNvSpPr>
            <a:spLocks/>
          </p:cNvSpPr>
          <p:nvPr/>
        </p:nvSpPr>
        <p:spPr bwMode="auto">
          <a:xfrm>
            <a:off x="3164175" y="2363302"/>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41" name="Freeform 713"/>
          <p:cNvSpPr>
            <a:spLocks/>
          </p:cNvSpPr>
          <p:nvPr/>
        </p:nvSpPr>
        <p:spPr bwMode="auto">
          <a:xfrm>
            <a:off x="3144964" y="2345408"/>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42" name="Freeform 714"/>
          <p:cNvSpPr>
            <a:spLocks/>
          </p:cNvSpPr>
          <p:nvPr/>
        </p:nvSpPr>
        <p:spPr bwMode="auto">
          <a:xfrm>
            <a:off x="3125753" y="2309620"/>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43" name="Freeform 715"/>
          <p:cNvSpPr>
            <a:spLocks/>
          </p:cNvSpPr>
          <p:nvPr/>
        </p:nvSpPr>
        <p:spPr bwMode="auto">
          <a:xfrm>
            <a:off x="3001947" y="2207623"/>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44" name="Freeform 716"/>
          <p:cNvSpPr>
            <a:spLocks/>
          </p:cNvSpPr>
          <p:nvPr/>
        </p:nvSpPr>
        <p:spPr bwMode="auto">
          <a:xfrm>
            <a:off x="2929372" y="2139625"/>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45" name="Freeform 717"/>
          <p:cNvSpPr>
            <a:spLocks/>
          </p:cNvSpPr>
          <p:nvPr/>
        </p:nvSpPr>
        <p:spPr bwMode="auto">
          <a:xfrm>
            <a:off x="2918699" y="2112784"/>
            <a:ext cx="98190" cy="84103"/>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4"/>
                </a:lnTo>
                <a:lnTo>
                  <a:pt x="54" y="54"/>
                </a:lnTo>
                <a:lnTo>
                  <a:pt x="54"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46" name="Freeform 718"/>
          <p:cNvSpPr>
            <a:spLocks/>
          </p:cNvSpPr>
          <p:nvPr/>
        </p:nvSpPr>
        <p:spPr bwMode="auto">
          <a:xfrm>
            <a:off x="2912296" y="2094889"/>
            <a:ext cx="98190" cy="82313"/>
          </a:xfrm>
          <a:custGeom>
            <a:avLst/>
            <a:gdLst>
              <a:gd name="T0" fmla="*/ 0 w 92"/>
              <a:gd name="T1" fmla="*/ 38 h 92"/>
              <a:gd name="T2" fmla="*/ 38 w 92"/>
              <a:gd name="T3" fmla="*/ 38 h 92"/>
              <a:gd name="T4" fmla="*/ 38 w 92"/>
              <a:gd name="T5" fmla="*/ 0 h 92"/>
              <a:gd name="T6" fmla="*/ 52 w 92"/>
              <a:gd name="T7" fmla="*/ 0 h 92"/>
              <a:gd name="T8" fmla="*/ 52 w 92"/>
              <a:gd name="T9" fmla="*/ 38 h 92"/>
              <a:gd name="T10" fmla="*/ 92 w 92"/>
              <a:gd name="T11" fmla="*/ 38 h 92"/>
              <a:gd name="T12" fmla="*/ 92 w 92"/>
              <a:gd name="T13" fmla="*/ 52 h 92"/>
              <a:gd name="T14" fmla="*/ 52 w 92"/>
              <a:gd name="T15" fmla="*/ 52 h 92"/>
              <a:gd name="T16" fmla="*/ 52 w 92"/>
              <a:gd name="T17" fmla="*/ 92 h 92"/>
              <a:gd name="T18" fmla="*/ 38 w 92"/>
              <a:gd name="T19" fmla="*/ 92 h 92"/>
              <a:gd name="T20" fmla="*/ 38 w 92"/>
              <a:gd name="T21" fmla="*/ 52 h 92"/>
              <a:gd name="T22" fmla="*/ 0 w 92"/>
              <a:gd name="T23" fmla="*/ 52 h 92"/>
              <a:gd name="T24" fmla="*/ 0 w 92"/>
              <a:gd name="T25" fmla="*/ 3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0" y="38"/>
                </a:moveTo>
                <a:lnTo>
                  <a:pt x="38" y="38"/>
                </a:lnTo>
                <a:lnTo>
                  <a:pt x="38" y="0"/>
                </a:lnTo>
                <a:lnTo>
                  <a:pt x="52" y="0"/>
                </a:lnTo>
                <a:lnTo>
                  <a:pt x="52" y="38"/>
                </a:lnTo>
                <a:lnTo>
                  <a:pt x="92" y="38"/>
                </a:lnTo>
                <a:lnTo>
                  <a:pt x="92" y="52"/>
                </a:lnTo>
                <a:lnTo>
                  <a:pt x="52" y="52"/>
                </a:lnTo>
                <a:lnTo>
                  <a:pt x="52" y="92"/>
                </a:lnTo>
                <a:lnTo>
                  <a:pt x="38" y="92"/>
                </a:lnTo>
                <a:lnTo>
                  <a:pt x="38" y="52"/>
                </a:lnTo>
                <a:lnTo>
                  <a:pt x="0" y="52"/>
                </a:lnTo>
                <a:lnTo>
                  <a:pt x="0" y="38"/>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47" name="Freeform 719"/>
          <p:cNvSpPr>
            <a:spLocks/>
          </p:cNvSpPr>
          <p:nvPr/>
        </p:nvSpPr>
        <p:spPr bwMode="auto">
          <a:xfrm>
            <a:off x="2905892" y="2062680"/>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48" name="Freeform 720"/>
          <p:cNvSpPr>
            <a:spLocks/>
          </p:cNvSpPr>
          <p:nvPr/>
        </p:nvSpPr>
        <p:spPr bwMode="auto">
          <a:xfrm>
            <a:off x="2893084" y="2016155"/>
            <a:ext cx="98190" cy="84103"/>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4"/>
                </a:lnTo>
                <a:lnTo>
                  <a:pt x="54" y="54"/>
                </a:lnTo>
                <a:lnTo>
                  <a:pt x="54"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49" name="Freeform 721"/>
          <p:cNvSpPr>
            <a:spLocks/>
          </p:cNvSpPr>
          <p:nvPr/>
        </p:nvSpPr>
        <p:spPr bwMode="auto">
          <a:xfrm>
            <a:off x="2871739" y="1940999"/>
            <a:ext cx="98190" cy="84103"/>
          </a:xfrm>
          <a:custGeom>
            <a:avLst/>
            <a:gdLst>
              <a:gd name="T0" fmla="*/ 0 w 92"/>
              <a:gd name="T1" fmla="*/ 40 h 94"/>
              <a:gd name="T2" fmla="*/ 38 w 92"/>
              <a:gd name="T3" fmla="*/ 40 h 94"/>
              <a:gd name="T4" fmla="*/ 38 w 92"/>
              <a:gd name="T5" fmla="*/ 0 h 94"/>
              <a:gd name="T6" fmla="*/ 52 w 92"/>
              <a:gd name="T7" fmla="*/ 0 h 94"/>
              <a:gd name="T8" fmla="*/ 52 w 92"/>
              <a:gd name="T9" fmla="*/ 40 h 94"/>
              <a:gd name="T10" fmla="*/ 92 w 92"/>
              <a:gd name="T11" fmla="*/ 40 h 94"/>
              <a:gd name="T12" fmla="*/ 92 w 92"/>
              <a:gd name="T13" fmla="*/ 54 h 94"/>
              <a:gd name="T14" fmla="*/ 52 w 92"/>
              <a:gd name="T15" fmla="*/ 54 h 94"/>
              <a:gd name="T16" fmla="*/ 52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2" y="0"/>
                </a:lnTo>
                <a:lnTo>
                  <a:pt x="52" y="40"/>
                </a:lnTo>
                <a:lnTo>
                  <a:pt x="92" y="40"/>
                </a:lnTo>
                <a:lnTo>
                  <a:pt x="92"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50" name="Freeform 722"/>
          <p:cNvSpPr>
            <a:spLocks/>
          </p:cNvSpPr>
          <p:nvPr/>
        </p:nvSpPr>
        <p:spPr bwMode="auto">
          <a:xfrm>
            <a:off x="2692435" y="1912369"/>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51" name="Freeform 723"/>
          <p:cNvSpPr>
            <a:spLocks/>
          </p:cNvSpPr>
          <p:nvPr/>
        </p:nvSpPr>
        <p:spPr bwMode="auto">
          <a:xfrm>
            <a:off x="6701158" y="4124089"/>
            <a:ext cx="96056" cy="82313"/>
          </a:xfrm>
          <a:custGeom>
            <a:avLst/>
            <a:gdLst>
              <a:gd name="T0" fmla="*/ 0 w 90"/>
              <a:gd name="T1" fmla="*/ 40 h 92"/>
              <a:gd name="T2" fmla="*/ 38 w 90"/>
              <a:gd name="T3" fmla="*/ 40 h 92"/>
              <a:gd name="T4" fmla="*/ 38 w 90"/>
              <a:gd name="T5" fmla="*/ 0 h 92"/>
              <a:gd name="T6" fmla="*/ 52 w 90"/>
              <a:gd name="T7" fmla="*/ 0 h 92"/>
              <a:gd name="T8" fmla="*/ 52 w 90"/>
              <a:gd name="T9" fmla="*/ 40 h 92"/>
              <a:gd name="T10" fmla="*/ 90 w 90"/>
              <a:gd name="T11" fmla="*/ 40 h 92"/>
              <a:gd name="T12" fmla="*/ 90 w 90"/>
              <a:gd name="T13" fmla="*/ 52 h 92"/>
              <a:gd name="T14" fmla="*/ 52 w 90"/>
              <a:gd name="T15" fmla="*/ 52 h 92"/>
              <a:gd name="T16" fmla="*/ 52 w 90"/>
              <a:gd name="T17" fmla="*/ 92 h 92"/>
              <a:gd name="T18" fmla="*/ 38 w 90"/>
              <a:gd name="T19" fmla="*/ 92 h 92"/>
              <a:gd name="T20" fmla="*/ 38 w 90"/>
              <a:gd name="T21" fmla="*/ 52 h 92"/>
              <a:gd name="T22" fmla="*/ 0 w 90"/>
              <a:gd name="T23" fmla="*/ 52 h 92"/>
              <a:gd name="T24" fmla="*/ 0 w 90"/>
              <a:gd name="T25"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0" y="40"/>
                </a:moveTo>
                <a:lnTo>
                  <a:pt x="38" y="40"/>
                </a:lnTo>
                <a:lnTo>
                  <a:pt x="38" y="0"/>
                </a:lnTo>
                <a:lnTo>
                  <a:pt x="52" y="0"/>
                </a:lnTo>
                <a:lnTo>
                  <a:pt x="52" y="40"/>
                </a:lnTo>
                <a:lnTo>
                  <a:pt x="90" y="40"/>
                </a:lnTo>
                <a:lnTo>
                  <a:pt x="90" y="52"/>
                </a:lnTo>
                <a:lnTo>
                  <a:pt x="52" y="52"/>
                </a:lnTo>
                <a:lnTo>
                  <a:pt x="52" y="92"/>
                </a:lnTo>
                <a:lnTo>
                  <a:pt x="38" y="92"/>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52" name="Freeform 724"/>
          <p:cNvSpPr>
            <a:spLocks/>
          </p:cNvSpPr>
          <p:nvPr/>
        </p:nvSpPr>
        <p:spPr bwMode="auto">
          <a:xfrm>
            <a:off x="7130207" y="4308400"/>
            <a:ext cx="98190" cy="82313"/>
          </a:xfrm>
          <a:custGeom>
            <a:avLst/>
            <a:gdLst>
              <a:gd name="T0" fmla="*/ 0 w 92"/>
              <a:gd name="T1" fmla="*/ 38 h 92"/>
              <a:gd name="T2" fmla="*/ 38 w 92"/>
              <a:gd name="T3" fmla="*/ 38 h 92"/>
              <a:gd name="T4" fmla="*/ 38 w 92"/>
              <a:gd name="T5" fmla="*/ 0 h 92"/>
              <a:gd name="T6" fmla="*/ 54 w 92"/>
              <a:gd name="T7" fmla="*/ 0 h 92"/>
              <a:gd name="T8" fmla="*/ 54 w 92"/>
              <a:gd name="T9" fmla="*/ 38 h 92"/>
              <a:gd name="T10" fmla="*/ 92 w 92"/>
              <a:gd name="T11" fmla="*/ 38 h 92"/>
              <a:gd name="T12" fmla="*/ 92 w 92"/>
              <a:gd name="T13" fmla="*/ 52 h 92"/>
              <a:gd name="T14" fmla="*/ 54 w 92"/>
              <a:gd name="T15" fmla="*/ 52 h 92"/>
              <a:gd name="T16" fmla="*/ 54 w 92"/>
              <a:gd name="T17" fmla="*/ 92 h 92"/>
              <a:gd name="T18" fmla="*/ 38 w 92"/>
              <a:gd name="T19" fmla="*/ 92 h 92"/>
              <a:gd name="T20" fmla="*/ 38 w 92"/>
              <a:gd name="T21" fmla="*/ 52 h 92"/>
              <a:gd name="T22" fmla="*/ 0 w 92"/>
              <a:gd name="T23" fmla="*/ 52 h 92"/>
              <a:gd name="T24" fmla="*/ 0 w 92"/>
              <a:gd name="T25" fmla="*/ 3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0" y="38"/>
                </a:moveTo>
                <a:lnTo>
                  <a:pt x="38" y="38"/>
                </a:lnTo>
                <a:lnTo>
                  <a:pt x="38" y="0"/>
                </a:lnTo>
                <a:lnTo>
                  <a:pt x="54" y="0"/>
                </a:lnTo>
                <a:lnTo>
                  <a:pt x="54" y="38"/>
                </a:lnTo>
                <a:lnTo>
                  <a:pt x="92" y="38"/>
                </a:lnTo>
                <a:lnTo>
                  <a:pt x="92" y="52"/>
                </a:lnTo>
                <a:lnTo>
                  <a:pt x="54" y="52"/>
                </a:lnTo>
                <a:lnTo>
                  <a:pt x="54" y="92"/>
                </a:lnTo>
                <a:lnTo>
                  <a:pt x="38" y="92"/>
                </a:lnTo>
                <a:lnTo>
                  <a:pt x="38" y="52"/>
                </a:lnTo>
                <a:lnTo>
                  <a:pt x="0" y="52"/>
                </a:lnTo>
                <a:lnTo>
                  <a:pt x="0" y="38"/>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53" name="Freeform 725"/>
          <p:cNvSpPr>
            <a:spLocks/>
          </p:cNvSpPr>
          <p:nvPr/>
        </p:nvSpPr>
        <p:spPr bwMode="auto">
          <a:xfrm>
            <a:off x="7574198" y="4480184"/>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54" name="Freeform 726"/>
          <p:cNvSpPr>
            <a:spLocks/>
          </p:cNvSpPr>
          <p:nvPr/>
        </p:nvSpPr>
        <p:spPr bwMode="auto">
          <a:xfrm>
            <a:off x="8082225" y="4804068"/>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55" name="Freeform 727"/>
          <p:cNvSpPr>
            <a:spLocks/>
          </p:cNvSpPr>
          <p:nvPr/>
        </p:nvSpPr>
        <p:spPr bwMode="auto">
          <a:xfrm>
            <a:off x="7988304" y="4734281"/>
            <a:ext cx="98190" cy="84103"/>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4"/>
                </a:lnTo>
                <a:lnTo>
                  <a:pt x="54" y="54"/>
                </a:lnTo>
                <a:lnTo>
                  <a:pt x="54"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56" name="Freeform 728"/>
          <p:cNvSpPr>
            <a:spLocks/>
          </p:cNvSpPr>
          <p:nvPr/>
        </p:nvSpPr>
        <p:spPr bwMode="auto">
          <a:xfrm>
            <a:off x="8127051" y="4829120"/>
            <a:ext cx="98190" cy="84103"/>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2 h 94"/>
              <a:gd name="T14" fmla="*/ 54 w 92"/>
              <a:gd name="T15" fmla="*/ 52 h 94"/>
              <a:gd name="T16" fmla="*/ 54 w 92"/>
              <a:gd name="T17" fmla="*/ 94 h 94"/>
              <a:gd name="T18" fmla="*/ 38 w 92"/>
              <a:gd name="T19" fmla="*/ 94 h 94"/>
              <a:gd name="T20" fmla="*/ 38 w 92"/>
              <a:gd name="T21" fmla="*/ 52 h 94"/>
              <a:gd name="T22" fmla="*/ 0 w 92"/>
              <a:gd name="T23" fmla="*/ 52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2"/>
                </a:lnTo>
                <a:lnTo>
                  <a:pt x="54" y="52"/>
                </a:lnTo>
                <a:lnTo>
                  <a:pt x="54" y="94"/>
                </a:lnTo>
                <a:lnTo>
                  <a:pt x="38" y="94"/>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57" name="Freeform 729"/>
          <p:cNvSpPr>
            <a:spLocks/>
          </p:cNvSpPr>
          <p:nvPr/>
        </p:nvSpPr>
        <p:spPr bwMode="auto">
          <a:xfrm>
            <a:off x="8146263" y="4839857"/>
            <a:ext cx="96056" cy="82313"/>
          </a:xfrm>
          <a:custGeom>
            <a:avLst/>
            <a:gdLst>
              <a:gd name="T0" fmla="*/ 0 w 90"/>
              <a:gd name="T1" fmla="*/ 40 h 92"/>
              <a:gd name="T2" fmla="*/ 38 w 90"/>
              <a:gd name="T3" fmla="*/ 40 h 92"/>
              <a:gd name="T4" fmla="*/ 38 w 90"/>
              <a:gd name="T5" fmla="*/ 0 h 92"/>
              <a:gd name="T6" fmla="*/ 52 w 90"/>
              <a:gd name="T7" fmla="*/ 0 h 92"/>
              <a:gd name="T8" fmla="*/ 52 w 90"/>
              <a:gd name="T9" fmla="*/ 40 h 92"/>
              <a:gd name="T10" fmla="*/ 90 w 90"/>
              <a:gd name="T11" fmla="*/ 40 h 92"/>
              <a:gd name="T12" fmla="*/ 90 w 90"/>
              <a:gd name="T13" fmla="*/ 52 h 92"/>
              <a:gd name="T14" fmla="*/ 52 w 90"/>
              <a:gd name="T15" fmla="*/ 52 h 92"/>
              <a:gd name="T16" fmla="*/ 52 w 90"/>
              <a:gd name="T17" fmla="*/ 92 h 92"/>
              <a:gd name="T18" fmla="*/ 38 w 90"/>
              <a:gd name="T19" fmla="*/ 92 h 92"/>
              <a:gd name="T20" fmla="*/ 38 w 90"/>
              <a:gd name="T21" fmla="*/ 52 h 92"/>
              <a:gd name="T22" fmla="*/ 0 w 90"/>
              <a:gd name="T23" fmla="*/ 52 h 92"/>
              <a:gd name="T24" fmla="*/ 0 w 90"/>
              <a:gd name="T25"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0" y="40"/>
                </a:moveTo>
                <a:lnTo>
                  <a:pt x="38" y="40"/>
                </a:lnTo>
                <a:lnTo>
                  <a:pt x="38" y="0"/>
                </a:lnTo>
                <a:lnTo>
                  <a:pt x="52" y="0"/>
                </a:lnTo>
                <a:lnTo>
                  <a:pt x="52" y="40"/>
                </a:lnTo>
                <a:lnTo>
                  <a:pt x="90" y="40"/>
                </a:lnTo>
                <a:lnTo>
                  <a:pt x="90" y="52"/>
                </a:lnTo>
                <a:lnTo>
                  <a:pt x="52" y="52"/>
                </a:lnTo>
                <a:lnTo>
                  <a:pt x="52" y="92"/>
                </a:lnTo>
                <a:lnTo>
                  <a:pt x="38" y="92"/>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58" name="Freeform 730"/>
          <p:cNvSpPr>
            <a:spLocks/>
          </p:cNvSpPr>
          <p:nvPr/>
        </p:nvSpPr>
        <p:spPr bwMode="auto">
          <a:xfrm>
            <a:off x="8180416" y="4861330"/>
            <a:ext cx="98190" cy="84103"/>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4"/>
                </a:lnTo>
                <a:lnTo>
                  <a:pt x="54" y="54"/>
                </a:lnTo>
                <a:lnTo>
                  <a:pt x="54"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59" name="Freeform 731"/>
          <p:cNvSpPr>
            <a:spLocks/>
          </p:cNvSpPr>
          <p:nvPr/>
        </p:nvSpPr>
        <p:spPr bwMode="auto">
          <a:xfrm>
            <a:off x="8199627" y="4877434"/>
            <a:ext cx="98190" cy="84103"/>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2 h 94"/>
              <a:gd name="T14" fmla="*/ 54 w 92"/>
              <a:gd name="T15" fmla="*/ 52 h 94"/>
              <a:gd name="T16" fmla="*/ 54 w 92"/>
              <a:gd name="T17" fmla="*/ 94 h 94"/>
              <a:gd name="T18" fmla="*/ 38 w 92"/>
              <a:gd name="T19" fmla="*/ 94 h 94"/>
              <a:gd name="T20" fmla="*/ 38 w 92"/>
              <a:gd name="T21" fmla="*/ 52 h 94"/>
              <a:gd name="T22" fmla="*/ 0 w 92"/>
              <a:gd name="T23" fmla="*/ 52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2"/>
                </a:lnTo>
                <a:lnTo>
                  <a:pt x="54" y="52"/>
                </a:lnTo>
                <a:lnTo>
                  <a:pt x="54" y="94"/>
                </a:lnTo>
                <a:lnTo>
                  <a:pt x="38" y="94"/>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60" name="Freeform 732"/>
          <p:cNvSpPr>
            <a:spLocks/>
          </p:cNvSpPr>
          <p:nvPr/>
        </p:nvSpPr>
        <p:spPr bwMode="auto">
          <a:xfrm>
            <a:off x="8218838" y="4895329"/>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61" name="Freeform 733"/>
          <p:cNvSpPr>
            <a:spLocks/>
          </p:cNvSpPr>
          <p:nvPr/>
        </p:nvSpPr>
        <p:spPr bwMode="auto">
          <a:xfrm>
            <a:off x="8238049" y="4895329"/>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62" name="Freeform 734"/>
          <p:cNvSpPr>
            <a:spLocks/>
          </p:cNvSpPr>
          <p:nvPr/>
        </p:nvSpPr>
        <p:spPr bwMode="auto">
          <a:xfrm>
            <a:off x="8376796" y="4956169"/>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63" name="Freeform 735"/>
          <p:cNvSpPr>
            <a:spLocks/>
          </p:cNvSpPr>
          <p:nvPr/>
        </p:nvSpPr>
        <p:spPr bwMode="auto">
          <a:xfrm>
            <a:off x="8400276" y="4956169"/>
            <a:ext cx="98190" cy="84103"/>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4"/>
                </a:lnTo>
                <a:lnTo>
                  <a:pt x="54" y="54"/>
                </a:lnTo>
                <a:lnTo>
                  <a:pt x="54"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64" name="Freeform 736"/>
          <p:cNvSpPr>
            <a:spLocks/>
          </p:cNvSpPr>
          <p:nvPr/>
        </p:nvSpPr>
        <p:spPr bwMode="auto">
          <a:xfrm>
            <a:off x="8428026" y="4956169"/>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65" name="Freeform 737"/>
          <p:cNvSpPr>
            <a:spLocks/>
          </p:cNvSpPr>
          <p:nvPr/>
        </p:nvSpPr>
        <p:spPr bwMode="auto">
          <a:xfrm>
            <a:off x="8536889" y="5008062"/>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2 h 94"/>
              <a:gd name="T14" fmla="*/ 52 w 90"/>
              <a:gd name="T15" fmla="*/ 52 h 94"/>
              <a:gd name="T16" fmla="*/ 52 w 90"/>
              <a:gd name="T17" fmla="*/ 94 h 94"/>
              <a:gd name="T18" fmla="*/ 38 w 90"/>
              <a:gd name="T19" fmla="*/ 94 h 94"/>
              <a:gd name="T20" fmla="*/ 38 w 90"/>
              <a:gd name="T21" fmla="*/ 52 h 94"/>
              <a:gd name="T22" fmla="*/ 0 w 90"/>
              <a:gd name="T23" fmla="*/ 52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2"/>
                </a:lnTo>
                <a:lnTo>
                  <a:pt x="52" y="52"/>
                </a:lnTo>
                <a:lnTo>
                  <a:pt x="52" y="94"/>
                </a:lnTo>
                <a:lnTo>
                  <a:pt x="38" y="94"/>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68" name="Freeform 738"/>
          <p:cNvSpPr>
            <a:spLocks/>
          </p:cNvSpPr>
          <p:nvPr/>
        </p:nvSpPr>
        <p:spPr bwMode="auto">
          <a:xfrm>
            <a:off x="8626541" y="5008062"/>
            <a:ext cx="98190" cy="84103"/>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2 h 94"/>
              <a:gd name="T14" fmla="*/ 54 w 92"/>
              <a:gd name="T15" fmla="*/ 52 h 94"/>
              <a:gd name="T16" fmla="*/ 54 w 92"/>
              <a:gd name="T17" fmla="*/ 94 h 94"/>
              <a:gd name="T18" fmla="*/ 38 w 92"/>
              <a:gd name="T19" fmla="*/ 94 h 94"/>
              <a:gd name="T20" fmla="*/ 38 w 92"/>
              <a:gd name="T21" fmla="*/ 52 h 94"/>
              <a:gd name="T22" fmla="*/ 0 w 92"/>
              <a:gd name="T23" fmla="*/ 52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2"/>
                </a:lnTo>
                <a:lnTo>
                  <a:pt x="54" y="52"/>
                </a:lnTo>
                <a:lnTo>
                  <a:pt x="54" y="94"/>
                </a:lnTo>
                <a:lnTo>
                  <a:pt x="38" y="94"/>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69" name="Freeform 739"/>
          <p:cNvSpPr>
            <a:spLocks/>
          </p:cNvSpPr>
          <p:nvPr/>
        </p:nvSpPr>
        <p:spPr bwMode="auto">
          <a:xfrm>
            <a:off x="8647887" y="5020588"/>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70" name="Freeform 740"/>
          <p:cNvSpPr>
            <a:spLocks/>
          </p:cNvSpPr>
          <p:nvPr/>
        </p:nvSpPr>
        <p:spPr bwMode="auto">
          <a:xfrm>
            <a:off x="8667098" y="5020588"/>
            <a:ext cx="98190" cy="84103"/>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4"/>
                </a:lnTo>
                <a:lnTo>
                  <a:pt x="54" y="54"/>
                </a:lnTo>
                <a:lnTo>
                  <a:pt x="54"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71" name="Freeform 741"/>
          <p:cNvSpPr>
            <a:spLocks/>
          </p:cNvSpPr>
          <p:nvPr/>
        </p:nvSpPr>
        <p:spPr bwMode="auto">
          <a:xfrm>
            <a:off x="8694847" y="5020588"/>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72" name="Freeform 742"/>
          <p:cNvSpPr>
            <a:spLocks/>
          </p:cNvSpPr>
          <p:nvPr/>
        </p:nvSpPr>
        <p:spPr bwMode="auto">
          <a:xfrm>
            <a:off x="8997956" y="5135111"/>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73" name="Freeform 743"/>
          <p:cNvSpPr>
            <a:spLocks/>
          </p:cNvSpPr>
          <p:nvPr/>
        </p:nvSpPr>
        <p:spPr bwMode="auto">
          <a:xfrm>
            <a:off x="9085474" y="5156584"/>
            <a:ext cx="96056" cy="82313"/>
          </a:xfrm>
          <a:custGeom>
            <a:avLst/>
            <a:gdLst>
              <a:gd name="T0" fmla="*/ 0 w 90"/>
              <a:gd name="T1" fmla="*/ 38 h 92"/>
              <a:gd name="T2" fmla="*/ 38 w 90"/>
              <a:gd name="T3" fmla="*/ 38 h 92"/>
              <a:gd name="T4" fmla="*/ 38 w 90"/>
              <a:gd name="T5" fmla="*/ 0 h 92"/>
              <a:gd name="T6" fmla="*/ 52 w 90"/>
              <a:gd name="T7" fmla="*/ 0 h 92"/>
              <a:gd name="T8" fmla="*/ 52 w 90"/>
              <a:gd name="T9" fmla="*/ 38 h 92"/>
              <a:gd name="T10" fmla="*/ 90 w 90"/>
              <a:gd name="T11" fmla="*/ 38 h 92"/>
              <a:gd name="T12" fmla="*/ 90 w 90"/>
              <a:gd name="T13" fmla="*/ 52 h 92"/>
              <a:gd name="T14" fmla="*/ 52 w 90"/>
              <a:gd name="T15" fmla="*/ 52 h 92"/>
              <a:gd name="T16" fmla="*/ 52 w 90"/>
              <a:gd name="T17" fmla="*/ 92 h 92"/>
              <a:gd name="T18" fmla="*/ 38 w 90"/>
              <a:gd name="T19" fmla="*/ 92 h 92"/>
              <a:gd name="T20" fmla="*/ 38 w 90"/>
              <a:gd name="T21" fmla="*/ 52 h 92"/>
              <a:gd name="T22" fmla="*/ 0 w 90"/>
              <a:gd name="T23" fmla="*/ 52 h 92"/>
              <a:gd name="T24" fmla="*/ 0 w 90"/>
              <a:gd name="T25" fmla="*/ 3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0" y="38"/>
                </a:moveTo>
                <a:lnTo>
                  <a:pt x="38" y="38"/>
                </a:lnTo>
                <a:lnTo>
                  <a:pt x="38" y="0"/>
                </a:lnTo>
                <a:lnTo>
                  <a:pt x="52" y="0"/>
                </a:lnTo>
                <a:lnTo>
                  <a:pt x="52" y="38"/>
                </a:lnTo>
                <a:lnTo>
                  <a:pt x="90" y="38"/>
                </a:lnTo>
                <a:lnTo>
                  <a:pt x="90" y="52"/>
                </a:lnTo>
                <a:lnTo>
                  <a:pt x="52" y="52"/>
                </a:lnTo>
                <a:lnTo>
                  <a:pt x="52" y="92"/>
                </a:lnTo>
                <a:lnTo>
                  <a:pt x="38" y="92"/>
                </a:lnTo>
                <a:lnTo>
                  <a:pt x="38" y="52"/>
                </a:lnTo>
                <a:lnTo>
                  <a:pt x="0" y="52"/>
                </a:lnTo>
                <a:lnTo>
                  <a:pt x="0" y="38"/>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74" name="Freeform 744"/>
          <p:cNvSpPr>
            <a:spLocks/>
          </p:cNvSpPr>
          <p:nvPr/>
        </p:nvSpPr>
        <p:spPr bwMode="auto">
          <a:xfrm>
            <a:off x="9106819" y="5156584"/>
            <a:ext cx="98190" cy="82313"/>
          </a:xfrm>
          <a:custGeom>
            <a:avLst/>
            <a:gdLst>
              <a:gd name="T0" fmla="*/ 0 w 92"/>
              <a:gd name="T1" fmla="*/ 38 h 92"/>
              <a:gd name="T2" fmla="*/ 38 w 92"/>
              <a:gd name="T3" fmla="*/ 38 h 92"/>
              <a:gd name="T4" fmla="*/ 38 w 92"/>
              <a:gd name="T5" fmla="*/ 0 h 92"/>
              <a:gd name="T6" fmla="*/ 54 w 92"/>
              <a:gd name="T7" fmla="*/ 0 h 92"/>
              <a:gd name="T8" fmla="*/ 54 w 92"/>
              <a:gd name="T9" fmla="*/ 38 h 92"/>
              <a:gd name="T10" fmla="*/ 92 w 92"/>
              <a:gd name="T11" fmla="*/ 38 h 92"/>
              <a:gd name="T12" fmla="*/ 92 w 92"/>
              <a:gd name="T13" fmla="*/ 52 h 92"/>
              <a:gd name="T14" fmla="*/ 54 w 92"/>
              <a:gd name="T15" fmla="*/ 52 h 92"/>
              <a:gd name="T16" fmla="*/ 54 w 92"/>
              <a:gd name="T17" fmla="*/ 92 h 92"/>
              <a:gd name="T18" fmla="*/ 38 w 92"/>
              <a:gd name="T19" fmla="*/ 92 h 92"/>
              <a:gd name="T20" fmla="*/ 38 w 92"/>
              <a:gd name="T21" fmla="*/ 52 h 92"/>
              <a:gd name="T22" fmla="*/ 0 w 92"/>
              <a:gd name="T23" fmla="*/ 52 h 92"/>
              <a:gd name="T24" fmla="*/ 0 w 92"/>
              <a:gd name="T25" fmla="*/ 3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0" y="38"/>
                </a:moveTo>
                <a:lnTo>
                  <a:pt x="38" y="38"/>
                </a:lnTo>
                <a:lnTo>
                  <a:pt x="38" y="0"/>
                </a:lnTo>
                <a:lnTo>
                  <a:pt x="54" y="0"/>
                </a:lnTo>
                <a:lnTo>
                  <a:pt x="54" y="38"/>
                </a:lnTo>
                <a:lnTo>
                  <a:pt x="92" y="38"/>
                </a:lnTo>
                <a:lnTo>
                  <a:pt x="92" y="52"/>
                </a:lnTo>
                <a:lnTo>
                  <a:pt x="54" y="52"/>
                </a:lnTo>
                <a:lnTo>
                  <a:pt x="54" y="92"/>
                </a:lnTo>
                <a:lnTo>
                  <a:pt x="38" y="92"/>
                </a:lnTo>
                <a:lnTo>
                  <a:pt x="38" y="52"/>
                </a:lnTo>
                <a:lnTo>
                  <a:pt x="0" y="52"/>
                </a:lnTo>
                <a:lnTo>
                  <a:pt x="0" y="38"/>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75" name="Freeform 745"/>
          <p:cNvSpPr>
            <a:spLocks/>
          </p:cNvSpPr>
          <p:nvPr/>
        </p:nvSpPr>
        <p:spPr bwMode="auto">
          <a:xfrm>
            <a:off x="9074801" y="5156584"/>
            <a:ext cx="96056" cy="82313"/>
          </a:xfrm>
          <a:custGeom>
            <a:avLst/>
            <a:gdLst>
              <a:gd name="T0" fmla="*/ 0 w 90"/>
              <a:gd name="T1" fmla="*/ 38 h 92"/>
              <a:gd name="T2" fmla="*/ 38 w 90"/>
              <a:gd name="T3" fmla="*/ 38 h 92"/>
              <a:gd name="T4" fmla="*/ 38 w 90"/>
              <a:gd name="T5" fmla="*/ 0 h 92"/>
              <a:gd name="T6" fmla="*/ 52 w 90"/>
              <a:gd name="T7" fmla="*/ 0 h 92"/>
              <a:gd name="T8" fmla="*/ 52 w 90"/>
              <a:gd name="T9" fmla="*/ 38 h 92"/>
              <a:gd name="T10" fmla="*/ 90 w 90"/>
              <a:gd name="T11" fmla="*/ 38 h 92"/>
              <a:gd name="T12" fmla="*/ 90 w 90"/>
              <a:gd name="T13" fmla="*/ 52 h 92"/>
              <a:gd name="T14" fmla="*/ 52 w 90"/>
              <a:gd name="T15" fmla="*/ 52 h 92"/>
              <a:gd name="T16" fmla="*/ 52 w 90"/>
              <a:gd name="T17" fmla="*/ 92 h 92"/>
              <a:gd name="T18" fmla="*/ 38 w 90"/>
              <a:gd name="T19" fmla="*/ 92 h 92"/>
              <a:gd name="T20" fmla="*/ 38 w 90"/>
              <a:gd name="T21" fmla="*/ 52 h 92"/>
              <a:gd name="T22" fmla="*/ 0 w 90"/>
              <a:gd name="T23" fmla="*/ 52 h 92"/>
              <a:gd name="T24" fmla="*/ 0 w 90"/>
              <a:gd name="T25" fmla="*/ 3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0" y="38"/>
                </a:moveTo>
                <a:lnTo>
                  <a:pt x="38" y="38"/>
                </a:lnTo>
                <a:lnTo>
                  <a:pt x="38" y="0"/>
                </a:lnTo>
                <a:lnTo>
                  <a:pt x="52" y="0"/>
                </a:lnTo>
                <a:lnTo>
                  <a:pt x="52" y="38"/>
                </a:lnTo>
                <a:lnTo>
                  <a:pt x="90" y="38"/>
                </a:lnTo>
                <a:lnTo>
                  <a:pt x="90" y="52"/>
                </a:lnTo>
                <a:lnTo>
                  <a:pt x="52" y="52"/>
                </a:lnTo>
                <a:lnTo>
                  <a:pt x="52" y="92"/>
                </a:lnTo>
                <a:lnTo>
                  <a:pt x="38" y="92"/>
                </a:lnTo>
                <a:lnTo>
                  <a:pt x="38" y="52"/>
                </a:lnTo>
                <a:lnTo>
                  <a:pt x="0" y="52"/>
                </a:lnTo>
                <a:lnTo>
                  <a:pt x="0" y="38"/>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76" name="Freeform 746"/>
          <p:cNvSpPr>
            <a:spLocks/>
          </p:cNvSpPr>
          <p:nvPr/>
        </p:nvSpPr>
        <p:spPr bwMode="auto">
          <a:xfrm>
            <a:off x="8893362" y="5097533"/>
            <a:ext cx="98190" cy="84103"/>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4"/>
                </a:lnTo>
                <a:lnTo>
                  <a:pt x="54" y="54"/>
                </a:lnTo>
                <a:lnTo>
                  <a:pt x="54" y="94"/>
                </a:lnTo>
                <a:lnTo>
                  <a:pt x="38" y="94"/>
                </a:lnTo>
                <a:lnTo>
                  <a:pt x="38" y="54"/>
                </a:lnTo>
                <a:lnTo>
                  <a:pt x="0" y="54"/>
                </a:lnTo>
                <a:lnTo>
                  <a:pt x="0" y="4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77" name="Freeform 747"/>
          <p:cNvSpPr>
            <a:spLocks/>
          </p:cNvSpPr>
          <p:nvPr/>
        </p:nvSpPr>
        <p:spPr bwMode="auto">
          <a:xfrm>
            <a:off x="8771692" y="5052797"/>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78" name="Freeform 748"/>
          <p:cNvSpPr>
            <a:spLocks/>
          </p:cNvSpPr>
          <p:nvPr/>
        </p:nvSpPr>
        <p:spPr bwMode="auto">
          <a:xfrm>
            <a:off x="8739673" y="5052797"/>
            <a:ext cx="98190" cy="84103"/>
          </a:xfrm>
          <a:custGeom>
            <a:avLst/>
            <a:gdLst>
              <a:gd name="T0" fmla="*/ 0 w 92"/>
              <a:gd name="T1" fmla="*/ 40 h 94"/>
              <a:gd name="T2" fmla="*/ 38 w 92"/>
              <a:gd name="T3" fmla="*/ 40 h 94"/>
              <a:gd name="T4" fmla="*/ 38 w 92"/>
              <a:gd name="T5" fmla="*/ 0 h 94"/>
              <a:gd name="T6" fmla="*/ 52 w 92"/>
              <a:gd name="T7" fmla="*/ 0 h 94"/>
              <a:gd name="T8" fmla="*/ 52 w 92"/>
              <a:gd name="T9" fmla="*/ 40 h 94"/>
              <a:gd name="T10" fmla="*/ 92 w 92"/>
              <a:gd name="T11" fmla="*/ 40 h 94"/>
              <a:gd name="T12" fmla="*/ 92 w 92"/>
              <a:gd name="T13" fmla="*/ 54 h 94"/>
              <a:gd name="T14" fmla="*/ 52 w 92"/>
              <a:gd name="T15" fmla="*/ 54 h 94"/>
              <a:gd name="T16" fmla="*/ 52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2" y="0"/>
                </a:lnTo>
                <a:lnTo>
                  <a:pt x="52" y="40"/>
                </a:lnTo>
                <a:lnTo>
                  <a:pt x="92" y="40"/>
                </a:lnTo>
                <a:lnTo>
                  <a:pt x="92"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79" name="Freeform 749"/>
          <p:cNvSpPr>
            <a:spLocks/>
          </p:cNvSpPr>
          <p:nvPr/>
        </p:nvSpPr>
        <p:spPr bwMode="auto">
          <a:xfrm>
            <a:off x="8724731" y="5052797"/>
            <a:ext cx="98190" cy="84103"/>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4"/>
                </a:lnTo>
                <a:lnTo>
                  <a:pt x="54" y="54"/>
                </a:lnTo>
                <a:lnTo>
                  <a:pt x="54" y="94"/>
                </a:lnTo>
                <a:lnTo>
                  <a:pt x="38" y="94"/>
                </a:lnTo>
                <a:lnTo>
                  <a:pt x="38" y="54"/>
                </a:lnTo>
                <a:lnTo>
                  <a:pt x="0" y="54"/>
                </a:lnTo>
                <a:lnTo>
                  <a:pt x="0" y="4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80" name="Freeform 750"/>
          <p:cNvSpPr>
            <a:spLocks/>
          </p:cNvSpPr>
          <p:nvPr/>
        </p:nvSpPr>
        <p:spPr bwMode="auto">
          <a:xfrm>
            <a:off x="9288258" y="5183425"/>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81" name="Freeform 751"/>
          <p:cNvSpPr>
            <a:spLocks/>
          </p:cNvSpPr>
          <p:nvPr/>
        </p:nvSpPr>
        <p:spPr bwMode="auto">
          <a:xfrm>
            <a:off x="9328815" y="5204898"/>
            <a:ext cx="96056" cy="84103"/>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A6A6A6"/>
          </a:solidFill>
          <a:ln>
            <a:noFill/>
          </a:ln>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82" name="Freeform 752"/>
          <p:cNvSpPr>
            <a:spLocks/>
          </p:cNvSpPr>
          <p:nvPr/>
        </p:nvSpPr>
        <p:spPr bwMode="auto">
          <a:xfrm>
            <a:off x="9439812" y="5240686"/>
            <a:ext cx="98190" cy="82313"/>
          </a:xfrm>
          <a:custGeom>
            <a:avLst/>
            <a:gdLst>
              <a:gd name="T0" fmla="*/ 0 w 92"/>
              <a:gd name="T1" fmla="*/ 40 h 92"/>
              <a:gd name="T2" fmla="*/ 38 w 92"/>
              <a:gd name="T3" fmla="*/ 40 h 92"/>
              <a:gd name="T4" fmla="*/ 38 w 92"/>
              <a:gd name="T5" fmla="*/ 0 h 92"/>
              <a:gd name="T6" fmla="*/ 52 w 92"/>
              <a:gd name="T7" fmla="*/ 0 h 92"/>
              <a:gd name="T8" fmla="*/ 52 w 92"/>
              <a:gd name="T9" fmla="*/ 40 h 92"/>
              <a:gd name="T10" fmla="*/ 92 w 92"/>
              <a:gd name="T11" fmla="*/ 40 h 92"/>
              <a:gd name="T12" fmla="*/ 92 w 92"/>
              <a:gd name="T13" fmla="*/ 52 h 92"/>
              <a:gd name="T14" fmla="*/ 52 w 92"/>
              <a:gd name="T15" fmla="*/ 52 h 92"/>
              <a:gd name="T16" fmla="*/ 52 w 92"/>
              <a:gd name="T17" fmla="*/ 92 h 92"/>
              <a:gd name="T18" fmla="*/ 38 w 92"/>
              <a:gd name="T19" fmla="*/ 92 h 92"/>
              <a:gd name="T20" fmla="*/ 38 w 92"/>
              <a:gd name="T21" fmla="*/ 52 h 92"/>
              <a:gd name="T22" fmla="*/ 0 w 92"/>
              <a:gd name="T23" fmla="*/ 52 h 92"/>
              <a:gd name="T24" fmla="*/ 0 w 92"/>
              <a:gd name="T25"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0" y="40"/>
                </a:moveTo>
                <a:lnTo>
                  <a:pt x="38" y="40"/>
                </a:lnTo>
                <a:lnTo>
                  <a:pt x="38" y="0"/>
                </a:lnTo>
                <a:lnTo>
                  <a:pt x="52" y="0"/>
                </a:lnTo>
                <a:lnTo>
                  <a:pt x="52" y="40"/>
                </a:lnTo>
                <a:lnTo>
                  <a:pt x="92" y="40"/>
                </a:lnTo>
                <a:lnTo>
                  <a:pt x="92" y="52"/>
                </a:lnTo>
                <a:lnTo>
                  <a:pt x="52" y="52"/>
                </a:lnTo>
                <a:lnTo>
                  <a:pt x="52" y="92"/>
                </a:lnTo>
                <a:lnTo>
                  <a:pt x="38" y="92"/>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83" name="Freeform 753"/>
          <p:cNvSpPr>
            <a:spLocks/>
          </p:cNvSpPr>
          <p:nvPr/>
        </p:nvSpPr>
        <p:spPr bwMode="auto">
          <a:xfrm>
            <a:off x="9461158" y="5240686"/>
            <a:ext cx="98190" cy="82313"/>
          </a:xfrm>
          <a:custGeom>
            <a:avLst/>
            <a:gdLst>
              <a:gd name="T0" fmla="*/ 0 w 92"/>
              <a:gd name="T1" fmla="*/ 40 h 92"/>
              <a:gd name="T2" fmla="*/ 38 w 92"/>
              <a:gd name="T3" fmla="*/ 40 h 92"/>
              <a:gd name="T4" fmla="*/ 38 w 92"/>
              <a:gd name="T5" fmla="*/ 0 h 92"/>
              <a:gd name="T6" fmla="*/ 54 w 92"/>
              <a:gd name="T7" fmla="*/ 0 h 92"/>
              <a:gd name="T8" fmla="*/ 54 w 92"/>
              <a:gd name="T9" fmla="*/ 40 h 92"/>
              <a:gd name="T10" fmla="*/ 92 w 92"/>
              <a:gd name="T11" fmla="*/ 40 h 92"/>
              <a:gd name="T12" fmla="*/ 92 w 92"/>
              <a:gd name="T13" fmla="*/ 52 h 92"/>
              <a:gd name="T14" fmla="*/ 54 w 92"/>
              <a:gd name="T15" fmla="*/ 52 h 92"/>
              <a:gd name="T16" fmla="*/ 54 w 92"/>
              <a:gd name="T17" fmla="*/ 92 h 92"/>
              <a:gd name="T18" fmla="*/ 38 w 92"/>
              <a:gd name="T19" fmla="*/ 92 h 92"/>
              <a:gd name="T20" fmla="*/ 38 w 92"/>
              <a:gd name="T21" fmla="*/ 52 h 92"/>
              <a:gd name="T22" fmla="*/ 0 w 92"/>
              <a:gd name="T23" fmla="*/ 52 h 92"/>
              <a:gd name="T24" fmla="*/ 0 w 92"/>
              <a:gd name="T25"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0" y="40"/>
                </a:moveTo>
                <a:lnTo>
                  <a:pt x="38" y="40"/>
                </a:lnTo>
                <a:lnTo>
                  <a:pt x="38" y="0"/>
                </a:lnTo>
                <a:lnTo>
                  <a:pt x="54" y="0"/>
                </a:lnTo>
                <a:lnTo>
                  <a:pt x="54" y="40"/>
                </a:lnTo>
                <a:lnTo>
                  <a:pt x="92" y="40"/>
                </a:lnTo>
                <a:lnTo>
                  <a:pt x="92" y="52"/>
                </a:lnTo>
                <a:lnTo>
                  <a:pt x="54" y="52"/>
                </a:lnTo>
                <a:lnTo>
                  <a:pt x="54" y="92"/>
                </a:lnTo>
                <a:lnTo>
                  <a:pt x="38" y="92"/>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84" name="Freeform 754"/>
          <p:cNvSpPr>
            <a:spLocks/>
          </p:cNvSpPr>
          <p:nvPr/>
        </p:nvSpPr>
        <p:spPr bwMode="auto">
          <a:xfrm>
            <a:off x="9501715" y="5240686"/>
            <a:ext cx="96056" cy="82313"/>
          </a:xfrm>
          <a:custGeom>
            <a:avLst/>
            <a:gdLst>
              <a:gd name="T0" fmla="*/ 0 w 90"/>
              <a:gd name="T1" fmla="*/ 40 h 92"/>
              <a:gd name="T2" fmla="*/ 38 w 90"/>
              <a:gd name="T3" fmla="*/ 40 h 92"/>
              <a:gd name="T4" fmla="*/ 38 w 90"/>
              <a:gd name="T5" fmla="*/ 0 h 92"/>
              <a:gd name="T6" fmla="*/ 52 w 90"/>
              <a:gd name="T7" fmla="*/ 0 h 92"/>
              <a:gd name="T8" fmla="*/ 52 w 90"/>
              <a:gd name="T9" fmla="*/ 40 h 92"/>
              <a:gd name="T10" fmla="*/ 90 w 90"/>
              <a:gd name="T11" fmla="*/ 40 h 92"/>
              <a:gd name="T12" fmla="*/ 90 w 90"/>
              <a:gd name="T13" fmla="*/ 52 h 92"/>
              <a:gd name="T14" fmla="*/ 52 w 90"/>
              <a:gd name="T15" fmla="*/ 52 h 92"/>
              <a:gd name="T16" fmla="*/ 52 w 90"/>
              <a:gd name="T17" fmla="*/ 92 h 92"/>
              <a:gd name="T18" fmla="*/ 38 w 90"/>
              <a:gd name="T19" fmla="*/ 92 h 92"/>
              <a:gd name="T20" fmla="*/ 38 w 90"/>
              <a:gd name="T21" fmla="*/ 52 h 92"/>
              <a:gd name="T22" fmla="*/ 0 w 90"/>
              <a:gd name="T23" fmla="*/ 52 h 92"/>
              <a:gd name="T24" fmla="*/ 0 w 90"/>
              <a:gd name="T25"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0" y="40"/>
                </a:moveTo>
                <a:lnTo>
                  <a:pt x="38" y="40"/>
                </a:lnTo>
                <a:lnTo>
                  <a:pt x="38" y="0"/>
                </a:lnTo>
                <a:lnTo>
                  <a:pt x="52" y="0"/>
                </a:lnTo>
                <a:lnTo>
                  <a:pt x="52" y="40"/>
                </a:lnTo>
                <a:lnTo>
                  <a:pt x="90" y="40"/>
                </a:lnTo>
                <a:lnTo>
                  <a:pt x="90" y="52"/>
                </a:lnTo>
                <a:lnTo>
                  <a:pt x="52" y="52"/>
                </a:lnTo>
                <a:lnTo>
                  <a:pt x="52" y="92"/>
                </a:lnTo>
                <a:lnTo>
                  <a:pt x="38" y="92"/>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85" name="Freeform 755"/>
          <p:cNvSpPr>
            <a:spLocks/>
          </p:cNvSpPr>
          <p:nvPr/>
        </p:nvSpPr>
        <p:spPr bwMode="auto">
          <a:xfrm>
            <a:off x="9531599" y="5240686"/>
            <a:ext cx="96056" cy="82313"/>
          </a:xfrm>
          <a:custGeom>
            <a:avLst/>
            <a:gdLst>
              <a:gd name="T0" fmla="*/ 0 w 90"/>
              <a:gd name="T1" fmla="*/ 40 h 92"/>
              <a:gd name="T2" fmla="*/ 38 w 90"/>
              <a:gd name="T3" fmla="*/ 40 h 92"/>
              <a:gd name="T4" fmla="*/ 38 w 90"/>
              <a:gd name="T5" fmla="*/ 0 h 92"/>
              <a:gd name="T6" fmla="*/ 52 w 90"/>
              <a:gd name="T7" fmla="*/ 0 h 92"/>
              <a:gd name="T8" fmla="*/ 52 w 90"/>
              <a:gd name="T9" fmla="*/ 40 h 92"/>
              <a:gd name="T10" fmla="*/ 90 w 90"/>
              <a:gd name="T11" fmla="*/ 40 h 92"/>
              <a:gd name="T12" fmla="*/ 90 w 90"/>
              <a:gd name="T13" fmla="*/ 52 h 92"/>
              <a:gd name="T14" fmla="*/ 52 w 90"/>
              <a:gd name="T15" fmla="*/ 52 h 92"/>
              <a:gd name="T16" fmla="*/ 52 w 90"/>
              <a:gd name="T17" fmla="*/ 92 h 92"/>
              <a:gd name="T18" fmla="*/ 38 w 90"/>
              <a:gd name="T19" fmla="*/ 92 h 92"/>
              <a:gd name="T20" fmla="*/ 38 w 90"/>
              <a:gd name="T21" fmla="*/ 52 h 92"/>
              <a:gd name="T22" fmla="*/ 0 w 90"/>
              <a:gd name="T23" fmla="*/ 52 h 92"/>
              <a:gd name="T24" fmla="*/ 0 w 90"/>
              <a:gd name="T25"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0" y="40"/>
                </a:moveTo>
                <a:lnTo>
                  <a:pt x="38" y="40"/>
                </a:lnTo>
                <a:lnTo>
                  <a:pt x="38" y="0"/>
                </a:lnTo>
                <a:lnTo>
                  <a:pt x="52" y="0"/>
                </a:lnTo>
                <a:lnTo>
                  <a:pt x="52" y="40"/>
                </a:lnTo>
                <a:lnTo>
                  <a:pt x="90" y="40"/>
                </a:lnTo>
                <a:lnTo>
                  <a:pt x="90" y="52"/>
                </a:lnTo>
                <a:lnTo>
                  <a:pt x="52" y="52"/>
                </a:lnTo>
                <a:lnTo>
                  <a:pt x="52" y="92"/>
                </a:lnTo>
                <a:lnTo>
                  <a:pt x="38" y="92"/>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86" name="Freeform 756"/>
          <p:cNvSpPr>
            <a:spLocks/>
          </p:cNvSpPr>
          <p:nvPr/>
        </p:nvSpPr>
        <p:spPr bwMode="auto">
          <a:xfrm>
            <a:off x="9587098" y="5240686"/>
            <a:ext cx="98190" cy="82313"/>
          </a:xfrm>
          <a:custGeom>
            <a:avLst/>
            <a:gdLst>
              <a:gd name="T0" fmla="*/ 0 w 92"/>
              <a:gd name="T1" fmla="*/ 40 h 92"/>
              <a:gd name="T2" fmla="*/ 38 w 92"/>
              <a:gd name="T3" fmla="*/ 40 h 92"/>
              <a:gd name="T4" fmla="*/ 38 w 92"/>
              <a:gd name="T5" fmla="*/ 0 h 92"/>
              <a:gd name="T6" fmla="*/ 54 w 92"/>
              <a:gd name="T7" fmla="*/ 0 h 92"/>
              <a:gd name="T8" fmla="*/ 54 w 92"/>
              <a:gd name="T9" fmla="*/ 40 h 92"/>
              <a:gd name="T10" fmla="*/ 92 w 92"/>
              <a:gd name="T11" fmla="*/ 40 h 92"/>
              <a:gd name="T12" fmla="*/ 92 w 92"/>
              <a:gd name="T13" fmla="*/ 52 h 92"/>
              <a:gd name="T14" fmla="*/ 54 w 92"/>
              <a:gd name="T15" fmla="*/ 52 h 92"/>
              <a:gd name="T16" fmla="*/ 54 w 92"/>
              <a:gd name="T17" fmla="*/ 92 h 92"/>
              <a:gd name="T18" fmla="*/ 38 w 92"/>
              <a:gd name="T19" fmla="*/ 92 h 92"/>
              <a:gd name="T20" fmla="*/ 38 w 92"/>
              <a:gd name="T21" fmla="*/ 52 h 92"/>
              <a:gd name="T22" fmla="*/ 0 w 92"/>
              <a:gd name="T23" fmla="*/ 52 h 92"/>
              <a:gd name="T24" fmla="*/ 0 w 92"/>
              <a:gd name="T25"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0" y="40"/>
                </a:moveTo>
                <a:lnTo>
                  <a:pt x="38" y="40"/>
                </a:lnTo>
                <a:lnTo>
                  <a:pt x="38" y="0"/>
                </a:lnTo>
                <a:lnTo>
                  <a:pt x="54" y="0"/>
                </a:lnTo>
                <a:lnTo>
                  <a:pt x="54" y="40"/>
                </a:lnTo>
                <a:lnTo>
                  <a:pt x="92" y="40"/>
                </a:lnTo>
                <a:lnTo>
                  <a:pt x="92" y="52"/>
                </a:lnTo>
                <a:lnTo>
                  <a:pt x="54" y="52"/>
                </a:lnTo>
                <a:lnTo>
                  <a:pt x="54" y="92"/>
                </a:lnTo>
                <a:lnTo>
                  <a:pt x="38" y="92"/>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87" name="Freeform 757"/>
          <p:cNvSpPr>
            <a:spLocks/>
          </p:cNvSpPr>
          <p:nvPr/>
        </p:nvSpPr>
        <p:spPr bwMode="auto">
          <a:xfrm>
            <a:off x="9614847" y="5240686"/>
            <a:ext cx="96056" cy="82313"/>
          </a:xfrm>
          <a:custGeom>
            <a:avLst/>
            <a:gdLst>
              <a:gd name="T0" fmla="*/ 0 w 90"/>
              <a:gd name="T1" fmla="*/ 40 h 92"/>
              <a:gd name="T2" fmla="*/ 38 w 90"/>
              <a:gd name="T3" fmla="*/ 40 h 92"/>
              <a:gd name="T4" fmla="*/ 38 w 90"/>
              <a:gd name="T5" fmla="*/ 0 h 92"/>
              <a:gd name="T6" fmla="*/ 52 w 90"/>
              <a:gd name="T7" fmla="*/ 0 h 92"/>
              <a:gd name="T8" fmla="*/ 52 w 90"/>
              <a:gd name="T9" fmla="*/ 40 h 92"/>
              <a:gd name="T10" fmla="*/ 90 w 90"/>
              <a:gd name="T11" fmla="*/ 40 h 92"/>
              <a:gd name="T12" fmla="*/ 90 w 90"/>
              <a:gd name="T13" fmla="*/ 52 h 92"/>
              <a:gd name="T14" fmla="*/ 52 w 90"/>
              <a:gd name="T15" fmla="*/ 52 h 92"/>
              <a:gd name="T16" fmla="*/ 52 w 90"/>
              <a:gd name="T17" fmla="*/ 92 h 92"/>
              <a:gd name="T18" fmla="*/ 38 w 90"/>
              <a:gd name="T19" fmla="*/ 92 h 92"/>
              <a:gd name="T20" fmla="*/ 38 w 90"/>
              <a:gd name="T21" fmla="*/ 52 h 92"/>
              <a:gd name="T22" fmla="*/ 0 w 90"/>
              <a:gd name="T23" fmla="*/ 52 h 92"/>
              <a:gd name="T24" fmla="*/ 0 w 90"/>
              <a:gd name="T25"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0" y="40"/>
                </a:moveTo>
                <a:lnTo>
                  <a:pt x="38" y="40"/>
                </a:lnTo>
                <a:lnTo>
                  <a:pt x="38" y="0"/>
                </a:lnTo>
                <a:lnTo>
                  <a:pt x="52" y="0"/>
                </a:lnTo>
                <a:lnTo>
                  <a:pt x="52" y="40"/>
                </a:lnTo>
                <a:lnTo>
                  <a:pt x="90" y="40"/>
                </a:lnTo>
                <a:lnTo>
                  <a:pt x="90" y="52"/>
                </a:lnTo>
                <a:lnTo>
                  <a:pt x="52" y="52"/>
                </a:lnTo>
                <a:lnTo>
                  <a:pt x="52" y="92"/>
                </a:lnTo>
                <a:lnTo>
                  <a:pt x="38" y="92"/>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88" name="Freeform 758"/>
          <p:cNvSpPr>
            <a:spLocks/>
          </p:cNvSpPr>
          <p:nvPr/>
        </p:nvSpPr>
        <p:spPr bwMode="auto">
          <a:xfrm>
            <a:off x="2739395" y="1955315"/>
            <a:ext cx="2160185" cy="1313433"/>
          </a:xfrm>
          <a:custGeom>
            <a:avLst/>
            <a:gdLst>
              <a:gd name="T0" fmla="*/ 66 w 2024"/>
              <a:gd name="T1" fmla="*/ 0 h 1468"/>
              <a:gd name="T2" fmla="*/ 74 w 2024"/>
              <a:gd name="T3" fmla="*/ 12 h 1468"/>
              <a:gd name="T4" fmla="*/ 180 w 2024"/>
              <a:gd name="T5" fmla="*/ 28 h 1468"/>
              <a:gd name="T6" fmla="*/ 186 w 2024"/>
              <a:gd name="T7" fmla="*/ 56 h 1468"/>
              <a:gd name="T8" fmla="*/ 192 w 2024"/>
              <a:gd name="T9" fmla="*/ 102 h 1468"/>
              <a:gd name="T10" fmla="*/ 198 w 2024"/>
              <a:gd name="T11" fmla="*/ 154 h 1468"/>
              <a:gd name="T12" fmla="*/ 210 w 2024"/>
              <a:gd name="T13" fmla="*/ 184 h 1468"/>
              <a:gd name="T14" fmla="*/ 216 w 2024"/>
              <a:gd name="T15" fmla="*/ 204 h 1468"/>
              <a:gd name="T16" fmla="*/ 222 w 2024"/>
              <a:gd name="T17" fmla="*/ 224 h 1468"/>
              <a:gd name="T18" fmla="*/ 228 w 2024"/>
              <a:gd name="T19" fmla="*/ 258 h 1468"/>
              <a:gd name="T20" fmla="*/ 234 w 2024"/>
              <a:gd name="T21" fmla="*/ 314 h 1468"/>
              <a:gd name="T22" fmla="*/ 294 w 2024"/>
              <a:gd name="T23" fmla="*/ 326 h 1468"/>
              <a:gd name="T24" fmla="*/ 364 w 2024"/>
              <a:gd name="T25" fmla="*/ 352 h 1468"/>
              <a:gd name="T26" fmla="*/ 388 w 2024"/>
              <a:gd name="T27" fmla="*/ 368 h 1468"/>
              <a:gd name="T28" fmla="*/ 392 w 2024"/>
              <a:gd name="T29" fmla="*/ 394 h 1468"/>
              <a:gd name="T30" fmla="*/ 402 w 2024"/>
              <a:gd name="T31" fmla="*/ 406 h 1468"/>
              <a:gd name="T32" fmla="*/ 406 w 2024"/>
              <a:gd name="T33" fmla="*/ 432 h 1468"/>
              <a:gd name="T34" fmla="*/ 420 w 2024"/>
              <a:gd name="T35" fmla="*/ 472 h 1468"/>
              <a:gd name="T36" fmla="*/ 438 w 2024"/>
              <a:gd name="T37" fmla="*/ 482 h 1468"/>
              <a:gd name="T38" fmla="*/ 474 w 2024"/>
              <a:gd name="T39" fmla="*/ 502 h 1468"/>
              <a:gd name="T40" fmla="*/ 566 w 2024"/>
              <a:gd name="T41" fmla="*/ 518 h 1468"/>
              <a:gd name="T42" fmla="*/ 594 w 2024"/>
              <a:gd name="T43" fmla="*/ 540 h 1468"/>
              <a:gd name="T44" fmla="*/ 600 w 2024"/>
              <a:gd name="T45" fmla="*/ 594 h 1468"/>
              <a:gd name="T46" fmla="*/ 604 w 2024"/>
              <a:gd name="T47" fmla="*/ 644 h 1468"/>
              <a:gd name="T48" fmla="*/ 608 w 2024"/>
              <a:gd name="T49" fmla="*/ 664 h 1468"/>
              <a:gd name="T50" fmla="*/ 614 w 2024"/>
              <a:gd name="T51" fmla="*/ 684 h 1468"/>
              <a:gd name="T52" fmla="*/ 640 w 2024"/>
              <a:gd name="T53" fmla="*/ 704 h 1468"/>
              <a:gd name="T54" fmla="*/ 718 w 2024"/>
              <a:gd name="T55" fmla="*/ 724 h 1468"/>
              <a:gd name="T56" fmla="*/ 770 w 2024"/>
              <a:gd name="T57" fmla="*/ 752 h 1468"/>
              <a:gd name="T58" fmla="*/ 788 w 2024"/>
              <a:gd name="T59" fmla="*/ 774 h 1468"/>
              <a:gd name="T60" fmla="*/ 796 w 2024"/>
              <a:gd name="T61" fmla="*/ 818 h 1468"/>
              <a:gd name="T62" fmla="*/ 802 w 2024"/>
              <a:gd name="T63" fmla="*/ 836 h 1468"/>
              <a:gd name="T64" fmla="*/ 806 w 2024"/>
              <a:gd name="T65" fmla="*/ 866 h 1468"/>
              <a:gd name="T66" fmla="*/ 816 w 2024"/>
              <a:gd name="T67" fmla="*/ 886 h 1468"/>
              <a:gd name="T68" fmla="*/ 872 w 2024"/>
              <a:gd name="T69" fmla="*/ 908 h 1468"/>
              <a:gd name="T70" fmla="*/ 1022 w 2024"/>
              <a:gd name="T71" fmla="*/ 934 h 1468"/>
              <a:gd name="T72" fmla="*/ 1042 w 2024"/>
              <a:gd name="T73" fmla="*/ 964 h 1468"/>
              <a:gd name="T74" fmla="*/ 1206 w 2024"/>
              <a:gd name="T75" fmla="*/ 988 h 1468"/>
              <a:gd name="T76" fmla="*/ 1240 w 2024"/>
              <a:gd name="T77" fmla="*/ 1020 h 1468"/>
              <a:gd name="T78" fmla="*/ 1254 w 2024"/>
              <a:gd name="T79" fmla="*/ 1074 h 1468"/>
              <a:gd name="T80" fmla="*/ 1304 w 2024"/>
              <a:gd name="T81" fmla="*/ 1102 h 1468"/>
              <a:gd name="T82" fmla="*/ 1374 w 2024"/>
              <a:gd name="T83" fmla="*/ 1132 h 1468"/>
              <a:gd name="T84" fmla="*/ 1500 w 2024"/>
              <a:gd name="T85" fmla="*/ 1168 h 1468"/>
              <a:gd name="T86" fmla="*/ 1596 w 2024"/>
              <a:gd name="T87" fmla="*/ 1204 h 1468"/>
              <a:gd name="T88" fmla="*/ 1672 w 2024"/>
              <a:gd name="T89" fmla="*/ 1246 h 1468"/>
              <a:gd name="T90" fmla="*/ 1838 w 2024"/>
              <a:gd name="T91" fmla="*/ 1300 h 1468"/>
              <a:gd name="T92" fmla="*/ 1864 w 2024"/>
              <a:gd name="T93" fmla="*/ 1356 h 1468"/>
              <a:gd name="T94" fmla="*/ 1992 w 2024"/>
              <a:gd name="T95" fmla="*/ 1410 h 1468"/>
              <a:gd name="T96" fmla="*/ 2024 w 2024"/>
              <a:gd name="T97" fmla="*/ 1468 h 1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24" h="1468">
                <a:moveTo>
                  <a:pt x="0" y="0"/>
                </a:moveTo>
                <a:lnTo>
                  <a:pt x="66" y="0"/>
                </a:lnTo>
                <a:lnTo>
                  <a:pt x="66" y="12"/>
                </a:lnTo>
                <a:lnTo>
                  <a:pt x="74" y="12"/>
                </a:lnTo>
                <a:lnTo>
                  <a:pt x="74" y="28"/>
                </a:lnTo>
                <a:lnTo>
                  <a:pt x="180" y="28"/>
                </a:lnTo>
                <a:lnTo>
                  <a:pt x="180" y="52"/>
                </a:lnTo>
                <a:lnTo>
                  <a:pt x="186" y="56"/>
                </a:lnTo>
                <a:lnTo>
                  <a:pt x="186" y="96"/>
                </a:lnTo>
                <a:lnTo>
                  <a:pt x="192" y="102"/>
                </a:lnTo>
                <a:lnTo>
                  <a:pt x="192" y="148"/>
                </a:lnTo>
                <a:lnTo>
                  <a:pt x="198" y="154"/>
                </a:lnTo>
                <a:lnTo>
                  <a:pt x="198" y="174"/>
                </a:lnTo>
                <a:lnTo>
                  <a:pt x="210" y="184"/>
                </a:lnTo>
                <a:lnTo>
                  <a:pt x="210" y="198"/>
                </a:lnTo>
                <a:lnTo>
                  <a:pt x="216" y="204"/>
                </a:lnTo>
                <a:lnTo>
                  <a:pt x="216" y="218"/>
                </a:lnTo>
                <a:lnTo>
                  <a:pt x="222" y="224"/>
                </a:lnTo>
                <a:lnTo>
                  <a:pt x="222" y="252"/>
                </a:lnTo>
                <a:lnTo>
                  <a:pt x="228" y="258"/>
                </a:lnTo>
                <a:lnTo>
                  <a:pt x="228" y="306"/>
                </a:lnTo>
                <a:lnTo>
                  <a:pt x="234" y="314"/>
                </a:lnTo>
                <a:lnTo>
                  <a:pt x="234" y="326"/>
                </a:lnTo>
                <a:lnTo>
                  <a:pt x="294" y="326"/>
                </a:lnTo>
                <a:lnTo>
                  <a:pt x="294" y="352"/>
                </a:lnTo>
                <a:lnTo>
                  <a:pt x="364" y="352"/>
                </a:lnTo>
                <a:lnTo>
                  <a:pt x="364" y="368"/>
                </a:lnTo>
                <a:lnTo>
                  <a:pt x="388" y="368"/>
                </a:lnTo>
                <a:lnTo>
                  <a:pt x="388" y="390"/>
                </a:lnTo>
                <a:lnTo>
                  <a:pt x="392" y="394"/>
                </a:lnTo>
                <a:lnTo>
                  <a:pt x="392" y="406"/>
                </a:lnTo>
                <a:lnTo>
                  <a:pt x="402" y="406"/>
                </a:lnTo>
                <a:lnTo>
                  <a:pt x="402" y="428"/>
                </a:lnTo>
                <a:lnTo>
                  <a:pt x="406" y="432"/>
                </a:lnTo>
                <a:lnTo>
                  <a:pt x="406" y="458"/>
                </a:lnTo>
                <a:lnTo>
                  <a:pt x="420" y="472"/>
                </a:lnTo>
                <a:lnTo>
                  <a:pt x="420" y="482"/>
                </a:lnTo>
                <a:lnTo>
                  <a:pt x="438" y="482"/>
                </a:lnTo>
                <a:lnTo>
                  <a:pt x="438" y="502"/>
                </a:lnTo>
                <a:lnTo>
                  <a:pt x="474" y="502"/>
                </a:lnTo>
                <a:lnTo>
                  <a:pt x="474" y="518"/>
                </a:lnTo>
                <a:lnTo>
                  <a:pt x="566" y="518"/>
                </a:lnTo>
                <a:lnTo>
                  <a:pt x="566" y="540"/>
                </a:lnTo>
                <a:lnTo>
                  <a:pt x="594" y="540"/>
                </a:lnTo>
                <a:lnTo>
                  <a:pt x="594" y="584"/>
                </a:lnTo>
                <a:lnTo>
                  <a:pt x="600" y="594"/>
                </a:lnTo>
                <a:lnTo>
                  <a:pt x="600" y="638"/>
                </a:lnTo>
                <a:lnTo>
                  <a:pt x="604" y="644"/>
                </a:lnTo>
                <a:lnTo>
                  <a:pt x="604" y="660"/>
                </a:lnTo>
                <a:lnTo>
                  <a:pt x="608" y="664"/>
                </a:lnTo>
                <a:lnTo>
                  <a:pt x="608" y="684"/>
                </a:lnTo>
                <a:lnTo>
                  <a:pt x="614" y="684"/>
                </a:lnTo>
                <a:lnTo>
                  <a:pt x="614" y="704"/>
                </a:lnTo>
                <a:lnTo>
                  <a:pt x="640" y="704"/>
                </a:lnTo>
                <a:lnTo>
                  <a:pt x="640" y="724"/>
                </a:lnTo>
                <a:lnTo>
                  <a:pt x="718" y="724"/>
                </a:lnTo>
                <a:lnTo>
                  <a:pt x="718" y="752"/>
                </a:lnTo>
                <a:lnTo>
                  <a:pt x="770" y="752"/>
                </a:lnTo>
                <a:lnTo>
                  <a:pt x="770" y="774"/>
                </a:lnTo>
                <a:lnTo>
                  <a:pt x="788" y="774"/>
                </a:lnTo>
                <a:lnTo>
                  <a:pt x="788" y="818"/>
                </a:lnTo>
                <a:lnTo>
                  <a:pt x="796" y="818"/>
                </a:lnTo>
                <a:lnTo>
                  <a:pt x="796" y="836"/>
                </a:lnTo>
                <a:lnTo>
                  <a:pt x="802" y="836"/>
                </a:lnTo>
                <a:lnTo>
                  <a:pt x="802" y="864"/>
                </a:lnTo>
                <a:lnTo>
                  <a:pt x="806" y="866"/>
                </a:lnTo>
                <a:lnTo>
                  <a:pt x="806" y="886"/>
                </a:lnTo>
                <a:lnTo>
                  <a:pt x="816" y="886"/>
                </a:lnTo>
                <a:lnTo>
                  <a:pt x="816" y="908"/>
                </a:lnTo>
                <a:lnTo>
                  <a:pt x="872" y="908"/>
                </a:lnTo>
                <a:lnTo>
                  <a:pt x="872" y="934"/>
                </a:lnTo>
                <a:lnTo>
                  <a:pt x="1022" y="934"/>
                </a:lnTo>
                <a:lnTo>
                  <a:pt x="1022" y="964"/>
                </a:lnTo>
                <a:lnTo>
                  <a:pt x="1042" y="964"/>
                </a:lnTo>
                <a:lnTo>
                  <a:pt x="1042" y="988"/>
                </a:lnTo>
                <a:lnTo>
                  <a:pt x="1206" y="988"/>
                </a:lnTo>
                <a:lnTo>
                  <a:pt x="1206" y="1020"/>
                </a:lnTo>
                <a:lnTo>
                  <a:pt x="1240" y="1020"/>
                </a:lnTo>
                <a:lnTo>
                  <a:pt x="1240" y="1074"/>
                </a:lnTo>
                <a:lnTo>
                  <a:pt x="1254" y="1074"/>
                </a:lnTo>
                <a:lnTo>
                  <a:pt x="1254" y="1102"/>
                </a:lnTo>
                <a:lnTo>
                  <a:pt x="1304" y="1102"/>
                </a:lnTo>
                <a:lnTo>
                  <a:pt x="1304" y="1132"/>
                </a:lnTo>
                <a:lnTo>
                  <a:pt x="1374" y="1132"/>
                </a:lnTo>
                <a:lnTo>
                  <a:pt x="1374" y="1168"/>
                </a:lnTo>
                <a:lnTo>
                  <a:pt x="1500" y="1168"/>
                </a:lnTo>
                <a:lnTo>
                  <a:pt x="1500" y="1204"/>
                </a:lnTo>
                <a:lnTo>
                  <a:pt x="1596" y="1204"/>
                </a:lnTo>
                <a:lnTo>
                  <a:pt x="1596" y="1246"/>
                </a:lnTo>
                <a:lnTo>
                  <a:pt x="1672" y="1246"/>
                </a:lnTo>
                <a:lnTo>
                  <a:pt x="1672" y="1300"/>
                </a:lnTo>
                <a:lnTo>
                  <a:pt x="1838" y="1300"/>
                </a:lnTo>
                <a:lnTo>
                  <a:pt x="1838" y="1356"/>
                </a:lnTo>
                <a:lnTo>
                  <a:pt x="1864" y="1356"/>
                </a:lnTo>
                <a:lnTo>
                  <a:pt x="1864" y="1410"/>
                </a:lnTo>
                <a:lnTo>
                  <a:pt x="1992" y="1410"/>
                </a:lnTo>
                <a:lnTo>
                  <a:pt x="1992" y="1468"/>
                </a:lnTo>
                <a:lnTo>
                  <a:pt x="2024" y="1468"/>
                </a:lnTo>
              </a:path>
            </a:pathLst>
          </a:custGeom>
          <a:noFill/>
          <a:ln w="38100">
            <a:solidFill>
              <a:srgbClr val="33B4A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89" name="Freeform 759"/>
          <p:cNvSpPr>
            <a:spLocks/>
          </p:cNvSpPr>
          <p:nvPr/>
        </p:nvSpPr>
        <p:spPr bwMode="auto">
          <a:xfrm>
            <a:off x="6724639" y="1946368"/>
            <a:ext cx="3440928" cy="1277644"/>
          </a:xfrm>
          <a:custGeom>
            <a:avLst/>
            <a:gdLst>
              <a:gd name="T0" fmla="*/ 40 w 3224"/>
              <a:gd name="T1" fmla="*/ 0 h 1428"/>
              <a:gd name="T2" fmla="*/ 54 w 3224"/>
              <a:gd name="T3" fmla="*/ 16 h 1428"/>
              <a:gd name="T4" fmla="*/ 80 w 3224"/>
              <a:gd name="T5" fmla="*/ 26 h 1428"/>
              <a:gd name="T6" fmla="*/ 116 w 3224"/>
              <a:gd name="T7" fmla="*/ 34 h 1428"/>
              <a:gd name="T8" fmla="*/ 164 w 3224"/>
              <a:gd name="T9" fmla="*/ 46 h 1428"/>
              <a:gd name="T10" fmla="*/ 172 w 3224"/>
              <a:gd name="T11" fmla="*/ 72 h 1428"/>
              <a:gd name="T12" fmla="*/ 186 w 3224"/>
              <a:gd name="T13" fmla="*/ 102 h 1428"/>
              <a:gd name="T14" fmla="*/ 194 w 3224"/>
              <a:gd name="T15" fmla="*/ 140 h 1428"/>
              <a:gd name="T16" fmla="*/ 202 w 3224"/>
              <a:gd name="T17" fmla="*/ 264 h 1428"/>
              <a:gd name="T18" fmla="*/ 210 w 3224"/>
              <a:gd name="T19" fmla="*/ 312 h 1428"/>
              <a:gd name="T20" fmla="*/ 214 w 3224"/>
              <a:gd name="T21" fmla="*/ 342 h 1428"/>
              <a:gd name="T22" fmla="*/ 218 w 3224"/>
              <a:gd name="T23" fmla="*/ 364 h 1428"/>
              <a:gd name="T24" fmla="*/ 224 w 3224"/>
              <a:gd name="T25" fmla="*/ 396 h 1428"/>
              <a:gd name="T26" fmla="*/ 280 w 3224"/>
              <a:gd name="T27" fmla="*/ 406 h 1428"/>
              <a:gd name="T28" fmla="*/ 360 w 3224"/>
              <a:gd name="T29" fmla="*/ 418 h 1428"/>
              <a:gd name="T30" fmla="*/ 370 w 3224"/>
              <a:gd name="T31" fmla="*/ 432 h 1428"/>
              <a:gd name="T32" fmla="*/ 382 w 3224"/>
              <a:gd name="T33" fmla="*/ 454 h 1428"/>
              <a:gd name="T34" fmla="*/ 390 w 3224"/>
              <a:gd name="T35" fmla="*/ 494 h 1428"/>
              <a:gd name="T36" fmla="*/ 412 w 3224"/>
              <a:gd name="T37" fmla="*/ 544 h 1428"/>
              <a:gd name="T38" fmla="*/ 422 w 3224"/>
              <a:gd name="T39" fmla="*/ 556 h 1428"/>
              <a:gd name="T40" fmla="*/ 442 w 3224"/>
              <a:gd name="T41" fmla="*/ 570 h 1428"/>
              <a:gd name="T42" fmla="*/ 502 w 3224"/>
              <a:gd name="T43" fmla="*/ 580 h 1428"/>
              <a:gd name="T44" fmla="*/ 514 w 3224"/>
              <a:gd name="T45" fmla="*/ 594 h 1428"/>
              <a:gd name="T46" fmla="*/ 544 w 3224"/>
              <a:gd name="T47" fmla="*/ 610 h 1428"/>
              <a:gd name="T48" fmla="*/ 560 w 3224"/>
              <a:gd name="T49" fmla="*/ 630 h 1428"/>
              <a:gd name="T50" fmla="*/ 568 w 3224"/>
              <a:gd name="T51" fmla="*/ 652 h 1428"/>
              <a:gd name="T52" fmla="*/ 598 w 3224"/>
              <a:gd name="T53" fmla="*/ 676 h 1428"/>
              <a:gd name="T54" fmla="*/ 628 w 3224"/>
              <a:gd name="T55" fmla="*/ 688 h 1428"/>
              <a:gd name="T56" fmla="*/ 644 w 3224"/>
              <a:gd name="T57" fmla="*/ 702 h 1428"/>
              <a:gd name="T58" fmla="*/ 768 w 3224"/>
              <a:gd name="T59" fmla="*/ 720 h 1428"/>
              <a:gd name="T60" fmla="*/ 784 w 3224"/>
              <a:gd name="T61" fmla="*/ 736 h 1428"/>
              <a:gd name="T62" fmla="*/ 790 w 3224"/>
              <a:gd name="T63" fmla="*/ 746 h 1428"/>
              <a:gd name="T64" fmla="*/ 878 w 3224"/>
              <a:gd name="T65" fmla="*/ 760 h 1428"/>
              <a:gd name="T66" fmla="*/ 942 w 3224"/>
              <a:gd name="T67" fmla="*/ 778 h 1428"/>
              <a:gd name="T68" fmla="*/ 950 w 3224"/>
              <a:gd name="T69" fmla="*/ 792 h 1428"/>
              <a:gd name="T70" fmla="*/ 976 w 3224"/>
              <a:gd name="T71" fmla="*/ 806 h 1428"/>
              <a:gd name="T72" fmla="*/ 982 w 3224"/>
              <a:gd name="T73" fmla="*/ 826 h 1428"/>
              <a:gd name="T74" fmla="*/ 998 w 3224"/>
              <a:gd name="T75" fmla="*/ 844 h 1428"/>
              <a:gd name="T76" fmla="*/ 1004 w 3224"/>
              <a:gd name="T77" fmla="*/ 856 h 1428"/>
              <a:gd name="T78" fmla="*/ 1022 w 3224"/>
              <a:gd name="T79" fmla="*/ 876 h 1428"/>
              <a:gd name="T80" fmla="*/ 1136 w 3224"/>
              <a:gd name="T81" fmla="*/ 892 h 1428"/>
              <a:gd name="T82" fmla="*/ 1144 w 3224"/>
              <a:gd name="T83" fmla="*/ 906 h 1428"/>
              <a:gd name="T84" fmla="*/ 1166 w 3224"/>
              <a:gd name="T85" fmla="*/ 932 h 1428"/>
              <a:gd name="T86" fmla="*/ 1184 w 3224"/>
              <a:gd name="T87" fmla="*/ 942 h 1428"/>
              <a:gd name="T88" fmla="*/ 1192 w 3224"/>
              <a:gd name="T89" fmla="*/ 966 h 1428"/>
              <a:gd name="T90" fmla="*/ 1218 w 3224"/>
              <a:gd name="T91" fmla="*/ 984 h 1428"/>
              <a:gd name="T92" fmla="*/ 1250 w 3224"/>
              <a:gd name="T93" fmla="*/ 1008 h 1428"/>
              <a:gd name="T94" fmla="*/ 1286 w 3224"/>
              <a:gd name="T95" fmla="*/ 1028 h 1428"/>
              <a:gd name="T96" fmla="*/ 1312 w 3224"/>
              <a:gd name="T97" fmla="*/ 1048 h 1428"/>
              <a:gd name="T98" fmla="*/ 1356 w 3224"/>
              <a:gd name="T99" fmla="*/ 1066 h 1428"/>
              <a:gd name="T100" fmla="*/ 1392 w 3224"/>
              <a:gd name="T101" fmla="*/ 1090 h 1428"/>
              <a:gd name="T102" fmla="*/ 1526 w 3224"/>
              <a:gd name="T103" fmla="*/ 1110 h 1428"/>
              <a:gd name="T104" fmla="*/ 1536 w 3224"/>
              <a:gd name="T105" fmla="*/ 1140 h 1428"/>
              <a:gd name="T106" fmla="*/ 1738 w 3224"/>
              <a:gd name="T107" fmla="*/ 1160 h 1428"/>
              <a:gd name="T108" fmla="*/ 1786 w 3224"/>
              <a:gd name="T109" fmla="*/ 1184 h 1428"/>
              <a:gd name="T110" fmla="*/ 2318 w 3224"/>
              <a:gd name="T111" fmla="*/ 1212 h 1428"/>
              <a:gd name="T112" fmla="*/ 2806 w 3224"/>
              <a:gd name="T113" fmla="*/ 1262 h 1428"/>
              <a:gd name="T114" fmla="*/ 2884 w 3224"/>
              <a:gd name="T115" fmla="*/ 1324 h 1428"/>
              <a:gd name="T116" fmla="*/ 3224 w 3224"/>
              <a:gd name="T117" fmla="*/ 1428 h 1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24" h="1428">
                <a:moveTo>
                  <a:pt x="0" y="0"/>
                </a:moveTo>
                <a:lnTo>
                  <a:pt x="40" y="0"/>
                </a:lnTo>
                <a:lnTo>
                  <a:pt x="40" y="16"/>
                </a:lnTo>
                <a:lnTo>
                  <a:pt x="54" y="16"/>
                </a:lnTo>
                <a:lnTo>
                  <a:pt x="54" y="26"/>
                </a:lnTo>
                <a:lnTo>
                  <a:pt x="80" y="26"/>
                </a:lnTo>
                <a:lnTo>
                  <a:pt x="80" y="34"/>
                </a:lnTo>
                <a:lnTo>
                  <a:pt x="116" y="34"/>
                </a:lnTo>
                <a:lnTo>
                  <a:pt x="116" y="46"/>
                </a:lnTo>
                <a:lnTo>
                  <a:pt x="164" y="46"/>
                </a:lnTo>
                <a:lnTo>
                  <a:pt x="164" y="72"/>
                </a:lnTo>
                <a:lnTo>
                  <a:pt x="172" y="72"/>
                </a:lnTo>
                <a:lnTo>
                  <a:pt x="172" y="102"/>
                </a:lnTo>
                <a:lnTo>
                  <a:pt x="186" y="102"/>
                </a:lnTo>
                <a:lnTo>
                  <a:pt x="186" y="134"/>
                </a:lnTo>
                <a:lnTo>
                  <a:pt x="194" y="140"/>
                </a:lnTo>
                <a:lnTo>
                  <a:pt x="194" y="236"/>
                </a:lnTo>
                <a:lnTo>
                  <a:pt x="202" y="264"/>
                </a:lnTo>
                <a:lnTo>
                  <a:pt x="202" y="308"/>
                </a:lnTo>
                <a:lnTo>
                  <a:pt x="210" y="312"/>
                </a:lnTo>
                <a:lnTo>
                  <a:pt x="210" y="338"/>
                </a:lnTo>
                <a:lnTo>
                  <a:pt x="214" y="342"/>
                </a:lnTo>
                <a:lnTo>
                  <a:pt x="214" y="360"/>
                </a:lnTo>
                <a:lnTo>
                  <a:pt x="218" y="364"/>
                </a:lnTo>
                <a:lnTo>
                  <a:pt x="218" y="392"/>
                </a:lnTo>
                <a:lnTo>
                  <a:pt x="224" y="396"/>
                </a:lnTo>
                <a:lnTo>
                  <a:pt x="224" y="406"/>
                </a:lnTo>
                <a:lnTo>
                  <a:pt x="280" y="406"/>
                </a:lnTo>
                <a:lnTo>
                  <a:pt x="280" y="418"/>
                </a:lnTo>
                <a:lnTo>
                  <a:pt x="360" y="418"/>
                </a:lnTo>
                <a:lnTo>
                  <a:pt x="360" y="432"/>
                </a:lnTo>
                <a:lnTo>
                  <a:pt x="370" y="432"/>
                </a:lnTo>
                <a:lnTo>
                  <a:pt x="370" y="454"/>
                </a:lnTo>
                <a:lnTo>
                  <a:pt x="382" y="454"/>
                </a:lnTo>
                <a:lnTo>
                  <a:pt x="382" y="494"/>
                </a:lnTo>
                <a:lnTo>
                  <a:pt x="390" y="494"/>
                </a:lnTo>
                <a:lnTo>
                  <a:pt x="390" y="544"/>
                </a:lnTo>
                <a:lnTo>
                  <a:pt x="412" y="544"/>
                </a:lnTo>
                <a:lnTo>
                  <a:pt x="412" y="556"/>
                </a:lnTo>
                <a:lnTo>
                  <a:pt x="422" y="556"/>
                </a:lnTo>
                <a:lnTo>
                  <a:pt x="422" y="570"/>
                </a:lnTo>
                <a:lnTo>
                  <a:pt x="442" y="570"/>
                </a:lnTo>
                <a:lnTo>
                  <a:pt x="442" y="580"/>
                </a:lnTo>
                <a:lnTo>
                  <a:pt x="502" y="580"/>
                </a:lnTo>
                <a:lnTo>
                  <a:pt x="502" y="594"/>
                </a:lnTo>
                <a:lnTo>
                  <a:pt x="514" y="594"/>
                </a:lnTo>
                <a:lnTo>
                  <a:pt x="514" y="610"/>
                </a:lnTo>
                <a:lnTo>
                  <a:pt x="544" y="610"/>
                </a:lnTo>
                <a:lnTo>
                  <a:pt x="544" y="630"/>
                </a:lnTo>
                <a:lnTo>
                  <a:pt x="560" y="630"/>
                </a:lnTo>
                <a:lnTo>
                  <a:pt x="560" y="652"/>
                </a:lnTo>
                <a:lnTo>
                  <a:pt x="568" y="652"/>
                </a:lnTo>
                <a:lnTo>
                  <a:pt x="568" y="676"/>
                </a:lnTo>
                <a:lnTo>
                  <a:pt x="598" y="676"/>
                </a:lnTo>
                <a:lnTo>
                  <a:pt x="598" y="688"/>
                </a:lnTo>
                <a:lnTo>
                  <a:pt x="628" y="688"/>
                </a:lnTo>
                <a:lnTo>
                  <a:pt x="628" y="702"/>
                </a:lnTo>
                <a:lnTo>
                  <a:pt x="644" y="702"/>
                </a:lnTo>
                <a:lnTo>
                  <a:pt x="644" y="720"/>
                </a:lnTo>
                <a:lnTo>
                  <a:pt x="768" y="720"/>
                </a:lnTo>
                <a:lnTo>
                  <a:pt x="768" y="736"/>
                </a:lnTo>
                <a:lnTo>
                  <a:pt x="784" y="736"/>
                </a:lnTo>
                <a:lnTo>
                  <a:pt x="784" y="746"/>
                </a:lnTo>
                <a:lnTo>
                  <a:pt x="790" y="746"/>
                </a:lnTo>
                <a:lnTo>
                  <a:pt x="790" y="760"/>
                </a:lnTo>
                <a:lnTo>
                  <a:pt x="878" y="760"/>
                </a:lnTo>
                <a:lnTo>
                  <a:pt x="878" y="778"/>
                </a:lnTo>
                <a:lnTo>
                  <a:pt x="942" y="778"/>
                </a:lnTo>
                <a:lnTo>
                  <a:pt x="942" y="792"/>
                </a:lnTo>
                <a:lnTo>
                  <a:pt x="950" y="792"/>
                </a:lnTo>
                <a:lnTo>
                  <a:pt x="950" y="806"/>
                </a:lnTo>
                <a:lnTo>
                  <a:pt x="976" y="806"/>
                </a:lnTo>
                <a:lnTo>
                  <a:pt x="976" y="826"/>
                </a:lnTo>
                <a:lnTo>
                  <a:pt x="982" y="826"/>
                </a:lnTo>
                <a:lnTo>
                  <a:pt x="982" y="844"/>
                </a:lnTo>
                <a:lnTo>
                  <a:pt x="998" y="844"/>
                </a:lnTo>
                <a:lnTo>
                  <a:pt x="998" y="856"/>
                </a:lnTo>
                <a:lnTo>
                  <a:pt x="1004" y="856"/>
                </a:lnTo>
                <a:lnTo>
                  <a:pt x="1004" y="876"/>
                </a:lnTo>
                <a:lnTo>
                  <a:pt x="1022" y="876"/>
                </a:lnTo>
                <a:lnTo>
                  <a:pt x="1022" y="892"/>
                </a:lnTo>
                <a:lnTo>
                  <a:pt x="1136" y="892"/>
                </a:lnTo>
                <a:lnTo>
                  <a:pt x="1136" y="906"/>
                </a:lnTo>
                <a:lnTo>
                  <a:pt x="1144" y="906"/>
                </a:lnTo>
                <a:lnTo>
                  <a:pt x="1144" y="932"/>
                </a:lnTo>
                <a:lnTo>
                  <a:pt x="1166" y="932"/>
                </a:lnTo>
                <a:lnTo>
                  <a:pt x="1166" y="942"/>
                </a:lnTo>
                <a:lnTo>
                  <a:pt x="1184" y="942"/>
                </a:lnTo>
                <a:lnTo>
                  <a:pt x="1184" y="966"/>
                </a:lnTo>
                <a:lnTo>
                  <a:pt x="1192" y="966"/>
                </a:lnTo>
                <a:lnTo>
                  <a:pt x="1192" y="984"/>
                </a:lnTo>
                <a:lnTo>
                  <a:pt x="1218" y="984"/>
                </a:lnTo>
                <a:lnTo>
                  <a:pt x="1218" y="1008"/>
                </a:lnTo>
                <a:lnTo>
                  <a:pt x="1250" y="1008"/>
                </a:lnTo>
                <a:lnTo>
                  <a:pt x="1250" y="1028"/>
                </a:lnTo>
                <a:lnTo>
                  <a:pt x="1286" y="1028"/>
                </a:lnTo>
                <a:lnTo>
                  <a:pt x="1286" y="1048"/>
                </a:lnTo>
                <a:lnTo>
                  <a:pt x="1312" y="1048"/>
                </a:lnTo>
                <a:lnTo>
                  <a:pt x="1312" y="1066"/>
                </a:lnTo>
                <a:lnTo>
                  <a:pt x="1356" y="1066"/>
                </a:lnTo>
                <a:lnTo>
                  <a:pt x="1356" y="1090"/>
                </a:lnTo>
                <a:lnTo>
                  <a:pt x="1392" y="1090"/>
                </a:lnTo>
                <a:lnTo>
                  <a:pt x="1392" y="1110"/>
                </a:lnTo>
                <a:lnTo>
                  <a:pt x="1526" y="1110"/>
                </a:lnTo>
                <a:lnTo>
                  <a:pt x="1526" y="1140"/>
                </a:lnTo>
                <a:lnTo>
                  <a:pt x="1536" y="1140"/>
                </a:lnTo>
                <a:lnTo>
                  <a:pt x="1536" y="1160"/>
                </a:lnTo>
                <a:lnTo>
                  <a:pt x="1738" y="1160"/>
                </a:lnTo>
                <a:lnTo>
                  <a:pt x="1738" y="1184"/>
                </a:lnTo>
                <a:lnTo>
                  <a:pt x="1786" y="1184"/>
                </a:lnTo>
                <a:lnTo>
                  <a:pt x="1786" y="1212"/>
                </a:lnTo>
                <a:lnTo>
                  <a:pt x="2318" y="1212"/>
                </a:lnTo>
                <a:lnTo>
                  <a:pt x="2318" y="1262"/>
                </a:lnTo>
                <a:lnTo>
                  <a:pt x="2806" y="1262"/>
                </a:lnTo>
                <a:lnTo>
                  <a:pt x="2806" y="1324"/>
                </a:lnTo>
                <a:lnTo>
                  <a:pt x="2884" y="1324"/>
                </a:lnTo>
                <a:lnTo>
                  <a:pt x="2884" y="1428"/>
                </a:lnTo>
                <a:lnTo>
                  <a:pt x="3224" y="1428"/>
                </a:lnTo>
              </a:path>
            </a:pathLst>
          </a:custGeom>
          <a:noFill/>
          <a:ln w="38100">
            <a:solidFill>
              <a:srgbClr val="33B4A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90" name="Freeform 760"/>
          <p:cNvSpPr>
            <a:spLocks/>
          </p:cNvSpPr>
          <p:nvPr/>
        </p:nvSpPr>
        <p:spPr bwMode="auto">
          <a:xfrm>
            <a:off x="6745984" y="4165246"/>
            <a:ext cx="3455870" cy="1113018"/>
          </a:xfrm>
          <a:custGeom>
            <a:avLst/>
            <a:gdLst>
              <a:gd name="T0" fmla="*/ 40 w 3238"/>
              <a:gd name="T1" fmla="*/ 30 h 1244"/>
              <a:gd name="T2" fmla="*/ 136 w 3238"/>
              <a:gd name="T3" fmla="*/ 38 h 1244"/>
              <a:gd name="T4" fmla="*/ 152 w 3238"/>
              <a:gd name="T5" fmla="*/ 58 h 1244"/>
              <a:gd name="T6" fmla="*/ 272 w 3238"/>
              <a:gd name="T7" fmla="*/ 88 h 1244"/>
              <a:gd name="T8" fmla="*/ 298 w 3238"/>
              <a:gd name="T9" fmla="*/ 102 h 1244"/>
              <a:gd name="T10" fmla="*/ 336 w 3238"/>
              <a:gd name="T11" fmla="*/ 116 h 1244"/>
              <a:gd name="T12" fmla="*/ 346 w 3238"/>
              <a:gd name="T13" fmla="*/ 162 h 1244"/>
              <a:gd name="T14" fmla="*/ 372 w 3238"/>
              <a:gd name="T15" fmla="*/ 174 h 1244"/>
              <a:gd name="T16" fmla="*/ 402 w 3238"/>
              <a:gd name="T17" fmla="*/ 204 h 1244"/>
              <a:gd name="T18" fmla="*/ 436 w 3238"/>
              <a:gd name="T19" fmla="*/ 218 h 1244"/>
              <a:gd name="T20" fmla="*/ 448 w 3238"/>
              <a:gd name="T21" fmla="*/ 242 h 1244"/>
              <a:gd name="T22" fmla="*/ 588 w 3238"/>
              <a:gd name="T23" fmla="*/ 262 h 1244"/>
              <a:gd name="T24" fmla="*/ 598 w 3238"/>
              <a:gd name="T25" fmla="*/ 292 h 1244"/>
              <a:gd name="T26" fmla="*/ 668 w 3238"/>
              <a:gd name="T27" fmla="*/ 314 h 1244"/>
              <a:gd name="T28" fmla="*/ 684 w 3238"/>
              <a:gd name="T29" fmla="*/ 340 h 1244"/>
              <a:gd name="T30" fmla="*/ 720 w 3238"/>
              <a:gd name="T31" fmla="*/ 350 h 1244"/>
              <a:gd name="T32" fmla="*/ 750 w 3238"/>
              <a:gd name="T33" fmla="*/ 370 h 1244"/>
              <a:gd name="T34" fmla="*/ 816 w 3238"/>
              <a:gd name="T35" fmla="*/ 378 h 1244"/>
              <a:gd name="T36" fmla="*/ 832 w 3238"/>
              <a:gd name="T37" fmla="*/ 412 h 1244"/>
              <a:gd name="T38" fmla="*/ 882 w 3238"/>
              <a:gd name="T39" fmla="*/ 438 h 1244"/>
              <a:gd name="T40" fmla="*/ 918 w 3238"/>
              <a:gd name="T41" fmla="*/ 458 h 1244"/>
              <a:gd name="T42" fmla="*/ 966 w 3238"/>
              <a:gd name="T43" fmla="*/ 478 h 1244"/>
              <a:gd name="T44" fmla="*/ 986 w 3238"/>
              <a:gd name="T45" fmla="*/ 500 h 1244"/>
              <a:gd name="T46" fmla="*/ 1016 w 3238"/>
              <a:gd name="T47" fmla="*/ 510 h 1244"/>
              <a:gd name="T48" fmla="*/ 1036 w 3238"/>
              <a:gd name="T49" fmla="*/ 544 h 1244"/>
              <a:gd name="T50" fmla="*/ 1060 w 3238"/>
              <a:gd name="T51" fmla="*/ 556 h 1244"/>
              <a:gd name="T52" fmla="*/ 1080 w 3238"/>
              <a:gd name="T53" fmla="*/ 576 h 1244"/>
              <a:gd name="T54" fmla="*/ 1112 w 3238"/>
              <a:gd name="T55" fmla="*/ 586 h 1244"/>
              <a:gd name="T56" fmla="*/ 1122 w 3238"/>
              <a:gd name="T57" fmla="*/ 612 h 1244"/>
              <a:gd name="T58" fmla="*/ 1168 w 3238"/>
              <a:gd name="T59" fmla="*/ 628 h 1244"/>
              <a:gd name="T60" fmla="*/ 1188 w 3238"/>
              <a:gd name="T61" fmla="*/ 656 h 1244"/>
              <a:gd name="T62" fmla="*/ 1220 w 3238"/>
              <a:gd name="T63" fmla="*/ 674 h 1244"/>
              <a:gd name="T64" fmla="*/ 1236 w 3238"/>
              <a:gd name="T65" fmla="*/ 702 h 1244"/>
              <a:gd name="T66" fmla="*/ 1252 w 3238"/>
              <a:gd name="T67" fmla="*/ 710 h 1244"/>
              <a:gd name="T68" fmla="*/ 1274 w 3238"/>
              <a:gd name="T69" fmla="*/ 744 h 1244"/>
              <a:gd name="T70" fmla="*/ 1318 w 3238"/>
              <a:gd name="T71" fmla="*/ 760 h 1244"/>
              <a:gd name="T72" fmla="*/ 1324 w 3238"/>
              <a:gd name="T73" fmla="*/ 790 h 1244"/>
              <a:gd name="T74" fmla="*/ 1372 w 3238"/>
              <a:gd name="T75" fmla="*/ 802 h 1244"/>
              <a:gd name="T76" fmla="*/ 1396 w 3238"/>
              <a:gd name="T77" fmla="*/ 824 h 1244"/>
              <a:gd name="T78" fmla="*/ 1442 w 3238"/>
              <a:gd name="T79" fmla="*/ 846 h 1244"/>
              <a:gd name="T80" fmla="*/ 1468 w 3238"/>
              <a:gd name="T81" fmla="*/ 874 h 1244"/>
              <a:gd name="T82" fmla="*/ 1550 w 3238"/>
              <a:gd name="T83" fmla="*/ 890 h 1244"/>
              <a:gd name="T84" fmla="*/ 1572 w 3238"/>
              <a:gd name="T85" fmla="*/ 930 h 1244"/>
              <a:gd name="T86" fmla="*/ 1674 w 3238"/>
              <a:gd name="T87" fmla="*/ 942 h 1244"/>
              <a:gd name="T88" fmla="*/ 1686 w 3238"/>
              <a:gd name="T89" fmla="*/ 972 h 1244"/>
              <a:gd name="T90" fmla="*/ 1826 w 3238"/>
              <a:gd name="T91" fmla="*/ 988 h 1244"/>
              <a:gd name="T92" fmla="*/ 1890 w 3238"/>
              <a:gd name="T93" fmla="*/ 1022 h 1244"/>
              <a:gd name="T94" fmla="*/ 1988 w 3238"/>
              <a:gd name="T95" fmla="*/ 1034 h 1244"/>
              <a:gd name="T96" fmla="*/ 2004 w 3238"/>
              <a:gd name="T97" fmla="*/ 1070 h 1244"/>
              <a:gd name="T98" fmla="*/ 2074 w 3238"/>
              <a:gd name="T99" fmla="*/ 1088 h 1244"/>
              <a:gd name="T100" fmla="*/ 2110 w 3238"/>
              <a:gd name="T101" fmla="*/ 1124 h 1244"/>
              <a:gd name="T102" fmla="*/ 2340 w 3238"/>
              <a:gd name="T103" fmla="*/ 1150 h 1244"/>
              <a:gd name="T104" fmla="*/ 2452 w 3238"/>
              <a:gd name="T105" fmla="*/ 1212 h 1244"/>
              <a:gd name="T106" fmla="*/ 3238 w 3238"/>
              <a:gd name="T107" fmla="*/ 1244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38" h="1244">
                <a:moveTo>
                  <a:pt x="0" y="0"/>
                </a:moveTo>
                <a:lnTo>
                  <a:pt x="40" y="0"/>
                </a:lnTo>
                <a:lnTo>
                  <a:pt x="40" y="30"/>
                </a:lnTo>
                <a:lnTo>
                  <a:pt x="82" y="30"/>
                </a:lnTo>
                <a:lnTo>
                  <a:pt x="82" y="38"/>
                </a:lnTo>
                <a:lnTo>
                  <a:pt x="136" y="38"/>
                </a:lnTo>
                <a:lnTo>
                  <a:pt x="136" y="48"/>
                </a:lnTo>
                <a:lnTo>
                  <a:pt x="152" y="48"/>
                </a:lnTo>
                <a:lnTo>
                  <a:pt x="152" y="58"/>
                </a:lnTo>
                <a:lnTo>
                  <a:pt x="262" y="58"/>
                </a:lnTo>
                <a:lnTo>
                  <a:pt x="262" y="88"/>
                </a:lnTo>
                <a:lnTo>
                  <a:pt x="272" y="88"/>
                </a:lnTo>
                <a:lnTo>
                  <a:pt x="272" y="96"/>
                </a:lnTo>
                <a:lnTo>
                  <a:pt x="298" y="96"/>
                </a:lnTo>
                <a:lnTo>
                  <a:pt x="298" y="102"/>
                </a:lnTo>
                <a:lnTo>
                  <a:pt x="312" y="102"/>
                </a:lnTo>
                <a:lnTo>
                  <a:pt x="312" y="116"/>
                </a:lnTo>
                <a:lnTo>
                  <a:pt x="336" y="116"/>
                </a:lnTo>
                <a:lnTo>
                  <a:pt x="336" y="134"/>
                </a:lnTo>
                <a:lnTo>
                  <a:pt x="346" y="148"/>
                </a:lnTo>
                <a:lnTo>
                  <a:pt x="346" y="162"/>
                </a:lnTo>
                <a:lnTo>
                  <a:pt x="362" y="162"/>
                </a:lnTo>
                <a:lnTo>
                  <a:pt x="362" y="174"/>
                </a:lnTo>
                <a:lnTo>
                  <a:pt x="372" y="174"/>
                </a:lnTo>
                <a:lnTo>
                  <a:pt x="372" y="182"/>
                </a:lnTo>
                <a:lnTo>
                  <a:pt x="402" y="182"/>
                </a:lnTo>
                <a:lnTo>
                  <a:pt x="402" y="204"/>
                </a:lnTo>
                <a:lnTo>
                  <a:pt x="428" y="204"/>
                </a:lnTo>
                <a:lnTo>
                  <a:pt x="428" y="218"/>
                </a:lnTo>
                <a:lnTo>
                  <a:pt x="436" y="218"/>
                </a:lnTo>
                <a:lnTo>
                  <a:pt x="436" y="226"/>
                </a:lnTo>
                <a:lnTo>
                  <a:pt x="448" y="226"/>
                </a:lnTo>
                <a:lnTo>
                  <a:pt x="448" y="242"/>
                </a:lnTo>
                <a:lnTo>
                  <a:pt x="524" y="242"/>
                </a:lnTo>
                <a:lnTo>
                  <a:pt x="524" y="262"/>
                </a:lnTo>
                <a:lnTo>
                  <a:pt x="588" y="262"/>
                </a:lnTo>
                <a:lnTo>
                  <a:pt x="588" y="282"/>
                </a:lnTo>
                <a:lnTo>
                  <a:pt x="598" y="282"/>
                </a:lnTo>
                <a:lnTo>
                  <a:pt x="598" y="292"/>
                </a:lnTo>
                <a:lnTo>
                  <a:pt x="610" y="292"/>
                </a:lnTo>
                <a:lnTo>
                  <a:pt x="610" y="314"/>
                </a:lnTo>
                <a:lnTo>
                  <a:pt x="668" y="314"/>
                </a:lnTo>
                <a:lnTo>
                  <a:pt x="668" y="328"/>
                </a:lnTo>
                <a:lnTo>
                  <a:pt x="684" y="328"/>
                </a:lnTo>
                <a:lnTo>
                  <a:pt x="684" y="340"/>
                </a:lnTo>
                <a:lnTo>
                  <a:pt x="706" y="340"/>
                </a:lnTo>
                <a:lnTo>
                  <a:pt x="706" y="350"/>
                </a:lnTo>
                <a:lnTo>
                  <a:pt x="720" y="350"/>
                </a:lnTo>
                <a:lnTo>
                  <a:pt x="720" y="358"/>
                </a:lnTo>
                <a:lnTo>
                  <a:pt x="750" y="358"/>
                </a:lnTo>
                <a:lnTo>
                  <a:pt x="750" y="370"/>
                </a:lnTo>
                <a:lnTo>
                  <a:pt x="782" y="370"/>
                </a:lnTo>
                <a:lnTo>
                  <a:pt x="782" y="378"/>
                </a:lnTo>
                <a:lnTo>
                  <a:pt x="816" y="378"/>
                </a:lnTo>
                <a:lnTo>
                  <a:pt x="816" y="402"/>
                </a:lnTo>
                <a:lnTo>
                  <a:pt x="832" y="402"/>
                </a:lnTo>
                <a:lnTo>
                  <a:pt x="832" y="412"/>
                </a:lnTo>
                <a:lnTo>
                  <a:pt x="844" y="412"/>
                </a:lnTo>
                <a:lnTo>
                  <a:pt x="844" y="438"/>
                </a:lnTo>
                <a:lnTo>
                  <a:pt x="882" y="438"/>
                </a:lnTo>
                <a:lnTo>
                  <a:pt x="882" y="446"/>
                </a:lnTo>
                <a:lnTo>
                  <a:pt x="918" y="446"/>
                </a:lnTo>
                <a:lnTo>
                  <a:pt x="918" y="458"/>
                </a:lnTo>
                <a:lnTo>
                  <a:pt x="930" y="458"/>
                </a:lnTo>
                <a:lnTo>
                  <a:pt x="930" y="478"/>
                </a:lnTo>
                <a:lnTo>
                  <a:pt x="966" y="478"/>
                </a:lnTo>
                <a:lnTo>
                  <a:pt x="966" y="488"/>
                </a:lnTo>
                <a:lnTo>
                  <a:pt x="986" y="488"/>
                </a:lnTo>
                <a:lnTo>
                  <a:pt x="986" y="500"/>
                </a:lnTo>
                <a:lnTo>
                  <a:pt x="1002" y="500"/>
                </a:lnTo>
                <a:lnTo>
                  <a:pt x="1002" y="510"/>
                </a:lnTo>
                <a:lnTo>
                  <a:pt x="1016" y="510"/>
                </a:lnTo>
                <a:lnTo>
                  <a:pt x="1016" y="534"/>
                </a:lnTo>
                <a:lnTo>
                  <a:pt x="1036" y="534"/>
                </a:lnTo>
                <a:lnTo>
                  <a:pt x="1036" y="544"/>
                </a:lnTo>
                <a:lnTo>
                  <a:pt x="1046" y="544"/>
                </a:lnTo>
                <a:lnTo>
                  <a:pt x="1046" y="556"/>
                </a:lnTo>
                <a:lnTo>
                  <a:pt x="1060" y="556"/>
                </a:lnTo>
                <a:lnTo>
                  <a:pt x="1060" y="566"/>
                </a:lnTo>
                <a:lnTo>
                  <a:pt x="1080" y="566"/>
                </a:lnTo>
                <a:lnTo>
                  <a:pt x="1080" y="576"/>
                </a:lnTo>
                <a:lnTo>
                  <a:pt x="1102" y="576"/>
                </a:lnTo>
                <a:lnTo>
                  <a:pt x="1102" y="586"/>
                </a:lnTo>
                <a:lnTo>
                  <a:pt x="1112" y="586"/>
                </a:lnTo>
                <a:lnTo>
                  <a:pt x="1112" y="598"/>
                </a:lnTo>
                <a:lnTo>
                  <a:pt x="1122" y="598"/>
                </a:lnTo>
                <a:lnTo>
                  <a:pt x="1122" y="612"/>
                </a:lnTo>
                <a:lnTo>
                  <a:pt x="1158" y="612"/>
                </a:lnTo>
                <a:lnTo>
                  <a:pt x="1158" y="628"/>
                </a:lnTo>
                <a:lnTo>
                  <a:pt x="1168" y="628"/>
                </a:lnTo>
                <a:lnTo>
                  <a:pt x="1168" y="646"/>
                </a:lnTo>
                <a:lnTo>
                  <a:pt x="1188" y="646"/>
                </a:lnTo>
                <a:lnTo>
                  <a:pt x="1188" y="656"/>
                </a:lnTo>
                <a:lnTo>
                  <a:pt x="1198" y="656"/>
                </a:lnTo>
                <a:lnTo>
                  <a:pt x="1198" y="674"/>
                </a:lnTo>
                <a:lnTo>
                  <a:pt x="1220" y="674"/>
                </a:lnTo>
                <a:lnTo>
                  <a:pt x="1220" y="690"/>
                </a:lnTo>
                <a:lnTo>
                  <a:pt x="1236" y="690"/>
                </a:lnTo>
                <a:lnTo>
                  <a:pt x="1236" y="702"/>
                </a:lnTo>
                <a:lnTo>
                  <a:pt x="1244" y="702"/>
                </a:lnTo>
                <a:lnTo>
                  <a:pt x="1244" y="710"/>
                </a:lnTo>
                <a:lnTo>
                  <a:pt x="1252" y="710"/>
                </a:lnTo>
                <a:lnTo>
                  <a:pt x="1252" y="724"/>
                </a:lnTo>
                <a:lnTo>
                  <a:pt x="1274" y="724"/>
                </a:lnTo>
                <a:lnTo>
                  <a:pt x="1274" y="744"/>
                </a:lnTo>
                <a:lnTo>
                  <a:pt x="1298" y="744"/>
                </a:lnTo>
                <a:lnTo>
                  <a:pt x="1298" y="760"/>
                </a:lnTo>
                <a:lnTo>
                  <a:pt x="1318" y="760"/>
                </a:lnTo>
                <a:lnTo>
                  <a:pt x="1318" y="776"/>
                </a:lnTo>
                <a:lnTo>
                  <a:pt x="1324" y="776"/>
                </a:lnTo>
                <a:lnTo>
                  <a:pt x="1324" y="790"/>
                </a:lnTo>
                <a:lnTo>
                  <a:pt x="1360" y="790"/>
                </a:lnTo>
                <a:lnTo>
                  <a:pt x="1360" y="802"/>
                </a:lnTo>
                <a:lnTo>
                  <a:pt x="1372" y="802"/>
                </a:lnTo>
                <a:lnTo>
                  <a:pt x="1372" y="812"/>
                </a:lnTo>
                <a:lnTo>
                  <a:pt x="1396" y="812"/>
                </a:lnTo>
                <a:lnTo>
                  <a:pt x="1396" y="824"/>
                </a:lnTo>
                <a:lnTo>
                  <a:pt x="1406" y="824"/>
                </a:lnTo>
                <a:lnTo>
                  <a:pt x="1406" y="846"/>
                </a:lnTo>
                <a:lnTo>
                  <a:pt x="1442" y="846"/>
                </a:lnTo>
                <a:lnTo>
                  <a:pt x="1442" y="860"/>
                </a:lnTo>
                <a:lnTo>
                  <a:pt x="1468" y="860"/>
                </a:lnTo>
                <a:lnTo>
                  <a:pt x="1468" y="874"/>
                </a:lnTo>
                <a:lnTo>
                  <a:pt x="1500" y="874"/>
                </a:lnTo>
                <a:lnTo>
                  <a:pt x="1500" y="890"/>
                </a:lnTo>
                <a:lnTo>
                  <a:pt x="1550" y="890"/>
                </a:lnTo>
                <a:lnTo>
                  <a:pt x="1550" y="900"/>
                </a:lnTo>
                <a:lnTo>
                  <a:pt x="1572" y="900"/>
                </a:lnTo>
                <a:lnTo>
                  <a:pt x="1572" y="930"/>
                </a:lnTo>
                <a:lnTo>
                  <a:pt x="1652" y="930"/>
                </a:lnTo>
                <a:lnTo>
                  <a:pt x="1652" y="942"/>
                </a:lnTo>
                <a:lnTo>
                  <a:pt x="1674" y="942"/>
                </a:lnTo>
                <a:lnTo>
                  <a:pt x="1674" y="958"/>
                </a:lnTo>
                <a:lnTo>
                  <a:pt x="1686" y="958"/>
                </a:lnTo>
                <a:lnTo>
                  <a:pt x="1686" y="972"/>
                </a:lnTo>
                <a:lnTo>
                  <a:pt x="1696" y="972"/>
                </a:lnTo>
                <a:lnTo>
                  <a:pt x="1696" y="988"/>
                </a:lnTo>
                <a:lnTo>
                  <a:pt x="1826" y="988"/>
                </a:lnTo>
                <a:lnTo>
                  <a:pt x="1826" y="1002"/>
                </a:lnTo>
                <a:lnTo>
                  <a:pt x="1890" y="1002"/>
                </a:lnTo>
                <a:lnTo>
                  <a:pt x="1890" y="1022"/>
                </a:lnTo>
                <a:lnTo>
                  <a:pt x="1900" y="1022"/>
                </a:lnTo>
                <a:lnTo>
                  <a:pt x="1900" y="1034"/>
                </a:lnTo>
                <a:lnTo>
                  <a:pt x="1988" y="1034"/>
                </a:lnTo>
                <a:lnTo>
                  <a:pt x="1988" y="1050"/>
                </a:lnTo>
                <a:lnTo>
                  <a:pt x="2004" y="1050"/>
                </a:lnTo>
                <a:lnTo>
                  <a:pt x="2004" y="1070"/>
                </a:lnTo>
                <a:lnTo>
                  <a:pt x="2016" y="1070"/>
                </a:lnTo>
                <a:lnTo>
                  <a:pt x="2016" y="1088"/>
                </a:lnTo>
                <a:lnTo>
                  <a:pt x="2074" y="1088"/>
                </a:lnTo>
                <a:lnTo>
                  <a:pt x="2074" y="1112"/>
                </a:lnTo>
                <a:lnTo>
                  <a:pt x="2110" y="1112"/>
                </a:lnTo>
                <a:lnTo>
                  <a:pt x="2110" y="1124"/>
                </a:lnTo>
                <a:lnTo>
                  <a:pt x="2192" y="1124"/>
                </a:lnTo>
                <a:lnTo>
                  <a:pt x="2192" y="1150"/>
                </a:lnTo>
                <a:lnTo>
                  <a:pt x="2340" y="1150"/>
                </a:lnTo>
                <a:lnTo>
                  <a:pt x="2340" y="1178"/>
                </a:lnTo>
                <a:lnTo>
                  <a:pt x="2452" y="1178"/>
                </a:lnTo>
                <a:lnTo>
                  <a:pt x="2452" y="1212"/>
                </a:lnTo>
                <a:lnTo>
                  <a:pt x="2508" y="1212"/>
                </a:lnTo>
                <a:lnTo>
                  <a:pt x="2508" y="1244"/>
                </a:lnTo>
                <a:lnTo>
                  <a:pt x="3238" y="1244"/>
                </a:lnTo>
              </a:path>
            </a:pathLst>
          </a:custGeom>
          <a:noFill/>
          <a:ln w="38100">
            <a:solidFill>
              <a:srgbClr val="33B4A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91" name="Freeform 761"/>
          <p:cNvSpPr>
            <a:spLocks/>
          </p:cNvSpPr>
          <p:nvPr/>
        </p:nvSpPr>
        <p:spPr bwMode="auto">
          <a:xfrm>
            <a:off x="2747934" y="4175983"/>
            <a:ext cx="3253086" cy="1361747"/>
          </a:xfrm>
          <a:custGeom>
            <a:avLst/>
            <a:gdLst>
              <a:gd name="T0" fmla="*/ 44 w 3048"/>
              <a:gd name="T1" fmla="*/ 0 h 1522"/>
              <a:gd name="T2" fmla="*/ 184 w 3048"/>
              <a:gd name="T3" fmla="*/ 16 h 1522"/>
              <a:gd name="T4" fmla="*/ 230 w 3048"/>
              <a:gd name="T5" fmla="*/ 28 h 1522"/>
              <a:gd name="T6" fmla="*/ 346 w 3048"/>
              <a:gd name="T7" fmla="*/ 44 h 1522"/>
              <a:gd name="T8" fmla="*/ 358 w 3048"/>
              <a:gd name="T9" fmla="*/ 66 h 1522"/>
              <a:gd name="T10" fmla="*/ 368 w 3048"/>
              <a:gd name="T11" fmla="*/ 82 h 1522"/>
              <a:gd name="T12" fmla="*/ 400 w 3048"/>
              <a:gd name="T13" fmla="*/ 96 h 1522"/>
              <a:gd name="T14" fmla="*/ 454 w 3048"/>
              <a:gd name="T15" fmla="*/ 114 h 1522"/>
              <a:gd name="T16" fmla="*/ 482 w 3048"/>
              <a:gd name="T17" fmla="*/ 146 h 1522"/>
              <a:gd name="T18" fmla="*/ 490 w 3048"/>
              <a:gd name="T19" fmla="*/ 166 h 1522"/>
              <a:gd name="T20" fmla="*/ 506 w 3048"/>
              <a:gd name="T21" fmla="*/ 176 h 1522"/>
              <a:gd name="T22" fmla="*/ 526 w 3048"/>
              <a:gd name="T23" fmla="*/ 194 h 1522"/>
              <a:gd name="T24" fmla="*/ 554 w 3048"/>
              <a:gd name="T25" fmla="*/ 214 h 1522"/>
              <a:gd name="T26" fmla="*/ 676 w 3048"/>
              <a:gd name="T27" fmla="*/ 232 h 1522"/>
              <a:gd name="T28" fmla="*/ 682 w 3048"/>
              <a:gd name="T29" fmla="*/ 250 h 1522"/>
              <a:gd name="T30" fmla="*/ 718 w 3048"/>
              <a:gd name="T31" fmla="*/ 262 h 1522"/>
              <a:gd name="T32" fmla="*/ 768 w 3048"/>
              <a:gd name="T33" fmla="*/ 276 h 1522"/>
              <a:gd name="T34" fmla="*/ 794 w 3048"/>
              <a:gd name="T35" fmla="*/ 296 h 1522"/>
              <a:gd name="T36" fmla="*/ 820 w 3048"/>
              <a:gd name="T37" fmla="*/ 312 h 1522"/>
              <a:gd name="T38" fmla="*/ 826 w 3048"/>
              <a:gd name="T39" fmla="*/ 338 h 1522"/>
              <a:gd name="T40" fmla="*/ 846 w 3048"/>
              <a:gd name="T41" fmla="*/ 362 h 1522"/>
              <a:gd name="T42" fmla="*/ 874 w 3048"/>
              <a:gd name="T43" fmla="*/ 380 h 1522"/>
              <a:gd name="T44" fmla="*/ 900 w 3048"/>
              <a:gd name="T45" fmla="*/ 394 h 1522"/>
              <a:gd name="T46" fmla="*/ 910 w 3048"/>
              <a:gd name="T47" fmla="*/ 430 h 1522"/>
              <a:gd name="T48" fmla="*/ 946 w 3048"/>
              <a:gd name="T49" fmla="*/ 448 h 1522"/>
              <a:gd name="T50" fmla="*/ 950 w 3048"/>
              <a:gd name="T51" fmla="*/ 468 h 1522"/>
              <a:gd name="T52" fmla="*/ 966 w 3048"/>
              <a:gd name="T53" fmla="*/ 478 h 1522"/>
              <a:gd name="T54" fmla="*/ 1002 w 3048"/>
              <a:gd name="T55" fmla="*/ 496 h 1522"/>
              <a:gd name="T56" fmla="*/ 1054 w 3048"/>
              <a:gd name="T57" fmla="*/ 514 h 1522"/>
              <a:gd name="T58" fmla="*/ 1078 w 3048"/>
              <a:gd name="T59" fmla="*/ 530 h 1522"/>
              <a:gd name="T60" fmla="*/ 1104 w 3048"/>
              <a:gd name="T61" fmla="*/ 580 h 1522"/>
              <a:gd name="T62" fmla="*/ 1166 w 3048"/>
              <a:gd name="T63" fmla="*/ 594 h 1522"/>
              <a:gd name="T64" fmla="*/ 1176 w 3048"/>
              <a:gd name="T65" fmla="*/ 610 h 1522"/>
              <a:gd name="T66" fmla="*/ 1194 w 3048"/>
              <a:gd name="T67" fmla="*/ 646 h 1522"/>
              <a:gd name="T68" fmla="*/ 1208 w 3048"/>
              <a:gd name="T69" fmla="*/ 658 h 1522"/>
              <a:gd name="T70" fmla="*/ 1216 w 3048"/>
              <a:gd name="T71" fmla="*/ 678 h 1522"/>
              <a:gd name="T72" fmla="*/ 1256 w 3048"/>
              <a:gd name="T73" fmla="*/ 694 h 1522"/>
              <a:gd name="T74" fmla="*/ 1290 w 3048"/>
              <a:gd name="T75" fmla="*/ 710 h 1522"/>
              <a:gd name="T76" fmla="*/ 1322 w 3048"/>
              <a:gd name="T77" fmla="*/ 726 h 1522"/>
              <a:gd name="T78" fmla="*/ 1336 w 3048"/>
              <a:gd name="T79" fmla="*/ 744 h 1522"/>
              <a:gd name="T80" fmla="*/ 1360 w 3048"/>
              <a:gd name="T81" fmla="*/ 760 h 1522"/>
              <a:gd name="T82" fmla="*/ 1412 w 3048"/>
              <a:gd name="T83" fmla="*/ 778 h 1522"/>
              <a:gd name="T84" fmla="*/ 1426 w 3048"/>
              <a:gd name="T85" fmla="*/ 796 h 1522"/>
              <a:gd name="T86" fmla="*/ 1474 w 3048"/>
              <a:gd name="T87" fmla="*/ 818 h 1522"/>
              <a:gd name="T88" fmla="*/ 1496 w 3048"/>
              <a:gd name="T89" fmla="*/ 840 h 1522"/>
              <a:gd name="T90" fmla="*/ 1550 w 3048"/>
              <a:gd name="T91" fmla="*/ 860 h 1522"/>
              <a:gd name="T92" fmla="*/ 1616 w 3048"/>
              <a:gd name="T93" fmla="*/ 880 h 1522"/>
              <a:gd name="T94" fmla="*/ 1664 w 3048"/>
              <a:gd name="T95" fmla="*/ 902 h 1522"/>
              <a:gd name="T96" fmla="*/ 1720 w 3048"/>
              <a:gd name="T97" fmla="*/ 924 h 1522"/>
              <a:gd name="T98" fmla="*/ 1756 w 3048"/>
              <a:gd name="T99" fmla="*/ 946 h 1522"/>
              <a:gd name="T100" fmla="*/ 1814 w 3048"/>
              <a:gd name="T101" fmla="*/ 970 h 1522"/>
              <a:gd name="T102" fmla="*/ 1894 w 3048"/>
              <a:gd name="T103" fmla="*/ 1014 h 1522"/>
              <a:gd name="T104" fmla="*/ 2010 w 3048"/>
              <a:gd name="T105" fmla="*/ 1062 h 1522"/>
              <a:gd name="T106" fmla="*/ 2118 w 3048"/>
              <a:gd name="T107" fmla="*/ 1090 h 1522"/>
              <a:gd name="T108" fmla="*/ 2152 w 3048"/>
              <a:gd name="T109" fmla="*/ 1122 h 1522"/>
              <a:gd name="T110" fmla="*/ 2176 w 3048"/>
              <a:gd name="T111" fmla="*/ 1154 h 1522"/>
              <a:gd name="T112" fmla="*/ 2284 w 3048"/>
              <a:gd name="T113" fmla="*/ 1194 h 1522"/>
              <a:gd name="T114" fmla="*/ 2366 w 3048"/>
              <a:gd name="T115" fmla="*/ 1224 h 1522"/>
              <a:gd name="T116" fmla="*/ 3048 w 3048"/>
              <a:gd name="T117" fmla="*/ 1262 h 1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48" h="1522">
                <a:moveTo>
                  <a:pt x="0" y="0"/>
                </a:moveTo>
                <a:lnTo>
                  <a:pt x="44" y="0"/>
                </a:lnTo>
                <a:lnTo>
                  <a:pt x="44" y="16"/>
                </a:lnTo>
                <a:lnTo>
                  <a:pt x="184" y="16"/>
                </a:lnTo>
                <a:lnTo>
                  <a:pt x="184" y="28"/>
                </a:lnTo>
                <a:lnTo>
                  <a:pt x="230" y="28"/>
                </a:lnTo>
                <a:lnTo>
                  <a:pt x="230" y="44"/>
                </a:lnTo>
                <a:lnTo>
                  <a:pt x="346" y="44"/>
                </a:lnTo>
                <a:lnTo>
                  <a:pt x="346" y="66"/>
                </a:lnTo>
                <a:lnTo>
                  <a:pt x="358" y="66"/>
                </a:lnTo>
                <a:lnTo>
                  <a:pt x="358" y="82"/>
                </a:lnTo>
                <a:lnTo>
                  <a:pt x="368" y="82"/>
                </a:lnTo>
                <a:lnTo>
                  <a:pt x="368" y="96"/>
                </a:lnTo>
                <a:lnTo>
                  <a:pt x="400" y="96"/>
                </a:lnTo>
                <a:lnTo>
                  <a:pt x="400" y="114"/>
                </a:lnTo>
                <a:lnTo>
                  <a:pt x="454" y="114"/>
                </a:lnTo>
                <a:lnTo>
                  <a:pt x="454" y="146"/>
                </a:lnTo>
                <a:lnTo>
                  <a:pt x="482" y="146"/>
                </a:lnTo>
                <a:lnTo>
                  <a:pt x="482" y="166"/>
                </a:lnTo>
                <a:lnTo>
                  <a:pt x="490" y="166"/>
                </a:lnTo>
                <a:lnTo>
                  <a:pt x="490" y="176"/>
                </a:lnTo>
                <a:lnTo>
                  <a:pt x="506" y="176"/>
                </a:lnTo>
                <a:lnTo>
                  <a:pt x="506" y="194"/>
                </a:lnTo>
                <a:lnTo>
                  <a:pt x="526" y="194"/>
                </a:lnTo>
                <a:lnTo>
                  <a:pt x="526" y="214"/>
                </a:lnTo>
                <a:lnTo>
                  <a:pt x="554" y="214"/>
                </a:lnTo>
                <a:lnTo>
                  <a:pt x="554" y="232"/>
                </a:lnTo>
                <a:lnTo>
                  <a:pt x="676" y="232"/>
                </a:lnTo>
                <a:lnTo>
                  <a:pt x="676" y="246"/>
                </a:lnTo>
                <a:lnTo>
                  <a:pt x="682" y="250"/>
                </a:lnTo>
                <a:lnTo>
                  <a:pt x="682" y="262"/>
                </a:lnTo>
                <a:lnTo>
                  <a:pt x="718" y="262"/>
                </a:lnTo>
                <a:lnTo>
                  <a:pt x="718" y="276"/>
                </a:lnTo>
                <a:lnTo>
                  <a:pt x="768" y="276"/>
                </a:lnTo>
                <a:lnTo>
                  <a:pt x="768" y="296"/>
                </a:lnTo>
                <a:lnTo>
                  <a:pt x="794" y="296"/>
                </a:lnTo>
                <a:lnTo>
                  <a:pt x="794" y="312"/>
                </a:lnTo>
                <a:lnTo>
                  <a:pt x="820" y="312"/>
                </a:lnTo>
                <a:lnTo>
                  <a:pt x="820" y="332"/>
                </a:lnTo>
                <a:lnTo>
                  <a:pt x="826" y="338"/>
                </a:lnTo>
                <a:lnTo>
                  <a:pt x="826" y="362"/>
                </a:lnTo>
                <a:lnTo>
                  <a:pt x="846" y="362"/>
                </a:lnTo>
                <a:lnTo>
                  <a:pt x="846" y="380"/>
                </a:lnTo>
                <a:lnTo>
                  <a:pt x="874" y="380"/>
                </a:lnTo>
                <a:lnTo>
                  <a:pt x="874" y="394"/>
                </a:lnTo>
                <a:lnTo>
                  <a:pt x="900" y="394"/>
                </a:lnTo>
                <a:lnTo>
                  <a:pt x="900" y="430"/>
                </a:lnTo>
                <a:lnTo>
                  <a:pt x="910" y="430"/>
                </a:lnTo>
                <a:lnTo>
                  <a:pt x="910" y="448"/>
                </a:lnTo>
                <a:lnTo>
                  <a:pt x="946" y="448"/>
                </a:lnTo>
                <a:lnTo>
                  <a:pt x="946" y="460"/>
                </a:lnTo>
                <a:lnTo>
                  <a:pt x="950" y="468"/>
                </a:lnTo>
                <a:lnTo>
                  <a:pt x="950" y="478"/>
                </a:lnTo>
                <a:lnTo>
                  <a:pt x="966" y="478"/>
                </a:lnTo>
                <a:lnTo>
                  <a:pt x="966" y="496"/>
                </a:lnTo>
                <a:lnTo>
                  <a:pt x="1002" y="496"/>
                </a:lnTo>
                <a:lnTo>
                  <a:pt x="1002" y="514"/>
                </a:lnTo>
                <a:lnTo>
                  <a:pt x="1054" y="514"/>
                </a:lnTo>
                <a:lnTo>
                  <a:pt x="1054" y="530"/>
                </a:lnTo>
                <a:lnTo>
                  <a:pt x="1078" y="530"/>
                </a:lnTo>
                <a:lnTo>
                  <a:pt x="1078" y="580"/>
                </a:lnTo>
                <a:lnTo>
                  <a:pt x="1104" y="580"/>
                </a:lnTo>
                <a:lnTo>
                  <a:pt x="1104" y="594"/>
                </a:lnTo>
                <a:lnTo>
                  <a:pt x="1166" y="594"/>
                </a:lnTo>
                <a:lnTo>
                  <a:pt x="1166" y="610"/>
                </a:lnTo>
                <a:lnTo>
                  <a:pt x="1176" y="610"/>
                </a:lnTo>
                <a:lnTo>
                  <a:pt x="1176" y="646"/>
                </a:lnTo>
                <a:lnTo>
                  <a:pt x="1194" y="646"/>
                </a:lnTo>
                <a:lnTo>
                  <a:pt x="1194" y="658"/>
                </a:lnTo>
                <a:lnTo>
                  <a:pt x="1208" y="658"/>
                </a:lnTo>
                <a:lnTo>
                  <a:pt x="1208" y="678"/>
                </a:lnTo>
                <a:lnTo>
                  <a:pt x="1216" y="678"/>
                </a:lnTo>
                <a:lnTo>
                  <a:pt x="1216" y="694"/>
                </a:lnTo>
                <a:lnTo>
                  <a:pt x="1256" y="694"/>
                </a:lnTo>
                <a:lnTo>
                  <a:pt x="1256" y="710"/>
                </a:lnTo>
                <a:lnTo>
                  <a:pt x="1290" y="710"/>
                </a:lnTo>
                <a:lnTo>
                  <a:pt x="1290" y="726"/>
                </a:lnTo>
                <a:lnTo>
                  <a:pt x="1322" y="726"/>
                </a:lnTo>
                <a:lnTo>
                  <a:pt x="1322" y="744"/>
                </a:lnTo>
                <a:lnTo>
                  <a:pt x="1336" y="744"/>
                </a:lnTo>
                <a:lnTo>
                  <a:pt x="1336" y="760"/>
                </a:lnTo>
                <a:lnTo>
                  <a:pt x="1360" y="760"/>
                </a:lnTo>
                <a:lnTo>
                  <a:pt x="1360" y="778"/>
                </a:lnTo>
                <a:lnTo>
                  <a:pt x="1412" y="778"/>
                </a:lnTo>
                <a:lnTo>
                  <a:pt x="1412" y="796"/>
                </a:lnTo>
                <a:lnTo>
                  <a:pt x="1426" y="796"/>
                </a:lnTo>
                <a:lnTo>
                  <a:pt x="1426" y="818"/>
                </a:lnTo>
                <a:lnTo>
                  <a:pt x="1474" y="818"/>
                </a:lnTo>
                <a:lnTo>
                  <a:pt x="1474" y="840"/>
                </a:lnTo>
                <a:lnTo>
                  <a:pt x="1496" y="840"/>
                </a:lnTo>
                <a:lnTo>
                  <a:pt x="1496" y="860"/>
                </a:lnTo>
                <a:lnTo>
                  <a:pt x="1550" y="860"/>
                </a:lnTo>
                <a:lnTo>
                  <a:pt x="1550" y="880"/>
                </a:lnTo>
                <a:lnTo>
                  <a:pt x="1616" y="880"/>
                </a:lnTo>
                <a:lnTo>
                  <a:pt x="1616" y="902"/>
                </a:lnTo>
                <a:lnTo>
                  <a:pt x="1664" y="902"/>
                </a:lnTo>
                <a:lnTo>
                  <a:pt x="1664" y="924"/>
                </a:lnTo>
                <a:lnTo>
                  <a:pt x="1720" y="924"/>
                </a:lnTo>
                <a:lnTo>
                  <a:pt x="1720" y="946"/>
                </a:lnTo>
                <a:lnTo>
                  <a:pt x="1756" y="946"/>
                </a:lnTo>
                <a:lnTo>
                  <a:pt x="1756" y="970"/>
                </a:lnTo>
                <a:lnTo>
                  <a:pt x="1814" y="970"/>
                </a:lnTo>
                <a:lnTo>
                  <a:pt x="1814" y="1014"/>
                </a:lnTo>
                <a:lnTo>
                  <a:pt x="1894" y="1014"/>
                </a:lnTo>
                <a:lnTo>
                  <a:pt x="1894" y="1062"/>
                </a:lnTo>
                <a:lnTo>
                  <a:pt x="2010" y="1062"/>
                </a:lnTo>
                <a:lnTo>
                  <a:pt x="2010" y="1090"/>
                </a:lnTo>
                <a:lnTo>
                  <a:pt x="2118" y="1090"/>
                </a:lnTo>
                <a:lnTo>
                  <a:pt x="2118" y="1122"/>
                </a:lnTo>
                <a:lnTo>
                  <a:pt x="2152" y="1122"/>
                </a:lnTo>
                <a:lnTo>
                  <a:pt x="2152" y="1154"/>
                </a:lnTo>
                <a:lnTo>
                  <a:pt x="2176" y="1154"/>
                </a:lnTo>
                <a:lnTo>
                  <a:pt x="2176" y="1194"/>
                </a:lnTo>
                <a:lnTo>
                  <a:pt x="2284" y="1194"/>
                </a:lnTo>
                <a:lnTo>
                  <a:pt x="2284" y="1224"/>
                </a:lnTo>
                <a:lnTo>
                  <a:pt x="2366" y="1224"/>
                </a:lnTo>
                <a:lnTo>
                  <a:pt x="2366" y="1262"/>
                </a:lnTo>
                <a:lnTo>
                  <a:pt x="3048" y="1262"/>
                </a:lnTo>
                <a:lnTo>
                  <a:pt x="3048" y="1522"/>
                </a:lnTo>
              </a:path>
            </a:pathLst>
          </a:custGeom>
          <a:noFill/>
          <a:ln w="38100">
            <a:solidFill>
              <a:srgbClr val="33B4A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92" name="Line 762"/>
          <p:cNvSpPr>
            <a:spLocks noChangeShapeType="1"/>
          </p:cNvSpPr>
          <p:nvPr/>
        </p:nvSpPr>
        <p:spPr bwMode="auto">
          <a:xfrm>
            <a:off x="6720369" y="2629925"/>
            <a:ext cx="934942" cy="0"/>
          </a:xfrm>
          <a:prstGeom prst="line">
            <a:avLst/>
          </a:prstGeom>
          <a:noFill/>
          <a:ln w="19050">
            <a:solidFill>
              <a:srgbClr val="A6A6A6"/>
            </a:solidFill>
            <a:prstDash val="dash"/>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93" name="Line 763"/>
          <p:cNvSpPr>
            <a:spLocks noChangeShapeType="1"/>
          </p:cNvSpPr>
          <p:nvPr/>
        </p:nvSpPr>
        <p:spPr bwMode="auto">
          <a:xfrm>
            <a:off x="2735126" y="2629925"/>
            <a:ext cx="823944" cy="0"/>
          </a:xfrm>
          <a:prstGeom prst="line">
            <a:avLst/>
          </a:prstGeom>
          <a:noFill/>
          <a:ln w="19050">
            <a:solidFill>
              <a:srgbClr val="A6A6A6"/>
            </a:solidFill>
            <a:prstDash val="dash"/>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94" name="Line 764"/>
          <p:cNvSpPr>
            <a:spLocks noChangeShapeType="1"/>
          </p:cNvSpPr>
          <p:nvPr/>
        </p:nvSpPr>
        <p:spPr bwMode="auto">
          <a:xfrm>
            <a:off x="2735126" y="4855961"/>
            <a:ext cx="1442970" cy="0"/>
          </a:xfrm>
          <a:prstGeom prst="line">
            <a:avLst/>
          </a:prstGeom>
          <a:noFill/>
          <a:ln w="19050">
            <a:solidFill>
              <a:srgbClr val="A6A6A6"/>
            </a:solidFill>
            <a:prstDash val="dash"/>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95" name="Line 765"/>
          <p:cNvSpPr>
            <a:spLocks noChangeShapeType="1"/>
          </p:cNvSpPr>
          <p:nvPr/>
        </p:nvSpPr>
        <p:spPr bwMode="auto">
          <a:xfrm>
            <a:off x="6720369" y="4852383"/>
            <a:ext cx="1425893" cy="0"/>
          </a:xfrm>
          <a:prstGeom prst="line">
            <a:avLst/>
          </a:prstGeom>
          <a:noFill/>
          <a:ln w="19050">
            <a:solidFill>
              <a:srgbClr val="A6A6A6"/>
            </a:solidFill>
            <a:prstDash val="dash"/>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graphicFrame>
        <p:nvGraphicFramePr>
          <p:cNvPr id="265" name="Table 264">
            <a:extLst>
              <a:ext uri="{FF2B5EF4-FFF2-40B4-BE49-F238E27FC236}">
                <a16:creationId xmlns:a16="http://schemas.microsoft.com/office/drawing/2014/main" id="{0E2FAC35-EC17-902B-82A2-644F41895378}"/>
              </a:ext>
            </a:extLst>
          </p:cNvPr>
          <p:cNvGraphicFramePr>
            <a:graphicFrameLocks noGrp="1"/>
          </p:cNvGraphicFramePr>
          <p:nvPr>
            <p:extLst>
              <p:ext uri="{D42A27DB-BD31-4B8C-83A1-F6EECF244321}">
                <p14:modId xmlns:p14="http://schemas.microsoft.com/office/powerpoint/2010/main" val="161914844"/>
              </p:ext>
            </p:extLst>
          </p:nvPr>
        </p:nvGraphicFramePr>
        <p:xfrm>
          <a:off x="8481217" y="2106084"/>
          <a:ext cx="1576317" cy="598118"/>
        </p:xfrm>
        <a:graphic>
          <a:graphicData uri="http://schemas.openxmlformats.org/drawingml/2006/table">
            <a:tbl>
              <a:tblPr firstRow="1" bandRow="1">
                <a:tableStyleId>{5C22544A-7EE6-4342-B048-85BDC9FD1C3A}</a:tableStyleId>
              </a:tblPr>
              <a:tblGrid>
                <a:gridCol w="605030">
                  <a:extLst>
                    <a:ext uri="{9D8B030D-6E8A-4147-A177-3AD203B41FA5}">
                      <a16:colId xmlns:a16="http://schemas.microsoft.com/office/drawing/2014/main" val="1708406620"/>
                    </a:ext>
                  </a:extLst>
                </a:gridCol>
                <a:gridCol w="459307">
                  <a:extLst>
                    <a:ext uri="{9D8B030D-6E8A-4147-A177-3AD203B41FA5}">
                      <a16:colId xmlns:a16="http://schemas.microsoft.com/office/drawing/2014/main" val="592742086"/>
                    </a:ext>
                  </a:extLst>
                </a:gridCol>
                <a:gridCol w="511980">
                  <a:extLst>
                    <a:ext uri="{9D8B030D-6E8A-4147-A177-3AD203B41FA5}">
                      <a16:colId xmlns:a16="http://schemas.microsoft.com/office/drawing/2014/main" val="2586114088"/>
                    </a:ext>
                  </a:extLst>
                </a:gridCol>
              </a:tblGrid>
              <a:tr h="2225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700">
                        <a:solidFill>
                          <a:schemeClr val="bg1"/>
                        </a:solidFill>
                        <a:latin typeface="Arial" panose="020B0604020202020204" pitchFamily="34" charset="0"/>
                        <a:cs typeface="Arial" panose="020B0604020202020204" pitchFamily="34" charset="0"/>
                      </a:endParaRP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algn="ctr">
                        <a:spcBef>
                          <a:spcPts val="0"/>
                        </a:spcBef>
                        <a:spcAft>
                          <a:spcPts val="0"/>
                        </a:spcAft>
                      </a:pPr>
                      <a:r>
                        <a:rPr lang="en-US" sz="700" b="1">
                          <a:solidFill>
                            <a:schemeClr val="bg1"/>
                          </a:solidFill>
                          <a:effectLst/>
                          <a:latin typeface="Arial" panose="020B0604020202020204" pitchFamily="34" charset="0"/>
                          <a:ea typeface="Calibri"/>
                          <a:cs typeface="Arial" panose="020B0604020202020204" pitchFamily="34" charset="0"/>
                        </a:rPr>
                        <a:t>SG </a:t>
                      </a:r>
                      <a:br>
                        <a:rPr lang="en-US" sz="700" b="1">
                          <a:solidFill>
                            <a:schemeClr val="bg1"/>
                          </a:solidFill>
                          <a:effectLst/>
                          <a:latin typeface="Arial" panose="020B0604020202020204" pitchFamily="34" charset="0"/>
                          <a:ea typeface="Calibri"/>
                          <a:cs typeface="Arial" panose="020B0604020202020204" pitchFamily="34" charset="0"/>
                        </a:rPr>
                      </a:br>
                      <a:r>
                        <a:rPr lang="en-US" sz="700" b="1">
                          <a:solidFill>
                            <a:schemeClr val="bg1"/>
                          </a:solidFill>
                          <a:effectLst/>
                          <a:latin typeface="Arial" panose="020B0604020202020204" pitchFamily="34" charset="0"/>
                          <a:ea typeface="Calibri"/>
                          <a:cs typeface="Arial" panose="020B0604020202020204" pitchFamily="34" charset="0"/>
                        </a:rPr>
                        <a:t>(n = </a:t>
                      </a:r>
                      <a:r>
                        <a:rPr lang="en-US" sz="7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142</a:t>
                      </a:r>
                      <a:r>
                        <a:rPr lang="en-US" sz="700" b="1">
                          <a:solidFill>
                            <a:schemeClr val="bg1"/>
                          </a:solidFill>
                          <a:effectLst/>
                          <a:latin typeface="Arial" panose="020B0604020202020204" pitchFamily="34" charset="0"/>
                          <a:ea typeface="Calibri"/>
                          <a:cs typeface="Arial" panose="020B0604020202020204" pitchFamily="34" charset="0"/>
                        </a:rPr>
                        <a:t>)</a:t>
                      </a:r>
                      <a:endParaRPr lang="en-US" sz="700">
                        <a:solidFill>
                          <a:schemeClr val="bg1"/>
                        </a:solidFill>
                        <a:effectLst/>
                        <a:latin typeface="Arial" panose="020B0604020202020204" pitchFamily="34" charset="0"/>
                        <a:ea typeface="Calibri"/>
                        <a:cs typeface="Arial" panose="020B0604020202020204" pitchFamily="34" charset="0"/>
                      </a:endParaRP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B4A7"/>
                    </a:solidFill>
                  </a:tcPr>
                </a:tc>
                <a:tc>
                  <a:txBody>
                    <a:bodyPr/>
                    <a:lstStyle/>
                    <a:p>
                      <a:pPr marL="0" marR="0" algn="ctr">
                        <a:spcBef>
                          <a:spcPts val="0"/>
                        </a:spcBef>
                        <a:spcAft>
                          <a:spcPts val="0"/>
                        </a:spcAft>
                      </a:pPr>
                      <a:r>
                        <a:rPr lang="en-US" sz="700" b="1">
                          <a:solidFill>
                            <a:schemeClr val="bg1"/>
                          </a:solidFill>
                          <a:effectLst/>
                          <a:latin typeface="Arial" panose="020B0604020202020204" pitchFamily="34" charset="0"/>
                          <a:ea typeface="Calibri"/>
                          <a:cs typeface="Arial" panose="020B0604020202020204" pitchFamily="34" charset="0"/>
                        </a:rPr>
                        <a:t>TPC </a:t>
                      </a:r>
                      <a:br>
                        <a:rPr lang="en-US" sz="700" b="1">
                          <a:solidFill>
                            <a:schemeClr val="bg1"/>
                          </a:solidFill>
                          <a:effectLst/>
                          <a:latin typeface="Arial" panose="020B0604020202020204" pitchFamily="34" charset="0"/>
                          <a:ea typeface="Calibri"/>
                          <a:cs typeface="Arial" panose="020B0604020202020204" pitchFamily="34" charset="0"/>
                        </a:rPr>
                      </a:br>
                      <a:r>
                        <a:rPr lang="en-US" sz="700" b="1">
                          <a:solidFill>
                            <a:schemeClr val="bg1"/>
                          </a:solidFill>
                          <a:effectLst/>
                          <a:latin typeface="Arial" panose="020B0604020202020204" pitchFamily="34" charset="0"/>
                          <a:ea typeface="Calibri"/>
                          <a:cs typeface="Arial" panose="020B0604020202020204" pitchFamily="34" charset="0"/>
                        </a:rPr>
                        <a:t>(n = </a:t>
                      </a:r>
                      <a:r>
                        <a:rPr lang="en-US" sz="7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128)</a:t>
                      </a:r>
                      <a:endParaRPr lang="en-US" sz="7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extLst>
                  <a:ext uri="{0D108BD9-81ED-4DB2-BD59-A6C34878D82A}">
                    <a16:rowId xmlns:a16="http://schemas.microsoft.com/office/drawing/2014/main" val="1012503031"/>
                  </a:ext>
                </a:extLst>
              </a:tr>
              <a:tr h="222504">
                <a:tc>
                  <a:txBody>
                    <a:bodyPr/>
                    <a:lstStyle/>
                    <a:p>
                      <a:pPr marL="0" marR="0" lvl="0">
                        <a:spcBef>
                          <a:spcPts val="0"/>
                        </a:spcBef>
                        <a:spcAft>
                          <a:spcPts val="0"/>
                        </a:spcAft>
                        <a:buNone/>
                      </a:pPr>
                      <a:r>
                        <a:rPr lang="en-US" sz="700" b="1">
                          <a:solidFill>
                            <a:schemeClr val="bg2">
                              <a:lumMod val="10000"/>
                            </a:schemeClr>
                          </a:solidFill>
                          <a:effectLst/>
                          <a:latin typeface="Arial" panose="020B0604020202020204" pitchFamily="34" charset="0"/>
                          <a:ea typeface="+mn-ea"/>
                          <a:cs typeface="Arial" panose="020B0604020202020204" pitchFamily="34" charset="0"/>
                        </a:rPr>
                        <a:t>Median PFS,</a:t>
                      </a:r>
                      <a:r>
                        <a:rPr lang="en-US" sz="700" b="1" baseline="0">
                          <a:solidFill>
                            <a:schemeClr val="bg2">
                              <a:lumMod val="10000"/>
                            </a:schemeClr>
                          </a:solidFill>
                          <a:effectLst/>
                          <a:latin typeface="Arial" panose="020B0604020202020204" pitchFamily="34" charset="0"/>
                          <a:ea typeface="+mn-ea"/>
                          <a:cs typeface="Arial" panose="020B0604020202020204" pitchFamily="34" charset="0"/>
                        </a:rPr>
                        <a:t> </a:t>
                      </a:r>
                      <a:br>
                        <a:rPr lang="en-US" sz="700" b="1" baseline="0">
                          <a:solidFill>
                            <a:schemeClr val="bg2">
                              <a:lumMod val="10000"/>
                            </a:schemeClr>
                          </a:solidFill>
                          <a:effectLst/>
                          <a:latin typeface="Arial" panose="020B0604020202020204" pitchFamily="34" charset="0"/>
                          <a:ea typeface="+mn-ea"/>
                          <a:cs typeface="Arial" panose="020B0604020202020204" pitchFamily="34" charset="0"/>
                        </a:rPr>
                      </a:br>
                      <a:r>
                        <a:rPr lang="en-US" sz="700" b="1" err="1">
                          <a:solidFill>
                            <a:schemeClr val="bg2">
                              <a:lumMod val="10000"/>
                            </a:schemeClr>
                          </a:solidFill>
                          <a:effectLst/>
                          <a:latin typeface="Arial" panose="020B0604020202020204" pitchFamily="34" charset="0"/>
                          <a:ea typeface="+mn-ea"/>
                          <a:cs typeface="Arial" panose="020B0604020202020204" pitchFamily="34" charset="0"/>
                        </a:rPr>
                        <a:t>mo</a:t>
                      </a:r>
                      <a:r>
                        <a:rPr lang="en-US" sz="700" b="1">
                          <a:solidFill>
                            <a:schemeClr val="bg2">
                              <a:lumMod val="10000"/>
                            </a:schemeClr>
                          </a:solidFill>
                          <a:effectLst/>
                          <a:latin typeface="Arial" panose="020B0604020202020204" pitchFamily="34" charset="0"/>
                          <a:ea typeface="+mn-ea"/>
                          <a:cs typeface="Arial" panose="020B0604020202020204" pitchFamily="34" charset="0"/>
                        </a:rPr>
                        <a:t> (95% CI)</a:t>
                      </a:r>
                      <a:endParaRPr lang="en-US" sz="800" b="1">
                        <a:solidFill>
                          <a:schemeClr val="bg2">
                            <a:lumMod val="10000"/>
                          </a:schemeClr>
                        </a:solidFill>
                        <a:latin typeface="Arial" panose="020B0604020202020204" pitchFamily="34" charset="0"/>
                      </a:endParaRP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algn="ctr">
                        <a:spcBef>
                          <a:spcPts val="0"/>
                        </a:spcBef>
                        <a:spcAft>
                          <a:spcPts val="0"/>
                        </a:spcAft>
                        <a:buNone/>
                      </a:pPr>
                      <a:r>
                        <a:rPr lang="en-US" sz="700" b="1">
                          <a:solidFill>
                            <a:schemeClr val="tx1"/>
                          </a:solidFill>
                          <a:latin typeface="Arial" panose="020B0604020202020204" pitchFamily="34" charset="0"/>
                        </a:rPr>
                        <a:t>6.4</a:t>
                      </a:r>
                      <a:br>
                        <a:rPr lang="en-US" sz="700" b="1">
                          <a:solidFill>
                            <a:schemeClr val="tx1"/>
                          </a:solidFill>
                          <a:latin typeface="Arial" panose="020B0604020202020204" pitchFamily="34" charset="0"/>
                        </a:rPr>
                      </a:br>
                      <a:r>
                        <a:rPr lang="en-US" sz="700" b="1">
                          <a:solidFill>
                            <a:schemeClr val="tx1"/>
                          </a:solidFill>
                          <a:latin typeface="Arial" panose="020B0604020202020204" pitchFamily="34" charset="0"/>
                        </a:rPr>
                        <a:t>(4.0–8.3)</a:t>
                      </a: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a:spcBef>
                          <a:spcPts val="0"/>
                        </a:spcBef>
                        <a:spcAft>
                          <a:spcPts val="0"/>
                        </a:spcAft>
                        <a:buNone/>
                      </a:pPr>
                      <a:r>
                        <a:rPr lang="en-US" sz="700" b="1">
                          <a:solidFill>
                            <a:schemeClr val="tx1"/>
                          </a:solidFill>
                          <a:latin typeface="Arial" panose="020B0604020202020204" pitchFamily="34" charset="0"/>
                        </a:rPr>
                        <a:t>4.1</a:t>
                      </a:r>
                      <a:br>
                        <a:rPr lang="en-US" sz="700" b="1">
                          <a:solidFill>
                            <a:schemeClr val="tx1"/>
                          </a:solidFill>
                          <a:latin typeface="Arial" panose="020B0604020202020204" pitchFamily="34" charset="0"/>
                        </a:rPr>
                      </a:br>
                      <a:r>
                        <a:rPr lang="en-US" sz="700" b="1">
                          <a:solidFill>
                            <a:schemeClr val="tx1"/>
                          </a:solidFill>
                          <a:latin typeface="Arial" panose="020B0604020202020204" pitchFamily="34" charset="0"/>
                        </a:rPr>
                        <a:t>(2.1–4.5)</a:t>
                      </a: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5370942"/>
                  </a:ext>
                </a:extLst>
              </a:tr>
              <a:tr h="153110">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a:solidFill>
                            <a:schemeClr val="bg2">
                              <a:lumMod val="10000"/>
                            </a:schemeClr>
                          </a:solidFill>
                          <a:latin typeface="Arial" panose="020B0604020202020204" pitchFamily="34" charset="0"/>
                          <a:ea typeface="+mn-ea"/>
                          <a:cs typeface="+mn-cs"/>
                        </a:rPr>
                        <a:t>HR (95% CI)</a:t>
                      </a: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gridSpan="2">
                  <a:txBody>
                    <a:bodyPr/>
                    <a:lstStyle/>
                    <a:p>
                      <a:pPr marL="0" marR="0" algn="ctr">
                        <a:spcBef>
                          <a:spcPts val="0"/>
                        </a:spcBef>
                        <a:spcAft>
                          <a:spcPts val="0"/>
                        </a:spcAft>
                      </a:pPr>
                      <a:r>
                        <a:rPr lang="en-US" sz="700" b="1">
                          <a:solidFill>
                            <a:schemeClr val="tx1"/>
                          </a:solidFill>
                          <a:effectLst/>
                          <a:latin typeface="Arial" panose="020B0604020202020204" pitchFamily="34" charset="0"/>
                          <a:ea typeface="Times New Roman" panose="02020603050405020304" pitchFamily="18" charset="0"/>
                          <a:cs typeface="Times New Roman"/>
                        </a:rPr>
                        <a:t>0.60 (0.44–0.81)</a:t>
                      </a: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00872101"/>
                  </a:ext>
                </a:extLst>
              </a:tr>
            </a:tbl>
          </a:graphicData>
        </a:graphic>
      </p:graphicFrame>
      <p:graphicFrame>
        <p:nvGraphicFramePr>
          <p:cNvPr id="278" name="Table 277">
            <a:extLst>
              <a:ext uri="{FF2B5EF4-FFF2-40B4-BE49-F238E27FC236}">
                <a16:creationId xmlns:a16="http://schemas.microsoft.com/office/drawing/2014/main" id="{0E2FAC35-EC17-902B-82A2-644F41895378}"/>
              </a:ext>
            </a:extLst>
          </p:cNvPr>
          <p:cNvGraphicFramePr>
            <a:graphicFrameLocks noGrp="1"/>
          </p:cNvGraphicFramePr>
          <p:nvPr>
            <p:extLst>
              <p:ext uri="{D42A27DB-BD31-4B8C-83A1-F6EECF244321}">
                <p14:modId xmlns:p14="http://schemas.microsoft.com/office/powerpoint/2010/main" val="3155020174"/>
              </p:ext>
            </p:extLst>
          </p:nvPr>
        </p:nvGraphicFramePr>
        <p:xfrm>
          <a:off x="8771107" y="4409565"/>
          <a:ext cx="1547645" cy="598118"/>
        </p:xfrm>
        <a:graphic>
          <a:graphicData uri="http://schemas.openxmlformats.org/drawingml/2006/table">
            <a:tbl>
              <a:tblPr firstRow="1" bandRow="1">
                <a:tableStyleId>{5C22544A-7EE6-4342-B048-85BDC9FD1C3A}</a:tableStyleId>
              </a:tblPr>
              <a:tblGrid>
                <a:gridCol w="565823">
                  <a:extLst>
                    <a:ext uri="{9D8B030D-6E8A-4147-A177-3AD203B41FA5}">
                      <a16:colId xmlns:a16="http://schemas.microsoft.com/office/drawing/2014/main" val="1708406620"/>
                    </a:ext>
                  </a:extLst>
                </a:gridCol>
                <a:gridCol w="520408">
                  <a:extLst>
                    <a:ext uri="{9D8B030D-6E8A-4147-A177-3AD203B41FA5}">
                      <a16:colId xmlns:a16="http://schemas.microsoft.com/office/drawing/2014/main" val="592742086"/>
                    </a:ext>
                  </a:extLst>
                </a:gridCol>
                <a:gridCol w="461414">
                  <a:extLst>
                    <a:ext uri="{9D8B030D-6E8A-4147-A177-3AD203B41FA5}">
                      <a16:colId xmlns:a16="http://schemas.microsoft.com/office/drawing/2014/main" val="2586114088"/>
                    </a:ext>
                  </a:extLst>
                </a:gridCol>
              </a:tblGrid>
              <a:tr h="2225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700">
                        <a:solidFill>
                          <a:schemeClr val="bg1"/>
                        </a:solidFill>
                        <a:latin typeface="Arial" panose="020B0604020202020204" pitchFamily="34" charset="0"/>
                        <a:cs typeface="Arial" panose="020B0604020202020204" pitchFamily="34" charset="0"/>
                      </a:endParaRP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algn="ctr">
                        <a:spcBef>
                          <a:spcPts val="0"/>
                        </a:spcBef>
                        <a:spcAft>
                          <a:spcPts val="0"/>
                        </a:spcAft>
                      </a:pPr>
                      <a:r>
                        <a:rPr lang="en-US" sz="700" b="1">
                          <a:solidFill>
                            <a:schemeClr val="bg1"/>
                          </a:solidFill>
                          <a:effectLst/>
                          <a:latin typeface="Arial" panose="020B0604020202020204" pitchFamily="34" charset="0"/>
                          <a:ea typeface="Calibri"/>
                          <a:cs typeface="Arial" panose="020B0604020202020204" pitchFamily="34" charset="0"/>
                        </a:rPr>
                        <a:t>SG </a:t>
                      </a:r>
                      <a:br>
                        <a:rPr lang="en-US" sz="700" b="1">
                          <a:solidFill>
                            <a:schemeClr val="bg1"/>
                          </a:solidFill>
                          <a:effectLst/>
                          <a:latin typeface="Arial" panose="020B0604020202020204" pitchFamily="34" charset="0"/>
                          <a:ea typeface="Calibri"/>
                          <a:cs typeface="Arial" panose="020B0604020202020204" pitchFamily="34" charset="0"/>
                        </a:rPr>
                      </a:br>
                      <a:r>
                        <a:rPr lang="en-US" sz="700" b="1">
                          <a:solidFill>
                            <a:schemeClr val="bg1"/>
                          </a:solidFill>
                          <a:effectLst/>
                          <a:latin typeface="Arial" panose="020B0604020202020204" pitchFamily="34" charset="0"/>
                          <a:ea typeface="Calibri"/>
                          <a:cs typeface="Arial" panose="020B0604020202020204" pitchFamily="34" charset="0"/>
                        </a:rPr>
                        <a:t>(n = </a:t>
                      </a:r>
                      <a:r>
                        <a:rPr lang="en-US" sz="7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142</a:t>
                      </a:r>
                      <a:r>
                        <a:rPr lang="en-US" sz="700" b="1">
                          <a:solidFill>
                            <a:schemeClr val="bg1"/>
                          </a:solidFill>
                          <a:effectLst/>
                          <a:latin typeface="Arial" panose="020B0604020202020204" pitchFamily="34" charset="0"/>
                          <a:ea typeface="Calibri"/>
                          <a:cs typeface="Arial" panose="020B0604020202020204" pitchFamily="34" charset="0"/>
                        </a:rPr>
                        <a:t>)</a:t>
                      </a:r>
                      <a:endParaRPr lang="en-US" sz="700">
                        <a:solidFill>
                          <a:schemeClr val="bg1"/>
                        </a:solidFill>
                        <a:effectLst/>
                        <a:latin typeface="Arial" panose="020B0604020202020204" pitchFamily="34" charset="0"/>
                        <a:ea typeface="Calibri"/>
                        <a:cs typeface="Arial" panose="020B0604020202020204" pitchFamily="34" charset="0"/>
                      </a:endParaRP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B4A7"/>
                    </a:solidFill>
                  </a:tcPr>
                </a:tc>
                <a:tc>
                  <a:txBody>
                    <a:bodyPr/>
                    <a:lstStyle/>
                    <a:p>
                      <a:pPr marL="0" marR="0" algn="ctr">
                        <a:spcBef>
                          <a:spcPts val="0"/>
                        </a:spcBef>
                        <a:spcAft>
                          <a:spcPts val="0"/>
                        </a:spcAft>
                      </a:pPr>
                      <a:r>
                        <a:rPr lang="en-US" sz="700" b="1">
                          <a:solidFill>
                            <a:schemeClr val="bg1"/>
                          </a:solidFill>
                          <a:effectLst/>
                          <a:latin typeface="Arial" panose="020B0604020202020204" pitchFamily="34" charset="0"/>
                          <a:ea typeface="Calibri"/>
                          <a:cs typeface="Arial" panose="020B0604020202020204" pitchFamily="34" charset="0"/>
                        </a:rPr>
                        <a:t>TPC </a:t>
                      </a:r>
                      <a:br>
                        <a:rPr lang="en-US" sz="700" b="1">
                          <a:solidFill>
                            <a:schemeClr val="bg1"/>
                          </a:solidFill>
                          <a:effectLst/>
                          <a:latin typeface="Arial" panose="020B0604020202020204" pitchFamily="34" charset="0"/>
                          <a:ea typeface="Calibri"/>
                          <a:cs typeface="Arial" panose="020B0604020202020204" pitchFamily="34" charset="0"/>
                        </a:rPr>
                      </a:br>
                      <a:r>
                        <a:rPr lang="en-US" sz="700" b="1">
                          <a:solidFill>
                            <a:schemeClr val="bg1"/>
                          </a:solidFill>
                          <a:effectLst/>
                          <a:latin typeface="Arial" panose="020B0604020202020204" pitchFamily="34" charset="0"/>
                          <a:ea typeface="Calibri"/>
                          <a:cs typeface="Arial" panose="020B0604020202020204" pitchFamily="34" charset="0"/>
                        </a:rPr>
                        <a:t>(n = </a:t>
                      </a:r>
                      <a:r>
                        <a:rPr lang="en-US" sz="7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128)</a:t>
                      </a:r>
                      <a:endParaRPr lang="en-US" sz="7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extLst>
                  <a:ext uri="{0D108BD9-81ED-4DB2-BD59-A6C34878D82A}">
                    <a16:rowId xmlns:a16="http://schemas.microsoft.com/office/drawing/2014/main" val="1012503031"/>
                  </a:ext>
                </a:extLst>
              </a:tr>
              <a:tr h="222504">
                <a:tc>
                  <a:txBody>
                    <a:bodyPr/>
                    <a:lstStyle/>
                    <a:p>
                      <a:pPr marL="0" marR="0" lvl="0">
                        <a:spcBef>
                          <a:spcPts val="0"/>
                        </a:spcBef>
                        <a:spcAft>
                          <a:spcPts val="0"/>
                        </a:spcAft>
                        <a:buNone/>
                      </a:pPr>
                      <a:r>
                        <a:rPr lang="en-US" sz="700" b="1">
                          <a:solidFill>
                            <a:schemeClr val="bg2">
                              <a:lumMod val="10000"/>
                            </a:schemeClr>
                          </a:solidFill>
                          <a:effectLst/>
                          <a:latin typeface="Arial" panose="020B0604020202020204" pitchFamily="34" charset="0"/>
                          <a:ea typeface="+mn-ea"/>
                          <a:cs typeface="Arial" panose="020B0604020202020204" pitchFamily="34" charset="0"/>
                        </a:rPr>
                        <a:t>Median OS,</a:t>
                      </a:r>
                      <a:r>
                        <a:rPr lang="en-US" sz="700" b="1" baseline="0">
                          <a:solidFill>
                            <a:schemeClr val="bg2">
                              <a:lumMod val="10000"/>
                            </a:schemeClr>
                          </a:solidFill>
                          <a:effectLst/>
                          <a:latin typeface="Arial" panose="020B0604020202020204" pitchFamily="34" charset="0"/>
                          <a:ea typeface="+mn-ea"/>
                          <a:cs typeface="Arial" panose="020B0604020202020204" pitchFamily="34" charset="0"/>
                        </a:rPr>
                        <a:t> </a:t>
                      </a:r>
                      <a:r>
                        <a:rPr lang="en-US" sz="700" b="1" err="1">
                          <a:solidFill>
                            <a:schemeClr val="bg2">
                              <a:lumMod val="10000"/>
                            </a:schemeClr>
                          </a:solidFill>
                          <a:effectLst/>
                          <a:latin typeface="Arial" panose="020B0604020202020204" pitchFamily="34" charset="0"/>
                          <a:ea typeface="+mn-ea"/>
                          <a:cs typeface="Arial" panose="020B0604020202020204" pitchFamily="34" charset="0"/>
                        </a:rPr>
                        <a:t>mo</a:t>
                      </a:r>
                      <a:r>
                        <a:rPr lang="en-US" sz="700" b="1">
                          <a:solidFill>
                            <a:schemeClr val="bg2">
                              <a:lumMod val="10000"/>
                            </a:schemeClr>
                          </a:solidFill>
                          <a:effectLst/>
                          <a:latin typeface="Arial" panose="020B0604020202020204" pitchFamily="34" charset="0"/>
                          <a:ea typeface="+mn-ea"/>
                          <a:cs typeface="Arial" panose="020B0604020202020204" pitchFamily="34" charset="0"/>
                        </a:rPr>
                        <a:t> (95% CI)</a:t>
                      </a:r>
                      <a:endParaRPr lang="en-US" sz="800" b="1">
                        <a:solidFill>
                          <a:schemeClr val="bg2">
                            <a:lumMod val="10000"/>
                          </a:schemeClr>
                        </a:solidFill>
                        <a:latin typeface="Arial" panose="020B0604020202020204" pitchFamily="34" charset="0"/>
                      </a:endParaRP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algn="ctr">
                        <a:spcBef>
                          <a:spcPts val="0"/>
                        </a:spcBef>
                        <a:spcAft>
                          <a:spcPts val="0"/>
                        </a:spcAft>
                        <a:buNone/>
                      </a:pPr>
                      <a:r>
                        <a:rPr lang="en-US" sz="700" b="1">
                          <a:solidFill>
                            <a:schemeClr val="tx1"/>
                          </a:solidFill>
                          <a:latin typeface="Arial" panose="020B0604020202020204" pitchFamily="34" charset="0"/>
                        </a:rPr>
                        <a:t>14.4</a:t>
                      </a:r>
                      <a:br>
                        <a:rPr lang="en-US" sz="700" b="1">
                          <a:solidFill>
                            <a:schemeClr val="tx1"/>
                          </a:solidFill>
                          <a:latin typeface="Arial" panose="020B0604020202020204" pitchFamily="34" charset="0"/>
                        </a:rPr>
                      </a:br>
                      <a:r>
                        <a:rPr lang="en-US" sz="700" b="1">
                          <a:solidFill>
                            <a:schemeClr val="tx1"/>
                          </a:solidFill>
                          <a:latin typeface="Arial" panose="020B0604020202020204" pitchFamily="34" charset="0"/>
                        </a:rPr>
                        <a:t>(12.7–16.4)</a:t>
                      </a: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a:spcBef>
                          <a:spcPts val="0"/>
                        </a:spcBef>
                        <a:spcAft>
                          <a:spcPts val="0"/>
                        </a:spcAft>
                        <a:buNone/>
                      </a:pPr>
                      <a:r>
                        <a:rPr lang="en-US" sz="700" b="1">
                          <a:solidFill>
                            <a:schemeClr val="tx1"/>
                          </a:solidFill>
                          <a:latin typeface="Arial" panose="020B0604020202020204" pitchFamily="34" charset="0"/>
                        </a:rPr>
                        <a:t>4.1</a:t>
                      </a:r>
                      <a:br>
                        <a:rPr lang="en-US" sz="700" b="1">
                          <a:solidFill>
                            <a:schemeClr val="tx1"/>
                          </a:solidFill>
                          <a:latin typeface="Arial" panose="020B0604020202020204" pitchFamily="34" charset="0"/>
                        </a:rPr>
                      </a:br>
                      <a:r>
                        <a:rPr lang="en-US" sz="700" b="1">
                          <a:solidFill>
                            <a:schemeClr val="tx1"/>
                          </a:solidFill>
                          <a:latin typeface="Arial" panose="020B0604020202020204" pitchFamily="34" charset="0"/>
                        </a:rPr>
                        <a:t>(9.9–12.9)</a:t>
                      </a: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5370942"/>
                  </a:ext>
                </a:extLst>
              </a:tr>
              <a:tr h="153110">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a:solidFill>
                            <a:schemeClr val="bg2">
                              <a:lumMod val="10000"/>
                            </a:schemeClr>
                          </a:solidFill>
                          <a:latin typeface="Arial" panose="020B0604020202020204" pitchFamily="34" charset="0"/>
                          <a:ea typeface="+mn-ea"/>
                          <a:cs typeface="+mn-cs"/>
                        </a:rPr>
                        <a:t>HR (95% CI)</a:t>
                      </a: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gridSpan="2">
                  <a:txBody>
                    <a:bodyPr/>
                    <a:lstStyle/>
                    <a:p>
                      <a:pPr marL="0" marR="0" algn="ctr">
                        <a:spcBef>
                          <a:spcPts val="0"/>
                        </a:spcBef>
                        <a:spcAft>
                          <a:spcPts val="0"/>
                        </a:spcAft>
                      </a:pPr>
                      <a:r>
                        <a:rPr lang="en-US" sz="700" b="1">
                          <a:solidFill>
                            <a:schemeClr val="tx1"/>
                          </a:solidFill>
                          <a:effectLst/>
                          <a:latin typeface="Arial" panose="020B0604020202020204" pitchFamily="34" charset="0"/>
                          <a:ea typeface="Times New Roman" panose="02020603050405020304" pitchFamily="18" charset="0"/>
                          <a:cs typeface="Times New Roman"/>
                        </a:rPr>
                        <a:t>0.83 (0.62–1.11)</a:t>
                      </a: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00872101"/>
                  </a:ext>
                </a:extLst>
              </a:tr>
            </a:tbl>
          </a:graphicData>
        </a:graphic>
      </p:graphicFrame>
      <p:graphicFrame>
        <p:nvGraphicFramePr>
          <p:cNvPr id="279" name="Table 278">
            <a:extLst>
              <a:ext uri="{FF2B5EF4-FFF2-40B4-BE49-F238E27FC236}">
                <a16:creationId xmlns:a16="http://schemas.microsoft.com/office/drawing/2014/main" id="{0E2FAC35-EC17-902B-82A2-644F41895378}"/>
              </a:ext>
            </a:extLst>
          </p:cNvPr>
          <p:cNvGraphicFramePr>
            <a:graphicFrameLocks noGrp="1"/>
          </p:cNvGraphicFramePr>
          <p:nvPr>
            <p:extLst>
              <p:ext uri="{D42A27DB-BD31-4B8C-83A1-F6EECF244321}">
                <p14:modId xmlns:p14="http://schemas.microsoft.com/office/powerpoint/2010/main" val="2582388567"/>
              </p:ext>
            </p:extLst>
          </p:nvPr>
        </p:nvGraphicFramePr>
        <p:xfrm>
          <a:off x="4122415" y="2178582"/>
          <a:ext cx="1576317" cy="598118"/>
        </p:xfrm>
        <a:graphic>
          <a:graphicData uri="http://schemas.openxmlformats.org/drawingml/2006/table">
            <a:tbl>
              <a:tblPr firstRow="1" bandRow="1">
                <a:tableStyleId>{5C22544A-7EE6-4342-B048-85BDC9FD1C3A}</a:tableStyleId>
              </a:tblPr>
              <a:tblGrid>
                <a:gridCol w="605030">
                  <a:extLst>
                    <a:ext uri="{9D8B030D-6E8A-4147-A177-3AD203B41FA5}">
                      <a16:colId xmlns:a16="http://schemas.microsoft.com/office/drawing/2014/main" val="1708406620"/>
                    </a:ext>
                  </a:extLst>
                </a:gridCol>
                <a:gridCol w="459307">
                  <a:extLst>
                    <a:ext uri="{9D8B030D-6E8A-4147-A177-3AD203B41FA5}">
                      <a16:colId xmlns:a16="http://schemas.microsoft.com/office/drawing/2014/main" val="592742086"/>
                    </a:ext>
                  </a:extLst>
                </a:gridCol>
                <a:gridCol w="511980">
                  <a:extLst>
                    <a:ext uri="{9D8B030D-6E8A-4147-A177-3AD203B41FA5}">
                      <a16:colId xmlns:a16="http://schemas.microsoft.com/office/drawing/2014/main" val="2586114088"/>
                    </a:ext>
                  </a:extLst>
                </a:gridCol>
              </a:tblGrid>
              <a:tr h="2225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700">
                        <a:solidFill>
                          <a:schemeClr val="bg1"/>
                        </a:solidFill>
                        <a:latin typeface="Arial" panose="020B0604020202020204" pitchFamily="34" charset="0"/>
                        <a:cs typeface="Arial" panose="020B0604020202020204" pitchFamily="34" charset="0"/>
                      </a:endParaRP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algn="ctr">
                        <a:spcBef>
                          <a:spcPts val="0"/>
                        </a:spcBef>
                        <a:spcAft>
                          <a:spcPts val="0"/>
                        </a:spcAft>
                      </a:pPr>
                      <a:r>
                        <a:rPr lang="en-US" sz="700" b="1">
                          <a:solidFill>
                            <a:schemeClr val="bg1"/>
                          </a:solidFill>
                          <a:effectLst/>
                          <a:latin typeface="Arial" panose="020B0604020202020204" pitchFamily="34" charset="0"/>
                          <a:ea typeface="Calibri"/>
                          <a:cs typeface="Arial" panose="020B0604020202020204" pitchFamily="34" charset="0"/>
                        </a:rPr>
                        <a:t>SG </a:t>
                      </a:r>
                      <a:br>
                        <a:rPr lang="en-US" sz="700" b="1">
                          <a:solidFill>
                            <a:schemeClr val="bg1"/>
                          </a:solidFill>
                          <a:effectLst/>
                          <a:latin typeface="Arial" panose="020B0604020202020204" pitchFamily="34" charset="0"/>
                          <a:ea typeface="Calibri"/>
                          <a:cs typeface="Arial" panose="020B0604020202020204" pitchFamily="34" charset="0"/>
                        </a:rPr>
                      </a:br>
                      <a:r>
                        <a:rPr lang="en-US" sz="700" b="1">
                          <a:solidFill>
                            <a:schemeClr val="bg1"/>
                          </a:solidFill>
                          <a:effectLst/>
                          <a:latin typeface="Arial" panose="020B0604020202020204" pitchFamily="34" charset="0"/>
                          <a:ea typeface="Calibri"/>
                          <a:cs typeface="Arial" panose="020B0604020202020204" pitchFamily="34" charset="0"/>
                        </a:rPr>
                        <a:t>(n = </a:t>
                      </a:r>
                      <a:r>
                        <a:rPr lang="en-US" sz="7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96</a:t>
                      </a:r>
                      <a:r>
                        <a:rPr lang="en-US" sz="700" b="1">
                          <a:solidFill>
                            <a:schemeClr val="bg1"/>
                          </a:solidFill>
                          <a:effectLst/>
                          <a:latin typeface="Arial" panose="020B0604020202020204" pitchFamily="34" charset="0"/>
                          <a:ea typeface="Calibri"/>
                          <a:cs typeface="Arial" panose="020B0604020202020204" pitchFamily="34" charset="0"/>
                        </a:rPr>
                        <a:t>)</a:t>
                      </a:r>
                      <a:endParaRPr lang="en-US" sz="700">
                        <a:solidFill>
                          <a:schemeClr val="bg1"/>
                        </a:solidFill>
                        <a:effectLst/>
                        <a:latin typeface="Arial" panose="020B0604020202020204" pitchFamily="34" charset="0"/>
                        <a:ea typeface="Calibri"/>
                        <a:cs typeface="Arial" panose="020B0604020202020204" pitchFamily="34" charset="0"/>
                      </a:endParaRP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B4A7"/>
                    </a:solidFill>
                  </a:tcPr>
                </a:tc>
                <a:tc>
                  <a:txBody>
                    <a:bodyPr/>
                    <a:lstStyle/>
                    <a:p>
                      <a:pPr marL="0" marR="0" algn="ctr">
                        <a:spcBef>
                          <a:spcPts val="0"/>
                        </a:spcBef>
                        <a:spcAft>
                          <a:spcPts val="0"/>
                        </a:spcAft>
                      </a:pPr>
                      <a:r>
                        <a:rPr lang="en-US" sz="700" b="1">
                          <a:solidFill>
                            <a:schemeClr val="bg1"/>
                          </a:solidFill>
                          <a:effectLst/>
                          <a:latin typeface="Arial" panose="020B0604020202020204" pitchFamily="34" charset="0"/>
                          <a:ea typeface="Calibri"/>
                          <a:cs typeface="Arial" panose="020B0604020202020204" pitchFamily="34" charset="0"/>
                        </a:rPr>
                        <a:t>TPC </a:t>
                      </a:r>
                      <a:br>
                        <a:rPr lang="en-US" sz="700" b="1">
                          <a:solidFill>
                            <a:schemeClr val="bg1"/>
                          </a:solidFill>
                          <a:effectLst/>
                          <a:latin typeface="Arial" panose="020B0604020202020204" pitchFamily="34" charset="0"/>
                          <a:ea typeface="Calibri"/>
                          <a:cs typeface="Arial" panose="020B0604020202020204" pitchFamily="34" charset="0"/>
                        </a:rPr>
                      </a:br>
                      <a:r>
                        <a:rPr lang="en-US" sz="700" b="1">
                          <a:solidFill>
                            <a:schemeClr val="bg1"/>
                          </a:solidFill>
                          <a:effectLst/>
                          <a:latin typeface="Arial" panose="020B0604020202020204" pitchFamily="34" charset="0"/>
                          <a:ea typeface="Calibri"/>
                          <a:cs typeface="Arial" panose="020B0604020202020204" pitchFamily="34" charset="0"/>
                        </a:rPr>
                        <a:t>(n = </a:t>
                      </a:r>
                      <a:r>
                        <a:rPr lang="en-US" sz="7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96)</a:t>
                      </a:r>
                      <a:endParaRPr lang="en-US" sz="7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extLst>
                  <a:ext uri="{0D108BD9-81ED-4DB2-BD59-A6C34878D82A}">
                    <a16:rowId xmlns:a16="http://schemas.microsoft.com/office/drawing/2014/main" val="1012503031"/>
                  </a:ext>
                </a:extLst>
              </a:tr>
              <a:tr h="222504">
                <a:tc>
                  <a:txBody>
                    <a:bodyPr/>
                    <a:lstStyle/>
                    <a:p>
                      <a:pPr marL="0" marR="0" lvl="0">
                        <a:spcBef>
                          <a:spcPts val="0"/>
                        </a:spcBef>
                        <a:spcAft>
                          <a:spcPts val="0"/>
                        </a:spcAft>
                        <a:buNone/>
                      </a:pPr>
                      <a:r>
                        <a:rPr lang="en-US" sz="700" b="1">
                          <a:solidFill>
                            <a:schemeClr val="bg2">
                              <a:lumMod val="10000"/>
                            </a:schemeClr>
                          </a:solidFill>
                          <a:effectLst/>
                          <a:latin typeface="Arial" panose="020B0604020202020204" pitchFamily="34" charset="0"/>
                          <a:ea typeface="+mn-ea"/>
                          <a:cs typeface="Arial" panose="020B0604020202020204" pitchFamily="34" charset="0"/>
                        </a:rPr>
                        <a:t>Median PFS,</a:t>
                      </a:r>
                      <a:r>
                        <a:rPr lang="en-US" sz="700" b="1" baseline="0">
                          <a:solidFill>
                            <a:schemeClr val="bg2">
                              <a:lumMod val="10000"/>
                            </a:schemeClr>
                          </a:solidFill>
                          <a:effectLst/>
                          <a:latin typeface="Arial" panose="020B0604020202020204" pitchFamily="34" charset="0"/>
                          <a:ea typeface="+mn-ea"/>
                          <a:cs typeface="Arial" panose="020B0604020202020204" pitchFamily="34" charset="0"/>
                        </a:rPr>
                        <a:t> </a:t>
                      </a:r>
                      <a:br>
                        <a:rPr lang="en-US" sz="700" b="1" baseline="0">
                          <a:solidFill>
                            <a:schemeClr val="bg2">
                              <a:lumMod val="10000"/>
                            </a:schemeClr>
                          </a:solidFill>
                          <a:effectLst/>
                          <a:latin typeface="Arial" panose="020B0604020202020204" pitchFamily="34" charset="0"/>
                          <a:ea typeface="+mn-ea"/>
                          <a:cs typeface="Arial" panose="020B0604020202020204" pitchFamily="34" charset="0"/>
                        </a:rPr>
                      </a:br>
                      <a:r>
                        <a:rPr lang="en-US" sz="700" b="1" err="1">
                          <a:solidFill>
                            <a:schemeClr val="bg2">
                              <a:lumMod val="10000"/>
                            </a:schemeClr>
                          </a:solidFill>
                          <a:effectLst/>
                          <a:latin typeface="Arial" panose="020B0604020202020204" pitchFamily="34" charset="0"/>
                          <a:ea typeface="+mn-ea"/>
                          <a:cs typeface="Arial" panose="020B0604020202020204" pitchFamily="34" charset="0"/>
                        </a:rPr>
                        <a:t>mo</a:t>
                      </a:r>
                      <a:r>
                        <a:rPr lang="en-US" sz="700" b="1">
                          <a:solidFill>
                            <a:schemeClr val="bg2">
                              <a:lumMod val="10000"/>
                            </a:schemeClr>
                          </a:solidFill>
                          <a:effectLst/>
                          <a:latin typeface="Arial" panose="020B0604020202020204" pitchFamily="34" charset="0"/>
                          <a:ea typeface="+mn-ea"/>
                          <a:cs typeface="Arial" panose="020B0604020202020204" pitchFamily="34" charset="0"/>
                        </a:rPr>
                        <a:t> (95% CI)</a:t>
                      </a:r>
                      <a:endParaRPr lang="en-US" sz="800" b="1">
                        <a:solidFill>
                          <a:schemeClr val="bg2">
                            <a:lumMod val="10000"/>
                          </a:schemeClr>
                        </a:solidFill>
                        <a:latin typeface="Arial" panose="020B0604020202020204" pitchFamily="34" charset="0"/>
                      </a:endParaRP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algn="ctr">
                        <a:spcBef>
                          <a:spcPts val="0"/>
                        </a:spcBef>
                        <a:spcAft>
                          <a:spcPts val="0"/>
                        </a:spcAft>
                        <a:buNone/>
                      </a:pPr>
                      <a:r>
                        <a:rPr lang="en-US" sz="700" b="1">
                          <a:solidFill>
                            <a:schemeClr val="tx1"/>
                          </a:solidFill>
                          <a:latin typeface="Arial" panose="020B0604020202020204" pitchFamily="34" charset="0"/>
                        </a:rPr>
                        <a:t>5.3</a:t>
                      </a:r>
                      <a:br>
                        <a:rPr lang="en-US" sz="700" b="1">
                          <a:solidFill>
                            <a:schemeClr val="tx1"/>
                          </a:solidFill>
                          <a:latin typeface="Arial" panose="020B0604020202020204" pitchFamily="34" charset="0"/>
                        </a:rPr>
                      </a:br>
                      <a:r>
                        <a:rPr lang="en-US" sz="700" b="1">
                          <a:solidFill>
                            <a:schemeClr val="tx1"/>
                          </a:solidFill>
                          <a:latin typeface="Arial" panose="020B0604020202020204" pitchFamily="34" charset="0"/>
                        </a:rPr>
                        <a:t>(4.1–6.0)</a:t>
                      </a: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a:spcBef>
                          <a:spcPts val="0"/>
                        </a:spcBef>
                        <a:spcAft>
                          <a:spcPts val="0"/>
                        </a:spcAft>
                        <a:buNone/>
                      </a:pPr>
                      <a:r>
                        <a:rPr lang="en-US" sz="700" b="1">
                          <a:solidFill>
                            <a:schemeClr val="tx1"/>
                          </a:solidFill>
                          <a:latin typeface="Arial" panose="020B0604020202020204" pitchFamily="34" charset="0"/>
                        </a:rPr>
                        <a:t>4.0</a:t>
                      </a:r>
                      <a:br>
                        <a:rPr lang="en-US" sz="700" b="1">
                          <a:solidFill>
                            <a:schemeClr val="tx1"/>
                          </a:solidFill>
                          <a:latin typeface="Arial" panose="020B0604020202020204" pitchFamily="34" charset="0"/>
                        </a:rPr>
                      </a:br>
                      <a:r>
                        <a:rPr lang="en-US" sz="700" b="1">
                          <a:solidFill>
                            <a:schemeClr val="tx1"/>
                          </a:solidFill>
                          <a:latin typeface="Arial" panose="020B0604020202020204" pitchFamily="34" charset="0"/>
                        </a:rPr>
                        <a:t>(2.8–5.6)</a:t>
                      </a: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5370942"/>
                  </a:ext>
                </a:extLst>
              </a:tr>
              <a:tr h="153110">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a:solidFill>
                            <a:schemeClr val="bg2">
                              <a:lumMod val="10000"/>
                            </a:schemeClr>
                          </a:solidFill>
                          <a:latin typeface="Arial" panose="020B0604020202020204" pitchFamily="34" charset="0"/>
                          <a:ea typeface="+mn-ea"/>
                          <a:cs typeface="+mn-cs"/>
                        </a:rPr>
                        <a:t>HR (95% CI)</a:t>
                      </a: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gridSpan="2">
                  <a:txBody>
                    <a:bodyPr/>
                    <a:lstStyle/>
                    <a:p>
                      <a:pPr marL="0" marR="0" algn="ctr">
                        <a:spcBef>
                          <a:spcPts val="0"/>
                        </a:spcBef>
                        <a:spcAft>
                          <a:spcPts val="0"/>
                        </a:spcAft>
                      </a:pPr>
                      <a:r>
                        <a:rPr lang="en-US" sz="700" b="1">
                          <a:solidFill>
                            <a:schemeClr val="tx1"/>
                          </a:solidFill>
                          <a:effectLst/>
                          <a:latin typeface="Arial" panose="020B0604020202020204" pitchFamily="34" charset="0"/>
                          <a:ea typeface="Times New Roman" panose="02020603050405020304" pitchFamily="18" charset="0"/>
                          <a:cs typeface="Times New Roman"/>
                        </a:rPr>
                        <a:t>0.77 (0.54–1.09)</a:t>
                      </a: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00872101"/>
                  </a:ext>
                </a:extLst>
              </a:tr>
            </a:tbl>
          </a:graphicData>
        </a:graphic>
      </p:graphicFrame>
      <p:graphicFrame>
        <p:nvGraphicFramePr>
          <p:cNvPr id="280" name="Table 279">
            <a:extLst>
              <a:ext uri="{FF2B5EF4-FFF2-40B4-BE49-F238E27FC236}">
                <a16:creationId xmlns:a16="http://schemas.microsoft.com/office/drawing/2014/main" id="{0E2FAC35-EC17-902B-82A2-644F41895378}"/>
              </a:ext>
            </a:extLst>
          </p:cNvPr>
          <p:cNvGraphicFramePr>
            <a:graphicFrameLocks noGrp="1"/>
          </p:cNvGraphicFramePr>
          <p:nvPr>
            <p:extLst>
              <p:ext uri="{D42A27DB-BD31-4B8C-83A1-F6EECF244321}">
                <p14:modId xmlns:p14="http://schemas.microsoft.com/office/powerpoint/2010/main" val="1195168287"/>
              </p:ext>
            </p:extLst>
          </p:nvPr>
        </p:nvGraphicFramePr>
        <p:xfrm>
          <a:off x="4327641" y="4165150"/>
          <a:ext cx="1584475" cy="704798"/>
        </p:xfrm>
        <a:graphic>
          <a:graphicData uri="http://schemas.openxmlformats.org/drawingml/2006/table">
            <a:tbl>
              <a:tblPr firstRow="1" bandRow="1">
                <a:tableStyleId>{5C22544A-7EE6-4342-B048-85BDC9FD1C3A}</a:tableStyleId>
              </a:tblPr>
              <a:tblGrid>
                <a:gridCol w="565823">
                  <a:extLst>
                    <a:ext uri="{9D8B030D-6E8A-4147-A177-3AD203B41FA5}">
                      <a16:colId xmlns:a16="http://schemas.microsoft.com/office/drawing/2014/main" val="1708406620"/>
                    </a:ext>
                  </a:extLst>
                </a:gridCol>
                <a:gridCol w="520408">
                  <a:extLst>
                    <a:ext uri="{9D8B030D-6E8A-4147-A177-3AD203B41FA5}">
                      <a16:colId xmlns:a16="http://schemas.microsoft.com/office/drawing/2014/main" val="592742086"/>
                    </a:ext>
                  </a:extLst>
                </a:gridCol>
                <a:gridCol w="498244">
                  <a:extLst>
                    <a:ext uri="{9D8B030D-6E8A-4147-A177-3AD203B41FA5}">
                      <a16:colId xmlns:a16="http://schemas.microsoft.com/office/drawing/2014/main" val="2586114088"/>
                    </a:ext>
                  </a:extLst>
                </a:gridCol>
              </a:tblGrid>
              <a:tr h="205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700">
                        <a:solidFill>
                          <a:schemeClr val="bg1"/>
                        </a:solidFill>
                        <a:latin typeface="Arial" panose="020B0604020202020204" pitchFamily="34" charset="0"/>
                        <a:cs typeface="Arial" panose="020B0604020202020204" pitchFamily="34" charset="0"/>
                      </a:endParaRP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algn="ctr">
                        <a:spcBef>
                          <a:spcPts val="0"/>
                        </a:spcBef>
                        <a:spcAft>
                          <a:spcPts val="0"/>
                        </a:spcAft>
                      </a:pPr>
                      <a:r>
                        <a:rPr lang="en-US" sz="700" b="1">
                          <a:solidFill>
                            <a:schemeClr val="bg1"/>
                          </a:solidFill>
                          <a:effectLst/>
                          <a:latin typeface="Arial" panose="020B0604020202020204" pitchFamily="34" charset="0"/>
                          <a:ea typeface="Calibri"/>
                          <a:cs typeface="Arial" panose="020B0604020202020204" pitchFamily="34" charset="0"/>
                        </a:rPr>
                        <a:t>SG </a:t>
                      </a:r>
                      <a:br>
                        <a:rPr lang="en-US" sz="700" b="1">
                          <a:solidFill>
                            <a:schemeClr val="bg1"/>
                          </a:solidFill>
                          <a:effectLst/>
                          <a:latin typeface="Arial" panose="020B0604020202020204" pitchFamily="34" charset="0"/>
                          <a:ea typeface="Calibri"/>
                          <a:cs typeface="Arial" panose="020B0604020202020204" pitchFamily="34" charset="0"/>
                        </a:rPr>
                      </a:br>
                      <a:r>
                        <a:rPr lang="en-US" sz="700" b="1">
                          <a:solidFill>
                            <a:schemeClr val="bg1"/>
                          </a:solidFill>
                          <a:effectLst/>
                          <a:latin typeface="Arial" panose="020B0604020202020204" pitchFamily="34" charset="0"/>
                          <a:ea typeface="Calibri"/>
                          <a:cs typeface="Arial" panose="020B0604020202020204" pitchFamily="34" charset="0"/>
                        </a:rPr>
                        <a:t>(n = </a:t>
                      </a:r>
                      <a:r>
                        <a:rPr lang="en-US" sz="7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96</a:t>
                      </a:r>
                      <a:r>
                        <a:rPr lang="en-US" sz="700" b="1">
                          <a:solidFill>
                            <a:schemeClr val="bg1"/>
                          </a:solidFill>
                          <a:effectLst/>
                          <a:latin typeface="Arial" panose="020B0604020202020204" pitchFamily="34" charset="0"/>
                          <a:ea typeface="Calibri"/>
                          <a:cs typeface="Arial" panose="020B0604020202020204" pitchFamily="34" charset="0"/>
                        </a:rPr>
                        <a:t>)</a:t>
                      </a:r>
                      <a:endParaRPr lang="en-US" sz="700">
                        <a:solidFill>
                          <a:schemeClr val="bg1"/>
                        </a:solidFill>
                        <a:effectLst/>
                        <a:latin typeface="Arial" panose="020B0604020202020204" pitchFamily="34" charset="0"/>
                        <a:ea typeface="Calibri"/>
                        <a:cs typeface="Arial" panose="020B0604020202020204" pitchFamily="34" charset="0"/>
                      </a:endParaRP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B4A7"/>
                    </a:solidFill>
                  </a:tcPr>
                </a:tc>
                <a:tc>
                  <a:txBody>
                    <a:bodyPr/>
                    <a:lstStyle/>
                    <a:p>
                      <a:pPr marL="0" marR="0" algn="ctr">
                        <a:spcBef>
                          <a:spcPts val="0"/>
                        </a:spcBef>
                        <a:spcAft>
                          <a:spcPts val="0"/>
                        </a:spcAft>
                      </a:pPr>
                      <a:r>
                        <a:rPr lang="en-US" sz="700" b="1">
                          <a:solidFill>
                            <a:schemeClr val="bg1"/>
                          </a:solidFill>
                          <a:effectLst/>
                          <a:latin typeface="Arial" panose="020B0604020202020204" pitchFamily="34" charset="0"/>
                          <a:ea typeface="Calibri"/>
                          <a:cs typeface="Arial" panose="020B0604020202020204" pitchFamily="34" charset="0"/>
                        </a:rPr>
                        <a:t>TPC </a:t>
                      </a:r>
                      <a:br>
                        <a:rPr lang="en-US" sz="700" b="1">
                          <a:solidFill>
                            <a:schemeClr val="bg1"/>
                          </a:solidFill>
                          <a:effectLst/>
                          <a:latin typeface="Arial" panose="020B0604020202020204" pitchFamily="34" charset="0"/>
                          <a:ea typeface="Calibri"/>
                          <a:cs typeface="Arial" panose="020B0604020202020204" pitchFamily="34" charset="0"/>
                        </a:rPr>
                      </a:br>
                      <a:r>
                        <a:rPr lang="en-US" sz="700" b="1">
                          <a:solidFill>
                            <a:schemeClr val="bg1"/>
                          </a:solidFill>
                          <a:effectLst/>
                          <a:latin typeface="Arial" panose="020B0604020202020204" pitchFamily="34" charset="0"/>
                          <a:ea typeface="Calibri"/>
                          <a:cs typeface="Arial" panose="020B0604020202020204" pitchFamily="34" charset="0"/>
                        </a:rPr>
                        <a:t>(n = </a:t>
                      </a:r>
                      <a:r>
                        <a:rPr lang="en-US" sz="7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96)</a:t>
                      </a:r>
                      <a:endParaRPr lang="en-US" sz="7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extLst>
                  <a:ext uri="{0D108BD9-81ED-4DB2-BD59-A6C34878D82A}">
                    <a16:rowId xmlns:a16="http://schemas.microsoft.com/office/drawing/2014/main" val="1012503031"/>
                  </a:ext>
                </a:extLst>
              </a:tr>
              <a:tr h="222504">
                <a:tc>
                  <a:txBody>
                    <a:bodyPr/>
                    <a:lstStyle/>
                    <a:p>
                      <a:pPr marL="0" marR="0" lvl="0">
                        <a:spcBef>
                          <a:spcPts val="0"/>
                        </a:spcBef>
                        <a:spcAft>
                          <a:spcPts val="0"/>
                        </a:spcAft>
                        <a:buNone/>
                      </a:pPr>
                      <a:r>
                        <a:rPr lang="en-US" sz="700" b="1">
                          <a:solidFill>
                            <a:schemeClr val="bg2">
                              <a:lumMod val="10000"/>
                            </a:schemeClr>
                          </a:solidFill>
                          <a:effectLst/>
                          <a:latin typeface="Arial" panose="020B0604020202020204" pitchFamily="34" charset="0"/>
                          <a:ea typeface="+mn-ea"/>
                          <a:cs typeface="Arial" panose="020B0604020202020204" pitchFamily="34" charset="0"/>
                        </a:rPr>
                        <a:t>Median OS,</a:t>
                      </a:r>
                      <a:r>
                        <a:rPr lang="en-US" sz="700" b="1" baseline="0">
                          <a:solidFill>
                            <a:schemeClr val="bg2">
                              <a:lumMod val="10000"/>
                            </a:schemeClr>
                          </a:solidFill>
                          <a:effectLst/>
                          <a:latin typeface="Arial" panose="020B0604020202020204" pitchFamily="34" charset="0"/>
                          <a:ea typeface="+mn-ea"/>
                          <a:cs typeface="Arial" panose="020B0604020202020204" pitchFamily="34" charset="0"/>
                        </a:rPr>
                        <a:t> </a:t>
                      </a:r>
                      <a:r>
                        <a:rPr lang="en-US" sz="700" b="1" err="1">
                          <a:solidFill>
                            <a:schemeClr val="bg2">
                              <a:lumMod val="10000"/>
                            </a:schemeClr>
                          </a:solidFill>
                          <a:effectLst/>
                          <a:latin typeface="Arial" panose="020B0604020202020204" pitchFamily="34" charset="0"/>
                          <a:ea typeface="+mn-ea"/>
                          <a:cs typeface="Arial" panose="020B0604020202020204" pitchFamily="34" charset="0"/>
                        </a:rPr>
                        <a:t>mo</a:t>
                      </a:r>
                      <a:r>
                        <a:rPr lang="en-US" sz="700" b="1">
                          <a:solidFill>
                            <a:schemeClr val="bg2">
                              <a:lumMod val="10000"/>
                            </a:schemeClr>
                          </a:solidFill>
                          <a:effectLst/>
                          <a:latin typeface="Arial" panose="020B0604020202020204" pitchFamily="34" charset="0"/>
                          <a:ea typeface="+mn-ea"/>
                          <a:cs typeface="Arial" panose="020B0604020202020204" pitchFamily="34" charset="0"/>
                        </a:rPr>
                        <a:t> (95% CI)</a:t>
                      </a:r>
                      <a:endParaRPr lang="en-US" sz="800" b="1">
                        <a:solidFill>
                          <a:schemeClr val="bg2">
                            <a:lumMod val="10000"/>
                          </a:schemeClr>
                        </a:solidFill>
                        <a:latin typeface="Arial" panose="020B0604020202020204" pitchFamily="34" charset="0"/>
                      </a:endParaRP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algn="ctr">
                        <a:spcBef>
                          <a:spcPts val="0"/>
                        </a:spcBef>
                        <a:spcAft>
                          <a:spcPts val="0"/>
                        </a:spcAft>
                        <a:buNone/>
                      </a:pPr>
                      <a:r>
                        <a:rPr lang="en-US" sz="700" b="1">
                          <a:solidFill>
                            <a:schemeClr val="tx1"/>
                          </a:solidFill>
                          <a:latin typeface="Arial" panose="020B0604020202020204" pitchFamily="34" charset="0"/>
                        </a:rPr>
                        <a:t>14.6</a:t>
                      </a:r>
                      <a:br>
                        <a:rPr lang="en-US" sz="700" b="1">
                          <a:solidFill>
                            <a:schemeClr val="tx1"/>
                          </a:solidFill>
                          <a:latin typeface="Arial" panose="020B0604020202020204" pitchFamily="34" charset="0"/>
                        </a:rPr>
                      </a:br>
                      <a:r>
                        <a:rPr lang="en-US" sz="700" b="1">
                          <a:solidFill>
                            <a:schemeClr val="tx1"/>
                          </a:solidFill>
                          <a:latin typeface="Arial" panose="020B0604020202020204" pitchFamily="34" charset="0"/>
                        </a:rPr>
                        <a:t>(12.7–18.1)</a:t>
                      </a: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a:spcBef>
                          <a:spcPts val="0"/>
                        </a:spcBef>
                        <a:spcAft>
                          <a:spcPts val="0"/>
                        </a:spcAft>
                        <a:buNone/>
                      </a:pPr>
                      <a:r>
                        <a:rPr lang="en-US" sz="700" b="1">
                          <a:solidFill>
                            <a:schemeClr val="tx1"/>
                          </a:solidFill>
                          <a:latin typeface="Arial" panose="020B0604020202020204" pitchFamily="34" charset="0"/>
                        </a:rPr>
                        <a:t>11.3</a:t>
                      </a:r>
                      <a:br>
                        <a:rPr lang="en-US" sz="700" b="1">
                          <a:solidFill>
                            <a:schemeClr val="tx1"/>
                          </a:solidFill>
                          <a:latin typeface="Arial" panose="020B0604020202020204" pitchFamily="34" charset="0"/>
                        </a:rPr>
                      </a:br>
                      <a:r>
                        <a:rPr lang="en-US" sz="700" b="1">
                          <a:solidFill>
                            <a:schemeClr val="tx1"/>
                          </a:solidFill>
                          <a:latin typeface="Arial" panose="020B0604020202020204" pitchFamily="34" charset="0"/>
                        </a:rPr>
                        <a:t>(10.0–13.3)</a:t>
                      </a: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5370942"/>
                  </a:ext>
                </a:extLst>
              </a:tr>
              <a:tr h="153110">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a:solidFill>
                            <a:schemeClr val="bg2">
                              <a:lumMod val="10000"/>
                            </a:schemeClr>
                          </a:solidFill>
                          <a:latin typeface="Arial" panose="020B0604020202020204" pitchFamily="34" charset="0"/>
                          <a:ea typeface="+mn-ea"/>
                          <a:cs typeface="+mn-cs"/>
                        </a:rPr>
                        <a:t>HR (95% CI)</a:t>
                      </a: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gridSpan="2">
                  <a:txBody>
                    <a:bodyPr/>
                    <a:lstStyle/>
                    <a:p>
                      <a:pPr marL="0" marR="0" algn="ctr">
                        <a:spcBef>
                          <a:spcPts val="0"/>
                        </a:spcBef>
                        <a:spcAft>
                          <a:spcPts val="0"/>
                        </a:spcAft>
                      </a:pPr>
                      <a:r>
                        <a:rPr lang="en-US" sz="700" b="1">
                          <a:solidFill>
                            <a:schemeClr val="tx1"/>
                          </a:solidFill>
                          <a:effectLst/>
                          <a:latin typeface="Arial" panose="020B0604020202020204" pitchFamily="34" charset="0"/>
                          <a:ea typeface="Times New Roman" panose="02020603050405020304" pitchFamily="18" charset="0"/>
                          <a:cs typeface="Times New Roman"/>
                        </a:rPr>
                        <a:t>0.75 (0.54–1.04)</a:t>
                      </a: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00872101"/>
                  </a:ext>
                </a:extLst>
              </a:tr>
            </a:tbl>
          </a:graphicData>
        </a:graphic>
      </p:graphicFrame>
      <p:sp>
        <p:nvSpPr>
          <p:cNvPr id="6" name="Content Placeholder 3">
            <a:extLst>
              <a:ext uri="{FF2B5EF4-FFF2-40B4-BE49-F238E27FC236}">
                <a16:creationId xmlns:a16="http://schemas.microsoft.com/office/drawing/2014/main" id="{2BE9084A-6D98-7C0C-68FB-F8679574A81E}"/>
              </a:ext>
            </a:extLst>
          </p:cNvPr>
          <p:cNvSpPr txBox="1">
            <a:spLocks/>
          </p:cNvSpPr>
          <p:nvPr>
            <p:custDataLst>
              <p:tags r:id="rId1"/>
            </p:custDataLst>
          </p:nvPr>
        </p:nvSpPr>
        <p:spPr>
          <a:xfrm>
            <a:off x="1399536" y="6453797"/>
            <a:ext cx="9954264" cy="337961"/>
          </a:xfrm>
          <a:prstGeom prst="rect">
            <a:avLst/>
          </a:prstGeom>
          <a:noFill/>
          <a:extLst>
            <a:ext uri="{909E8E84-426E-40DD-AFC4-6F175D3DCCD1}">
              <a14:hiddenFill xmlns:a14="http://schemas.microsoft.com/office/drawing/2010/main">
                <a:solidFill>
                  <a:srgbClr val="FFFFFF"/>
                </a:solidFill>
              </a14:hiddenFill>
            </a:ext>
          </a:extLst>
        </p:spPr>
        <p:txBody>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sz="900">
                <a:solidFill>
                  <a:schemeClr val="bg2">
                    <a:lumMod val="10000"/>
                  </a:schemeClr>
                </a:solidFill>
              </a:rPr>
              <a:t>Rugo HS, et al. </a:t>
            </a:r>
            <a:r>
              <a:rPr lang="en-US" sz="900" i="1">
                <a:solidFill>
                  <a:schemeClr val="bg2">
                    <a:lumMod val="10000"/>
                  </a:schemeClr>
                </a:solidFill>
              </a:rPr>
              <a:t>Lancet. </a:t>
            </a:r>
            <a:r>
              <a:rPr lang="en-US" sz="900">
                <a:solidFill>
                  <a:schemeClr val="bg2">
                    <a:lumMod val="10000"/>
                  </a:schemeClr>
                </a:solidFill>
              </a:rPr>
              <a:t>2023;402(10411):1423-1433.</a:t>
            </a:r>
          </a:p>
        </p:txBody>
      </p:sp>
    </p:spTree>
    <p:extLst>
      <p:ext uri="{BB962C8B-B14F-4D97-AF65-F5344CB8AC3E}">
        <p14:creationId xmlns:p14="http://schemas.microsoft.com/office/powerpoint/2010/main" val="5350948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148EE18-136F-F442-A7CC-476A3BEFE2F2}"/>
              </a:ext>
            </a:extLst>
          </p:cNvPr>
          <p:cNvSpPr>
            <a:spLocks noGrp="1"/>
          </p:cNvSpPr>
          <p:nvPr>
            <p:ph sz="half" idx="1"/>
          </p:nvPr>
        </p:nvSpPr>
        <p:spPr>
          <a:xfrm>
            <a:off x="838200" y="1394476"/>
            <a:ext cx="5121308" cy="4660249"/>
          </a:xfrm>
        </p:spPr>
        <p:txBody>
          <a:bodyPr>
            <a:normAutofit fontScale="85000" lnSpcReduction="20000"/>
          </a:bodyPr>
          <a:lstStyle/>
          <a:p>
            <a:pPr>
              <a:lnSpc>
                <a:spcPct val="110000"/>
              </a:lnSpc>
            </a:pPr>
            <a:r>
              <a:rPr lang="en-US" altLang="ja-JP">
                <a:sym typeface="Helvetica"/>
              </a:rPr>
              <a:t>Patients with relapsed/refractory advanced or metastatic TNBC have poor clinical outcomes</a:t>
            </a:r>
            <a:r>
              <a:rPr lang="en-US" baseline="30000">
                <a:sym typeface="Helvetica"/>
              </a:rPr>
              <a:t>1</a:t>
            </a:r>
            <a:endParaRPr lang="en-GB" baseline="30000">
              <a:sym typeface="Helvetica"/>
            </a:endParaRPr>
          </a:p>
          <a:p>
            <a:pPr>
              <a:lnSpc>
                <a:spcPct val="110000"/>
              </a:lnSpc>
            </a:pPr>
            <a:r>
              <a:rPr lang="en-US"/>
              <a:t>Dato-</a:t>
            </a:r>
            <a:r>
              <a:rPr lang="en-US" dirty="0"/>
              <a:t>DXd</a:t>
            </a:r>
            <a:r>
              <a:rPr lang="en-US"/>
              <a:t> is a differentiated TROP2-directed ADC designed with 3 components</a:t>
            </a:r>
            <a:r>
              <a:rPr lang="en-US" baseline="30000"/>
              <a:t>2,3</a:t>
            </a:r>
            <a:r>
              <a:rPr lang="en-US"/>
              <a:t>:</a:t>
            </a:r>
          </a:p>
          <a:p>
            <a:pPr lvl="1">
              <a:lnSpc>
                <a:spcPct val="110000"/>
              </a:lnSpc>
            </a:pPr>
            <a:r>
              <a:rPr lang="en-GB"/>
              <a:t>A humanized anti-TROP2 IgG1 </a:t>
            </a:r>
            <a:r>
              <a:rPr lang="en-GB" err="1"/>
              <a:t>mAb</a:t>
            </a:r>
            <a:endParaRPr lang="en-GB"/>
          </a:p>
          <a:p>
            <a:pPr lvl="1">
              <a:lnSpc>
                <a:spcPct val="110000"/>
              </a:lnSpc>
            </a:pPr>
            <a:r>
              <a:rPr lang="en-GB"/>
              <a:t>A topoisomerase I inhibitor payload </a:t>
            </a:r>
            <a:br>
              <a:rPr lang="en-GB"/>
            </a:br>
            <a:r>
              <a:rPr lang="en-GB"/>
              <a:t>(</a:t>
            </a:r>
            <a:r>
              <a:rPr lang="en-GB" err="1"/>
              <a:t>exatecan</a:t>
            </a:r>
            <a:r>
              <a:rPr lang="en-GB"/>
              <a:t> derivative, </a:t>
            </a:r>
            <a:r>
              <a:rPr lang="en-GB" dirty="0"/>
              <a:t>DXd</a:t>
            </a:r>
            <a:r>
              <a:rPr lang="en-GB"/>
              <a:t>)</a:t>
            </a:r>
          </a:p>
          <a:p>
            <a:pPr lvl="1">
              <a:lnSpc>
                <a:spcPct val="110000"/>
              </a:lnSpc>
            </a:pPr>
            <a:r>
              <a:rPr lang="en-GB"/>
              <a:t>A tetrapeptide-based cleavable linker</a:t>
            </a:r>
          </a:p>
          <a:p>
            <a:pPr>
              <a:lnSpc>
                <a:spcPct val="110000"/>
              </a:lnSpc>
            </a:pPr>
            <a:r>
              <a:rPr lang="en-US"/>
              <a:t>Dato-</a:t>
            </a:r>
            <a:r>
              <a:rPr lang="en-US" dirty="0"/>
              <a:t>DXd</a:t>
            </a:r>
            <a:r>
              <a:rPr lang="en-US"/>
              <a:t> has demonstrated highly encouraging antitumor activity and manageable AEs in the NSCLC cohort</a:t>
            </a:r>
            <a:r>
              <a:rPr lang="en-US" baseline="30000"/>
              <a:t>4</a:t>
            </a:r>
          </a:p>
          <a:p>
            <a:pPr lvl="1">
              <a:lnSpc>
                <a:spcPct val="110000"/>
              </a:lnSpc>
            </a:pPr>
            <a:r>
              <a:rPr lang="en-GB"/>
              <a:t>6 mg/kg has been selected as the dose for expansion into other advanced </a:t>
            </a:r>
            <a:r>
              <a:rPr lang="en-GB" err="1"/>
              <a:t>tumor</a:t>
            </a:r>
            <a:r>
              <a:rPr lang="en-GB"/>
              <a:t> types</a:t>
            </a:r>
            <a:endParaRPr lang="en-US"/>
          </a:p>
        </p:txBody>
      </p:sp>
      <p:sp>
        <p:nvSpPr>
          <p:cNvPr id="8" name="Title 7">
            <a:extLst>
              <a:ext uri="{FF2B5EF4-FFF2-40B4-BE49-F238E27FC236}">
                <a16:creationId xmlns:a16="http://schemas.microsoft.com/office/drawing/2014/main" id="{69080B51-233C-2F3E-2E5C-BF3F72A549C7}"/>
              </a:ext>
            </a:extLst>
          </p:cNvPr>
          <p:cNvSpPr>
            <a:spLocks noGrp="1"/>
          </p:cNvSpPr>
          <p:nvPr>
            <p:ph type="title"/>
          </p:nvPr>
        </p:nvSpPr>
        <p:spPr>
          <a:xfrm>
            <a:off x="838200" y="365126"/>
            <a:ext cx="10515600" cy="1029350"/>
          </a:xfrm>
        </p:spPr>
        <p:txBody>
          <a:bodyPr/>
          <a:lstStyle/>
          <a:p>
            <a:r>
              <a:rPr lang="en-US" sz="3600" kern="0" cap="none" dirty="0" err="1">
                <a:solidFill>
                  <a:srgbClr val="1C3F93"/>
                </a:solidFill>
                <a:latin typeface="Arial" panose="020B0604020202020204" pitchFamily="34" charset="0"/>
                <a:cs typeface="Arial" panose="020B0604020202020204" pitchFamily="34" charset="0"/>
              </a:rPr>
              <a:t>Datopotamab</a:t>
            </a:r>
            <a:r>
              <a:rPr lang="en-US" sz="3600" kern="0" cap="none" dirty="0">
                <a:solidFill>
                  <a:srgbClr val="1C3F93"/>
                </a:solidFill>
                <a:latin typeface="Arial" panose="020B0604020202020204" pitchFamily="34" charset="0"/>
                <a:cs typeface="Arial" panose="020B0604020202020204" pitchFamily="34" charset="0"/>
              </a:rPr>
              <a:t> Deruxtecan (Dato-</a:t>
            </a:r>
            <a:r>
              <a:rPr lang="en-US" sz="3600" kern="0" cap="none" dirty="0" err="1">
                <a:solidFill>
                  <a:srgbClr val="1C3F93"/>
                </a:solidFill>
                <a:latin typeface="Arial" panose="020B0604020202020204" pitchFamily="34" charset="0"/>
                <a:cs typeface="Arial" panose="020B0604020202020204" pitchFamily="34" charset="0"/>
              </a:rPr>
              <a:t>DXd</a:t>
            </a:r>
            <a:r>
              <a:rPr lang="en-US" sz="3600" kern="0" cap="none" dirty="0">
                <a:solidFill>
                  <a:srgbClr val="1C3F93"/>
                </a:solidFill>
                <a:latin typeface="Arial" panose="020B0604020202020204" pitchFamily="34" charset="0"/>
                <a:cs typeface="Arial" panose="020B0604020202020204" pitchFamily="34" charset="0"/>
              </a:rPr>
              <a:t>)</a:t>
            </a:r>
            <a:endParaRPr lang="en-US" dirty="0"/>
          </a:p>
        </p:txBody>
      </p:sp>
      <p:sp>
        <p:nvSpPr>
          <p:cNvPr id="7" name="Text Placeholder 15">
            <a:extLst>
              <a:ext uri="{FF2B5EF4-FFF2-40B4-BE49-F238E27FC236}">
                <a16:creationId xmlns:a16="http://schemas.microsoft.com/office/drawing/2014/main" id="{231F109E-DEB0-4B91-B6EF-06A89595D0BF}"/>
              </a:ext>
            </a:extLst>
          </p:cNvPr>
          <p:cNvSpPr txBox="1">
            <a:spLocks/>
          </p:cNvSpPr>
          <p:nvPr/>
        </p:nvSpPr>
        <p:spPr>
          <a:xfrm>
            <a:off x="1333557" y="5986798"/>
            <a:ext cx="10629843" cy="660705"/>
          </a:xfrm>
          <a:prstGeom prst="rect">
            <a:avLst/>
          </a:prstGeom>
        </p:spPr>
        <p:txBody>
          <a:bodyPr anchor="b"/>
          <a:lstStyle>
            <a:lvl1pPr marL="342900" indent="-342900" algn="l" defTabSz="457200" rtl="0" eaLnBrk="1" fontAlgn="base" hangingPunct="1">
              <a:spcBef>
                <a:spcPct val="20000"/>
              </a:spcBef>
              <a:spcAft>
                <a:spcPct val="0"/>
              </a:spcAft>
              <a:buClr>
                <a:schemeClr val="tx1"/>
              </a:buClr>
              <a:buSzPct val="35000"/>
              <a:buFont typeface="Wingdings" panose="05000000000000000000" pitchFamily="2" charset="2"/>
              <a:buChar char="u"/>
              <a:defRPr sz="1600" kern="1200">
                <a:solidFill>
                  <a:schemeClr val="tx1"/>
                </a:solidFill>
                <a:latin typeface="Arial Narrow"/>
                <a:ea typeface="MS PGothic" pitchFamily="34" charset="-128"/>
                <a:cs typeface="Arial Narrow"/>
              </a:defRPr>
            </a:lvl1pPr>
            <a:lvl2pPr marL="742950" indent="-285750" algn="l" defTabSz="457200" rtl="0" eaLnBrk="1" fontAlgn="base" hangingPunct="1">
              <a:spcBef>
                <a:spcPct val="20000"/>
              </a:spcBef>
              <a:spcAft>
                <a:spcPct val="0"/>
              </a:spcAft>
              <a:buClr>
                <a:schemeClr val="tx1"/>
              </a:buClr>
              <a:buSzPct val="35000"/>
              <a:buFont typeface="Wingdings" panose="05000000000000000000" pitchFamily="2" charset="2"/>
              <a:buChar char="u"/>
              <a:defRPr sz="1600" kern="1200">
                <a:solidFill>
                  <a:schemeClr val="tx1">
                    <a:lumMod val="50000"/>
                    <a:lumOff val="50000"/>
                  </a:schemeClr>
                </a:solidFill>
                <a:latin typeface="Arial Narrow"/>
                <a:ea typeface="MS PGothic" pitchFamily="34" charset="-128"/>
                <a:cs typeface="Arial Narrow"/>
              </a:defRPr>
            </a:lvl2pPr>
            <a:lvl3pPr marL="1143000" indent="-228600" algn="l" defTabSz="457200" rtl="0" eaLnBrk="1" fontAlgn="base" hangingPunct="1">
              <a:spcBef>
                <a:spcPct val="20000"/>
              </a:spcBef>
              <a:spcAft>
                <a:spcPct val="0"/>
              </a:spcAft>
              <a:buClr>
                <a:schemeClr val="tx1"/>
              </a:buClr>
              <a:buSzPct val="35000"/>
              <a:buFont typeface="Wingdings" panose="05000000000000000000" pitchFamily="2" charset="2"/>
              <a:buChar char="u"/>
              <a:defRPr sz="1600" kern="1200">
                <a:solidFill>
                  <a:schemeClr val="bg1">
                    <a:lumMod val="65000"/>
                  </a:schemeClr>
                </a:solidFill>
                <a:latin typeface="Arial Narrow"/>
                <a:ea typeface="MS PGothic" pitchFamily="34" charset="-128"/>
                <a:cs typeface="Arial Narrow"/>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900" b="0" i="0" u="none" strike="noStrike" kern="1200" cap="none" spc="0" normalizeH="0" baseline="30000" noProof="0" err="1">
                <a:ln>
                  <a:noFill/>
                </a:ln>
                <a:solidFill>
                  <a:srgbClr val="3A3A3A"/>
                </a:solidFill>
                <a:effectLst/>
                <a:uLnTx/>
                <a:uFillTx/>
                <a:latin typeface="Arial" panose="020B0604020202020204" pitchFamily="34" charset="0"/>
                <a:ea typeface="MS PGothic" pitchFamily="34" charset="-128"/>
                <a:cs typeface="Arial" panose="020B0604020202020204" pitchFamily="34" charset="0"/>
              </a:rPr>
              <a:t>a</a:t>
            </a:r>
            <a:r>
              <a:rPr kumimoji="0" lang="en-US" sz="900" b="0" i="0" u="none" strike="noStrike" kern="1200" cap="none" spc="0" normalizeH="0" baseline="0" noProof="0" err="1">
                <a:ln>
                  <a:noFill/>
                </a:ln>
                <a:solidFill>
                  <a:srgbClr val="3A3A3A"/>
                </a:solidFill>
                <a:effectLst/>
                <a:uLnTx/>
                <a:uFillTx/>
                <a:latin typeface="Arial" panose="020B0604020202020204" pitchFamily="34" charset="0"/>
                <a:ea typeface="MS PGothic" pitchFamily="34" charset="-128"/>
                <a:cs typeface="Arial" panose="020B0604020202020204" pitchFamily="34" charset="0"/>
              </a:rPr>
              <a:t>Actual</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S PGothic" pitchFamily="34" charset="-128"/>
                <a:cs typeface="Arial" panose="020B0604020202020204" pitchFamily="34" charset="0"/>
              </a:rPr>
              <a:t> drug positions may vary.</a:t>
            </a:r>
            <a:b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S PGothic" pitchFamily="34" charset="-128"/>
                <a:cs typeface="Arial" panose="020B0604020202020204" pitchFamily="34" charset="0"/>
              </a:rPr>
            </a:b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S PGothic" pitchFamily="34" charset="-128"/>
                <a:cs typeface="Arial" panose="020B0604020202020204" pitchFamily="34" charset="0"/>
              </a:rPr>
              <a:t>1. Bardia A, et al; ASCENT Clinical Trial Investigators. </a:t>
            </a:r>
            <a:r>
              <a:rPr kumimoji="0" lang="en-US" sz="900" b="0" i="1" u="none" strike="noStrike" kern="1200" cap="none" spc="0" normalizeH="0" baseline="0" noProof="0">
                <a:ln>
                  <a:noFill/>
                </a:ln>
                <a:solidFill>
                  <a:srgbClr val="3A3A3A"/>
                </a:solidFill>
                <a:effectLst/>
                <a:uLnTx/>
                <a:uFillTx/>
                <a:latin typeface="Arial" panose="020B0604020202020204" pitchFamily="34" charset="0"/>
                <a:ea typeface="MS PGothic" pitchFamily="34" charset="-128"/>
                <a:cs typeface="Arial" panose="020B0604020202020204" pitchFamily="34" charset="0"/>
              </a:rPr>
              <a:t>N Engl J Med. </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S PGothic" pitchFamily="34" charset="-128"/>
                <a:cs typeface="Arial" panose="020B0604020202020204" pitchFamily="34" charset="0"/>
              </a:rPr>
              <a:t>2021;384(16):1529-1541. 2. </a:t>
            </a:r>
            <a:r>
              <a:rPr kumimoji="0" lang="en-US" sz="900" b="0" i="0" u="none" strike="noStrike" kern="1200" cap="none" spc="0" normalizeH="0" baseline="0" noProof="0" dirty="0">
                <a:ln>
                  <a:noFill/>
                </a:ln>
                <a:solidFill>
                  <a:srgbClr val="3A3A3A"/>
                </a:solidFill>
                <a:effectLst/>
                <a:uLnTx/>
                <a:uFillTx/>
                <a:latin typeface="Arial" panose="020B0604020202020204" pitchFamily="34" charset="0"/>
                <a:ea typeface="MS PGothic" pitchFamily="34" charset="-128"/>
                <a:cs typeface="Arial" panose="020B0604020202020204" pitchFamily="34" charset="0"/>
              </a:rPr>
              <a:t>Okajima</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S PGothic" pitchFamily="34" charset="-128"/>
                <a:cs typeface="Arial" panose="020B0604020202020204" pitchFamily="34" charset="0"/>
              </a:rPr>
              <a:t> D, et al. AACR-NCI-EORTC 2019. Abstract C026. 3. Nakada T, et al. </a:t>
            </a:r>
            <a:r>
              <a:rPr kumimoji="0" lang="en-US" sz="900" b="0" i="1" u="none" strike="noStrike" kern="1200" cap="none" spc="0" normalizeH="0" baseline="0" noProof="0">
                <a:ln>
                  <a:noFill/>
                </a:ln>
                <a:solidFill>
                  <a:srgbClr val="3A3A3A"/>
                </a:solidFill>
                <a:effectLst/>
                <a:uLnTx/>
                <a:uFillTx/>
                <a:latin typeface="Arial" panose="020B0604020202020204" pitchFamily="34" charset="0"/>
                <a:ea typeface="MS PGothic" pitchFamily="34" charset="-128"/>
                <a:cs typeface="Arial" panose="020B0604020202020204" pitchFamily="34" charset="0"/>
              </a:rPr>
              <a:t>Chem Pharm Bull (Tokyo)</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S PGothic" pitchFamily="34" charset="-128"/>
                <a:cs typeface="Arial" panose="020B0604020202020204" pitchFamily="34" charset="0"/>
              </a:rPr>
              <a:t>. 2019;67(3):173-185. 4. Spira A, et al. WCLC 2020. Abstract 3407. 5. </a:t>
            </a:r>
            <a:r>
              <a:rPr kumimoji="0" lang="en-US" sz="900" b="0" i="0" u="none" strike="noStrike" kern="1200" cap="none" spc="0" normalizeH="0" baseline="0" noProof="0" dirty="0">
                <a:ln>
                  <a:noFill/>
                </a:ln>
                <a:solidFill>
                  <a:srgbClr val="3A3A3A"/>
                </a:solidFill>
                <a:effectLst/>
                <a:uLnTx/>
                <a:uFillTx/>
                <a:latin typeface="Arial" panose="020B0604020202020204" pitchFamily="34" charset="0"/>
                <a:ea typeface="MS PGothic" pitchFamily="34" charset="-128"/>
                <a:cs typeface="Arial" panose="020B0604020202020204" pitchFamily="34" charset="0"/>
              </a:rPr>
              <a:t>Krop</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S PGothic" pitchFamily="34" charset="-128"/>
                <a:cs typeface="Arial" panose="020B0604020202020204" pitchFamily="34" charset="0"/>
              </a:rPr>
              <a:t> I, et al. SABCS 2019. Abstract GS1-03.</a:t>
            </a:r>
          </a:p>
        </p:txBody>
      </p:sp>
      <p:sp>
        <p:nvSpPr>
          <p:cNvPr id="6" name="Text Placeholder 14">
            <a:extLst>
              <a:ext uri="{FF2B5EF4-FFF2-40B4-BE49-F238E27FC236}">
                <a16:creationId xmlns:a16="http://schemas.microsoft.com/office/drawing/2014/main" id="{3CE3D136-EDC2-4B80-AFA4-E52B96FB2B1D}"/>
              </a:ext>
            </a:extLst>
          </p:cNvPr>
          <p:cNvSpPr txBox="1">
            <a:spLocks/>
          </p:cNvSpPr>
          <p:nvPr/>
        </p:nvSpPr>
        <p:spPr bwMode="auto">
          <a:xfrm>
            <a:off x="7989620" y="1447801"/>
            <a:ext cx="1980758" cy="7245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rgbClr val="00B0F0"/>
              </a:buClr>
              <a:buFontTx/>
              <a:buNone/>
              <a:defRPr sz="2800" kern="1200">
                <a:solidFill>
                  <a:schemeClr val="tx1"/>
                </a:solidFill>
                <a:latin typeface="Arial" pitchFamily="34" charset="0"/>
                <a:ea typeface="+mn-ea"/>
                <a:cs typeface="Arial" pitchFamily="34" charset="0"/>
              </a:defRPr>
            </a:lvl1pPr>
            <a:lvl2pPr marL="688975" indent="-231775" algn="l" rtl="0" eaLnBrk="1" fontAlgn="base" hangingPunct="1">
              <a:spcBef>
                <a:spcPct val="20000"/>
              </a:spcBef>
              <a:spcAft>
                <a:spcPct val="0"/>
              </a:spcAft>
              <a:buClr>
                <a:srgbClr val="00B0F0"/>
              </a:buClr>
              <a:buFont typeface="Arial" pitchFamily="34" charset="0"/>
              <a:buChar char="•"/>
              <a:defRPr sz="2400" kern="1200">
                <a:solidFill>
                  <a:schemeClr val="tx1"/>
                </a:solidFill>
                <a:latin typeface="Arial" pitchFamily="34" charset="0"/>
                <a:ea typeface="+mn-ea"/>
                <a:cs typeface="Arial" pitchFamily="34" charset="0"/>
              </a:defRPr>
            </a:lvl2pPr>
            <a:lvl3pPr marL="1027113" indent="-225425" algn="l" rtl="0" eaLnBrk="1" fontAlgn="base" hangingPunct="1">
              <a:spcBef>
                <a:spcPct val="20000"/>
              </a:spcBef>
              <a:spcAft>
                <a:spcPct val="0"/>
              </a:spcAft>
              <a:buClr>
                <a:srgbClr val="00B0F0"/>
              </a:buClr>
              <a:buFont typeface="Arial" pitchFamily="34" charset="0"/>
              <a:buChar char="•"/>
              <a:defRPr sz="2200" kern="1200">
                <a:solidFill>
                  <a:schemeClr val="tx1"/>
                </a:solidFill>
                <a:latin typeface="Arial" pitchFamily="34" charset="0"/>
                <a:ea typeface="+mn-ea"/>
                <a:cs typeface="Arial" pitchFamily="34" charset="0"/>
              </a:defRPr>
            </a:lvl3pPr>
            <a:lvl4pPr marL="1377950" indent="-238125" algn="l" rtl="0" eaLnBrk="1" fontAlgn="base" hangingPunct="1">
              <a:spcBef>
                <a:spcPct val="20000"/>
              </a:spcBef>
              <a:spcAft>
                <a:spcPct val="0"/>
              </a:spcAft>
              <a:buClr>
                <a:srgbClr val="00B0F0"/>
              </a:buClr>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rtl="0" eaLnBrk="1" fontAlgn="base" hangingPunct="1">
              <a:spcBef>
                <a:spcPct val="20000"/>
              </a:spcBef>
              <a:spcAft>
                <a:spcPct val="0"/>
              </a:spcAft>
              <a:buClr>
                <a:srgbClr val="00B0F0"/>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1" indent="0" algn="ctr" defTabSz="457200" rtl="0" eaLnBrk="1" fontAlgn="base" latinLnBrk="0" hangingPunct="1">
              <a:lnSpc>
                <a:spcPct val="100000"/>
              </a:lnSpc>
              <a:spcBef>
                <a:spcPct val="20000"/>
              </a:spcBef>
              <a:spcAft>
                <a:spcPct val="0"/>
              </a:spcAft>
              <a:buClr>
                <a:srgbClr val="00B0F0"/>
              </a:buClr>
              <a:buSzTx/>
              <a:buFont typeface="Arial" pitchFamily="34" charset="0"/>
              <a:buNone/>
              <a:tabLst/>
              <a:defRPr/>
            </a:pPr>
            <a:r>
              <a:rPr kumimoji="0" lang="en-GB" sz="1200" b="1" i="0" u="none" strike="noStrike" kern="1200" cap="none" spc="0" normalizeH="0" baseline="0" noProof="0">
                <a:ln>
                  <a:noFill/>
                </a:ln>
                <a:solidFill>
                  <a:srgbClr val="000000"/>
                </a:solidFill>
                <a:effectLst/>
                <a:uLnTx/>
                <a:uFillTx/>
                <a:latin typeface="Arial" pitchFamily="34" charset="0"/>
                <a:ea typeface="+mn-ea"/>
                <a:cs typeface="Arial" pitchFamily="34" charset="0"/>
              </a:rPr>
              <a:t>Humanized </a:t>
            </a:r>
          </a:p>
          <a:p>
            <a:pPr marL="0" marR="0" lvl="1" indent="0" algn="ctr" defTabSz="457200" rtl="0" eaLnBrk="1" fontAlgn="base" latinLnBrk="0" hangingPunct="1">
              <a:lnSpc>
                <a:spcPct val="100000"/>
              </a:lnSpc>
              <a:spcBef>
                <a:spcPct val="20000"/>
              </a:spcBef>
              <a:spcAft>
                <a:spcPct val="0"/>
              </a:spcAft>
              <a:buClr>
                <a:srgbClr val="00B0F0"/>
              </a:buClr>
              <a:buSzTx/>
              <a:buFont typeface="Arial" pitchFamily="34" charset="0"/>
              <a:buNone/>
              <a:tabLst/>
              <a:defRPr/>
            </a:pPr>
            <a:r>
              <a:rPr kumimoji="0" lang="en-GB" sz="1200" b="1" i="0" u="none" strike="noStrike" kern="1200" cap="none" spc="0" normalizeH="0" baseline="0" noProof="0">
                <a:ln>
                  <a:noFill/>
                </a:ln>
                <a:solidFill>
                  <a:srgbClr val="000000"/>
                </a:solidFill>
                <a:effectLst/>
                <a:uLnTx/>
                <a:uFillTx/>
                <a:latin typeface="Arial" pitchFamily="34" charset="0"/>
                <a:ea typeface="+mn-ea"/>
                <a:cs typeface="Arial" pitchFamily="34" charset="0"/>
              </a:rPr>
              <a:t>Anti-TROP2 IgG1 </a:t>
            </a:r>
            <a:r>
              <a:rPr kumimoji="0" lang="en-GB" sz="1200" b="1" i="0" u="none" strike="noStrike" kern="1200" cap="none" spc="0" normalizeH="0" baseline="0" noProof="0" err="1">
                <a:ln>
                  <a:noFill/>
                </a:ln>
                <a:solidFill>
                  <a:srgbClr val="000000"/>
                </a:solidFill>
                <a:effectLst/>
                <a:uLnTx/>
                <a:uFillTx/>
                <a:latin typeface="Arial" pitchFamily="34" charset="0"/>
                <a:ea typeface="+mn-ea"/>
                <a:cs typeface="Arial" pitchFamily="34" charset="0"/>
              </a:rPr>
              <a:t>mAb</a:t>
            </a:r>
            <a:endParaRPr kumimoji="0" lang="en-GB" sz="1200" b="1"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grpSp>
        <p:nvGrpSpPr>
          <p:cNvPr id="9" name="Group 8">
            <a:extLst>
              <a:ext uri="{FF2B5EF4-FFF2-40B4-BE49-F238E27FC236}">
                <a16:creationId xmlns:a16="http://schemas.microsoft.com/office/drawing/2014/main" id="{3C8BF3E6-9B37-4652-A34E-F4993C016A0B}"/>
              </a:ext>
            </a:extLst>
          </p:cNvPr>
          <p:cNvGrpSpPr/>
          <p:nvPr/>
        </p:nvGrpSpPr>
        <p:grpSpPr>
          <a:xfrm>
            <a:off x="8029260" y="2008616"/>
            <a:ext cx="2018382" cy="1649139"/>
            <a:chOff x="5731372" y="1205556"/>
            <a:chExt cx="1576975" cy="1335170"/>
          </a:xfrm>
        </p:grpSpPr>
        <p:grpSp>
          <p:nvGrpSpPr>
            <p:cNvPr id="10" name="Group 9">
              <a:extLst>
                <a:ext uri="{FF2B5EF4-FFF2-40B4-BE49-F238E27FC236}">
                  <a16:creationId xmlns:a16="http://schemas.microsoft.com/office/drawing/2014/main" id="{A4575C04-9D0A-4F00-9CCD-5E77BBEF2172}"/>
                </a:ext>
              </a:extLst>
            </p:cNvPr>
            <p:cNvGrpSpPr/>
            <p:nvPr/>
          </p:nvGrpSpPr>
          <p:grpSpPr>
            <a:xfrm>
              <a:off x="6293771" y="1527369"/>
              <a:ext cx="146766" cy="379059"/>
              <a:chOff x="6295089" y="1218451"/>
              <a:chExt cx="146766" cy="379059"/>
            </a:xfrm>
          </p:grpSpPr>
          <p:sp>
            <p:nvSpPr>
              <p:cNvPr id="42" name="Oval 41">
                <a:extLst>
                  <a:ext uri="{FF2B5EF4-FFF2-40B4-BE49-F238E27FC236}">
                    <a16:creationId xmlns:a16="http://schemas.microsoft.com/office/drawing/2014/main" id="{F7B8E085-7A6E-4156-8D21-BC5212312262}"/>
                  </a:ext>
                </a:extLst>
              </p:cNvPr>
              <p:cNvSpPr/>
              <p:nvPr/>
            </p:nvSpPr>
            <p:spPr>
              <a:xfrm>
                <a:off x="6323766" y="1218451"/>
                <a:ext cx="118089" cy="379059"/>
              </a:xfrm>
              <a:prstGeom prst="ellipse">
                <a:avLst/>
              </a:prstGeom>
              <a:solidFill>
                <a:schemeClr val="accent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anose="020B0604020202020204"/>
                  <a:ea typeface="Microsoft YaHei"/>
                  <a:cs typeface="+mj-cs"/>
                  <a:sym typeface="Helvetica"/>
                </a:endParaRPr>
              </a:p>
            </p:txBody>
          </p:sp>
          <p:cxnSp>
            <p:nvCxnSpPr>
              <p:cNvPr id="43" name="Straight Connector 42">
                <a:extLst>
                  <a:ext uri="{FF2B5EF4-FFF2-40B4-BE49-F238E27FC236}">
                    <a16:creationId xmlns:a16="http://schemas.microsoft.com/office/drawing/2014/main" id="{87BDB85E-6419-429B-BBC9-82E4CD84B165}"/>
                  </a:ext>
                </a:extLst>
              </p:cNvPr>
              <p:cNvCxnSpPr/>
              <p:nvPr/>
            </p:nvCxnSpPr>
            <p:spPr>
              <a:xfrm flipV="1">
                <a:off x="6295089" y="1261557"/>
                <a:ext cx="106642" cy="65779"/>
              </a:xfrm>
              <a:prstGeom prst="line">
                <a:avLst/>
              </a:prstGeom>
              <a:noFill/>
              <a:ln w="25400" cap="flat">
                <a:solidFill>
                  <a:schemeClr val="accent4"/>
                </a:solidFill>
                <a:prstDash val="solid"/>
                <a:round/>
              </a:ln>
              <a:effectLst/>
              <a:sp3d/>
            </p:spPr>
            <p:style>
              <a:lnRef idx="0">
                <a:scrgbClr r="0" g="0" b="0"/>
              </a:lnRef>
              <a:fillRef idx="0">
                <a:scrgbClr r="0" g="0" b="0"/>
              </a:fillRef>
              <a:effectRef idx="0">
                <a:scrgbClr r="0" g="0" b="0"/>
              </a:effectRef>
              <a:fontRef idx="none"/>
            </p:style>
          </p:cxnSp>
        </p:grpSp>
        <p:grpSp>
          <p:nvGrpSpPr>
            <p:cNvPr id="11" name="Group 10">
              <a:extLst>
                <a:ext uri="{FF2B5EF4-FFF2-40B4-BE49-F238E27FC236}">
                  <a16:creationId xmlns:a16="http://schemas.microsoft.com/office/drawing/2014/main" id="{B58432E5-A1D4-49D8-BA1A-18074C722540}"/>
                </a:ext>
              </a:extLst>
            </p:cNvPr>
            <p:cNvGrpSpPr/>
            <p:nvPr/>
          </p:nvGrpSpPr>
          <p:grpSpPr>
            <a:xfrm rot="10800000">
              <a:off x="5857796" y="1680489"/>
              <a:ext cx="146766" cy="379059"/>
              <a:chOff x="6295089" y="1087966"/>
              <a:chExt cx="146766" cy="379059"/>
            </a:xfrm>
          </p:grpSpPr>
          <p:sp>
            <p:nvSpPr>
              <p:cNvPr id="40" name="Oval 39">
                <a:extLst>
                  <a:ext uri="{FF2B5EF4-FFF2-40B4-BE49-F238E27FC236}">
                    <a16:creationId xmlns:a16="http://schemas.microsoft.com/office/drawing/2014/main" id="{CB30C91E-4805-4906-B5CA-0ABAE1E65602}"/>
                  </a:ext>
                </a:extLst>
              </p:cNvPr>
              <p:cNvSpPr/>
              <p:nvPr/>
            </p:nvSpPr>
            <p:spPr>
              <a:xfrm>
                <a:off x="6323766" y="1087966"/>
                <a:ext cx="118089" cy="379059"/>
              </a:xfrm>
              <a:prstGeom prst="ellipse">
                <a:avLst/>
              </a:prstGeom>
              <a:solidFill>
                <a:schemeClr val="accent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anose="020B0604020202020204"/>
                  <a:ea typeface="Microsoft YaHei"/>
                  <a:cs typeface="+mj-cs"/>
                  <a:sym typeface="Helvetica"/>
                </a:endParaRPr>
              </a:p>
            </p:txBody>
          </p:sp>
          <p:cxnSp>
            <p:nvCxnSpPr>
              <p:cNvPr id="41" name="Straight Connector 40">
                <a:extLst>
                  <a:ext uri="{FF2B5EF4-FFF2-40B4-BE49-F238E27FC236}">
                    <a16:creationId xmlns:a16="http://schemas.microsoft.com/office/drawing/2014/main" id="{8FE57677-C150-46B1-B78C-9C7176C8E93B}"/>
                  </a:ext>
                </a:extLst>
              </p:cNvPr>
              <p:cNvCxnSpPr/>
              <p:nvPr/>
            </p:nvCxnSpPr>
            <p:spPr>
              <a:xfrm flipV="1">
                <a:off x="6295089" y="1261557"/>
                <a:ext cx="106642" cy="65779"/>
              </a:xfrm>
              <a:prstGeom prst="line">
                <a:avLst/>
              </a:prstGeom>
              <a:noFill/>
              <a:ln w="25400" cap="flat">
                <a:solidFill>
                  <a:schemeClr val="accent4"/>
                </a:solidFill>
                <a:prstDash val="solid"/>
                <a:round/>
              </a:ln>
              <a:effectLst/>
              <a:sp3d/>
            </p:spPr>
            <p:style>
              <a:lnRef idx="0">
                <a:scrgbClr r="0" g="0" b="0"/>
              </a:lnRef>
              <a:fillRef idx="0">
                <a:scrgbClr r="0" g="0" b="0"/>
              </a:fillRef>
              <a:effectRef idx="0">
                <a:scrgbClr r="0" g="0" b="0"/>
              </a:effectRef>
              <a:fontRef idx="none"/>
            </p:style>
          </p:cxnSp>
        </p:grpSp>
        <p:grpSp>
          <p:nvGrpSpPr>
            <p:cNvPr id="12" name="Group 11">
              <a:extLst>
                <a:ext uri="{FF2B5EF4-FFF2-40B4-BE49-F238E27FC236}">
                  <a16:creationId xmlns:a16="http://schemas.microsoft.com/office/drawing/2014/main" id="{B7EF23DE-CBF6-4107-BCE9-EA9322E61AA7}"/>
                </a:ext>
              </a:extLst>
            </p:cNvPr>
            <p:cNvGrpSpPr/>
            <p:nvPr/>
          </p:nvGrpSpPr>
          <p:grpSpPr>
            <a:xfrm rot="14719877">
              <a:off x="6500451" y="1403511"/>
              <a:ext cx="146766" cy="365803"/>
              <a:chOff x="6295089" y="1094593"/>
              <a:chExt cx="146766" cy="365803"/>
            </a:xfrm>
          </p:grpSpPr>
          <p:sp>
            <p:nvSpPr>
              <p:cNvPr id="38" name="Oval 37">
                <a:extLst>
                  <a:ext uri="{FF2B5EF4-FFF2-40B4-BE49-F238E27FC236}">
                    <a16:creationId xmlns:a16="http://schemas.microsoft.com/office/drawing/2014/main" id="{2C662FBB-33D3-45DD-9D58-C2B927A875F4}"/>
                  </a:ext>
                </a:extLst>
              </p:cNvPr>
              <p:cNvSpPr/>
              <p:nvPr/>
            </p:nvSpPr>
            <p:spPr>
              <a:xfrm>
                <a:off x="6323766" y="1094593"/>
                <a:ext cx="118089" cy="365803"/>
              </a:xfrm>
              <a:prstGeom prst="ellipse">
                <a:avLst/>
              </a:prstGeom>
              <a:solidFill>
                <a:schemeClr val="accent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anose="020B0604020202020204"/>
                  <a:ea typeface="Microsoft YaHei"/>
                  <a:cs typeface="+mj-cs"/>
                  <a:sym typeface="Helvetica"/>
                </a:endParaRPr>
              </a:p>
            </p:txBody>
          </p:sp>
          <p:cxnSp>
            <p:nvCxnSpPr>
              <p:cNvPr id="39" name="Straight Connector 38">
                <a:extLst>
                  <a:ext uri="{FF2B5EF4-FFF2-40B4-BE49-F238E27FC236}">
                    <a16:creationId xmlns:a16="http://schemas.microsoft.com/office/drawing/2014/main" id="{50E963EE-1910-4DC5-B1B9-28193B27874A}"/>
                  </a:ext>
                </a:extLst>
              </p:cNvPr>
              <p:cNvCxnSpPr/>
              <p:nvPr/>
            </p:nvCxnSpPr>
            <p:spPr>
              <a:xfrm flipV="1">
                <a:off x="6295089" y="1261557"/>
                <a:ext cx="106642" cy="65779"/>
              </a:xfrm>
              <a:prstGeom prst="line">
                <a:avLst/>
              </a:prstGeom>
              <a:noFill/>
              <a:ln w="25400" cap="flat">
                <a:solidFill>
                  <a:schemeClr val="accent4"/>
                </a:solidFill>
                <a:prstDash val="solid"/>
                <a:round/>
              </a:ln>
              <a:effectLst/>
              <a:sp3d/>
            </p:spPr>
            <p:style>
              <a:lnRef idx="0">
                <a:scrgbClr r="0" g="0" b="0"/>
              </a:lnRef>
              <a:fillRef idx="0">
                <a:scrgbClr r="0" g="0" b="0"/>
              </a:fillRef>
              <a:effectRef idx="0">
                <a:scrgbClr r="0" g="0" b="0"/>
              </a:effectRef>
              <a:fontRef idx="none"/>
            </p:style>
          </p:cxnSp>
        </p:grpSp>
        <p:grpSp>
          <p:nvGrpSpPr>
            <p:cNvPr id="13" name="Group 12">
              <a:extLst>
                <a:ext uri="{FF2B5EF4-FFF2-40B4-BE49-F238E27FC236}">
                  <a16:creationId xmlns:a16="http://schemas.microsoft.com/office/drawing/2014/main" id="{2D6ABD57-6691-4007-A088-896301783912}"/>
                </a:ext>
              </a:extLst>
            </p:cNvPr>
            <p:cNvGrpSpPr/>
            <p:nvPr/>
          </p:nvGrpSpPr>
          <p:grpSpPr>
            <a:xfrm rot="3771213">
              <a:off x="6952561" y="1666181"/>
              <a:ext cx="146766" cy="365803"/>
              <a:chOff x="6295089" y="1094594"/>
              <a:chExt cx="146766" cy="365803"/>
            </a:xfrm>
          </p:grpSpPr>
          <p:sp>
            <p:nvSpPr>
              <p:cNvPr id="36" name="Oval 35">
                <a:extLst>
                  <a:ext uri="{FF2B5EF4-FFF2-40B4-BE49-F238E27FC236}">
                    <a16:creationId xmlns:a16="http://schemas.microsoft.com/office/drawing/2014/main" id="{5E71EB20-58A8-489E-B2BA-E448C957B1A2}"/>
                  </a:ext>
                </a:extLst>
              </p:cNvPr>
              <p:cNvSpPr/>
              <p:nvPr/>
            </p:nvSpPr>
            <p:spPr>
              <a:xfrm>
                <a:off x="6323766" y="1094594"/>
                <a:ext cx="118089" cy="365803"/>
              </a:xfrm>
              <a:prstGeom prst="ellipse">
                <a:avLst/>
              </a:prstGeom>
              <a:solidFill>
                <a:schemeClr val="accent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anose="020B0604020202020204"/>
                  <a:ea typeface="Microsoft YaHei"/>
                  <a:cs typeface="+mj-cs"/>
                  <a:sym typeface="Helvetica"/>
                </a:endParaRPr>
              </a:p>
            </p:txBody>
          </p:sp>
          <p:cxnSp>
            <p:nvCxnSpPr>
              <p:cNvPr id="37" name="Straight Connector 36">
                <a:extLst>
                  <a:ext uri="{FF2B5EF4-FFF2-40B4-BE49-F238E27FC236}">
                    <a16:creationId xmlns:a16="http://schemas.microsoft.com/office/drawing/2014/main" id="{5BBEDA29-D4C9-4E0D-8D15-32B86A06887F}"/>
                  </a:ext>
                </a:extLst>
              </p:cNvPr>
              <p:cNvCxnSpPr/>
              <p:nvPr/>
            </p:nvCxnSpPr>
            <p:spPr>
              <a:xfrm flipV="1">
                <a:off x="6295089" y="1261557"/>
                <a:ext cx="106642" cy="65779"/>
              </a:xfrm>
              <a:prstGeom prst="line">
                <a:avLst/>
              </a:prstGeom>
              <a:noFill/>
              <a:ln w="25400" cap="flat">
                <a:solidFill>
                  <a:schemeClr val="accent4"/>
                </a:solidFill>
                <a:prstDash val="solid"/>
                <a:round/>
              </a:ln>
              <a:effectLst/>
              <a:sp3d/>
            </p:spPr>
            <p:style>
              <a:lnRef idx="0">
                <a:scrgbClr r="0" g="0" b="0"/>
              </a:lnRef>
              <a:fillRef idx="0">
                <a:scrgbClr r="0" g="0" b="0"/>
              </a:fillRef>
              <a:effectRef idx="0">
                <a:scrgbClr r="0" g="0" b="0"/>
              </a:effectRef>
              <a:fontRef idx="none"/>
            </p:style>
          </p:cxnSp>
        </p:grpSp>
        <p:cxnSp>
          <p:nvCxnSpPr>
            <p:cNvPr id="14" name="Straight Connector 13">
              <a:extLst>
                <a:ext uri="{FF2B5EF4-FFF2-40B4-BE49-F238E27FC236}">
                  <a16:creationId xmlns:a16="http://schemas.microsoft.com/office/drawing/2014/main" id="{A326E2AB-E97F-4B25-9ED2-86F4FF65BD99}"/>
                </a:ext>
              </a:extLst>
            </p:cNvPr>
            <p:cNvCxnSpPr/>
            <p:nvPr/>
          </p:nvCxnSpPr>
          <p:spPr>
            <a:xfrm>
              <a:off x="6020411" y="1355919"/>
              <a:ext cx="106642" cy="171450"/>
            </a:xfrm>
            <a:prstGeom prst="line">
              <a:avLst/>
            </a:prstGeom>
            <a:noFill/>
            <a:ln w="25400" cap="flat">
              <a:solidFill>
                <a:srgbClr val="70BE8E"/>
              </a:solidFill>
              <a:prstDash val="solid"/>
              <a:round/>
            </a:ln>
            <a:effectLst/>
            <a:sp3d/>
          </p:spPr>
          <p:style>
            <a:lnRef idx="0">
              <a:scrgbClr r="0" g="0" b="0"/>
            </a:lnRef>
            <a:fillRef idx="0">
              <a:scrgbClr r="0" g="0" b="0"/>
            </a:fillRef>
            <a:effectRef idx="0">
              <a:scrgbClr r="0" g="0" b="0"/>
            </a:effectRef>
            <a:fontRef idx="none"/>
          </p:style>
        </p:cxnSp>
        <p:cxnSp>
          <p:nvCxnSpPr>
            <p:cNvPr id="15" name="Straight Connector 14">
              <a:extLst>
                <a:ext uri="{FF2B5EF4-FFF2-40B4-BE49-F238E27FC236}">
                  <a16:creationId xmlns:a16="http://schemas.microsoft.com/office/drawing/2014/main" id="{8D32ED34-3719-49CF-A2A3-0BCA111D1B99}"/>
                </a:ext>
              </a:extLst>
            </p:cNvPr>
            <p:cNvCxnSpPr/>
            <p:nvPr/>
          </p:nvCxnSpPr>
          <p:spPr>
            <a:xfrm>
              <a:off x="5848961" y="1467044"/>
              <a:ext cx="106642" cy="171450"/>
            </a:xfrm>
            <a:prstGeom prst="line">
              <a:avLst/>
            </a:prstGeom>
            <a:noFill/>
            <a:ln w="25400" cap="flat">
              <a:solidFill>
                <a:srgbClr val="70BE8E"/>
              </a:solidFill>
              <a:prstDash val="solid"/>
              <a:round/>
            </a:ln>
            <a:effectLst/>
            <a:sp3d/>
          </p:spPr>
          <p:style>
            <a:lnRef idx="0">
              <a:scrgbClr r="0" g="0" b="0"/>
            </a:lnRef>
            <a:fillRef idx="0">
              <a:scrgbClr r="0" g="0" b="0"/>
            </a:fillRef>
            <a:effectRef idx="0">
              <a:scrgbClr r="0" g="0" b="0"/>
            </a:effectRef>
            <a:fontRef idx="none"/>
          </p:style>
        </p:cxnSp>
        <p:grpSp>
          <p:nvGrpSpPr>
            <p:cNvPr id="16" name="Group 15">
              <a:extLst>
                <a:ext uri="{FF2B5EF4-FFF2-40B4-BE49-F238E27FC236}">
                  <a16:creationId xmlns:a16="http://schemas.microsoft.com/office/drawing/2014/main" id="{77DBAB04-CC9B-4838-86B2-18BBA981BD80}"/>
                </a:ext>
              </a:extLst>
            </p:cNvPr>
            <p:cNvGrpSpPr/>
            <p:nvPr/>
          </p:nvGrpSpPr>
          <p:grpSpPr>
            <a:xfrm rot="3878549">
              <a:off x="6804675" y="1381199"/>
              <a:ext cx="278092" cy="282575"/>
              <a:chOff x="6385065" y="1098751"/>
              <a:chExt cx="278092" cy="282575"/>
            </a:xfrm>
          </p:grpSpPr>
          <p:cxnSp>
            <p:nvCxnSpPr>
              <p:cNvPr id="34" name="Straight Connector 33">
                <a:extLst>
                  <a:ext uri="{FF2B5EF4-FFF2-40B4-BE49-F238E27FC236}">
                    <a16:creationId xmlns:a16="http://schemas.microsoft.com/office/drawing/2014/main" id="{FF987DD1-9DBA-4F45-9A48-9549EC7E3602}"/>
                  </a:ext>
                </a:extLst>
              </p:cNvPr>
              <p:cNvCxnSpPr/>
              <p:nvPr/>
            </p:nvCxnSpPr>
            <p:spPr>
              <a:xfrm>
                <a:off x="6556515" y="1098751"/>
                <a:ext cx="106642" cy="171450"/>
              </a:xfrm>
              <a:prstGeom prst="line">
                <a:avLst/>
              </a:prstGeom>
              <a:noFill/>
              <a:ln w="25400" cap="flat">
                <a:solidFill>
                  <a:srgbClr val="70BE8E"/>
                </a:solidFill>
                <a:prstDash val="solid"/>
                <a:round/>
              </a:ln>
              <a:effectLst/>
              <a:sp3d/>
            </p:spPr>
            <p:style>
              <a:lnRef idx="0">
                <a:scrgbClr r="0" g="0" b="0"/>
              </a:lnRef>
              <a:fillRef idx="0">
                <a:scrgbClr r="0" g="0" b="0"/>
              </a:fillRef>
              <a:effectRef idx="0">
                <a:scrgbClr r="0" g="0" b="0"/>
              </a:effectRef>
              <a:fontRef idx="none"/>
            </p:style>
          </p:cxnSp>
          <p:cxnSp>
            <p:nvCxnSpPr>
              <p:cNvPr id="35" name="Straight Connector 34">
                <a:extLst>
                  <a:ext uri="{FF2B5EF4-FFF2-40B4-BE49-F238E27FC236}">
                    <a16:creationId xmlns:a16="http://schemas.microsoft.com/office/drawing/2014/main" id="{B79BFB8A-534A-49B5-B500-2202978897DC}"/>
                  </a:ext>
                </a:extLst>
              </p:cNvPr>
              <p:cNvCxnSpPr/>
              <p:nvPr/>
            </p:nvCxnSpPr>
            <p:spPr>
              <a:xfrm>
                <a:off x="6385065" y="1209876"/>
                <a:ext cx="106642" cy="171450"/>
              </a:xfrm>
              <a:prstGeom prst="line">
                <a:avLst/>
              </a:prstGeom>
              <a:noFill/>
              <a:ln w="25400" cap="flat">
                <a:solidFill>
                  <a:srgbClr val="70BE8E"/>
                </a:solidFill>
                <a:prstDash val="solid"/>
                <a:round/>
              </a:ln>
              <a:effectLst/>
              <a:sp3d/>
            </p:spPr>
            <p:style>
              <a:lnRef idx="0">
                <a:scrgbClr r="0" g="0" b="0"/>
              </a:lnRef>
              <a:fillRef idx="0">
                <a:scrgbClr r="0" g="0" b="0"/>
              </a:fillRef>
              <a:effectRef idx="0">
                <a:scrgbClr r="0" g="0" b="0"/>
              </a:effectRef>
              <a:fontRef idx="none"/>
            </p:style>
          </p:cxnSp>
        </p:grpSp>
        <p:sp>
          <p:nvSpPr>
            <p:cNvPr id="17" name="Arc 46">
              <a:extLst>
                <a:ext uri="{FF2B5EF4-FFF2-40B4-BE49-F238E27FC236}">
                  <a16:creationId xmlns:a16="http://schemas.microsoft.com/office/drawing/2014/main" id="{E35B089C-5F8A-4AA1-98D0-AC1A32DA64FB}"/>
                </a:ext>
              </a:extLst>
            </p:cNvPr>
            <p:cNvSpPr/>
            <p:nvPr/>
          </p:nvSpPr>
          <p:spPr>
            <a:xfrm rot="893168">
              <a:off x="6171664" y="1753439"/>
              <a:ext cx="273815" cy="622572"/>
            </a:xfrm>
            <a:custGeom>
              <a:avLst/>
              <a:gdLst>
                <a:gd name="connsiteX0" fmla="*/ 239712 w 479425"/>
                <a:gd name="connsiteY0" fmla="*/ 0 h 1112152"/>
                <a:gd name="connsiteX1" fmla="*/ 479425 w 479425"/>
                <a:gd name="connsiteY1" fmla="*/ 556076 h 1112152"/>
                <a:gd name="connsiteX2" fmla="*/ 239713 w 479425"/>
                <a:gd name="connsiteY2" fmla="*/ 556076 h 1112152"/>
                <a:gd name="connsiteX3" fmla="*/ 239712 w 479425"/>
                <a:gd name="connsiteY3" fmla="*/ 0 h 1112152"/>
                <a:gd name="connsiteX0" fmla="*/ 239712 w 479425"/>
                <a:gd name="connsiteY0" fmla="*/ 0 h 1112152"/>
                <a:gd name="connsiteX1" fmla="*/ 479425 w 479425"/>
                <a:gd name="connsiteY1" fmla="*/ 556076 h 1112152"/>
                <a:gd name="connsiteX0" fmla="*/ 0 w 273815"/>
                <a:gd name="connsiteY0" fmla="*/ 0 h 622572"/>
                <a:gd name="connsiteX1" fmla="*/ 239713 w 273815"/>
                <a:gd name="connsiteY1" fmla="*/ 556076 h 622572"/>
                <a:gd name="connsiteX2" fmla="*/ 1 w 273815"/>
                <a:gd name="connsiteY2" fmla="*/ 556076 h 622572"/>
                <a:gd name="connsiteX3" fmla="*/ 0 w 273815"/>
                <a:gd name="connsiteY3" fmla="*/ 0 h 622572"/>
                <a:gd name="connsiteX0" fmla="*/ 0 w 273815"/>
                <a:gd name="connsiteY0" fmla="*/ 0 h 622572"/>
                <a:gd name="connsiteX1" fmla="*/ 273815 w 273815"/>
                <a:gd name="connsiteY1" fmla="*/ 622572 h 622572"/>
                <a:gd name="connsiteX0" fmla="*/ 0 w 273815"/>
                <a:gd name="connsiteY0" fmla="*/ 0 h 622572"/>
                <a:gd name="connsiteX1" fmla="*/ 239713 w 273815"/>
                <a:gd name="connsiteY1" fmla="*/ 556076 h 622572"/>
                <a:gd name="connsiteX2" fmla="*/ 1 w 273815"/>
                <a:gd name="connsiteY2" fmla="*/ 556076 h 622572"/>
                <a:gd name="connsiteX3" fmla="*/ 0 w 273815"/>
                <a:gd name="connsiteY3" fmla="*/ 0 h 622572"/>
                <a:gd name="connsiteX0" fmla="*/ 0 w 273815"/>
                <a:gd name="connsiteY0" fmla="*/ 0 h 622572"/>
                <a:gd name="connsiteX1" fmla="*/ 273815 w 273815"/>
                <a:gd name="connsiteY1" fmla="*/ 622572 h 622572"/>
                <a:gd name="connsiteX0" fmla="*/ 0 w 273815"/>
                <a:gd name="connsiteY0" fmla="*/ 0 h 622572"/>
                <a:gd name="connsiteX1" fmla="*/ 239713 w 273815"/>
                <a:gd name="connsiteY1" fmla="*/ 556076 h 622572"/>
                <a:gd name="connsiteX2" fmla="*/ 1 w 273815"/>
                <a:gd name="connsiteY2" fmla="*/ 556076 h 622572"/>
                <a:gd name="connsiteX3" fmla="*/ 0 w 273815"/>
                <a:gd name="connsiteY3" fmla="*/ 0 h 622572"/>
                <a:gd name="connsiteX0" fmla="*/ 0 w 273815"/>
                <a:gd name="connsiteY0" fmla="*/ 0 h 622572"/>
                <a:gd name="connsiteX1" fmla="*/ 273815 w 273815"/>
                <a:gd name="connsiteY1" fmla="*/ 622572 h 622572"/>
                <a:gd name="connsiteX0" fmla="*/ 0 w 264609"/>
                <a:gd name="connsiteY0" fmla="*/ 0 h 625019"/>
                <a:gd name="connsiteX1" fmla="*/ 239713 w 264609"/>
                <a:gd name="connsiteY1" fmla="*/ 556076 h 625019"/>
                <a:gd name="connsiteX2" fmla="*/ 1 w 264609"/>
                <a:gd name="connsiteY2" fmla="*/ 556076 h 625019"/>
                <a:gd name="connsiteX3" fmla="*/ 0 w 264609"/>
                <a:gd name="connsiteY3" fmla="*/ 0 h 625019"/>
                <a:gd name="connsiteX0" fmla="*/ 0 w 264609"/>
                <a:gd name="connsiteY0" fmla="*/ 0 h 625019"/>
                <a:gd name="connsiteX1" fmla="*/ 264609 w 264609"/>
                <a:gd name="connsiteY1" fmla="*/ 625019 h 625019"/>
                <a:gd name="connsiteX0" fmla="*/ 0 w 264609"/>
                <a:gd name="connsiteY0" fmla="*/ 0 h 625019"/>
                <a:gd name="connsiteX1" fmla="*/ 222118 w 264609"/>
                <a:gd name="connsiteY1" fmla="*/ 564039 h 625019"/>
                <a:gd name="connsiteX2" fmla="*/ 1 w 264609"/>
                <a:gd name="connsiteY2" fmla="*/ 556076 h 625019"/>
                <a:gd name="connsiteX3" fmla="*/ 0 w 264609"/>
                <a:gd name="connsiteY3" fmla="*/ 0 h 625019"/>
                <a:gd name="connsiteX0" fmla="*/ 0 w 264609"/>
                <a:gd name="connsiteY0" fmla="*/ 0 h 625019"/>
                <a:gd name="connsiteX1" fmla="*/ 264609 w 264609"/>
                <a:gd name="connsiteY1" fmla="*/ 625019 h 625019"/>
                <a:gd name="connsiteX0" fmla="*/ 0 w 273815"/>
                <a:gd name="connsiteY0" fmla="*/ 0 h 622572"/>
                <a:gd name="connsiteX1" fmla="*/ 222118 w 273815"/>
                <a:gd name="connsiteY1" fmla="*/ 564039 h 622572"/>
                <a:gd name="connsiteX2" fmla="*/ 1 w 273815"/>
                <a:gd name="connsiteY2" fmla="*/ 556076 h 622572"/>
                <a:gd name="connsiteX3" fmla="*/ 0 w 273815"/>
                <a:gd name="connsiteY3" fmla="*/ 0 h 622572"/>
                <a:gd name="connsiteX0" fmla="*/ 0 w 273815"/>
                <a:gd name="connsiteY0" fmla="*/ 0 h 622572"/>
                <a:gd name="connsiteX1" fmla="*/ 273815 w 273815"/>
                <a:gd name="connsiteY1" fmla="*/ 622572 h 622572"/>
              </a:gdLst>
              <a:ahLst/>
              <a:cxnLst>
                <a:cxn ang="0">
                  <a:pos x="connsiteX0" y="connsiteY0"/>
                </a:cxn>
                <a:cxn ang="0">
                  <a:pos x="connsiteX1" y="connsiteY1"/>
                </a:cxn>
              </a:cxnLst>
              <a:rect l="l" t="t" r="r" b="b"/>
              <a:pathLst>
                <a:path w="273815" h="622572" stroke="0" extrusionOk="0">
                  <a:moveTo>
                    <a:pt x="0" y="0"/>
                  </a:moveTo>
                  <a:cubicBezTo>
                    <a:pt x="132390" y="0"/>
                    <a:pt x="222118" y="256927"/>
                    <a:pt x="222118" y="564039"/>
                  </a:cubicBezTo>
                  <a:lnTo>
                    <a:pt x="1" y="556076"/>
                  </a:lnTo>
                  <a:cubicBezTo>
                    <a:pt x="1" y="370717"/>
                    <a:pt x="0" y="185359"/>
                    <a:pt x="0" y="0"/>
                  </a:cubicBezTo>
                  <a:close/>
                </a:path>
                <a:path w="273815" h="622572" fill="none">
                  <a:moveTo>
                    <a:pt x="0" y="0"/>
                  </a:moveTo>
                  <a:cubicBezTo>
                    <a:pt x="132390" y="0"/>
                    <a:pt x="210815" y="325636"/>
                    <a:pt x="273815" y="622572"/>
                  </a:cubicBezTo>
                </a:path>
              </a:pathLst>
            </a:custGeom>
            <a:noFill/>
            <a:ln w="25400" cap="flat">
              <a:solidFill>
                <a:srgbClr val="70BE8E"/>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icrosoft YaHei"/>
              </a:endParaRPr>
            </a:p>
          </p:txBody>
        </p:sp>
        <p:sp>
          <p:nvSpPr>
            <p:cNvPr id="18" name="Arc 46">
              <a:extLst>
                <a:ext uri="{FF2B5EF4-FFF2-40B4-BE49-F238E27FC236}">
                  <a16:creationId xmlns:a16="http://schemas.microsoft.com/office/drawing/2014/main" id="{10BAD325-BD51-49A4-9611-A6C01A54BB51}"/>
                </a:ext>
              </a:extLst>
            </p:cNvPr>
            <p:cNvSpPr/>
            <p:nvPr/>
          </p:nvSpPr>
          <p:spPr>
            <a:xfrm rot="893168">
              <a:off x="6412559" y="1681184"/>
              <a:ext cx="264609" cy="697262"/>
            </a:xfrm>
            <a:custGeom>
              <a:avLst/>
              <a:gdLst>
                <a:gd name="connsiteX0" fmla="*/ 239712 w 479425"/>
                <a:gd name="connsiteY0" fmla="*/ 0 h 1112152"/>
                <a:gd name="connsiteX1" fmla="*/ 479425 w 479425"/>
                <a:gd name="connsiteY1" fmla="*/ 556076 h 1112152"/>
                <a:gd name="connsiteX2" fmla="*/ 239713 w 479425"/>
                <a:gd name="connsiteY2" fmla="*/ 556076 h 1112152"/>
                <a:gd name="connsiteX3" fmla="*/ 239712 w 479425"/>
                <a:gd name="connsiteY3" fmla="*/ 0 h 1112152"/>
                <a:gd name="connsiteX0" fmla="*/ 239712 w 479425"/>
                <a:gd name="connsiteY0" fmla="*/ 0 h 1112152"/>
                <a:gd name="connsiteX1" fmla="*/ 479425 w 479425"/>
                <a:gd name="connsiteY1" fmla="*/ 556076 h 1112152"/>
                <a:gd name="connsiteX0" fmla="*/ 0 w 273815"/>
                <a:gd name="connsiteY0" fmla="*/ 0 h 622572"/>
                <a:gd name="connsiteX1" fmla="*/ 239713 w 273815"/>
                <a:gd name="connsiteY1" fmla="*/ 556076 h 622572"/>
                <a:gd name="connsiteX2" fmla="*/ 1 w 273815"/>
                <a:gd name="connsiteY2" fmla="*/ 556076 h 622572"/>
                <a:gd name="connsiteX3" fmla="*/ 0 w 273815"/>
                <a:gd name="connsiteY3" fmla="*/ 0 h 622572"/>
                <a:gd name="connsiteX0" fmla="*/ 0 w 273815"/>
                <a:gd name="connsiteY0" fmla="*/ 0 h 622572"/>
                <a:gd name="connsiteX1" fmla="*/ 273815 w 273815"/>
                <a:gd name="connsiteY1" fmla="*/ 622572 h 622572"/>
                <a:gd name="connsiteX0" fmla="*/ 0 w 273815"/>
                <a:gd name="connsiteY0" fmla="*/ 0 h 622572"/>
                <a:gd name="connsiteX1" fmla="*/ 239713 w 273815"/>
                <a:gd name="connsiteY1" fmla="*/ 556076 h 622572"/>
                <a:gd name="connsiteX2" fmla="*/ 1 w 273815"/>
                <a:gd name="connsiteY2" fmla="*/ 556076 h 622572"/>
                <a:gd name="connsiteX3" fmla="*/ 0 w 273815"/>
                <a:gd name="connsiteY3" fmla="*/ 0 h 622572"/>
                <a:gd name="connsiteX0" fmla="*/ 0 w 273815"/>
                <a:gd name="connsiteY0" fmla="*/ 0 h 622572"/>
                <a:gd name="connsiteX1" fmla="*/ 273815 w 273815"/>
                <a:gd name="connsiteY1" fmla="*/ 622572 h 622572"/>
                <a:gd name="connsiteX0" fmla="*/ 0 w 273815"/>
                <a:gd name="connsiteY0" fmla="*/ 0 h 622572"/>
                <a:gd name="connsiteX1" fmla="*/ 239713 w 273815"/>
                <a:gd name="connsiteY1" fmla="*/ 556076 h 622572"/>
                <a:gd name="connsiteX2" fmla="*/ 1 w 273815"/>
                <a:gd name="connsiteY2" fmla="*/ 556076 h 622572"/>
                <a:gd name="connsiteX3" fmla="*/ 0 w 273815"/>
                <a:gd name="connsiteY3" fmla="*/ 0 h 622572"/>
                <a:gd name="connsiteX0" fmla="*/ 0 w 273815"/>
                <a:gd name="connsiteY0" fmla="*/ 0 h 622572"/>
                <a:gd name="connsiteX1" fmla="*/ 273815 w 273815"/>
                <a:gd name="connsiteY1" fmla="*/ 622572 h 622572"/>
                <a:gd name="connsiteX0" fmla="*/ 0 w 264609"/>
                <a:gd name="connsiteY0" fmla="*/ 0 h 625019"/>
                <a:gd name="connsiteX1" fmla="*/ 239713 w 264609"/>
                <a:gd name="connsiteY1" fmla="*/ 556076 h 625019"/>
                <a:gd name="connsiteX2" fmla="*/ 1 w 264609"/>
                <a:gd name="connsiteY2" fmla="*/ 556076 h 625019"/>
                <a:gd name="connsiteX3" fmla="*/ 0 w 264609"/>
                <a:gd name="connsiteY3" fmla="*/ 0 h 625019"/>
                <a:gd name="connsiteX0" fmla="*/ 0 w 264609"/>
                <a:gd name="connsiteY0" fmla="*/ 0 h 625019"/>
                <a:gd name="connsiteX1" fmla="*/ 264609 w 264609"/>
                <a:gd name="connsiteY1" fmla="*/ 625019 h 625019"/>
                <a:gd name="connsiteX0" fmla="*/ 0 w 264609"/>
                <a:gd name="connsiteY0" fmla="*/ 35033 h 660052"/>
                <a:gd name="connsiteX1" fmla="*/ 239713 w 264609"/>
                <a:gd name="connsiteY1" fmla="*/ 591109 h 660052"/>
                <a:gd name="connsiteX2" fmla="*/ 1 w 264609"/>
                <a:gd name="connsiteY2" fmla="*/ 591109 h 660052"/>
                <a:gd name="connsiteX3" fmla="*/ 0 w 264609"/>
                <a:gd name="connsiteY3" fmla="*/ 35033 h 660052"/>
                <a:gd name="connsiteX0" fmla="*/ 181232 w 264609"/>
                <a:gd name="connsiteY0" fmla="*/ 0 h 660052"/>
                <a:gd name="connsiteX1" fmla="*/ 264609 w 264609"/>
                <a:gd name="connsiteY1" fmla="*/ 660052 h 660052"/>
                <a:gd name="connsiteX0" fmla="*/ 0 w 264609"/>
                <a:gd name="connsiteY0" fmla="*/ 35033 h 660052"/>
                <a:gd name="connsiteX1" fmla="*/ 239713 w 264609"/>
                <a:gd name="connsiteY1" fmla="*/ 591109 h 660052"/>
                <a:gd name="connsiteX2" fmla="*/ 1 w 264609"/>
                <a:gd name="connsiteY2" fmla="*/ 591109 h 660052"/>
                <a:gd name="connsiteX3" fmla="*/ 0 w 264609"/>
                <a:gd name="connsiteY3" fmla="*/ 35033 h 660052"/>
                <a:gd name="connsiteX0" fmla="*/ 181232 w 264609"/>
                <a:gd name="connsiteY0" fmla="*/ 0 h 660052"/>
                <a:gd name="connsiteX1" fmla="*/ 264609 w 264609"/>
                <a:gd name="connsiteY1" fmla="*/ 660052 h 660052"/>
                <a:gd name="connsiteX0" fmla="*/ 0 w 264609"/>
                <a:gd name="connsiteY0" fmla="*/ 72243 h 697262"/>
                <a:gd name="connsiteX1" fmla="*/ 239713 w 264609"/>
                <a:gd name="connsiteY1" fmla="*/ 628319 h 697262"/>
                <a:gd name="connsiteX2" fmla="*/ 1 w 264609"/>
                <a:gd name="connsiteY2" fmla="*/ 628319 h 697262"/>
                <a:gd name="connsiteX3" fmla="*/ 0 w 264609"/>
                <a:gd name="connsiteY3" fmla="*/ 72243 h 697262"/>
                <a:gd name="connsiteX0" fmla="*/ 197623 w 264609"/>
                <a:gd name="connsiteY0" fmla="*/ 0 h 697262"/>
                <a:gd name="connsiteX1" fmla="*/ 264609 w 264609"/>
                <a:gd name="connsiteY1" fmla="*/ 697262 h 697262"/>
                <a:gd name="connsiteX0" fmla="*/ 0 w 264609"/>
                <a:gd name="connsiteY0" fmla="*/ 72243 h 697262"/>
                <a:gd name="connsiteX1" fmla="*/ 239713 w 264609"/>
                <a:gd name="connsiteY1" fmla="*/ 628319 h 697262"/>
                <a:gd name="connsiteX2" fmla="*/ 1 w 264609"/>
                <a:gd name="connsiteY2" fmla="*/ 628319 h 697262"/>
                <a:gd name="connsiteX3" fmla="*/ 0 w 264609"/>
                <a:gd name="connsiteY3" fmla="*/ 72243 h 697262"/>
                <a:gd name="connsiteX0" fmla="*/ 197623 w 264609"/>
                <a:gd name="connsiteY0" fmla="*/ 0 h 697262"/>
                <a:gd name="connsiteX1" fmla="*/ 264609 w 264609"/>
                <a:gd name="connsiteY1" fmla="*/ 697262 h 697262"/>
                <a:gd name="connsiteX0" fmla="*/ 0 w 264609"/>
                <a:gd name="connsiteY0" fmla="*/ 72243 h 697262"/>
                <a:gd name="connsiteX1" fmla="*/ 239713 w 264609"/>
                <a:gd name="connsiteY1" fmla="*/ 628319 h 697262"/>
                <a:gd name="connsiteX2" fmla="*/ 1 w 264609"/>
                <a:gd name="connsiteY2" fmla="*/ 628319 h 697262"/>
                <a:gd name="connsiteX3" fmla="*/ 0 w 264609"/>
                <a:gd name="connsiteY3" fmla="*/ 72243 h 697262"/>
                <a:gd name="connsiteX0" fmla="*/ 197623 w 264609"/>
                <a:gd name="connsiteY0" fmla="*/ 0 h 697262"/>
                <a:gd name="connsiteX1" fmla="*/ 264609 w 264609"/>
                <a:gd name="connsiteY1" fmla="*/ 697262 h 697262"/>
              </a:gdLst>
              <a:ahLst/>
              <a:cxnLst>
                <a:cxn ang="0">
                  <a:pos x="connsiteX0" y="connsiteY0"/>
                </a:cxn>
                <a:cxn ang="0">
                  <a:pos x="connsiteX1" y="connsiteY1"/>
                </a:cxn>
              </a:cxnLst>
              <a:rect l="l" t="t" r="r" b="b"/>
              <a:pathLst>
                <a:path w="264609" h="697262" stroke="0" extrusionOk="0">
                  <a:moveTo>
                    <a:pt x="0" y="72243"/>
                  </a:moveTo>
                  <a:cubicBezTo>
                    <a:pt x="132390" y="72243"/>
                    <a:pt x="239713" y="321207"/>
                    <a:pt x="239713" y="628319"/>
                  </a:cubicBezTo>
                  <a:lnTo>
                    <a:pt x="1" y="628319"/>
                  </a:lnTo>
                  <a:cubicBezTo>
                    <a:pt x="1" y="442960"/>
                    <a:pt x="0" y="257602"/>
                    <a:pt x="0" y="72243"/>
                  </a:cubicBezTo>
                  <a:close/>
                </a:path>
                <a:path w="264609" h="697262" fill="none">
                  <a:moveTo>
                    <a:pt x="197623" y="0"/>
                  </a:moveTo>
                  <a:cubicBezTo>
                    <a:pt x="67486" y="161773"/>
                    <a:pt x="201609" y="400326"/>
                    <a:pt x="264609" y="697262"/>
                  </a:cubicBezTo>
                </a:path>
              </a:pathLst>
            </a:custGeom>
            <a:noFill/>
            <a:ln w="25400" cap="flat">
              <a:solidFill>
                <a:srgbClr val="70BE8E"/>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icrosoft YaHei"/>
              </a:endParaRPr>
            </a:p>
          </p:txBody>
        </p:sp>
        <p:sp>
          <p:nvSpPr>
            <p:cNvPr id="19" name="Oval 18">
              <a:extLst>
                <a:ext uri="{FF2B5EF4-FFF2-40B4-BE49-F238E27FC236}">
                  <a16:creationId xmlns:a16="http://schemas.microsoft.com/office/drawing/2014/main" id="{112E619F-DFB7-4844-B3C8-6546F798A50B}"/>
                </a:ext>
              </a:extLst>
            </p:cNvPr>
            <p:cNvSpPr/>
            <p:nvPr/>
          </p:nvSpPr>
          <p:spPr>
            <a:xfrm>
              <a:off x="6941138" y="1759338"/>
              <a:ext cx="220203" cy="379057"/>
            </a:xfrm>
            <a:prstGeom prst="ellipse">
              <a:avLst/>
            </a:prstGeom>
            <a:noFill/>
            <a:ln w="381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anose="020B0604020202020204"/>
                <a:ea typeface="Microsoft YaHei"/>
                <a:cs typeface="+mj-cs"/>
                <a:sym typeface="Helvetica"/>
              </a:endParaRPr>
            </a:p>
          </p:txBody>
        </p:sp>
        <p:sp>
          <p:nvSpPr>
            <p:cNvPr id="20" name="Right Arrow 28">
              <a:extLst>
                <a:ext uri="{FF2B5EF4-FFF2-40B4-BE49-F238E27FC236}">
                  <a16:creationId xmlns:a16="http://schemas.microsoft.com/office/drawing/2014/main" id="{E7B39B23-EA80-4550-B7F5-C477BFA7EBA9}"/>
                </a:ext>
              </a:extLst>
            </p:cNvPr>
            <p:cNvSpPr/>
            <p:nvPr/>
          </p:nvSpPr>
          <p:spPr>
            <a:xfrm rot="5400000">
              <a:off x="6789483" y="1981533"/>
              <a:ext cx="520976" cy="516752"/>
            </a:xfrm>
            <a:prstGeom prst="rightArrow">
              <a:avLst>
                <a:gd name="adj1" fmla="val 50000"/>
                <a:gd name="adj2" fmla="val 69847"/>
              </a:avLst>
            </a:prstGeom>
            <a:solidFill>
              <a:schemeClr val="accent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anose="020B0604020202020204"/>
                <a:ea typeface="Microsoft YaHei"/>
                <a:cs typeface="+mj-cs"/>
                <a:sym typeface="Helvetica"/>
              </a:endParaRPr>
            </a:p>
          </p:txBody>
        </p:sp>
        <p:grpSp>
          <p:nvGrpSpPr>
            <p:cNvPr id="21" name="Group 20">
              <a:extLst>
                <a:ext uri="{FF2B5EF4-FFF2-40B4-BE49-F238E27FC236}">
                  <a16:creationId xmlns:a16="http://schemas.microsoft.com/office/drawing/2014/main" id="{32730D50-4203-428F-B987-C7921ADE4D69}"/>
                </a:ext>
              </a:extLst>
            </p:cNvPr>
            <p:cNvGrpSpPr/>
            <p:nvPr/>
          </p:nvGrpSpPr>
          <p:grpSpPr>
            <a:xfrm>
              <a:off x="5731372" y="1205556"/>
              <a:ext cx="1485658" cy="1335170"/>
              <a:chOff x="5731372" y="1205556"/>
              <a:chExt cx="1485658" cy="1335170"/>
            </a:xfrm>
            <a:solidFill>
              <a:srgbClr val="70BE8E"/>
            </a:solidFill>
          </p:grpSpPr>
          <p:sp>
            <p:nvSpPr>
              <p:cNvPr id="22" name="Rounded Rectangle 30">
                <a:extLst>
                  <a:ext uri="{FF2B5EF4-FFF2-40B4-BE49-F238E27FC236}">
                    <a16:creationId xmlns:a16="http://schemas.microsoft.com/office/drawing/2014/main" id="{86F8B361-33D6-443F-AA3E-08C2155AA864}"/>
                  </a:ext>
                </a:extLst>
              </p:cNvPr>
              <p:cNvSpPr/>
              <p:nvPr/>
            </p:nvSpPr>
            <p:spPr>
              <a:xfrm rot="19740283">
                <a:off x="5915522" y="1205556"/>
                <a:ext cx="148981" cy="292608"/>
              </a:xfrm>
              <a:prstGeom prst="roundRect">
                <a:avLst/>
              </a:prstGeom>
              <a:solidFill>
                <a:schemeClr val="accent6"/>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anose="020B0604020202020204"/>
                  <a:ea typeface="Microsoft YaHei"/>
                  <a:cs typeface="+mj-cs"/>
                  <a:sym typeface="Helvetica"/>
                </a:endParaRPr>
              </a:p>
            </p:txBody>
          </p:sp>
          <p:sp>
            <p:nvSpPr>
              <p:cNvPr id="23" name="Rounded Rectangle 31">
                <a:extLst>
                  <a:ext uri="{FF2B5EF4-FFF2-40B4-BE49-F238E27FC236}">
                    <a16:creationId xmlns:a16="http://schemas.microsoft.com/office/drawing/2014/main" id="{A0603FE4-2303-45ED-98F4-E1A84541FE45}"/>
                  </a:ext>
                </a:extLst>
              </p:cNvPr>
              <p:cNvSpPr/>
              <p:nvPr/>
            </p:nvSpPr>
            <p:spPr>
              <a:xfrm rot="19740283">
                <a:off x="5731372" y="1297631"/>
                <a:ext cx="148981" cy="292608"/>
              </a:xfrm>
              <a:prstGeom prst="roundRect">
                <a:avLst/>
              </a:prstGeom>
              <a:solidFill>
                <a:schemeClr val="accent6"/>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anose="020B0604020202020204"/>
                  <a:ea typeface="Microsoft YaHei"/>
                  <a:cs typeface="+mj-cs"/>
                  <a:sym typeface="Helvetica"/>
                </a:endParaRPr>
              </a:p>
            </p:txBody>
          </p:sp>
          <p:sp>
            <p:nvSpPr>
              <p:cNvPr id="24" name="Rounded Rectangle 32">
                <a:extLst>
                  <a:ext uri="{FF2B5EF4-FFF2-40B4-BE49-F238E27FC236}">
                    <a16:creationId xmlns:a16="http://schemas.microsoft.com/office/drawing/2014/main" id="{4A3C494D-FC4A-4B04-B1F1-7C14F397E077}"/>
                  </a:ext>
                </a:extLst>
              </p:cNvPr>
              <p:cNvSpPr/>
              <p:nvPr/>
            </p:nvSpPr>
            <p:spPr>
              <a:xfrm rot="19740283">
                <a:off x="5953622" y="1573856"/>
                <a:ext cx="148981" cy="292608"/>
              </a:xfrm>
              <a:prstGeom prst="roundRect">
                <a:avLst/>
              </a:prstGeom>
              <a:solidFill>
                <a:schemeClr val="accent6"/>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anose="020B0604020202020204"/>
                  <a:ea typeface="Microsoft YaHei"/>
                  <a:cs typeface="+mj-cs"/>
                  <a:sym typeface="Helvetica"/>
                </a:endParaRPr>
              </a:p>
            </p:txBody>
          </p:sp>
          <p:sp>
            <p:nvSpPr>
              <p:cNvPr id="25" name="Rounded Rectangle 33">
                <a:extLst>
                  <a:ext uri="{FF2B5EF4-FFF2-40B4-BE49-F238E27FC236}">
                    <a16:creationId xmlns:a16="http://schemas.microsoft.com/office/drawing/2014/main" id="{ED1A23C7-3E44-4336-9DB0-A3D27BDD3D57}"/>
                  </a:ext>
                </a:extLst>
              </p:cNvPr>
              <p:cNvSpPr/>
              <p:nvPr/>
            </p:nvSpPr>
            <p:spPr>
              <a:xfrm rot="19740283">
                <a:off x="6140947" y="1478606"/>
                <a:ext cx="148981" cy="292608"/>
              </a:xfrm>
              <a:prstGeom prst="roundRect">
                <a:avLst/>
              </a:prstGeom>
              <a:solidFill>
                <a:schemeClr val="accent6"/>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anose="020B0604020202020204"/>
                  <a:ea typeface="Microsoft YaHei"/>
                  <a:cs typeface="+mj-cs"/>
                  <a:sym typeface="Helvetica"/>
                </a:endParaRPr>
              </a:p>
            </p:txBody>
          </p:sp>
          <p:sp>
            <p:nvSpPr>
              <p:cNvPr id="26" name="Rounded Rectangle 34">
                <a:extLst>
                  <a:ext uri="{FF2B5EF4-FFF2-40B4-BE49-F238E27FC236}">
                    <a16:creationId xmlns:a16="http://schemas.microsoft.com/office/drawing/2014/main" id="{50206854-5C96-45C6-A9AC-005572797AAE}"/>
                  </a:ext>
                </a:extLst>
              </p:cNvPr>
              <p:cNvSpPr/>
              <p:nvPr/>
            </p:nvSpPr>
            <p:spPr>
              <a:xfrm rot="1907158">
                <a:off x="6884024" y="1205731"/>
                <a:ext cx="148981" cy="292608"/>
              </a:xfrm>
              <a:prstGeom prst="roundRect">
                <a:avLst/>
              </a:prstGeom>
              <a:solidFill>
                <a:schemeClr val="accent6"/>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anose="020B0604020202020204"/>
                  <a:ea typeface="Microsoft YaHei"/>
                  <a:cs typeface="+mj-cs"/>
                  <a:sym typeface="Helvetica"/>
                </a:endParaRPr>
              </a:p>
            </p:txBody>
          </p:sp>
          <p:sp>
            <p:nvSpPr>
              <p:cNvPr id="27" name="Rounded Rectangle 35">
                <a:extLst>
                  <a:ext uri="{FF2B5EF4-FFF2-40B4-BE49-F238E27FC236}">
                    <a16:creationId xmlns:a16="http://schemas.microsoft.com/office/drawing/2014/main" id="{DD1BB52A-AE6F-4A10-9E6C-51135227D43A}"/>
                  </a:ext>
                </a:extLst>
              </p:cNvPr>
              <p:cNvSpPr/>
              <p:nvPr/>
            </p:nvSpPr>
            <p:spPr>
              <a:xfrm rot="1907158">
                <a:off x="7068049" y="1298265"/>
                <a:ext cx="148981" cy="292608"/>
              </a:xfrm>
              <a:prstGeom prst="roundRect">
                <a:avLst/>
              </a:prstGeom>
              <a:solidFill>
                <a:schemeClr val="accent6"/>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anose="020B0604020202020204"/>
                  <a:ea typeface="Microsoft YaHei"/>
                  <a:cs typeface="+mj-cs"/>
                  <a:sym typeface="Helvetica"/>
                </a:endParaRPr>
              </a:p>
            </p:txBody>
          </p:sp>
          <p:sp>
            <p:nvSpPr>
              <p:cNvPr id="28" name="Rounded Rectangle 36">
                <a:extLst>
                  <a:ext uri="{FF2B5EF4-FFF2-40B4-BE49-F238E27FC236}">
                    <a16:creationId xmlns:a16="http://schemas.microsoft.com/office/drawing/2014/main" id="{5054EC95-94FD-4952-9140-DB7AD7FE0B16}"/>
                  </a:ext>
                </a:extLst>
              </p:cNvPr>
              <p:cNvSpPr/>
              <p:nvPr/>
            </p:nvSpPr>
            <p:spPr>
              <a:xfrm rot="1907158">
                <a:off x="6664823" y="1476066"/>
                <a:ext cx="148981" cy="292608"/>
              </a:xfrm>
              <a:prstGeom prst="roundRect">
                <a:avLst/>
              </a:prstGeom>
              <a:solidFill>
                <a:schemeClr val="accent6"/>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anose="020B0604020202020204"/>
                  <a:ea typeface="Microsoft YaHei"/>
                  <a:cs typeface="+mj-cs"/>
                  <a:sym typeface="Helvetica"/>
                </a:endParaRPr>
              </a:p>
            </p:txBody>
          </p:sp>
          <p:sp>
            <p:nvSpPr>
              <p:cNvPr id="29" name="Rounded Rectangle 37">
                <a:extLst>
                  <a:ext uri="{FF2B5EF4-FFF2-40B4-BE49-F238E27FC236}">
                    <a16:creationId xmlns:a16="http://schemas.microsoft.com/office/drawing/2014/main" id="{8901E048-AAE8-4A16-8AE4-779DE81B9957}"/>
                  </a:ext>
                </a:extLst>
              </p:cNvPr>
              <p:cNvSpPr/>
              <p:nvPr/>
            </p:nvSpPr>
            <p:spPr>
              <a:xfrm rot="1907158">
                <a:off x="6842623" y="1571316"/>
                <a:ext cx="148981" cy="292608"/>
              </a:xfrm>
              <a:prstGeom prst="roundRect">
                <a:avLst/>
              </a:prstGeom>
              <a:solidFill>
                <a:schemeClr val="accent6"/>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anose="020B0604020202020204"/>
                  <a:ea typeface="Microsoft YaHei"/>
                  <a:cs typeface="+mj-cs"/>
                  <a:sym typeface="Helvetica"/>
                </a:endParaRPr>
              </a:p>
            </p:txBody>
          </p:sp>
          <p:sp>
            <p:nvSpPr>
              <p:cNvPr id="30" name="Rounded Rectangle 38">
                <a:extLst>
                  <a:ext uri="{FF2B5EF4-FFF2-40B4-BE49-F238E27FC236}">
                    <a16:creationId xmlns:a16="http://schemas.microsoft.com/office/drawing/2014/main" id="{11D6391D-A7C2-4673-B9DF-13BDD89D24D5}"/>
                  </a:ext>
                </a:extLst>
              </p:cNvPr>
              <p:cNvSpPr/>
              <p:nvPr/>
            </p:nvSpPr>
            <p:spPr>
              <a:xfrm>
                <a:off x="6280143" y="1930618"/>
                <a:ext cx="148981" cy="292608"/>
              </a:xfrm>
              <a:prstGeom prst="roundRect">
                <a:avLst/>
              </a:prstGeom>
              <a:solidFill>
                <a:schemeClr val="accent6"/>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anose="020B0604020202020204"/>
                  <a:ea typeface="Microsoft YaHei"/>
                  <a:cs typeface="+mj-cs"/>
                  <a:sym typeface="Helvetica"/>
                </a:endParaRPr>
              </a:p>
            </p:txBody>
          </p:sp>
          <p:sp>
            <p:nvSpPr>
              <p:cNvPr id="31" name="Rounded Rectangle 39">
                <a:extLst>
                  <a:ext uri="{FF2B5EF4-FFF2-40B4-BE49-F238E27FC236}">
                    <a16:creationId xmlns:a16="http://schemas.microsoft.com/office/drawing/2014/main" id="{A30D2DCE-B20B-47A7-9C75-DAEE4BF42572}"/>
                  </a:ext>
                </a:extLst>
              </p:cNvPr>
              <p:cNvSpPr/>
              <p:nvPr/>
            </p:nvSpPr>
            <p:spPr>
              <a:xfrm>
                <a:off x="6508743" y="1930618"/>
                <a:ext cx="148981" cy="292608"/>
              </a:xfrm>
              <a:prstGeom prst="roundRect">
                <a:avLst/>
              </a:prstGeom>
              <a:solidFill>
                <a:schemeClr val="accent6"/>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anose="020B0604020202020204"/>
                  <a:ea typeface="Microsoft YaHei"/>
                  <a:cs typeface="+mj-cs"/>
                  <a:sym typeface="Helvetica"/>
                </a:endParaRPr>
              </a:p>
            </p:txBody>
          </p:sp>
          <p:sp>
            <p:nvSpPr>
              <p:cNvPr id="32" name="Rounded Rectangle 40">
                <a:extLst>
                  <a:ext uri="{FF2B5EF4-FFF2-40B4-BE49-F238E27FC236}">
                    <a16:creationId xmlns:a16="http://schemas.microsoft.com/office/drawing/2014/main" id="{709BD0DD-2390-4099-A031-24E16FD060B4}"/>
                  </a:ext>
                </a:extLst>
              </p:cNvPr>
              <p:cNvSpPr/>
              <p:nvPr/>
            </p:nvSpPr>
            <p:spPr>
              <a:xfrm>
                <a:off x="6283318" y="2248118"/>
                <a:ext cx="148981" cy="292608"/>
              </a:xfrm>
              <a:prstGeom prst="roundRect">
                <a:avLst/>
              </a:prstGeom>
              <a:solidFill>
                <a:schemeClr val="accent6"/>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anose="020B0604020202020204"/>
                  <a:ea typeface="Microsoft YaHei"/>
                  <a:cs typeface="+mj-cs"/>
                  <a:sym typeface="Helvetica"/>
                </a:endParaRPr>
              </a:p>
            </p:txBody>
          </p:sp>
          <p:sp>
            <p:nvSpPr>
              <p:cNvPr id="33" name="Rounded Rectangle 41">
                <a:extLst>
                  <a:ext uri="{FF2B5EF4-FFF2-40B4-BE49-F238E27FC236}">
                    <a16:creationId xmlns:a16="http://schemas.microsoft.com/office/drawing/2014/main" id="{7EBE67DB-DF02-4C2D-873E-9B10AA8399BA}"/>
                  </a:ext>
                </a:extLst>
              </p:cNvPr>
              <p:cNvSpPr/>
              <p:nvPr/>
            </p:nvSpPr>
            <p:spPr>
              <a:xfrm>
                <a:off x="6511918" y="2248118"/>
                <a:ext cx="148981" cy="292608"/>
              </a:xfrm>
              <a:prstGeom prst="roundRect">
                <a:avLst/>
              </a:prstGeom>
              <a:solidFill>
                <a:schemeClr val="accent6"/>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anose="020B0604020202020204"/>
                  <a:ea typeface="Microsoft YaHei"/>
                  <a:cs typeface="+mj-cs"/>
                  <a:sym typeface="Helvetica"/>
                </a:endParaRPr>
              </a:p>
            </p:txBody>
          </p:sp>
        </p:grpSp>
      </p:grpSp>
      <p:sp>
        <p:nvSpPr>
          <p:cNvPr id="50" name="Freeform 368">
            <a:extLst>
              <a:ext uri="{FF2B5EF4-FFF2-40B4-BE49-F238E27FC236}">
                <a16:creationId xmlns:a16="http://schemas.microsoft.com/office/drawing/2014/main" id="{5BC87B06-FB40-4AA4-A158-2603D1E43159}"/>
              </a:ext>
            </a:extLst>
          </p:cNvPr>
          <p:cNvSpPr>
            <a:spLocks/>
          </p:cNvSpPr>
          <p:nvPr/>
        </p:nvSpPr>
        <p:spPr bwMode="auto">
          <a:xfrm>
            <a:off x="9960812" y="4258719"/>
            <a:ext cx="0" cy="85869"/>
          </a:xfrm>
          <a:custGeom>
            <a:avLst/>
            <a:gdLst>
              <a:gd name="T0" fmla="*/ 0 h 170"/>
              <a:gd name="T1" fmla="*/ 0 h 170"/>
              <a:gd name="T2" fmla="*/ 170 h 170"/>
            </a:gdLst>
            <a:ahLst/>
            <a:cxnLst>
              <a:cxn ang="0">
                <a:pos x="0" y="T0"/>
              </a:cxn>
              <a:cxn ang="0">
                <a:pos x="0" y="T1"/>
              </a:cxn>
              <a:cxn ang="0">
                <a:pos x="0" y="T2"/>
              </a:cxn>
            </a:cxnLst>
            <a:rect l="0" t="0" r="r" b="b"/>
            <a:pathLst>
              <a:path h="170">
                <a:moveTo>
                  <a:pt x="0" y="0"/>
                </a:moveTo>
                <a:lnTo>
                  <a:pt x="0" y="0"/>
                </a:lnTo>
                <a:lnTo>
                  <a:pt x="0" y="170"/>
                </a:lnTo>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51" name="Freeform 369">
            <a:extLst>
              <a:ext uri="{FF2B5EF4-FFF2-40B4-BE49-F238E27FC236}">
                <a16:creationId xmlns:a16="http://schemas.microsoft.com/office/drawing/2014/main" id="{4DADE04F-19E2-4ABB-A80C-0CCC5B0E64C2}"/>
              </a:ext>
            </a:extLst>
          </p:cNvPr>
          <p:cNvSpPr>
            <a:spLocks/>
          </p:cNvSpPr>
          <p:nvPr/>
        </p:nvSpPr>
        <p:spPr bwMode="auto">
          <a:xfrm>
            <a:off x="10000885" y="4258719"/>
            <a:ext cx="0" cy="85869"/>
          </a:xfrm>
          <a:custGeom>
            <a:avLst/>
            <a:gdLst>
              <a:gd name="T0" fmla="*/ 0 h 170"/>
              <a:gd name="T1" fmla="*/ 0 h 170"/>
              <a:gd name="T2" fmla="*/ 170 h 170"/>
            </a:gdLst>
            <a:ahLst/>
            <a:cxnLst>
              <a:cxn ang="0">
                <a:pos x="0" y="T0"/>
              </a:cxn>
              <a:cxn ang="0">
                <a:pos x="0" y="T1"/>
              </a:cxn>
              <a:cxn ang="0">
                <a:pos x="0" y="T2"/>
              </a:cxn>
            </a:cxnLst>
            <a:rect l="0" t="0" r="r" b="b"/>
            <a:pathLst>
              <a:path h="170">
                <a:moveTo>
                  <a:pt x="0" y="0"/>
                </a:moveTo>
                <a:lnTo>
                  <a:pt x="0" y="0"/>
                </a:lnTo>
                <a:lnTo>
                  <a:pt x="0" y="170"/>
                </a:lnTo>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52" name="Freeform 370">
            <a:extLst>
              <a:ext uri="{FF2B5EF4-FFF2-40B4-BE49-F238E27FC236}">
                <a16:creationId xmlns:a16="http://schemas.microsoft.com/office/drawing/2014/main" id="{9BB6209F-46A7-40A3-9E40-50B7E5702F28}"/>
              </a:ext>
            </a:extLst>
          </p:cNvPr>
          <p:cNvSpPr>
            <a:spLocks noEditPoints="1"/>
          </p:cNvSpPr>
          <p:nvPr/>
        </p:nvSpPr>
        <p:spPr bwMode="auto">
          <a:xfrm>
            <a:off x="9943639" y="4140411"/>
            <a:ext cx="76328" cy="82053"/>
          </a:xfrm>
          <a:custGeom>
            <a:avLst/>
            <a:gdLst>
              <a:gd name="T0" fmla="*/ 74 w 148"/>
              <a:gd name="T1" fmla="*/ 139 h 161"/>
              <a:gd name="T2" fmla="*/ 74 w 148"/>
              <a:gd name="T3" fmla="*/ 139 h 161"/>
              <a:gd name="T4" fmla="*/ 121 w 148"/>
              <a:gd name="T5" fmla="*/ 81 h 161"/>
              <a:gd name="T6" fmla="*/ 74 w 148"/>
              <a:gd name="T7" fmla="*/ 22 h 161"/>
              <a:gd name="T8" fmla="*/ 27 w 148"/>
              <a:gd name="T9" fmla="*/ 81 h 161"/>
              <a:gd name="T10" fmla="*/ 74 w 148"/>
              <a:gd name="T11" fmla="*/ 139 h 161"/>
              <a:gd name="T12" fmla="*/ 148 w 148"/>
              <a:gd name="T13" fmla="*/ 81 h 161"/>
              <a:gd name="T14" fmla="*/ 148 w 148"/>
              <a:gd name="T15" fmla="*/ 81 h 161"/>
              <a:gd name="T16" fmla="*/ 74 w 148"/>
              <a:gd name="T17" fmla="*/ 161 h 161"/>
              <a:gd name="T18" fmla="*/ 0 w 148"/>
              <a:gd name="T19" fmla="*/ 81 h 161"/>
              <a:gd name="T20" fmla="*/ 74 w 148"/>
              <a:gd name="T21" fmla="*/ 0 h 161"/>
              <a:gd name="T22" fmla="*/ 148 w 148"/>
              <a:gd name="T23" fmla="*/ 8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161">
                <a:moveTo>
                  <a:pt x="74" y="139"/>
                </a:moveTo>
                <a:lnTo>
                  <a:pt x="74" y="139"/>
                </a:lnTo>
                <a:cubicBezTo>
                  <a:pt x="107" y="139"/>
                  <a:pt x="121" y="110"/>
                  <a:pt x="121" y="81"/>
                </a:cubicBezTo>
                <a:cubicBezTo>
                  <a:pt x="121" y="51"/>
                  <a:pt x="107" y="22"/>
                  <a:pt x="74" y="22"/>
                </a:cubicBezTo>
                <a:cubicBezTo>
                  <a:pt x="41" y="22"/>
                  <a:pt x="27" y="52"/>
                  <a:pt x="27" y="81"/>
                </a:cubicBezTo>
                <a:cubicBezTo>
                  <a:pt x="27" y="110"/>
                  <a:pt x="41" y="139"/>
                  <a:pt x="74" y="139"/>
                </a:cubicBezTo>
                <a:close/>
                <a:moveTo>
                  <a:pt x="148" y="81"/>
                </a:moveTo>
                <a:lnTo>
                  <a:pt x="148" y="81"/>
                </a:lnTo>
                <a:cubicBezTo>
                  <a:pt x="148" y="125"/>
                  <a:pt x="120" y="161"/>
                  <a:pt x="74" y="161"/>
                </a:cubicBezTo>
                <a:cubicBezTo>
                  <a:pt x="28" y="161"/>
                  <a:pt x="0" y="125"/>
                  <a:pt x="0" y="81"/>
                </a:cubicBezTo>
                <a:cubicBezTo>
                  <a:pt x="0" y="37"/>
                  <a:pt x="28" y="0"/>
                  <a:pt x="74" y="0"/>
                </a:cubicBezTo>
                <a:cubicBezTo>
                  <a:pt x="120" y="0"/>
                  <a:pt x="148" y="37"/>
                  <a:pt x="148" y="81"/>
                </a:cubicBez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53" name="Freeform 371">
            <a:extLst>
              <a:ext uri="{FF2B5EF4-FFF2-40B4-BE49-F238E27FC236}">
                <a16:creationId xmlns:a16="http://schemas.microsoft.com/office/drawing/2014/main" id="{2155D75C-06A5-469B-8CDD-BAE7781A4736}"/>
              </a:ext>
            </a:extLst>
          </p:cNvPr>
          <p:cNvSpPr>
            <a:spLocks/>
          </p:cNvSpPr>
          <p:nvPr/>
        </p:nvSpPr>
        <p:spPr bwMode="auto">
          <a:xfrm>
            <a:off x="10680202" y="4441906"/>
            <a:ext cx="0" cy="85869"/>
          </a:xfrm>
          <a:custGeom>
            <a:avLst/>
            <a:gdLst>
              <a:gd name="T0" fmla="*/ 0 h 170"/>
              <a:gd name="T1" fmla="*/ 0 h 170"/>
              <a:gd name="T2" fmla="*/ 170 h 170"/>
            </a:gdLst>
            <a:ahLst/>
            <a:cxnLst>
              <a:cxn ang="0">
                <a:pos x="0" y="T0"/>
              </a:cxn>
              <a:cxn ang="0">
                <a:pos x="0" y="T1"/>
              </a:cxn>
              <a:cxn ang="0">
                <a:pos x="0" y="T2"/>
              </a:cxn>
            </a:cxnLst>
            <a:rect l="0" t="0" r="r" b="b"/>
            <a:pathLst>
              <a:path h="170">
                <a:moveTo>
                  <a:pt x="0" y="0"/>
                </a:moveTo>
                <a:lnTo>
                  <a:pt x="0" y="0"/>
                </a:lnTo>
                <a:lnTo>
                  <a:pt x="0" y="170"/>
                </a:lnTo>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54" name="Freeform 372">
            <a:extLst>
              <a:ext uri="{FF2B5EF4-FFF2-40B4-BE49-F238E27FC236}">
                <a16:creationId xmlns:a16="http://schemas.microsoft.com/office/drawing/2014/main" id="{E63596F9-B48A-45BF-BA05-443883DC9C85}"/>
              </a:ext>
            </a:extLst>
          </p:cNvPr>
          <p:cNvSpPr>
            <a:spLocks/>
          </p:cNvSpPr>
          <p:nvPr/>
        </p:nvSpPr>
        <p:spPr bwMode="auto">
          <a:xfrm>
            <a:off x="10720273" y="4441906"/>
            <a:ext cx="0" cy="85869"/>
          </a:xfrm>
          <a:custGeom>
            <a:avLst/>
            <a:gdLst>
              <a:gd name="T0" fmla="*/ 0 h 170"/>
              <a:gd name="T1" fmla="*/ 0 h 170"/>
              <a:gd name="T2" fmla="*/ 170 h 170"/>
            </a:gdLst>
            <a:ahLst/>
            <a:cxnLst>
              <a:cxn ang="0">
                <a:pos x="0" y="T0"/>
              </a:cxn>
              <a:cxn ang="0">
                <a:pos x="0" y="T1"/>
              </a:cxn>
              <a:cxn ang="0">
                <a:pos x="0" y="T2"/>
              </a:cxn>
            </a:cxnLst>
            <a:rect l="0" t="0" r="r" b="b"/>
            <a:pathLst>
              <a:path h="170">
                <a:moveTo>
                  <a:pt x="0" y="0"/>
                </a:moveTo>
                <a:lnTo>
                  <a:pt x="0" y="0"/>
                </a:lnTo>
                <a:lnTo>
                  <a:pt x="0" y="170"/>
                </a:lnTo>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55" name="Freeform 373">
            <a:extLst>
              <a:ext uri="{FF2B5EF4-FFF2-40B4-BE49-F238E27FC236}">
                <a16:creationId xmlns:a16="http://schemas.microsoft.com/office/drawing/2014/main" id="{01661AE1-482D-4CE2-9852-D604C748EEF3}"/>
              </a:ext>
            </a:extLst>
          </p:cNvPr>
          <p:cNvSpPr>
            <a:spLocks noEditPoints="1"/>
          </p:cNvSpPr>
          <p:nvPr/>
        </p:nvSpPr>
        <p:spPr bwMode="auto">
          <a:xfrm>
            <a:off x="10663027" y="4323598"/>
            <a:ext cx="74420" cy="80144"/>
          </a:xfrm>
          <a:custGeom>
            <a:avLst/>
            <a:gdLst>
              <a:gd name="T0" fmla="*/ 74 w 147"/>
              <a:gd name="T1" fmla="*/ 139 h 161"/>
              <a:gd name="T2" fmla="*/ 74 w 147"/>
              <a:gd name="T3" fmla="*/ 139 h 161"/>
              <a:gd name="T4" fmla="*/ 120 w 147"/>
              <a:gd name="T5" fmla="*/ 80 h 161"/>
              <a:gd name="T6" fmla="*/ 73 w 147"/>
              <a:gd name="T7" fmla="*/ 22 h 161"/>
              <a:gd name="T8" fmla="*/ 27 w 147"/>
              <a:gd name="T9" fmla="*/ 80 h 161"/>
              <a:gd name="T10" fmla="*/ 74 w 147"/>
              <a:gd name="T11" fmla="*/ 139 h 161"/>
              <a:gd name="T12" fmla="*/ 147 w 147"/>
              <a:gd name="T13" fmla="*/ 80 h 161"/>
              <a:gd name="T14" fmla="*/ 147 w 147"/>
              <a:gd name="T15" fmla="*/ 80 h 161"/>
              <a:gd name="T16" fmla="*/ 74 w 147"/>
              <a:gd name="T17" fmla="*/ 161 h 161"/>
              <a:gd name="T18" fmla="*/ 0 w 147"/>
              <a:gd name="T19" fmla="*/ 80 h 161"/>
              <a:gd name="T20" fmla="*/ 74 w 147"/>
              <a:gd name="T21" fmla="*/ 0 h 161"/>
              <a:gd name="T22" fmla="*/ 147 w 147"/>
              <a:gd name="T23" fmla="*/ 8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161">
                <a:moveTo>
                  <a:pt x="74" y="139"/>
                </a:moveTo>
                <a:lnTo>
                  <a:pt x="74" y="139"/>
                </a:lnTo>
                <a:cubicBezTo>
                  <a:pt x="107" y="139"/>
                  <a:pt x="120" y="109"/>
                  <a:pt x="120" y="80"/>
                </a:cubicBezTo>
                <a:cubicBezTo>
                  <a:pt x="120" y="51"/>
                  <a:pt x="106" y="22"/>
                  <a:pt x="73" y="22"/>
                </a:cubicBezTo>
                <a:cubicBezTo>
                  <a:pt x="40" y="22"/>
                  <a:pt x="27" y="51"/>
                  <a:pt x="27" y="80"/>
                </a:cubicBezTo>
                <a:cubicBezTo>
                  <a:pt x="27" y="109"/>
                  <a:pt x="41" y="139"/>
                  <a:pt x="74" y="139"/>
                </a:cubicBezTo>
                <a:close/>
                <a:moveTo>
                  <a:pt x="147" y="80"/>
                </a:moveTo>
                <a:lnTo>
                  <a:pt x="147" y="80"/>
                </a:lnTo>
                <a:cubicBezTo>
                  <a:pt x="147" y="124"/>
                  <a:pt x="119" y="161"/>
                  <a:pt x="74" y="161"/>
                </a:cubicBezTo>
                <a:cubicBezTo>
                  <a:pt x="27" y="161"/>
                  <a:pt x="0" y="124"/>
                  <a:pt x="0" y="80"/>
                </a:cubicBezTo>
                <a:cubicBezTo>
                  <a:pt x="0" y="36"/>
                  <a:pt x="28" y="0"/>
                  <a:pt x="74" y="0"/>
                </a:cubicBezTo>
                <a:cubicBezTo>
                  <a:pt x="119" y="0"/>
                  <a:pt x="147" y="36"/>
                  <a:pt x="147" y="80"/>
                </a:cubicBez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56" name="Freeform 374">
            <a:extLst>
              <a:ext uri="{FF2B5EF4-FFF2-40B4-BE49-F238E27FC236}">
                <a16:creationId xmlns:a16="http://schemas.microsoft.com/office/drawing/2014/main" id="{18F26CAB-BD55-4D90-8CCE-9D2115590CFF}"/>
              </a:ext>
            </a:extLst>
          </p:cNvPr>
          <p:cNvSpPr>
            <a:spLocks/>
          </p:cNvSpPr>
          <p:nvPr/>
        </p:nvSpPr>
        <p:spPr bwMode="auto">
          <a:xfrm>
            <a:off x="11075197" y="4749126"/>
            <a:ext cx="62971" cy="51522"/>
          </a:xfrm>
          <a:custGeom>
            <a:avLst/>
            <a:gdLst>
              <a:gd name="T0" fmla="*/ 0 w 123"/>
              <a:gd name="T1" fmla="*/ 0 h 102"/>
              <a:gd name="T2" fmla="*/ 0 w 123"/>
              <a:gd name="T3" fmla="*/ 0 h 102"/>
              <a:gd name="T4" fmla="*/ 123 w 123"/>
              <a:gd name="T5" fmla="*/ 102 h 102"/>
            </a:gdLst>
            <a:ahLst/>
            <a:cxnLst>
              <a:cxn ang="0">
                <a:pos x="T0" y="T1"/>
              </a:cxn>
              <a:cxn ang="0">
                <a:pos x="T2" y="T3"/>
              </a:cxn>
              <a:cxn ang="0">
                <a:pos x="T4" y="T5"/>
              </a:cxn>
            </a:cxnLst>
            <a:rect l="0" t="0" r="r" b="b"/>
            <a:pathLst>
              <a:path w="123" h="102">
                <a:moveTo>
                  <a:pt x="0" y="0"/>
                </a:moveTo>
                <a:lnTo>
                  <a:pt x="0" y="0"/>
                </a:lnTo>
                <a:lnTo>
                  <a:pt x="123" y="102"/>
                </a:lnTo>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57" name="Freeform 375">
            <a:extLst>
              <a:ext uri="{FF2B5EF4-FFF2-40B4-BE49-F238E27FC236}">
                <a16:creationId xmlns:a16="http://schemas.microsoft.com/office/drawing/2014/main" id="{F7477FE4-4D6A-4882-B614-698F88018FD4}"/>
              </a:ext>
            </a:extLst>
          </p:cNvPr>
          <p:cNvSpPr>
            <a:spLocks/>
          </p:cNvSpPr>
          <p:nvPr/>
        </p:nvSpPr>
        <p:spPr bwMode="auto">
          <a:xfrm>
            <a:off x="11098096" y="4716686"/>
            <a:ext cx="64879" cy="55338"/>
          </a:xfrm>
          <a:custGeom>
            <a:avLst/>
            <a:gdLst>
              <a:gd name="T0" fmla="*/ 0 w 131"/>
              <a:gd name="T1" fmla="*/ 0 h 109"/>
              <a:gd name="T2" fmla="*/ 0 w 131"/>
              <a:gd name="T3" fmla="*/ 0 h 109"/>
              <a:gd name="T4" fmla="*/ 131 w 131"/>
              <a:gd name="T5" fmla="*/ 109 h 109"/>
            </a:gdLst>
            <a:ahLst/>
            <a:cxnLst>
              <a:cxn ang="0">
                <a:pos x="T0" y="T1"/>
              </a:cxn>
              <a:cxn ang="0">
                <a:pos x="T2" y="T3"/>
              </a:cxn>
              <a:cxn ang="0">
                <a:pos x="T4" y="T5"/>
              </a:cxn>
            </a:cxnLst>
            <a:rect l="0" t="0" r="r" b="b"/>
            <a:pathLst>
              <a:path w="131" h="109">
                <a:moveTo>
                  <a:pt x="0" y="0"/>
                </a:moveTo>
                <a:lnTo>
                  <a:pt x="0" y="0"/>
                </a:lnTo>
                <a:lnTo>
                  <a:pt x="131" y="109"/>
                </a:lnTo>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58" name="Freeform 376">
            <a:extLst>
              <a:ext uri="{FF2B5EF4-FFF2-40B4-BE49-F238E27FC236}">
                <a16:creationId xmlns:a16="http://schemas.microsoft.com/office/drawing/2014/main" id="{D881F16E-1738-4A80-A53D-023CA3CAD7AE}"/>
              </a:ext>
            </a:extLst>
          </p:cNvPr>
          <p:cNvSpPr>
            <a:spLocks noEditPoints="1"/>
          </p:cNvSpPr>
          <p:nvPr/>
        </p:nvSpPr>
        <p:spPr bwMode="auto">
          <a:xfrm>
            <a:off x="11166791" y="4785382"/>
            <a:ext cx="74420" cy="82053"/>
          </a:xfrm>
          <a:custGeom>
            <a:avLst/>
            <a:gdLst>
              <a:gd name="T0" fmla="*/ 74 w 148"/>
              <a:gd name="T1" fmla="*/ 139 h 161"/>
              <a:gd name="T2" fmla="*/ 74 w 148"/>
              <a:gd name="T3" fmla="*/ 139 h 161"/>
              <a:gd name="T4" fmla="*/ 121 w 148"/>
              <a:gd name="T5" fmla="*/ 80 h 161"/>
              <a:gd name="T6" fmla="*/ 74 w 148"/>
              <a:gd name="T7" fmla="*/ 22 h 161"/>
              <a:gd name="T8" fmla="*/ 27 w 148"/>
              <a:gd name="T9" fmla="*/ 80 h 161"/>
              <a:gd name="T10" fmla="*/ 74 w 148"/>
              <a:gd name="T11" fmla="*/ 139 h 161"/>
              <a:gd name="T12" fmla="*/ 148 w 148"/>
              <a:gd name="T13" fmla="*/ 80 h 161"/>
              <a:gd name="T14" fmla="*/ 148 w 148"/>
              <a:gd name="T15" fmla="*/ 80 h 161"/>
              <a:gd name="T16" fmla="*/ 74 w 148"/>
              <a:gd name="T17" fmla="*/ 161 h 161"/>
              <a:gd name="T18" fmla="*/ 0 w 148"/>
              <a:gd name="T19" fmla="*/ 80 h 161"/>
              <a:gd name="T20" fmla="*/ 74 w 148"/>
              <a:gd name="T21" fmla="*/ 0 h 161"/>
              <a:gd name="T22" fmla="*/ 148 w 148"/>
              <a:gd name="T23" fmla="*/ 8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161">
                <a:moveTo>
                  <a:pt x="74" y="139"/>
                </a:moveTo>
                <a:lnTo>
                  <a:pt x="74" y="139"/>
                </a:lnTo>
                <a:cubicBezTo>
                  <a:pt x="107" y="139"/>
                  <a:pt x="121" y="110"/>
                  <a:pt x="121" y="80"/>
                </a:cubicBezTo>
                <a:cubicBezTo>
                  <a:pt x="121" y="51"/>
                  <a:pt x="107" y="22"/>
                  <a:pt x="74" y="22"/>
                </a:cubicBezTo>
                <a:cubicBezTo>
                  <a:pt x="41" y="22"/>
                  <a:pt x="27" y="51"/>
                  <a:pt x="27" y="80"/>
                </a:cubicBezTo>
                <a:cubicBezTo>
                  <a:pt x="27" y="109"/>
                  <a:pt x="41" y="139"/>
                  <a:pt x="74" y="139"/>
                </a:cubicBezTo>
                <a:close/>
                <a:moveTo>
                  <a:pt x="148" y="80"/>
                </a:moveTo>
                <a:lnTo>
                  <a:pt x="148" y="80"/>
                </a:lnTo>
                <a:cubicBezTo>
                  <a:pt x="148" y="124"/>
                  <a:pt x="120" y="161"/>
                  <a:pt x="74" y="161"/>
                </a:cubicBezTo>
                <a:cubicBezTo>
                  <a:pt x="28" y="161"/>
                  <a:pt x="0" y="124"/>
                  <a:pt x="0" y="80"/>
                </a:cubicBezTo>
                <a:cubicBezTo>
                  <a:pt x="0" y="37"/>
                  <a:pt x="28" y="0"/>
                  <a:pt x="74" y="0"/>
                </a:cubicBezTo>
                <a:cubicBezTo>
                  <a:pt x="120" y="0"/>
                  <a:pt x="148" y="37"/>
                  <a:pt x="148" y="80"/>
                </a:cubicBez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59" name="Freeform 377">
            <a:extLst>
              <a:ext uri="{FF2B5EF4-FFF2-40B4-BE49-F238E27FC236}">
                <a16:creationId xmlns:a16="http://schemas.microsoft.com/office/drawing/2014/main" id="{87587996-F447-4B73-B917-9BF8F8B066CD}"/>
              </a:ext>
            </a:extLst>
          </p:cNvPr>
          <p:cNvSpPr>
            <a:spLocks/>
          </p:cNvSpPr>
          <p:nvPr/>
        </p:nvSpPr>
        <p:spPr bwMode="auto">
          <a:xfrm>
            <a:off x="9626878" y="4915139"/>
            <a:ext cx="61062" cy="78237"/>
          </a:xfrm>
          <a:custGeom>
            <a:avLst/>
            <a:gdLst>
              <a:gd name="T0" fmla="*/ 27 w 124"/>
              <a:gd name="T1" fmla="*/ 0 h 154"/>
              <a:gd name="T2" fmla="*/ 27 w 124"/>
              <a:gd name="T3" fmla="*/ 0 h 154"/>
              <a:gd name="T4" fmla="*/ 27 w 124"/>
              <a:gd name="T5" fmla="*/ 62 h 154"/>
              <a:gd name="T6" fmla="*/ 97 w 124"/>
              <a:gd name="T7" fmla="*/ 62 h 154"/>
              <a:gd name="T8" fmla="*/ 97 w 124"/>
              <a:gd name="T9" fmla="*/ 0 h 154"/>
              <a:gd name="T10" fmla="*/ 124 w 124"/>
              <a:gd name="T11" fmla="*/ 0 h 154"/>
              <a:gd name="T12" fmla="*/ 124 w 124"/>
              <a:gd name="T13" fmla="*/ 154 h 154"/>
              <a:gd name="T14" fmla="*/ 97 w 124"/>
              <a:gd name="T15" fmla="*/ 154 h 154"/>
              <a:gd name="T16" fmla="*/ 97 w 124"/>
              <a:gd name="T17" fmla="*/ 85 h 154"/>
              <a:gd name="T18" fmla="*/ 27 w 124"/>
              <a:gd name="T19" fmla="*/ 85 h 154"/>
              <a:gd name="T20" fmla="*/ 27 w 124"/>
              <a:gd name="T21" fmla="*/ 154 h 154"/>
              <a:gd name="T22" fmla="*/ 0 w 124"/>
              <a:gd name="T23" fmla="*/ 154 h 154"/>
              <a:gd name="T24" fmla="*/ 0 w 124"/>
              <a:gd name="T25" fmla="*/ 0 h 154"/>
              <a:gd name="T26" fmla="*/ 27 w 124"/>
              <a:gd name="T2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4">
                <a:moveTo>
                  <a:pt x="27" y="0"/>
                </a:moveTo>
                <a:lnTo>
                  <a:pt x="27" y="0"/>
                </a:lnTo>
                <a:lnTo>
                  <a:pt x="27" y="62"/>
                </a:lnTo>
                <a:lnTo>
                  <a:pt x="97" y="62"/>
                </a:lnTo>
                <a:lnTo>
                  <a:pt x="97" y="0"/>
                </a:lnTo>
                <a:lnTo>
                  <a:pt x="124" y="0"/>
                </a:lnTo>
                <a:lnTo>
                  <a:pt x="124" y="154"/>
                </a:lnTo>
                <a:lnTo>
                  <a:pt x="97" y="154"/>
                </a:lnTo>
                <a:lnTo>
                  <a:pt x="97" y="85"/>
                </a:lnTo>
                <a:lnTo>
                  <a:pt x="27" y="85"/>
                </a:lnTo>
                <a:lnTo>
                  <a:pt x="27" y="154"/>
                </a:lnTo>
                <a:lnTo>
                  <a:pt x="0" y="154"/>
                </a:lnTo>
                <a:lnTo>
                  <a:pt x="0" y="0"/>
                </a:lnTo>
                <a:lnTo>
                  <a:pt x="27"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60" name="Freeform 378">
            <a:extLst>
              <a:ext uri="{FF2B5EF4-FFF2-40B4-BE49-F238E27FC236}">
                <a16:creationId xmlns:a16="http://schemas.microsoft.com/office/drawing/2014/main" id="{7072E068-5EAC-432A-AC36-59C301C198BE}"/>
              </a:ext>
            </a:extLst>
          </p:cNvPr>
          <p:cNvSpPr>
            <a:spLocks/>
          </p:cNvSpPr>
          <p:nvPr/>
        </p:nvSpPr>
        <p:spPr bwMode="auto">
          <a:xfrm>
            <a:off x="9699390" y="4983834"/>
            <a:ext cx="30531" cy="47706"/>
          </a:xfrm>
          <a:custGeom>
            <a:avLst/>
            <a:gdLst>
              <a:gd name="T0" fmla="*/ 59 w 62"/>
              <a:gd name="T1" fmla="*/ 24 h 92"/>
              <a:gd name="T2" fmla="*/ 59 w 62"/>
              <a:gd name="T3" fmla="*/ 24 h 92"/>
              <a:gd name="T4" fmla="*/ 46 w 62"/>
              <a:gd name="T5" fmla="*/ 43 h 92"/>
              <a:gd name="T6" fmla="*/ 46 w 62"/>
              <a:gd name="T7" fmla="*/ 43 h 92"/>
              <a:gd name="T8" fmla="*/ 62 w 62"/>
              <a:gd name="T9" fmla="*/ 65 h 92"/>
              <a:gd name="T10" fmla="*/ 31 w 62"/>
              <a:gd name="T11" fmla="*/ 92 h 92"/>
              <a:gd name="T12" fmla="*/ 0 w 62"/>
              <a:gd name="T13" fmla="*/ 61 h 92"/>
              <a:gd name="T14" fmla="*/ 14 w 62"/>
              <a:gd name="T15" fmla="*/ 61 h 92"/>
              <a:gd name="T16" fmla="*/ 14 w 62"/>
              <a:gd name="T17" fmla="*/ 62 h 92"/>
              <a:gd name="T18" fmla="*/ 31 w 62"/>
              <a:gd name="T19" fmla="*/ 80 h 92"/>
              <a:gd name="T20" fmla="*/ 48 w 62"/>
              <a:gd name="T21" fmla="*/ 64 h 92"/>
              <a:gd name="T22" fmla="*/ 27 w 62"/>
              <a:gd name="T23" fmla="*/ 49 h 92"/>
              <a:gd name="T24" fmla="*/ 25 w 62"/>
              <a:gd name="T25" fmla="*/ 49 h 92"/>
              <a:gd name="T26" fmla="*/ 25 w 62"/>
              <a:gd name="T27" fmla="*/ 38 h 92"/>
              <a:gd name="T28" fmla="*/ 26 w 62"/>
              <a:gd name="T29" fmla="*/ 38 h 92"/>
              <a:gd name="T30" fmla="*/ 44 w 62"/>
              <a:gd name="T31" fmla="*/ 25 h 92"/>
              <a:gd name="T32" fmla="*/ 31 w 62"/>
              <a:gd name="T33" fmla="*/ 12 h 92"/>
              <a:gd name="T34" fmla="*/ 16 w 62"/>
              <a:gd name="T35" fmla="*/ 29 h 92"/>
              <a:gd name="T36" fmla="*/ 16 w 62"/>
              <a:gd name="T37" fmla="*/ 30 h 92"/>
              <a:gd name="T38" fmla="*/ 2 w 62"/>
              <a:gd name="T39" fmla="*/ 30 h 92"/>
              <a:gd name="T40" fmla="*/ 31 w 62"/>
              <a:gd name="T41" fmla="*/ 0 h 92"/>
              <a:gd name="T42" fmla="*/ 59 w 62"/>
              <a:gd name="T43" fmla="*/ 2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 h="92">
                <a:moveTo>
                  <a:pt x="59" y="24"/>
                </a:moveTo>
                <a:lnTo>
                  <a:pt x="59" y="24"/>
                </a:lnTo>
                <a:cubicBezTo>
                  <a:pt x="59" y="33"/>
                  <a:pt x="55" y="40"/>
                  <a:pt x="46" y="43"/>
                </a:cubicBezTo>
                <a:lnTo>
                  <a:pt x="46" y="43"/>
                </a:lnTo>
                <a:cubicBezTo>
                  <a:pt x="56" y="45"/>
                  <a:pt x="62" y="54"/>
                  <a:pt x="62" y="65"/>
                </a:cubicBezTo>
                <a:cubicBezTo>
                  <a:pt x="62" y="82"/>
                  <a:pt x="47" y="92"/>
                  <a:pt x="31" y="92"/>
                </a:cubicBezTo>
                <a:cubicBezTo>
                  <a:pt x="12" y="92"/>
                  <a:pt x="1" y="81"/>
                  <a:pt x="0" y="61"/>
                </a:cubicBezTo>
                <a:lnTo>
                  <a:pt x="14" y="61"/>
                </a:lnTo>
                <a:lnTo>
                  <a:pt x="14" y="62"/>
                </a:lnTo>
                <a:cubicBezTo>
                  <a:pt x="14" y="72"/>
                  <a:pt x="20" y="80"/>
                  <a:pt x="31" y="80"/>
                </a:cubicBezTo>
                <a:cubicBezTo>
                  <a:pt x="41" y="80"/>
                  <a:pt x="48" y="74"/>
                  <a:pt x="48" y="64"/>
                </a:cubicBezTo>
                <a:cubicBezTo>
                  <a:pt x="48" y="54"/>
                  <a:pt x="42" y="49"/>
                  <a:pt x="27" y="49"/>
                </a:cubicBezTo>
                <a:lnTo>
                  <a:pt x="25" y="49"/>
                </a:lnTo>
                <a:lnTo>
                  <a:pt x="25" y="38"/>
                </a:lnTo>
                <a:lnTo>
                  <a:pt x="26" y="38"/>
                </a:lnTo>
                <a:cubicBezTo>
                  <a:pt x="37" y="38"/>
                  <a:pt x="44" y="34"/>
                  <a:pt x="44" y="25"/>
                </a:cubicBezTo>
                <a:cubicBezTo>
                  <a:pt x="44" y="17"/>
                  <a:pt x="38" y="12"/>
                  <a:pt x="31" y="12"/>
                </a:cubicBezTo>
                <a:cubicBezTo>
                  <a:pt x="22" y="12"/>
                  <a:pt x="16" y="20"/>
                  <a:pt x="16" y="29"/>
                </a:cubicBezTo>
                <a:lnTo>
                  <a:pt x="16" y="30"/>
                </a:lnTo>
                <a:lnTo>
                  <a:pt x="2" y="30"/>
                </a:lnTo>
                <a:cubicBezTo>
                  <a:pt x="3" y="12"/>
                  <a:pt x="14" y="0"/>
                  <a:pt x="31" y="0"/>
                </a:cubicBezTo>
                <a:cubicBezTo>
                  <a:pt x="45" y="0"/>
                  <a:pt x="59" y="9"/>
                  <a:pt x="59" y="24"/>
                </a:cubicBez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61" name="Freeform 379">
            <a:extLst>
              <a:ext uri="{FF2B5EF4-FFF2-40B4-BE49-F238E27FC236}">
                <a16:creationId xmlns:a16="http://schemas.microsoft.com/office/drawing/2014/main" id="{4FBBB625-BB33-4B28-99B7-DFCD0AF920CE}"/>
              </a:ext>
            </a:extLst>
          </p:cNvPr>
          <p:cNvSpPr>
            <a:spLocks/>
          </p:cNvSpPr>
          <p:nvPr/>
        </p:nvSpPr>
        <p:spPr bwMode="auto">
          <a:xfrm>
            <a:off x="9735645" y="4913231"/>
            <a:ext cx="70604" cy="82053"/>
          </a:xfrm>
          <a:custGeom>
            <a:avLst/>
            <a:gdLst>
              <a:gd name="T0" fmla="*/ 139 w 139"/>
              <a:gd name="T1" fmla="*/ 52 h 161"/>
              <a:gd name="T2" fmla="*/ 139 w 139"/>
              <a:gd name="T3" fmla="*/ 52 h 161"/>
              <a:gd name="T4" fmla="*/ 112 w 139"/>
              <a:gd name="T5" fmla="*/ 52 h 161"/>
              <a:gd name="T6" fmla="*/ 74 w 139"/>
              <a:gd name="T7" fmla="*/ 22 h 161"/>
              <a:gd name="T8" fmla="*/ 27 w 139"/>
              <a:gd name="T9" fmla="*/ 80 h 161"/>
              <a:gd name="T10" fmla="*/ 74 w 139"/>
              <a:gd name="T11" fmla="*/ 139 h 161"/>
              <a:gd name="T12" fmla="*/ 113 w 139"/>
              <a:gd name="T13" fmla="*/ 99 h 161"/>
              <a:gd name="T14" fmla="*/ 139 w 139"/>
              <a:gd name="T15" fmla="*/ 99 h 161"/>
              <a:gd name="T16" fmla="*/ 74 w 139"/>
              <a:gd name="T17" fmla="*/ 161 h 161"/>
              <a:gd name="T18" fmla="*/ 21 w 139"/>
              <a:gd name="T19" fmla="*/ 138 h 161"/>
              <a:gd name="T20" fmla="*/ 0 w 139"/>
              <a:gd name="T21" fmla="*/ 80 h 161"/>
              <a:gd name="T22" fmla="*/ 74 w 139"/>
              <a:gd name="T23" fmla="*/ 0 h 161"/>
              <a:gd name="T24" fmla="*/ 139 w 139"/>
              <a:gd name="T25" fmla="*/ 5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9" h="161">
                <a:moveTo>
                  <a:pt x="139" y="52"/>
                </a:moveTo>
                <a:lnTo>
                  <a:pt x="139" y="52"/>
                </a:lnTo>
                <a:lnTo>
                  <a:pt x="112" y="52"/>
                </a:lnTo>
                <a:cubicBezTo>
                  <a:pt x="107" y="32"/>
                  <a:pt x="94" y="22"/>
                  <a:pt x="74" y="22"/>
                </a:cubicBezTo>
                <a:cubicBezTo>
                  <a:pt x="45" y="22"/>
                  <a:pt x="27" y="46"/>
                  <a:pt x="27" y="80"/>
                </a:cubicBezTo>
                <a:cubicBezTo>
                  <a:pt x="27" y="114"/>
                  <a:pt x="44" y="139"/>
                  <a:pt x="74" y="139"/>
                </a:cubicBezTo>
                <a:cubicBezTo>
                  <a:pt x="96" y="139"/>
                  <a:pt x="110" y="123"/>
                  <a:pt x="113" y="99"/>
                </a:cubicBezTo>
                <a:lnTo>
                  <a:pt x="139" y="99"/>
                </a:lnTo>
                <a:cubicBezTo>
                  <a:pt x="136" y="136"/>
                  <a:pt x="112" y="161"/>
                  <a:pt x="74" y="161"/>
                </a:cubicBezTo>
                <a:cubicBezTo>
                  <a:pt x="52" y="161"/>
                  <a:pt x="34" y="153"/>
                  <a:pt x="21" y="138"/>
                </a:cubicBezTo>
                <a:cubicBezTo>
                  <a:pt x="7" y="123"/>
                  <a:pt x="0" y="103"/>
                  <a:pt x="0" y="80"/>
                </a:cubicBezTo>
                <a:cubicBezTo>
                  <a:pt x="0" y="36"/>
                  <a:pt x="27" y="0"/>
                  <a:pt x="74" y="0"/>
                </a:cubicBezTo>
                <a:cubicBezTo>
                  <a:pt x="109" y="0"/>
                  <a:pt x="136" y="20"/>
                  <a:pt x="139" y="52"/>
                </a:cubicBez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62" name="Freeform 380">
            <a:extLst>
              <a:ext uri="{FF2B5EF4-FFF2-40B4-BE49-F238E27FC236}">
                <a16:creationId xmlns:a16="http://schemas.microsoft.com/office/drawing/2014/main" id="{A2B53AEC-811A-48DA-9C08-6E18A62F49F7}"/>
              </a:ext>
            </a:extLst>
          </p:cNvPr>
          <p:cNvSpPr>
            <a:spLocks/>
          </p:cNvSpPr>
          <p:nvPr/>
        </p:nvSpPr>
        <p:spPr bwMode="auto">
          <a:xfrm>
            <a:off x="9884484" y="5178470"/>
            <a:ext cx="53429" cy="76328"/>
          </a:xfrm>
          <a:custGeom>
            <a:avLst/>
            <a:gdLst>
              <a:gd name="T0" fmla="*/ 106 w 106"/>
              <a:gd name="T1" fmla="*/ 0 h 154"/>
              <a:gd name="T2" fmla="*/ 106 w 106"/>
              <a:gd name="T3" fmla="*/ 0 h 154"/>
              <a:gd name="T4" fmla="*/ 106 w 106"/>
              <a:gd name="T5" fmla="*/ 23 h 154"/>
              <a:gd name="T6" fmla="*/ 27 w 106"/>
              <a:gd name="T7" fmla="*/ 23 h 154"/>
              <a:gd name="T8" fmla="*/ 27 w 106"/>
              <a:gd name="T9" fmla="*/ 63 h 154"/>
              <a:gd name="T10" fmla="*/ 96 w 106"/>
              <a:gd name="T11" fmla="*/ 63 h 154"/>
              <a:gd name="T12" fmla="*/ 96 w 106"/>
              <a:gd name="T13" fmla="*/ 85 h 154"/>
              <a:gd name="T14" fmla="*/ 27 w 106"/>
              <a:gd name="T15" fmla="*/ 85 h 154"/>
              <a:gd name="T16" fmla="*/ 27 w 106"/>
              <a:gd name="T17" fmla="*/ 154 h 154"/>
              <a:gd name="T18" fmla="*/ 0 w 106"/>
              <a:gd name="T19" fmla="*/ 154 h 154"/>
              <a:gd name="T20" fmla="*/ 0 w 106"/>
              <a:gd name="T21" fmla="*/ 0 h 154"/>
              <a:gd name="T22" fmla="*/ 106 w 106"/>
              <a:gd name="T2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154">
                <a:moveTo>
                  <a:pt x="106" y="0"/>
                </a:moveTo>
                <a:lnTo>
                  <a:pt x="106" y="0"/>
                </a:lnTo>
                <a:lnTo>
                  <a:pt x="106" y="23"/>
                </a:lnTo>
                <a:lnTo>
                  <a:pt x="27" y="23"/>
                </a:lnTo>
                <a:lnTo>
                  <a:pt x="27" y="63"/>
                </a:lnTo>
                <a:lnTo>
                  <a:pt x="96" y="63"/>
                </a:lnTo>
                <a:lnTo>
                  <a:pt x="96" y="85"/>
                </a:lnTo>
                <a:lnTo>
                  <a:pt x="27" y="85"/>
                </a:lnTo>
                <a:lnTo>
                  <a:pt x="27" y="154"/>
                </a:lnTo>
                <a:lnTo>
                  <a:pt x="0" y="154"/>
                </a:lnTo>
                <a:lnTo>
                  <a:pt x="0" y="0"/>
                </a:lnTo>
                <a:lnTo>
                  <a:pt x="106"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63" name="Freeform 381">
            <a:extLst>
              <a:ext uri="{FF2B5EF4-FFF2-40B4-BE49-F238E27FC236}">
                <a16:creationId xmlns:a16="http://schemas.microsoft.com/office/drawing/2014/main" id="{3C1C60C1-D94E-422B-87BE-2BDAD614A614}"/>
              </a:ext>
            </a:extLst>
          </p:cNvPr>
          <p:cNvSpPr>
            <a:spLocks/>
          </p:cNvSpPr>
          <p:nvPr/>
        </p:nvSpPr>
        <p:spPr bwMode="auto">
          <a:xfrm>
            <a:off x="10764162" y="4878884"/>
            <a:ext cx="62971" cy="78237"/>
          </a:xfrm>
          <a:custGeom>
            <a:avLst/>
            <a:gdLst>
              <a:gd name="T0" fmla="*/ 27 w 124"/>
              <a:gd name="T1" fmla="*/ 0 h 154"/>
              <a:gd name="T2" fmla="*/ 27 w 124"/>
              <a:gd name="T3" fmla="*/ 0 h 154"/>
              <a:gd name="T4" fmla="*/ 27 w 124"/>
              <a:gd name="T5" fmla="*/ 62 h 154"/>
              <a:gd name="T6" fmla="*/ 97 w 124"/>
              <a:gd name="T7" fmla="*/ 62 h 154"/>
              <a:gd name="T8" fmla="*/ 97 w 124"/>
              <a:gd name="T9" fmla="*/ 0 h 154"/>
              <a:gd name="T10" fmla="*/ 124 w 124"/>
              <a:gd name="T11" fmla="*/ 0 h 154"/>
              <a:gd name="T12" fmla="*/ 124 w 124"/>
              <a:gd name="T13" fmla="*/ 154 h 154"/>
              <a:gd name="T14" fmla="*/ 97 w 124"/>
              <a:gd name="T15" fmla="*/ 154 h 154"/>
              <a:gd name="T16" fmla="*/ 97 w 124"/>
              <a:gd name="T17" fmla="*/ 85 h 154"/>
              <a:gd name="T18" fmla="*/ 27 w 124"/>
              <a:gd name="T19" fmla="*/ 85 h 154"/>
              <a:gd name="T20" fmla="*/ 27 w 124"/>
              <a:gd name="T21" fmla="*/ 154 h 154"/>
              <a:gd name="T22" fmla="*/ 0 w 124"/>
              <a:gd name="T23" fmla="*/ 154 h 154"/>
              <a:gd name="T24" fmla="*/ 0 w 124"/>
              <a:gd name="T25" fmla="*/ 0 h 154"/>
              <a:gd name="T26" fmla="*/ 27 w 124"/>
              <a:gd name="T2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4">
                <a:moveTo>
                  <a:pt x="27" y="0"/>
                </a:moveTo>
                <a:lnTo>
                  <a:pt x="27" y="0"/>
                </a:lnTo>
                <a:lnTo>
                  <a:pt x="27" y="62"/>
                </a:lnTo>
                <a:lnTo>
                  <a:pt x="97" y="62"/>
                </a:lnTo>
                <a:lnTo>
                  <a:pt x="97" y="0"/>
                </a:lnTo>
                <a:lnTo>
                  <a:pt x="124" y="0"/>
                </a:lnTo>
                <a:lnTo>
                  <a:pt x="124" y="154"/>
                </a:lnTo>
                <a:lnTo>
                  <a:pt x="97" y="154"/>
                </a:lnTo>
                <a:lnTo>
                  <a:pt x="97" y="85"/>
                </a:lnTo>
                <a:lnTo>
                  <a:pt x="27" y="85"/>
                </a:lnTo>
                <a:lnTo>
                  <a:pt x="27" y="154"/>
                </a:lnTo>
                <a:lnTo>
                  <a:pt x="0" y="154"/>
                </a:lnTo>
                <a:lnTo>
                  <a:pt x="0" y="0"/>
                </a:lnTo>
                <a:lnTo>
                  <a:pt x="27"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64" name="Freeform 382">
            <a:extLst>
              <a:ext uri="{FF2B5EF4-FFF2-40B4-BE49-F238E27FC236}">
                <a16:creationId xmlns:a16="http://schemas.microsoft.com/office/drawing/2014/main" id="{CF33CC69-9947-40FA-875F-A3B721E3EA10}"/>
              </a:ext>
            </a:extLst>
          </p:cNvPr>
          <p:cNvSpPr>
            <a:spLocks noEditPoints="1"/>
          </p:cNvSpPr>
          <p:nvPr/>
        </p:nvSpPr>
        <p:spPr bwMode="auto">
          <a:xfrm>
            <a:off x="10840490" y="4876975"/>
            <a:ext cx="72511" cy="82053"/>
          </a:xfrm>
          <a:custGeom>
            <a:avLst/>
            <a:gdLst>
              <a:gd name="T0" fmla="*/ 74 w 147"/>
              <a:gd name="T1" fmla="*/ 139 h 161"/>
              <a:gd name="T2" fmla="*/ 74 w 147"/>
              <a:gd name="T3" fmla="*/ 139 h 161"/>
              <a:gd name="T4" fmla="*/ 120 w 147"/>
              <a:gd name="T5" fmla="*/ 80 h 161"/>
              <a:gd name="T6" fmla="*/ 73 w 147"/>
              <a:gd name="T7" fmla="*/ 22 h 161"/>
              <a:gd name="T8" fmla="*/ 27 w 147"/>
              <a:gd name="T9" fmla="*/ 80 h 161"/>
              <a:gd name="T10" fmla="*/ 74 w 147"/>
              <a:gd name="T11" fmla="*/ 139 h 161"/>
              <a:gd name="T12" fmla="*/ 147 w 147"/>
              <a:gd name="T13" fmla="*/ 80 h 161"/>
              <a:gd name="T14" fmla="*/ 147 w 147"/>
              <a:gd name="T15" fmla="*/ 80 h 161"/>
              <a:gd name="T16" fmla="*/ 74 w 147"/>
              <a:gd name="T17" fmla="*/ 161 h 161"/>
              <a:gd name="T18" fmla="*/ 0 w 147"/>
              <a:gd name="T19" fmla="*/ 80 h 161"/>
              <a:gd name="T20" fmla="*/ 74 w 147"/>
              <a:gd name="T21" fmla="*/ 0 h 161"/>
              <a:gd name="T22" fmla="*/ 147 w 147"/>
              <a:gd name="T23" fmla="*/ 8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161">
                <a:moveTo>
                  <a:pt x="74" y="139"/>
                </a:moveTo>
                <a:lnTo>
                  <a:pt x="74" y="139"/>
                </a:lnTo>
                <a:cubicBezTo>
                  <a:pt x="107" y="139"/>
                  <a:pt x="120" y="110"/>
                  <a:pt x="120" y="80"/>
                </a:cubicBezTo>
                <a:cubicBezTo>
                  <a:pt x="120" y="51"/>
                  <a:pt x="107" y="22"/>
                  <a:pt x="73" y="22"/>
                </a:cubicBezTo>
                <a:cubicBezTo>
                  <a:pt x="40" y="22"/>
                  <a:pt x="27" y="51"/>
                  <a:pt x="27" y="80"/>
                </a:cubicBezTo>
                <a:cubicBezTo>
                  <a:pt x="27" y="109"/>
                  <a:pt x="41" y="139"/>
                  <a:pt x="74" y="139"/>
                </a:cubicBezTo>
                <a:close/>
                <a:moveTo>
                  <a:pt x="147" y="80"/>
                </a:moveTo>
                <a:lnTo>
                  <a:pt x="147" y="80"/>
                </a:lnTo>
                <a:cubicBezTo>
                  <a:pt x="147" y="124"/>
                  <a:pt x="119" y="161"/>
                  <a:pt x="74" y="161"/>
                </a:cubicBezTo>
                <a:cubicBezTo>
                  <a:pt x="27" y="161"/>
                  <a:pt x="0" y="124"/>
                  <a:pt x="0" y="80"/>
                </a:cubicBezTo>
                <a:cubicBezTo>
                  <a:pt x="0" y="37"/>
                  <a:pt x="28" y="0"/>
                  <a:pt x="74" y="0"/>
                </a:cubicBezTo>
                <a:cubicBezTo>
                  <a:pt x="119" y="0"/>
                  <a:pt x="147" y="37"/>
                  <a:pt x="147" y="80"/>
                </a:cubicBez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65" name="Freeform 383">
            <a:extLst>
              <a:ext uri="{FF2B5EF4-FFF2-40B4-BE49-F238E27FC236}">
                <a16:creationId xmlns:a16="http://schemas.microsoft.com/office/drawing/2014/main" id="{BCE78DB9-BC8E-467F-AEF0-A86D42678C92}"/>
              </a:ext>
            </a:extLst>
          </p:cNvPr>
          <p:cNvSpPr>
            <a:spLocks/>
          </p:cNvSpPr>
          <p:nvPr/>
        </p:nvSpPr>
        <p:spPr bwMode="auto">
          <a:xfrm>
            <a:off x="11166791" y="4901782"/>
            <a:ext cx="70604" cy="82053"/>
          </a:xfrm>
          <a:custGeom>
            <a:avLst/>
            <a:gdLst>
              <a:gd name="T0" fmla="*/ 139 w 140"/>
              <a:gd name="T1" fmla="*/ 52 h 161"/>
              <a:gd name="T2" fmla="*/ 139 w 140"/>
              <a:gd name="T3" fmla="*/ 52 h 161"/>
              <a:gd name="T4" fmla="*/ 112 w 140"/>
              <a:gd name="T5" fmla="*/ 52 h 161"/>
              <a:gd name="T6" fmla="*/ 74 w 140"/>
              <a:gd name="T7" fmla="*/ 22 h 161"/>
              <a:gd name="T8" fmla="*/ 27 w 140"/>
              <a:gd name="T9" fmla="*/ 80 h 161"/>
              <a:gd name="T10" fmla="*/ 74 w 140"/>
              <a:gd name="T11" fmla="*/ 139 h 161"/>
              <a:gd name="T12" fmla="*/ 113 w 140"/>
              <a:gd name="T13" fmla="*/ 98 h 161"/>
              <a:gd name="T14" fmla="*/ 140 w 140"/>
              <a:gd name="T15" fmla="*/ 98 h 161"/>
              <a:gd name="T16" fmla="*/ 74 w 140"/>
              <a:gd name="T17" fmla="*/ 161 h 161"/>
              <a:gd name="T18" fmla="*/ 21 w 140"/>
              <a:gd name="T19" fmla="*/ 138 h 161"/>
              <a:gd name="T20" fmla="*/ 0 w 140"/>
              <a:gd name="T21" fmla="*/ 80 h 161"/>
              <a:gd name="T22" fmla="*/ 74 w 140"/>
              <a:gd name="T23" fmla="*/ 0 h 161"/>
              <a:gd name="T24" fmla="*/ 139 w 140"/>
              <a:gd name="T25" fmla="*/ 5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161">
                <a:moveTo>
                  <a:pt x="139" y="52"/>
                </a:moveTo>
                <a:lnTo>
                  <a:pt x="139" y="52"/>
                </a:lnTo>
                <a:lnTo>
                  <a:pt x="112" y="52"/>
                </a:lnTo>
                <a:cubicBezTo>
                  <a:pt x="107" y="32"/>
                  <a:pt x="94" y="22"/>
                  <a:pt x="74" y="22"/>
                </a:cubicBezTo>
                <a:cubicBezTo>
                  <a:pt x="45" y="22"/>
                  <a:pt x="27" y="46"/>
                  <a:pt x="27" y="80"/>
                </a:cubicBezTo>
                <a:cubicBezTo>
                  <a:pt x="27" y="114"/>
                  <a:pt x="45" y="139"/>
                  <a:pt x="74" y="139"/>
                </a:cubicBezTo>
                <a:cubicBezTo>
                  <a:pt x="96" y="139"/>
                  <a:pt x="111" y="123"/>
                  <a:pt x="113" y="98"/>
                </a:cubicBezTo>
                <a:lnTo>
                  <a:pt x="140" y="98"/>
                </a:lnTo>
                <a:cubicBezTo>
                  <a:pt x="137" y="135"/>
                  <a:pt x="112" y="161"/>
                  <a:pt x="74" y="161"/>
                </a:cubicBezTo>
                <a:cubicBezTo>
                  <a:pt x="52" y="161"/>
                  <a:pt x="35" y="153"/>
                  <a:pt x="21" y="138"/>
                </a:cubicBezTo>
                <a:cubicBezTo>
                  <a:pt x="7" y="123"/>
                  <a:pt x="0" y="103"/>
                  <a:pt x="0" y="80"/>
                </a:cubicBezTo>
                <a:cubicBezTo>
                  <a:pt x="0" y="36"/>
                  <a:pt x="28" y="0"/>
                  <a:pt x="74" y="0"/>
                </a:cubicBezTo>
                <a:cubicBezTo>
                  <a:pt x="110" y="0"/>
                  <a:pt x="136" y="20"/>
                  <a:pt x="139" y="52"/>
                </a:cubicBez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66" name="Freeform 384">
            <a:extLst>
              <a:ext uri="{FF2B5EF4-FFF2-40B4-BE49-F238E27FC236}">
                <a16:creationId xmlns:a16="http://schemas.microsoft.com/office/drawing/2014/main" id="{AEFE672C-CCD4-4585-95C0-CDA9FE2FAAD9}"/>
              </a:ext>
            </a:extLst>
          </p:cNvPr>
          <p:cNvSpPr>
            <a:spLocks/>
          </p:cNvSpPr>
          <p:nvPr/>
        </p:nvSpPr>
        <p:spPr bwMode="auto">
          <a:xfrm>
            <a:off x="11248844" y="4903690"/>
            <a:ext cx="62971" cy="78237"/>
          </a:xfrm>
          <a:custGeom>
            <a:avLst/>
            <a:gdLst>
              <a:gd name="T0" fmla="*/ 27 w 124"/>
              <a:gd name="T1" fmla="*/ 0 h 154"/>
              <a:gd name="T2" fmla="*/ 27 w 124"/>
              <a:gd name="T3" fmla="*/ 0 h 154"/>
              <a:gd name="T4" fmla="*/ 27 w 124"/>
              <a:gd name="T5" fmla="*/ 61 h 154"/>
              <a:gd name="T6" fmla="*/ 97 w 124"/>
              <a:gd name="T7" fmla="*/ 61 h 154"/>
              <a:gd name="T8" fmla="*/ 97 w 124"/>
              <a:gd name="T9" fmla="*/ 0 h 154"/>
              <a:gd name="T10" fmla="*/ 124 w 124"/>
              <a:gd name="T11" fmla="*/ 0 h 154"/>
              <a:gd name="T12" fmla="*/ 124 w 124"/>
              <a:gd name="T13" fmla="*/ 154 h 154"/>
              <a:gd name="T14" fmla="*/ 97 w 124"/>
              <a:gd name="T15" fmla="*/ 154 h 154"/>
              <a:gd name="T16" fmla="*/ 97 w 124"/>
              <a:gd name="T17" fmla="*/ 85 h 154"/>
              <a:gd name="T18" fmla="*/ 27 w 124"/>
              <a:gd name="T19" fmla="*/ 85 h 154"/>
              <a:gd name="T20" fmla="*/ 27 w 124"/>
              <a:gd name="T21" fmla="*/ 154 h 154"/>
              <a:gd name="T22" fmla="*/ 0 w 124"/>
              <a:gd name="T23" fmla="*/ 154 h 154"/>
              <a:gd name="T24" fmla="*/ 0 w 124"/>
              <a:gd name="T25" fmla="*/ 0 h 154"/>
              <a:gd name="T26" fmla="*/ 27 w 124"/>
              <a:gd name="T2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4">
                <a:moveTo>
                  <a:pt x="27" y="0"/>
                </a:moveTo>
                <a:lnTo>
                  <a:pt x="27" y="0"/>
                </a:lnTo>
                <a:lnTo>
                  <a:pt x="27" y="61"/>
                </a:lnTo>
                <a:lnTo>
                  <a:pt x="97" y="61"/>
                </a:lnTo>
                <a:lnTo>
                  <a:pt x="97" y="0"/>
                </a:lnTo>
                <a:lnTo>
                  <a:pt x="124" y="0"/>
                </a:lnTo>
                <a:lnTo>
                  <a:pt x="124" y="154"/>
                </a:lnTo>
                <a:lnTo>
                  <a:pt x="97" y="154"/>
                </a:lnTo>
                <a:lnTo>
                  <a:pt x="97" y="85"/>
                </a:lnTo>
                <a:lnTo>
                  <a:pt x="27" y="85"/>
                </a:lnTo>
                <a:lnTo>
                  <a:pt x="27" y="154"/>
                </a:lnTo>
                <a:lnTo>
                  <a:pt x="0" y="154"/>
                </a:lnTo>
                <a:lnTo>
                  <a:pt x="0" y="0"/>
                </a:lnTo>
                <a:lnTo>
                  <a:pt x="27"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67" name="Freeform 385">
            <a:extLst>
              <a:ext uri="{FF2B5EF4-FFF2-40B4-BE49-F238E27FC236}">
                <a16:creationId xmlns:a16="http://schemas.microsoft.com/office/drawing/2014/main" id="{AA2FCC21-E95D-4580-9C69-250AED722ABA}"/>
              </a:ext>
            </a:extLst>
          </p:cNvPr>
          <p:cNvSpPr>
            <a:spLocks/>
          </p:cNvSpPr>
          <p:nvPr/>
        </p:nvSpPr>
        <p:spPr bwMode="auto">
          <a:xfrm>
            <a:off x="11321355" y="4972385"/>
            <a:ext cx="32440" cy="45797"/>
          </a:xfrm>
          <a:custGeom>
            <a:avLst/>
            <a:gdLst>
              <a:gd name="T0" fmla="*/ 59 w 62"/>
              <a:gd name="T1" fmla="*/ 24 h 91"/>
              <a:gd name="T2" fmla="*/ 59 w 62"/>
              <a:gd name="T3" fmla="*/ 24 h 91"/>
              <a:gd name="T4" fmla="*/ 46 w 62"/>
              <a:gd name="T5" fmla="*/ 42 h 91"/>
              <a:gd name="T6" fmla="*/ 46 w 62"/>
              <a:gd name="T7" fmla="*/ 43 h 91"/>
              <a:gd name="T8" fmla="*/ 62 w 62"/>
              <a:gd name="T9" fmla="*/ 65 h 91"/>
              <a:gd name="T10" fmla="*/ 31 w 62"/>
              <a:gd name="T11" fmla="*/ 91 h 91"/>
              <a:gd name="T12" fmla="*/ 0 w 62"/>
              <a:gd name="T13" fmla="*/ 61 h 91"/>
              <a:gd name="T14" fmla="*/ 14 w 62"/>
              <a:gd name="T15" fmla="*/ 61 h 91"/>
              <a:gd name="T16" fmla="*/ 14 w 62"/>
              <a:gd name="T17" fmla="*/ 62 h 91"/>
              <a:gd name="T18" fmla="*/ 31 w 62"/>
              <a:gd name="T19" fmla="*/ 80 h 91"/>
              <a:gd name="T20" fmla="*/ 48 w 62"/>
              <a:gd name="T21" fmla="*/ 64 h 91"/>
              <a:gd name="T22" fmla="*/ 27 w 62"/>
              <a:gd name="T23" fmla="*/ 49 h 91"/>
              <a:gd name="T24" fmla="*/ 25 w 62"/>
              <a:gd name="T25" fmla="*/ 49 h 91"/>
              <a:gd name="T26" fmla="*/ 25 w 62"/>
              <a:gd name="T27" fmla="*/ 38 h 91"/>
              <a:gd name="T28" fmla="*/ 26 w 62"/>
              <a:gd name="T29" fmla="*/ 38 h 91"/>
              <a:gd name="T30" fmla="*/ 44 w 62"/>
              <a:gd name="T31" fmla="*/ 24 h 91"/>
              <a:gd name="T32" fmla="*/ 31 w 62"/>
              <a:gd name="T33" fmla="*/ 12 h 91"/>
              <a:gd name="T34" fmla="*/ 16 w 62"/>
              <a:gd name="T35" fmla="*/ 29 h 91"/>
              <a:gd name="T36" fmla="*/ 16 w 62"/>
              <a:gd name="T37" fmla="*/ 30 h 91"/>
              <a:gd name="T38" fmla="*/ 2 w 62"/>
              <a:gd name="T39" fmla="*/ 30 h 91"/>
              <a:gd name="T40" fmla="*/ 31 w 62"/>
              <a:gd name="T41" fmla="*/ 0 h 91"/>
              <a:gd name="T42" fmla="*/ 59 w 62"/>
              <a:gd name="T43" fmla="*/ 2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 h="91">
                <a:moveTo>
                  <a:pt x="59" y="24"/>
                </a:moveTo>
                <a:lnTo>
                  <a:pt x="59" y="24"/>
                </a:lnTo>
                <a:cubicBezTo>
                  <a:pt x="59" y="33"/>
                  <a:pt x="55" y="39"/>
                  <a:pt x="46" y="42"/>
                </a:cubicBezTo>
                <a:lnTo>
                  <a:pt x="46" y="43"/>
                </a:lnTo>
                <a:cubicBezTo>
                  <a:pt x="56" y="45"/>
                  <a:pt x="62" y="53"/>
                  <a:pt x="62" y="65"/>
                </a:cubicBezTo>
                <a:cubicBezTo>
                  <a:pt x="62" y="82"/>
                  <a:pt x="47" y="91"/>
                  <a:pt x="31" y="91"/>
                </a:cubicBezTo>
                <a:cubicBezTo>
                  <a:pt x="12" y="91"/>
                  <a:pt x="1" y="81"/>
                  <a:pt x="0" y="61"/>
                </a:cubicBezTo>
                <a:lnTo>
                  <a:pt x="14" y="61"/>
                </a:lnTo>
                <a:lnTo>
                  <a:pt x="14" y="62"/>
                </a:lnTo>
                <a:cubicBezTo>
                  <a:pt x="14" y="72"/>
                  <a:pt x="20" y="80"/>
                  <a:pt x="31" y="80"/>
                </a:cubicBezTo>
                <a:cubicBezTo>
                  <a:pt x="41" y="80"/>
                  <a:pt x="48" y="74"/>
                  <a:pt x="48" y="64"/>
                </a:cubicBezTo>
                <a:cubicBezTo>
                  <a:pt x="48" y="54"/>
                  <a:pt x="42" y="49"/>
                  <a:pt x="27" y="49"/>
                </a:cubicBezTo>
                <a:lnTo>
                  <a:pt x="25" y="49"/>
                </a:lnTo>
                <a:lnTo>
                  <a:pt x="25" y="38"/>
                </a:lnTo>
                <a:lnTo>
                  <a:pt x="26" y="38"/>
                </a:lnTo>
                <a:cubicBezTo>
                  <a:pt x="37" y="38"/>
                  <a:pt x="44" y="33"/>
                  <a:pt x="44" y="24"/>
                </a:cubicBezTo>
                <a:cubicBezTo>
                  <a:pt x="44" y="17"/>
                  <a:pt x="38" y="12"/>
                  <a:pt x="31" y="12"/>
                </a:cubicBezTo>
                <a:cubicBezTo>
                  <a:pt x="22" y="12"/>
                  <a:pt x="16" y="19"/>
                  <a:pt x="16" y="29"/>
                </a:cubicBezTo>
                <a:lnTo>
                  <a:pt x="16" y="30"/>
                </a:lnTo>
                <a:lnTo>
                  <a:pt x="2" y="30"/>
                </a:lnTo>
                <a:cubicBezTo>
                  <a:pt x="3" y="11"/>
                  <a:pt x="15" y="0"/>
                  <a:pt x="31" y="0"/>
                </a:cubicBezTo>
                <a:cubicBezTo>
                  <a:pt x="45" y="0"/>
                  <a:pt x="59" y="8"/>
                  <a:pt x="59" y="24"/>
                </a:cubicBez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68" name="Freeform 386">
            <a:extLst>
              <a:ext uri="{FF2B5EF4-FFF2-40B4-BE49-F238E27FC236}">
                <a16:creationId xmlns:a16="http://schemas.microsoft.com/office/drawing/2014/main" id="{A5E99DE1-80CF-4478-8524-849168CF5FC1}"/>
              </a:ext>
            </a:extLst>
          </p:cNvPr>
          <p:cNvSpPr>
            <a:spLocks/>
          </p:cNvSpPr>
          <p:nvPr/>
        </p:nvSpPr>
        <p:spPr bwMode="auto">
          <a:xfrm>
            <a:off x="10197428" y="4441906"/>
            <a:ext cx="78237" cy="87777"/>
          </a:xfrm>
          <a:custGeom>
            <a:avLst/>
            <a:gdLst>
              <a:gd name="T0" fmla="*/ 157 w 157"/>
              <a:gd name="T1" fmla="*/ 174 h 174"/>
              <a:gd name="T2" fmla="*/ 157 w 157"/>
              <a:gd name="T3" fmla="*/ 174 h 174"/>
              <a:gd name="T4" fmla="*/ 0 w 157"/>
              <a:gd name="T5" fmla="*/ 174 h 174"/>
              <a:gd name="T6" fmla="*/ 0 w 157"/>
              <a:gd name="T7" fmla="*/ 0 h 174"/>
              <a:gd name="T8" fmla="*/ 157 w 157"/>
              <a:gd name="T9" fmla="*/ 0 h 174"/>
              <a:gd name="T10" fmla="*/ 157 w 157"/>
              <a:gd name="T11" fmla="*/ 174 h 174"/>
            </a:gdLst>
            <a:ahLst/>
            <a:cxnLst>
              <a:cxn ang="0">
                <a:pos x="T0" y="T1"/>
              </a:cxn>
              <a:cxn ang="0">
                <a:pos x="T2" y="T3"/>
              </a:cxn>
              <a:cxn ang="0">
                <a:pos x="T4" y="T5"/>
              </a:cxn>
              <a:cxn ang="0">
                <a:pos x="T6" y="T7"/>
              </a:cxn>
              <a:cxn ang="0">
                <a:pos x="T8" y="T9"/>
              </a:cxn>
              <a:cxn ang="0">
                <a:pos x="T10" y="T11"/>
              </a:cxn>
            </a:cxnLst>
            <a:rect l="0" t="0" r="r" b="b"/>
            <a:pathLst>
              <a:path w="157" h="174">
                <a:moveTo>
                  <a:pt x="157" y="174"/>
                </a:moveTo>
                <a:lnTo>
                  <a:pt x="157" y="174"/>
                </a:lnTo>
                <a:lnTo>
                  <a:pt x="0" y="174"/>
                </a:lnTo>
                <a:lnTo>
                  <a:pt x="0" y="0"/>
                </a:lnTo>
                <a:lnTo>
                  <a:pt x="157" y="0"/>
                </a:lnTo>
                <a:lnTo>
                  <a:pt x="157" y="17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69" name="Freeform 387">
            <a:extLst>
              <a:ext uri="{FF2B5EF4-FFF2-40B4-BE49-F238E27FC236}">
                <a16:creationId xmlns:a16="http://schemas.microsoft.com/office/drawing/2014/main" id="{6CCE06F1-2385-4B39-9A0B-651A39BF4CC8}"/>
              </a:ext>
            </a:extLst>
          </p:cNvPr>
          <p:cNvSpPr>
            <a:spLocks/>
          </p:cNvSpPr>
          <p:nvPr/>
        </p:nvSpPr>
        <p:spPr bwMode="auto">
          <a:xfrm>
            <a:off x="10205061" y="4447631"/>
            <a:ext cx="62971" cy="78237"/>
          </a:xfrm>
          <a:custGeom>
            <a:avLst/>
            <a:gdLst>
              <a:gd name="T0" fmla="*/ 27 w 124"/>
              <a:gd name="T1" fmla="*/ 0 h 154"/>
              <a:gd name="T2" fmla="*/ 27 w 124"/>
              <a:gd name="T3" fmla="*/ 0 h 154"/>
              <a:gd name="T4" fmla="*/ 27 w 124"/>
              <a:gd name="T5" fmla="*/ 61 h 154"/>
              <a:gd name="T6" fmla="*/ 97 w 124"/>
              <a:gd name="T7" fmla="*/ 61 h 154"/>
              <a:gd name="T8" fmla="*/ 97 w 124"/>
              <a:gd name="T9" fmla="*/ 0 h 154"/>
              <a:gd name="T10" fmla="*/ 124 w 124"/>
              <a:gd name="T11" fmla="*/ 0 h 154"/>
              <a:gd name="T12" fmla="*/ 124 w 124"/>
              <a:gd name="T13" fmla="*/ 154 h 154"/>
              <a:gd name="T14" fmla="*/ 97 w 124"/>
              <a:gd name="T15" fmla="*/ 154 h 154"/>
              <a:gd name="T16" fmla="*/ 97 w 124"/>
              <a:gd name="T17" fmla="*/ 85 h 154"/>
              <a:gd name="T18" fmla="*/ 27 w 124"/>
              <a:gd name="T19" fmla="*/ 85 h 154"/>
              <a:gd name="T20" fmla="*/ 27 w 124"/>
              <a:gd name="T21" fmla="*/ 154 h 154"/>
              <a:gd name="T22" fmla="*/ 0 w 124"/>
              <a:gd name="T23" fmla="*/ 154 h 154"/>
              <a:gd name="T24" fmla="*/ 0 w 124"/>
              <a:gd name="T25" fmla="*/ 0 h 154"/>
              <a:gd name="T26" fmla="*/ 27 w 124"/>
              <a:gd name="T2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4">
                <a:moveTo>
                  <a:pt x="27" y="0"/>
                </a:moveTo>
                <a:lnTo>
                  <a:pt x="27" y="0"/>
                </a:lnTo>
                <a:lnTo>
                  <a:pt x="27" y="61"/>
                </a:lnTo>
                <a:lnTo>
                  <a:pt x="97" y="61"/>
                </a:lnTo>
                <a:lnTo>
                  <a:pt x="97" y="0"/>
                </a:lnTo>
                <a:lnTo>
                  <a:pt x="124" y="0"/>
                </a:lnTo>
                <a:lnTo>
                  <a:pt x="124" y="154"/>
                </a:lnTo>
                <a:lnTo>
                  <a:pt x="97" y="154"/>
                </a:lnTo>
                <a:lnTo>
                  <a:pt x="97" y="85"/>
                </a:lnTo>
                <a:lnTo>
                  <a:pt x="27" y="85"/>
                </a:lnTo>
                <a:lnTo>
                  <a:pt x="27" y="154"/>
                </a:lnTo>
                <a:lnTo>
                  <a:pt x="0" y="154"/>
                </a:lnTo>
                <a:lnTo>
                  <a:pt x="0" y="0"/>
                </a:lnTo>
                <a:lnTo>
                  <a:pt x="27"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70" name="Freeform 388">
            <a:extLst>
              <a:ext uri="{FF2B5EF4-FFF2-40B4-BE49-F238E27FC236}">
                <a16:creationId xmlns:a16="http://schemas.microsoft.com/office/drawing/2014/main" id="{0DCCF680-B9CF-4F2E-AABF-153F5E4233BB}"/>
              </a:ext>
            </a:extLst>
          </p:cNvPr>
          <p:cNvSpPr>
            <a:spLocks/>
          </p:cNvSpPr>
          <p:nvPr/>
        </p:nvSpPr>
        <p:spPr bwMode="auto">
          <a:xfrm>
            <a:off x="8600270" y="4665166"/>
            <a:ext cx="309128" cy="267148"/>
          </a:xfrm>
          <a:custGeom>
            <a:avLst/>
            <a:gdLst>
              <a:gd name="T0" fmla="*/ 460 w 613"/>
              <a:gd name="T1" fmla="*/ 0 h 530"/>
              <a:gd name="T2" fmla="*/ 460 w 613"/>
              <a:gd name="T3" fmla="*/ 0 h 530"/>
              <a:gd name="T4" fmla="*/ 153 w 613"/>
              <a:gd name="T5" fmla="*/ 0 h 530"/>
              <a:gd name="T6" fmla="*/ 0 w 613"/>
              <a:gd name="T7" fmla="*/ 265 h 530"/>
              <a:gd name="T8" fmla="*/ 153 w 613"/>
              <a:gd name="T9" fmla="*/ 530 h 530"/>
              <a:gd name="T10" fmla="*/ 460 w 613"/>
              <a:gd name="T11" fmla="*/ 530 h 530"/>
              <a:gd name="T12" fmla="*/ 613 w 613"/>
              <a:gd name="T13" fmla="*/ 265 h 530"/>
              <a:gd name="T14" fmla="*/ 460 w 613"/>
              <a:gd name="T15" fmla="*/ 0 h 530"/>
              <a:gd name="T16" fmla="*/ 460 w 613"/>
              <a:gd name="T17" fmla="*/ 0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3" h="530">
                <a:moveTo>
                  <a:pt x="460" y="0"/>
                </a:moveTo>
                <a:lnTo>
                  <a:pt x="460" y="0"/>
                </a:lnTo>
                <a:lnTo>
                  <a:pt x="153" y="0"/>
                </a:lnTo>
                <a:lnTo>
                  <a:pt x="0" y="265"/>
                </a:lnTo>
                <a:lnTo>
                  <a:pt x="153" y="530"/>
                </a:lnTo>
                <a:lnTo>
                  <a:pt x="460" y="530"/>
                </a:lnTo>
                <a:lnTo>
                  <a:pt x="613" y="265"/>
                </a:lnTo>
                <a:lnTo>
                  <a:pt x="460" y="0"/>
                </a:lnTo>
                <a:lnTo>
                  <a:pt x="460" y="0"/>
                </a:lnTo>
                <a:close/>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71" name="Freeform 389">
            <a:extLst>
              <a:ext uri="{FF2B5EF4-FFF2-40B4-BE49-F238E27FC236}">
                <a16:creationId xmlns:a16="http://schemas.microsoft.com/office/drawing/2014/main" id="{D014A20E-B233-44A8-A7E9-07DA5FBE4C4B}"/>
              </a:ext>
            </a:extLst>
          </p:cNvPr>
          <p:cNvSpPr>
            <a:spLocks/>
          </p:cNvSpPr>
          <p:nvPr/>
        </p:nvSpPr>
        <p:spPr bwMode="auto">
          <a:xfrm>
            <a:off x="8810171" y="4691881"/>
            <a:ext cx="66787" cy="114492"/>
          </a:xfrm>
          <a:custGeom>
            <a:avLst/>
            <a:gdLst>
              <a:gd name="T0" fmla="*/ 131 w 131"/>
              <a:gd name="T1" fmla="*/ 225 h 225"/>
              <a:gd name="T2" fmla="*/ 131 w 131"/>
              <a:gd name="T3" fmla="*/ 225 h 225"/>
              <a:gd name="T4" fmla="*/ 0 w 131"/>
              <a:gd name="T5" fmla="*/ 0 h 225"/>
            </a:gdLst>
            <a:ahLst/>
            <a:cxnLst>
              <a:cxn ang="0">
                <a:pos x="T0" y="T1"/>
              </a:cxn>
              <a:cxn ang="0">
                <a:pos x="T2" y="T3"/>
              </a:cxn>
              <a:cxn ang="0">
                <a:pos x="T4" y="T5"/>
              </a:cxn>
            </a:cxnLst>
            <a:rect l="0" t="0" r="r" b="b"/>
            <a:pathLst>
              <a:path w="131" h="225">
                <a:moveTo>
                  <a:pt x="131" y="225"/>
                </a:moveTo>
                <a:lnTo>
                  <a:pt x="131" y="225"/>
                </a:lnTo>
                <a:lnTo>
                  <a:pt x="0" y="0"/>
                </a:lnTo>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72" name="Freeform 390">
            <a:extLst>
              <a:ext uri="{FF2B5EF4-FFF2-40B4-BE49-F238E27FC236}">
                <a16:creationId xmlns:a16="http://schemas.microsoft.com/office/drawing/2014/main" id="{13A4634C-4E4A-438A-A547-F21CE99D1689}"/>
              </a:ext>
            </a:extLst>
          </p:cNvPr>
          <p:cNvSpPr>
            <a:spLocks/>
          </p:cNvSpPr>
          <p:nvPr/>
        </p:nvSpPr>
        <p:spPr bwMode="auto">
          <a:xfrm>
            <a:off x="8628892" y="4691881"/>
            <a:ext cx="66787" cy="114492"/>
          </a:xfrm>
          <a:custGeom>
            <a:avLst/>
            <a:gdLst>
              <a:gd name="T0" fmla="*/ 0 w 131"/>
              <a:gd name="T1" fmla="*/ 225 h 225"/>
              <a:gd name="T2" fmla="*/ 0 w 131"/>
              <a:gd name="T3" fmla="*/ 225 h 225"/>
              <a:gd name="T4" fmla="*/ 131 w 131"/>
              <a:gd name="T5" fmla="*/ 0 h 225"/>
            </a:gdLst>
            <a:ahLst/>
            <a:cxnLst>
              <a:cxn ang="0">
                <a:pos x="T0" y="T1"/>
              </a:cxn>
              <a:cxn ang="0">
                <a:pos x="T2" y="T3"/>
              </a:cxn>
              <a:cxn ang="0">
                <a:pos x="T4" y="T5"/>
              </a:cxn>
            </a:cxnLst>
            <a:rect l="0" t="0" r="r" b="b"/>
            <a:pathLst>
              <a:path w="131" h="225">
                <a:moveTo>
                  <a:pt x="0" y="225"/>
                </a:moveTo>
                <a:lnTo>
                  <a:pt x="0" y="225"/>
                </a:lnTo>
                <a:lnTo>
                  <a:pt x="131" y="0"/>
                </a:lnTo>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73" name="Freeform 391">
            <a:extLst>
              <a:ext uri="{FF2B5EF4-FFF2-40B4-BE49-F238E27FC236}">
                <a16:creationId xmlns:a16="http://schemas.microsoft.com/office/drawing/2014/main" id="{937E95E5-9091-4203-8050-92CC80AB8D17}"/>
              </a:ext>
            </a:extLst>
          </p:cNvPr>
          <p:cNvSpPr>
            <a:spLocks/>
          </p:cNvSpPr>
          <p:nvPr/>
        </p:nvSpPr>
        <p:spPr bwMode="auto">
          <a:xfrm>
            <a:off x="8691863" y="4899873"/>
            <a:ext cx="129757" cy="0"/>
          </a:xfrm>
          <a:custGeom>
            <a:avLst/>
            <a:gdLst>
              <a:gd name="T0" fmla="*/ 0 w 260"/>
              <a:gd name="T1" fmla="*/ 0 h 2"/>
              <a:gd name="T2" fmla="*/ 0 w 260"/>
              <a:gd name="T3" fmla="*/ 0 h 2"/>
              <a:gd name="T4" fmla="*/ 260 w 260"/>
              <a:gd name="T5" fmla="*/ 2 h 2"/>
            </a:gdLst>
            <a:ahLst/>
            <a:cxnLst>
              <a:cxn ang="0">
                <a:pos x="T0" y="T1"/>
              </a:cxn>
              <a:cxn ang="0">
                <a:pos x="T2" y="T3"/>
              </a:cxn>
              <a:cxn ang="0">
                <a:pos x="T4" y="T5"/>
              </a:cxn>
            </a:cxnLst>
            <a:rect l="0" t="0" r="r" b="b"/>
            <a:pathLst>
              <a:path w="260" h="2">
                <a:moveTo>
                  <a:pt x="0" y="0"/>
                </a:moveTo>
                <a:lnTo>
                  <a:pt x="0" y="0"/>
                </a:lnTo>
                <a:lnTo>
                  <a:pt x="260" y="2"/>
                </a:lnTo>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74" name="Freeform 392">
            <a:extLst>
              <a:ext uri="{FF2B5EF4-FFF2-40B4-BE49-F238E27FC236}">
                <a16:creationId xmlns:a16="http://schemas.microsoft.com/office/drawing/2014/main" id="{D9F74921-27DB-440C-8F0D-5416DC271547}"/>
              </a:ext>
            </a:extLst>
          </p:cNvPr>
          <p:cNvSpPr>
            <a:spLocks noEditPoints="1"/>
          </p:cNvSpPr>
          <p:nvPr/>
        </p:nvSpPr>
        <p:spPr bwMode="auto">
          <a:xfrm>
            <a:off x="8821620" y="4407559"/>
            <a:ext cx="70604" cy="122125"/>
          </a:xfrm>
          <a:custGeom>
            <a:avLst/>
            <a:gdLst>
              <a:gd name="T0" fmla="*/ 0 w 140"/>
              <a:gd name="T1" fmla="*/ 0 h 243"/>
              <a:gd name="T2" fmla="*/ 0 w 140"/>
              <a:gd name="T3" fmla="*/ 0 h 243"/>
              <a:gd name="T4" fmla="*/ 20 w 140"/>
              <a:gd name="T5" fmla="*/ 35 h 243"/>
              <a:gd name="T6" fmla="*/ 40 w 140"/>
              <a:gd name="T7" fmla="*/ 70 h 243"/>
              <a:gd name="T8" fmla="*/ 40 w 140"/>
              <a:gd name="T9" fmla="*/ 70 h 243"/>
              <a:gd name="T10" fmla="*/ 60 w 140"/>
              <a:gd name="T11" fmla="*/ 104 h 243"/>
              <a:gd name="T12" fmla="*/ 80 w 140"/>
              <a:gd name="T13" fmla="*/ 139 h 243"/>
              <a:gd name="T14" fmla="*/ 80 w 140"/>
              <a:gd name="T15" fmla="*/ 139 h 243"/>
              <a:gd name="T16" fmla="*/ 100 w 140"/>
              <a:gd name="T17" fmla="*/ 174 h 243"/>
              <a:gd name="T18" fmla="*/ 120 w 140"/>
              <a:gd name="T19" fmla="*/ 208 h 243"/>
              <a:gd name="T20" fmla="*/ 120 w 140"/>
              <a:gd name="T21" fmla="*/ 208 h 243"/>
              <a:gd name="T22" fmla="*/ 140 w 140"/>
              <a:gd name="T23"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 h="243">
                <a:moveTo>
                  <a:pt x="0" y="0"/>
                </a:moveTo>
                <a:lnTo>
                  <a:pt x="0" y="0"/>
                </a:lnTo>
                <a:lnTo>
                  <a:pt x="20" y="35"/>
                </a:lnTo>
                <a:moveTo>
                  <a:pt x="40" y="70"/>
                </a:moveTo>
                <a:lnTo>
                  <a:pt x="40" y="70"/>
                </a:lnTo>
                <a:lnTo>
                  <a:pt x="60" y="104"/>
                </a:lnTo>
                <a:moveTo>
                  <a:pt x="80" y="139"/>
                </a:moveTo>
                <a:lnTo>
                  <a:pt x="80" y="139"/>
                </a:lnTo>
                <a:lnTo>
                  <a:pt x="100" y="174"/>
                </a:lnTo>
                <a:moveTo>
                  <a:pt x="120" y="208"/>
                </a:moveTo>
                <a:lnTo>
                  <a:pt x="120" y="208"/>
                </a:lnTo>
                <a:lnTo>
                  <a:pt x="140" y="243"/>
                </a:lnTo>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75" name="Freeform 393">
            <a:extLst>
              <a:ext uri="{FF2B5EF4-FFF2-40B4-BE49-F238E27FC236}">
                <a16:creationId xmlns:a16="http://schemas.microsoft.com/office/drawing/2014/main" id="{9C599180-562C-4123-9F96-54408266AAF4}"/>
              </a:ext>
            </a:extLst>
          </p:cNvPr>
          <p:cNvSpPr>
            <a:spLocks/>
          </p:cNvSpPr>
          <p:nvPr/>
        </p:nvSpPr>
        <p:spPr bwMode="auto">
          <a:xfrm>
            <a:off x="8827344" y="4535408"/>
            <a:ext cx="78237" cy="137390"/>
          </a:xfrm>
          <a:custGeom>
            <a:avLst/>
            <a:gdLst>
              <a:gd name="T0" fmla="*/ 0 w 155"/>
              <a:gd name="T1" fmla="*/ 274 h 274"/>
              <a:gd name="T2" fmla="*/ 0 w 155"/>
              <a:gd name="T3" fmla="*/ 274 h 274"/>
              <a:gd name="T4" fmla="*/ 155 w 155"/>
              <a:gd name="T5" fmla="*/ 0 h 274"/>
            </a:gdLst>
            <a:ahLst/>
            <a:cxnLst>
              <a:cxn ang="0">
                <a:pos x="T0" y="T1"/>
              </a:cxn>
              <a:cxn ang="0">
                <a:pos x="T2" y="T3"/>
              </a:cxn>
              <a:cxn ang="0">
                <a:pos x="T4" y="T5"/>
              </a:cxn>
            </a:cxnLst>
            <a:rect l="0" t="0" r="r" b="b"/>
            <a:pathLst>
              <a:path w="155" h="274">
                <a:moveTo>
                  <a:pt x="0" y="274"/>
                </a:moveTo>
                <a:lnTo>
                  <a:pt x="0" y="274"/>
                </a:lnTo>
                <a:lnTo>
                  <a:pt x="155" y="0"/>
                </a:lnTo>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76" name="Freeform 394">
            <a:extLst>
              <a:ext uri="{FF2B5EF4-FFF2-40B4-BE49-F238E27FC236}">
                <a16:creationId xmlns:a16="http://schemas.microsoft.com/office/drawing/2014/main" id="{979EA2D9-A0E7-4A61-9263-D627D8B74828}"/>
              </a:ext>
            </a:extLst>
          </p:cNvPr>
          <p:cNvSpPr>
            <a:spLocks/>
          </p:cNvSpPr>
          <p:nvPr/>
        </p:nvSpPr>
        <p:spPr bwMode="auto">
          <a:xfrm>
            <a:off x="6806567" y="4354129"/>
            <a:ext cx="217534" cy="242342"/>
          </a:xfrm>
          <a:custGeom>
            <a:avLst/>
            <a:gdLst>
              <a:gd name="T0" fmla="*/ 142 w 432"/>
              <a:gd name="T1" fmla="*/ 476 h 476"/>
              <a:gd name="T2" fmla="*/ 142 w 432"/>
              <a:gd name="T3" fmla="*/ 476 h 476"/>
              <a:gd name="T4" fmla="*/ 0 w 432"/>
              <a:gd name="T5" fmla="*/ 215 h 476"/>
              <a:gd name="T6" fmla="*/ 197 w 432"/>
              <a:gd name="T7" fmla="*/ 0 h 476"/>
              <a:gd name="T8" fmla="*/ 432 w 432"/>
              <a:gd name="T9" fmla="*/ 125 h 476"/>
              <a:gd name="T10" fmla="*/ 432 w 432"/>
              <a:gd name="T11" fmla="*/ 418 h 476"/>
              <a:gd name="T12" fmla="*/ 142 w 432"/>
              <a:gd name="T13" fmla="*/ 476 h 476"/>
              <a:gd name="T14" fmla="*/ 142 w 432"/>
              <a:gd name="T15" fmla="*/ 476 h 4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2" h="476">
                <a:moveTo>
                  <a:pt x="142" y="476"/>
                </a:moveTo>
                <a:lnTo>
                  <a:pt x="142" y="476"/>
                </a:lnTo>
                <a:lnTo>
                  <a:pt x="0" y="215"/>
                </a:lnTo>
                <a:lnTo>
                  <a:pt x="197" y="0"/>
                </a:lnTo>
                <a:lnTo>
                  <a:pt x="432" y="125"/>
                </a:lnTo>
                <a:lnTo>
                  <a:pt x="432" y="418"/>
                </a:lnTo>
                <a:lnTo>
                  <a:pt x="142" y="476"/>
                </a:lnTo>
                <a:lnTo>
                  <a:pt x="142" y="476"/>
                </a:lnTo>
                <a:close/>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77" name="Freeform 395">
            <a:extLst>
              <a:ext uri="{FF2B5EF4-FFF2-40B4-BE49-F238E27FC236}">
                <a16:creationId xmlns:a16="http://schemas.microsoft.com/office/drawing/2014/main" id="{69F5DFA9-4AD5-4CBA-AA3B-FF85F9D968DF}"/>
              </a:ext>
            </a:extLst>
          </p:cNvPr>
          <p:cNvSpPr>
            <a:spLocks/>
          </p:cNvSpPr>
          <p:nvPr/>
        </p:nvSpPr>
        <p:spPr bwMode="auto">
          <a:xfrm>
            <a:off x="7031734" y="4336956"/>
            <a:ext cx="2694371" cy="76328"/>
          </a:xfrm>
          <a:custGeom>
            <a:avLst/>
            <a:gdLst>
              <a:gd name="T0" fmla="*/ 0 w 5344"/>
              <a:gd name="T1" fmla="*/ 153 h 153"/>
              <a:gd name="T2" fmla="*/ 0 w 5344"/>
              <a:gd name="T3" fmla="*/ 153 h 153"/>
              <a:gd name="T4" fmla="*/ 259 w 5344"/>
              <a:gd name="T5" fmla="*/ 0 h 153"/>
              <a:gd name="T6" fmla="*/ 505 w 5344"/>
              <a:gd name="T7" fmla="*/ 153 h 153"/>
              <a:gd name="T8" fmla="*/ 766 w 5344"/>
              <a:gd name="T9" fmla="*/ 0 h 153"/>
              <a:gd name="T10" fmla="*/ 1030 w 5344"/>
              <a:gd name="T11" fmla="*/ 153 h 153"/>
              <a:gd name="T12" fmla="*/ 1279 w 5344"/>
              <a:gd name="T13" fmla="*/ 0 h 153"/>
              <a:gd name="T14" fmla="*/ 1532 w 5344"/>
              <a:gd name="T15" fmla="*/ 153 h 153"/>
              <a:gd name="T16" fmla="*/ 1775 w 5344"/>
              <a:gd name="T17" fmla="*/ 0 h 153"/>
              <a:gd name="T18" fmla="*/ 2036 w 5344"/>
              <a:gd name="T19" fmla="*/ 153 h 153"/>
              <a:gd name="T20" fmla="*/ 2300 w 5344"/>
              <a:gd name="T21" fmla="*/ 0 h 153"/>
              <a:gd name="T22" fmla="*/ 2535 w 5344"/>
              <a:gd name="T23" fmla="*/ 153 h 153"/>
              <a:gd name="T24" fmla="*/ 2811 w 5344"/>
              <a:gd name="T25" fmla="*/ 0 h 153"/>
              <a:gd name="T26" fmla="*/ 3054 w 5344"/>
              <a:gd name="T27" fmla="*/ 153 h 153"/>
              <a:gd name="T28" fmla="*/ 3318 w 5344"/>
              <a:gd name="T29" fmla="*/ 0 h 153"/>
              <a:gd name="T30" fmla="*/ 3551 w 5344"/>
              <a:gd name="T31" fmla="*/ 153 h 153"/>
              <a:gd name="T32" fmla="*/ 3821 w 5344"/>
              <a:gd name="T33" fmla="*/ 0 h 153"/>
              <a:gd name="T34" fmla="*/ 4078 w 5344"/>
              <a:gd name="T35" fmla="*/ 153 h 153"/>
              <a:gd name="T36" fmla="*/ 4330 w 5344"/>
              <a:gd name="T37" fmla="*/ 0 h 153"/>
              <a:gd name="T38" fmla="*/ 4591 w 5344"/>
              <a:gd name="T39" fmla="*/ 153 h 153"/>
              <a:gd name="T40" fmla="*/ 4829 w 5344"/>
              <a:gd name="T41" fmla="*/ 0 h 153"/>
              <a:gd name="T42" fmla="*/ 5093 w 5344"/>
              <a:gd name="T43" fmla="*/ 153 h 153"/>
              <a:gd name="T44" fmla="*/ 5344 w 5344"/>
              <a:gd name="T45"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44" h="153">
                <a:moveTo>
                  <a:pt x="0" y="153"/>
                </a:moveTo>
                <a:lnTo>
                  <a:pt x="0" y="153"/>
                </a:lnTo>
                <a:lnTo>
                  <a:pt x="259" y="0"/>
                </a:lnTo>
                <a:lnTo>
                  <a:pt x="505" y="153"/>
                </a:lnTo>
                <a:lnTo>
                  <a:pt x="766" y="0"/>
                </a:lnTo>
                <a:lnTo>
                  <a:pt x="1030" y="153"/>
                </a:lnTo>
                <a:lnTo>
                  <a:pt x="1279" y="0"/>
                </a:lnTo>
                <a:lnTo>
                  <a:pt x="1532" y="153"/>
                </a:lnTo>
                <a:lnTo>
                  <a:pt x="1775" y="0"/>
                </a:lnTo>
                <a:lnTo>
                  <a:pt x="2036" y="153"/>
                </a:lnTo>
                <a:lnTo>
                  <a:pt x="2300" y="0"/>
                </a:lnTo>
                <a:lnTo>
                  <a:pt x="2535" y="153"/>
                </a:lnTo>
                <a:lnTo>
                  <a:pt x="2811" y="0"/>
                </a:lnTo>
                <a:lnTo>
                  <a:pt x="3054" y="153"/>
                </a:lnTo>
                <a:lnTo>
                  <a:pt x="3318" y="0"/>
                </a:lnTo>
                <a:lnTo>
                  <a:pt x="3551" y="153"/>
                </a:lnTo>
                <a:lnTo>
                  <a:pt x="3821" y="0"/>
                </a:lnTo>
                <a:lnTo>
                  <a:pt x="4078" y="153"/>
                </a:lnTo>
                <a:lnTo>
                  <a:pt x="4330" y="0"/>
                </a:lnTo>
                <a:lnTo>
                  <a:pt x="4591" y="153"/>
                </a:lnTo>
                <a:lnTo>
                  <a:pt x="4829" y="0"/>
                </a:lnTo>
                <a:lnTo>
                  <a:pt x="5093" y="153"/>
                </a:lnTo>
                <a:lnTo>
                  <a:pt x="5344" y="0"/>
                </a:lnTo>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78" name="Freeform 396">
            <a:extLst>
              <a:ext uri="{FF2B5EF4-FFF2-40B4-BE49-F238E27FC236}">
                <a16:creationId xmlns:a16="http://schemas.microsoft.com/office/drawing/2014/main" id="{EE2CDFDA-D648-4C33-9341-8EF960D698E1}"/>
              </a:ext>
            </a:extLst>
          </p:cNvPr>
          <p:cNvSpPr>
            <a:spLocks/>
          </p:cNvSpPr>
          <p:nvPr/>
        </p:nvSpPr>
        <p:spPr bwMode="auto">
          <a:xfrm>
            <a:off x="7783563" y="4405651"/>
            <a:ext cx="0" cy="85869"/>
          </a:xfrm>
          <a:custGeom>
            <a:avLst/>
            <a:gdLst>
              <a:gd name="T0" fmla="*/ 0 h 170"/>
              <a:gd name="T1" fmla="*/ 0 h 170"/>
              <a:gd name="T2" fmla="*/ 170 h 170"/>
            </a:gdLst>
            <a:ahLst/>
            <a:cxnLst>
              <a:cxn ang="0">
                <a:pos x="0" y="T0"/>
              </a:cxn>
              <a:cxn ang="0">
                <a:pos x="0" y="T1"/>
              </a:cxn>
              <a:cxn ang="0">
                <a:pos x="0" y="T2"/>
              </a:cxn>
            </a:cxnLst>
            <a:rect l="0" t="0" r="r" b="b"/>
            <a:pathLst>
              <a:path h="170">
                <a:moveTo>
                  <a:pt x="0" y="0"/>
                </a:moveTo>
                <a:lnTo>
                  <a:pt x="0" y="0"/>
                </a:lnTo>
                <a:lnTo>
                  <a:pt x="0" y="170"/>
                </a:lnTo>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79" name="Freeform 397">
            <a:extLst>
              <a:ext uri="{FF2B5EF4-FFF2-40B4-BE49-F238E27FC236}">
                <a16:creationId xmlns:a16="http://schemas.microsoft.com/office/drawing/2014/main" id="{F5C087A8-3610-42FF-8310-E810D70DB0AA}"/>
              </a:ext>
            </a:extLst>
          </p:cNvPr>
          <p:cNvSpPr>
            <a:spLocks/>
          </p:cNvSpPr>
          <p:nvPr/>
        </p:nvSpPr>
        <p:spPr bwMode="auto">
          <a:xfrm>
            <a:off x="7823634" y="4405651"/>
            <a:ext cx="0" cy="85869"/>
          </a:xfrm>
          <a:custGeom>
            <a:avLst/>
            <a:gdLst>
              <a:gd name="T0" fmla="*/ 0 h 170"/>
              <a:gd name="T1" fmla="*/ 0 h 170"/>
              <a:gd name="T2" fmla="*/ 170 h 170"/>
            </a:gdLst>
            <a:ahLst/>
            <a:cxnLst>
              <a:cxn ang="0">
                <a:pos x="0" y="T0"/>
              </a:cxn>
              <a:cxn ang="0">
                <a:pos x="0" y="T1"/>
              </a:cxn>
              <a:cxn ang="0">
                <a:pos x="0" y="T2"/>
              </a:cxn>
            </a:cxnLst>
            <a:rect l="0" t="0" r="r" b="b"/>
            <a:pathLst>
              <a:path h="170">
                <a:moveTo>
                  <a:pt x="0" y="0"/>
                </a:moveTo>
                <a:lnTo>
                  <a:pt x="0" y="0"/>
                </a:lnTo>
                <a:lnTo>
                  <a:pt x="0" y="170"/>
                </a:lnTo>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80" name="Freeform 398">
            <a:extLst>
              <a:ext uri="{FF2B5EF4-FFF2-40B4-BE49-F238E27FC236}">
                <a16:creationId xmlns:a16="http://schemas.microsoft.com/office/drawing/2014/main" id="{40E10924-A8D5-467B-9A09-B50F19BCD8AE}"/>
              </a:ext>
            </a:extLst>
          </p:cNvPr>
          <p:cNvSpPr>
            <a:spLocks/>
          </p:cNvSpPr>
          <p:nvPr/>
        </p:nvSpPr>
        <p:spPr bwMode="auto">
          <a:xfrm>
            <a:off x="6997386" y="4567847"/>
            <a:ext cx="61062" cy="61062"/>
          </a:xfrm>
          <a:custGeom>
            <a:avLst/>
            <a:gdLst>
              <a:gd name="T0" fmla="*/ 0 w 121"/>
              <a:gd name="T1" fmla="*/ 0 h 121"/>
              <a:gd name="T2" fmla="*/ 0 w 121"/>
              <a:gd name="T3" fmla="*/ 0 h 121"/>
              <a:gd name="T4" fmla="*/ 121 w 121"/>
              <a:gd name="T5" fmla="*/ 121 h 121"/>
            </a:gdLst>
            <a:ahLst/>
            <a:cxnLst>
              <a:cxn ang="0">
                <a:pos x="T0" y="T1"/>
              </a:cxn>
              <a:cxn ang="0">
                <a:pos x="T2" y="T3"/>
              </a:cxn>
              <a:cxn ang="0">
                <a:pos x="T4" y="T5"/>
              </a:cxn>
            </a:cxnLst>
            <a:rect l="0" t="0" r="r" b="b"/>
            <a:pathLst>
              <a:path w="121" h="121">
                <a:moveTo>
                  <a:pt x="0" y="0"/>
                </a:moveTo>
                <a:lnTo>
                  <a:pt x="0" y="0"/>
                </a:lnTo>
                <a:lnTo>
                  <a:pt x="121" y="121"/>
                </a:lnTo>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81" name="Freeform 399">
            <a:extLst>
              <a:ext uri="{FF2B5EF4-FFF2-40B4-BE49-F238E27FC236}">
                <a16:creationId xmlns:a16="http://schemas.microsoft.com/office/drawing/2014/main" id="{F6490BCC-F39D-405B-A223-9F1FCD7D48C7}"/>
              </a:ext>
            </a:extLst>
          </p:cNvPr>
          <p:cNvSpPr>
            <a:spLocks/>
          </p:cNvSpPr>
          <p:nvPr/>
        </p:nvSpPr>
        <p:spPr bwMode="auto">
          <a:xfrm>
            <a:off x="7026009" y="4539225"/>
            <a:ext cx="61062" cy="61062"/>
          </a:xfrm>
          <a:custGeom>
            <a:avLst/>
            <a:gdLst>
              <a:gd name="T0" fmla="*/ 0 w 120"/>
              <a:gd name="T1" fmla="*/ 0 h 121"/>
              <a:gd name="T2" fmla="*/ 0 w 120"/>
              <a:gd name="T3" fmla="*/ 0 h 121"/>
              <a:gd name="T4" fmla="*/ 120 w 120"/>
              <a:gd name="T5" fmla="*/ 121 h 121"/>
            </a:gdLst>
            <a:ahLst/>
            <a:cxnLst>
              <a:cxn ang="0">
                <a:pos x="T0" y="T1"/>
              </a:cxn>
              <a:cxn ang="0">
                <a:pos x="T2" y="T3"/>
              </a:cxn>
              <a:cxn ang="0">
                <a:pos x="T4" y="T5"/>
              </a:cxn>
            </a:cxnLst>
            <a:rect l="0" t="0" r="r" b="b"/>
            <a:pathLst>
              <a:path w="120" h="121">
                <a:moveTo>
                  <a:pt x="0" y="0"/>
                </a:moveTo>
                <a:lnTo>
                  <a:pt x="0" y="0"/>
                </a:lnTo>
                <a:lnTo>
                  <a:pt x="120" y="121"/>
                </a:lnTo>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82" name="Freeform 400">
            <a:extLst>
              <a:ext uri="{FF2B5EF4-FFF2-40B4-BE49-F238E27FC236}">
                <a16:creationId xmlns:a16="http://schemas.microsoft.com/office/drawing/2014/main" id="{9E7304F6-F35F-49D4-B96D-51690DC1064F}"/>
              </a:ext>
            </a:extLst>
          </p:cNvPr>
          <p:cNvSpPr>
            <a:spLocks/>
          </p:cNvSpPr>
          <p:nvPr/>
        </p:nvSpPr>
        <p:spPr bwMode="auto">
          <a:xfrm>
            <a:off x="6882895" y="4592654"/>
            <a:ext cx="5725" cy="85869"/>
          </a:xfrm>
          <a:custGeom>
            <a:avLst/>
            <a:gdLst>
              <a:gd name="T0" fmla="*/ 0 w 12"/>
              <a:gd name="T1" fmla="*/ 0 h 170"/>
              <a:gd name="T2" fmla="*/ 0 w 12"/>
              <a:gd name="T3" fmla="*/ 0 h 170"/>
              <a:gd name="T4" fmla="*/ 12 w 12"/>
              <a:gd name="T5" fmla="*/ 170 h 170"/>
            </a:gdLst>
            <a:ahLst/>
            <a:cxnLst>
              <a:cxn ang="0">
                <a:pos x="T0" y="T1"/>
              </a:cxn>
              <a:cxn ang="0">
                <a:pos x="T2" y="T3"/>
              </a:cxn>
              <a:cxn ang="0">
                <a:pos x="T4" y="T5"/>
              </a:cxn>
            </a:cxnLst>
            <a:rect l="0" t="0" r="r" b="b"/>
            <a:pathLst>
              <a:path w="12" h="170">
                <a:moveTo>
                  <a:pt x="0" y="0"/>
                </a:moveTo>
                <a:lnTo>
                  <a:pt x="0" y="0"/>
                </a:lnTo>
                <a:lnTo>
                  <a:pt x="12" y="170"/>
                </a:lnTo>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83" name="Freeform 401">
            <a:extLst>
              <a:ext uri="{FF2B5EF4-FFF2-40B4-BE49-F238E27FC236}">
                <a16:creationId xmlns:a16="http://schemas.microsoft.com/office/drawing/2014/main" id="{828BB772-1A09-46FC-9C5B-E5B27B32925D}"/>
              </a:ext>
            </a:extLst>
          </p:cNvPr>
          <p:cNvSpPr>
            <a:spLocks/>
          </p:cNvSpPr>
          <p:nvPr/>
        </p:nvSpPr>
        <p:spPr bwMode="auto">
          <a:xfrm>
            <a:off x="6869537" y="4289250"/>
            <a:ext cx="17174" cy="83961"/>
          </a:xfrm>
          <a:custGeom>
            <a:avLst/>
            <a:gdLst>
              <a:gd name="T0" fmla="*/ 0 w 37"/>
              <a:gd name="T1" fmla="*/ 0 h 166"/>
              <a:gd name="T2" fmla="*/ 0 w 37"/>
              <a:gd name="T3" fmla="*/ 0 h 166"/>
              <a:gd name="T4" fmla="*/ 37 w 37"/>
              <a:gd name="T5" fmla="*/ 166 h 166"/>
            </a:gdLst>
            <a:ahLst/>
            <a:cxnLst>
              <a:cxn ang="0">
                <a:pos x="T0" y="T1"/>
              </a:cxn>
              <a:cxn ang="0">
                <a:pos x="T2" y="T3"/>
              </a:cxn>
              <a:cxn ang="0">
                <a:pos x="T4" y="T5"/>
              </a:cxn>
            </a:cxnLst>
            <a:rect l="0" t="0" r="r" b="b"/>
            <a:pathLst>
              <a:path w="37" h="166">
                <a:moveTo>
                  <a:pt x="0" y="0"/>
                </a:moveTo>
                <a:lnTo>
                  <a:pt x="0" y="0"/>
                </a:lnTo>
                <a:lnTo>
                  <a:pt x="37" y="166"/>
                </a:lnTo>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84" name="Freeform 402">
            <a:extLst>
              <a:ext uri="{FF2B5EF4-FFF2-40B4-BE49-F238E27FC236}">
                <a16:creationId xmlns:a16="http://schemas.microsoft.com/office/drawing/2014/main" id="{70C5EE08-4D24-444E-814A-7DD9A27BC901}"/>
              </a:ext>
            </a:extLst>
          </p:cNvPr>
          <p:cNvSpPr>
            <a:spLocks/>
          </p:cNvSpPr>
          <p:nvPr/>
        </p:nvSpPr>
        <p:spPr bwMode="auto">
          <a:xfrm>
            <a:off x="6907701" y="4279710"/>
            <a:ext cx="19082" cy="85869"/>
          </a:xfrm>
          <a:custGeom>
            <a:avLst/>
            <a:gdLst>
              <a:gd name="T0" fmla="*/ 0 w 37"/>
              <a:gd name="T1" fmla="*/ 0 h 167"/>
              <a:gd name="T2" fmla="*/ 0 w 37"/>
              <a:gd name="T3" fmla="*/ 0 h 167"/>
              <a:gd name="T4" fmla="*/ 37 w 37"/>
              <a:gd name="T5" fmla="*/ 167 h 167"/>
            </a:gdLst>
            <a:ahLst/>
            <a:cxnLst>
              <a:cxn ang="0">
                <a:pos x="T0" y="T1"/>
              </a:cxn>
              <a:cxn ang="0">
                <a:pos x="T2" y="T3"/>
              </a:cxn>
              <a:cxn ang="0">
                <a:pos x="T4" y="T5"/>
              </a:cxn>
            </a:cxnLst>
            <a:rect l="0" t="0" r="r" b="b"/>
            <a:pathLst>
              <a:path w="37" h="167">
                <a:moveTo>
                  <a:pt x="0" y="0"/>
                </a:moveTo>
                <a:lnTo>
                  <a:pt x="0" y="0"/>
                </a:lnTo>
                <a:lnTo>
                  <a:pt x="37" y="167"/>
                </a:lnTo>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85" name="Freeform 403">
            <a:extLst>
              <a:ext uri="{FF2B5EF4-FFF2-40B4-BE49-F238E27FC236}">
                <a16:creationId xmlns:a16="http://schemas.microsoft.com/office/drawing/2014/main" id="{39E37351-0C25-49BE-BAC3-A453D9A2D05C}"/>
              </a:ext>
            </a:extLst>
          </p:cNvPr>
          <p:cNvSpPr>
            <a:spLocks/>
          </p:cNvSpPr>
          <p:nvPr/>
        </p:nvSpPr>
        <p:spPr bwMode="auto">
          <a:xfrm>
            <a:off x="6606206" y="4596471"/>
            <a:ext cx="270964" cy="246158"/>
          </a:xfrm>
          <a:custGeom>
            <a:avLst/>
            <a:gdLst>
              <a:gd name="T0" fmla="*/ 538 w 538"/>
              <a:gd name="T1" fmla="*/ 0 h 489"/>
              <a:gd name="T2" fmla="*/ 538 w 538"/>
              <a:gd name="T3" fmla="*/ 0 h 489"/>
              <a:gd name="T4" fmla="*/ 0 w 538"/>
              <a:gd name="T5" fmla="*/ 489 h 489"/>
            </a:gdLst>
            <a:ahLst/>
            <a:cxnLst>
              <a:cxn ang="0">
                <a:pos x="T0" y="T1"/>
              </a:cxn>
              <a:cxn ang="0">
                <a:pos x="T2" y="T3"/>
              </a:cxn>
              <a:cxn ang="0">
                <a:pos x="T4" y="T5"/>
              </a:cxn>
            </a:cxnLst>
            <a:rect l="0" t="0" r="r" b="b"/>
            <a:pathLst>
              <a:path w="538" h="489">
                <a:moveTo>
                  <a:pt x="538" y="0"/>
                </a:moveTo>
                <a:lnTo>
                  <a:pt x="538" y="0"/>
                </a:lnTo>
                <a:lnTo>
                  <a:pt x="0" y="489"/>
                </a:lnTo>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86" name="Freeform 404">
            <a:extLst>
              <a:ext uri="{FF2B5EF4-FFF2-40B4-BE49-F238E27FC236}">
                <a16:creationId xmlns:a16="http://schemas.microsoft.com/office/drawing/2014/main" id="{7B111D7E-5D87-4717-A198-7BFDAD9A6F73}"/>
              </a:ext>
            </a:extLst>
          </p:cNvPr>
          <p:cNvSpPr>
            <a:spLocks noEditPoints="1"/>
          </p:cNvSpPr>
          <p:nvPr/>
        </p:nvSpPr>
        <p:spPr bwMode="auto">
          <a:xfrm>
            <a:off x="7766388" y="4506785"/>
            <a:ext cx="74420" cy="82053"/>
          </a:xfrm>
          <a:custGeom>
            <a:avLst/>
            <a:gdLst>
              <a:gd name="T0" fmla="*/ 74 w 148"/>
              <a:gd name="T1" fmla="*/ 139 h 161"/>
              <a:gd name="T2" fmla="*/ 74 w 148"/>
              <a:gd name="T3" fmla="*/ 139 h 161"/>
              <a:gd name="T4" fmla="*/ 121 w 148"/>
              <a:gd name="T5" fmla="*/ 81 h 161"/>
              <a:gd name="T6" fmla="*/ 74 w 148"/>
              <a:gd name="T7" fmla="*/ 22 h 161"/>
              <a:gd name="T8" fmla="*/ 27 w 148"/>
              <a:gd name="T9" fmla="*/ 81 h 161"/>
              <a:gd name="T10" fmla="*/ 74 w 148"/>
              <a:gd name="T11" fmla="*/ 139 h 161"/>
              <a:gd name="T12" fmla="*/ 148 w 148"/>
              <a:gd name="T13" fmla="*/ 81 h 161"/>
              <a:gd name="T14" fmla="*/ 148 w 148"/>
              <a:gd name="T15" fmla="*/ 81 h 161"/>
              <a:gd name="T16" fmla="*/ 74 w 148"/>
              <a:gd name="T17" fmla="*/ 161 h 161"/>
              <a:gd name="T18" fmla="*/ 0 w 148"/>
              <a:gd name="T19" fmla="*/ 81 h 161"/>
              <a:gd name="T20" fmla="*/ 74 w 148"/>
              <a:gd name="T21" fmla="*/ 0 h 161"/>
              <a:gd name="T22" fmla="*/ 148 w 148"/>
              <a:gd name="T23" fmla="*/ 8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161">
                <a:moveTo>
                  <a:pt x="74" y="139"/>
                </a:moveTo>
                <a:lnTo>
                  <a:pt x="74" y="139"/>
                </a:lnTo>
                <a:cubicBezTo>
                  <a:pt x="107" y="139"/>
                  <a:pt x="121" y="110"/>
                  <a:pt x="121" y="81"/>
                </a:cubicBezTo>
                <a:cubicBezTo>
                  <a:pt x="121" y="51"/>
                  <a:pt x="107" y="22"/>
                  <a:pt x="74" y="22"/>
                </a:cubicBezTo>
                <a:cubicBezTo>
                  <a:pt x="41" y="22"/>
                  <a:pt x="27" y="52"/>
                  <a:pt x="27" y="81"/>
                </a:cubicBezTo>
                <a:cubicBezTo>
                  <a:pt x="27" y="110"/>
                  <a:pt x="41" y="139"/>
                  <a:pt x="74" y="139"/>
                </a:cubicBezTo>
                <a:close/>
                <a:moveTo>
                  <a:pt x="148" y="81"/>
                </a:moveTo>
                <a:lnTo>
                  <a:pt x="148" y="81"/>
                </a:lnTo>
                <a:cubicBezTo>
                  <a:pt x="148" y="125"/>
                  <a:pt x="120" y="161"/>
                  <a:pt x="74" y="161"/>
                </a:cubicBezTo>
                <a:cubicBezTo>
                  <a:pt x="28" y="161"/>
                  <a:pt x="0" y="125"/>
                  <a:pt x="0" y="81"/>
                </a:cubicBezTo>
                <a:cubicBezTo>
                  <a:pt x="0" y="37"/>
                  <a:pt x="28" y="0"/>
                  <a:pt x="74" y="0"/>
                </a:cubicBezTo>
                <a:cubicBezTo>
                  <a:pt x="120" y="0"/>
                  <a:pt x="148" y="37"/>
                  <a:pt x="148" y="81"/>
                </a:cubicBez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87" name="Freeform 405">
            <a:extLst>
              <a:ext uri="{FF2B5EF4-FFF2-40B4-BE49-F238E27FC236}">
                <a16:creationId xmlns:a16="http://schemas.microsoft.com/office/drawing/2014/main" id="{F43DFF95-766E-4EC7-B6C1-90082B794B0B}"/>
              </a:ext>
            </a:extLst>
          </p:cNvPr>
          <p:cNvSpPr>
            <a:spLocks/>
          </p:cNvSpPr>
          <p:nvPr/>
        </p:nvSpPr>
        <p:spPr bwMode="auto">
          <a:xfrm>
            <a:off x="8548748" y="4405651"/>
            <a:ext cx="0" cy="85869"/>
          </a:xfrm>
          <a:custGeom>
            <a:avLst/>
            <a:gdLst>
              <a:gd name="T0" fmla="*/ 0 h 170"/>
              <a:gd name="T1" fmla="*/ 0 h 170"/>
              <a:gd name="T2" fmla="*/ 170 h 170"/>
            </a:gdLst>
            <a:ahLst/>
            <a:cxnLst>
              <a:cxn ang="0">
                <a:pos x="0" y="T0"/>
              </a:cxn>
              <a:cxn ang="0">
                <a:pos x="0" y="T1"/>
              </a:cxn>
              <a:cxn ang="0">
                <a:pos x="0" y="T2"/>
              </a:cxn>
            </a:cxnLst>
            <a:rect l="0" t="0" r="r" b="b"/>
            <a:pathLst>
              <a:path h="170">
                <a:moveTo>
                  <a:pt x="0" y="0"/>
                </a:moveTo>
                <a:lnTo>
                  <a:pt x="0" y="0"/>
                </a:lnTo>
                <a:lnTo>
                  <a:pt x="0" y="170"/>
                </a:lnTo>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88" name="Freeform 407">
            <a:extLst>
              <a:ext uri="{FF2B5EF4-FFF2-40B4-BE49-F238E27FC236}">
                <a16:creationId xmlns:a16="http://schemas.microsoft.com/office/drawing/2014/main" id="{778A6031-78D4-4D6D-B436-44AA8A383095}"/>
              </a:ext>
            </a:extLst>
          </p:cNvPr>
          <p:cNvSpPr>
            <a:spLocks/>
          </p:cNvSpPr>
          <p:nvPr/>
        </p:nvSpPr>
        <p:spPr bwMode="auto">
          <a:xfrm>
            <a:off x="8588821" y="4405650"/>
            <a:ext cx="0" cy="85869"/>
          </a:xfrm>
          <a:custGeom>
            <a:avLst/>
            <a:gdLst>
              <a:gd name="T0" fmla="*/ 0 h 170"/>
              <a:gd name="T1" fmla="*/ 0 h 170"/>
              <a:gd name="T2" fmla="*/ 170 h 170"/>
            </a:gdLst>
            <a:ahLst/>
            <a:cxnLst>
              <a:cxn ang="0">
                <a:pos x="0" y="T0"/>
              </a:cxn>
              <a:cxn ang="0">
                <a:pos x="0" y="T1"/>
              </a:cxn>
              <a:cxn ang="0">
                <a:pos x="0" y="T2"/>
              </a:cxn>
            </a:cxnLst>
            <a:rect l="0" t="0" r="r" b="b"/>
            <a:pathLst>
              <a:path h="170">
                <a:moveTo>
                  <a:pt x="0" y="0"/>
                </a:moveTo>
                <a:lnTo>
                  <a:pt x="0" y="0"/>
                </a:lnTo>
                <a:lnTo>
                  <a:pt x="0" y="170"/>
                </a:lnTo>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89" name="Freeform 408">
            <a:extLst>
              <a:ext uri="{FF2B5EF4-FFF2-40B4-BE49-F238E27FC236}">
                <a16:creationId xmlns:a16="http://schemas.microsoft.com/office/drawing/2014/main" id="{5C02AD56-6D41-45E0-98E9-9ECD20F600DF}"/>
              </a:ext>
            </a:extLst>
          </p:cNvPr>
          <p:cNvSpPr>
            <a:spLocks noEditPoints="1"/>
          </p:cNvSpPr>
          <p:nvPr/>
        </p:nvSpPr>
        <p:spPr bwMode="auto">
          <a:xfrm>
            <a:off x="8531575" y="4506785"/>
            <a:ext cx="74420" cy="82053"/>
          </a:xfrm>
          <a:custGeom>
            <a:avLst/>
            <a:gdLst>
              <a:gd name="T0" fmla="*/ 73 w 147"/>
              <a:gd name="T1" fmla="*/ 139 h 161"/>
              <a:gd name="T2" fmla="*/ 73 w 147"/>
              <a:gd name="T3" fmla="*/ 139 h 161"/>
              <a:gd name="T4" fmla="*/ 120 w 147"/>
              <a:gd name="T5" fmla="*/ 81 h 161"/>
              <a:gd name="T6" fmla="*/ 73 w 147"/>
              <a:gd name="T7" fmla="*/ 22 h 161"/>
              <a:gd name="T8" fmla="*/ 27 w 147"/>
              <a:gd name="T9" fmla="*/ 81 h 161"/>
              <a:gd name="T10" fmla="*/ 73 w 147"/>
              <a:gd name="T11" fmla="*/ 139 h 161"/>
              <a:gd name="T12" fmla="*/ 147 w 147"/>
              <a:gd name="T13" fmla="*/ 81 h 161"/>
              <a:gd name="T14" fmla="*/ 147 w 147"/>
              <a:gd name="T15" fmla="*/ 81 h 161"/>
              <a:gd name="T16" fmla="*/ 73 w 147"/>
              <a:gd name="T17" fmla="*/ 161 h 161"/>
              <a:gd name="T18" fmla="*/ 0 w 147"/>
              <a:gd name="T19" fmla="*/ 81 h 161"/>
              <a:gd name="T20" fmla="*/ 73 w 147"/>
              <a:gd name="T21" fmla="*/ 0 h 161"/>
              <a:gd name="T22" fmla="*/ 147 w 147"/>
              <a:gd name="T23" fmla="*/ 8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161">
                <a:moveTo>
                  <a:pt x="73" y="139"/>
                </a:moveTo>
                <a:lnTo>
                  <a:pt x="73" y="139"/>
                </a:lnTo>
                <a:cubicBezTo>
                  <a:pt x="106" y="139"/>
                  <a:pt x="120" y="110"/>
                  <a:pt x="120" y="81"/>
                </a:cubicBezTo>
                <a:cubicBezTo>
                  <a:pt x="120" y="51"/>
                  <a:pt x="106" y="22"/>
                  <a:pt x="73" y="22"/>
                </a:cubicBezTo>
                <a:cubicBezTo>
                  <a:pt x="40" y="22"/>
                  <a:pt x="27" y="52"/>
                  <a:pt x="27" y="81"/>
                </a:cubicBezTo>
                <a:cubicBezTo>
                  <a:pt x="27" y="110"/>
                  <a:pt x="40" y="139"/>
                  <a:pt x="73" y="139"/>
                </a:cubicBezTo>
                <a:close/>
                <a:moveTo>
                  <a:pt x="147" y="81"/>
                </a:moveTo>
                <a:lnTo>
                  <a:pt x="147" y="81"/>
                </a:lnTo>
                <a:cubicBezTo>
                  <a:pt x="147" y="125"/>
                  <a:pt x="119" y="161"/>
                  <a:pt x="73" y="161"/>
                </a:cubicBezTo>
                <a:cubicBezTo>
                  <a:pt x="27" y="161"/>
                  <a:pt x="0" y="125"/>
                  <a:pt x="0" y="81"/>
                </a:cubicBezTo>
                <a:cubicBezTo>
                  <a:pt x="0" y="37"/>
                  <a:pt x="27" y="0"/>
                  <a:pt x="73" y="0"/>
                </a:cubicBezTo>
                <a:cubicBezTo>
                  <a:pt x="119" y="0"/>
                  <a:pt x="147" y="37"/>
                  <a:pt x="147" y="81"/>
                </a:cubicBez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90" name="Freeform 409">
            <a:extLst>
              <a:ext uri="{FF2B5EF4-FFF2-40B4-BE49-F238E27FC236}">
                <a16:creationId xmlns:a16="http://schemas.microsoft.com/office/drawing/2014/main" id="{672FDB12-4BBF-4E0A-9C89-D1C95A260C81}"/>
              </a:ext>
            </a:extLst>
          </p:cNvPr>
          <p:cNvSpPr>
            <a:spLocks/>
          </p:cNvSpPr>
          <p:nvPr/>
        </p:nvSpPr>
        <p:spPr bwMode="auto">
          <a:xfrm>
            <a:off x="9325384" y="4405650"/>
            <a:ext cx="0" cy="85869"/>
          </a:xfrm>
          <a:custGeom>
            <a:avLst/>
            <a:gdLst>
              <a:gd name="T0" fmla="*/ 0 h 170"/>
              <a:gd name="T1" fmla="*/ 0 h 170"/>
              <a:gd name="T2" fmla="*/ 170 h 170"/>
            </a:gdLst>
            <a:ahLst/>
            <a:cxnLst>
              <a:cxn ang="0">
                <a:pos x="0" y="T0"/>
              </a:cxn>
              <a:cxn ang="0">
                <a:pos x="0" y="T1"/>
              </a:cxn>
              <a:cxn ang="0">
                <a:pos x="0" y="T2"/>
              </a:cxn>
            </a:cxnLst>
            <a:rect l="0" t="0" r="r" b="b"/>
            <a:pathLst>
              <a:path h="170">
                <a:moveTo>
                  <a:pt x="0" y="0"/>
                </a:moveTo>
                <a:lnTo>
                  <a:pt x="0" y="0"/>
                </a:lnTo>
                <a:lnTo>
                  <a:pt x="0" y="170"/>
                </a:lnTo>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91" name="Freeform 410">
            <a:extLst>
              <a:ext uri="{FF2B5EF4-FFF2-40B4-BE49-F238E27FC236}">
                <a16:creationId xmlns:a16="http://schemas.microsoft.com/office/drawing/2014/main" id="{AFCEBA2D-A3A4-4B54-A57E-5267CC81C1D8}"/>
              </a:ext>
            </a:extLst>
          </p:cNvPr>
          <p:cNvSpPr>
            <a:spLocks/>
          </p:cNvSpPr>
          <p:nvPr/>
        </p:nvSpPr>
        <p:spPr bwMode="auto">
          <a:xfrm>
            <a:off x="9365455" y="4405650"/>
            <a:ext cx="0" cy="85869"/>
          </a:xfrm>
          <a:custGeom>
            <a:avLst/>
            <a:gdLst>
              <a:gd name="T0" fmla="*/ 0 h 170"/>
              <a:gd name="T1" fmla="*/ 0 h 170"/>
              <a:gd name="T2" fmla="*/ 170 h 170"/>
            </a:gdLst>
            <a:ahLst/>
            <a:cxnLst>
              <a:cxn ang="0">
                <a:pos x="0" y="T0"/>
              </a:cxn>
              <a:cxn ang="0">
                <a:pos x="0" y="T1"/>
              </a:cxn>
              <a:cxn ang="0">
                <a:pos x="0" y="T2"/>
              </a:cxn>
            </a:cxnLst>
            <a:rect l="0" t="0" r="r" b="b"/>
            <a:pathLst>
              <a:path h="170">
                <a:moveTo>
                  <a:pt x="0" y="0"/>
                </a:moveTo>
                <a:lnTo>
                  <a:pt x="0" y="0"/>
                </a:lnTo>
                <a:lnTo>
                  <a:pt x="0" y="170"/>
                </a:lnTo>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92" name="Freeform 411">
            <a:extLst>
              <a:ext uri="{FF2B5EF4-FFF2-40B4-BE49-F238E27FC236}">
                <a16:creationId xmlns:a16="http://schemas.microsoft.com/office/drawing/2014/main" id="{8DE46AC5-FF57-42F5-92C6-3B771D0E3885}"/>
              </a:ext>
            </a:extLst>
          </p:cNvPr>
          <p:cNvSpPr>
            <a:spLocks noEditPoints="1"/>
          </p:cNvSpPr>
          <p:nvPr/>
        </p:nvSpPr>
        <p:spPr bwMode="auto">
          <a:xfrm>
            <a:off x="9308209" y="4506785"/>
            <a:ext cx="74420" cy="82053"/>
          </a:xfrm>
          <a:custGeom>
            <a:avLst/>
            <a:gdLst>
              <a:gd name="T0" fmla="*/ 73 w 147"/>
              <a:gd name="T1" fmla="*/ 139 h 161"/>
              <a:gd name="T2" fmla="*/ 73 w 147"/>
              <a:gd name="T3" fmla="*/ 139 h 161"/>
              <a:gd name="T4" fmla="*/ 120 w 147"/>
              <a:gd name="T5" fmla="*/ 81 h 161"/>
              <a:gd name="T6" fmla="*/ 73 w 147"/>
              <a:gd name="T7" fmla="*/ 22 h 161"/>
              <a:gd name="T8" fmla="*/ 26 w 147"/>
              <a:gd name="T9" fmla="*/ 81 h 161"/>
              <a:gd name="T10" fmla="*/ 73 w 147"/>
              <a:gd name="T11" fmla="*/ 139 h 161"/>
              <a:gd name="T12" fmla="*/ 147 w 147"/>
              <a:gd name="T13" fmla="*/ 81 h 161"/>
              <a:gd name="T14" fmla="*/ 147 w 147"/>
              <a:gd name="T15" fmla="*/ 81 h 161"/>
              <a:gd name="T16" fmla="*/ 73 w 147"/>
              <a:gd name="T17" fmla="*/ 161 h 161"/>
              <a:gd name="T18" fmla="*/ 0 w 147"/>
              <a:gd name="T19" fmla="*/ 81 h 161"/>
              <a:gd name="T20" fmla="*/ 73 w 147"/>
              <a:gd name="T21" fmla="*/ 0 h 161"/>
              <a:gd name="T22" fmla="*/ 147 w 147"/>
              <a:gd name="T23" fmla="*/ 8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161">
                <a:moveTo>
                  <a:pt x="73" y="139"/>
                </a:moveTo>
                <a:lnTo>
                  <a:pt x="73" y="139"/>
                </a:lnTo>
                <a:cubicBezTo>
                  <a:pt x="106" y="139"/>
                  <a:pt x="120" y="110"/>
                  <a:pt x="120" y="81"/>
                </a:cubicBezTo>
                <a:cubicBezTo>
                  <a:pt x="120" y="51"/>
                  <a:pt x="106" y="22"/>
                  <a:pt x="73" y="22"/>
                </a:cubicBezTo>
                <a:cubicBezTo>
                  <a:pt x="40" y="22"/>
                  <a:pt x="26" y="52"/>
                  <a:pt x="26" y="81"/>
                </a:cubicBezTo>
                <a:cubicBezTo>
                  <a:pt x="26" y="110"/>
                  <a:pt x="40" y="139"/>
                  <a:pt x="73" y="139"/>
                </a:cubicBezTo>
                <a:close/>
                <a:moveTo>
                  <a:pt x="147" y="81"/>
                </a:moveTo>
                <a:lnTo>
                  <a:pt x="147" y="81"/>
                </a:lnTo>
                <a:cubicBezTo>
                  <a:pt x="147" y="125"/>
                  <a:pt x="119" y="161"/>
                  <a:pt x="73" y="161"/>
                </a:cubicBezTo>
                <a:cubicBezTo>
                  <a:pt x="27" y="161"/>
                  <a:pt x="0" y="125"/>
                  <a:pt x="0" y="81"/>
                </a:cubicBezTo>
                <a:cubicBezTo>
                  <a:pt x="0" y="37"/>
                  <a:pt x="27" y="0"/>
                  <a:pt x="73" y="0"/>
                </a:cubicBezTo>
                <a:cubicBezTo>
                  <a:pt x="119" y="0"/>
                  <a:pt x="147" y="37"/>
                  <a:pt x="147" y="81"/>
                </a:cubicBez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93" name="Freeform 412">
            <a:extLst>
              <a:ext uri="{FF2B5EF4-FFF2-40B4-BE49-F238E27FC236}">
                <a16:creationId xmlns:a16="http://schemas.microsoft.com/office/drawing/2014/main" id="{045912B8-BCC4-4009-ABC7-D89F5F099792}"/>
              </a:ext>
            </a:extLst>
          </p:cNvPr>
          <p:cNvSpPr>
            <a:spLocks/>
          </p:cNvSpPr>
          <p:nvPr/>
        </p:nvSpPr>
        <p:spPr bwMode="auto">
          <a:xfrm>
            <a:off x="8170925" y="4258719"/>
            <a:ext cx="0" cy="85869"/>
          </a:xfrm>
          <a:custGeom>
            <a:avLst/>
            <a:gdLst>
              <a:gd name="T0" fmla="*/ 0 h 170"/>
              <a:gd name="T1" fmla="*/ 0 h 170"/>
              <a:gd name="T2" fmla="*/ 170 h 170"/>
            </a:gdLst>
            <a:ahLst/>
            <a:cxnLst>
              <a:cxn ang="0">
                <a:pos x="0" y="T0"/>
              </a:cxn>
              <a:cxn ang="0">
                <a:pos x="0" y="T1"/>
              </a:cxn>
              <a:cxn ang="0">
                <a:pos x="0" y="T2"/>
              </a:cxn>
            </a:cxnLst>
            <a:rect l="0" t="0" r="r" b="b"/>
            <a:pathLst>
              <a:path h="170">
                <a:moveTo>
                  <a:pt x="0" y="0"/>
                </a:moveTo>
                <a:lnTo>
                  <a:pt x="0" y="0"/>
                </a:lnTo>
                <a:lnTo>
                  <a:pt x="0" y="170"/>
                </a:lnTo>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94" name="Freeform 413">
            <a:extLst>
              <a:ext uri="{FF2B5EF4-FFF2-40B4-BE49-F238E27FC236}">
                <a16:creationId xmlns:a16="http://schemas.microsoft.com/office/drawing/2014/main" id="{4702CB90-8BE4-435B-882A-7EDDF4B8BE7F}"/>
              </a:ext>
            </a:extLst>
          </p:cNvPr>
          <p:cNvSpPr>
            <a:spLocks/>
          </p:cNvSpPr>
          <p:nvPr/>
        </p:nvSpPr>
        <p:spPr bwMode="auto">
          <a:xfrm>
            <a:off x="8210998" y="4258719"/>
            <a:ext cx="0" cy="85869"/>
          </a:xfrm>
          <a:custGeom>
            <a:avLst/>
            <a:gdLst>
              <a:gd name="T0" fmla="*/ 0 h 170"/>
              <a:gd name="T1" fmla="*/ 0 h 170"/>
              <a:gd name="T2" fmla="*/ 170 h 170"/>
            </a:gdLst>
            <a:ahLst/>
            <a:cxnLst>
              <a:cxn ang="0">
                <a:pos x="0" y="T0"/>
              </a:cxn>
              <a:cxn ang="0">
                <a:pos x="0" y="T1"/>
              </a:cxn>
              <a:cxn ang="0">
                <a:pos x="0" y="T2"/>
              </a:cxn>
            </a:cxnLst>
            <a:rect l="0" t="0" r="r" b="b"/>
            <a:pathLst>
              <a:path h="170">
                <a:moveTo>
                  <a:pt x="0" y="0"/>
                </a:moveTo>
                <a:lnTo>
                  <a:pt x="0" y="0"/>
                </a:lnTo>
                <a:lnTo>
                  <a:pt x="0" y="170"/>
                </a:lnTo>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95" name="Freeform 414">
            <a:extLst>
              <a:ext uri="{FF2B5EF4-FFF2-40B4-BE49-F238E27FC236}">
                <a16:creationId xmlns:a16="http://schemas.microsoft.com/office/drawing/2014/main" id="{41622D30-9DEE-4BC9-BDAA-94EA13AC4368}"/>
              </a:ext>
            </a:extLst>
          </p:cNvPr>
          <p:cNvSpPr>
            <a:spLocks noEditPoints="1"/>
          </p:cNvSpPr>
          <p:nvPr/>
        </p:nvSpPr>
        <p:spPr bwMode="auto">
          <a:xfrm>
            <a:off x="8155660" y="4140411"/>
            <a:ext cx="72511" cy="82053"/>
          </a:xfrm>
          <a:custGeom>
            <a:avLst/>
            <a:gdLst>
              <a:gd name="T0" fmla="*/ 73 w 147"/>
              <a:gd name="T1" fmla="*/ 139 h 161"/>
              <a:gd name="T2" fmla="*/ 73 w 147"/>
              <a:gd name="T3" fmla="*/ 139 h 161"/>
              <a:gd name="T4" fmla="*/ 120 w 147"/>
              <a:gd name="T5" fmla="*/ 81 h 161"/>
              <a:gd name="T6" fmla="*/ 73 w 147"/>
              <a:gd name="T7" fmla="*/ 22 h 161"/>
              <a:gd name="T8" fmla="*/ 27 w 147"/>
              <a:gd name="T9" fmla="*/ 81 h 161"/>
              <a:gd name="T10" fmla="*/ 73 w 147"/>
              <a:gd name="T11" fmla="*/ 139 h 161"/>
              <a:gd name="T12" fmla="*/ 147 w 147"/>
              <a:gd name="T13" fmla="*/ 81 h 161"/>
              <a:gd name="T14" fmla="*/ 147 w 147"/>
              <a:gd name="T15" fmla="*/ 81 h 161"/>
              <a:gd name="T16" fmla="*/ 73 w 147"/>
              <a:gd name="T17" fmla="*/ 161 h 161"/>
              <a:gd name="T18" fmla="*/ 0 w 147"/>
              <a:gd name="T19" fmla="*/ 81 h 161"/>
              <a:gd name="T20" fmla="*/ 73 w 147"/>
              <a:gd name="T21" fmla="*/ 0 h 161"/>
              <a:gd name="T22" fmla="*/ 147 w 147"/>
              <a:gd name="T23" fmla="*/ 8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161">
                <a:moveTo>
                  <a:pt x="73" y="139"/>
                </a:moveTo>
                <a:lnTo>
                  <a:pt x="73" y="139"/>
                </a:lnTo>
                <a:cubicBezTo>
                  <a:pt x="106" y="139"/>
                  <a:pt x="120" y="110"/>
                  <a:pt x="120" y="81"/>
                </a:cubicBezTo>
                <a:cubicBezTo>
                  <a:pt x="120" y="51"/>
                  <a:pt x="106" y="22"/>
                  <a:pt x="73" y="22"/>
                </a:cubicBezTo>
                <a:cubicBezTo>
                  <a:pt x="40" y="22"/>
                  <a:pt x="27" y="52"/>
                  <a:pt x="27" y="81"/>
                </a:cubicBezTo>
                <a:cubicBezTo>
                  <a:pt x="27" y="110"/>
                  <a:pt x="40" y="139"/>
                  <a:pt x="73" y="139"/>
                </a:cubicBezTo>
                <a:close/>
                <a:moveTo>
                  <a:pt x="147" y="81"/>
                </a:moveTo>
                <a:lnTo>
                  <a:pt x="147" y="81"/>
                </a:lnTo>
                <a:cubicBezTo>
                  <a:pt x="147" y="125"/>
                  <a:pt x="119" y="161"/>
                  <a:pt x="73" y="161"/>
                </a:cubicBezTo>
                <a:cubicBezTo>
                  <a:pt x="27" y="161"/>
                  <a:pt x="0" y="125"/>
                  <a:pt x="0" y="81"/>
                </a:cubicBezTo>
                <a:cubicBezTo>
                  <a:pt x="0" y="37"/>
                  <a:pt x="27" y="0"/>
                  <a:pt x="73" y="0"/>
                </a:cubicBezTo>
                <a:cubicBezTo>
                  <a:pt x="119" y="0"/>
                  <a:pt x="147" y="37"/>
                  <a:pt x="147" y="81"/>
                </a:cubicBez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96" name="Freeform 415">
            <a:extLst>
              <a:ext uri="{FF2B5EF4-FFF2-40B4-BE49-F238E27FC236}">
                <a16:creationId xmlns:a16="http://schemas.microsoft.com/office/drawing/2014/main" id="{9225BE8C-9B29-4A36-A295-628A10B9FD5B}"/>
              </a:ext>
            </a:extLst>
          </p:cNvPr>
          <p:cNvSpPr>
            <a:spLocks/>
          </p:cNvSpPr>
          <p:nvPr/>
        </p:nvSpPr>
        <p:spPr bwMode="auto">
          <a:xfrm>
            <a:off x="8938020" y="4258719"/>
            <a:ext cx="0" cy="85869"/>
          </a:xfrm>
          <a:custGeom>
            <a:avLst/>
            <a:gdLst>
              <a:gd name="T0" fmla="*/ 0 h 170"/>
              <a:gd name="T1" fmla="*/ 0 h 170"/>
              <a:gd name="T2" fmla="*/ 170 h 170"/>
            </a:gdLst>
            <a:ahLst/>
            <a:cxnLst>
              <a:cxn ang="0">
                <a:pos x="0" y="T0"/>
              </a:cxn>
              <a:cxn ang="0">
                <a:pos x="0" y="T1"/>
              </a:cxn>
              <a:cxn ang="0">
                <a:pos x="0" y="T2"/>
              </a:cxn>
            </a:cxnLst>
            <a:rect l="0" t="0" r="r" b="b"/>
            <a:pathLst>
              <a:path h="170">
                <a:moveTo>
                  <a:pt x="0" y="0"/>
                </a:moveTo>
                <a:lnTo>
                  <a:pt x="0" y="0"/>
                </a:lnTo>
                <a:lnTo>
                  <a:pt x="0" y="170"/>
                </a:lnTo>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97" name="Freeform 416">
            <a:extLst>
              <a:ext uri="{FF2B5EF4-FFF2-40B4-BE49-F238E27FC236}">
                <a16:creationId xmlns:a16="http://schemas.microsoft.com/office/drawing/2014/main" id="{0CB9E3BB-1568-4DA5-B1B3-D3315ED4B554}"/>
              </a:ext>
            </a:extLst>
          </p:cNvPr>
          <p:cNvSpPr>
            <a:spLocks/>
          </p:cNvSpPr>
          <p:nvPr/>
        </p:nvSpPr>
        <p:spPr bwMode="auto">
          <a:xfrm>
            <a:off x="8978092" y="4258719"/>
            <a:ext cx="0" cy="85869"/>
          </a:xfrm>
          <a:custGeom>
            <a:avLst/>
            <a:gdLst>
              <a:gd name="T0" fmla="*/ 0 h 170"/>
              <a:gd name="T1" fmla="*/ 0 h 170"/>
              <a:gd name="T2" fmla="*/ 170 h 170"/>
            </a:gdLst>
            <a:ahLst/>
            <a:cxnLst>
              <a:cxn ang="0">
                <a:pos x="0" y="T0"/>
              </a:cxn>
              <a:cxn ang="0">
                <a:pos x="0" y="T1"/>
              </a:cxn>
              <a:cxn ang="0">
                <a:pos x="0" y="T2"/>
              </a:cxn>
            </a:cxnLst>
            <a:rect l="0" t="0" r="r" b="b"/>
            <a:pathLst>
              <a:path h="170">
                <a:moveTo>
                  <a:pt x="0" y="0"/>
                </a:moveTo>
                <a:lnTo>
                  <a:pt x="0" y="0"/>
                </a:lnTo>
                <a:lnTo>
                  <a:pt x="0" y="170"/>
                </a:lnTo>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98" name="Freeform 417">
            <a:extLst>
              <a:ext uri="{FF2B5EF4-FFF2-40B4-BE49-F238E27FC236}">
                <a16:creationId xmlns:a16="http://schemas.microsoft.com/office/drawing/2014/main" id="{4DCE05D3-D029-43A7-9BA5-F75CB95B473B}"/>
              </a:ext>
            </a:extLst>
          </p:cNvPr>
          <p:cNvSpPr>
            <a:spLocks noEditPoints="1"/>
          </p:cNvSpPr>
          <p:nvPr/>
        </p:nvSpPr>
        <p:spPr bwMode="auto">
          <a:xfrm>
            <a:off x="8920846" y="4140411"/>
            <a:ext cx="76328" cy="82053"/>
          </a:xfrm>
          <a:custGeom>
            <a:avLst/>
            <a:gdLst>
              <a:gd name="T0" fmla="*/ 74 w 148"/>
              <a:gd name="T1" fmla="*/ 139 h 161"/>
              <a:gd name="T2" fmla="*/ 74 w 148"/>
              <a:gd name="T3" fmla="*/ 139 h 161"/>
              <a:gd name="T4" fmla="*/ 121 w 148"/>
              <a:gd name="T5" fmla="*/ 81 h 161"/>
              <a:gd name="T6" fmla="*/ 74 w 148"/>
              <a:gd name="T7" fmla="*/ 22 h 161"/>
              <a:gd name="T8" fmla="*/ 27 w 148"/>
              <a:gd name="T9" fmla="*/ 81 h 161"/>
              <a:gd name="T10" fmla="*/ 74 w 148"/>
              <a:gd name="T11" fmla="*/ 139 h 161"/>
              <a:gd name="T12" fmla="*/ 148 w 148"/>
              <a:gd name="T13" fmla="*/ 81 h 161"/>
              <a:gd name="T14" fmla="*/ 148 w 148"/>
              <a:gd name="T15" fmla="*/ 81 h 161"/>
              <a:gd name="T16" fmla="*/ 74 w 148"/>
              <a:gd name="T17" fmla="*/ 161 h 161"/>
              <a:gd name="T18" fmla="*/ 0 w 148"/>
              <a:gd name="T19" fmla="*/ 81 h 161"/>
              <a:gd name="T20" fmla="*/ 74 w 148"/>
              <a:gd name="T21" fmla="*/ 0 h 161"/>
              <a:gd name="T22" fmla="*/ 148 w 148"/>
              <a:gd name="T23" fmla="*/ 8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161">
                <a:moveTo>
                  <a:pt x="74" y="139"/>
                </a:moveTo>
                <a:lnTo>
                  <a:pt x="74" y="139"/>
                </a:lnTo>
                <a:cubicBezTo>
                  <a:pt x="107" y="139"/>
                  <a:pt x="121" y="110"/>
                  <a:pt x="121" y="81"/>
                </a:cubicBezTo>
                <a:cubicBezTo>
                  <a:pt x="121" y="51"/>
                  <a:pt x="107" y="22"/>
                  <a:pt x="74" y="22"/>
                </a:cubicBezTo>
                <a:cubicBezTo>
                  <a:pt x="41" y="22"/>
                  <a:pt x="27" y="52"/>
                  <a:pt x="27" y="81"/>
                </a:cubicBezTo>
                <a:cubicBezTo>
                  <a:pt x="27" y="110"/>
                  <a:pt x="41" y="139"/>
                  <a:pt x="74" y="139"/>
                </a:cubicBezTo>
                <a:close/>
                <a:moveTo>
                  <a:pt x="148" y="81"/>
                </a:moveTo>
                <a:lnTo>
                  <a:pt x="148" y="81"/>
                </a:lnTo>
                <a:cubicBezTo>
                  <a:pt x="148" y="125"/>
                  <a:pt x="120" y="161"/>
                  <a:pt x="74" y="161"/>
                </a:cubicBezTo>
                <a:cubicBezTo>
                  <a:pt x="28" y="161"/>
                  <a:pt x="0" y="125"/>
                  <a:pt x="0" y="81"/>
                </a:cubicBezTo>
                <a:cubicBezTo>
                  <a:pt x="0" y="37"/>
                  <a:pt x="28" y="0"/>
                  <a:pt x="74" y="0"/>
                </a:cubicBezTo>
                <a:cubicBezTo>
                  <a:pt x="120" y="0"/>
                  <a:pt x="148" y="37"/>
                  <a:pt x="148" y="81"/>
                </a:cubicBez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99" name="Freeform 418">
            <a:extLst>
              <a:ext uri="{FF2B5EF4-FFF2-40B4-BE49-F238E27FC236}">
                <a16:creationId xmlns:a16="http://schemas.microsoft.com/office/drawing/2014/main" id="{8E0B0061-9DC8-4BED-8705-5BB130EE632F}"/>
              </a:ext>
            </a:extLst>
          </p:cNvPr>
          <p:cNvSpPr>
            <a:spLocks noEditPoints="1"/>
          </p:cNvSpPr>
          <p:nvPr/>
        </p:nvSpPr>
        <p:spPr bwMode="auto">
          <a:xfrm>
            <a:off x="7081347" y="4613644"/>
            <a:ext cx="74420" cy="82053"/>
          </a:xfrm>
          <a:custGeom>
            <a:avLst/>
            <a:gdLst>
              <a:gd name="T0" fmla="*/ 73 w 147"/>
              <a:gd name="T1" fmla="*/ 139 h 161"/>
              <a:gd name="T2" fmla="*/ 73 w 147"/>
              <a:gd name="T3" fmla="*/ 139 h 161"/>
              <a:gd name="T4" fmla="*/ 120 w 147"/>
              <a:gd name="T5" fmla="*/ 81 h 161"/>
              <a:gd name="T6" fmla="*/ 73 w 147"/>
              <a:gd name="T7" fmla="*/ 22 h 161"/>
              <a:gd name="T8" fmla="*/ 27 w 147"/>
              <a:gd name="T9" fmla="*/ 81 h 161"/>
              <a:gd name="T10" fmla="*/ 73 w 147"/>
              <a:gd name="T11" fmla="*/ 139 h 161"/>
              <a:gd name="T12" fmla="*/ 147 w 147"/>
              <a:gd name="T13" fmla="*/ 81 h 161"/>
              <a:gd name="T14" fmla="*/ 147 w 147"/>
              <a:gd name="T15" fmla="*/ 81 h 161"/>
              <a:gd name="T16" fmla="*/ 73 w 147"/>
              <a:gd name="T17" fmla="*/ 161 h 161"/>
              <a:gd name="T18" fmla="*/ 0 w 147"/>
              <a:gd name="T19" fmla="*/ 81 h 161"/>
              <a:gd name="T20" fmla="*/ 73 w 147"/>
              <a:gd name="T21" fmla="*/ 0 h 161"/>
              <a:gd name="T22" fmla="*/ 147 w 147"/>
              <a:gd name="T23" fmla="*/ 8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161">
                <a:moveTo>
                  <a:pt x="73" y="139"/>
                </a:moveTo>
                <a:lnTo>
                  <a:pt x="73" y="139"/>
                </a:lnTo>
                <a:cubicBezTo>
                  <a:pt x="106" y="139"/>
                  <a:pt x="120" y="110"/>
                  <a:pt x="120" y="81"/>
                </a:cubicBezTo>
                <a:cubicBezTo>
                  <a:pt x="120" y="52"/>
                  <a:pt x="106" y="22"/>
                  <a:pt x="73" y="22"/>
                </a:cubicBezTo>
                <a:cubicBezTo>
                  <a:pt x="40" y="22"/>
                  <a:pt x="27" y="52"/>
                  <a:pt x="27" y="81"/>
                </a:cubicBezTo>
                <a:cubicBezTo>
                  <a:pt x="27" y="110"/>
                  <a:pt x="40" y="139"/>
                  <a:pt x="73" y="139"/>
                </a:cubicBezTo>
                <a:close/>
                <a:moveTo>
                  <a:pt x="147" y="81"/>
                </a:moveTo>
                <a:lnTo>
                  <a:pt x="147" y="81"/>
                </a:lnTo>
                <a:cubicBezTo>
                  <a:pt x="147" y="125"/>
                  <a:pt x="119" y="161"/>
                  <a:pt x="73" y="161"/>
                </a:cubicBezTo>
                <a:cubicBezTo>
                  <a:pt x="27" y="161"/>
                  <a:pt x="0" y="125"/>
                  <a:pt x="0" y="81"/>
                </a:cubicBezTo>
                <a:cubicBezTo>
                  <a:pt x="0" y="37"/>
                  <a:pt x="27" y="0"/>
                  <a:pt x="73" y="0"/>
                </a:cubicBezTo>
                <a:cubicBezTo>
                  <a:pt x="119" y="0"/>
                  <a:pt x="147" y="37"/>
                  <a:pt x="147" y="81"/>
                </a:cubicBez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00" name="Freeform 419">
            <a:extLst>
              <a:ext uri="{FF2B5EF4-FFF2-40B4-BE49-F238E27FC236}">
                <a16:creationId xmlns:a16="http://schemas.microsoft.com/office/drawing/2014/main" id="{CD8AE1CD-4C12-4288-A865-4BA6BB670A82}"/>
              </a:ext>
            </a:extLst>
          </p:cNvPr>
          <p:cNvSpPr>
            <a:spLocks noEditPoints="1"/>
          </p:cNvSpPr>
          <p:nvPr/>
        </p:nvSpPr>
        <p:spPr bwMode="auto">
          <a:xfrm>
            <a:off x="6833282" y="4174759"/>
            <a:ext cx="74420" cy="82053"/>
          </a:xfrm>
          <a:custGeom>
            <a:avLst/>
            <a:gdLst>
              <a:gd name="T0" fmla="*/ 74 w 147"/>
              <a:gd name="T1" fmla="*/ 139 h 161"/>
              <a:gd name="T2" fmla="*/ 74 w 147"/>
              <a:gd name="T3" fmla="*/ 139 h 161"/>
              <a:gd name="T4" fmla="*/ 120 w 147"/>
              <a:gd name="T5" fmla="*/ 81 h 161"/>
              <a:gd name="T6" fmla="*/ 73 w 147"/>
              <a:gd name="T7" fmla="*/ 22 h 161"/>
              <a:gd name="T8" fmla="*/ 27 w 147"/>
              <a:gd name="T9" fmla="*/ 81 h 161"/>
              <a:gd name="T10" fmla="*/ 74 w 147"/>
              <a:gd name="T11" fmla="*/ 139 h 161"/>
              <a:gd name="T12" fmla="*/ 147 w 147"/>
              <a:gd name="T13" fmla="*/ 81 h 161"/>
              <a:gd name="T14" fmla="*/ 147 w 147"/>
              <a:gd name="T15" fmla="*/ 81 h 161"/>
              <a:gd name="T16" fmla="*/ 74 w 147"/>
              <a:gd name="T17" fmla="*/ 161 h 161"/>
              <a:gd name="T18" fmla="*/ 0 w 147"/>
              <a:gd name="T19" fmla="*/ 81 h 161"/>
              <a:gd name="T20" fmla="*/ 74 w 147"/>
              <a:gd name="T21" fmla="*/ 0 h 161"/>
              <a:gd name="T22" fmla="*/ 147 w 147"/>
              <a:gd name="T23" fmla="*/ 8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161">
                <a:moveTo>
                  <a:pt x="74" y="139"/>
                </a:moveTo>
                <a:lnTo>
                  <a:pt x="74" y="139"/>
                </a:lnTo>
                <a:cubicBezTo>
                  <a:pt x="107" y="139"/>
                  <a:pt x="120" y="110"/>
                  <a:pt x="120" y="81"/>
                </a:cubicBezTo>
                <a:cubicBezTo>
                  <a:pt x="120" y="52"/>
                  <a:pt x="106" y="22"/>
                  <a:pt x="73" y="22"/>
                </a:cubicBezTo>
                <a:cubicBezTo>
                  <a:pt x="40" y="22"/>
                  <a:pt x="27" y="52"/>
                  <a:pt x="27" y="81"/>
                </a:cubicBezTo>
                <a:cubicBezTo>
                  <a:pt x="27" y="110"/>
                  <a:pt x="41" y="139"/>
                  <a:pt x="74" y="139"/>
                </a:cubicBezTo>
                <a:close/>
                <a:moveTo>
                  <a:pt x="147" y="81"/>
                </a:moveTo>
                <a:lnTo>
                  <a:pt x="147" y="81"/>
                </a:lnTo>
                <a:cubicBezTo>
                  <a:pt x="147" y="125"/>
                  <a:pt x="119" y="161"/>
                  <a:pt x="74" y="161"/>
                </a:cubicBezTo>
                <a:cubicBezTo>
                  <a:pt x="27" y="161"/>
                  <a:pt x="0" y="125"/>
                  <a:pt x="0" y="81"/>
                </a:cubicBezTo>
                <a:cubicBezTo>
                  <a:pt x="0" y="37"/>
                  <a:pt x="28" y="0"/>
                  <a:pt x="74" y="0"/>
                </a:cubicBezTo>
                <a:cubicBezTo>
                  <a:pt x="119" y="0"/>
                  <a:pt x="147" y="37"/>
                  <a:pt x="147" y="81"/>
                </a:cubicBez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01" name="Freeform 420">
            <a:extLst>
              <a:ext uri="{FF2B5EF4-FFF2-40B4-BE49-F238E27FC236}">
                <a16:creationId xmlns:a16="http://schemas.microsoft.com/office/drawing/2014/main" id="{CEE83F4A-69E4-4D13-9908-D0C5EDF593C2}"/>
              </a:ext>
            </a:extLst>
          </p:cNvPr>
          <p:cNvSpPr>
            <a:spLocks/>
          </p:cNvSpPr>
          <p:nvPr/>
        </p:nvSpPr>
        <p:spPr bwMode="auto">
          <a:xfrm>
            <a:off x="6859996" y="4686155"/>
            <a:ext cx="62971" cy="78237"/>
          </a:xfrm>
          <a:custGeom>
            <a:avLst/>
            <a:gdLst>
              <a:gd name="T0" fmla="*/ 27 w 124"/>
              <a:gd name="T1" fmla="*/ 0 h 154"/>
              <a:gd name="T2" fmla="*/ 27 w 124"/>
              <a:gd name="T3" fmla="*/ 0 h 154"/>
              <a:gd name="T4" fmla="*/ 27 w 124"/>
              <a:gd name="T5" fmla="*/ 61 h 154"/>
              <a:gd name="T6" fmla="*/ 97 w 124"/>
              <a:gd name="T7" fmla="*/ 61 h 154"/>
              <a:gd name="T8" fmla="*/ 97 w 124"/>
              <a:gd name="T9" fmla="*/ 0 h 154"/>
              <a:gd name="T10" fmla="*/ 124 w 124"/>
              <a:gd name="T11" fmla="*/ 0 h 154"/>
              <a:gd name="T12" fmla="*/ 124 w 124"/>
              <a:gd name="T13" fmla="*/ 154 h 154"/>
              <a:gd name="T14" fmla="*/ 97 w 124"/>
              <a:gd name="T15" fmla="*/ 154 h 154"/>
              <a:gd name="T16" fmla="*/ 97 w 124"/>
              <a:gd name="T17" fmla="*/ 84 h 154"/>
              <a:gd name="T18" fmla="*/ 27 w 124"/>
              <a:gd name="T19" fmla="*/ 84 h 154"/>
              <a:gd name="T20" fmla="*/ 27 w 124"/>
              <a:gd name="T21" fmla="*/ 154 h 154"/>
              <a:gd name="T22" fmla="*/ 0 w 124"/>
              <a:gd name="T23" fmla="*/ 154 h 154"/>
              <a:gd name="T24" fmla="*/ 0 w 124"/>
              <a:gd name="T25" fmla="*/ 0 h 154"/>
              <a:gd name="T26" fmla="*/ 27 w 124"/>
              <a:gd name="T2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4">
                <a:moveTo>
                  <a:pt x="27" y="0"/>
                </a:moveTo>
                <a:lnTo>
                  <a:pt x="27" y="0"/>
                </a:lnTo>
                <a:lnTo>
                  <a:pt x="27" y="61"/>
                </a:lnTo>
                <a:lnTo>
                  <a:pt x="97" y="61"/>
                </a:lnTo>
                <a:lnTo>
                  <a:pt x="97" y="0"/>
                </a:lnTo>
                <a:lnTo>
                  <a:pt x="124" y="0"/>
                </a:lnTo>
                <a:lnTo>
                  <a:pt x="124" y="154"/>
                </a:lnTo>
                <a:lnTo>
                  <a:pt x="97" y="154"/>
                </a:lnTo>
                <a:lnTo>
                  <a:pt x="97" y="84"/>
                </a:lnTo>
                <a:lnTo>
                  <a:pt x="27" y="84"/>
                </a:lnTo>
                <a:lnTo>
                  <a:pt x="27" y="154"/>
                </a:lnTo>
                <a:lnTo>
                  <a:pt x="0" y="154"/>
                </a:lnTo>
                <a:lnTo>
                  <a:pt x="0" y="0"/>
                </a:lnTo>
                <a:lnTo>
                  <a:pt x="27"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02" name="Freeform 421">
            <a:extLst>
              <a:ext uri="{FF2B5EF4-FFF2-40B4-BE49-F238E27FC236}">
                <a16:creationId xmlns:a16="http://schemas.microsoft.com/office/drawing/2014/main" id="{833F521B-0752-4F66-ADBD-7E81A582452B}"/>
              </a:ext>
            </a:extLst>
          </p:cNvPr>
          <p:cNvSpPr>
            <a:spLocks/>
          </p:cNvSpPr>
          <p:nvPr/>
        </p:nvSpPr>
        <p:spPr bwMode="auto">
          <a:xfrm>
            <a:off x="7886605" y="4289250"/>
            <a:ext cx="80144" cy="87777"/>
          </a:xfrm>
          <a:custGeom>
            <a:avLst/>
            <a:gdLst>
              <a:gd name="T0" fmla="*/ 157 w 157"/>
              <a:gd name="T1" fmla="*/ 174 h 174"/>
              <a:gd name="T2" fmla="*/ 157 w 157"/>
              <a:gd name="T3" fmla="*/ 174 h 174"/>
              <a:gd name="T4" fmla="*/ 0 w 157"/>
              <a:gd name="T5" fmla="*/ 174 h 174"/>
              <a:gd name="T6" fmla="*/ 0 w 157"/>
              <a:gd name="T7" fmla="*/ 0 h 174"/>
              <a:gd name="T8" fmla="*/ 157 w 157"/>
              <a:gd name="T9" fmla="*/ 0 h 174"/>
              <a:gd name="T10" fmla="*/ 157 w 157"/>
              <a:gd name="T11" fmla="*/ 174 h 174"/>
            </a:gdLst>
            <a:ahLst/>
            <a:cxnLst>
              <a:cxn ang="0">
                <a:pos x="T0" y="T1"/>
              </a:cxn>
              <a:cxn ang="0">
                <a:pos x="T2" y="T3"/>
              </a:cxn>
              <a:cxn ang="0">
                <a:pos x="T4" y="T5"/>
              </a:cxn>
              <a:cxn ang="0">
                <a:pos x="T6" y="T7"/>
              </a:cxn>
              <a:cxn ang="0">
                <a:pos x="T8" y="T9"/>
              </a:cxn>
              <a:cxn ang="0">
                <a:pos x="T10" y="T11"/>
              </a:cxn>
            </a:cxnLst>
            <a:rect l="0" t="0" r="r" b="b"/>
            <a:pathLst>
              <a:path w="157" h="174">
                <a:moveTo>
                  <a:pt x="157" y="174"/>
                </a:moveTo>
                <a:lnTo>
                  <a:pt x="157" y="174"/>
                </a:lnTo>
                <a:lnTo>
                  <a:pt x="0" y="174"/>
                </a:lnTo>
                <a:lnTo>
                  <a:pt x="0" y="0"/>
                </a:lnTo>
                <a:lnTo>
                  <a:pt x="157" y="0"/>
                </a:lnTo>
                <a:lnTo>
                  <a:pt x="157" y="17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03" name="Freeform 422">
            <a:extLst>
              <a:ext uri="{FF2B5EF4-FFF2-40B4-BE49-F238E27FC236}">
                <a16:creationId xmlns:a16="http://schemas.microsoft.com/office/drawing/2014/main" id="{9018AF5A-36D6-4CAA-8833-EA39186EAC5F}"/>
              </a:ext>
            </a:extLst>
          </p:cNvPr>
          <p:cNvSpPr>
            <a:spLocks/>
          </p:cNvSpPr>
          <p:nvPr/>
        </p:nvSpPr>
        <p:spPr bwMode="auto">
          <a:xfrm>
            <a:off x="7896145" y="4205290"/>
            <a:ext cx="62971" cy="78237"/>
          </a:xfrm>
          <a:custGeom>
            <a:avLst/>
            <a:gdLst>
              <a:gd name="T0" fmla="*/ 27 w 124"/>
              <a:gd name="T1" fmla="*/ 0 h 154"/>
              <a:gd name="T2" fmla="*/ 27 w 124"/>
              <a:gd name="T3" fmla="*/ 0 h 154"/>
              <a:gd name="T4" fmla="*/ 27 w 124"/>
              <a:gd name="T5" fmla="*/ 61 h 154"/>
              <a:gd name="T6" fmla="*/ 97 w 124"/>
              <a:gd name="T7" fmla="*/ 61 h 154"/>
              <a:gd name="T8" fmla="*/ 97 w 124"/>
              <a:gd name="T9" fmla="*/ 0 h 154"/>
              <a:gd name="T10" fmla="*/ 124 w 124"/>
              <a:gd name="T11" fmla="*/ 0 h 154"/>
              <a:gd name="T12" fmla="*/ 124 w 124"/>
              <a:gd name="T13" fmla="*/ 154 h 154"/>
              <a:gd name="T14" fmla="*/ 97 w 124"/>
              <a:gd name="T15" fmla="*/ 154 h 154"/>
              <a:gd name="T16" fmla="*/ 97 w 124"/>
              <a:gd name="T17" fmla="*/ 85 h 154"/>
              <a:gd name="T18" fmla="*/ 27 w 124"/>
              <a:gd name="T19" fmla="*/ 85 h 154"/>
              <a:gd name="T20" fmla="*/ 27 w 124"/>
              <a:gd name="T21" fmla="*/ 154 h 154"/>
              <a:gd name="T22" fmla="*/ 0 w 124"/>
              <a:gd name="T23" fmla="*/ 154 h 154"/>
              <a:gd name="T24" fmla="*/ 0 w 124"/>
              <a:gd name="T25" fmla="*/ 0 h 154"/>
              <a:gd name="T26" fmla="*/ 27 w 124"/>
              <a:gd name="T2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4">
                <a:moveTo>
                  <a:pt x="27" y="0"/>
                </a:moveTo>
                <a:lnTo>
                  <a:pt x="27" y="0"/>
                </a:lnTo>
                <a:lnTo>
                  <a:pt x="27" y="61"/>
                </a:lnTo>
                <a:lnTo>
                  <a:pt x="97" y="61"/>
                </a:lnTo>
                <a:lnTo>
                  <a:pt x="97" y="0"/>
                </a:lnTo>
                <a:lnTo>
                  <a:pt x="124" y="0"/>
                </a:lnTo>
                <a:lnTo>
                  <a:pt x="124" y="154"/>
                </a:lnTo>
                <a:lnTo>
                  <a:pt x="97" y="154"/>
                </a:lnTo>
                <a:lnTo>
                  <a:pt x="97" y="85"/>
                </a:lnTo>
                <a:lnTo>
                  <a:pt x="27" y="85"/>
                </a:lnTo>
                <a:lnTo>
                  <a:pt x="27" y="154"/>
                </a:lnTo>
                <a:lnTo>
                  <a:pt x="0" y="154"/>
                </a:lnTo>
                <a:lnTo>
                  <a:pt x="0" y="0"/>
                </a:lnTo>
                <a:lnTo>
                  <a:pt x="27"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04" name="Freeform 423">
            <a:extLst>
              <a:ext uri="{FF2B5EF4-FFF2-40B4-BE49-F238E27FC236}">
                <a16:creationId xmlns:a16="http://schemas.microsoft.com/office/drawing/2014/main" id="{72B69122-A6D3-43FB-B8DC-F207FA92ED00}"/>
              </a:ext>
            </a:extLst>
          </p:cNvPr>
          <p:cNvSpPr>
            <a:spLocks/>
          </p:cNvSpPr>
          <p:nvPr/>
        </p:nvSpPr>
        <p:spPr bwMode="auto">
          <a:xfrm>
            <a:off x="7896145" y="4293067"/>
            <a:ext cx="62971" cy="78237"/>
          </a:xfrm>
          <a:custGeom>
            <a:avLst/>
            <a:gdLst>
              <a:gd name="T0" fmla="*/ 29 w 125"/>
              <a:gd name="T1" fmla="*/ 0 h 153"/>
              <a:gd name="T2" fmla="*/ 29 w 125"/>
              <a:gd name="T3" fmla="*/ 0 h 153"/>
              <a:gd name="T4" fmla="*/ 99 w 125"/>
              <a:gd name="T5" fmla="*/ 113 h 153"/>
              <a:gd name="T6" fmla="*/ 100 w 125"/>
              <a:gd name="T7" fmla="*/ 113 h 153"/>
              <a:gd name="T8" fmla="*/ 100 w 125"/>
              <a:gd name="T9" fmla="*/ 0 h 153"/>
              <a:gd name="T10" fmla="*/ 125 w 125"/>
              <a:gd name="T11" fmla="*/ 0 h 153"/>
              <a:gd name="T12" fmla="*/ 125 w 125"/>
              <a:gd name="T13" fmla="*/ 153 h 153"/>
              <a:gd name="T14" fmla="*/ 97 w 125"/>
              <a:gd name="T15" fmla="*/ 153 h 153"/>
              <a:gd name="T16" fmla="*/ 27 w 125"/>
              <a:gd name="T17" fmla="*/ 40 h 153"/>
              <a:gd name="T18" fmla="*/ 26 w 125"/>
              <a:gd name="T19" fmla="*/ 40 h 153"/>
              <a:gd name="T20" fmla="*/ 26 w 125"/>
              <a:gd name="T21" fmla="*/ 153 h 153"/>
              <a:gd name="T22" fmla="*/ 0 w 125"/>
              <a:gd name="T23" fmla="*/ 153 h 153"/>
              <a:gd name="T24" fmla="*/ 0 w 125"/>
              <a:gd name="T25" fmla="*/ 0 h 153"/>
              <a:gd name="T26" fmla="*/ 29 w 125"/>
              <a:gd name="T27"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153">
                <a:moveTo>
                  <a:pt x="29" y="0"/>
                </a:moveTo>
                <a:lnTo>
                  <a:pt x="29" y="0"/>
                </a:lnTo>
                <a:lnTo>
                  <a:pt x="99" y="113"/>
                </a:lnTo>
                <a:lnTo>
                  <a:pt x="100" y="113"/>
                </a:lnTo>
                <a:lnTo>
                  <a:pt x="100" y="0"/>
                </a:lnTo>
                <a:lnTo>
                  <a:pt x="125" y="0"/>
                </a:lnTo>
                <a:lnTo>
                  <a:pt x="125" y="153"/>
                </a:lnTo>
                <a:lnTo>
                  <a:pt x="97" y="153"/>
                </a:lnTo>
                <a:lnTo>
                  <a:pt x="27" y="40"/>
                </a:lnTo>
                <a:lnTo>
                  <a:pt x="26" y="40"/>
                </a:lnTo>
                <a:lnTo>
                  <a:pt x="26" y="153"/>
                </a:lnTo>
                <a:lnTo>
                  <a:pt x="0" y="153"/>
                </a:lnTo>
                <a:lnTo>
                  <a:pt x="0" y="0"/>
                </a:lnTo>
                <a:lnTo>
                  <a:pt x="29"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05" name="Freeform 424">
            <a:extLst>
              <a:ext uri="{FF2B5EF4-FFF2-40B4-BE49-F238E27FC236}">
                <a16:creationId xmlns:a16="http://schemas.microsoft.com/office/drawing/2014/main" id="{86F715D3-BEF8-4D52-8EDB-804986B3F3AF}"/>
              </a:ext>
            </a:extLst>
          </p:cNvPr>
          <p:cNvSpPr>
            <a:spLocks/>
          </p:cNvSpPr>
          <p:nvPr/>
        </p:nvSpPr>
        <p:spPr bwMode="auto">
          <a:xfrm>
            <a:off x="8663240" y="4281618"/>
            <a:ext cx="78237" cy="89686"/>
          </a:xfrm>
          <a:custGeom>
            <a:avLst/>
            <a:gdLst>
              <a:gd name="T0" fmla="*/ 156 w 156"/>
              <a:gd name="T1" fmla="*/ 175 h 175"/>
              <a:gd name="T2" fmla="*/ 156 w 156"/>
              <a:gd name="T3" fmla="*/ 175 h 175"/>
              <a:gd name="T4" fmla="*/ 0 w 156"/>
              <a:gd name="T5" fmla="*/ 175 h 175"/>
              <a:gd name="T6" fmla="*/ 0 w 156"/>
              <a:gd name="T7" fmla="*/ 0 h 175"/>
              <a:gd name="T8" fmla="*/ 156 w 156"/>
              <a:gd name="T9" fmla="*/ 0 h 175"/>
              <a:gd name="T10" fmla="*/ 156 w 156"/>
              <a:gd name="T11" fmla="*/ 175 h 175"/>
            </a:gdLst>
            <a:ahLst/>
            <a:cxnLst>
              <a:cxn ang="0">
                <a:pos x="T0" y="T1"/>
              </a:cxn>
              <a:cxn ang="0">
                <a:pos x="T2" y="T3"/>
              </a:cxn>
              <a:cxn ang="0">
                <a:pos x="T4" y="T5"/>
              </a:cxn>
              <a:cxn ang="0">
                <a:pos x="T6" y="T7"/>
              </a:cxn>
              <a:cxn ang="0">
                <a:pos x="T8" y="T9"/>
              </a:cxn>
              <a:cxn ang="0">
                <a:pos x="T10" y="T11"/>
              </a:cxn>
            </a:cxnLst>
            <a:rect l="0" t="0" r="r" b="b"/>
            <a:pathLst>
              <a:path w="156" h="175">
                <a:moveTo>
                  <a:pt x="156" y="175"/>
                </a:moveTo>
                <a:lnTo>
                  <a:pt x="156" y="175"/>
                </a:lnTo>
                <a:lnTo>
                  <a:pt x="0" y="175"/>
                </a:lnTo>
                <a:lnTo>
                  <a:pt x="0" y="0"/>
                </a:lnTo>
                <a:lnTo>
                  <a:pt x="156" y="0"/>
                </a:lnTo>
                <a:lnTo>
                  <a:pt x="156" y="17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06" name="Freeform 425">
            <a:extLst>
              <a:ext uri="{FF2B5EF4-FFF2-40B4-BE49-F238E27FC236}">
                <a16:creationId xmlns:a16="http://schemas.microsoft.com/office/drawing/2014/main" id="{AEEF523D-0FF1-4FBB-9D2C-2DA39025F738}"/>
              </a:ext>
            </a:extLst>
          </p:cNvPr>
          <p:cNvSpPr>
            <a:spLocks/>
          </p:cNvSpPr>
          <p:nvPr/>
        </p:nvSpPr>
        <p:spPr bwMode="auto">
          <a:xfrm>
            <a:off x="8670872" y="4199565"/>
            <a:ext cx="62971" cy="78237"/>
          </a:xfrm>
          <a:custGeom>
            <a:avLst/>
            <a:gdLst>
              <a:gd name="T0" fmla="*/ 27 w 124"/>
              <a:gd name="T1" fmla="*/ 0 h 154"/>
              <a:gd name="T2" fmla="*/ 27 w 124"/>
              <a:gd name="T3" fmla="*/ 0 h 154"/>
              <a:gd name="T4" fmla="*/ 27 w 124"/>
              <a:gd name="T5" fmla="*/ 61 h 154"/>
              <a:gd name="T6" fmla="*/ 97 w 124"/>
              <a:gd name="T7" fmla="*/ 61 h 154"/>
              <a:gd name="T8" fmla="*/ 97 w 124"/>
              <a:gd name="T9" fmla="*/ 0 h 154"/>
              <a:gd name="T10" fmla="*/ 124 w 124"/>
              <a:gd name="T11" fmla="*/ 0 h 154"/>
              <a:gd name="T12" fmla="*/ 124 w 124"/>
              <a:gd name="T13" fmla="*/ 154 h 154"/>
              <a:gd name="T14" fmla="*/ 97 w 124"/>
              <a:gd name="T15" fmla="*/ 154 h 154"/>
              <a:gd name="T16" fmla="*/ 97 w 124"/>
              <a:gd name="T17" fmla="*/ 85 h 154"/>
              <a:gd name="T18" fmla="*/ 27 w 124"/>
              <a:gd name="T19" fmla="*/ 85 h 154"/>
              <a:gd name="T20" fmla="*/ 27 w 124"/>
              <a:gd name="T21" fmla="*/ 154 h 154"/>
              <a:gd name="T22" fmla="*/ 0 w 124"/>
              <a:gd name="T23" fmla="*/ 154 h 154"/>
              <a:gd name="T24" fmla="*/ 0 w 124"/>
              <a:gd name="T25" fmla="*/ 0 h 154"/>
              <a:gd name="T26" fmla="*/ 27 w 124"/>
              <a:gd name="T2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4">
                <a:moveTo>
                  <a:pt x="27" y="0"/>
                </a:moveTo>
                <a:lnTo>
                  <a:pt x="27" y="0"/>
                </a:lnTo>
                <a:lnTo>
                  <a:pt x="27" y="61"/>
                </a:lnTo>
                <a:lnTo>
                  <a:pt x="97" y="61"/>
                </a:lnTo>
                <a:lnTo>
                  <a:pt x="97" y="0"/>
                </a:lnTo>
                <a:lnTo>
                  <a:pt x="124" y="0"/>
                </a:lnTo>
                <a:lnTo>
                  <a:pt x="124" y="154"/>
                </a:lnTo>
                <a:lnTo>
                  <a:pt x="97" y="154"/>
                </a:lnTo>
                <a:lnTo>
                  <a:pt x="97" y="85"/>
                </a:lnTo>
                <a:lnTo>
                  <a:pt x="27" y="85"/>
                </a:lnTo>
                <a:lnTo>
                  <a:pt x="27" y="154"/>
                </a:lnTo>
                <a:lnTo>
                  <a:pt x="0" y="154"/>
                </a:lnTo>
                <a:lnTo>
                  <a:pt x="0" y="0"/>
                </a:lnTo>
                <a:lnTo>
                  <a:pt x="27"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07" name="Freeform 426">
            <a:extLst>
              <a:ext uri="{FF2B5EF4-FFF2-40B4-BE49-F238E27FC236}">
                <a16:creationId xmlns:a16="http://schemas.microsoft.com/office/drawing/2014/main" id="{FB1F9998-EEC3-417D-A4D8-1035E3C8AA3B}"/>
              </a:ext>
            </a:extLst>
          </p:cNvPr>
          <p:cNvSpPr>
            <a:spLocks/>
          </p:cNvSpPr>
          <p:nvPr/>
        </p:nvSpPr>
        <p:spPr bwMode="auto">
          <a:xfrm>
            <a:off x="8670872" y="4287342"/>
            <a:ext cx="62971" cy="78237"/>
          </a:xfrm>
          <a:custGeom>
            <a:avLst/>
            <a:gdLst>
              <a:gd name="T0" fmla="*/ 29 w 125"/>
              <a:gd name="T1" fmla="*/ 0 h 153"/>
              <a:gd name="T2" fmla="*/ 29 w 125"/>
              <a:gd name="T3" fmla="*/ 0 h 153"/>
              <a:gd name="T4" fmla="*/ 99 w 125"/>
              <a:gd name="T5" fmla="*/ 113 h 153"/>
              <a:gd name="T6" fmla="*/ 100 w 125"/>
              <a:gd name="T7" fmla="*/ 113 h 153"/>
              <a:gd name="T8" fmla="*/ 100 w 125"/>
              <a:gd name="T9" fmla="*/ 0 h 153"/>
              <a:gd name="T10" fmla="*/ 125 w 125"/>
              <a:gd name="T11" fmla="*/ 0 h 153"/>
              <a:gd name="T12" fmla="*/ 125 w 125"/>
              <a:gd name="T13" fmla="*/ 153 h 153"/>
              <a:gd name="T14" fmla="*/ 97 w 125"/>
              <a:gd name="T15" fmla="*/ 153 h 153"/>
              <a:gd name="T16" fmla="*/ 27 w 125"/>
              <a:gd name="T17" fmla="*/ 40 h 153"/>
              <a:gd name="T18" fmla="*/ 26 w 125"/>
              <a:gd name="T19" fmla="*/ 40 h 153"/>
              <a:gd name="T20" fmla="*/ 26 w 125"/>
              <a:gd name="T21" fmla="*/ 153 h 153"/>
              <a:gd name="T22" fmla="*/ 0 w 125"/>
              <a:gd name="T23" fmla="*/ 153 h 153"/>
              <a:gd name="T24" fmla="*/ 0 w 125"/>
              <a:gd name="T25" fmla="*/ 0 h 153"/>
              <a:gd name="T26" fmla="*/ 29 w 125"/>
              <a:gd name="T27"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153">
                <a:moveTo>
                  <a:pt x="29" y="0"/>
                </a:moveTo>
                <a:lnTo>
                  <a:pt x="29" y="0"/>
                </a:lnTo>
                <a:lnTo>
                  <a:pt x="99" y="113"/>
                </a:lnTo>
                <a:lnTo>
                  <a:pt x="100" y="113"/>
                </a:lnTo>
                <a:lnTo>
                  <a:pt x="100" y="0"/>
                </a:lnTo>
                <a:lnTo>
                  <a:pt x="125" y="0"/>
                </a:lnTo>
                <a:lnTo>
                  <a:pt x="125" y="153"/>
                </a:lnTo>
                <a:lnTo>
                  <a:pt x="97" y="153"/>
                </a:lnTo>
                <a:lnTo>
                  <a:pt x="27" y="40"/>
                </a:lnTo>
                <a:lnTo>
                  <a:pt x="26" y="40"/>
                </a:lnTo>
                <a:lnTo>
                  <a:pt x="26" y="153"/>
                </a:lnTo>
                <a:lnTo>
                  <a:pt x="0" y="153"/>
                </a:lnTo>
                <a:lnTo>
                  <a:pt x="0" y="0"/>
                </a:lnTo>
                <a:lnTo>
                  <a:pt x="29"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08" name="Freeform 427">
            <a:extLst>
              <a:ext uri="{FF2B5EF4-FFF2-40B4-BE49-F238E27FC236}">
                <a16:creationId xmlns:a16="http://schemas.microsoft.com/office/drawing/2014/main" id="{918D2A2A-7C4F-4863-83FD-5A87408F0739}"/>
              </a:ext>
            </a:extLst>
          </p:cNvPr>
          <p:cNvSpPr>
            <a:spLocks/>
          </p:cNvSpPr>
          <p:nvPr/>
        </p:nvSpPr>
        <p:spPr bwMode="auto">
          <a:xfrm>
            <a:off x="9428426" y="4289250"/>
            <a:ext cx="80144" cy="87777"/>
          </a:xfrm>
          <a:custGeom>
            <a:avLst/>
            <a:gdLst>
              <a:gd name="T0" fmla="*/ 157 w 157"/>
              <a:gd name="T1" fmla="*/ 174 h 174"/>
              <a:gd name="T2" fmla="*/ 157 w 157"/>
              <a:gd name="T3" fmla="*/ 174 h 174"/>
              <a:gd name="T4" fmla="*/ 0 w 157"/>
              <a:gd name="T5" fmla="*/ 174 h 174"/>
              <a:gd name="T6" fmla="*/ 0 w 157"/>
              <a:gd name="T7" fmla="*/ 0 h 174"/>
              <a:gd name="T8" fmla="*/ 157 w 157"/>
              <a:gd name="T9" fmla="*/ 0 h 174"/>
              <a:gd name="T10" fmla="*/ 157 w 157"/>
              <a:gd name="T11" fmla="*/ 174 h 174"/>
            </a:gdLst>
            <a:ahLst/>
            <a:cxnLst>
              <a:cxn ang="0">
                <a:pos x="T0" y="T1"/>
              </a:cxn>
              <a:cxn ang="0">
                <a:pos x="T2" y="T3"/>
              </a:cxn>
              <a:cxn ang="0">
                <a:pos x="T4" y="T5"/>
              </a:cxn>
              <a:cxn ang="0">
                <a:pos x="T6" y="T7"/>
              </a:cxn>
              <a:cxn ang="0">
                <a:pos x="T8" y="T9"/>
              </a:cxn>
              <a:cxn ang="0">
                <a:pos x="T10" y="T11"/>
              </a:cxn>
            </a:cxnLst>
            <a:rect l="0" t="0" r="r" b="b"/>
            <a:pathLst>
              <a:path w="157" h="174">
                <a:moveTo>
                  <a:pt x="157" y="174"/>
                </a:moveTo>
                <a:lnTo>
                  <a:pt x="157" y="174"/>
                </a:lnTo>
                <a:lnTo>
                  <a:pt x="0" y="174"/>
                </a:lnTo>
                <a:lnTo>
                  <a:pt x="0" y="0"/>
                </a:lnTo>
                <a:lnTo>
                  <a:pt x="157" y="0"/>
                </a:lnTo>
                <a:lnTo>
                  <a:pt x="157" y="17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09" name="Freeform 428">
            <a:extLst>
              <a:ext uri="{FF2B5EF4-FFF2-40B4-BE49-F238E27FC236}">
                <a16:creationId xmlns:a16="http://schemas.microsoft.com/office/drawing/2014/main" id="{B4BB1157-97E4-4321-BE22-B23F81002F43}"/>
              </a:ext>
            </a:extLst>
          </p:cNvPr>
          <p:cNvSpPr>
            <a:spLocks/>
          </p:cNvSpPr>
          <p:nvPr/>
        </p:nvSpPr>
        <p:spPr bwMode="auto">
          <a:xfrm>
            <a:off x="9437967" y="4205290"/>
            <a:ext cx="61062" cy="78237"/>
          </a:xfrm>
          <a:custGeom>
            <a:avLst/>
            <a:gdLst>
              <a:gd name="T0" fmla="*/ 27 w 124"/>
              <a:gd name="T1" fmla="*/ 0 h 154"/>
              <a:gd name="T2" fmla="*/ 27 w 124"/>
              <a:gd name="T3" fmla="*/ 0 h 154"/>
              <a:gd name="T4" fmla="*/ 27 w 124"/>
              <a:gd name="T5" fmla="*/ 61 h 154"/>
              <a:gd name="T6" fmla="*/ 97 w 124"/>
              <a:gd name="T7" fmla="*/ 61 h 154"/>
              <a:gd name="T8" fmla="*/ 97 w 124"/>
              <a:gd name="T9" fmla="*/ 0 h 154"/>
              <a:gd name="T10" fmla="*/ 124 w 124"/>
              <a:gd name="T11" fmla="*/ 0 h 154"/>
              <a:gd name="T12" fmla="*/ 124 w 124"/>
              <a:gd name="T13" fmla="*/ 154 h 154"/>
              <a:gd name="T14" fmla="*/ 97 w 124"/>
              <a:gd name="T15" fmla="*/ 154 h 154"/>
              <a:gd name="T16" fmla="*/ 97 w 124"/>
              <a:gd name="T17" fmla="*/ 85 h 154"/>
              <a:gd name="T18" fmla="*/ 27 w 124"/>
              <a:gd name="T19" fmla="*/ 85 h 154"/>
              <a:gd name="T20" fmla="*/ 27 w 124"/>
              <a:gd name="T21" fmla="*/ 154 h 154"/>
              <a:gd name="T22" fmla="*/ 0 w 124"/>
              <a:gd name="T23" fmla="*/ 154 h 154"/>
              <a:gd name="T24" fmla="*/ 0 w 124"/>
              <a:gd name="T25" fmla="*/ 0 h 154"/>
              <a:gd name="T26" fmla="*/ 27 w 124"/>
              <a:gd name="T2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4">
                <a:moveTo>
                  <a:pt x="27" y="0"/>
                </a:moveTo>
                <a:lnTo>
                  <a:pt x="27" y="0"/>
                </a:lnTo>
                <a:lnTo>
                  <a:pt x="27" y="61"/>
                </a:lnTo>
                <a:lnTo>
                  <a:pt x="97" y="61"/>
                </a:lnTo>
                <a:lnTo>
                  <a:pt x="97" y="0"/>
                </a:lnTo>
                <a:lnTo>
                  <a:pt x="124" y="0"/>
                </a:lnTo>
                <a:lnTo>
                  <a:pt x="124" y="154"/>
                </a:lnTo>
                <a:lnTo>
                  <a:pt x="97" y="154"/>
                </a:lnTo>
                <a:lnTo>
                  <a:pt x="97" y="85"/>
                </a:lnTo>
                <a:lnTo>
                  <a:pt x="27" y="85"/>
                </a:lnTo>
                <a:lnTo>
                  <a:pt x="27" y="154"/>
                </a:lnTo>
                <a:lnTo>
                  <a:pt x="0" y="154"/>
                </a:lnTo>
                <a:lnTo>
                  <a:pt x="0" y="0"/>
                </a:lnTo>
                <a:lnTo>
                  <a:pt x="27"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10" name="Freeform 429">
            <a:extLst>
              <a:ext uri="{FF2B5EF4-FFF2-40B4-BE49-F238E27FC236}">
                <a16:creationId xmlns:a16="http://schemas.microsoft.com/office/drawing/2014/main" id="{114CD560-69FE-424A-8F68-3CB194A0C23D}"/>
              </a:ext>
            </a:extLst>
          </p:cNvPr>
          <p:cNvSpPr>
            <a:spLocks/>
          </p:cNvSpPr>
          <p:nvPr/>
        </p:nvSpPr>
        <p:spPr bwMode="auto">
          <a:xfrm>
            <a:off x="9437967" y="4293067"/>
            <a:ext cx="62971" cy="78237"/>
          </a:xfrm>
          <a:custGeom>
            <a:avLst/>
            <a:gdLst>
              <a:gd name="T0" fmla="*/ 28 w 125"/>
              <a:gd name="T1" fmla="*/ 0 h 153"/>
              <a:gd name="T2" fmla="*/ 28 w 125"/>
              <a:gd name="T3" fmla="*/ 0 h 153"/>
              <a:gd name="T4" fmla="*/ 99 w 125"/>
              <a:gd name="T5" fmla="*/ 113 h 153"/>
              <a:gd name="T6" fmla="*/ 99 w 125"/>
              <a:gd name="T7" fmla="*/ 113 h 153"/>
              <a:gd name="T8" fmla="*/ 99 w 125"/>
              <a:gd name="T9" fmla="*/ 0 h 153"/>
              <a:gd name="T10" fmla="*/ 125 w 125"/>
              <a:gd name="T11" fmla="*/ 0 h 153"/>
              <a:gd name="T12" fmla="*/ 125 w 125"/>
              <a:gd name="T13" fmla="*/ 153 h 153"/>
              <a:gd name="T14" fmla="*/ 96 w 125"/>
              <a:gd name="T15" fmla="*/ 153 h 153"/>
              <a:gd name="T16" fmla="*/ 26 w 125"/>
              <a:gd name="T17" fmla="*/ 40 h 153"/>
              <a:gd name="T18" fmla="*/ 26 w 125"/>
              <a:gd name="T19" fmla="*/ 40 h 153"/>
              <a:gd name="T20" fmla="*/ 26 w 125"/>
              <a:gd name="T21" fmla="*/ 153 h 153"/>
              <a:gd name="T22" fmla="*/ 0 w 125"/>
              <a:gd name="T23" fmla="*/ 153 h 153"/>
              <a:gd name="T24" fmla="*/ 0 w 125"/>
              <a:gd name="T25" fmla="*/ 0 h 153"/>
              <a:gd name="T26" fmla="*/ 28 w 125"/>
              <a:gd name="T27"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153">
                <a:moveTo>
                  <a:pt x="28" y="0"/>
                </a:moveTo>
                <a:lnTo>
                  <a:pt x="28" y="0"/>
                </a:lnTo>
                <a:lnTo>
                  <a:pt x="99" y="113"/>
                </a:lnTo>
                <a:lnTo>
                  <a:pt x="99" y="113"/>
                </a:lnTo>
                <a:lnTo>
                  <a:pt x="99" y="0"/>
                </a:lnTo>
                <a:lnTo>
                  <a:pt x="125" y="0"/>
                </a:lnTo>
                <a:lnTo>
                  <a:pt x="125" y="153"/>
                </a:lnTo>
                <a:lnTo>
                  <a:pt x="96" y="153"/>
                </a:lnTo>
                <a:lnTo>
                  <a:pt x="26" y="40"/>
                </a:lnTo>
                <a:lnTo>
                  <a:pt x="26" y="40"/>
                </a:lnTo>
                <a:lnTo>
                  <a:pt x="26" y="153"/>
                </a:lnTo>
                <a:lnTo>
                  <a:pt x="0" y="153"/>
                </a:lnTo>
                <a:lnTo>
                  <a:pt x="0" y="0"/>
                </a:lnTo>
                <a:lnTo>
                  <a:pt x="28"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11" name="Freeform 430">
            <a:extLst>
              <a:ext uri="{FF2B5EF4-FFF2-40B4-BE49-F238E27FC236}">
                <a16:creationId xmlns:a16="http://schemas.microsoft.com/office/drawing/2014/main" id="{BF58875C-D1EE-49B8-8DA6-A72C9F0E68F3}"/>
              </a:ext>
            </a:extLst>
          </p:cNvPr>
          <p:cNvSpPr>
            <a:spLocks/>
          </p:cNvSpPr>
          <p:nvPr/>
        </p:nvSpPr>
        <p:spPr bwMode="auto">
          <a:xfrm>
            <a:off x="8272060" y="4359853"/>
            <a:ext cx="78237" cy="87777"/>
          </a:xfrm>
          <a:custGeom>
            <a:avLst/>
            <a:gdLst>
              <a:gd name="T0" fmla="*/ 156 w 156"/>
              <a:gd name="T1" fmla="*/ 174 h 174"/>
              <a:gd name="T2" fmla="*/ 156 w 156"/>
              <a:gd name="T3" fmla="*/ 174 h 174"/>
              <a:gd name="T4" fmla="*/ 0 w 156"/>
              <a:gd name="T5" fmla="*/ 174 h 174"/>
              <a:gd name="T6" fmla="*/ 0 w 156"/>
              <a:gd name="T7" fmla="*/ 0 h 174"/>
              <a:gd name="T8" fmla="*/ 156 w 156"/>
              <a:gd name="T9" fmla="*/ 0 h 174"/>
              <a:gd name="T10" fmla="*/ 156 w 156"/>
              <a:gd name="T11" fmla="*/ 174 h 174"/>
            </a:gdLst>
            <a:ahLst/>
            <a:cxnLst>
              <a:cxn ang="0">
                <a:pos x="T0" y="T1"/>
              </a:cxn>
              <a:cxn ang="0">
                <a:pos x="T2" y="T3"/>
              </a:cxn>
              <a:cxn ang="0">
                <a:pos x="T4" y="T5"/>
              </a:cxn>
              <a:cxn ang="0">
                <a:pos x="T6" y="T7"/>
              </a:cxn>
              <a:cxn ang="0">
                <a:pos x="T8" y="T9"/>
              </a:cxn>
              <a:cxn ang="0">
                <a:pos x="T10" y="T11"/>
              </a:cxn>
            </a:cxnLst>
            <a:rect l="0" t="0" r="r" b="b"/>
            <a:pathLst>
              <a:path w="156" h="174">
                <a:moveTo>
                  <a:pt x="156" y="174"/>
                </a:moveTo>
                <a:lnTo>
                  <a:pt x="156" y="174"/>
                </a:lnTo>
                <a:lnTo>
                  <a:pt x="0" y="174"/>
                </a:lnTo>
                <a:lnTo>
                  <a:pt x="0" y="0"/>
                </a:lnTo>
                <a:lnTo>
                  <a:pt x="156" y="0"/>
                </a:lnTo>
                <a:lnTo>
                  <a:pt x="156" y="17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12" name="Freeform 431">
            <a:extLst>
              <a:ext uri="{FF2B5EF4-FFF2-40B4-BE49-F238E27FC236}">
                <a16:creationId xmlns:a16="http://schemas.microsoft.com/office/drawing/2014/main" id="{5D62BC26-2754-46FA-931C-7BFDC018BAAF}"/>
              </a:ext>
            </a:extLst>
          </p:cNvPr>
          <p:cNvSpPr>
            <a:spLocks/>
          </p:cNvSpPr>
          <p:nvPr/>
        </p:nvSpPr>
        <p:spPr bwMode="auto">
          <a:xfrm>
            <a:off x="8279693" y="4451446"/>
            <a:ext cx="62971" cy="76328"/>
          </a:xfrm>
          <a:custGeom>
            <a:avLst/>
            <a:gdLst>
              <a:gd name="T0" fmla="*/ 27 w 124"/>
              <a:gd name="T1" fmla="*/ 0 h 154"/>
              <a:gd name="T2" fmla="*/ 27 w 124"/>
              <a:gd name="T3" fmla="*/ 0 h 154"/>
              <a:gd name="T4" fmla="*/ 27 w 124"/>
              <a:gd name="T5" fmla="*/ 61 h 154"/>
              <a:gd name="T6" fmla="*/ 97 w 124"/>
              <a:gd name="T7" fmla="*/ 61 h 154"/>
              <a:gd name="T8" fmla="*/ 97 w 124"/>
              <a:gd name="T9" fmla="*/ 0 h 154"/>
              <a:gd name="T10" fmla="*/ 124 w 124"/>
              <a:gd name="T11" fmla="*/ 0 h 154"/>
              <a:gd name="T12" fmla="*/ 124 w 124"/>
              <a:gd name="T13" fmla="*/ 154 h 154"/>
              <a:gd name="T14" fmla="*/ 97 w 124"/>
              <a:gd name="T15" fmla="*/ 154 h 154"/>
              <a:gd name="T16" fmla="*/ 97 w 124"/>
              <a:gd name="T17" fmla="*/ 85 h 154"/>
              <a:gd name="T18" fmla="*/ 27 w 124"/>
              <a:gd name="T19" fmla="*/ 85 h 154"/>
              <a:gd name="T20" fmla="*/ 27 w 124"/>
              <a:gd name="T21" fmla="*/ 154 h 154"/>
              <a:gd name="T22" fmla="*/ 0 w 124"/>
              <a:gd name="T23" fmla="*/ 154 h 154"/>
              <a:gd name="T24" fmla="*/ 0 w 124"/>
              <a:gd name="T25" fmla="*/ 0 h 154"/>
              <a:gd name="T26" fmla="*/ 27 w 124"/>
              <a:gd name="T2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4">
                <a:moveTo>
                  <a:pt x="27" y="0"/>
                </a:moveTo>
                <a:lnTo>
                  <a:pt x="27" y="0"/>
                </a:lnTo>
                <a:lnTo>
                  <a:pt x="27" y="61"/>
                </a:lnTo>
                <a:lnTo>
                  <a:pt x="97" y="61"/>
                </a:lnTo>
                <a:lnTo>
                  <a:pt x="97" y="0"/>
                </a:lnTo>
                <a:lnTo>
                  <a:pt x="124" y="0"/>
                </a:lnTo>
                <a:lnTo>
                  <a:pt x="124" y="154"/>
                </a:lnTo>
                <a:lnTo>
                  <a:pt x="97" y="154"/>
                </a:lnTo>
                <a:lnTo>
                  <a:pt x="97" y="85"/>
                </a:lnTo>
                <a:lnTo>
                  <a:pt x="27" y="85"/>
                </a:lnTo>
                <a:lnTo>
                  <a:pt x="27" y="154"/>
                </a:lnTo>
                <a:lnTo>
                  <a:pt x="0" y="154"/>
                </a:lnTo>
                <a:lnTo>
                  <a:pt x="0" y="0"/>
                </a:lnTo>
                <a:lnTo>
                  <a:pt x="27"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13" name="Freeform 432">
            <a:extLst>
              <a:ext uri="{FF2B5EF4-FFF2-40B4-BE49-F238E27FC236}">
                <a16:creationId xmlns:a16="http://schemas.microsoft.com/office/drawing/2014/main" id="{1E4BCD50-2704-4746-838A-CCA81F0878B0}"/>
              </a:ext>
            </a:extLst>
          </p:cNvPr>
          <p:cNvSpPr>
            <a:spLocks/>
          </p:cNvSpPr>
          <p:nvPr/>
        </p:nvSpPr>
        <p:spPr bwMode="auto">
          <a:xfrm>
            <a:off x="8279693" y="4365578"/>
            <a:ext cx="62971" cy="76328"/>
          </a:xfrm>
          <a:custGeom>
            <a:avLst/>
            <a:gdLst>
              <a:gd name="T0" fmla="*/ 28 w 124"/>
              <a:gd name="T1" fmla="*/ 0 h 154"/>
              <a:gd name="T2" fmla="*/ 28 w 124"/>
              <a:gd name="T3" fmla="*/ 0 h 154"/>
              <a:gd name="T4" fmla="*/ 98 w 124"/>
              <a:gd name="T5" fmla="*/ 113 h 154"/>
              <a:gd name="T6" fmla="*/ 99 w 124"/>
              <a:gd name="T7" fmla="*/ 113 h 154"/>
              <a:gd name="T8" fmla="*/ 99 w 124"/>
              <a:gd name="T9" fmla="*/ 0 h 154"/>
              <a:gd name="T10" fmla="*/ 124 w 124"/>
              <a:gd name="T11" fmla="*/ 0 h 154"/>
              <a:gd name="T12" fmla="*/ 124 w 124"/>
              <a:gd name="T13" fmla="*/ 154 h 154"/>
              <a:gd name="T14" fmla="*/ 96 w 124"/>
              <a:gd name="T15" fmla="*/ 154 h 154"/>
              <a:gd name="T16" fmla="*/ 26 w 124"/>
              <a:gd name="T17" fmla="*/ 41 h 154"/>
              <a:gd name="T18" fmla="*/ 25 w 124"/>
              <a:gd name="T19" fmla="*/ 41 h 154"/>
              <a:gd name="T20" fmla="*/ 25 w 124"/>
              <a:gd name="T21" fmla="*/ 154 h 154"/>
              <a:gd name="T22" fmla="*/ 0 w 124"/>
              <a:gd name="T23" fmla="*/ 154 h 154"/>
              <a:gd name="T24" fmla="*/ 0 w 124"/>
              <a:gd name="T25" fmla="*/ 0 h 154"/>
              <a:gd name="T26" fmla="*/ 28 w 124"/>
              <a:gd name="T2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4">
                <a:moveTo>
                  <a:pt x="28" y="0"/>
                </a:moveTo>
                <a:lnTo>
                  <a:pt x="28" y="0"/>
                </a:lnTo>
                <a:lnTo>
                  <a:pt x="98" y="113"/>
                </a:lnTo>
                <a:lnTo>
                  <a:pt x="99" y="113"/>
                </a:lnTo>
                <a:lnTo>
                  <a:pt x="99" y="0"/>
                </a:lnTo>
                <a:lnTo>
                  <a:pt x="124" y="0"/>
                </a:lnTo>
                <a:lnTo>
                  <a:pt x="124" y="154"/>
                </a:lnTo>
                <a:lnTo>
                  <a:pt x="96" y="154"/>
                </a:lnTo>
                <a:lnTo>
                  <a:pt x="26" y="41"/>
                </a:lnTo>
                <a:lnTo>
                  <a:pt x="25" y="41"/>
                </a:lnTo>
                <a:lnTo>
                  <a:pt x="25" y="154"/>
                </a:lnTo>
                <a:lnTo>
                  <a:pt x="0" y="154"/>
                </a:lnTo>
                <a:lnTo>
                  <a:pt x="0" y="0"/>
                </a:lnTo>
                <a:lnTo>
                  <a:pt x="28"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14" name="Freeform 433">
            <a:extLst>
              <a:ext uri="{FF2B5EF4-FFF2-40B4-BE49-F238E27FC236}">
                <a16:creationId xmlns:a16="http://schemas.microsoft.com/office/drawing/2014/main" id="{A7C37A9B-FD59-4509-B2FC-74B99D88FCD6}"/>
              </a:ext>
            </a:extLst>
          </p:cNvPr>
          <p:cNvSpPr>
            <a:spLocks/>
          </p:cNvSpPr>
          <p:nvPr/>
        </p:nvSpPr>
        <p:spPr bwMode="auto">
          <a:xfrm>
            <a:off x="9048695" y="4359853"/>
            <a:ext cx="78237" cy="87777"/>
          </a:xfrm>
          <a:custGeom>
            <a:avLst/>
            <a:gdLst>
              <a:gd name="T0" fmla="*/ 156 w 156"/>
              <a:gd name="T1" fmla="*/ 174 h 174"/>
              <a:gd name="T2" fmla="*/ 156 w 156"/>
              <a:gd name="T3" fmla="*/ 174 h 174"/>
              <a:gd name="T4" fmla="*/ 0 w 156"/>
              <a:gd name="T5" fmla="*/ 174 h 174"/>
              <a:gd name="T6" fmla="*/ 0 w 156"/>
              <a:gd name="T7" fmla="*/ 0 h 174"/>
              <a:gd name="T8" fmla="*/ 156 w 156"/>
              <a:gd name="T9" fmla="*/ 0 h 174"/>
              <a:gd name="T10" fmla="*/ 156 w 156"/>
              <a:gd name="T11" fmla="*/ 174 h 174"/>
            </a:gdLst>
            <a:ahLst/>
            <a:cxnLst>
              <a:cxn ang="0">
                <a:pos x="T0" y="T1"/>
              </a:cxn>
              <a:cxn ang="0">
                <a:pos x="T2" y="T3"/>
              </a:cxn>
              <a:cxn ang="0">
                <a:pos x="T4" y="T5"/>
              </a:cxn>
              <a:cxn ang="0">
                <a:pos x="T6" y="T7"/>
              </a:cxn>
              <a:cxn ang="0">
                <a:pos x="T8" y="T9"/>
              </a:cxn>
              <a:cxn ang="0">
                <a:pos x="T10" y="T11"/>
              </a:cxn>
            </a:cxnLst>
            <a:rect l="0" t="0" r="r" b="b"/>
            <a:pathLst>
              <a:path w="156" h="174">
                <a:moveTo>
                  <a:pt x="156" y="174"/>
                </a:moveTo>
                <a:lnTo>
                  <a:pt x="156" y="174"/>
                </a:lnTo>
                <a:lnTo>
                  <a:pt x="0" y="174"/>
                </a:lnTo>
                <a:lnTo>
                  <a:pt x="0" y="0"/>
                </a:lnTo>
                <a:lnTo>
                  <a:pt x="156" y="0"/>
                </a:lnTo>
                <a:lnTo>
                  <a:pt x="156" y="17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15" name="Freeform 434">
            <a:extLst>
              <a:ext uri="{FF2B5EF4-FFF2-40B4-BE49-F238E27FC236}">
                <a16:creationId xmlns:a16="http://schemas.microsoft.com/office/drawing/2014/main" id="{DED0733A-3D91-4B31-9EBF-3DD84292C55E}"/>
              </a:ext>
            </a:extLst>
          </p:cNvPr>
          <p:cNvSpPr>
            <a:spLocks/>
          </p:cNvSpPr>
          <p:nvPr/>
        </p:nvSpPr>
        <p:spPr bwMode="auto">
          <a:xfrm>
            <a:off x="9056328" y="4451446"/>
            <a:ext cx="62971" cy="76328"/>
          </a:xfrm>
          <a:custGeom>
            <a:avLst/>
            <a:gdLst>
              <a:gd name="T0" fmla="*/ 27 w 124"/>
              <a:gd name="T1" fmla="*/ 0 h 154"/>
              <a:gd name="T2" fmla="*/ 27 w 124"/>
              <a:gd name="T3" fmla="*/ 0 h 154"/>
              <a:gd name="T4" fmla="*/ 27 w 124"/>
              <a:gd name="T5" fmla="*/ 61 h 154"/>
              <a:gd name="T6" fmla="*/ 97 w 124"/>
              <a:gd name="T7" fmla="*/ 61 h 154"/>
              <a:gd name="T8" fmla="*/ 97 w 124"/>
              <a:gd name="T9" fmla="*/ 0 h 154"/>
              <a:gd name="T10" fmla="*/ 124 w 124"/>
              <a:gd name="T11" fmla="*/ 0 h 154"/>
              <a:gd name="T12" fmla="*/ 124 w 124"/>
              <a:gd name="T13" fmla="*/ 154 h 154"/>
              <a:gd name="T14" fmla="*/ 97 w 124"/>
              <a:gd name="T15" fmla="*/ 154 h 154"/>
              <a:gd name="T16" fmla="*/ 97 w 124"/>
              <a:gd name="T17" fmla="*/ 85 h 154"/>
              <a:gd name="T18" fmla="*/ 27 w 124"/>
              <a:gd name="T19" fmla="*/ 85 h 154"/>
              <a:gd name="T20" fmla="*/ 27 w 124"/>
              <a:gd name="T21" fmla="*/ 154 h 154"/>
              <a:gd name="T22" fmla="*/ 0 w 124"/>
              <a:gd name="T23" fmla="*/ 154 h 154"/>
              <a:gd name="T24" fmla="*/ 0 w 124"/>
              <a:gd name="T25" fmla="*/ 0 h 154"/>
              <a:gd name="T26" fmla="*/ 27 w 124"/>
              <a:gd name="T2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4">
                <a:moveTo>
                  <a:pt x="27" y="0"/>
                </a:moveTo>
                <a:lnTo>
                  <a:pt x="27" y="0"/>
                </a:lnTo>
                <a:lnTo>
                  <a:pt x="27" y="61"/>
                </a:lnTo>
                <a:lnTo>
                  <a:pt x="97" y="61"/>
                </a:lnTo>
                <a:lnTo>
                  <a:pt x="97" y="0"/>
                </a:lnTo>
                <a:lnTo>
                  <a:pt x="124" y="0"/>
                </a:lnTo>
                <a:lnTo>
                  <a:pt x="124" y="154"/>
                </a:lnTo>
                <a:lnTo>
                  <a:pt x="97" y="154"/>
                </a:lnTo>
                <a:lnTo>
                  <a:pt x="97" y="85"/>
                </a:lnTo>
                <a:lnTo>
                  <a:pt x="27" y="85"/>
                </a:lnTo>
                <a:lnTo>
                  <a:pt x="27" y="154"/>
                </a:lnTo>
                <a:lnTo>
                  <a:pt x="0" y="154"/>
                </a:lnTo>
                <a:lnTo>
                  <a:pt x="0" y="0"/>
                </a:lnTo>
                <a:lnTo>
                  <a:pt x="27"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16" name="Freeform 435">
            <a:extLst>
              <a:ext uri="{FF2B5EF4-FFF2-40B4-BE49-F238E27FC236}">
                <a16:creationId xmlns:a16="http://schemas.microsoft.com/office/drawing/2014/main" id="{EDC814B3-1789-4F95-A706-E2B66E04978C}"/>
              </a:ext>
            </a:extLst>
          </p:cNvPr>
          <p:cNvSpPr>
            <a:spLocks/>
          </p:cNvSpPr>
          <p:nvPr/>
        </p:nvSpPr>
        <p:spPr bwMode="auto">
          <a:xfrm>
            <a:off x="9056328" y="4365578"/>
            <a:ext cx="62971" cy="76328"/>
          </a:xfrm>
          <a:custGeom>
            <a:avLst/>
            <a:gdLst>
              <a:gd name="T0" fmla="*/ 28 w 124"/>
              <a:gd name="T1" fmla="*/ 0 h 154"/>
              <a:gd name="T2" fmla="*/ 28 w 124"/>
              <a:gd name="T3" fmla="*/ 0 h 154"/>
              <a:gd name="T4" fmla="*/ 98 w 124"/>
              <a:gd name="T5" fmla="*/ 113 h 154"/>
              <a:gd name="T6" fmla="*/ 99 w 124"/>
              <a:gd name="T7" fmla="*/ 113 h 154"/>
              <a:gd name="T8" fmla="*/ 99 w 124"/>
              <a:gd name="T9" fmla="*/ 0 h 154"/>
              <a:gd name="T10" fmla="*/ 124 w 124"/>
              <a:gd name="T11" fmla="*/ 0 h 154"/>
              <a:gd name="T12" fmla="*/ 124 w 124"/>
              <a:gd name="T13" fmla="*/ 154 h 154"/>
              <a:gd name="T14" fmla="*/ 96 w 124"/>
              <a:gd name="T15" fmla="*/ 154 h 154"/>
              <a:gd name="T16" fmla="*/ 26 w 124"/>
              <a:gd name="T17" fmla="*/ 41 h 154"/>
              <a:gd name="T18" fmla="*/ 25 w 124"/>
              <a:gd name="T19" fmla="*/ 41 h 154"/>
              <a:gd name="T20" fmla="*/ 25 w 124"/>
              <a:gd name="T21" fmla="*/ 154 h 154"/>
              <a:gd name="T22" fmla="*/ 0 w 124"/>
              <a:gd name="T23" fmla="*/ 154 h 154"/>
              <a:gd name="T24" fmla="*/ 0 w 124"/>
              <a:gd name="T25" fmla="*/ 0 h 154"/>
              <a:gd name="T26" fmla="*/ 28 w 124"/>
              <a:gd name="T2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4">
                <a:moveTo>
                  <a:pt x="28" y="0"/>
                </a:moveTo>
                <a:lnTo>
                  <a:pt x="28" y="0"/>
                </a:lnTo>
                <a:lnTo>
                  <a:pt x="98" y="113"/>
                </a:lnTo>
                <a:lnTo>
                  <a:pt x="99" y="113"/>
                </a:lnTo>
                <a:lnTo>
                  <a:pt x="99" y="0"/>
                </a:lnTo>
                <a:lnTo>
                  <a:pt x="124" y="0"/>
                </a:lnTo>
                <a:lnTo>
                  <a:pt x="124" y="154"/>
                </a:lnTo>
                <a:lnTo>
                  <a:pt x="96" y="154"/>
                </a:lnTo>
                <a:lnTo>
                  <a:pt x="26" y="41"/>
                </a:lnTo>
                <a:lnTo>
                  <a:pt x="25" y="41"/>
                </a:lnTo>
                <a:lnTo>
                  <a:pt x="25" y="154"/>
                </a:lnTo>
                <a:lnTo>
                  <a:pt x="0" y="154"/>
                </a:lnTo>
                <a:lnTo>
                  <a:pt x="0" y="0"/>
                </a:lnTo>
                <a:lnTo>
                  <a:pt x="28"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17" name="Freeform 436">
            <a:extLst>
              <a:ext uri="{FF2B5EF4-FFF2-40B4-BE49-F238E27FC236}">
                <a16:creationId xmlns:a16="http://schemas.microsoft.com/office/drawing/2014/main" id="{A3C8FB3C-2CFF-4DEF-B575-375C50B50D9C}"/>
              </a:ext>
            </a:extLst>
          </p:cNvPr>
          <p:cNvSpPr>
            <a:spLocks/>
          </p:cNvSpPr>
          <p:nvPr/>
        </p:nvSpPr>
        <p:spPr bwMode="auto">
          <a:xfrm>
            <a:off x="8716669" y="4491519"/>
            <a:ext cx="61062" cy="78237"/>
          </a:xfrm>
          <a:custGeom>
            <a:avLst/>
            <a:gdLst>
              <a:gd name="T0" fmla="*/ 27 w 124"/>
              <a:gd name="T1" fmla="*/ 0 h 154"/>
              <a:gd name="T2" fmla="*/ 27 w 124"/>
              <a:gd name="T3" fmla="*/ 0 h 154"/>
              <a:gd name="T4" fmla="*/ 27 w 124"/>
              <a:gd name="T5" fmla="*/ 61 h 154"/>
              <a:gd name="T6" fmla="*/ 97 w 124"/>
              <a:gd name="T7" fmla="*/ 61 h 154"/>
              <a:gd name="T8" fmla="*/ 97 w 124"/>
              <a:gd name="T9" fmla="*/ 0 h 154"/>
              <a:gd name="T10" fmla="*/ 124 w 124"/>
              <a:gd name="T11" fmla="*/ 0 h 154"/>
              <a:gd name="T12" fmla="*/ 124 w 124"/>
              <a:gd name="T13" fmla="*/ 154 h 154"/>
              <a:gd name="T14" fmla="*/ 97 w 124"/>
              <a:gd name="T15" fmla="*/ 154 h 154"/>
              <a:gd name="T16" fmla="*/ 97 w 124"/>
              <a:gd name="T17" fmla="*/ 84 h 154"/>
              <a:gd name="T18" fmla="*/ 27 w 124"/>
              <a:gd name="T19" fmla="*/ 84 h 154"/>
              <a:gd name="T20" fmla="*/ 27 w 124"/>
              <a:gd name="T21" fmla="*/ 154 h 154"/>
              <a:gd name="T22" fmla="*/ 0 w 124"/>
              <a:gd name="T23" fmla="*/ 154 h 154"/>
              <a:gd name="T24" fmla="*/ 0 w 124"/>
              <a:gd name="T25" fmla="*/ 0 h 154"/>
              <a:gd name="T26" fmla="*/ 27 w 124"/>
              <a:gd name="T2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4">
                <a:moveTo>
                  <a:pt x="27" y="0"/>
                </a:moveTo>
                <a:lnTo>
                  <a:pt x="27" y="0"/>
                </a:lnTo>
                <a:lnTo>
                  <a:pt x="27" y="61"/>
                </a:lnTo>
                <a:lnTo>
                  <a:pt x="97" y="61"/>
                </a:lnTo>
                <a:lnTo>
                  <a:pt x="97" y="0"/>
                </a:lnTo>
                <a:lnTo>
                  <a:pt x="124" y="0"/>
                </a:lnTo>
                <a:lnTo>
                  <a:pt x="124" y="154"/>
                </a:lnTo>
                <a:lnTo>
                  <a:pt x="97" y="154"/>
                </a:lnTo>
                <a:lnTo>
                  <a:pt x="97" y="84"/>
                </a:lnTo>
                <a:lnTo>
                  <a:pt x="27" y="84"/>
                </a:lnTo>
                <a:lnTo>
                  <a:pt x="27" y="154"/>
                </a:lnTo>
                <a:lnTo>
                  <a:pt x="0" y="154"/>
                </a:lnTo>
                <a:lnTo>
                  <a:pt x="0" y="0"/>
                </a:lnTo>
                <a:lnTo>
                  <a:pt x="27"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18" name="Freeform 437">
            <a:extLst>
              <a:ext uri="{FF2B5EF4-FFF2-40B4-BE49-F238E27FC236}">
                <a16:creationId xmlns:a16="http://schemas.microsoft.com/office/drawing/2014/main" id="{914FBF15-A281-40C3-A494-ACB8AF706F14}"/>
              </a:ext>
            </a:extLst>
          </p:cNvPr>
          <p:cNvSpPr>
            <a:spLocks/>
          </p:cNvSpPr>
          <p:nvPr/>
        </p:nvSpPr>
        <p:spPr bwMode="auto">
          <a:xfrm>
            <a:off x="8768191" y="4417099"/>
            <a:ext cx="53429" cy="68695"/>
          </a:xfrm>
          <a:custGeom>
            <a:avLst/>
            <a:gdLst>
              <a:gd name="T0" fmla="*/ 62 w 107"/>
              <a:gd name="T1" fmla="*/ 135 h 135"/>
              <a:gd name="T2" fmla="*/ 62 w 107"/>
              <a:gd name="T3" fmla="*/ 135 h 135"/>
              <a:gd name="T4" fmla="*/ 107 w 107"/>
              <a:gd name="T5" fmla="*/ 0 h 135"/>
              <a:gd name="T6" fmla="*/ 0 w 107"/>
              <a:gd name="T7" fmla="*/ 94 h 135"/>
              <a:gd name="T8" fmla="*/ 62 w 107"/>
              <a:gd name="T9" fmla="*/ 135 h 135"/>
            </a:gdLst>
            <a:ahLst/>
            <a:cxnLst>
              <a:cxn ang="0">
                <a:pos x="T0" y="T1"/>
              </a:cxn>
              <a:cxn ang="0">
                <a:pos x="T2" y="T3"/>
              </a:cxn>
              <a:cxn ang="0">
                <a:pos x="T4" y="T5"/>
              </a:cxn>
              <a:cxn ang="0">
                <a:pos x="T6" y="T7"/>
              </a:cxn>
              <a:cxn ang="0">
                <a:pos x="T8" y="T9"/>
              </a:cxn>
            </a:cxnLst>
            <a:rect l="0" t="0" r="r" b="b"/>
            <a:pathLst>
              <a:path w="107" h="135">
                <a:moveTo>
                  <a:pt x="62" y="135"/>
                </a:moveTo>
                <a:lnTo>
                  <a:pt x="62" y="135"/>
                </a:lnTo>
                <a:lnTo>
                  <a:pt x="107" y="0"/>
                </a:lnTo>
                <a:lnTo>
                  <a:pt x="0" y="94"/>
                </a:lnTo>
                <a:lnTo>
                  <a:pt x="62" y="135"/>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19" name="Freeform 438">
            <a:extLst>
              <a:ext uri="{FF2B5EF4-FFF2-40B4-BE49-F238E27FC236}">
                <a16:creationId xmlns:a16="http://schemas.microsoft.com/office/drawing/2014/main" id="{3C004A06-EEE2-43D2-8554-611E2E18FF6A}"/>
              </a:ext>
            </a:extLst>
          </p:cNvPr>
          <p:cNvSpPr>
            <a:spLocks/>
          </p:cNvSpPr>
          <p:nvPr/>
        </p:nvSpPr>
        <p:spPr bwMode="auto">
          <a:xfrm>
            <a:off x="9907382" y="4562122"/>
            <a:ext cx="299587" cy="269056"/>
          </a:xfrm>
          <a:custGeom>
            <a:avLst/>
            <a:gdLst>
              <a:gd name="T0" fmla="*/ 429 w 595"/>
              <a:gd name="T1" fmla="*/ 0 h 534"/>
              <a:gd name="T2" fmla="*/ 429 w 595"/>
              <a:gd name="T3" fmla="*/ 0 h 534"/>
              <a:gd name="T4" fmla="*/ 132 w 595"/>
              <a:gd name="T5" fmla="*/ 19 h 534"/>
              <a:gd name="T6" fmla="*/ 0 w 595"/>
              <a:gd name="T7" fmla="*/ 286 h 534"/>
              <a:gd name="T8" fmla="*/ 165 w 595"/>
              <a:gd name="T9" fmla="*/ 534 h 534"/>
              <a:gd name="T10" fmla="*/ 463 w 595"/>
              <a:gd name="T11" fmla="*/ 515 h 534"/>
              <a:gd name="T12" fmla="*/ 595 w 595"/>
              <a:gd name="T13" fmla="*/ 248 h 534"/>
              <a:gd name="T14" fmla="*/ 429 w 595"/>
              <a:gd name="T15" fmla="*/ 0 h 534"/>
              <a:gd name="T16" fmla="*/ 429 w 595"/>
              <a:gd name="T17"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5" h="534">
                <a:moveTo>
                  <a:pt x="429" y="0"/>
                </a:moveTo>
                <a:lnTo>
                  <a:pt x="429" y="0"/>
                </a:lnTo>
                <a:lnTo>
                  <a:pt x="132" y="19"/>
                </a:lnTo>
                <a:lnTo>
                  <a:pt x="0" y="286"/>
                </a:lnTo>
                <a:lnTo>
                  <a:pt x="165" y="534"/>
                </a:lnTo>
                <a:lnTo>
                  <a:pt x="463" y="515"/>
                </a:lnTo>
                <a:lnTo>
                  <a:pt x="595" y="248"/>
                </a:lnTo>
                <a:lnTo>
                  <a:pt x="429" y="0"/>
                </a:lnTo>
                <a:lnTo>
                  <a:pt x="429" y="0"/>
                </a:lnTo>
                <a:close/>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20" name="Freeform 439">
            <a:extLst>
              <a:ext uri="{FF2B5EF4-FFF2-40B4-BE49-F238E27FC236}">
                <a16:creationId xmlns:a16="http://schemas.microsoft.com/office/drawing/2014/main" id="{96F20E92-2378-460F-9FDE-A1F165240F64}"/>
              </a:ext>
            </a:extLst>
          </p:cNvPr>
          <p:cNvSpPr>
            <a:spLocks/>
          </p:cNvSpPr>
          <p:nvPr/>
        </p:nvSpPr>
        <p:spPr bwMode="auto">
          <a:xfrm>
            <a:off x="9922648" y="4821637"/>
            <a:ext cx="299587" cy="270964"/>
          </a:xfrm>
          <a:custGeom>
            <a:avLst/>
            <a:gdLst>
              <a:gd name="T0" fmla="*/ 430 w 595"/>
              <a:gd name="T1" fmla="*/ 0 h 534"/>
              <a:gd name="T2" fmla="*/ 430 w 595"/>
              <a:gd name="T3" fmla="*/ 0 h 534"/>
              <a:gd name="T4" fmla="*/ 132 w 595"/>
              <a:gd name="T5" fmla="*/ 19 h 534"/>
              <a:gd name="T6" fmla="*/ 0 w 595"/>
              <a:gd name="T7" fmla="*/ 287 h 534"/>
              <a:gd name="T8" fmla="*/ 166 w 595"/>
              <a:gd name="T9" fmla="*/ 534 h 534"/>
              <a:gd name="T10" fmla="*/ 463 w 595"/>
              <a:gd name="T11" fmla="*/ 515 h 534"/>
              <a:gd name="T12" fmla="*/ 595 w 595"/>
              <a:gd name="T13" fmla="*/ 248 h 534"/>
              <a:gd name="T14" fmla="*/ 430 w 595"/>
              <a:gd name="T15" fmla="*/ 0 h 534"/>
              <a:gd name="T16" fmla="*/ 430 w 595"/>
              <a:gd name="T17"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5" h="534">
                <a:moveTo>
                  <a:pt x="430" y="0"/>
                </a:moveTo>
                <a:lnTo>
                  <a:pt x="430" y="0"/>
                </a:lnTo>
                <a:lnTo>
                  <a:pt x="132" y="19"/>
                </a:lnTo>
                <a:lnTo>
                  <a:pt x="0" y="287"/>
                </a:lnTo>
                <a:lnTo>
                  <a:pt x="166" y="534"/>
                </a:lnTo>
                <a:lnTo>
                  <a:pt x="463" y="515"/>
                </a:lnTo>
                <a:lnTo>
                  <a:pt x="595" y="248"/>
                </a:lnTo>
                <a:lnTo>
                  <a:pt x="430" y="0"/>
                </a:lnTo>
                <a:lnTo>
                  <a:pt x="430" y="0"/>
                </a:lnTo>
                <a:close/>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21" name="Freeform 440">
            <a:extLst>
              <a:ext uri="{FF2B5EF4-FFF2-40B4-BE49-F238E27FC236}">
                <a16:creationId xmlns:a16="http://schemas.microsoft.com/office/drawing/2014/main" id="{63E2B7D5-3A7F-4FFE-AAA8-EFE7D3F095BF}"/>
              </a:ext>
            </a:extLst>
          </p:cNvPr>
          <p:cNvSpPr>
            <a:spLocks/>
          </p:cNvSpPr>
          <p:nvPr/>
        </p:nvSpPr>
        <p:spPr bwMode="auto">
          <a:xfrm>
            <a:off x="9953179" y="4855984"/>
            <a:ext cx="57246" cy="116401"/>
          </a:xfrm>
          <a:custGeom>
            <a:avLst/>
            <a:gdLst>
              <a:gd name="T0" fmla="*/ 0 w 112"/>
              <a:gd name="T1" fmla="*/ 228 h 228"/>
              <a:gd name="T2" fmla="*/ 0 w 112"/>
              <a:gd name="T3" fmla="*/ 228 h 228"/>
              <a:gd name="T4" fmla="*/ 112 w 112"/>
              <a:gd name="T5" fmla="*/ 0 h 228"/>
            </a:gdLst>
            <a:ahLst/>
            <a:cxnLst>
              <a:cxn ang="0">
                <a:pos x="T0" y="T1"/>
              </a:cxn>
              <a:cxn ang="0">
                <a:pos x="T2" y="T3"/>
              </a:cxn>
              <a:cxn ang="0">
                <a:pos x="T4" y="T5"/>
              </a:cxn>
            </a:cxnLst>
            <a:rect l="0" t="0" r="r" b="b"/>
            <a:pathLst>
              <a:path w="112" h="228">
                <a:moveTo>
                  <a:pt x="0" y="228"/>
                </a:moveTo>
                <a:lnTo>
                  <a:pt x="0" y="228"/>
                </a:lnTo>
                <a:lnTo>
                  <a:pt x="112" y="0"/>
                </a:lnTo>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22" name="Freeform 441">
            <a:extLst>
              <a:ext uri="{FF2B5EF4-FFF2-40B4-BE49-F238E27FC236}">
                <a16:creationId xmlns:a16="http://schemas.microsoft.com/office/drawing/2014/main" id="{D1E02D2B-B1C9-4C74-94CB-DF97452ABBDB}"/>
              </a:ext>
            </a:extLst>
          </p:cNvPr>
          <p:cNvSpPr>
            <a:spLocks/>
          </p:cNvSpPr>
          <p:nvPr/>
        </p:nvSpPr>
        <p:spPr bwMode="auto">
          <a:xfrm>
            <a:off x="10019966" y="5050620"/>
            <a:ext cx="125941" cy="7633"/>
          </a:xfrm>
          <a:custGeom>
            <a:avLst/>
            <a:gdLst>
              <a:gd name="T0" fmla="*/ 0 w 253"/>
              <a:gd name="T1" fmla="*/ 15 h 15"/>
              <a:gd name="T2" fmla="*/ 0 w 253"/>
              <a:gd name="T3" fmla="*/ 15 h 15"/>
              <a:gd name="T4" fmla="*/ 253 w 253"/>
              <a:gd name="T5" fmla="*/ 0 h 15"/>
            </a:gdLst>
            <a:ahLst/>
            <a:cxnLst>
              <a:cxn ang="0">
                <a:pos x="T0" y="T1"/>
              </a:cxn>
              <a:cxn ang="0">
                <a:pos x="T2" y="T3"/>
              </a:cxn>
              <a:cxn ang="0">
                <a:pos x="T4" y="T5"/>
              </a:cxn>
            </a:cxnLst>
            <a:rect l="0" t="0" r="r" b="b"/>
            <a:pathLst>
              <a:path w="253" h="15">
                <a:moveTo>
                  <a:pt x="0" y="15"/>
                </a:moveTo>
                <a:lnTo>
                  <a:pt x="0" y="15"/>
                </a:lnTo>
                <a:lnTo>
                  <a:pt x="253" y="0"/>
                </a:lnTo>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23" name="Freeform 442">
            <a:extLst>
              <a:ext uri="{FF2B5EF4-FFF2-40B4-BE49-F238E27FC236}">
                <a16:creationId xmlns:a16="http://schemas.microsoft.com/office/drawing/2014/main" id="{7FA14D76-7B0B-43A9-AB89-8D96C609E5CC}"/>
              </a:ext>
            </a:extLst>
          </p:cNvPr>
          <p:cNvSpPr>
            <a:spLocks/>
          </p:cNvSpPr>
          <p:nvPr/>
        </p:nvSpPr>
        <p:spPr bwMode="auto">
          <a:xfrm>
            <a:off x="10140182" y="4672797"/>
            <a:ext cx="299587" cy="269056"/>
          </a:xfrm>
          <a:custGeom>
            <a:avLst/>
            <a:gdLst>
              <a:gd name="T0" fmla="*/ 430 w 595"/>
              <a:gd name="T1" fmla="*/ 0 h 534"/>
              <a:gd name="T2" fmla="*/ 430 w 595"/>
              <a:gd name="T3" fmla="*/ 0 h 534"/>
              <a:gd name="T4" fmla="*/ 132 w 595"/>
              <a:gd name="T5" fmla="*/ 19 h 534"/>
              <a:gd name="T6" fmla="*/ 0 w 595"/>
              <a:gd name="T7" fmla="*/ 287 h 534"/>
              <a:gd name="T8" fmla="*/ 166 w 595"/>
              <a:gd name="T9" fmla="*/ 534 h 534"/>
              <a:gd name="T10" fmla="*/ 463 w 595"/>
              <a:gd name="T11" fmla="*/ 515 h 534"/>
              <a:gd name="T12" fmla="*/ 595 w 595"/>
              <a:gd name="T13" fmla="*/ 248 h 534"/>
              <a:gd name="T14" fmla="*/ 430 w 595"/>
              <a:gd name="T15" fmla="*/ 0 h 534"/>
              <a:gd name="T16" fmla="*/ 430 w 595"/>
              <a:gd name="T17"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5" h="534">
                <a:moveTo>
                  <a:pt x="430" y="0"/>
                </a:moveTo>
                <a:lnTo>
                  <a:pt x="430" y="0"/>
                </a:lnTo>
                <a:lnTo>
                  <a:pt x="132" y="19"/>
                </a:lnTo>
                <a:lnTo>
                  <a:pt x="0" y="287"/>
                </a:lnTo>
                <a:lnTo>
                  <a:pt x="166" y="534"/>
                </a:lnTo>
                <a:lnTo>
                  <a:pt x="463" y="515"/>
                </a:lnTo>
                <a:lnTo>
                  <a:pt x="595" y="248"/>
                </a:lnTo>
                <a:lnTo>
                  <a:pt x="430" y="0"/>
                </a:lnTo>
                <a:lnTo>
                  <a:pt x="430" y="0"/>
                </a:lnTo>
                <a:close/>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24" name="Freeform 443">
            <a:extLst>
              <a:ext uri="{FF2B5EF4-FFF2-40B4-BE49-F238E27FC236}">
                <a16:creationId xmlns:a16="http://schemas.microsoft.com/office/drawing/2014/main" id="{F5E601BE-A276-4BA3-B939-2A61E888F6CF}"/>
              </a:ext>
            </a:extLst>
          </p:cNvPr>
          <p:cNvSpPr>
            <a:spLocks/>
          </p:cNvSpPr>
          <p:nvPr/>
        </p:nvSpPr>
        <p:spPr bwMode="auto">
          <a:xfrm>
            <a:off x="10220326" y="4705237"/>
            <a:ext cx="125941" cy="7633"/>
          </a:xfrm>
          <a:custGeom>
            <a:avLst/>
            <a:gdLst>
              <a:gd name="T0" fmla="*/ 0 w 253"/>
              <a:gd name="T1" fmla="*/ 16 h 16"/>
              <a:gd name="T2" fmla="*/ 0 w 253"/>
              <a:gd name="T3" fmla="*/ 16 h 16"/>
              <a:gd name="T4" fmla="*/ 253 w 253"/>
              <a:gd name="T5" fmla="*/ 0 h 16"/>
            </a:gdLst>
            <a:ahLst/>
            <a:cxnLst>
              <a:cxn ang="0">
                <a:pos x="T0" y="T1"/>
              </a:cxn>
              <a:cxn ang="0">
                <a:pos x="T2" y="T3"/>
              </a:cxn>
              <a:cxn ang="0">
                <a:pos x="T4" y="T5"/>
              </a:cxn>
            </a:cxnLst>
            <a:rect l="0" t="0" r="r" b="b"/>
            <a:pathLst>
              <a:path w="253" h="16">
                <a:moveTo>
                  <a:pt x="0" y="16"/>
                </a:moveTo>
                <a:lnTo>
                  <a:pt x="0" y="16"/>
                </a:lnTo>
                <a:lnTo>
                  <a:pt x="253" y="0"/>
                </a:lnTo>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25" name="Freeform 444">
            <a:extLst>
              <a:ext uri="{FF2B5EF4-FFF2-40B4-BE49-F238E27FC236}">
                <a16:creationId xmlns:a16="http://schemas.microsoft.com/office/drawing/2014/main" id="{2FBA8570-74DB-43BC-B084-3B2D88E3BE7C}"/>
              </a:ext>
            </a:extLst>
          </p:cNvPr>
          <p:cNvSpPr>
            <a:spLocks/>
          </p:cNvSpPr>
          <p:nvPr/>
        </p:nvSpPr>
        <p:spPr bwMode="auto">
          <a:xfrm>
            <a:off x="10180255" y="4804464"/>
            <a:ext cx="72511" cy="104951"/>
          </a:xfrm>
          <a:custGeom>
            <a:avLst/>
            <a:gdLst>
              <a:gd name="T0" fmla="*/ 0 w 145"/>
              <a:gd name="T1" fmla="*/ 0 h 207"/>
              <a:gd name="T2" fmla="*/ 0 w 145"/>
              <a:gd name="T3" fmla="*/ 0 h 207"/>
              <a:gd name="T4" fmla="*/ 145 w 145"/>
              <a:gd name="T5" fmla="*/ 207 h 207"/>
            </a:gdLst>
            <a:ahLst/>
            <a:cxnLst>
              <a:cxn ang="0">
                <a:pos x="T0" y="T1"/>
              </a:cxn>
              <a:cxn ang="0">
                <a:pos x="T2" y="T3"/>
              </a:cxn>
              <a:cxn ang="0">
                <a:pos x="T4" y="T5"/>
              </a:cxn>
            </a:cxnLst>
            <a:rect l="0" t="0" r="r" b="b"/>
            <a:pathLst>
              <a:path w="145" h="207">
                <a:moveTo>
                  <a:pt x="0" y="0"/>
                </a:moveTo>
                <a:lnTo>
                  <a:pt x="0" y="0"/>
                </a:lnTo>
                <a:lnTo>
                  <a:pt x="145" y="207"/>
                </a:lnTo>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26" name="Freeform 445">
            <a:extLst>
              <a:ext uri="{FF2B5EF4-FFF2-40B4-BE49-F238E27FC236}">
                <a16:creationId xmlns:a16="http://schemas.microsoft.com/office/drawing/2014/main" id="{82DD269E-3DEC-47DC-ADB3-F1F886190738}"/>
              </a:ext>
            </a:extLst>
          </p:cNvPr>
          <p:cNvSpPr>
            <a:spLocks/>
          </p:cNvSpPr>
          <p:nvPr/>
        </p:nvSpPr>
        <p:spPr bwMode="auto">
          <a:xfrm>
            <a:off x="10340543" y="4793014"/>
            <a:ext cx="59155" cy="112584"/>
          </a:xfrm>
          <a:custGeom>
            <a:avLst/>
            <a:gdLst>
              <a:gd name="T0" fmla="*/ 0 w 121"/>
              <a:gd name="T1" fmla="*/ 222 h 222"/>
              <a:gd name="T2" fmla="*/ 0 w 121"/>
              <a:gd name="T3" fmla="*/ 222 h 222"/>
              <a:gd name="T4" fmla="*/ 121 w 121"/>
              <a:gd name="T5" fmla="*/ 0 h 222"/>
            </a:gdLst>
            <a:ahLst/>
            <a:cxnLst>
              <a:cxn ang="0">
                <a:pos x="T0" y="T1"/>
              </a:cxn>
              <a:cxn ang="0">
                <a:pos x="T2" y="T3"/>
              </a:cxn>
              <a:cxn ang="0">
                <a:pos x="T4" y="T5"/>
              </a:cxn>
            </a:cxnLst>
            <a:rect l="0" t="0" r="r" b="b"/>
            <a:pathLst>
              <a:path w="121" h="222">
                <a:moveTo>
                  <a:pt x="0" y="222"/>
                </a:moveTo>
                <a:lnTo>
                  <a:pt x="0" y="222"/>
                </a:lnTo>
                <a:lnTo>
                  <a:pt x="121" y="0"/>
                </a:lnTo>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27" name="Freeform 446">
            <a:extLst>
              <a:ext uri="{FF2B5EF4-FFF2-40B4-BE49-F238E27FC236}">
                <a16:creationId xmlns:a16="http://schemas.microsoft.com/office/drawing/2014/main" id="{2B18D471-4A5B-4E76-BA28-36F2952AF0ED}"/>
              </a:ext>
            </a:extLst>
          </p:cNvPr>
          <p:cNvSpPr>
            <a:spLocks/>
          </p:cNvSpPr>
          <p:nvPr/>
        </p:nvSpPr>
        <p:spPr bwMode="auto">
          <a:xfrm>
            <a:off x="10573343" y="4518234"/>
            <a:ext cx="261423" cy="299588"/>
          </a:xfrm>
          <a:custGeom>
            <a:avLst/>
            <a:gdLst>
              <a:gd name="T0" fmla="*/ 518 w 518"/>
              <a:gd name="T1" fmla="*/ 446 h 596"/>
              <a:gd name="T2" fmla="*/ 518 w 518"/>
              <a:gd name="T3" fmla="*/ 446 h 596"/>
              <a:gd name="T4" fmla="*/ 516 w 518"/>
              <a:gd name="T5" fmla="*/ 148 h 596"/>
              <a:gd name="T6" fmla="*/ 258 w 518"/>
              <a:gd name="T7" fmla="*/ 0 h 596"/>
              <a:gd name="T8" fmla="*/ 0 w 518"/>
              <a:gd name="T9" fmla="*/ 150 h 596"/>
              <a:gd name="T10" fmla="*/ 1 w 518"/>
              <a:gd name="T11" fmla="*/ 448 h 596"/>
              <a:gd name="T12" fmla="*/ 260 w 518"/>
              <a:gd name="T13" fmla="*/ 596 h 596"/>
              <a:gd name="T14" fmla="*/ 518 w 518"/>
              <a:gd name="T15" fmla="*/ 446 h 596"/>
              <a:gd name="T16" fmla="*/ 518 w 518"/>
              <a:gd name="T17" fmla="*/ 446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8" h="596">
                <a:moveTo>
                  <a:pt x="518" y="446"/>
                </a:moveTo>
                <a:lnTo>
                  <a:pt x="518" y="446"/>
                </a:lnTo>
                <a:lnTo>
                  <a:pt x="516" y="148"/>
                </a:lnTo>
                <a:lnTo>
                  <a:pt x="258" y="0"/>
                </a:lnTo>
                <a:lnTo>
                  <a:pt x="0" y="150"/>
                </a:lnTo>
                <a:lnTo>
                  <a:pt x="1" y="448"/>
                </a:lnTo>
                <a:lnTo>
                  <a:pt x="260" y="596"/>
                </a:lnTo>
                <a:lnTo>
                  <a:pt x="518" y="446"/>
                </a:lnTo>
                <a:lnTo>
                  <a:pt x="518" y="446"/>
                </a:lnTo>
                <a:close/>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28" name="Freeform 447">
            <a:extLst>
              <a:ext uri="{FF2B5EF4-FFF2-40B4-BE49-F238E27FC236}">
                <a16:creationId xmlns:a16="http://schemas.microsoft.com/office/drawing/2014/main" id="{31EDC77E-004E-4751-B846-4F90CE66FD75}"/>
              </a:ext>
            </a:extLst>
          </p:cNvPr>
          <p:cNvSpPr>
            <a:spLocks/>
          </p:cNvSpPr>
          <p:nvPr/>
        </p:nvSpPr>
        <p:spPr bwMode="auto">
          <a:xfrm>
            <a:off x="10802326" y="4604102"/>
            <a:ext cx="1909" cy="127850"/>
          </a:xfrm>
          <a:custGeom>
            <a:avLst/>
            <a:gdLst>
              <a:gd name="T0" fmla="*/ 1 w 1"/>
              <a:gd name="T1" fmla="*/ 0 h 253"/>
              <a:gd name="T2" fmla="*/ 1 w 1"/>
              <a:gd name="T3" fmla="*/ 0 h 253"/>
              <a:gd name="T4" fmla="*/ 0 w 1"/>
              <a:gd name="T5" fmla="*/ 253 h 253"/>
            </a:gdLst>
            <a:ahLst/>
            <a:cxnLst>
              <a:cxn ang="0">
                <a:pos x="T0" y="T1"/>
              </a:cxn>
              <a:cxn ang="0">
                <a:pos x="T2" y="T3"/>
              </a:cxn>
              <a:cxn ang="0">
                <a:pos x="T4" y="T5"/>
              </a:cxn>
            </a:cxnLst>
            <a:rect l="0" t="0" r="r" b="b"/>
            <a:pathLst>
              <a:path w="1" h="253">
                <a:moveTo>
                  <a:pt x="1" y="0"/>
                </a:moveTo>
                <a:lnTo>
                  <a:pt x="1" y="0"/>
                </a:lnTo>
                <a:lnTo>
                  <a:pt x="0" y="253"/>
                </a:lnTo>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29" name="Freeform 448">
            <a:extLst>
              <a:ext uri="{FF2B5EF4-FFF2-40B4-BE49-F238E27FC236}">
                <a16:creationId xmlns:a16="http://schemas.microsoft.com/office/drawing/2014/main" id="{8749912C-7853-457B-9222-1ADC9DE3C7CF}"/>
              </a:ext>
            </a:extLst>
          </p:cNvPr>
          <p:cNvSpPr>
            <a:spLocks/>
          </p:cNvSpPr>
          <p:nvPr/>
        </p:nvSpPr>
        <p:spPr bwMode="auto">
          <a:xfrm>
            <a:off x="10603874" y="4710961"/>
            <a:ext cx="106859" cy="68695"/>
          </a:xfrm>
          <a:custGeom>
            <a:avLst/>
            <a:gdLst>
              <a:gd name="T0" fmla="*/ 0 w 215"/>
              <a:gd name="T1" fmla="*/ 0 h 135"/>
              <a:gd name="T2" fmla="*/ 0 w 215"/>
              <a:gd name="T3" fmla="*/ 0 h 135"/>
              <a:gd name="T4" fmla="*/ 215 w 215"/>
              <a:gd name="T5" fmla="*/ 135 h 135"/>
            </a:gdLst>
            <a:ahLst/>
            <a:cxnLst>
              <a:cxn ang="0">
                <a:pos x="T0" y="T1"/>
              </a:cxn>
              <a:cxn ang="0">
                <a:pos x="T2" y="T3"/>
              </a:cxn>
              <a:cxn ang="0">
                <a:pos x="T4" y="T5"/>
              </a:cxn>
            </a:cxnLst>
            <a:rect l="0" t="0" r="r" b="b"/>
            <a:pathLst>
              <a:path w="215" h="135">
                <a:moveTo>
                  <a:pt x="0" y="0"/>
                </a:moveTo>
                <a:lnTo>
                  <a:pt x="0" y="0"/>
                </a:lnTo>
                <a:lnTo>
                  <a:pt x="215" y="135"/>
                </a:lnTo>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30" name="Freeform 449">
            <a:extLst>
              <a:ext uri="{FF2B5EF4-FFF2-40B4-BE49-F238E27FC236}">
                <a16:creationId xmlns:a16="http://schemas.microsoft.com/office/drawing/2014/main" id="{3CD4D856-2EC2-4AE0-BAF0-4584A50CD461}"/>
              </a:ext>
            </a:extLst>
          </p:cNvPr>
          <p:cNvSpPr>
            <a:spLocks/>
          </p:cNvSpPr>
          <p:nvPr/>
        </p:nvSpPr>
        <p:spPr bwMode="auto">
          <a:xfrm>
            <a:off x="10834765" y="4518234"/>
            <a:ext cx="259514" cy="299588"/>
          </a:xfrm>
          <a:custGeom>
            <a:avLst/>
            <a:gdLst>
              <a:gd name="T0" fmla="*/ 517 w 517"/>
              <a:gd name="T1" fmla="*/ 446 h 596"/>
              <a:gd name="T2" fmla="*/ 517 w 517"/>
              <a:gd name="T3" fmla="*/ 446 h 596"/>
              <a:gd name="T4" fmla="*/ 516 w 517"/>
              <a:gd name="T5" fmla="*/ 148 h 596"/>
              <a:gd name="T6" fmla="*/ 257 w 517"/>
              <a:gd name="T7" fmla="*/ 0 h 596"/>
              <a:gd name="T8" fmla="*/ 0 w 517"/>
              <a:gd name="T9" fmla="*/ 150 h 596"/>
              <a:gd name="T10" fmla="*/ 1 w 517"/>
              <a:gd name="T11" fmla="*/ 448 h 596"/>
              <a:gd name="T12" fmla="*/ 260 w 517"/>
              <a:gd name="T13" fmla="*/ 596 h 596"/>
              <a:gd name="T14" fmla="*/ 517 w 517"/>
              <a:gd name="T15" fmla="*/ 446 h 596"/>
              <a:gd name="T16" fmla="*/ 517 w 517"/>
              <a:gd name="T17" fmla="*/ 446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7" h="596">
                <a:moveTo>
                  <a:pt x="517" y="446"/>
                </a:moveTo>
                <a:lnTo>
                  <a:pt x="517" y="446"/>
                </a:lnTo>
                <a:lnTo>
                  <a:pt x="516" y="148"/>
                </a:lnTo>
                <a:lnTo>
                  <a:pt x="257" y="0"/>
                </a:lnTo>
                <a:lnTo>
                  <a:pt x="0" y="150"/>
                </a:lnTo>
                <a:lnTo>
                  <a:pt x="1" y="448"/>
                </a:lnTo>
                <a:lnTo>
                  <a:pt x="260" y="596"/>
                </a:lnTo>
                <a:lnTo>
                  <a:pt x="517" y="446"/>
                </a:lnTo>
                <a:lnTo>
                  <a:pt x="517" y="446"/>
                </a:lnTo>
                <a:close/>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31" name="Freeform 450">
            <a:extLst>
              <a:ext uri="{FF2B5EF4-FFF2-40B4-BE49-F238E27FC236}">
                <a16:creationId xmlns:a16="http://schemas.microsoft.com/office/drawing/2014/main" id="{C0CBFB59-BF66-4CDF-AFFB-58918AFD980C}"/>
              </a:ext>
            </a:extLst>
          </p:cNvPr>
          <p:cNvSpPr>
            <a:spLocks/>
          </p:cNvSpPr>
          <p:nvPr/>
        </p:nvSpPr>
        <p:spPr bwMode="auto">
          <a:xfrm>
            <a:off x="10353900" y="4544949"/>
            <a:ext cx="221351" cy="251882"/>
          </a:xfrm>
          <a:custGeom>
            <a:avLst/>
            <a:gdLst>
              <a:gd name="T0" fmla="*/ 174 w 436"/>
              <a:gd name="T1" fmla="*/ 501 h 501"/>
              <a:gd name="T2" fmla="*/ 174 w 436"/>
              <a:gd name="T3" fmla="*/ 501 h 501"/>
              <a:gd name="T4" fmla="*/ 0 w 436"/>
              <a:gd name="T5" fmla="*/ 245 h 501"/>
              <a:gd name="T6" fmla="*/ 162 w 436"/>
              <a:gd name="T7" fmla="*/ 0 h 501"/>
              <a:gd name="T8" fmla="*/ 435 w 436"/>
              <a:gd name="T9" fmla="*/ 97 h 501"/>
              <a:gd name="T10" fmla="*/ 436 w 436"/>
              <a:gd name="T11" fmla="*/ 395 h 501"/>
              <a:gd name="T12" fmla="*/ 174 w 436"/>
              <a:gd name="T13" fmla="*/ 501 h 501"/>
              <a:gd name="T14" fmla="*/ 174 w 436"/>
              <a:gd name="T15" fmla="*/ 501 h 5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6" h="501">
                <a:moveTo>
                  <a:pt x="174" y="501"/>
                </a:moveTo>
                <a:lnTo>
                  <a:pt x="174" y="501"/>
                </a:lnTo>
                <a:lnTo>
                  <a:pt x="0" y="245"/>
                </a:lnTo>
                <a:lnTo>
                  <a:pt x="162" y="0"/>
                </a:lnTo>
                <a:lnTo>
                  <a:pt x="435" y="97"/>
                </a:lnTo>
                <a:lnTo>
                  <a:pt x="436" y="395"/>
                </a:lnTo>
                <a:lnTo>
                  <a:pt x="174" y="501"/>
                </a:lnTo>
                <a:lnTo>
                  <a:pt x="174" y="501"/>
                </a:lnTo>
                <a:close/>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32" name="Freeform 451">
            <a:extLst>
              <a:ext uri="{FF2B5EF4-FFF2-40B4-BE49-F238E27FC236}">
                <a16:creationId xmlns:a16="http://schemas.microsoft.com/office/drawing/2014/main" id="{670C56BA-5319-4D1E-8280-E2AFC7213ED0}"/>
              </a:ext>
            </a:extLst>
          </p:cNvPr>
          <p:cNvSpPr>
            <a:spLocks/>
          </p:cNvSpPr>
          <p:nvPr/>
        </p:nvSpPr>
        <p:spPr bwMode="auto">
          <a:xfrm>
            <a:off x="9737554" y="4336955"/>
            <a:ext cx="366373" cy="76328"/>
          </a:xfrm>
          <a:custGeom>
            <a:avLst/>
            <a:gdLst>
              <a:gd name="T0" fmla="*/ 726 w 726"/>
              <a:gd name="T1" fmla="*/ 153 h 153"/>
              <a:gd name="T2" fmla="*/ 726 w 726"/>
              <a:gd name="T3" fmla="*/ 153 h 153"/>
              <a:gd name="T4" fmla="*/ 485 w 726"/>
              <a:gd name="T5" fmla="*/ 0 h 153"/>
              <a:gd name="T6" fmla="*/ 241 w 726"/>
              <a:gd name="T7" fmla="*/ 153 h 153"/>
              <a:gd name="T8" fmla="*/ 0 w 726"/>
              <a:gd name="T9" fmla="*/ 0 h 153"/>
            </a:gdLst>
            <a:ahLst/>
            <a:cxnLst>
              <a:cxn ang="0">
                <a:pos x="T0" y="T1"/>
              </a:cxn>
              <a:cxn ang="0">
                <a:pos x="T2" y="T3"/>
              </a:cxn>
              <a:cxn ang="0">
                <a:pos x="T4" y="T5"/>
              </a:cxn>
              <a:cxn ang="0">
                <a:pos x="T6" y="T7"/>
              </a:cxn>
              <a:cxn ang="0">
                <a:pos x="T8" y="T9"/>
              </a:cxn>
            </a:cxnLst>
            <a:rect l="0" t="0" r="r" b="b"/>
            <a:pathLst>
              <a:path w="726" h="153">
                <a:moveTo>
                  <a:pt x="726" y="153"/>
                </a:moveTo>
                <a:lnTo>
                  <a:pt x="726" y="153"/>
                </a:lnTo>
                <a:lnTo>
                  <a:pt x="485" y="0"/>
                </a:lnTo>
                <a:lnTo>
                  <a:pt x="241" y="153"/>
                </a:lnTo>
                <a:lnTo>
                  <a:pt x="0" y="0"/>
                </a:lnTo>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33" name="Freeform 452">
            <a:extLst>
              <a:ext uri="{FF2B5EF4-FFF2-40B4-BE49-F238E27FC236}">
                <a16:creationId xmlns:a16="http://schemas.microsoft.com/office/drawing/2014/main" id="{3F4C285D-BB09-486F-8600-AF4E1DA233B1}"/>
              </a:ext>
            </a:extLst>
          </p:cNvPr>
          <p:cNvSpPr>
            <a:spLocks/>
          </p:cNvSpPr>
          <p:nvPr/>
        </p:nvSpPr>
        <p:spPr bwMode="auto">
          <a:xfrm>
            <a:off x="10111560" y="4413283"/>
            <a:ext cx="0" cy="11449"/>
          </a:xfrm>
          <a:custGeom>
            <a:avLst/>
            <a:gdLst>
              <a:gd name="T0" fmla="*/ 0 h 20"/>
              <a:gd name="T1" fmla="*/ 0 h 20"/>
              <a:gd name="T2" fmla="*/ 20 h 20"/>
            </a:gdLst>
            <a:ahLst/>
            <a:cxnLst>
              <a:cxn ang="0">
                <a:pos x="0" y="T0"/>
              </a:cxn>
              <a:cxn ang="0">
                <a:pos x="0" y="T1"/>
              </a:cxn>
              <a:cxn ang="0">
                <a:pos x="0" y="T2"/>
              </a:cxn>
            </a:cxnLst>
            <a:rect l="0" t="0" r="r" b="b"/>
            <a:pathLst>
              <a:path h="20">
                <a:moveTo>
                  <a:pt x="0" y="0"/>
                </a:moveTo>
                <a:lnTo>
                  <a:pt x="0" y="0"/>
                </a:lnTo>
                <a:lnTo>
                  <a:pt x="0" y="20"/>
                </a:lnTo>
              </a:path>
            </a:pathLst>
          </a:custGeom>
          <a:noFill/>
          <a:ln w="1746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34" name="Freeform 453">
            <a:extLst>
              <a:ext uri="{FF2B5EF4-FFF2-40B4-BE49-F238E27FC236}">
                <a16:creationId xmlns:a16="http://schemas.microsoft.com/office/drawing/2014/main" id="{A20EEC76-C776-4F9C-84C4-29F049BFC5E8}"/>
              </a:ext>
            </a:extLst>
          </p:cNvPr>
          <p:cNvSpPr>
            <a:spLocks noEditPoints="1"/>
          </p:cNvSpPr>
          <p:nvPr/>
        </p:nvSpPr>
        <p:spPr bwMode="auto">
          <a:xfrm>
            <a:off x="10111560" y="4447630"/>
            <a:ext cx="0" cy="72511"/>
          </a:xfrm>
          <a:custGeom>
            <a:avLst/>
            <a:gdLst>
              <a:gd name="T0" fmla="*/ 0 h 141"/>
              <a:gd name="T1" fmla="*/ 0 h 141"/>
              <a:gd name="T2" fmla="*/ 47 h 141"/>
              <a:gd name="T3" fmla="*/ 94 h 141"/>
              <a:gd name="T4" fmla="*/ 94 h 141"/>
              <a:gd name="T5" fmla="*/ 141 h 141"/>
            </a:gdLst>
            <a:ahLst/>
            <a:cxnLst>
              <a:cxn ang="0">
                <a:pos x="0" y="T0"/>
              </a:cxn>
              <a:cxn ang="0">
                <a:pos x="0" y="T1"/>
              </a:cxn>
              <a:cxn ang="0">
                <a:pos x="0" y="T2"/>
              </a:cxn>
              <a:cxn ang="0">
                <a:pos x="0" y="T3"/>
              </a:cxn>
              <a:cxn ang="0">
                <a:pos x="0" y="T4"/>
              </a:cxn>
              <a:cxn ang="0">
                <a:pos x="0" y="T5"/>
              </a:cxn>
            </a:cxnLst>
            <a:rect l="0" t="0" r="r" b="b"/>
            <a:pathLst>
              <a:path h="141">
                <a:moveTo>
                  <a:pt x="0" y="0"/>
                </a:moveTo>
                <a:lnTo>
                  <a:pt x="0" y="0"/>
                </a:lnTo>
                <a:lnTo>
                  <a:pt x="0" y="47"/>
                </a:lnTo>
                <a:moveTo>
                  <a:pt x="0" y="94"/>
                </a:moveTo>
                <a:lnTo>
                  <a:pt x="0" y="94"/>
                </a:lnTo>
                <a:lnTo>
                  <a:pt x="0" y="141"/>
                </a:lnTo>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35" name="Freeform 454">
            <a:extLst>
              <a:ext uri="{FF2B5EF4-FFF2-40B4-BE49-F238E27FC236}">
                <a16:creationId xmlns:a16="http://schemas.microsoft.com/office/drawing/2014/main" id="{46FA25F8-1764-4423-8F68-9E21AEE1FAEA}"/>
              </a:ext>
            </a:extLst>
          </p:cNvPr>
          <p:cNvSpPr>
            <a:spLocks/>
          </p:cNvSpPr>
          <p:nvPr/>
        </p:nvSpPr>
        <p:spPr bwMode="auto">
          <a:xfrm>
            <a:off x="10111560" y="4543040"/>
            <a:ext cx="0" cy="9542"/>
          </a:xfrm>
          <a:custGeom>
            <a:avLst/>
            <a:gdLst>
              <a:gd name="T0" fmla="*/ 0 h 20"/>
              <a:gd name="T1" fmla="*/ 0 h 20"/>
              <a:gd name="T2" fmla="*/ 20 h 20"/>
            </a:gdLst>
            <a:ahLst/>
            <a:cxnLst>
              <a:cxn ang="0">
                <a:pos x="0" y="T0"/>
              </a:cxn>
              <a:cxn ang="0">
                <a:pos x="0" y="T1"/>
              </a:cxn>
              <a:cxn ang="0">
                <a:pos x="0" y="T2"/>
              </a:cxn>
            </a:cxnLst>
            <a:rect l="0" t="0" r="r" b="b"/>
            <a:pathLst>
              <a:path h="20">
                <a:moveTo>
                  <a:pt x="0" y="0"/>
                </a:moveTo>
                <a:lnTo>
                  <a:pt x="0" y="0"/>
                </a:lnTo>
                <a:lnTo>
                  <a:pt x="0" y="20"/>
                </a:lnTo>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36" name="Freeform 455">
            <a:extLst>
              <a:ext uri="{FF2B5EF4-FFF2-40B4-BE49-F238E27FC236}">
                <a16:creationId xmlns:a16="http://schemas.microsoft.com/office/drawing/2014/main" id="{C74ECF67-31BC-417E-AB4F-23D558FE46A2}"/>
              </a:ext>
            </a:extLst>
          </p:cNvPr>
          <p:cNvSpPr>
            <a:spLocks/>
          </p:cNvSpPr>
          <p:nvPr/>
        </p:nvSpPr>
        <p:spPr bwMode="auto">
          <a:xfrm>
            <a:off x="10128733" y="4504876"/>
            <a:ext cx="68695" cy="51522"/>
          </a:xfrm>
          <a:custGeom>
            <a:avLst/>
            <a:gdLst>
              <a:gd name="T0" fmla="*/ 100 w 137"/>
              <a:gd name="T1" fmla="*/ 0 h 102"/>
              <a:gd name="T2" fmla="*/ 100 w 137"/>
              <a:gd name="T3" fmla="*/ 0 h 102"/>
              <a:gd name="T4" fmla="*/ 0 w 137"/>
              <a:gd name="T5" fmla="*/ 102 h 102"/>
              <a:gd name="T6" fmla="*/ 137 w 137"/>
              <a:gd name="T7" fmla="*/ 63 h 102"/>
              <a:gd name="T8" fmla="*/ 100 w 137"/>
              <a:gd name="T9" fmla="*/ 0 h 102"/>
            </a:gdLst>
            <a:ahLst/>
            <a:cxnLst>
              <a:cxn ang="0">
                <a:pos x="T0" y="T1"/>
              </a:cxn>
              <a:cxn ang="0">
                <a:pos x="T2" y="T3"/>
              </a:cxn>
              <a:cxn ang="0">
                <a:pos x="T4" y="T5"/>
              </a:cxn>
              <a:cxn ang="0">
                <a:pos x="T6" y="T7"/>
              </a:cxn>
              <a:cxn ang="0">
                <a:pos x="T8" y="T9"/>
              </a:cxn>
            </a:cxnLst>
            <a:rect l="0" t="0" r="r" b="b"/>
            <a:pathLst>
              <a:path w="137" h="102">
                <a:moveTo>
                  <a:pt x="100" y="0"/>
                </a:moveTo>
                <a:lnTo>
                  <a:pt x="100" y="0"/>
                </a:lnTo>
                <a:lnTo>
                  <a:pt x="0" y="102"/>
                </a:lnTo>
                <a:lnTo>
                  <a:pt x="137" y="63"/>
                </a:lnTo>
                <a:lnTo>
                  <a:pt x="100" y="0"/>
                </a:lnTo>
                <a:close/>
              </a:path>
            </a:pathLst>
          </a:custGeom>
          <a:solidFill>
            <a:schemeClr val="accent4"/>
          </a:solidFill>
          <a:ln w="0">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37" name="Freeform 456">
            <a:extLst>
              <a:ext uri="{FF2B5EF4-FFF2-40B4-BE49-F238E27FC236}">
                <a16:creationId xmlns:a16="http://schemas.microsoft.com/office/drawing/2014/main" id="{455CE762-0B80-4EA9-87B5-4C3D79186370}"/>
              </a:ext>
            </a:extLst>
          </p:cNvPr>
          <p:cNvSpPr>
            <a:spLocks/>
          </p:cNvSpPr>
          <p:nvPr/>
        </p:nvSpPr>
        <p:spPr bwMode="auto">
          <a:xfrm>
            <a:off x="10897736" y="4821637"/>
            <a:ext cx="62971" cy="62971"/>
          </a:xfrm>
          <a:custGeom>
            <a:avLst/>
            <a:gdLst>
              <a:gd name="T0" fmla="*/ 54 w 123"/>
              <a:gd name="T1" fmla="*/ 125 h 125"/>
              <a:gd name="T2" fmla="*/ 54 w 123"/>
              <a:gd name="T3" fmla="*/ 125 h 125"/>
              <a:gd name="T4" fmla="*/ 123 w 123"/>
              <a:gd name="T5" fmla="*/ 0 h 125"/>
              <a:gd name="T6" fmla="*/ 0 w 123"/>
              <a:gd name="T7" fmla="*/ 73 h 125"/>
              <a:gd name="T8" fmla="*/ 54 w 123"/>
              <a:gd name="T9" fmla="*/ 125 h 125"/>
            </a:gdLst>
            <a:ahLst/>
            <a:cxnLst>
              <a:cxn ang="0">
                <a:pos x="T0" y="T1"/>
              </a:cxn>
              <a:cxn ang="0">
                <a:pos x="T2" y="T3"/>
              </a:cxn>
              <a:cxn ang="0">
                <a:pos x="T4" y="T5"/>
              </a:cxn>
              <a:cxn ang="0">
                <a:pos x="T6" y="T7"/>
              </a:cxn>
              <a:cxn ang="0">
                <a:pos x="T8" y="T9"/>
              </a:cxn>
            </a:cxnLst>
            <a:rect l="0" t="0" r="r" b="b"/>
            <a:pathLst>
              <a:path w="123" h="125">
                <a:moveTo>
                  <a:pt x="54" y="125"/>
                </a:moveTo>
                <a:lnTo>
                  <a:pt x="54" y="125"/>
                </a:lnTo>
                <a:lnTo>
                  <a:pt x="123" y="0"/>
                </a:lnTo>
                <a:lnTo>
                  <a:pt x="0" y="73"/>
                </a:lnTo>
                <a:lnTo>
                  <a:pt x="54" y="125"/>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38" name="Freeform 457">
            <a:extLst>
              <a:ext uri="{FF2B5EF4-FFF2-40B4-BE49-F238E27FC236}">
                <a16:creationId xmlns:a16="http://schemas.microsoft.com/office/drawing/2014/main" id="{C2797E7F-9732-431B-B839-71DEAA17128C}"/>
              </a:ext>
            </a:extLst>
          </p:cNvPr>
          <p:cNvSpPr>
            <a:spLocks/>
          </p:cNvSpPr>
          <p:nvPr/>
        </p:nvSpPr>
        <p:spPr bwMode="auto">
          <a:xfrm>
            <a:off x="10964522" y="4821637"/>
            <a:ext cx="5725" cy="9542"/>
          </a:xfrm>
          <a:custGeom>
            <a:avLst/>
            <a:gdLst>
              <a:gd name="T0" fmla="*/ 0 w 10"/>
              <a:gd name="T1" fmla="*/ 0 h 17"/>
              <a:gd name="T2" fmla="*/ 0 w 10"/>
              <a:gd name="T3" fmla="*/ 0 h 17"/>
              <a:gd name="T4" fmla="*/ 10 w 10"/>
              <a:gd name="T5" fmla="*/ 17 h 17"/>
            </a:gdLst>
            <a:ahLst/>
            <a:cxnLst>
              <a:cxn ang="0">
                <a:pos x="T0" y="T1"/>
              </a:cxn>
              <a:cxn ang="0">
                <a:pos x="T2" y="T3"/>
              </a:cxn>
              <a:cxn ang="0">
                <a:pos x="T4" y="T5"/>
              </a:cxn>
            </a:cxnLst>
            <a:rect l="0" t="0" r="r" b="b"/>
            <a:pathLst>
              <a:path w="10" h="17">
                <a:moveTo>
                  <a:pt x="0" y="0"/>
                </a:moveTo>
                <a:lnTo>
                  <a:pt x="0" y="0"/>
                </a:lnTo>
                <a:lnTo>
                  <a:pt x="10" y="17"/>
                </a:lnTo>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39" name="Freeform 458">
            <a:extLst>
              <a:ext uri="{FF2B5EF4-FFF2-40B4-BE49-F238E27FC236}">
                <a16:creationId xmlns:a16="http://schemas.microsoft.com/office/drawing/2014/main" id="{638B33F0-F5C5-4221-B570-CC74989C0131}"/>
              </a:ext>
            </a:extLst>
          </p:cNvPr>
          <p:cNvSpPr>
            <a:spLocks noEditPoints="1"/>
          </p:cNvSpPr>
          <p:nvPr/>
        </p:nvSpPr>
        <p:spPr bwMode="auto">
          <a:xfrm>
            <a:off x="10981696" y="4850260"/>
            <a:ext cx="36256" cy="61062"/>
          </a:xfrm>
          <a:custGeom>
            <a:avLst/>
            <a:gdLst>
              <a:gd name="T0" fmla="*/ 0 w 73"/>
              <a:gd name="T1" fmla="*/ 0 h 120"/>
              <a:gd name="T2" fmla="*/ 0 w 73"/>
              <a:gd name="T3" fmla="*/ 0 h 120"/>
              <a:gd name="T4" fmla="*/ 25 w 73"/>
              <a:gd name="T5" fmla="*/ 40 h 120"/>
              <a:gd name="T6" fmla="*/ 49 w 73"/>
              <a:gd name="T7" fmla="*/ 80 h 120"/>
              <a:gd name="T8" fmla="*/ 49 w 73"/>
              <a:gd name="T9" fmla="*/ 80 h 120"/>
              <a:gd name="T10" fmla="*/ 73 w 73"/>
              <a:gd name="T11" fmla="*/ 120 h 120"/>
            </a:gdLst>
            <a:ahLst/>
            <a:cxnLst>
              <a:cxn ang="0">
                <a:pos x="T0" y="T1"/>
              </a:cxn>
              <a:cxn ang="0">
                <a:pos x="T2" y="T3"/>
              </a:cxn>
              <a:cxn ang="0">
                <a:pos x="T4" y="T5"/>
              </a:cxn>
              <a:cxn ang="0">
                <a:pos x="T6" y="T7"/>
              </a:cxn>
              <a:cxn ang="0">
                <a:pos x="T8" y="T9"/>
              </a:cxn>
              <a:cxn ang="0">
                <a:pos x="T10" y="T11"/>
              </a:cxn>
            </a:cxnLst>
            <a:rect l="0" t="0" r="r" b="b"/>
            <a:pathLst>
              <a:path w="73" h="120">
                <a:moveTo>
                  <a:pt x="0" y="0"/>
                </a:moveTo>
                <a:lnTo>
                  <a:pt x="0" y="0"/>
                </a:lnTo>
                <a:lnTo>
                  <a:pt x="25" y="40"/>
                </a:lnTo>
                <a:moveTo>
                  <a:pt x="49" y="80"/>
                </a:moveTo>
                <a:lnTo>
                  <a:pt x="49" y="80"/>
                </a:lnTo>
                <a:lnTo>
                  <a:pt x="73" y="120"/>
                </a:lnTo>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40" name="Freeform 459">
            <a:extLst>
              <a:ext uri="{FF2B5EF4-FFF2-40B4-BE49-F238E27FC236}">
                <a16:creationId xmlns:a16="http://schemas.microsoft.com/office/drawing/2014/main" id="{25B237F4-5AAE-4406-B0AD-E585DEB987BE}"/>
              </a:ext>
            </a:extLst>
          </p:cNvPr>
          <p:cNvSpPr>
            <a:spLocks/>
          </p:cNvSpPr>
          <p:nvPr/>
        </p:nvSpPr>
        <p:spPr bwMode="auto">
          <a:xfrm>
            <a:off x="11031310" y="4932312"/>
            <a:ext cx="5725" cy="7633"/>
          </a:xfrm>
          <a:custGeom>
            <a:avLst/>
            <a:gdLst>
              <a:gd name="T0" fmla="*/ 0 w 10"/>
              <a:gd name="T1" fmla="*/ 0 h 17"/>
              <a:gd name="T2" fmla="*/ 0 w 10"/>
              <a:gd name="T3" fmla="*/ 0 h 17"/>
              <a:gd name="T4" fmla="*/ 10 w 10"/>
              <a:gd name="T5" fmla="*/ 17 h 17"/>
            </a:gdLst>
            <a:ahLst/>
            <a:cxnLst>
              <a:cxn ang="0">
                <a:pos x="T0" y="T1"/>
              </a:cxn>
              <a:cxn ang="0">
                <a:pos x="T2" y="T3"/>
              </a:cxn>
              <a:cxn ang="0">
                <a:pos x="T4" y="T5"/>
              </a:cxn>
            </a:cxnLst>
            <a:rect l="0" t="0" r="r" b="b"/>
            <a:pathLst>
              <a:path w="10" h="17">
                <a:moveTo>
                  <a:pt x="0" y="0"/>
                </a:moveTo>
                <a:lnTo>
                  <a:pt x="0" y="0"/>
                </a:lnTo>
                <a:lnTo>
                  <a:pt x="10" y="17"/>
                </a:lnTo>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41" name="Freeform 460">
            <a:extLst>
              <a:ext uri="{FF2B5EF4-FFF2-40B4-BE49-F238E27FC236}">
                <a16:creationId xmlns:a16="http://schemas.microsoft.com/office/drawing/2014/main" id="{42247776-977F-4A66-A7BD-404D3B46E184}"/>
              </a:ext>
            </a:extLst>
          </p:cNvPr>
          <p:cNvSpPr>
            <a:spLocks/>
          </p:cNvSpPr>
          <p:nvPr/>
        </p:nvSpPr>
        <p:spPr bwMode="auto">
          <a:xfrm>
            <a:off x="11023677" y="4936129"/>
            <a:ext cx="112584" cy="0"/>
          </a:xfrm>
          <a:custGeom>
            <a:avLst/>
            <a:gdLst>
              <a:gd name="T0" fmla="*/ 224 w 224"/>
              <a:gd name="T1" fmla="*/ 224 w 224"/>
              <a:gd name="T2" fmla="*/ 0 w 224"/>
            </a:gdLst>
            <a:ahLst/>
            <a:cxnLst>
              <a:cxn ang="0">
                <a:pos x="T0" y="0"/>
              </a:cxn>
              <a:cxn ang="0">
                <a:pos x="T1" y="0"/>
              </a:cxn>
              <a:cxn ang="0">
                <a:pos x="T2" y="0"/>
              </a:cxn>
            </a:cxnLst>
            <a:rect l="0" t="0" r="r" b="b"/>
            <a:pathLst>
              <a:path w="224">
                <a:moveTo>
                  <a:pt x="224" y="0"/>
                </a:moveTo>
                <a:lnTo>
                  <a:pt x="224" y="0"/>
                </a:lnTo>
                <a:lnTo>
                  <a:pt x="0" y="0"/>
                </a:lnTo>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42" name="Freeform 461">
            <a:extLst>
              <a:ext uri="{FF2B5EF4-FFF2-40B4-BE49-F238E27FC236}">
                <a16:creationId xmlns:a16="http://schemas.microsoft.com/office/drawing/2014/main" id="{684EDACD-7589-48C6-AAAF-68134FA7E94C}"/>
              </a:ext>
            </a:extLst>
          </p:cNvPr>
          <p:cNvSpPr>
            <a:spLocks/>
          </p:cNvSpPr>
          <p:nvPr/>
        </p:nvSpPr>
        <p:spPr bwMode="auto">
          <a:xfrm>
            <a:off x="9813881" y="4968568"/>
            <a:ext cx="112584" cy="0"/>
          </a:xfrm>
          <a:custGeom>
            <a:avLst/>
            <a:gdLst>
              <a:gd name="T0" fmla="*/ 223 w 223"/>
              <a:gd name="T1" fmla="*/ 223 w 223"/>
              <a:gd name="T2" fmla="*/ 0 w 223"/>
            </a:gdLst>
            <a:ahLst/>
            <a:cxnLst>
              <a:cxn ang="0">
                <a:pos x="T0" y="0"/>
              </a:cxn>
              <a:cxn ang="0">
                <a:pos x="T1" y="0"/>
              </a:cxn>
              <a:cxn ang="0">
                <a:pos x="T2" y="0"/>
              </a:cxn>
            </a:cxnLst>
            <a:rect l="0" t="0" r="r" b="b"/>
            <a:pathLst>
              <a:path w="223">
                <a:moveTo>
                  <a:pt x="223" y="0"/>
                </a:moveTo>
                <a:lnTo>
                  <a:pt x="223" y="0"/>
                </a:lnTo>
                <a:lnTo>
                  <a:pt x="0" y="0"/>
                </a:lnTo>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43" name="Freeform 462">
            <a:extLst>
              <a:ext uri="{FF2B5EF4-FFF2-40B4-BE49-F238E27FC236}">
                <a16:creationId xmlns:a16="http://schemas.microsoft.com/office/drawing/2014/main" id="{57984C25-50BE-474E-9ADB-28F208E529AF}"/>
              </a:ext>
            </a:extLst>
          </p:cNvPr>
          <p:cNvSpPr>
            <a:spLocks/>
          </p:cNvSpPr>
          <p:nvPr/>
        </p:nvSpPr>
        <p:spPr bwMode="auto">
          <a:xfrm>
            <a:off x="9943639" y="5084968"/>
            <a:ext cx="68695" cy="89686"/>
          </a:xfrm>
          <a:custGeom>
            <a:avLst/>
            <a:gdLst>
              <a:gd name="T0" fmla="*/ 136 w 136"/>
              <a:gd name="T1" fmla="*/ 0 h 177"/>
              <a:gd name="T2" fmla="*/ 136 w 136"/>
              <a:gd name="T3" fmla="*/ 0 h 177"/>
              <a:gd name="T4" fmla="*/ 0 w 136"/>
              <a:gd name="T5" fmla="*/ 177 h 177"/>
            </a:gdLst>
            <a:ahLst/>
            <a:cxnLst>
              <a:cxn ang="0">
                <a:pos x="T0" y="T1"/>
              </a:cxn>
              <a:cxn ang="0">
                <a:pos x="T2" y="T3"/>
              </a:cxn>
              <a:cxn ang="0">
                <a:pos x="T4" y="T5"/>
              </a:cxn>
            </a:cxnLst>
            <a:rect l="0" t="0" r="r" b="b"/>
            <a:pathLst>
              <a:path w="136" h="177">
                <a:moveTo>
                  <a:pt x="136" y="0"/>
                </a:moveTo>
                <a:lnTo>
                  <a:pt x="136" y="0"/>
                </a:lnTo>
                <a:lnTo>
                  <a:pt x="0" y="177"/>
                </a:lnTo>
              </a:path>
            </a:pathLst>
          </a:custGeom>
          <a:noFill/>
          <a:ln w="174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44" name="Freeform 463">
            <a:extLst>
              <a:ext uri="{FF2B5EF4-FFF2-40B4-BE49-F238E27FC236}">
                <a16:creationId xmlns:a16="http://schemas.microsoft.com/office/drawing/2014/main" id="{D2DBB574-BFD0-4E2C-A9F7-94A02E1E1206}"/>
              </a:ext>
            </a:extLst>
          </p:cNvPr>
          <p:cNvSpPr>
            <a:spLocks/>
          </p:cNvSpPr>
          <p:nvPr/>
        </p:nvSpPr>
        <p:spPr bwMode="auto">
          <a:xfrm>
            <a:off x="9686032" y="4281618"/>
            <a:ext cx="80144" cy="89686"/>
          </a:xfrm>
          <a:custGeom>
            <a:avLst/>
            <a:gdLst>
              <a:gd name="T0" fmla="*/ 156 w 156"/>
              <a:gd name="T1" fmla="*/ 175 h 175"/>
              <a:gd name="T2" fmla="*/ 156 w 156"/>
              <a:gd name="T3" fmla="*/ 175 h 175"/>
              <a:gd name="T4" fmla="*/ 0 w 156"/>
              <a:gd name="T5" fmla="*/ 175 h 175"/>
              <a:gd name="T6" fmla="*/ 0 w 156"/>
              <a:gd name="T7" fmla="*/ 0 h 175"/>
              <a:gd name="T8" fmla="*/ 156 w 156"/>
              <a:gd name="T9" fmla="*/ 0 h 175"/>
              <a:gd name="T10" fmla="*/ 156 w 156"/>
              <a:gd name="T11" fmla="*/ 175 h 175"/>
            </a:gdLst>
            <a:ahLst/>
            <a:cxnLst>
              <a:cxn ang="0">
                <a:pos x="T0" y="T1"/>
              </a:cxn>
              <a:cxn ang="0">
                <a:pos x="T2" y="T3"/>
              </a:cxn>
              <a:cxn ang="0">
                <a:pos x="T4" y="T5"/>
              </a:cxn>
              <a:cxn ang="0">
                <a:pos x="T6" y="T7"/>
              </a:cxn>
              <a:cxn ang="0">
                <a:pos x="T8" y="T9"/>
              </a:cxn>
              <a:cxn ang="0">
                <a:pos x="T10" y="T11"/>
              </a:cxn>
            </a:cxnLst>
            <a:rect l="0" t="0" r="r" b="b"/>
            <a:pathLst>
              <a:path w="156" h="175">
                <a:moveTo>
                  <a:pt x="156" y="175"/>
                </a:moveTo>
                <a:lnTo>
                  <a:pt x="156" y="175"/>
                </a:lnTo>
                <a:lnTo>
                  <a:pt x="0" y="175"/>
                </a:lnTo>
                <a:lnTo>
                  <a:pt x="0" y="0"/>
                </a:lnTo>
                <a:lnTo>
                  <a:pt x="156" y="0"/>
                </a:lnTo>
                <a:lnTo>
                  <a:pt x="156" y="175"/>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45" name="Freeform 464">
            <a:extLst>
              <a:ext uri="{FF2B5EF4-FFF2-40B4-BE49-F238E27FC236}">
                <a16:creationId xmlns:a16="http://schemas.microsoft.com/office/drawing/2014/main" id="{9DFEC108-05F2-4D58-9E43-3F0CF8390EB7}"/>
              </a:ext>
            </a:extLst>
          </p:cNvPr>
          <p:cNvSpPr>
            <a:spLocks noEditPoints="1"/>
          </p:cNvSpPr>
          <p:nvPr/>
        </p:nvSpPr>
        <p:spPr bwMode="auto">
          <a:xfrm>
            <a:off x="9687941" y="4285434"/>
            <a:ext cx="76328" cy="82053"/>
          </a:xfrm>
          <a:custGeom>
            <a:avLst/>
            <a:gdLst>
              <a:gd name="T0" fmla="*/ 74 w 148"/>
              <a:gd name="T1" fmla="*/ 139 h 161"/>
              <a:gd name="T2" fmla="*/ 74 w 148"/>
              <a:gd name="T3" fmla="*/ 139 h 161"/>
              <a:gd name="T4" fmla="*/ 121 w 148"/>
              <a:gd name="T5" fmla="*/ 81 h 161"/>
              <a:gd name="T6" fmla="*/ 74 w 148"/>
              <a:gd name="T7" fmla="*/ 22 h 161"/>
              <a:gd name="T8" fmla="*/ 27 w 148"/>
              <a:gd name="T9" fmla="*/ 81 h 161"/>
              <a:gd name="T10" fmla="*/ 74 w 148"/>
              <a:gd name="T11" fmla="*/ 139 h 161"/>
              <a:gd name="T12" fmla="*/ 148 w 148"/>
              <a:gd name="T13" fmla="*/ 81 h 161"/>
              <a:gd name="T14" fmla="*/ 148 w 148"/>
              <a:gd name="T15" fmla="*/ 81 h 161"/>
              <a:gd name="T16" fmla="*/ 74 w 148"/>
              <a:gd name="T17" fmla="*/ 161 h 161"/>
              <a:gd name="T18" fmla="*/ 0 w 148"/>
              <a:gd name="T19" fmla="*/ 81 h 161"/>
              <a:gd name="T20" fmla="*/ 74 w 148"/>
              <a:gd name="T21" fmla="*/ 0 h 161"/>
              <a:gd name="T22" fmla="*/ 148 w 148"/>
              <a:gd name="T23" fmla="*/ 8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161">
                <a:moveTo>
                  <a:pt x="74" y="139"/>
                </a:moveTo>
                <a:lnTo>
                  <a:pt x="74" y="139"/>
                </a:lnTo>
                <a:cubicBezTo>
                  <a:pt x="107" y="139"/>
                  <a:pt x="121" y="110"/>
                  <a:pt x="121" y="81"/>
                </a:cubicBezTo>
                <a:cubicBezTo>
                  <a:pt x="121" y="51"/>
                  <a:pt x="107" y="22"/>
                  <a:pt x="74" y="22"/>
                </a:cubicBezTo>
                <a:cubicBezTo>
                  <a:pt x="41" y="22"/>
                  <a:pt x="27" y="51"/>
                  <a:pt x="27" y="81"/>
                </a:cubicBezTo>
                <a:cubicBezTo>
                  <a:pt x="27" y="110"/>
                  <a:pt x="41" y="139"/>
                  <a:pt x="74" y="139"/>
                </a:cubicBezTo>
                <a:close/>
                <a:moveTo>
                  <a:pt x="148" y="81"/>
                </a:moveTo>
                <a:lnTo>
                  <a:pt x="148" y="81"/>
                </a:lnTo>
                <a:cubicBezTo>
                  <a:pt x="148" y="125"/>
                  <a:pt x="120" y="161"/>
                  <a:pt x="74" y="161"/>
                </a:cubicBezTo>
                <a:cubicBezTo>
                  <a:pt x="28" y="161"/>
                  <a:pt x="0" y="124"/>
                  <a:pt x="0" y="81"/>
                </a:cubicBezTo>
                <a:cubicBezTo>
                  <a:pt x="0" y="37"/>
                  <a:pt x="28" y="0"/>
                  <a:pt x="74" y="0"/>
                </a:cubicBezTo>
                <a:cubicBezTo>
                  <a:pt x="120" y="0"/>
                  <a:pt x="148" y="37"/>
                  <a:pt x="148" y="81"/>
                </a:cubicBez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46" name="Freeform 465">
            <a:extLst>
              <a:ext uri="{FF2B5EF4-FFF2-40B4-BE49-F238E27FC236}">
                <a16:creationId xmlns:a16="http://schemas.microsoft.com/office/drawing/2014/main" id="{C6E72EE5-5CD6-4164-8A68-F6357FE26D04}"/>
              </a:ext>
            </a:extLst>
          </p:cNvPr>
          <p:cNvSpPr>
            <a:spLocks/>
          </p:cNvSpPr>
          <p:nvPr/>
        </p:nvSpPr>
        <p:spPr bwMode="auto">
          <a:xfrm>
            <a:off x="10067671" y="4352220"/>
            <a:ext cx="78237" cy="87777"/>
          </a:xfrm>
          <a:custGeom>
            <a:avLst/>
            <a:gdLst>
              <a:gd name="T0" fmla="*/ 156 w 156"/>
              <a:gd name="T1" fmla="*/ 174 h 174"/>
              <a:gd name="T2" fmla="*/ 156 w 156"/>
              <a:gd name="T3" fmla="*/ 174 h 174"/>
              <a:gd name="T4" fmla="*/ 0 w 156"/>
              <a:gd name="T5" fmla="*/ 174 h 174"/>
              <a:gd name="T6" fmla="*/ 0 w 156"/>
              <a:gd name="T7" fmla="*/ 0 h 174"/>
              <a:gd name="T8" fmla="*/ 156 w 156"/>
              <a:gd name="T9" fmla="*/ 0 h 174"/>
              <a:gd name="T10" fmla="*/ 156 w 156"/>
              <a:gd name="T11" fmla="*/ 174 h 174"/>
            </a:gdLst>
            <a:ahLst/>
            <a:cxnLst>
              <a:cxn ang="0">
                <a:pos x="T0" y="T1"/>
              </a:cxn>
              <a:cxn ang="0">
                <a:pos x="T2" y="T3"/>
              </a:cxn>
              <a:cxn ang="0">
                <a:pos x="T4" y="T5"/>
              </a:cxn>
              <a:cxn ang="0">
                <a:pos x="T6" y="T7"/>
              </a:cxn>
              <a:cxn ang="0">
                <a:pos x="T8" y="T9"/>
              </a:cxn>
              <a:cxn ang="0">
                <a:pos x="T10" y="T11"/>
              </a:cxn>
            </a:cxnLst>
            <a:rect l="0" t="0" r="r" b="b"/>
            <a:pathLst>
              <a:path w="156" h="174">
                <a:moveTo>
                  <a:pt x="156" y="174"/>
                </a:moveTo>
                <a:lnTo>
                  <a:pt x="156" y="174"/>
                </a:lnTo>
                <a:lnTo>
                  <a:pt x="0" y="174"/>
                </a:lnTo>
                <a:lnTo>
                  <a:pt x="0" y="0"/>
                </a:lnTo>
                <a:lnTo>
                  <a:pt x="156" y="0"/>
                </a:lnTo>
                <a:lnTo>
                  <a:pt x="156" y="17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47" name="Freeform 466">
            <a:extLst>
              <a:ext uri="{FF2B5EF4-FFF2-40B4-BE49-F238E27FC236}">
                <a16:creationId xmlns:a16="http://schemas.microsoft.com/office/drawing/2014/main" id="{1392F047-4830-49AA-B2A1-19F1F658FF3C}"/>
              </a:ext>
            </a:extLst>
          </p:cNvPr>
          <p:cNvSpPr>
            <a:spLocks/>
          </p:cNvSpPr>
          <p:nvPr/>
        </p:nvSpPr>
        <p:spPr bwMode="auto">
          <a:xfrm>
            <a:off x="10153540" y="4357945"/>
            <a:ext cx="62971" cy="78237"/>
          </a:xfrm>
          <a:custGeom>
            <a:avLst/>
            <a:gdLst>
              <a:gd name="T0" fmla="*/ 27 w 124"/>
              <a:gd name="T1" fmla="*/ 0 h 154"/>
              <a:gd name="T2" fmla="*/ 27 w 124"/>
              <a:gd name="T3" fmla="*/ 0 h 154"/>
              <a:gd name="T4" fmla="*/ 27 w 124"/>
              <a:gd name="T5" fmla="*/ 62 h 154"/>
              <a:gd name="T6" fmla="*/ 97 w 124"/>
              <a:gd name="T7" fmla="*/ 62 h 154"/>
              <a:gd name="T8" fmla="*/ 97 w 124"/>
              <a:gd name="T9" fmla="*/ 0 h 154"/>
              <a:gd name="T10" fmla="*/ 124 w 124"/>
              <a:gd name="T11" fmla="*/ 0 h 154"/>
              <a:gd name="T12" fmla="*/ 124 w 124"/>
              <a:gd name="T13" fmla="*/ 154 h 154"/>
              <a:gd name="T14" fmla="*/ 97 w 124"/>
              <a:gd name="T15" fmla="*/ 154 h 154"/>
              <a:gd name="T16" fmla="*/ 97 w 124"/>
              <a:gd name="T17" fmla="*/ 85 h 154"/>
              <a:gd name="T18" fmla="*/ 27 w 124"/>
              <a:gd name="T19" fmla="*/ 85 h 154"/>
              <a:gd name="T20" fmla="*/ 27 w 124"/>
              <a:gd name="T21" fmla="*/ 154 h 154"/>
              <a:gd name="T22" fmla="*/ 0 w 124"/>
              <a:gd name="T23" fmla="*/ 154 h 154"/>
              <a:gd name="T24" fmla="*/ 0 w 124"/>
              <a:gd name="T25" fmla="*/ 0 h 154"/>
              <a:gd name="T26" fmla="*/ 27 w 124"/>
              <a:gd name="T2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4">
                <a:moveTo>
                  <a:pt x="27" y="0"/>
                </a:moveTo>
                <a:lnTo>
                  <a:pt x="27" y="0"/>
                </a:lnTo>
                <a:lnTo>
                  <a:pt x="27" y="62"/>
                </a:lnTo>
                <a:lnTo>
                  <a:pt x="97" y="62"/>
                </a:lnTo>
                <a:lnTo>
                  <a:pt x="97" y="0"/>
                </a:lnTo>
                <a:lnTo>
                  <a:pt x="124" y="0"/>
                </a:lnTo>
                <a:lnTo>
                  <a:pt x="124" y="154"/>
                </a:lnTo>
                <a:lnTo>
                  <a:pt x="97" y="154"/>
                </a:lnTo>
                <a:lnTo>
                  <a:pt x="97" y="85"/>
                </a:lnTo>
                <a:lnTo>
                  <a:pt x="27" y="85"/>
                </a:lnTo>
                <a:lnTo>
                  <a:pt x="27" y="154"/>
                </a:lnTo>
                <a:lnTo>
                  <a:pt x="0" y="154"/>
                </a:lnTo>
                <a:lnTo>
                  <a:pt x="0" y="0"/>
                </a:lnTo>
                <a:lnTo>
                  <a:pt x="27"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48" name="Freeform 467">
            <a:extLst>
              <a:ext uri="{FF2B5EF4-FFF2-40B4-BE49-F238E27FC236}">
                <a16:creationId xmlns:a16="http://schemas.microsoft.com/office/drawing/2014/main" id="{9FF0B601-B28D-4C8D-AE23-789407A9B409}"/>
              </a:ext>
            </a:extLst>
          </p:cNvPr>
          <p:cNvSpPr>
            <a:spLocks/>
          </p:cNvSpPr>
          <p:nvPr/>
        </p:nvSpPr>
        <p:spPr bwMode="auto">
          <a:xfrm>
            <a:off x="10535179" y="4529683"/>
            <a:ext cx="78237" cy="89686"/>
          </a:xfrm>
          <a:custGeom>
            <a:avLst/>
            <a:gdLst>
              <a:gd name="T0" fmla="*/ 157 w 157"/>
              <a:gd name="T1" fmla="*/ 174 h 174"/>
              <a:gd name="T2" fmla="*/ 157 w 157"/>
              <a:gd name="T3" fmla="*/ 174 h 174"/>
              <a:gd name="T4" fmla="*/ 0 w 157"/>
              <a:gd name="T5" fmla="*/ 174 h 174"/>
              <a:gd name="T6" fmla="*/ 0 w 157"/>
              <a:gd name="T7" fmla="*/ 0 h 174"/>
              <a:gd name="T8" fmla="*/ 157 w 157"/>
              <a:gd name="T9" fmla="*/ 0 h 174"/>
              <a:gd name="T10" fmla="*/ 157 w 157"/>
              <a:gd name="T11" fmla="*/ 174 h 174"/>
            </a:gdLst>
            <a:ahLst/>
            <a:cxnLst>
              <a:cxn ang="0">
                <a:pos x="T0" y="T1"/>
              </a:cxn>
              <a:cxn ang="0">
                <a:pos x="T2" y="T3"/>
              </a:cxn>
              <a:cxn ang="0">
                <a:pos x="T4" y="T5"/>
              </a:cxn>
              <a:cxn ang="0">
                <a:pos x="T6" y="T7"/>
              </a:cxn>
              <a:cxn ang="0">
                <a:pos x="T8" y="T9"/>
              </a:cxn>
              <a:cxn ang="0">
                <a:pos x="T10" y="T11"/>
              </a:cxn>
            </a:cxnLst>
            <a:rect l="0" t="0" r="r" b="b"/>
            <a:pathLst>
              <a:path w="157" h="174">
                <a:moveTo>
                  <a:pt x="157" y="174"/>
                </a:moveTo>
                <a:lnTo>
                  <a:pt x="157" y="174"/>
                </a:lnTo>
                <a:lnTo>
                  <a:pt x="0" y="174"/>
                </a:lnTo>
                <a:lnTo>
                  <a:pt x="0" y="0"/>
                </a:lnTo>
                <a:lnTo>
                  <a:pt x="157" y="0"/>
                </a:lnTo>
                <a:lnTo>
                  <a:pt x="157" y="17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49" name="Freeform 468">
            <a:extLst>
              <a:ext uri="{FF2B5EF4-FFF2-40B4-BE49-F238E27FC236}">
                <a16:creationId xmlns:a16="http://schemas.microsoft.com/office/drawing/2014/main" id="{9425CBE1-016E-4A6E-8FF9-8A44617C4A1F}"/>
              </a:ext>
            </a:extLst>
          </p:cNvPr>
          <p:cNvSpPr>
            <a:spLocks/>
          </p:cNvSpPr>
          <p:nvPr/>
        </p:nvSpPr>
        <p:spPr bwMode="auto">
          <a:xfrm>
            <a:off x="10542812" y="4535407"/>
            <a:ext cx="62971" cy="78237"/>
          </a:xfrm>
          <a:custGeom>
            <a:avLst/>
            <a:gdLst>
              <a:gd name="T0" fmla="*/ 28 w 125"/>
              <a:gd name="T1" fmla="*/ 0 h 154"/>
              <a:gd name="T2" fmla="*/ 28 w 125"/>
              <a:gd name="T3" fmla="*/ 0 h 154"/>
              <a:gd name="T4" fmla="*/ 99 w 125"/>
              <a:gd name="T5" fmla="*/ 114 h 154"/>
              <a:gd name="T6" fmla="*/ 99 w 125"/>
              <a:gd name="T7" fmla="*/ 114 h 154"/>
              <a:gd name="T8" fmla="*/ 99 w 125"/>
              <a:gd name="T9" fmla="*/ 0 h 154"/>
              <a:gd name="T10" fmla="*/ 125 w 125"/>
              <a:gd name="T11" fmla="*/ 0 h 154"/>
              <a:gd name="T12" fmla="*/ 125 w 125"/>
              <a:gd name="T13" fmla="*/ 154 h 154"/>
              <a:gd name="T14" fmla="*/ 96 w 125"/>
              <a:gd name="T15" fmla="*/ 154 h 154"/>
              <a:gd name="T16" fmla="*/ 26 w 125"/>
              <a:gd name="T17" fmla="*/ 41 h 154"/>
              <a:gd name="T18" fmla="*/ 26 w 125"/>
              <a:gd name="T19" fmla="*/ 41 h 154"/>
              <a:gd name="T20" fmla="*/ 26 w 125"/>
              <a:gd name="T21" fmla="*/ 154 h 154"/>
              <a:gd name="T22" fmla="*/ 0 w 125"/>
              <a:gd name="T23" fmla="*/ 154 h 154"/>
              <a:gd name="T24" fmla="*/ 0 w 125"/>
              <a:gd name="T25" fmla="*/ 0 h 154"/>
              <a:gd name="T26" fmla="*/ 28 w 125"/>
              <a:gd name="T2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154">
                <a:moveTo>
                  <a:pt x="28" y="0"/>
                </a:moveTo>
                <a:lnTo>
                  <a:pt x="28" y="0"/>
                </a:lnTo>
                <a:lnTo>
                  <a:pt x="99" y="114"/>
                </a:lnTo>
                <a:lnTo>
                  <a:pt x="99" y="114"/>
                </a:lnTo>
                <a:lnTo>
                  <a:pt x="99" y="0"/>
                </a:lnTo>
                <a:lnTo>
                  <a:pt x="125" y="0"/>
                </a:lnTo>
                <a:lnTo>
                  <a:pt x="125" y="154"/>
                </a:lnTo>
                <a:lnTo>
                  <a:pt x="96" y="154"/>
                </a:lnTo>
                <a:lnTo>
                  <a:pt x="26" y="41"/>
                </a:lnTo>
                <a:lnTo>
                  <a:pt x="26" y="41"/>
                </a:lnTo>
                <a:lnTo>
                  <a:pt x="26" y="154"/>
                </a:lnTo>
                <a:lnTo>
                  <a:pt x="0" y="154"/>
                </a:lnTo>
                <a:lnTo>
                  <a:pt x="0" y="0"/>
                </a:lnTo>
                <a:lnTo>
                  <a:pt x="28"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50" name="Freeform 469">
            <a:extLst>
              <a:ext uri="{FF2B5EF4-FFF2-40B4-BE49-F238E27FC236}">
                <a16:creationId xmlns:a16="http://schemas.microsoft.com/office/drawing/2014/main" id="{D0621249-C953-40F0-BC05-8A25AB4411E4}"/>
              </a:ext>
            </a:extLst>
          </p:cNvPr>
          <p:cNvSpPr>
            <a:spLocks/>
          </p:cNvSpPr>
          <p:nvPr/>
        </p:nvSpPr>
        <p:spPr bwMode="auto">
          <a:xfrm>
            <a:off x="11021768" y="4514418"/>
            <a:ext cx="106859" cy="122125"/>
          </a:xfrm>
          <a:custGeom>
            <a:avLst/>
            <a:gdLst>
              <a:gd name="T0" fmla="*/ 210 w 210"/>
              <a:gd name="T1" fmla="*/ 243 h 243"/>
              <a:gd name="T2" fmla="*/ 210 w 210"/>
              <a:gd name="T3" fmla="*/ 243 h 243"/>
              <a:gd name="T4" fmla="*/ 0 w 210"/>
              <a:gd name="T5" fmla="*/ 234 h 243"/>
              <a:gd name="T6" fmla="*/ 75 w 210"/>
              <a:gd name="T7" fmla="*/ 0 h 243"/>
              <a:gd name="T8" fmla="*/ 210 w 210"/>
              <a:gd name="T9" fmla="*/ 57 h 243"/>
              <a:gd name="T10" fmla="*/ 210 w 210"/>
              <a:gd name="T11" fmla="*/ 243 h 243"/>
            </a:gdLst>
            <a:ahLst/>
            <a:cxnLst>
              <a:cxn ang="0">
                <a:pos x="T0" y="T1"/>
              </a:cxn>
              <a:cxn ang="0">
                <a:pos x="T2" y="T3"/>
              </a:cxn>
              <a:cxn ang="0">
                <a:pos x="T4" y="T5"/>
              </a:cxn>
              <a:cxn ang="0">
                <a:pos x="T6" y="T7"/>
              </a:cxn>
              <a:cxn ang="0">
                <a:pos x="T8" y="T9"/>
              </a:cxn>
              <a:cxn ang="0">
                <a:pos x="T10" y="T11"/>
              </a:cxn>
            </a:cxnLst>
            <a:rect l="0" t="0" r="r" b="b"/>
            <a:pathLst>
              <a:path w="210" h="243">
                <a:moveTo>
                  <a:pt x="210" y="243"/>
                </a:moveTo>
                <a:lnTo>
                  <a:pt x="210" y="243"/>
                </a:lnTo>
                <a:lnTo>
                  <a:pt x="0" y="234"/>
                </a:lnTo>
                <a:lnTo>
                  <a:pt x="75" y="0"/>
                </a:lnTo>
                <a:lnTo>
                  <a:pt x="210" y="57"/>
                </a:lnTo>
                <a:lnTo>
                  <a:pt x="210" y="24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51" name="Freeform 470">
            <a:extLst>
              <a:ext uri="{FF2B5EF4-FFF2-40B4-BE49-F238E27FC236}">
                <a16:creationId xmlns:a16="http://schemas.microsoft.com/office/drawing/2014/main" id="{B2B7A2D6-7B31-4F21-AC21-A47896EE9D69}"/>
              </a:ext>
            </a:extLst>
          </p:cNvPr>
          <p:cNvSpPr>
            <a:spLocks noEditPoints="1"/>
          </p:cNvSpPr>
          <p:nvPr/>
        </p:nvSpPr>
        <p:spPr bwMode="auto">
          <a:xfrm>
            <a:off x="11052299" y="4544949"/>
            <a:ext cx="74420" cy="82053"/>
          </a:xfrm>
          <a:custGeom>
            <a:avLst/>
            <a:gdLst>
              <a:gd name="T0" fmla="*/ 74 w 148"/>
              <a:gd name="T1" fmla="*/ 139 h 161"/>
              <a:gd name="T2" fmla="*/ 74 w 148"/>
              <a:gd name="T3" fmla="*/ 139 h 161"/>
              <a:gd name="T4" fmla="*/ 121 w 148"/>
              <a:gd name="T5" fmla="*/ 81 h 161"/>
              <a:gd name="T6" fmla="*/ 74 w 148"/>
              <a:gd name="T7" fmla="*/ 22 h 161"/>
              <a:gd name="T8" fmla="*/ 27 w 148"/>
              <a:gd name="T9" fmla="*/ 81 h 161"/>
              <a:gd name="T10" fmla="*/ 74 w 148"/>
              <a:gd name="T11" fmla="*/ 139 h 161"/>
              <a:gd name="T12" fmla="*/ 148 w 148"/>
              <a:gd name="T13" fmla="*/ 81 h 161"/>
              <a:gd name="T14" fmla="*/ 148 w 148"/>
              <a:gd name="T15" fmla="*/ 81 h 161"/>
              <a:gd name="T16" fmla="*/ 74 w 148"/>
              <a:gd name="T17" fmla="*/ 161 h 161"/>
              <a:gd name="T18" fmla="*/ 0 w 148"/>
              <a:gd name="T19" fmla="*/ 81 h 161"/>
              <a:gd name="T20" fmla="*/ 74 w 148"/>
              <a:gd name="T21" fmla="*/ 0 h 161"/>
              <a:gd name="T22" fmla="*/ 148 w 148"/>
              <a:gd name="T23" fmla="*/ 8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161">
                <a:moveTo>
                  <a:pt x="74" y="139"/>
                </a:moveTo>
                <a:lnTo>
                  <a:pt x="74" y="139"/>
                </a:lnTo>
                <a:cubicBezTo>
                  <a:pt x="107" y="139"/>
                  <a:pt x="121" y="110"/>
                  <a:pt x="121" y="81"/>
                </a:cubicBezTo>
                <a:cubicBezTo>
                  <a:pt x="121" y="51"/>
                  <a:pt x="107" y="22"/>
                  <a:pt x="74" y="22"/>
                </a:cubicBezTo>
                <a:cubicBezTo>
                  <a:pt x="41" y="22"/>
                  <a:pt x="27" y="52"/>
                  <a:pt x="27" y="81"/>
                </a:cubicBezTo>
                <a:cubicBezTo>
                  <a:pt x="27" y="110"/>
                  <a:pt x="41" y="139"/>
                  <a:pt x="74" y="139"/>
                </a:cubicBezTo>
                <a:close/>
                <a:moveTo>
                  <a:pt x="148" y="81"/>
                </a:moveTo>
                <a:lnTo>
                  <a:pt x="148" y="81"/>
                </a:lnTo>
                <a:cubicBezTo>
                  <a:pt x="148" y="125"/>
                  <a:pt x="120" y="161"/>
                  <a:pt x="74" y="161"/>
                </a:cubicBezTo>
                <a:cubicBezTo>
                  <a:pt x="28" y="161"/>
                  <a:pt x="0" y="125"/>
                  <a:pt x="0" y="81"/>
                </a:cubicBezTo>
                <a:cubicBezTo>
                  <a:pt x="0" y="37"/>
                  <a:pt x="28" y="0"/>
                  <a:pt x="74" y="0"/>
                </a:cubicBezTo>
                <a:cubicBezTo>
                  <a:pt x="120" y="0"/>
                  <a:pt x="148" y="37"/>
                  <a:pt x="148" y="81"/>
                </a:cubicBez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52" name="Freeform 471">
            <a:extLst>
              <a:ext uri="{FF2B5EF4-FFF2-40B4-BE49-F238E27FC236}">
                <a16:creationId xmlns:a16="http://schemas.microsoft.com/office/drawing/2014/main" id="{6E01330B-6C8F-482E-AF4B-600027FC7B42}"/>
              </a:ext>
            </a:extLst>
          </p:cNvPr>
          <p:cNvSpPr>
            <a:spLocks/>
          </p:cNvSpPr>
          <p:nvPr/>
        </p:nvSpPr>
        <p:spPr bwMode="auto">
          <a:xfrm>
            <a:off x="10082936" y="4359853"/>
            <a:ext cx="59155" cy="74420"/>
          </a:xfrm>
          <a:custGeom>
            <a:avLst/>
            <a:gdLst>
              <a:gd name="T0" fmla="*/ 0 w 115"/>
              <a:gd name="T1" fmla="*/ 146 h 146"/>
              <a:gd name="T2" fmla="*/ 0 w 115"/>
              <a:gd name="T3" fmla="*/ 146 h 146"/>
              <a:gd name="T4" fmla="*/ 0 w 115"/>
              <a:gd name="T5" fmla="*/ 0 h 146"/>
              <a:gd name="T6" fmla="*/ 20 w 115"/>
              <a:gd name="T7" fmla="*/ 0 h 146"/>
              <a:gd name="T8" fmla="*/ 97 w 115"/>
              <a:gd name="T9" fmla="*/ 115 h 146"/>
              <a:gd name="T10" fmla="*/ 97 w 115"/>
              <a:gd name="T11" fmla="*/ 0 h 146"/>
              <a:gd name="T12" fmla="*/ 115 w 115"/>
              <a:gd name="T13" fmla="*/ 0 h 146"/>
              <a:gd name="T14" fmla="*/ 115 w 115"/>
              <a:gd name="T15" fmla="*/ 146 h 146"/>
              <a:gd name="T16" fmla="*/ 95 w 115"/>
              <a:gd name="T17" fmla="*/ 146 h 146"/>
              <a:gd name="T18" fmla="*/ 19 w 115"/>
              <a:gd name="T19" fmla="*/ 32 h 146"/>
              <a:gd name="T20" fmla="*/ 19 w 115"/>
              <a:gd name="T21" fmla="*/ 146 h 146"/>
              <a:gd name="T22" fmla="*/ 0 w 115"/>
              <a:gd name="T23"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146">
                <a:moveTo>
                  <a:pt x="0" y="146"/>
                </a:moveTo>
                <a:lnTo>
                  <a:pt x="0" y="146"/>
                </a:lnTo>
                <a:lnTo>
                  <a:pt x="0" y="0"/>
                </a:lnTo>
                <a:lnTo>
                  <a:pt x="20" y="0"/>
                </a:lnTo>
                <a:lnTo>
                  <a:pt x="97" y="115"/>
                </a:lnTo>
                <a:lnTo>
                  <a:pt x="97" y="0"/>
                </a:lnTo>
                <a:lnTo>
                  <a:pt x="115" y="0"/>
                </a:lnTo>
                <a:lnTo>
                  <a:pt x="115" y="146"/>
                </a:lnTo>
                <a:lnTo>
                  <a:pt x="95" y="146"/>
                </a:lnTo>
                <a:lnTo>
                  <a:pt x="19" y="32"/>
                </a:lnTo>
                <a:lnTo>
                  <a:pt x="19" y="146"/>
                </a:lnTo>
                <a:lnTo>
                  <a:pt x="0" y="146"/>
                </a:lnTo>
                <a:close/>
              </a:path>
            </a:pathLst>
          </a:custGeom>
          <a:solidFill>
            <a:schemeClr val="accent4"/>
          </a:solidFill>
          <a:ln w="0">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53" name="Freeform 472">
            <a:extLst>
              <a:ext uri="{FF2B5EF4-FFF2-40B4-BE49-F238E27FC236}">
                <a16:creationId xmlns:a16="http://schemas.microsoft.com/office/drawing/2014/main" id="{DBD9F471-E0FE-46F9-BA21-FA467D720E95}"/>
              </a:ext>
            </a:extLst>
          </p:cNvPr>
          <p:cNvSpPr>
            <a:spLocks/>
          </p:cNvSpPr>
          <p:nvPr/>
        </p:nvSpPr>
        <p:spPr bwMode="auto">
          <a:xfrm>
            <a:off x="10082936" y="4359853"/>
            <a:ext cx="59155" cy="74420"/>
          </a:xfrm>
          <a:custGeom>
            <a:avLst/>
            <a:gdLst>
              <a:gd name="T0" fmla="*/ 0 w 115"/>
              <a:gd name="T1" fmla="*/ 146 h 146"/>
              <a:gd name="T2" fmla="*/ 0 w 115"/>
              <a:gd name="T3" fmla="*/ 146 h 146"/>
              <a:gd name="T4" fmla="*/ 0 w 115"/>
              <a:gd name="T5" fmla="*/ 0 h 146"/>
              <a:gd name="T6" fmla="*/ 20 w 115"/>
              <a:gd name="T7" fmla="*/ 0 h 146"/>
              <a:gd name="T8" fmla="*/ 97 w 115"/>
              <a:gd name="T9" fmla="*/ 115 h 146"/>
              <a:gd name="T10" fmla="*/ 97 w 115"/>
              <a:gd name="T11" fmla="*/ 0 h 146"/>
              <a:gd name="T12" fmla="*/ 115 w 115"/>
              <a:gd name="T13" fmla="*/ 0 h 146"/>
              <a:gd name="T14" fmla="*/ 115 w 115"/>
              <a:gd name="T15" fmla="*/ 146 h 146"/>
              <a:gd name="T16" fmla="*/ 95 w 115"/>
              <a:gd name="T17" fmla="*/ 146 h 146"/>
              <a:gd name="T18" fmla="*/ 19 w 115"/>
              <a:gd name="T19" fmla="*/ 32 h 146"/>
              <a:gd name="T20" fmla="*/ 19 w 115"/>
              <a:gd name="T21" fmla="*/ 146 h 146"/>
              <a:gd name="T22" fmla="*/ 0 w 115"/>
              <a:gd name="T23" fmla="*/ 146 h 146"/>
              <a:gd name="T24" fmla="*/ 0 w 115"/>
              <a:gd name="T25"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 h="146">
                <a:moveTo>
                  <a:pt x="0" y="146"/>
                </a:moveTo>
                <a:lnTo>
                  <a:pt x="0" y="146"/>
                </a:lnTo>
                <a:lnTo>
                  <a:pt x="0" y="0"/>
                </a:lnTo>
                <a:lnTo>
                  <a:pt x="20" y="0"/>
                </a:lnTo>
                <a:lnTo>
                  <a:pt x="97" y="115"/>
                </a:lnTo>
                <a:lnTo>
                  <a:pt x="97" y="0"/>
                </a:lnTo>
                <a:lnTo>
                  <a:pt x="115" y="0"/>
                </a:lnTo>
                <a:lnTo>
                  <a:pt x="115" y="146"/>
                </a:lnTo>
                <a:lnTo>
                  <a:pt x="95" y="146"/>
                </a:lnTo>
                <a:lnTo>
                  <a:pt x="19" y="32"/>
                </a:lnTo>
                <a:lnTo>
                  <a:pt x="19" y="146"/>
                </a:lnTo>
                <a:lnTo>
                  <a:pt x="0" y="146"/>
                </a:lnTo>
                <a:lnTo>
                  <a:pt x="0" y="146"/>
                </a:lnTo>
                <a:close/>
              </a:path>
            </a:pathLst>
          </a:custGeom>
          <a:noFill/>
          <a:ln w="3175"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54" name="Freeform 473">
            <a:extLst>
              <a:ext uri="{FF2B5EF4-FFF2-40B4-BE49-F238E27FC236}">
                <a16:creationId xmlns:a16="http://schemas.microsoft.com/office/drawing/2014/main" id="{BC3FCF41-9564-4604-A6E1-9865A7E0A697}"/>
              </a:ext>
            </a:extLst>
          </p:cNvPr>
          <p:cNvSpPr>
            <a:spLocks/>
          </p:cNvSpPr>
          <p:nvPr/>
        </p:nvSpPr>
        <p:spPr bwMode="auto">
          <a:xfrm>
            <a:off x="6984029" y="4363669"/>
            <a:ext cx="78237" cy="87777"/>
          </a:xfrm>
          <a:custGeom>
            <a:avLst/>
            <a:gdLst>
              <a:gd name="T0" fmla="*/ 156 w 156"/>
              <a:gd name="T1" fmla="*/ 174 h 174"/>
              <a:gd name="T2" fmla="*/ 156 w 156"/>
              <a:gd name="T3" fmla="*/ 174 h 174"/>
              <a:gd name="T4" fmla="*/ 0 w 156"/>
              <a:gd name="T5" fmla="*/ 174 h 174"/>
              <a:gd name="T6" fmla="*/ 0 w 156"/>
              <a:gd name="T7" fmla="*/ 0 h 174"/>
              <a:gd name="T8" fmla="*/ 156 w 156"/>
              <a:gd name="T9" fmla="*/ 0 h 174"/>
              <a:gd name="T10" fmla="*/ 156 w 156"/>
              <a:gd name="T11" fmla="*/ 174 h 174"/>
            </a:gdLst>
            <a:ahLst/>
            <a:cxnLst>
              <a:cxn ang="0">
                <a:pos x="T0" y="T1"/>
              </a:cxn>
              <a:cxn ang="0">
                <a:pos x="T2" y="T3"/>
              </a:cxn>
              <a:cxn ang="0">
                <a:pos x="T4" y="T5"/>
              </a:cxn>
              <a:cxn ang="0">
                <a:pos x="T6" y="T7"/>
              </a:cxn>
              <a:cxn ang="0">
                <a:pos x="T8" y="T9"/>
              </a:cxn>
              <a:cxn ang="0">
                <a:pos x="T10" y="T11"/>
              </a:cxn>
            </a:cxnLst>
            <a:rect l="0" t="0" r="r" b="b"/>
            <a:pathLst>
              <a:path w="156" h="174">
                <a:moveTo>
                  <a:pt x="156" y="174"/>
                </a:moveTo>
                <a:lnTo>
                  <a:pt x="156" y="174"/>
                </a:lnTo>
                <a:lnTo>
                  <a:pt x="0" y="174"/>
                </a:lnTo>
                <a:lnTo>
                  <a:pt x="0" y="0"/>
                </a:lnTo>
                <a:lnTo>
                  <a:pt x="156" y="0"/>
                </a:lnTo>
                <a:lnTo>
                  <a:pt x="156" y="17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55" name="Freeform 474">
            <a:extLst>
              <a:ext uri="{FF2B5EF4-FFF2-40B4-BE49-F238E27FC236}">
                <a16:creationId xmlns:a16="http://schemas.microsoft.com/office/drawing/2014/main" id="{BB91C806-EC05-4F43-B36D-67C011D8FD63}"/>
              </a:ext>
            </a:extLst>
          </p:cNvPr>
          <p:cNvSpPr>
            <a:spLocks/>
          </p:cNvSpPr>
          <p:nvPr/>
        </p:nvSpPr>
        <p:spPr bwMode="auto">
          <a:xfrm>
            <a:off x="6991661" y="4369395"/>
            <a:ext cx="62971" cy="76328"/>
          </a:xfrm>
          <a:custGeom>
            <a:avLst/>
            <a:gdLst>
              <a:gd name="T0" fmla="*/ 28 w 124"/>
              <a:gd name="T1" fmla="*/ 0 h 153"/>
              <a:gd name="T2" fmla="*/ 28 w 124"/>
              <a:gd name="T3" fmla="*/ 0 h 153"/>
              <a:gd name="T4" fmla="*/ 98 w 124"/>
              <a:gd name="T5" fmla="*/ 113 h 153"/>
              <a:gd name="T6" fmla="*/ 99 w 124"/>
              <a:gd name="T7" fmla="*/ 113 h 153"/>
              <a:gd name="T8" fmla="*/ 99 w 124"/>
              <a:gd name="T9" fmla="*/ 0 h 153"/>
              <a:gd name="T10" fmla="*/ 124 w 124"/>
              <a:gd name="T11" fmla="*/ 0 h 153"/>
              <a:gd name="T12" fmla="*/ 124 w 124"/>
              <a:gd name="T13" fmla="*/ 153 h 153"/>
              <a:gd name="T14" fmla="*/ 96 w 124"/>
              <a:gd name="T15" fmla="*/ 153 h 153"/>
              <a:gd name="T16" fmla="*/ 26 w 124"/>
              <a:gd name="T17" fmla="*/ 40 h 153"/>
              <a:gd name="T18" fmla="*/ 25 w 124"/>
              <a:gd name="T19" fmla="*/ 40 h 153"/>
              <a:gd name="T20" fmla="*/ 25 w 124"/>
              <a:gd name="T21" fmla="*/ 153 h 153"/>
              <a:gd name="T22" fmla="*/ 0 w 124"/>
              <a:gd name="T23" fmla="*/ 153 h 153"/>
              <a:gd name="T24" fmla="*/ 0 w 124"/>
              <a:gd name="T25" fmla="*/ 0 h 153"/>
              <a:gd name="T26" fmla="*/ 28 w 124"/>
              <a:gd name="T27"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3">
                <a:moveTo>
                  <a:pt x="28" y="0"/>
                </a:moveTo>
                <a:lnTo>
                  <a:pt x="28" y="0"/>
                </a:lnTo>
                <a:lnTo>
                  <a:pt x="98" y="113"/>
                </a:lnTo>
                <a:lnTo>
                  <a:pt x="99" y="113"/>
                </a:lnTo>
                <a:lnTo>
                  <a:pt x="99" y="0"/>
                </a:lnTo>
                <a:lnTo>
                  <a:pt x="124" y="0"/>
                </a:lnTo>
                <a:lnTo>
                  <a:pt x="124" y="153"/>
                </a:lnTo>
                <a:lnTo>
                  <a:pt x="96" y="153"/>
                </a:lnTo>
                <a:lnTo>
                  <a:pt x="26" y="40"/>
                </a:lnTo>
                <a:lnTo>
                  <a:pt x="25" y="40"/>
                </a:lnTo>
                <a:lnTo>
                  <a:pt x="25" y="153"/>
                </a:lnTo>
                <a:lnTo>
                  <a:pt x="0" y="153"/>
                </a:lnTo>
                <a:lnTo>
                  <a:pt x="0" y="0"/>
                </a:lnTo>
                <a:lnTo>
                  <a:pt x="28"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56" name="Freeform 475">
            <a:extLst>
              <a:ext uri="{FF2B5EF4-FFF2-40B4-BE49-F238E27FC236}">
                <a16:creationId xmlns:a16="http://schemas.microsoft.com/office/drawing/2014/main" id="{C3C6BA13-DEDD-4E58-865D-6531DE2B1188}"/>
              </a:ext>
            </a:extLst>
          </p:cNvPr>
          <p:cNvSpPr>
            <a:spLocks/>
          </p:cNvSpPr>
          <p:nvPr/>
        </p:nvSpPr>
        <p:spPr bwMode="auto">
          <a:xfrm>
            <a:off x="10336727" y="4880791"/>
            <a:ext cx="78237" cy="87777"/>
          </a:xfrm>
          <a:custGeom>
            <a:avLst/>
            <a:gdLst>
              <a:gd name="T0" fmla="*/ 157 w 157"/>
              <a:gd name="T1" fmla="*/ 174 h 174"/>
              <a:gd name="T2" fmla="*/ 157 w 157"/>
              <a:gd name="T3" fmla="*/ 174 h 174"/>
              <a:gd name="T4" fmla="*/ 0 w 157"/>
              <a:gd name="T5" fmla="*/ 174 h 174"/>
              <a:gd name="T6" fmla="*/ 0 w 157"/>
              <a:gd name="T7" fmla="*/ 0 h 174"/>
              <a:gd name="T8" fmla="*/ 157 w 157"/>
              <a:gd name="T9" fmla="*/ 0 h 174"/>
              <a:gd name="T10" fmla="*/ 157 w 157"/>
              <a:gd name="T11" fmla="*/ 174 h 174"/>
            </a:gdLst>
            <a:ahLst/>
            <a:cxnLst>
              <a:cxn ang="0">
                <a:pos x="T0" y="T1"/>
              </a:cxn>
              <a:cxn ang="0">
                <a:pos x="T2" y="T3"/>
              </a:cxn>
              <a:cxn ang="0">
                <a:pos x="T4" y="T5"/>
              </a:cxn>
              <a:cxn ang="0">
                <a:pos x="T6" y="T7"/>
              </a:cxn>
              <a:cxn ang="0">
                <a:pos x="T8" y="T9"/>
              </a:cxn>
              <a:cxn ang="0">
                <a:pos x="T10" y="T11"/>
              </a:cxn>
            </a:cxnLst>
            <a:rect l="0" t="0" r="r" b="b"/>
            <a:pathLst>
              <a:path w="157" h="174">
                <a:moveTo>
                  <a:pt x="157" y="174"/>
                </a:moveTo>
                <a:lnTo>
                  <a:pt x="157" y="174"/>
                </a:lnTo>
                <a:lnTo>
                  <a:pt x="0" y="174"/>
                </a:lnTo>
                <a:lnTo>
                  <a:pt x="0" y="0"/>
                </a:lnTo>
                <a:lnTo>
                  <a:pt x="157" y="0"/>
                </a:lnTo>
                <a:lnTo>
                  <a:pt x="157" y="17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57" name="Freeform 476">
            <a:extLst>
              <a:ext uri="{FF2B5EF4-FFF2-40B4-BE49-F238E27FC236}">
                <a16:creationId xmlns:a16="http://schemas.microsoft.com/office/drawing/2014/main" id="{0F338254-2A30-42CE-B611-FEEF0A8D2547}"/>
              </a:ext>
            </a:extLst>
          </p:cNvPr>
          <p:cNvSpPr>
            <a:spLocks/>
          </p:cNvSpPr>
          <p:nvPr/>
        </p:nvSpPr>
        <p:spPr bwMode="auto">
          <a:xfrm>
            <a:off x="10319552" y="4850260"/>
            <a:ext cx="95410" cy="83961"/>
          </a:xfrm>
          <a:custGeom>
            <a:avLst/>
            <a:gdLst>
              <a:gd name="T0" fmla="*/ 142 w 189"/>
              <a:gd name="T1" fmla="*/ 167 h 167"/>
              <a:gd name="T2" fmla="*/ 142 w 189"/>
              <a:gd name="T3" fmla="*/ 167 h 167"/>
              <a:gd name="T4" fmla="*/ 0 w 189"/>
              <a:gd name="T5" fmla="*/ 101 h 167"/>
              <a:gd name="T6" fmla="*/ 47 w 189"/>
              <a:gd name="T7" fmla="*/ 0 h 167"/>
              <a:gd name="T8" fmla="*/ 189 w 189"/>
              <a:gd name="T9" fmla="*/ 66 h 167"/>
              <a:gd name="T10" fmla="*/ 142 w 189"/>
              <a:gd name="T11" fmla="*/ 167 h 167"/>
            </a:gdLst>
            <a:ahLst/>
            <a:cxnLst>
              <a:cxn ang="0">
                <a:pos x="T0" y="T1"/>
              </a:cxn>
              <a:cxn ang="0">
                <a:pos x="T2" y="T3"/>
              </a:cxn>
              <a:cxn ang="0">
                <a:pos x="T4" y="T5"/>
              </a:cxn>
              <a:cxn ang="0">
                <a:pos x="T6" y="T7"/>
              </a:cxn>
              <a:cxn ang="0">
                <a:pos x="T8" y="T9"/>
              </a:cxn>
              <a:cxn ang="0">
                <a:pos x="T10" y="T11"/>
              </a:cxn>
            </a:cxnLst>
            <a:rect l="0" t="0" r="r" b="b"/>
            <a:pathLst>
              <a:path w="189" h="167">
                <a:moveTo>
                  <a:pt x="142" y="167"/>
                </a:moveTo>
                <a:lnTo>
                  <a:pt x="142" y="167"/>
                </a:lnTo>
                <a:lnTo>
                  <a:pt x="0" y="101"/>
                </a:lnTo>
                <a:lnTo>
                  <a:pt x="47" y="0"/>
                </a:lnTo>
                <a:lnTo>
                  <a:pt x="189" y="66"/>
                </a:lnTo>
                <a:lnTo>
                  <a:pt x="142" y="167"/>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58" name="Freeform 477">
            <a:extLst>
              <a:ext uri="{FF2B5EF4-FFF2-40B4-BE49-F238E27FC236}">
                <a16:creationId xmlns:a16="http://schemas.microsoft.com/office/drawing/2014/main" id="{0B2857CA-63BF-4156-898E-D3C8CCC5C4B6}"/>
              </a:ext>
            </a:extLst>
          </p:cNvPr>
          <p:cNvSpPr>
            <a:spLocks/>
          </p:cNvSpPr>
          <p:nvPr/>
        </p:nvSpPr>
        <p:spPr bwMode="auto">
          <a:xfrm>
            <a:off x="10346267" y="4888424"/>
            <a:ext cx="59155" cy="74420"/>
          </a:xfrm>
          <a:custGeom>
            <a:avLst/>
            <a:gdLst>
              <a:gd name="T0" fmla="*/ 0 w 115"/>
              <a:gd name="T1" fmla="*/ 146 h 146"/>
              <a:gd name="T2" fmla="*/ 0 w 115"/>
              <a:gd name="T3" fmla="*/ 146 h 146"/>
              <a:gd name="T4" fmla="*/ 0 w 115"/>
              <a:gd name="T5" fmla="*/ 0 h 146"/>
              <a:gd name="T6" fmla="*/ 20 w 115"/>
              <a:gd name="T7" fmla="*/ 0 h 146"/>
              <a:gd name="T8" fmla="*/ 96 w 115"/>
              <a:gd name="T9" fmla="*/ 114 h 146"/>
              <a:gd name="T10" fmla="*/ 96 w 115"/>
              <a:gd name="T11" fmla="*/ 0 h 146"/>
              <a:gd name="T12" fmla="*/ 115 w 115"/>
              <a:gd name="T13" fmla="*/ 0 h 146"/>
              <a:gd name="T14" fmla="*/ 115 w 115"/>
              <a:gd name="T15" fmla="*/ 146 h 146"/>
              <a:gd name="T16" fmla="*/ 95 w 115"/>
              <a:gd name="T17" fmla="*/ 146 h 146"/>
              <a:gd name="T18" fmla="*/ 19 w 115"/>
              <a:gd name="T19" fmla="*/ 31 h 146"/>
              <a:gd name="T20" fmla="*/ 19 w 115"/>
              <a:gd name="T21" fmla="*/ 146 h 146"/>
              <a:gd name="T22" fmla="*/ 0 w 115"/>
              <a:gd name="T23"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146">
                <a:moveTo>
                  <a:pt x="0" y="146"/>
                </a:moveTo>
                <a:lnTo>
                  <a:pt x="0" y="146"/>
                </a:lnTo>
                <a:lnTo>
                  <a:pt x="0" y="0"/>
                </a:lnTo>
                <a:lnTo>
                  <a:pt x="20" y="0"/>
                </a:lnTo>
                <a:lnTo>
                  <a:pt x="96" y="114"/>
                </a:lnTo>
                <a:lnTo>
                  <a:pt x="96" y="0"/>
                </a:lnTo>
                <a:lnTo>
                  <a:pt x="115" y="0"/>
                </a:lnTo>
                <a:lnTo>
                  <a:pt x="115" y="146"/>
                </a:lnTo>
                <a:lnTo>
                  <a:pt x="95" y="146"/>
                </a:lnTo>
                <a:lnTo>
                  <a:pt x="19" y="31"/>
                </a:lnTo>
                <a:lnTo>
                  <a:pt x="19" y="146"/>
                </a:lnTo>
                <a:lnTo>
                  <a:pt x="0" y="146"/>
                </a:lnTo>
                <a:close/>
              </a:path>
            </a:pathLst>
          </a:custGeom>
          <a:solidFill>
            <a:srgbClr val="EB0F8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159" name="Freeform 478">
            <a:extLst>
              <a:ext uri="{FF2B5EF4-FFF2-40B4-BE49-F238E27FC236}">
                <a16:creationId xmlns:a16="http://schemas.microsoft.com/office/drawing/2014/main" id="{BD097DBE-6EC7-408B-B660-7378F6D5BD0E}"/>
              </a:ext>
            </a:extLst>
          </p:cNvPr>
          <p:cNvSpPr>
            <a:spLocks/>
          </p:cNvSpPr>
          <p:nvPr/>
        </p:nvSpPr>
        <p:spPr bwMode="auto">
          <a:xfrm>
            <a:off x="10346267" y="4888424"/>
            <a:ext cx="59155" cy="74420"/>
          </a:xfrm>
          <a:custGeom>
            <a:avLst/>
            <a:gdLst>
              <a:gd name="T0" fmla="*/ 0 w 115"/>
              <a:gd name="T1" fmla="*/ 146 h 146"/>
              <a:gd name="T2" fmla="*/ 0 w 115"/>
              <a:gd name="T3" fmla="*/ 146 h 146"/>
              <a:gd name="T4" fmla="*/ 0 w 115"/>
              <a:gd name="T5" fmla="*/ 0 h 146"/>
              <a:gd name="T6" fmla="*/ 20 w 115"/>
              <a:gd name="T7" fmla="*/ 0 h 146"/>
              <a:gd name="T8" fmla="*/ 96 w 115"/>
              <a:gd name="T9" fmla="*/ 114 h 146"/>
              <a:gd name="T10" fmla="*/ 96 w 115"/>
              <a:gd name="T11" fmla="*/ 0 h 146"/>
              <a:gd name="T12" fmla="*/ 115 w 115"/>
              <a:gd name="T13" fmla="*/ 0 h 146"/>
              <a:gd name="T14" fmla="*/ 115 w 115"/>
              <a:gd name="T15" fmla="*/ 146 h 146"/>
              <a:gd name="T16" fmla="*/ 95 w 115"/>
              <a:gd name="T17" fmla="*/ 146 h 146"/>
              <a:gd name="T18" fmla="*/ 19 w 115"/>
              <a:gd name="T19" fmla="*/ 31 h 146"/>
              <a:gd name="T20" fmla="*/ 19 w 115"/>
              <a:gd name="T21" fmla="*/ 146 h 146"/>
              <a:gd name="T22" fmla="*/ 0 w 115"/>
              <a:gd name="T23" fmla="*/ 146 h 146"/>
              <a:gd name="T24" fmla="*/ 0 w 115"/>
              <a:gd name="T25"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 h="146">
                <a:moveTo>
                  <a:pt x="0" y="146"/>
                </a:moveTo>
                <a:lnTo>
                  <a:pt x="0" y="146"/>
                </a:lnTo>
                <a:lnTo>
                  <a:pt x="0" y="0"/>
                </a:lnTo>
                <a:lnTo>
                  <a:pt x="20" y="0"/>
                </a:lnTo>
                <a:lnTo>
                  <a:pt x="96" y="114"/>
                </a:lnTo>
                <a:lnTo>
                  <a:pt x="96" y="0"/>
                </a:lnTo>
                <a:lnTo>
                  <a:pt x="115" y="0"/>
                </a:lnTo>
                <a:lnTo>
                  <a:pt x="115" y="146"/>
                </a:lnTo>
                <a:lnTo>
                  <a:pt x="95" y="146"/>
                </a:lnTo>
                <a:lnTo>
                  <a:pt x="19" y="31"/>
                </a:lnTo>
                <a:lnTo>
                  <a:pt x="19" y="146"/>
                </a:lnTo>
                <a:lnTo>
                  <a:pt x="0" y="146"/>
                </a:lnTo>
                <a:lnTo>
                  <a:pt x="0" y="146"/>
                </a:lnTo>
                <a:close/>
              </a:path>
            </a:pathLst>
          </a:custGeom>
          <a:solidFill>
            <a:schemeClr val="accent4"/>
          </a:solidFill>
          <a:ln w="3175"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4"/>
              </a:solidFill>
              <a:effectLst/>
              <a:uLnTx/>
              <a:uFillTx/>
              <a:latin typeface="Arial" charset="0"/>
              <a:ea typeface="Microsoft YaHei"/>
            </a:endParaRPr>
          </a:p>
        </p:txBody>
      </p:sp>
      <p:sp>
        <p:nvSpPr>
          <p:cNvPr id="46" name="Freeform 479">
            <a:extLst>
              <a:ext uri="{FF2B5EF4-FFF2-40B4-BE49-F238E27FC236}">
                <a16:creationId xmlns:a16="http://schemas.microsoft.com/office/drawing/2014/main" id="{023A1457-8FDA-4A5D-9753-A5FBC8FDF684}"/>
              </a:ext>
            </a:extLst>
          </p:cNvPr>
          <p:cNvSpPr>
            <a:spLocks/>
          </p:cNvSpPr>
          <p:nvPr/>
        </p:nvSpPr>
        <p:spPr bwMode="auto">
          <a:xfrm>
            <a:off x="6608115" y="3909519"/>
            <a:ext cx="4732322" cy="240433"/>
          </a:xfrm>
          <a:custGeom>
            <a:avLst/>
            <a:gdLst>
              <a:gd name="T0" fmla="*/ 0 w 9391"/>
              <a:gd name="T1" fmla="*/ 475 h 475"/>
              <a:gd name="T2" fmla="*/ 0 w 9391"/>
              <a:gd name="T3" fmla="*/ 475 h 475"/>
              <a:gd name="T4" fmla="*/ 251 w 9391"/>
              <a:gd name="T5" fmla="*/ 237 h 475"/>
              <a:gd name="T6" fmla="*/ 4445 w 9391"/>
              <a:gd name="T7" fmla="*/ 237 h 475"/>
              <a:gd name="T8" fmla="*/ 4696 w 9391"/>
              <a:gd name="T9" fmla="*/ 0 h 475"/>
              <a:gd name="T10" fmla="*/ 4946 w 9391"/>
              <a:gd name="T11" fmla="*/ 237 h 475"/>
              <a:gd name="T12" fmla="*/ 9140 w 9391"/>
              <a:gd name="T13" fmla="*/ 237 h 475"/>
              <a:gd name="T14" fmla="*/ 9391 w 9391"/>
              <a:gd name="T15" fmla="*/ 475 h 4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91" h="475">
                <a:moveTo>
                  <a:pt x="0" y="475"/>
                </a:moveTo>
                <a:lnTo>
                  <a:pt x="0" y="475"/>
                </a:lnTo>
                <a:cubicBezTo>
                  <a:pt x="0" y="344"/>
                  <a:pt x="112" y="237"/>
                  <a:pt x="251" y="237"/>
                </a:cubicBezTo>
                <a:lnTo>
                  <a:pt x="4445" y="237"/>
                </a:lnTo>
                <a:cubicBezTo>
                  <a:pt x="4583" y="237"/>
                  <a:pt x="4696" y="131"/>
                  <a:pt x="4696" y="0"/>
                </a:cubicBezTo>
                <a:cubicBezTo>
                  <a:pt x="4696" y="131"/>
                  <a:pt x="4808" y="237"/>
                  <a:pt x="4946" y="237"/>
                </a:cubicBezTo>
                <a:lnTo>
                  <a:pt x="9140" y="237"/>
                </a:lnTo>
                <a:cubicBezTo>
                  <a:pt x="9279" y="237"/>
                  <a:pt x="9391" y="344"/>
                  <a:pt x="9391" y="475"/>
                </a:cubicBezTo>
              </a:path>
            </a:pathLst>
          </a:custGeom>
          <a:noFill/>
          <a:ln w="1270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charset="0"/>
              <a:ea typeface="Microsoft YaHei"/>
            </a:endParaRPr>
          </a:p>
        </p:txBody>
      </p:sp>
      <p:sp>
        <p:nvSpPr>
          <p:cNvPr id="47" name="TextBox 46">
            <a:extLst>
              <a:ext uri="{FF2B5EF4-FFF2-40B4-BE49-F238E27FC236}">
                <a16:creationId xmlns:a16="http://schemas.microsoft.com/office/drawing/2014/main" id="{BA032D78-04B6-4227-B4EE-203A96F97C51}"/>
              </a:ext>
            </a:extLst>
          </p:cNvPr>
          <p:cNvSpPr txBox="1"/>
          <p:nvPr/>
        </p:nvSpPr>
        <p:spPr>
          <a:xfrm>
            <a:off x="8441918" y="3648271"/>
            <a:ext cx="1091737" cy="2959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pitchFamily="34" charset="0"/>
                <a:ea typeface="Microsoft YaHei"/>
                <a:cs typeface="Arial" panose="020B0604020202020204" pitchFamily="34" charset="0"/>
                <a:sym typeface="Helvetica"/>
              </a:rPr>
              <a:t>Deruxtecan</a:t>
            </a:r>
            <a:r>
              <a:rPr kumimoji="0" lang="en-US" sz="1000" b="1" i="0" u="none" strike="noStrike" kern="1200" cap="none" spc="0" normalizeH="0" baseline="30000" noProof="0">
                <a:ln>
                  <a:noFill/>
                </a:ln>
                <a:solidFill>
                  <a:srgbClr val="000000"/>
                </a:solidFill>
                <a:effectLst/>
                <a:uLnTx/>
                <a:uFillTx/>
                <a:latin typeface="Arial" panose="020B0604020202020204" pitchFamily="34" charset="0"/>
                <a:ea typeface="Microsoft YaHei"/>
                <a:cs typeface="Arial" panose="020B0604020202020204" pitchFamily="34" charset="0"/>
                <a:sym typeface="Helvetica"/>
              </a:rPr>
              <a:t>5,a</a:t>
            </a:r>
          </a:p>
        </p:txBody>
      </p:sp>
      <p:sp>
        <p:nvSpPr>
          <p:cNvPr id="48" name="TextBox 47">
            <a:extLst>
              <a:ext uri="{FF2B5EF4-FFF2-40B4-BE49-F238E27FC236}">
                <a16:creationId xmlns:a16="http://schemas.microsoft.com/office/drawing/2014/main" id="{9B933428-B51F-4D1F-8B58-645221DAC351}"/>
              </a:ext>
            </a:extLst>
          </p:cNvPr>
          <p:cNvSpPr txBox="1"/>
          <p:nvPr/>
        </p:nvSpPr>
        <p:spPr>
          <a:xfrm>
            <a:off x="6799103" y="5000414"/>
            <a:ext cx="2406745" cy="2590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12700" marR="0" lvl="0" indent="0" algn="ctr" defTabSz="457200" rtl="0" eaLnBrk="1" fontAlgn="base" latinLnBrk="0" hangingPunct="1">
              <a:lnSpc>
                <a:spcPct val="100000"/>
              </a:lnSpc>
              <a:spcBef>
                <a:spcPts val="130"/>
              </a:spcBef>
              <a:spcAft>
                <a:spcPct val="0"/>
              </a:spcAft>
              <a:buClrTx/>
              <a:buSzTx/>
              <a:buFontTx/>
              <a:buNone/>
              <a:tabLst/>
              <a:defRPr/>
            </a:pPr>
            <a:r>
              <a:rPr kumimoji="0" lang="en-US" sz="1000" b="1" i="0" u="none" strike="noStrike" kern="1200" cap="none" spc="15" normalizeH="0" baseline="0" noProof="0" dirty="0">
                <a:ln>
                  <a:noFill/>
                </a:ln>
                <a:solidFill>
                  <a:schemeClr val="accent4"/>
                </a:solidFill>
                <a:effectLst/>
                <a:uLnTx/>
                <a:uFillTx/>
                <a:latin typeface="Arial" panose="020B0604020202020204" pitchFamily="34" charset="0"/>
                <a:ea typeface="Microsoft YaHei"/>
                <a:cs typeface="Arial" panose="020B0604020202020204" pitchFamily="34" charset="0"/>
              </a:rPr>
              <a:t>Cleavable Tetrapeptide-Based</a:t>
            </a:r>
            <a:r>
              <a:rPr kumimoji="0" lang="en-US" sz="1000" b="1" i="0" u="none" strike="noStrike" kern="1200" cap="none" spc="-20" normalizeH="0" baseline="0" noProof="0" dirty="0">
                <a:ln>
                  <a:noFill/>
                </a:ln>
                <a:solidFill>
                  <a:schemeClr val="accent4"/>
                </a:solidFill>
                <a:effectLst/>
                <a:uLnTx/>
                <a:uFillTx/>
                <a:latin typeface="Arial" panose="020B0604020202020204" pitchFamily="34" charset="0"/>
                <a:ea typeface="Microsoft YaHei"/>
                <a:cs typeface="Arial" panose="020B0604020202020204" pitchFamily="34" charset="0"/>
              </a:rPr>
              <a:t> </a:t>
            </a:r>
            <a:r>
              <a:rPr kumimoji="0" lang="en-US" sz="1000" b="1" i="0" u="none" strike="noStrike" kern="1200" cap="none" spc="10" normalizeH="0" baseline="0" noProof="0" dirty="0">
                <a:ln>
                  <a:noFill/>
                </a:ln>
                <a:solidFill>
                  <a:schemeClr val="accent4"/>
                </a:solidFill>
                <a:effectLst/>
                <a:uLnTx/>
                <a:uFillTx/>
                <a:latin typeface="Arial" panose="020B0604020202020204" pitchFamily="34" charset="0"/>
                <a:ea typeface="Microsoft YaHei"/>
                <a:cs typeface="Arial" panose="020B0604020202020204" pitchFamily="34" charset="0"/>
              </a:rPr>
              <a:t>Linker</a:t>
            </a:r>
            <a:endParaRPr kumimoji="0" lang="en-US" sz="1000" b="0" i="0" u="none" strike="noStrike" kern="1200" cap="none" spc="0" normalizeH="0" baseline="0" noProof="0" dirty="0">
              <a:ln>
                <a:noFill/>
              </a:ln>
              <a:solidFill>
                <a:schemeClr val="accent4"/>
              </a:solidFill>
              <a:effectLst/>
              <a:uLnTx/>
              <a:uFillTx/>
              <a:latin typeface="Arial" panose="020B0604020202020204" pitchFamily="34" charset="0"/>
              <a:ea typeface="Microsoft YaHei"/>
              <a:cs typeface="Arial" panose="020B0604020202020204" pitchFamily="34" charset="0"/>
            </a:endParaRPr>
          </a:p>
        </p:txBody>
      </p:sp>
      <p:sp>
        <p:nvSpPr>
          <p:cNvPr id="49" name="TextBox 48">
            <a:extLst>
              <a:ext uri="{FF2B5EF4-FFF2-40B4-BE49-F238E27FC236}">
                <a16:creationId xmlns:a16="http://schemas.microsoft.com/office/drawing/2014/main" id="{4B7A19F4-9C32-466F-B36F-7FCA0CD0AE6F}"/>
              </a:ext>
            </a:extLst>
          </p:cNvPr>
          <p:cNvSpPr txBox="1"/>
          <p:nvPr/>
        </p:nvSpPr>
        <p:spPr>
          <a:xfrm>
            <a:off x="9602953" y="5216568"/>
            <a:ext cx="1736690"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5080" lvl="0" indent="0" algn="ctr"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15" normalizeH="0" baseline="0" noProof="0" dirty="0">
                <a:ln>
                  <a:noFill/>
                </a:ln>
                <a:solidFill>
                  <a:schemeClr val="accent4"/>
                </a:solidFill>
                <a:effectLst/>
                <a:uLnTx/>
                <a:uFillTx/>
                <a:latin typeface="Arial" panose="020B0604020202020204" pitchFamily="34" charset="0"/>
                <a:ea typeface="Microsoft YaHei"/>
                <a:cs typeface="Arial" panose="020B0604020202020204" pitchFamily="34" charset="0"/>
              </a:rPr>
              <a:t>Topoisomerase </a:t>
            </a:r>
            <a:r>
              <a:rPr kumimoji="0" lang="en-US" sz="1000" b="1" i="0" u="none" strike="noStrike" kern="1200" cap="none" spc="5" normalizeH="0" baseline="0" noProof="0" dirty="0">
                <a:ln>
                  <a:noFill/>
                </a:ln>
                <a:solidFill>
                  <a:schemeClr val="accent4"/>
                </a:solidFill>
                <a:effectLst/>
                <a:uLnTx/>
                <a:uFillTx/>
                <a:latin typeface="Arial" panose="020B0604020202020204" pitchFamily="34" charset="0"/>
                <a:ea typeface="Microsoft YaHei"/>
                <a:cs typeface="Arial" panose="020B0604020202020204" pitchFamily="34" charset="0"/>
              </a:rPr>
              <a:t>I </a:t>
            </a:r>
            <a:r>
              <a:rPr kumimoji="0" lang="en-US" sz="1000" b="1" i="0" u="none" strike="noStrike" kern="1200" cap="none" spc="10" normalizeH="0" baseline="0" noProof="0" dirty="0">
                <a:ln>
                  <a:noFill/>
                </a:ln>
                <a:solidFill>
                  <a:schemeClr val="accent4"/>
                </a:solidFill>
                <a:effectLst/>
                <a:uLnTx/>
                <a:uFillTx/>
                <a:latin typeface="Arial" panose="020B0604020202020204" pitchFamily="34" charset="0"/>
                <a:ea typeface="Microsoft YaHei"/>
                <a:cs typeface="Arial" panose="020B0604020202020204" pitchFamily="34" charset="0"/>
              </a:rPr>
              <a:t>Inhibitor </a:t>
            </a:r>
            <a:br>
              <a:rPr kumimoji="0" lang="en-US" sz="1000" b="1" i="0" u="none" strike="noStrike" kern="1200" cap="none" spc="10" normalizeH="0" baseline="0" noProof="0" dirty="0">
                <a:ln>
                  <a:noFill/>
                </a:ln>
                <a:solidFill>
                  <a:schemeClr val="accent4"/>
                </a:solidFill>
                <a:effectLst/>
                <a:uLnTx/>
                <a:uFillTx/>
                <a:latin typeface="Arial" panose="020B0604020202020204" pitchFamily="34" charset="0"/>
                <a:ea typeface="Microsoft YaHei"/>
                <a:cs typeface="Arial" panose="020B0604020202020204" pitchFamily="34" charset="0"/>
              </a:rPr>
            </a:br>
            <a:r>
              <a:rPr kumimoji="0" lang="en-US" sz="1000" b="1" i="0" u="none" strike="noStrike" kern="1200" cap="none" spc="15" normalizeH="0" baseline="0" noProof="0" dirty="0">
                <a:ln>
                  <a:noFill/>
                </a:ln>
                <a:solidFill>
                  <a:schemeClr val="accent4"/>
                </a:solidFill>
                <a:effectLst/>
                <a:uLnTx/>
                <a:uFillTx/>
                <a:latin typeface="Arial" panose="020B0604020202020204" pitchFamily="34" charset="0"/>
                <a:ea typeface="Microsoft YaHei"/>
                <a:cs typeface="Arial" panose="020B0604020202020204" pitchFamily="34" charset="0"/>
              </a:rPr>
              <a:t>Payload</a:t>
            </a:r>
            <a:r>
              <a:rPr kumimoji="0" lang="en-US" sz="1000" b="1" i="0" u="none" strike="noStrike" kern="1200" cap="none" spc="-5" normalizeH="0" baseline="0" noProof="0" dirty="0">
                <a:ln>
                  <a:noFill/>
                </a:ln>
                <a:solidFill>
                  <a:schemeClr val="accent4"/>
                </a:solidFill>
                <a:effectLst/>
                <a:uLnTx/>
                <a:uFillTx/>
                <a:latin typeface="Arial" panose="020B0604020202020204" pitchFamily="34" charset="0"/>
                <a:ea typeface="Microsoft YaHei"/>
                <a:cs typeface="Arial" panose="020B0604020202020204" pitchFamily="34" charset="0"/>
              </a:rPr>
              <a:t> </a:t>
            </a:r>
            <a:r>
              <a:rPr kumimoji="0" lang="en-US" sz="1000" b="1" i="0" u="none" strike="noStrike" kern="1200" cap="none" spc="15" normalizeH="0" baseline="0" noProof="0" dirty="0">
                <a:ln>
                  <a:noFill/>
                </a:ln>
                <a:solidFill>
                  <a:schemeClr val="accent4"/>
                </a:solidFill>
                <a:effectLst/>
                <a:uLnTx/>
                <a:uFillTx/>
                <a:latin typeface="Arial" panose="020B0604020202020204" pitchFamily="34" charset="0"/>
                <a:ea typeface="Microsoft YaHei"/>
                <a:cs typeface="Arial" panose="020B0604020202020204" pitchFamily="34" charset="0"/>
              </a:rPr>
              <a:t>(</a:t>
            </a:r>
            <a:r>
              <a:rPr kumimoji="0" lang="en-US" sz="1000" b="1" i="0" u="none" strike="noStrike" kern="1200" cap="none" spc="15" normalizeH="0" baseline="0" noProof="0" dirty="0" err="1">
                <a:ln>
                  <a:noFill/>
                </a:ln>
                <a:solidFill>
                  <a:schemeClr val="accent4"/>
                </a:solidFill>
                <a:effectLst/>
                <a:uLnTx/>
                <a:uFillTx/>
                <a:latin typeface="Arial" panose="020B0604020202020204" pitchFamily="34" charset="0"/>
                <a:ea typeface="Microsoft YaHei"/>
                <a:cs typeface="Arial" panose="020B0604020202020204" pitchFamily="34" charset="0"/>
              </a:rPr>
              <a:t>DXd</a:t>
            </a:r>
            <a:r>
              <a:rPr kumimoji="0" lang="en-US" sz="1000" b="1" i="0" u="none" strike="noStrike" kern="1200" cap="none" spc="15" normalizeH="0" baseline="0" noProof="0" dirty="0">
                <a:ln>
                  <a:noFill/>
                </a:ln>
                <a:solidFill>
                  <a:schemeClr val="accent4"/>
                </a:solidFill>
                <a:effectLst/>
                <a:uLnTx/>
                <a:uFillTx/>
                <a:latin typeface="Arial" panose="020B0604020202020204" pitchFamily="34" charset="0"/>
                <a:ea typeface="Microsoft YaHei"/>
                <a:cs typeface="Arial" panose="020B0604020202020204" pitchFamily="34" charset="0"/>
              </a:rPr>
              <a:t>)</a:t>
            </a:r>
            <a:endParaRPr kumimoji="0" lang="en-US" sz="1000" b="0" i="0" u="none" strike="noStrike" kern="1200" cap="none" spc="0" normalizeH="0" baseline="0" noProof="0" dirty="0">
              <a:ln>
                <a:noFill/>
              </a:ln>
              <a:solidFill>
                <a:schemeClr val="accent4"/>
              </a:solidFill>
              <a:effectLst/>
              <a:uLnTx/>
              <a:uFillTx/>
              <a:latin typeface="Arial" panose="020B0604020202020204" pitchFamily="34" charset="0"/>
              <a:ea typeface="Microsoft YaHei"/>
              <a:cs typeface="Arial" panose="020B0604020202020204" pitchFamily="34" charset="0"/>
            </a:endParaRPr>
          </a:p>
        </p:txBody>
      </p:sp>
    </p:spTree>
    <p:extLst>
      <p:ext uri="{BB962C8B-B14F-4D97-AF65-F5344CB8AC3E}">
        <p14:creationId xmlns:p14="http://schemas.microsoft.com/office/powerpoint/2010/main" val="256766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01C17D-A5EA-244B-A1BC-150292E23A31}"/>
              </a:ext>
            </a:extLst>
          </p:cNvPr>
          <p:cNvSpPr>
            <a:spLocks noGrp="1"/>
          </p:cNvSpPr>
          <p:nvPr>
            <p:ph type="title"/>
          </p:nvPr>
        </p:nvSpPr>
        <p:spPr>
          <a:xfrm>
            <a:off x="838200" y="164571"/>
            <a:ext cx="10515600" cy="967088"/>
          </a:xfrm>
        </p:spPr>
        <p:txBody>
          <a:bodyPr/>
          <a:lstStyle/>
          <a:p>
            <a:r>
              <a:rPr lang="en-US"/>
              <a:t>TROPION-Breast01: Study Design</a:t>
            </a:r>
          </a:p>
        </p:txBody>
      </p:sp>
      <p:sp>
        <p:nvSpPr>
          <p:cNvPr id="2" name="Content Placeholder 1">
            <a:extLst>
              <a:ext uri="{FF2B5EF4-FFF2-40B4-BE49-F238E27FC236}">
                <a16:creationId xmlns:a16="http://schemas.microsoft.com/office/drawing/2014/main" id="{0A078F72-3078-8B4D-8827-26391B53085E}"/>
              </a:ext>
            </a:extLst>
          </p:cNvPr>
          <p:cNvSpPr>
            <a:spLocks noGrp="1"/>
          </p:cNvSpPr>
          <p:nvPr>
            <p:ph idx="1"/>
          </p:nvPr>
        </p:nvSpPr>
        <p:spPr>
          <a:xfrm>
            <a:off x="838200" y="1111260"/>
            <a:ext cx="10515600" cy="401372"/>
          </a:xfrm>
        </p:spPr>
        <p:txBody>
          <a:bodyPr>
            <a:normAutofit lnSpcReduction="10000"/>
          </a:bodyPr>
          <a:lstStyle/>
          <a:p>
            <a:pPr marL="0" indent="0">
              <a:buNone/>
            </a:pPr>
            <a:r>
              <a:rPr lang="en-US" sz="2400" b="1">
                <a:solidFill>
                  <a:schemeClr val="accent1"/>
                </a:solidFill>
              </a:rPr>
              <a:t>Randomized, phase 3, open-label, global study (NCT05104866)</a:t>
            </a:r>
          </a:p>
        </p:txBody>
      </p:sp>
      <p:sp>
        <p:nvSpPr>
          <p:cNvPr id="15" name="TextBox 14">
            <a:extLst>
              <a:ext uri="{FF2B5EF4-FFF2-40B4-BE49-F238E27FC236}">
                <a16:creationId xmlns:a16="http://schemas.microsoft.com/office/drawing/2014/main" id="{F4FF0632-2C44-29B8-3CE0-482F9D6D0DF1}"/>
              </a:ext>
            </a:extLst>
          </p:cNvPr>
          <p:cNvSpPr txBox="1"/>
          <p:nvPr/>
        </p:nvSpPr>
        <p:spPr>
          <a:xfrm>
            <a:off x="1212699" y="4389093"/>
            <a:ext cx="4318684" cy="823160"/>
          </a:xfrm>
          <a:prstGeom prst="rect">
            <a:avLst/>
          </a:prstGeom>
          <a:noFill/>
          <a:ln>
            <a:noFill/>
          </a:ln>
        </p:spPr>
        <p:txBody>
          <a:bodyPr wrap="square" lIns="72000" rIns="72000" rtlCol="0" anchor="ctr">
            <a:noAutofit/>
          </a:body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pitchFamily="34" charset="0"/>
                <a:ea typeface="Microsoft YaHei"/>
                <a:cs typeface="Arial" panose="020B0604020202020204" pitchFamily="34" charset="0"/>
                <a:sym typeface="Arial"/>
              </a:rPr>
              <a:t>Randomization stratified by:</a:t>
            </a:r>
          </a:p>
          <a:p>
            <a:pPr marL="85725" marR="0" lvl="0" indent="-85725" algn="l" defTabSz="914400" rtl="0" eaLnBrk="1" fontAlgn="base" latinLnBrk="0" hangingPunct="1">
              <a:lnSpc>
                <a:spcPct val="100000"/>
              </a:lnSpc>
              <a:spcBef>
                <a:spcPct val="0"/>
              </a:spcBef>
              <a:spcAft>
                <a:spcPct val="0"/>
              </a:spcAft>
              <a:buClr>
                <a:srgbClr val="000000"/>
              </a:buClr>
              <a:buSzTx/>
              <a:buFont typeface="Wingdings" panose="05000000000000000000" pitchFamily="2" charset="2"/>
              <a:buChar char="§"/>
              <a:tabLst/>
              <a:defRPr/>
            </a:pPr>
            <a:r>
              <a:rPr kumimoji="0" lang="en-US" sz="1000" b="1" i="0" u="none" strike="noStrike" kern="0" cap="none" spc="0" normalizeH="0" baseline="0" noProof="0">
                <a:ln>
                  <a:noFill/>
                </a:ln>
                <a:solidFill>
                  <a:srgbClr val="000000"/>
                </a:solidFill>
                <a:effectLst/>
                <a:uLnTx/>
                <a:uFillTx/>
                <a:latin typeface="Arial" panose="020B0604020202020204" pitchFamily="34" charset="0"/>
                <a:ea typeface="Microsoft YaHei"/>
                <a:cs typeface="Arial" panose="020B0604020202020204" pitchFamily="34" charset="0"/>
                <a:sym typeface="Arial"/>
              </a:rPr>
              <a:t>Lines of chemotherapy </a:t>
            </a:r>
            <a:r>
              <a:rPr kumimoji="0" lang="en-US" sz="1000" b="0" i="0" u="none" strike="noStrike" kern="0" cap="none" spc="0" normalizeH="0" baseline="0" noProof="0">
                <a:ln>
                  <a:noFill/>
                </a:ln>
                <a:solidFill>
                  <a:srgbClr val="000000"/>
                </a:solidFill>
                <a:effectLst/>
                <a:uLnTx/>
                <a:uFillTx/>
                <a:latin typeface="Arial" panose="020B0604020202020204" pitchFamily="34" charset="0"/>
                <a:ea typeface="Microsoft YaHei"/>
                <a:cs typeface="Arial" panose="020B0604020202020204" pitchFamily="34" charset="0"/>
                <a:sym typeface="Arial"/>
              </a:rPr>
              <a:t>in unresectable/metastatic setting (1 vs 2)</a:t>
            </a:r>
          </a:p>
          <a:p>
            <a:pPr marL="85725" marR="0" lvl="0" indent="-85725" algn="l" defTabSz="914400" rtl="0" eaLnBrk="1" fontAlgn="base" latinLnBrk="0" hangingPunct="1">
              <a:lnSpc>
                <a:spcPct val="100000"/>
              </a:lnSpc>
              <a:spcBef>
                <a:spcPct val="0"/>
              </a:spcBef>
              <a:spcAft>
                <a:spcPct val="0"/>
              </a:spcAft>
              <a:buClr>
                <a:srgbClr val="000000"/>
              </a:buClr>
              <a:buSzTx/>
              <a:buFont typeface="Wingdings" panose="05000000000000000000" pitchFamily="2" charset="2"/>
              <a:buChar char="§"/>
              <a:tabLst/>
              <a:defRPr/>
            </a:pPr>
            <a:r>
              <a:rPr kumimoji="0" lang="en-US" sz="1000" b="1" i="0" u="none" strike="noStrike" kern="0" cap="none" spc="0" normalizeH="0" baseline="0" noProof="0">
                <a:ln>
                  <a:noFill/>
                </a:ln>
                <a:solidFill>
                  <a:srgbClr val="000000"/>
                </a:solidFill>
                <a:effectLst/>
                <a:uLnTx/>
                <a:uFillTx/>
                <a:latin typeface="Arial" panose="020B0604020202020204" pitchFamily="34" charset="0"/>
                <a:ea typeface="Microsoft YaHei"/>
                <a:cs typeface="Arial" panose="020B0604020202020204" pitchFamily="34" charset="0"/>
                <a:sym typeface="Arial"/>
              </a:rPr>
              <a:t>Geographic location </a:t>
            </a:r>
            <a:r>
              <a:rPr kumimoji="0" lang="en-US" sz="1000" b="0" i="0" u="none" strike="noStrike" kern="0" cap="none" spc="0" normalizeH="0" baseline="0" noProof="0">
                <a:ln>
                  <a:noFill/>
                </a:ln>
                <a:solidFill>
                  <a:srgbClr val="000000"/>
                </a:solidFill>
                <a:effectLst/>
                <a:uLnTx/>
                <a:uFillTx/>
                <a:latin typeface="Arial" panose="020B0604020202020204" pitchFamily="34" charset="0"/>
                <a:ea typeface="Microsoft YaHei"/>
                <a:cs typeface="Arial" panose="020B0604020202020204" pitchFamily="34" charset="0"/>
                <a:sym typeface="Arial"/>
              </a:rPr>
              <a:t>(US/Canada/Europe vs ROW)</a:t>
            </a:r>
          </a:p>
          <a:p>
            <a:pPr marL="85725" marR="0" lvl="0" indent="-85725" algn="l" defTabSz="914400" rtl="0" eaLnBrk="1" fontAlgn="base" latinLnBrk="0" hangingPunct="1">
              <a:lnSpc>
                <a:spcPct val="100000"/>
              </a:lnSpc>
              <a:spcBef>
                <a:spcPct val="0"/>
              </a:spcBef>
              <a:spcAft>
                <a:spcPct val="0"/>
              </a:spcAft>
              <a:buClr>
                <a:srgbClr val="000000"/>
              </a:buClr>
              <a:buSzTx/>
              <a:buFont typeface="Wingdings" panose="05000000000000000000" pitchFamily="2" charset="2"/>
              <a:buChar char="§"/>
              <a:tabLst/>
              <a:defRPr/>
            </a:pPr>
            <a:r>
              <a:rPr kumimoji="0" lang="en-US" sz="1000" b="1" i="0" u="none" strike="noStrike" kern="0" cap="none" spc="0" normalizeH="0" baseline="0" noProof="0">
                <a:ln>
                  <a:noFill/>
                </a:ln>
                <a:solidFill>
                  <a:srgbClr val="000000"/>
                </a:solidFill>
                <a:effectLst/>
                <a:uLnTx/>
                <a:uFillTx/>
                <a:latin typeface="Arial" panose="020B0604020202020204" pitchFamily="34" charset="0"/>
                <a:ea typeface="Microsoft YaHei"/>
                <a:cs typeface="Arial" panose="020B0604020202020204" pitchFamily="34" charset="0"/>
                <a:sym typeface="Arial"/>
              </a:rPr>
              <a:t>Previous CDK4/6 inhibitor </a:t>
            </a:r>
            <a:r>
              <a:rPr kumimoji="0" lang="en-US" sz="1000" b="0" i="0" u="none" strike="noStrike" kern="0" cap="none" spc="0" normalizeH="0" baseline="0" noProof="0">
                <a:ln>
                  <a:noFill/>
                </a:ln>
                <a:solidFill>
                  <a:srgbClr val="000000"/>
                </a:solidFill>
                <a:effectLst/>
                <a:uLnTx/>
                <a:uFillTx/>
                <a:latin typeface="Arial" panose="020B0604020202020204" pitchFamily="34" charset="0"/>
                <a:ea typeface="Microsoft YaHei"/>
                <a:cs typeface="Arial" panose="020B0604020202020204" pitchFamily="34" charset="0"/>
                <a:sym typeface="Arial"/>
              </a:rPr>
              <a:t>(yes vs no)</a:t>
            </a:r>
          </a:p>
        </p:txBody>
      </p:sp>
      <p:sp>
        <p:nvSpPr>
          <p:cNvPr id="16" name="Pentagon 81">
            <a:extLst>
              <a:ext uri="{FF2B5EF4-FFF2-40B4-BE49-F238E27FC236}">
                <a16:creationId xmlns:a16="http://schemas.microsoft.com/office/drawing/2014/main" id="{C44BC240-0A85-C0CD-7D6D-963EDAEDD39F}"/>
              </a:ext>
            </a:extLst>
          </p:cNvPr>
          <p:cNvSpPr/>
          <p:nvPr/>
        </p:nvSpPr>
        <p:spPr>
          <a:xfrm>
            <a:off x="6018462" y="4511372"/>
            <a:ext cx="4744720" cy="453277"/>
          </a:xfrm>
          <a:prstGeom prst="rect">
            <a:avLst/>
          </a:prstGeom>
          <a:noFill/>
          <a:ln w="12700" cap="flat" cmpd="sng" algn="ctr">
            <a:noFill/>
            <a:prstDash val="solid"/>
          </a:ln>
          <a:effectLst/>
        </p:spPr>
        <p:txBody>
          <a:bodyPr wrap="square" lIns="36000" tIns="91440" rIns="36000" bIns="91440" rtlCol="0" anchor="t" anchorCtr="0">
            <a:noAutofit/>
          </a:bodyPr>
          <a:lstStyle/>
          <a:p>
            <a:pPr marL="171450" marR="0" lvl="0" indent="-171450" algn="l" defTabSz="914400" rtl="0" eaLnBrk="1" fontAlgn="auto" latinLnBrk="0" hangingPunct="1">
              <a:lnSpc>
                <a:spcPct val="100000"/>
              </a:lnSpc>
              <a:spcBef>
                <a:spcPts val="0"/>
              </a:spcBef>
              <a:spcAft>
                <a:spcPts val="400"/>
              </a:spcAft>
              <a:buClr>
                <a:srgbClr val="E8931A"/>
              </a:buClr>
              <a:buSzTx/>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Arial" panose="020B0604020202020204" pitchFamily="34" charset="0"/>
                <a:ea typeface="Microsoft YaHei"/>
                <a:cs typeface="Arial" panose="020B0604020202020204" pitchFamily="34" charset="0"/>
                <a:sym typeface="Arial"/>
              </a:rPr>
              <a:t>Treatment continued until PD, unacceptable tolerability, or other discontinuation criteria</a:t>
            </a:r>
          </a:p>
        </p:txBody>
      </p:sp>
      <p:grpSp>
        <p:nvGrpSpPr>
          <p:cNvPr id="17" name="Group 16">
            <a:extLst>
              <a:ext uri="{FF2B5EF4-FFF2-40B4-BE49-F238E27FC236}">
                <a16:creationId xmlns:a16="http://schemas.microsoft.com/office/drawing/2014/main" id="{7701DB44-24E4-14A6-6B13-1CDE22C204F4}"/>
              </a:ext>
            </a:extLst>
          </p:cNvPr>
          <p:cNvGrpSpPr/>
          <p:nvPr/>
        </p:nvGrpSpPr>
        <p:grpSpPr>
          <a:xfrm>
            <a:off x="1123939" y="1806277"/>
            <a:ext cx="9944124" cy="2580147"/>
            <a:chOff x="452439" y="1145754"/>
            <a:chExt cx="8332787" cy="2016219"/>
          </a:xfrm>
        </p:grpSpPr>
        <p:sp>
          <p:nvSpPr>
            <p:cNvPr id="18" name="Rectangle 17">
              <a:extLst>
                <a:ext uri="{FF2B5EF4-FFF2-40B4-BE49-F238E27FC236}">
                  <a16:creationId xmlns:a16="http://schemas.microsoft.com/office/drawing/2014/main" id="{CC994B37-D982-1EEF-26E6-AB14D5BA3379}"/>
                </a:ext>
              </a:extLst>
            </p:cNvPr>
            <p:cNvSpPr/>
            <p:nvPr/>
          </p:nvSpPr>
          <p:spPr>
            <a:xfrm>
              <a:off x="452439" y="1151194"/>
              <a:ext cx="2662160" cy="2010778"/>
            </a:xfrm>
            <a:prstGeom prst="rect">
              <a:avLst/>
            </a:prstGeom>
            <a:solidFill>
              <a:srgbClr val="FFFFFF"/>
            </a:solidFill>
            <a:ln w="19050" cap="flat" cmpd="sng" algn="ctr">
              <a:solidFill>
                <a:schemeClr val="tx1">
                  <a:lumMod val="65000"/>
                  <a:lumOff val="35000"/>
                </a:schemeClr>
              </a:solidFill>
              <a:prstDash val="solid"/>
            </a:ln>
            <a:effectLst/>
          </p:spPr>
          <p:txBody>
            <a:bodyPr lIns="72000" rIns="72000" rtlCol="0" anchor="ctr"/>
            <a:lstStyle/>
            <a:p>
              <a:pPr marL="0" marR="0" lvl="0" indent="0" algn="l" defTabSz="914400" rtl="0" eaLnBrk="1" fontAlgn="auto" latinLnBrk="0" hangingPunct="1">
                <a:lnSpc>
                  <a:spcPct val="100000"/>
                </a:lnSpc>
                <a:spcBef>
                  <a:spcPts val="0"/>
                </a:spcBef>
                <a:spcAft>
                  <a:spcPts val="600"/>
                </a:spcAft>
                <a:buClr>
                  <a:srgbClr val="000000"/>
                </a:buClr>
                <a:buSzTx/>
                <a:buFontTx/>
                <a:buNone/>
                <a:tabLst/>
                <a:defRPr/>
              </a:pPr>
              <a:r>
                <a:rPr kumimoji="0" lang="en-US" sz="1600" b="1" i="0" u="none" strike="noStrike" kern="0" cap="none" spc="0" normalizeH="0" baseline="0" noProof="0">
                  <a:ln>
                    <a:noFill/>
                  </a:ln>
                  <a:solidFill>
                    <a:srgbClr val="006A9A"/>
                  </a:solidFill>
                  <a:effectLst/>
                  <a:uLnTx/>
                  <a:uFillTx/>
                  <a:latin typeface="Arial" panose="020B0604020202020204" pitchFamily="34" charset="0"/>
                  <a:ea typeface="Microsoft YaHei"/>
                  <a:cs typeface="Arial" panose="020B0604020202020204" pitchFamily="34" charset="0"/>
                  <a:sym typeface="Arial"/>
                </a:rPr>
                <a:t>Key inclusion criteria:</a:t>
              </a:r>
            </a:p>
            <a:p>
              <a:pPr marL="285750" marR="0" lvl="0" indent="-285750" algn="l" defTabSz="914400" rtl="0" eaLnBrk="1" fontAlgn="auto" latinLnBrk="0" hangingPunct="1">
                <a:lnSpc>
                  <a:spcPct val="100000"/>
                </a:lnSpc>
                <a:spcBef>
                  <a:spcPts val="0"/>
                </a:spcBef>
                <a:spcAft>
                  <a:spcPts val="300"/>
                </a:spcAft>
                <a:buClr>
                  <a:srgbClr val="3A3A3A">
                    <a:lumMod val="65000"/>
                    <a:lumOff val="35000"/>
                  </a:srgbClr>
                </a:buClr>
                <a:buSzTx/>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Arial" panose="020B0604020202020204" pitchFamily="34" charset="0"/>
                  <a:ea typeface="Microsoft YaHei"/>
                  <a:cs typeface="Arial" panose="020B0604020202020204" pitchFamily="34" charset="0"/>
                  <a:sym typeface="Arial"/>
                </a:rPr>
                <a:t>Patients with HR+/HER2– breast cancer* (HER2‒ defined as IHC 0/1+/2+; ISH negative)</a:t>
              </a:r>
            </a:p>
            <a:p>
              <a:pPr marL="285750" marR="0" lvl="0" indent="-285750" algn="l" defTabSz="914400" rtl="0" eaLnBrk="1" fontAlgn="auto" latinLnBrk="0" hangingPunct="1">
                <a:lnSpc>
                  <a:spcPct val="100000"/>
                </a:lnSpc>
                <a:spcBef>
                  <a:spcPts val="0"/>
                </a:spcBef>
                <a:spcAft>
                  <a:spcPts val="300"/>
                </a:spcAft>
                <a:buClr>
                  <a:srgbClr val="3A3A3A">
                    <a:lumMod val="65000"/>
                    <a:lumOff val="35000"/>
                  </a:srgbClr>
                </a:buClr>
                <a:buSzTx/>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Arial" panose="020B0604020202020204" pitchFamily="34" charset="0"/>
                  <a:ea typeface="Microsoft YaHei"/>
                  <a:cs typeface="Arial" panose="020B0604020202020204" pitchFamily="34" charset="0"/>
                  <a:sym typeface="Arial"/>
                </a:rPr>
                <a:t>Previously treated with 1–2 lines </a:t>
              </a:r>
              <a:br>
                <a:rPr kumimoji="0" lang="en-US" sz="1400" b="0" i="0" u="none" strike="noStrike" kern="0" cap="none" spc="0" normalizeH="0" baseline="0" noProof="0">
                  <a:ln>
                    <a:noFill/>
                  </a:ln>
                  <a:solidFill>
                    <a:srgbClr val="000000"/>
                  </a:solidFill>
                  <a:effectLst/>
                  <a:uLnTx/>
                  <a:uFillTx/>
                  <a:latin typeface="Arial" panose="020B0604020202020204" pitchFamily="34" charset="0"/>
                  <a:ea typeface="Microsoft YaHei"/>
                  <a:cs typeface="Arial" panose="020B0604020202020204" pitchFamily="34" charset="0"/>
                  <a:sym typeface="Arial"/>
                </a:rPr>
              </a:br>
              <a:r>
                <a:rPr kumimoji="0" lang="en-US" sz="1400" b="0" i="0" u="none" strike="noStrike" kern="0" cap="none" spc="0" normalizeH="0" baseline="0" noProof="0">
                  <a:ln>
                    <a:noFill/>
                  </a:ln>
                  <a:solidFill>
                    <a:srgbClr val="000000"/>
                  </a:solidFill>
                  <a:effectLst/>
                  <a:uLnTx/>
                  <a:uFillTx/>
                  <a:latin typeface="Arial" panose="020B0604020202020204" pitchFamily="34" charset="0"/>
                  <a:ea typeface="Microsoft YaHei"/>
                  <a:cs typeface="Arial" panose="020B0604020202020204" pitchFamily="34" charset="0"/>
                  <a:sym typeface="Arial"/>
                </a:rPr>
                <a:t>of chemotherapy (inoperable/metastatic setting)</a:t>
              </a:r>
            </a:p>
            <a:p>
              <a:pPr marL="285750" marR="0" lvl="0" indent="-285750" algn="l" defTabSz="914400" rtl="0" eaLnBrk="1" fontAlgn="auto" latinLnBrk="0" hangingPunct="1">
                <a:lnSpc>
                  <a:spcPct val="100000"/>
                </a:lnSpc>
                <a:spcBef>
                  <a:spcPts val="0"/>
                </a:spcBef>
                <a:spcAft>
                  <a:spcPts val="300"/>
                </a:spcAft>
                <a:buClr>
                  <a:srgbClr val="3A3A3A">
                    <a:lumMod val="65000"/>
                    <a:lumOff val="35000"/>
                  </a:srgbClr>
                </a:buClr>
                <a:buSzTx/>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Arial" panose="020B0604020202020204" pitchFamily="34" charset="0"/>
                  <a:ea typeface="Microsoft YaHei"/>
                  <a:cs typeface="Arial" panose="020B0604020202020204" pitchFamily="34" charset="0"/>
                  <a:sym typeface="Arial"/>
                </a:rPr>
                <a:t>Experienced progression on ET and for whom ET was unsuitable</a:t>
              </a:r>
            </a:p>
            <a:p>
              <a:pPr marL="285750" marR="0" lvl="0" indent="-285750" algn="l" defTabSz="914400" rtl="0" eaLnBrk="1" fontAlgn="auto" latinLnBrk="0" hangingPunct="1">
                <a:lnSpc>
                  <a:spcPct val="100000"/>
                </a:lnSpc>
                <a:spcBef>
                  <a:spcPts val="0"/>
                </a:spcBef>
                <a:spcAft>
                  <a:spcPts val="300"/>
                </a:spcAft>
                <a:buClr>
                  <a:srgbClr val="3A3A3A">
                    <a:lumMod val="65000"/>
                    <a:lumOff val="35000"/>
                  </a:srgbClr>
                </a:buClr>
                <a:buSzTx/>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Arial" panose="020B0604020202020204" pitchFamily="34" charset="0"/>
                  <a:ea typeface="Microsoft YaHei"/>
                  <a:cs typeface="Arial" panose="020B0604020202020204" pitchFamily="34" charset="0"/>
                  <a:sym typeface="Arial"/>
                </a:rPr>
                <a:t>ECOG PS 0 or 1</a:t>
              </a:r>
            </a:p>
          </p:txBody>
        </p:sp>
        <p:sp>
          <p:nvSpPr>
            <p:cNvPr id="19" name="TextBox 18">
              <a:extLst>
                <a:ext uri="{FF2B5EF4-FFF2-40B4-BE49-F238E27FC236}">
                  <a16:creationId xmlns:a16="http://schemas.microsoft.com/office/drawing/2014/main" id="{067385CA-43F2-5D57-081C-45D9BB6BC553}"/>
                </a:ext>
              </a:extLst>
            </p:cNvPr>
            <p:cNvSpPr txBox="1"/>
            <p:nvPr/>
          </p:nvSpPr>
          <p:spPr>
            <a:xfrm>
              <a:off x="3114599" y="1840567"/>
              <a:ext cx="606692" cy="2645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a:ln>
                    <a:noFill/>
                  </a:ln>
                  <a:solidFill>
                    <a:srgbClr val="000000">
                      <a:lumMod val="75000"/>
                      <a:lumOff val="25000"/>
                    </a:srgbClr>
                  </a:solidFill>
                  <a:effectLst/>
                  <a:uLnTx/>
                  <a:uFillTx/>
                  <a:latin typeface="Arial" panose="020B0604020202020204" pitchFamily="34" charset="0"/>
                  <a:ea typeface="Microsoft YaHei"/>
                  <a:cs typeface="Arial" panose="020B0604020202020204" pitchFamily="34" charset="0"/>
                  <a:sym typeface="Arial"/>
                </a:rPr>
                <a:t>1:1</a:t>
              </a:r>
            </a:p>
          </p:txBody>
        </p:sp>
        <p:sp>
          <p:nvSpPr>
            <p:cNvPr id="20" name="Pentagon 79">
              <a:extLst>
                <a:ext uri="{FF2B5EF4-FFF2-40B4-BE49-F238E27FC236}">
                  <a16:creationId xmlns:a16="http://schemas.microsoft.com/office/drawing/2014/main" id="{2A15CD32-542E-AA3D-8C65-78881386ED80}"/>
                </a:ext>
              </a:extLst>
            </p:cNvPr>
            <p:cNvSpPr/>
            <p:nvPr/>
          </p:nvSpPr>
          <p:spPr>
            <a:xfrm>
              <a:off x="3930906" y="1145754"/>
              <a:ext cx="2796877" cy="648755"/>
            </a:xfrm>
            <a:prstGeom prst="rect">
              <a:avLst/>
            </a:prstGeom>
            <a:solidFill>
              <a:srgbClr val="881122"/>
            </a:solidFill>
            <a:ln>
              <a:noFill/>
            </a:ln>
          </p:spPr>
          <p:style>
            <a:lnRef idx="1">
              <a:schemeClr val="accent2"/>
            </a:lnRef>
            <a:fillRef idx="3">
              <a:schemeClr val="accent2"/>
            </a:fillRef>
            <a:effectRef idx="2">
              <a:schemeClr val="accent2"/>
            </a:effectRef>
            <a:fontRef idx="minor">
              <a:schemeClr val="lt1"/>
            </a:fontRef>
          </p:style>
          <p:txBody>
            <a:bodyPr wrap="square" lIns="36000" tIns="72000" rIns="36000" bIns="72000"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Dato-</a:t>
              </a:r>
              <a:r>
                <a:rPr kumimoji="0" lang="en-US" sz="1800" b="1" i="0" u="none" strike="noStrike" kern="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sym typeface="Arial"/>
                </a:rPr>
                <a:t>DXd</a:t>
              </a:r>
              <a:endParaRPr kumimoji="0" lang="en-US" sz="18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05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6 mg/kg IV Day 1 Q3W</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(n=365)</a:t>
              </a:r>
            </a:p>
          </p:txBody>
        </p:sp>
        <p:sp>
          <p:nvSpPr>
            <p:cNvPr id="21" name="Pentagon 81">
              <a:extLst>
                <a:ext uri="{FF2B5EF4-FFF2-40B4-BE49-F238E27FC236}">
                  <a16:creationId xmlns:a16="http://schemas.microsoft.com/office/drawing/2014/main" id="{50B26B64-5435-FD1E-5B9C-0E4B795C73A0}"/>
                </a:ext>
              </a:extLst>
            </p:cNvPr>
            <p:cNvSpPr/>
            <p:nvPr/>
          </p:nvSpPr>
          <p:spPr>
            <a:xfrm>
              <a:off x="3930906" y="1913943"/>
              <a:ext cx="2796877" cy="1248030"/>
            </a:xfrm>
            <a:prstGeom prst="rect">
              <a:avLst/>
            </a:prstGeom>
            <a:solidFill>
              <a:srgbClr val="4E74C7"/>
            </a:solidFill>
            <a:ln/>
          </p:spPr>
          <p:style>
            <a:lnRef idx="1">
              <a:schemeClr val="accent1"/>
            </a:lnRef>
            <a:fillRef idx="3">
              <a:schemeClr val="accent1"/>
            </a:fillRef>
            <a:effectRef idx="2">
              <a:schemeClr val="accent1"/>
            </a:effectRef>
            <a:fontRef idx="minor">
              <a:schemeClr val="lt1"/>
            </a:fontRef>
          </p:style>
          <p:txBody>
            <a:bodyPr wrap="square" lIns="36000" tIns="36000" rIns="36000" bIns="36000"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Investigator’s choice of chemotherapy (ICC)</a:t>
              </a:r>
              <a:endParaRPr kumimoji="0" lang="en-US" sz="14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05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as per protocol directions</a:t>
              </a:r>
              <a:r>
                <a:rPr kumimoji="0" lang="en-US" sz="1050" b="0" i="0" u="none" strike="noStrike" kern="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sym typeface="Arial"/>
                </a:rPr>
                <a:t>†</a:t>
              </a:r>
              <a:endParaRPr kumimoji="0" lang="en-US" sz="105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05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a:t>
              </a:r>
              <a:r>
                <a:rPr kumimoji="0" lang="en-US" sz="1050" b="0" i="0" u="none" strike="noStrike" kern="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sym typeface="Arial"/>
                </a:rPr>
                <a:t>eribulin</a:t>
              </a:r>
              <a:r>
                <a:rPr kumimoji="0" lang="en-US" sz="105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 mesylate D1,8 Q3W; vinorelbine D1,8 Q3W;</a:t>
              </a:r>
              <a:br>
                <a:rPr kumimoji="0" lang="en-US" sz="105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br>
              <a:r>
                <a:rPr kumimoji="0" lang="en-US" sz="105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gemcitabine D1,8 Q3W; capecitabine D1–14 Q3W)</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(n=367)</a:t>
              </a:r>
            </a:p>
          </p:txBody>
        </p:sp>
        <p:cxnSp>
          <p:nvCxnSpPr>
            <p:cNvPr id="22" name="Connector: Elbow 21">
              <a:extLst>
                <a:ext uri="{FF2B5EF4-FFF2-40B4-BE49-F238E27FC236}">
                  <a16:creationId xmlns:a16="http://schemas.microsoft.com/office/drawing/2014/main" id="{DE5C4AAA-A1D7-98D2-E373-B43142182AD5}"/>
                </a:ext>
              </a:extLst>
            </p:cNvPr>
            <p:cNvCxnSpPr>
              <a:cxnSpLocks/>
              <a:stCxn id="18" idx="3"/>
              <a:endCxn id="20" idx="1"/>
            </p:cNvCxnSpPr>
            <p:nvPr/>
          </p:nvCxnSpPr>
          <p:spPr>
            <a:xfrm flipV="1">
              <a:off x="3114599" y="1470132"/>
              <a:ext cx="816307" cy="686451"/>
            </a:xfrm>
            <a:prstGeom prst="bentConnector3">
              <a:avLst>
                <a:gd name="adj1" fmla="val 50000"/>
              </a:avLst>
            </a:prstGeom>
            <a:noFill/>
            <a:ln w="28575" cap="flat" cmpd="sng" algn="ctr">
              <a:solidFill>
                <a:schemeClr val="tx1">
                  <a:lumMod val="65000"/>
                  <a:lumOff val="35000"/>
                </a:schemeClr>
              </a:solidFill>
              <a:prstDash val="solid"/>
              <a:tailEnd type="triangle" w="med" len="lg"/>
            </a:ln>
            <a:effectLst/>
          </p:spPr>
        </p:cxnSp>
        <p:cxnSp>
          <p:nvCxnSpPr>
            <p:cNvPr id="23" name="Connector: Elbow 22">
              <a:extLst>
                <a:ext uri="{FF2B5EF4-FFF2-40B4-BE49-F238E27FC236}">
                  <a16:creationId xmlns:a16="http://schemas.microsoft.com/office/drawing/2014/main" id="{DF9FDCE5-E043-5205-32B2-09F37C6E03A7}"/>
                </a:ext>
              </a:extLst>
            </p:cNvPr>
            <p:cNvCxnSpPr>
              <a:cxnSpLocks/>
              <a:stCxn id="18" idx="3"/>
              <a:endCxn id="21" idx="1"/>
            </p:cNvCxnSpPr>
            <p:nvPr/>
          </p:nvCxnSpPr>
          <p:spPr>
            <a:xfrm>
              <a:off x="3114599" y="2156583"/>
              <a:ext cx="816307" cy="381375"/>
            </a:xfrm>
            <a:prstGeom prst="bentConnector3">
              <a:avLst>
                <a:gd name="adj1" fmla="val 50000"/>
              </a:avLst>
            </a:prstGeom>
            <a:noFill/>
            <a:ln w="28575" cap="flat" cmpd="sng" algn="ctr">
              <a:solidFill>
                <a:schemeClr val="tx1">
                  <a:lumMod val="65000"/>
                  <a:lumOff val="35000"/>
                </a:schemeClr>
              </a:solidFill>
              <a:prstDash val="solid"/>
              <a:tailEnd type="triangle" w="med" len="lg"/>
            </a:ln>
            <a:effectLst/>
          </p:spPr>
        </p:cxnSp>
        <p:sp>
          <p:nvSpPr>
            <p:cNvPr id="24" name="Pentagon 81">
              <a:extLst>
                <a:ext uri="{FF2B5EF4-FFF2-40B4-BE49-F238E27FC236}">
                  <a16:creationId xmlns:a16="http://schemas.microsoft.com/office/drawing/2014/main" id="{B29DBA2B-8450-E366-36EA-BD9DEDCD55CA}"/>
                </a:ext>
              </a:extLst>
            </p:cNvPr>
            <p:cNvSpPr/>
            <p:nvPr/>
          </p:nvSpPr>
          <p:spPr>
            <a:xfrm>
              <a:off x="6832592" y="1275832"/>
              <a:ext cx="1952634" cy="1743680"/>
            </a:xfrm>
            <a:prstGeom prst="rect">
              <a:avLst/>
            </a:prstGeom>
            <a:noFill/>
            <a:ln w="12700" cap="flat" cmpd="sng" algn="ctr">
              <a:solidFill>
                <a:schemeClr val="tx1">
                  <a:lumMod val="65000"/>
                  <a:lumOff val="35000"/>
                </a:schemeClr>
              </a:solidFill>
              <a:prstDash val="solid"/>
            </a:ln>
            <a:effectLst/>
          </p:spPr>
          <p:txBody>
            <a:bodyPr wrap="square" tIns="91440" bIns="91440" rtlCol="0" anchor="ctr">
              <a:spAutoFit/>
            </a:bodyPr>
            <a:lstStyle/>
            <a:p>
              <a:pPr marL="0" marR="0" lvl="0" indent="0" algn="l" defTabSz="914400" rtl="0" eaLnBrk="1" fontAlgn="auto" latinLnBrk="0" hangingPunct="1">
                <a:lnSpc>
                  <a:spcPct val="100000"/>
                </a:lnSpc>
                <a:spcBef>
                  <a:spcPts val="0"/>
                </a:spcBef>
                <a:spcAft>
                  <a:spcPts val="300"/>
                </a:spcAft>
                <a:buClr>
                  <a:srgbClr val="000000"/>
                </a:buClr>
                <a:buSzTx/>
                <a:buFontTx/>
                <a:buNone/>
                <a:tabLst/>
                <a:defRPr/>
              </a:pPr>
              <a:r>
                <a:rPr kumimoji="0" lang="en-US" sz="1600" b="1" i="0" u="none" strike="noStrike" kern="0" cap="none" spc="0" normalizeH="0" baseline="0" noProof="0">
                  <a:ln>
                    <a:noFill/>
                  </a:ln>
                  <a:solidFill>
                    <a:srgbClr val="006A9A"/>
                  </a:solidFill>
                  <a:effectLst/>
                  <a:uLnTx/>
                  <a:uFillTx/>
                  <a:latin typeface="Arial" panose="020B0604020202020204" pitchFamily="34" charset="0"/>
                  <a:ea typeface="Microsoft YaHei"/>
                  <a:cs typeface="Arial" panose="020B0604020202020204" pitchFamily="34" charset="0"/>
                  <a:sym typeface="Arial"/>
                </a:rPr>
                <a:t>Endpoints:</a:t>
              </a:r>
            </a:p>
            <a:p>
              <a:pPr marL="119063" marR="0" lvl="0" indent="-119063" algn="l" defTabSz="914400" rtl="0" eaLnBrk="1" fontAlgn="auto" latinLnBrk="0" hangingPunct="1">
                <a:lnSpc>
                  <a:spcPct val="100000"/>
                </a:lnSpc>
                <a:spcBef>
                  <a:spcPts val="0"/>
                </a:spcBef>
                <a:spcAft>
                  <a:spcPts val="300"/>
                </a:spcAft>
                <a:buClr>
                  <a:srgbClr val="3A3A3A">
                    <a:lumMod val="65000"/>
                    <a:lumOff val="35000"/>
                  </a:srgbClr>
                </a:buClr>
                <a:buSzTx/>
                <a:buFont typeface="Arial" panose="020B0604020202020204" pitchFamily="34" charset="0"/>
                <a:buChar char="•"/>
                <a:defRPr/>
              </a:pPr>
              <a:r>
                <a:rPr kumimoji="0" lang="en-US" sz="1400" b="1" i="0" u="none" strike="noStrike" kern="0" cap="none" spc="0" normalizeH="0" baseline="0" noProof="0">
                  <a:ln>
                    <a:noFill/>
                  </a:ln>
                  <a:solidFill>
                    <a:srgbClr val="000000"/>
                  </a:solidFill>
                  <a:effectLst/>
                  <a:uLnTx/>
                  <a:uFillTx/>
                  <a:latin typeface="Arial" panose="020B0604020202020204" pitchFamily="34" charset="0"/>
                  <a:ea typeface="Microsoft YaHei"/>
                  <a:cs typeface="Arial" panose="020B0604020202020204" pitchFamily="34" charset="0"/>
                  <a:sym typeface="Arial"/>
                </a:rPr>
                <a:t>Dual primary: </a:t>
              </a:r>
              <a:r>
                <a:rPr kumimoji="0" lang="en-US" sz="1400" b="0" i="0" u="none" strike="noStrike" kern="0" cap="none" spc="0" normalizeH="0" baseline="0" noProof="0">
                  <a:ln>
                    <a:noFill/>
                  </a:ln>
                  <a:solidFill>
                    <a:srgbClr val="000000"/>
                  </a:solidFill>
                  <a:effectLst/>
                  <a:uLnTx/>
                  <a:uFillTx/>
                  <a:latin typeface="Arial" panose="020B0604020202020204" pitchFamily="34" charset="0"/>
                  <a:ea typeface="Microsoft YaHei"/>
                  <a:cs typeface="Arial" panose="020B0604020202020204" pitchFamily="34" charset="0"/>
                  <a:sym typeface="Arial"/>
                </a:rPr>
                <a:t>PFS by BICR per RECIST v1.1, and OS</a:t>
              </a:r>
            </a:p>
            <a:p>
              <a:pPr marL="119063" marR="0" lvl="0" indent="-119063" algn="l" defTabSz="914400" rtl="0" eaLnBrk="1" fontAlgn="auto" latinLnBrk="0" hangingPunct="1">
                <a:lnSpc>
                  <a:spcPct val="100000"/>
                </a:lnSpc>
                <a:spcBef>
                  <a:spcPts val="0"/>
                </a:spcBef>
                <a:spcAft>
                  <a:spcPts val="300"/>
                </a:spcAft>
                <a:buClr>
                  <a:srgbClr val="3A3A3A">
                    <a:lumMod val="65000"/>
                    <a:lumOff val="35000"/>
                  </a:srgbClr>
                </a:buClr>
                <a:buSzTx/>
                <a:buFont typeface="Arial" panose="020B0604020202020204" pitchFamily="34" charset="0"/>
                <a:buChar char="•"/>
                <a:defRPr/>
              </a:pPr>
              <a:r>
                <a:rPr kumimoji="0" lang="en-US" sz="1400" b="1" i="0" u="none" strike="noStrike" kern="0" cap="none" spc="0" normalizeH="0" baseline="0" noProof="0">
                  <a:ln>
                    <a:noFill/>
                  </a:ln>
                  <a:solidFill>
                    <a:srgbClr val="000000"/>
                  </a:solidFill>
                  <a:effectLst/>
                  <a:uLnTx/>
                  <a:uFillTx/>
                  <a:latin typeface="Arial" panose="020B0604020202020204" pitchFamily="34" charset="0"/>
                  <a:ea typeface="Microsoft YaHei"/>
                  <a:cs typeface="Arial" panose="020B0604020202020204" pitchFamily="34" charset="0"/>
                  <a:sym typeface="Arial"/>
                </a:rPr>
                <a:t>Secondary endpoints included: </a:t>
              </a:r>
              <a:r>
                <a:rPr kumimoji="0" lang="en-US" sz="1400" b="0" i="0" u="none" strike="noStrike" kern="0" cap="none" spc="0" normalizeH="0" baseline="0" noProof="0">
                  <a:ln>
                    <a:noFill/>
                  </a:ln>
                  <a:solidFill>
                    <a:srgbClr val="000000"/>
                  </a:solidFill>
                  <a:effectLst/>
                  <a:uLnTx/>
                  <a:uFillTx/>
                  <a:latin typeface="Arial" panose="020B0604020202020204" pitchFamily="34" charset="0"/>
                  <a:ea typeface="Microsoft YaHei"/>
                  <a:cs typeface="Arial" panose="020B0604020202020204" pitchFamily="34" charset="0"/>
                  <a:sym typeface="Arial"/>
                </a:rPr>
                <a:t>ORR, </a:t>
              </a:r>
              <a:br>
                <a:rPr kumimoji="0" lang="en-US" sz="1400" b="0" i="0" u="none" strike="noStrike" kern="0" cap="none" spc="0" normalizeH="0" baseline="0" noProof="0">
                  <a:ln>
                    <a:noFill/>
                  </a:ln>
                  <a:solidFill>
                    <a:srgbClr val="000000"/>
                  </a:solidFill>
                  <a:effectLst/>
                  <a:uLnTx/>
                  <a:uFillTx/>
                  <a:latin typeface="Arial" panose="020B0604020202020204" pitchFamily="34" charset="0"/>
                  <a:ea typeface="Microsoft YaHei"/>
                  <a:cs typeface="Arial" panose="020B0604020202020204" pitchFamily="34" charset="0"/>
                  <a:sym typeface="Arial"/>
                </a:rPr>
              </a:br>
              <a:r>
                <a:rPr kumimoji="0" lang="en-US" sz="1400" b="0" i="0" u="none" strike="noStrike" kern="0" cap="none" spc="0" normalizeH="0" baseline="0" noProof="0">
                  <a:ln>
                    <a:noFill/>
                  </a:ln>
                  <a:solidFill>
                    <a:srgbClr val="000000"/>
                  </a:solidFill>
                  <a:effectLst/>
                  <a:uLnTx/>
                  <a:uFillTx/>
                  <a:latin typeface="Arial" panose="020B0604020202020204" pitchFamily="34" charset="0"/>
                  <a:ea typeface="Microsoft YaHei"/>
                  <a:cs typeface="Arial" panose="020B0604020202020204" pitchFamily="34" charset="0"/>
                  <a:sym typeface="Arial"/>
                </a:rPr>
                <a:t>PFS (investigator assessed), TFST, </a:t>
              </a:r>
              <a:br>
                <a:rPr kumimoji="0" lang="en-US" sz="1400" b="0" i="0" u="none" strike="noStrike" kern="0" cap="none" spc="0" normalizeH="0" baseline="0" noProof="0">
                  <a:ln>
                    <a:noFill/>
                  </a:ln>
                  <a:solidFill>
                    <a:srgbClr val="000000"/>
                  </a:solidFill>
                  <a:effectLst/>
                  <a:uLnTx/>
                  <a:uFillTx/>
                  <a:latin typeface="Arial" panose="020B0604020202020204" pitchFamily="34" charset="0"/>
                  <a:ea typeface="Microsoft YaHei"/>
                  <a:cs typeface="Arial" panose="020B0604020202020204" pitchFamily="34" charset="0"/>
                  <a:sym typeface="Arial"/>
                </a:rPr>
              </a:br>
              <a:r>
                <a:rPr kumimoji="0" lang="en-US" sz="1400" b="0" i="0" u="none" strike="noStrike" kern="0" cap="none" spc="0" normalizeH="0" baseline="0" noProof="0">
                  <a:ln>
                    <a:noFill/>
                  </a:ln>
                  <a:solidFill>
                    <a:srgbClr val="000000"/>
                  </a:solidFill>
                  <a:effectLst/>
                  <a:uLnTx/>
                  <a:uFillTx/>
                  <a:latin typeface="Arial" panose="020B0604020202020204" pitchFamily="34" charset="0"/>
                  <a:ea typeface="Microsoft YaHei"/>
                  <a:cs typeface="Arial" panose="020B0604020202020204" pitchFamily="34" charset="0"/>
                  <a:sym typeface="Arial"/>
                </a:rPr>
                <a:t>safety, PROs</a:t>
              </a:r>
            </a:p>
          </p:txBody>
        </p:sp>
      </p:grpSp>
      <p:sp>
        <p:nvSpPr>
          <p:cNvPr id="7" name="Text Placeholder 15">
            <a:extLst>
              <a:ext uri="{FF2B5EF4-FFF2-40B4-BE49-F238E27FC236}">
                <a16:creationId xmlns:a16="http://schemas.microsoft.com/office/drawing/2014/main" id="{5CF07A2F-F6DB-1A18-7F02-FAC45F5253AB}"/>
              </a:ext>
            </a:extLst>
          </p:cNvPr>
          <p:cNvSpPr txBox="1">
            <a:spLocks/>
          </p:cNvSpPr>
          <p:nvPr/>
        </p:nvSpPr>
        <p:spPr>
          <a:xfrm>
            <a:off x="1333558" y="5454280"/>
            <a:ext cx="9106980" cy="1239150"/>
          </a:xfrm>
          <a:prstGeom prst="rect">
            <a:avLst/>
          </a:prstGeom>
        </p:spPr>
        <p:txBody>
          <a:bodyPr anchor="b"/>
          <a:lstStyle>
            <a:lvl1pPr marL="342900" indent="-342900" algn="l" defTabSz="457200" rtl="0" eaLnBrk="1" fontAlgn="base" hangingPunct="1">
              <a:spcBef>
                <a:spcPct val="20000"/>
              </a:spcBef>
              <a:spcAft>
                <a:spcPct val="0"/>
              </a:spcAft>
              <a:buClr>
                <a:schemeClr val="tx1"/>
              </a:buClr>
              <a:buSzPct val="35000"/>
              <a:buFont typeface="Wingdings" panose="05000000000000000000" pitchFamily="2" charset="2"/>
              <a:buChar char="u"/>
              <a:defRPr sz="1600" kern="1200">
                <a:solidFill>
                  <a:schemeClr val="tx1"/>
                </a:solidFill>
                <a:latin typeface="Arial Narrow"/>
                <a:ea typeface="MS PGothic" pitchFamily="34" charset="-128"/>
                <a:cs typeface="Arial Narrow"/>
              </a:defRPr>
            </a:lvl1pPr>
            <a:lvl2pPr marL="742950" indent="-285750" algn="l" defTabSz="457200" rtl="0" eaLnBrk="1" fontAlgn="base" hangingPunct="1">
              <a:spcBef>
                <a:spcPct val="20000"/>
              </a:spcBef>
              <a:spcAft>
                <a:spcPct val="0"/>
              </a:spcAft>
              <a:buClr>
                <a:schemeClr val="tx1"/>
              </a:buClr>
              <a:buSzPct val="35000"/>
              <a:buFont typeface="Wingdings" panose="05000000000000000000" pitchFamily="2" charset="2"/>
              <a:buChar char="u"/>
              <a:defRPr sz="1600" kern="1200">
                <a:solidFill>
                  <a:schemeClr val="tx1">
                    <a:lumMod val="50000"/>
                    <a:lumOff val="50000"/>
                  </a:schemeClr>
                </a:solidFill>
                <a:latin typeface="Arial Narrow"/>
                <a:ea typeface="MS PGothic" pitchFamily="34" charset="-128"/>
                <a:cs typeface="Arial Narrow"/>
              </a:defRPr>
            </a:lvl2pPr>
            <a:lvl3pPr marL="1143000" indent="-228600" algn="l" defTabSz="457200" rtl="0" eaLnBrk="1" fontAlgn="base" hangingPunct="1">
              <a:spcBef>
                <a:spcPct val="20000"/>
              </a:spcBef>
              <a:spcAft>
                <a:spcPct val="0"/>
              </a:spcAft>
              <a:buClr>
                <a:schemeClr val="tx1"/>
              </a:buClr>
              <a:buSzPct val="35000"/>
              <a:buFont typeface="Wingdings" panose="05000000000000000000" pitchFamily="2" charset="2"/>
              <a:buChar char="u"/>
              <a:defRPr sz="1600" kern="1200">
                <a:solidFill>
                  <a:schemeClr val="bg1">
                    <a:lumMod val="65000"/>
                  </a:schemeClr>
                </a:solidFill>
                <a:latin typeface="Arial Narrow"/>
                <a:ea typeface="MS PGothic" pitchFamily="34" charset="-128"/>
                <a:cs typeface="Arial Narrow"/>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Wingdings" panose="05000000000000000000" pitchFamily="2" charset="2"/>
              <a:buNone/>
              <a:tabLst/>
              <a:defRPr/>
            </a:pPr>
            <a:r>
              <a:rPr kumimoji="0" lang="en-US" altLang="en-US" sz="1000" b="0" i="0" u="none" strike="noStrike" kern="1200" cap="none" spc="0" normalizeH="0" baseline="0" noProof="0">
                <a:ln>
                  <a:noFill/>
                </a:ln>
                <a:solidFill>
                  <a:srgbClr val="3A3A3A"/>
                </a:solidFill>
                <a:effectLst/>
                <a:uLnTx/>
                <a:uFillTx/>
                <a:latin typeface="Arial" panose="020B0604020202020204" pitchFamily="34" charset="0"/>
                <a:ea typeface="Yu Mincho" panose="02020400000000000000" pitchFamily="18" charset="-128"/>
                <a:cs typeface="Arial" panose="020B0604020202020204" pitchFamily="34" charset="0"/>
              </a:rPr>
              <a:t>Detailed description of the statistical methods published previously.</a:t>
            </a:r>
            <a:r>
              <a:rPr kumimoji="0" lang="en-US" altLang="en-US" sz="1000" b="0" i="0" u="none" strike="noStrike" kern="1200" cap="none" spc="0" normalizeH="0" baseline="30000" noProof="0">
                <a:ln>
                  <a:noFill/>
                </a:ln>
                <a:solidFill>
                  <a:srgbClr val="3A3A3A"/>
                </a:solidFill>
                <a:effectLst/>
                <a:uLnTx/>
                <a:uFillTx/>
                <a:latin typeface="Arial" panose="020B0604020202020204" pitchFamily="34" charset="0"/>
                <a:ea typeface="Yu Mincho" panose="02020400000000000000" pitchFamily="18" charset="-128"/>
                <a:cs typeface="Arial" panose="020B0604020202020204" pitchFamily="34" charset="0"/>
              </a:rPr>
              <a:t>1</a:t>
            </a:r>
            <a:r>
              <a:rPr kumimoji="0" lang="en-US" altLang="en-US" sz="1000" b="0" i="0" u="none" strike="noStrike" kern="1200" cap="none" spc="0" normalizeH="0" baseline="0" noProof="0">
                <a:ln>
                  <a:noFill/>
                </a:ln>
                <a:solidFill>
                  <a:srgbClr val="3A3A3A"/>
                </a:solidFill>
                <a:effectLst/>
                <a:uLnTx/>
                <a:uFillTx/>
                <a:latin typeface="Arial" panose="020B0604020202020204" pitchFamily="34" charset="0"/>
                <a:ea typeface="Yu Mincho" panose="02020400000000000000" pitchFamily="18" charset="-128"/>
                <a:cs typeface="Arial" panose="020B0604020202020204" pitchFamily="34" charset="0"/>
              </a:rPr>
              <a:t> </a:t>
            </a:r>
            <a:br>
              <a:rPr kumimoji="0" lang="en-US" altLang="en-US" sz="1000" b="0" i="0" u="none" strike="noStrike" kern="1200" cap="none" spc="0" normalizeH="0" baseline="0" noProof="0">
                <a:ln>
                  <a:noFill/>
                </a:ln>
                <a:solidFill>
                  <a:srgbClr val="3A3A3A"/>
                </a:solidFill>
                <a:effectLst/>
                <a:uLnTx/>
                <a:uFillTx/>
                <a:latin typeface="Arial" panose="020B0604020202020204" pitchFamily="34" charset="0"/>
                <a:ea typeface="Yu Mincho" panose="02020400000000000000" pitchFamily="18" charset="-128"/>
                <a:cs typeface="Arial" panose="020B0604020202020204" pitchFamily="34" charset="0"/>
              </a:rPr>
            </a:b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S PGothic" pitchFamily="34" charset="-128"/>
                <a:cs typeface="Arial" panose="020B0604020202020204" pitchFamily="34" charset="0"/>
              </a:rPr>
              <a:t>*Per American Society of Clinical Oncology/College of American Pathologists (ASCO/CAP) guidelines. </a:t>
            </a:r>
            <a:r>
              <a:rPr kumimoji="0" lang="en-US" sz="1000" b="0" i="0" u="none" strike="noStrike" kern="1200" cap="none" spc="0" normalizeH="0" baseline="30000" noProof="0">
                <a:ln>
                  <a:noFill/>
                </a:ln>
                <a:solidFill>
                  <a:srgbClr val="3A3A3A"/>
                </a:solidFill>
                <a:effectLst/>
                <a:uLnTx/>
                <a:uFillTx/>
                <a:latin typeface="Arial" panose="020B0604020202020204" pitchFamily="34" charset="0"/>
                <a:ea typeface="MS PGothic" pitchFamily="34" charset="-128"/>
                <a:cs typeface="Arial" panose="020B0604020202020204" pitchFamily="34" charset="0"/>
              </a:rPr>
              <a:t>†</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S PGothic" pitchFamily="34" charset="-128"/>
                <a:cs typeface="Arial" panose="020B0604020202020204" pitchFamily="34" charset="0"/>
              </a:rPr>
              <a:t>ICC was administered as follows: </a:t>
            </a:r>
            <a:r>
              <a:rPr kumimoji="0" lang="en-US" sz="1000" b="0" i="0" u="none" strike="noStrike" kern="1200" cap="none" spc="0" normalizeH="0" baseline="0" noProof="0" err="1">
                <a:ln>
                  <a:noFill/>
                </a:ln>
                <a:solidFill>
                  <a:srgbClr val="3A3A3A"/>
                </a:solidFill>
                <a:effectLst/>
                <a:uLnTx/>
                <a:uFillTx/>
                <a:latin typeface="Arial" panose="020B0604020202020204" pitchFamily="34" charset="0"/>
                <a:ea typeface="MS PGothic" pitchFamily="34" charset="-128"/>
                <a:cs typeface="Arial" panose="020B0604020202020204" pitchFamily="34" charset="0"/>
              </a:rPr>
              <a:t>eribulin</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S PGothic" pitchFamily="34" charset="-128"/>
                <a:cs typeface="Arial" panose="020B0604020202020204" pitchFamily="34" charset="0"/>
              </a:rPr>
              <a:t> mesylate, 1.4 mg/m</a:t>
            </a:r>
            <a:r>
              <a:rPr kumimoji="0" lang="en-US" sz="1000" b="0" i="0" u="none" strike="noStrike" kern="1200" cap="none" spc="0" normalizeH="0" baseline="30000" noProof="0">
                <a:ln>
                  <a:noFill/>
                </a:ln>
                <a:solidFill>
                  <a:srgbClr val="3A3A3A"/>
                </a:solidFill>
                <a:effectLst/>
                <a:uLnTx/>
                <a:uFillTx/>
                <a:latin typeface="Arial" panose="020B0604020202020204" pitchFamily="34" charset="0"/>
                <a:ea typeface="MS PGothic" pitchFamily="34" charset="-128"/>
                <a:cs typeface="Arial" panose="020B0604020202020204" pitchFamily="34" charset="0"/>
              </a:rPr>
              <a:t>2</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S PGothic" pitchFamily="34" charset="-128"/>
                <a:cs typeface="Arial" panose="020B0604020202020204" pitchFamily="34" charset="0"/>
              </a:rPr>
              <a:t> IV on Days 1 and 8, Q3W; vinorelbine, 25 mg/m</a:t>
            </a:r>
            <a:r>
              <a:rPr kumimoji="0" lang="en-US" sz="1000" b="0" i="0" u="none" strike="noStrike" kern="1200" cap="none" spc="0" normalizeH="0" baseline="30000" noProof="0">
                <a:ln>
                  <a:noFill/>
                </a:ln>
                <a:solidFill>
                  <a:srgbClr val="3A3A3A"/>
                </a:solidFill>
                <a:effectLst/>
                <a:uLnTx/>
                <a:uFillTx/>
                <a:latin typeface="Arial" panose="020B0604020202020204" pitchFamily="34" charset="0"/>
                <a:ea typeface="MS PGothic" pitchFamily="34" charset="-128"/>
                <a:cs typeface="Arial" panose="020B0604020202020204" pitchFamily="34" charset="0"/>
              </a:rPr>
              <a:t>2</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S PGothic" pitchFamily="34" charset="-128"/>
                <a:cs typeface="Arial" panose="020B0604020202020204" pitchFamily="34" charset="0"/>
              </a:rPr>
              <a:t> IV on Days 1 and 8, Q3W; or gemcitabine, 1000 mg/m</a:t>
            </a:r>
            <a:r>
              <a:rPr kumimoji="0" lang="en-US" sz="1000" b="0" i="0" u="none" strike="noStrike" kern="1200" cap="none" spc="0" normalizeH="0" baseline="30000" noProof="0">
                <a:ln>
                  <a:noFill/>
                </a:ln>
                <a:solidFill>
                  <a:srgbClr val="3A3A3A"/>
                </a:solidFill>
                <a:effectLst/>
                <a:uLnTx/>
                <a:uFillTx/>
                <a:latin typeface="Arial" panose="020B0604020202020204" pitchFamily="34" charset="0"/>
                <a:ea typeface="MS PGothic" pitchFamily="34" charset="-128"/>
                <a:cs typeface="Arial" panose="020B0604020202020204" pitchFamily="34" charset="0"/>
              </a:rPr>
              <a:t>2</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S PGothic" pitchFamily="34" charset="-128"/>
                <a:cs typeface="Arial" panose="020B0604020202020204" pitchFamily="34" charset="0"/>
              </a:rPr>
              <a:t> IV on Days 1 and 8, Q3W; capecitabine, 1000 or 1250 mg/m</a:t>
            </a:r>
            <a:r>
              <a:rPr kumimoji="0" lang="en-US" sz="1000" b="0" i="0" u="none" strike="noStrike" kern="1200" cap="none" spc="0" normalizeH="0" baseline="30000" noProof="0">
                <a:ln>
                  <a:noFill/>
                </a:ln>
                <a:solidFill>
                  <a:srgbClr val="3A3A3A"/>
                </a:solidFill>
                <a:effectLst/>
                <a:uLnTx/>
                <a:uFillTx/>
                <a:latin typeface="Arial" panose="020B0604020202020204" pitchFamily="34" charset="0"/>
                <a:ea typeface="MS PGothic" pitchFamily="34" charset="-128"/>
                <a:cs typeface="Arial" panose="020B0604020202020204" pitchFamily="34" charset="0"/>
              </a:rPr>
              <a:t>2</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S PGothic" pitchFamily="34" charset="-128"/>
                <a:cs typeface="Arial" panose="020B0604020202020204" pitchFamily="34" charset="0"/>
              </a:rPr>
              <a:t> orally twice daily on Days 1 to 14, Q3W (dose per standard institutional practice). </a:t>
            </a:r>
            <a:b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S PGothic" pitchFamily="34" charset="-128"/>
                <a:cs typeface="Arial" panose="020B0604020202020204" pitchFamily="34" charset="0"/>
              </a:rPr>
            </a:b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S PGothic" pitchFamily="34" charset="-128"/>
                <a:cs typeface="Arial" panose="020B0604020202020204" pitchFamily="34" charset="0"/>
              </a:rPr>
              <a:t>Bardia A, et al; TROPION-Breast01 Investigators. </a:t>
            </a:r>
            <a:r>
              <a:rPr kumimoji="0" lang="en-US" sz="1000" b="0" i="1" u="none" strike="noStrike" kern="1200" cap="none" spc="0" normalizeH="0" baseline="0" noProof="0">
                <a:ln>
                  <a:noFill/>
                </a:ln>
                <a:solidFill>
                  <a:srgbClr val="3A3A3A"/>
                </a:solidFill>
                <a:effectLst/>
                <a:uLnTx/>
                <a:uFillTx/>
                <a:latin typeface="Arial" panose="020B0604020202020204" pitchFamily="34" charset="0"/>
                <a:ea typeface="MS PGothic" pitchFamily="34" charset="-128"/>
                <a:cs typeface="Arial" panose="020B0604020202020204" pitchFamily="34" charset="0"/>
              </a:rPr>
              <a:t>J Clin Oncol. </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S PGothic" pitchFamily="34" charset="-128"/>
                <a:cs typeface="Arial" panose="020B0604020202020204" pitchFamily="34" charset="0"/>
              </a:rPr>
              <a:t>2025;43(3):285-296.</a:t>
            </a:r>
            <a:b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S PGothic" pitchFamily="34" charset="-128"/>
                <a:cs typeface="Arial" panose="020B0604020202020204" pitchFamily="34" charset="0"/>
              </a:rPr>
            </a:br>
            <a:r>
              <a:rPr kumimoji="0" lang="en-US" sz="1000" b="0" i="0" u="none" strike="noStrike" kern="100" cap="none" spc="0" normalizeH="0" baseline="0" noProof="0">
                <a:ln>
                  <a:noFill/>
                </a:ln>
                <a:solidFill>
                  <a:srgbClr val="3A3A3A"/>
                </a:solidFill>
                <a:effectLst/>
                <a:uLnTx/>
                <a:uFillTx/>
                <a:latin typeface="Arial" panose="020B0604020202020204" pitchFamily="34" charset="0"/>
                <a:ea typeface="Aptos" panose="020B0004020202020204" pitchFamily="34" charset="0"/>
                <a:cs typeface="Arial" panose="020B0604020202020204" pitchFamily="34" charset="0"/>
              </a:rPr>
              <a:t>1. Bardia A, et al. </a:t>
            </a:r>
            <a:r>
              <a:rPr kumimoji="0" lang="en-US" sz="1000" b="0" i="1" u="none" strike="noStrike" kern="100" cap="none" spc="0" normalizeH="0" baseline="0" noProof="0">
                <a:ln>
                  <a:noFill/>
                </a:ln>
                <a:solidFill>
                  <a:srgbClr val="3A3A3A"/>
                </a:solidFill>
                <a:effectLst/>
                <a:uLnTx/>
                <a:uFillTx/>
                <a:latin typeface="Arial" panose="020B0604020202020204" pitchFamily="34" charset="0"/>
                <a:ea typeface="Aptos" panose="020B0004020202020204" pitchFamily="34" charset="0"/>
                <a:cs typeface="Arial" panose="020B0604020202020204" pitchFamily="34" charset="0"/>
              </a:rPr>
              <a:t>Future Oncol. </a:t>
            </a:r>
            <a:r>
              <a:rPr kumimoji="0" lang="en-US" sz="1000" b="0" i="0" u="none" strike="noStrike" kern="100" cap="none" spc="0" normalizeH="0" baseline="0" noProof="0">
                <a:ln>
                  <a:noFill/>
                </a:ln>
                <a:solidFill>
                  <a:srgbClr val="3A3A3A"/>
                </a:solidFill>
                <a:effectLst/>
                <a:uLnTx/>
                <a:uFillTx/>
                <a:latin typeface="Arial" panose="020B0604020202020204" pitchFamily="34" charset="0"/>
                <a:ea typeface="Aptos" panose="020B0004020202020204" pitchFamily="34" charset="0"/>
                <a:cs typeface="Arial" panose="020B0604020202020204" pitchFamily="34" charset="0"/>
              </a:rPr>
              <a:t>2024;20(8):423-436.</a:t>
            </a:r>
          </a:p>
        </p:txBody>
      </p:sp>
    </p:spTree>
    <p:extLst>
      <p:ext uri="{BB962C8B-B14F-4D97-AF65-F5344CB8AC3E}">
        <p14:creationId xmlns:p14="http://schemas.microsoft.com/office/powerpoint/2010/main" val="3654606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1320800" y="506703"/>
            <a:ext cx="9550400" cy="1676400"/>
          </a:xfrm>
        </p:spPr>
        <p:txBody>
          <a:bodyPr>
            <a:normAutofit/>
          </a:bodyPr>
          <a:lstStyle/>
          <a:p>
            <a:pPr>
              <a:defRPr/>
            </a:pPr>
            <a:r>
              <a:rPr lang="en-US" sz="4000" dirty="0"/>
              <a:t>DISCLAIMER</a:t>
            </a:r>
          </a:p>
        </p:txBody>
      </p:sp>
      <p:sp>
        <p:nvSpPr>
          <p:cNvPr id="195586" name="Subtitle 2"/>
          <p:cNvSpPr>
            <a:spLocks noGrp="1"/>
          </p:cNvSpPr>
          <p:nvPr>
            <p:ph type="subTitle" idx="1"/>
          </p:nvPr>
        </p:nvSpPr>
        <p:spPr>
          <a:xfrm>
            <a:off x="1320800" y="2421229"/>
            <a:ext cx="9550400" cy="3400022"/>
          </a:xfrm>
        </p:spPr>
        <p:txBody>
          <a:bodyPr>
            <a:normAutofit/>
          </a:bodyPr>
          <a:lstStyle/>
          <a:p>
            <a:pPr>
              <a:defRPr/>
            </a:pPr>
            <a:r>
              <a:rPr lang="en-US" sz="1799" dirty="0">
                <a:solidFill>
                  <a:schemeClr val="tx1"/>
                </a:solidFill>
                <a:latin typeface="Arial" charset="0"/>
                <a:ea typeface="ＭＳ Ｐゴシック" charset="0"/>
              </a:rPr>
              <a:t>This slide deck in its original and unaltered format is for educational purposes and is current as of May 2026. All materials contained herein reflect the views of the faculty, and not those of AXIS Medical Education, the CME provider, or the commercial supporter. Participants have an implied responsibility to use the newly acquired information to enhance patient outcomes and their own professional development. The information presented in this activity is not meant to serve as a guideline for patient management. Any procedures, medications, or other courses of diagnosis or treatment discussed or suggested in this activity should not be used by clinicians without evaluation of their patients</a:t>
            </a:r>
            <a:r>
              <a:rPr lang="ja-JP" altLang="en-US" sz="1799" dirty="0">
                <a:solidFill>
                  <a:schemeClr val="tx1"/>
                </a:solidFill>
                <a:latin typeface="Arial" charset="0"/>
                <a:ea typeface="ＭＳ Ｐゴシック" charset="0"/>
              </a:rPr>
              <a:t>’</a:t>
            </a:r>
            <a:r>
              <a:rPr lang="en-US" altLang="ja-JP" sz="1799" dirty="0">
                <a:solidFill>
                  <a:schemeClr val="tx1"/>
                </a:solidFill>
                <a:latin typeface="Arial" charset="0"/>
                <a:ea typeface="ＭＳ Ｐゴシック" charset="0"/>
              </a:rPr>
              <a:t>conditions and possible contraindications </a:t>
            </a:r>
            <a:r>
              <a:rPr lang="en-US" altLang="ja-JP" sz="1799" dirty="0">
                <a:latin typeface="Arial" charset="0"/>
                <a:ea typeface="ＭＳ Ｐゴシック" charset="0"/>
              </a:rPr>
              <a:t>and/or</a:t>
            </a:r>
            <a:r>
              <a:rPr lang="en-US" altLang="ja-JP" sz="1799" dirty="0">
                <a:solidFill>
                  <a:schemeClr val="tx1"/>
                </a:solidFill>
                <a:latin typeface="Arial" charset="0"/>
                <a:ea typeface="ＭＳ Ｐゴシック" charset="0"/>
              </a:rPr>
              <a:t> dangers in use, review of any applicable manufacturer</a:t>
            </a:r>
            <a:r>
              <a:rPr lang="ja-JP" altLang="en-US" sz="1799" dirty="0">
                <a:solidFill>
                  <a:schemeClr val="tx1"/>
                </a:solidFill>
                <a:latin typeface="Arial" charset="0"/>
                <a:ea typeface="ＭＳ Ｐゴシック" charset="0"/>
              </a:rPr>
              <a:t>’</a:t>
            </a:r>
            <a:r>
              <a:rPr lang="en-US" altLang="ja-JP" sz="1799" dirty="0">
                <a:solidFill>
                  <a:schemeClr val="tx1"/>
                </a:solidFill>
                <a:latin typeface="Arial" charset="0"/>
                <a:ea typeface="ＭＳ Ｐゴシック" charset="0"/>
              </a:rPr>
              <a:t>s product information, and comparison with recommendations of other authorities.</a:t>
            </a:r>
            <a:endParaRPr lang="en-US" sz="1799" dirty="0">
              <a:solidFill>
                <a:schemeClr val="tx1"/>
              </a:solidFill>
              <a:latin typeface="Arial" charset="0"/>
              <a:ea typeface="ＭＳ Ｐゴシック" charset="0"/>
            </a:endParaRPr>
          </a:p>
        </p:txBody>
      </p:sp>
    </p:spTree>
    <p:extLst>
      <p:ext uri="{BB962C8B-B14F-4D97-AF65-F5344CB8AC3E}">
        <p14:creationId xmlns:p14="http://schemas.microsoft.com/office/powerpoint/2010/main" val="1360948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2209801" y="5062094"/>
            <a:ext cx="7537731" cy="228268"/>
          </a:xfrm>
          <a:prstGeom prst="rect">
            <a:avLst/>
          </a:prstGeom>
        </p:spPr>
        <p:txBody>
          <a:bodyPr vert="horz" wrap="square" lIns="0" tIns="12700" rIns="0" bIns="0" rtlCol="0">
            <a:spAutoFit/>
          </a:bodyPr>
          <a:lstStyle/>
          <a:p>
            <a:pPr marL="12700" defTabSz="914378">
              <a:spcBef>
                <a:spcPts val="100"/>
              </a:spcBef>
            </a:pPr>
            <a:r>
              <a:rPr sz="1400" b="1">
                <a:solidFill>
                  <a:prstClr val="black"/>
                </a:solidFill>
                <a:latin typeface="Arial"/>
                <a:cs typeface="Arial"/>
              </a:rPr>
              <a:t>PFS by investigator assessment: </a:t>
            </a:r>
            <a:r>
              <a:rPr sz="1400">
                <a:solidFill>
                  <a:prstClr val="black"/>
                </a:solidFill>
                <a:latin typeface="Arial MT"/>
                <a:cs typeface="Arial MT"/>
              </a:rPr>
              <a:t>Median 6.9 vs 4.5 months; HR 0.64 (95% CI 0.53‒0.76)</a:t>
            </a:r>
          </a:p>
        </p:txBody>
      </p:sp>
      <p:sp>
        <p:nvSpPr>
          <p:cNvPr id="5" name="object 5"/>
          <p:cNvSpPr txBox="1"/>
          <p:nvPr/>
        </p:nvSpPr>
        <p:spPr>
          <a:xfrm>
            <a:off x="4208718" y="1258538"/>
            <a:ext cx="4023359" cy="319318"/>
          </a:xfrm>
          <a:prstGeom prst="rect">
            <a:avLst/>
          </a:prstGeom>
        </p:spPr>
        <p:txBody>
          <a:bodyPr vert="horz" wrap="square" lIns="0" tIns="11430" rIns="0" bIns="0" rtlCol="0">
            <a:spAutoFit/>
          </a:bodyPr>
          <a:lstStyle/>
          <a:p>
            <a:pPr marL="12700" algn="ctr" defTabSz="914378">
              <a:spcBef>
                <a:spcPts val="90"/>
              </a:spcBef>
            </a:pPr>
            <a:r>
              <a:rPr sz="2000" b="1">
                <a:solidFill>
                  <a:schemeClr val="accent1"/>
                </a:solidFill>
                <a:latin typeface="Arial"/>
                <a:cs typeface="Arial"/>
              </a:rPr>
              <a:t>PFS by BICR: primary endpoint</a:t>
            </a:r>
            <a:endParaRPr sz="2000">
              <a:solidFill>
                <a:schemeClr val="accent1"/>
              </a:solidFill>
              <a:latin typeface="Arial"/>
              <a:cs typeface="Arial"/>
            </a:endParaRPr>
          </a:p>
        </p:txBody>
      </p:sp>
      <p:sp>
        <p:nvSpPr>
          <p:cNvPr id="22" name="object 22"/>
          <p:cNvSpPr txBox="1"/>
          <p:nvPr/>
        </p:nvSpPr>
        <p:spPr>
          <a:xfrm>
            <a:off x="2570227" y="4454017"/>
            <a:ext cx="1094105" cy="518668"/>
          </a:xfrm>
          <a:prstGeom prst="rect">
            <a:avLst/>
          </a:prstGeom>
        </p:spPr>
        <p:txBody>
          <a:bodyPr vert="horz" wrap="square" lIns="0" tIns="45720" rIns="0" bIns="0" rtlCol="0">
            <a:spAutoFit/>
          </a:bodyPr>
          <a:lstStyle/>
          <a:p>
            <a:pPr marL="12700" defTabSz="914378">
              <a:spcBef>
                <a:spcPts val="360"/>
              </a:spcBef>
            </a:pPr>
            <a:r>
              <a:rPr sz="900">
                <a:solidFill>
                  <a:prstClr val="black"/>
                </a:solidFill>
                <a:latin typeface="Arial MT"/>
                <a:cs typeface="Arial MT"/>
              </a:rPr>
              <a:t>Number at risk</a:t>
            </a:r>
          </a:p>
          <a:p>
            <a:pPr marL="204465" defTabSz="914378">
              <a:lnSpc>
                <a:spcPts val="1150"/>
              </a:lnSpc>
              <a:spcBef>
                <a:spcPts val="265"/>
              </a:spcBef>
              <a:tabLst>
                <a:tab pos="888343" algn="l"/>
              </a:tabLst>
            </a:pPr>
            <a:r>
              <a:rPr sz="900">
                <a:solidFill>
                  <a:prstClr val="black"/>
                </a:solidFill>
                <a:latin typeface="Arial MT"/>
                <a:cs typeface="Arial MT"/>
              </a:rPr>
              <a:t>Dato-DXd	365</a:t>
            </a:r>
          </a:p>
          <a:p>
            <a:pPr marL="511163" defTabSz="914378">
              <a:lnSpc>
                <a:spcPts val="1150"/>
              </a:lnSpc>
              <a:tabLst>
                <a:tab pos="888343" algn="l"/>
              </a:tabLst>
            </a:pPr>
            <a:r>
              <a:rPr sz="900">
                <a:solidFill>
                  <a:prstClr val="black"/>
                </a:solidFill>
                <a:latin typeface="Arial MT"/>
                <a:cs typeface="Arial MT"/>
              </a:rPr>
              <a:t>ICC	367</a:t>
            </a:r>
            <a:endParaRPr sz="1100">
              <a:solidFill>
                <a:prstClr val="black"/>
              </a:solidFill>
              <a:latin typeface="Arial MT"/>
              <a:cs typeface="Arial MT"/>
            </a:endParaRPr>
          </a:p>
        </p:txBody>
      </p:sp>
      <p:sp>
        <p:nvSpPr>
          <p:cNvPr id="23" name="object 23"/>
          <p:cNvSpPr txBox="1"/>
          <p:nvPr/>
        </p:nvSpPr>
        <p:spPr>
          <a:xfrm>
            <a:off x="4415918" y="4639821"/>
            <a:ext cx="217804" cy="320601"/>
          </a:xfrm>
          <a:prstGeom prst="rect">
            <a:avLst/>
          </a:prstGeom>
        </p:spPr>
        <p:txBody>
          <a:bodyPr vert="horz" wrap="square" lIns="0" tIns="12700" rIns="0" bIns="0" rtlCol="0">
            <a:spAutoFit/>
          </a:bodyPr>
          <a:lstStyle/>
          <a:p>
            <a:pPr marL="12700" defTabSz="914378">
              <a:lnSpc>
                <a:spcPts val="1150"/>
              </a:lnSpc>
              <a:spcBef>
                <a:spcPts val="100"/>
              </a:spcBef>
            </a:pPr>
            <a:r>
              <a:rPr sz="1100" spc="-110">
                <a:solidFill>
                  <a:prstClr val="black"/>
                </a:solidFill>
                <a:latin typeface="Arial MT"/>
                <a:cs typeface="Arial MT"/>
              </a:rPr>
              <a:t>249</a:t>
            </a:r>
            <a:endParaRPr sz="1100">
              <a:solidFill>
                <a:prstClr val="black"/>
              </a:solidFill>
              <a:latin typeface="Arial MT"/>
              <a:cs typeface="Arial MT"/>
            </a:endParaRPr>
          </a:p>
          <a:p>
            <a:pPr marL="12700" defTabSz="914378">
              <a:lnSpc>
                <a:spcPts val="1150"/>
              </a:lnSpc>
            </a:pPr>
            <a:r>
              <a:rPr sz="1100" spc="-110">
                <a:solidFill>
                  <a:prstClr val="black"/>
                </a:solidFill>
                <a:latin typeface="Arial MT"/>
                <a:cs typeface="Arial MT"/>
              </a:rPr>
              <a:t>205</a:t>
            </a:r>
            <a:endParaRPr sz="1100">
              <a:solidFill>
                <a:prstClr val="black"/>
              </a:solidFill>
              <a:latin typeface="Arial MT"/>
              <a:cs typeface="Arial MT"/>
            </a:endParaRPr>
          </a:p>
        </p:txBody>
      </p:sp>
      <p:sp>
        <p:nvSpPr>
          <p:cNvPr id="24" name="object 24"/>
          <p:cNvSpPr txBox="1"/>
          <p:nvPr/>
        </p:nvSpPr>
        <p:spPr>
          <a:xfrm>
            <a:off x="5400422" y="4639821"/>
            <a:ext cx="217804" cy="320601"/>
          </a:xfrm>
          <a:prstGeom prst="rect">
            <a:avLst/>
          </a:prstGeom>
        </p:spPr>
        <p:txBody>
          <a:bodyPr vert="horz" wrap="square" lIns="0" tIns="12700" rIns="0" bIns="0" rtlCol="0">
            <a:spAutoFit/>
          </a:bodyPr>
          <a:lstStyle/>
          <a:p>
            <a:pPr marL="12700" defTabSz="914378">
              <a:lnSpc>
                <a:spcPts val="1150"/>
              </a:lnSpc>
              <a:spcBef>
                <a:spcPts val="100"/>
              </a:spcBef>
            </a:pPr>
            <a:r>
              <a:rPr sz="1100" spc="-110">
                <a:solidFill>
                  <a:prstClr val="black"/>
                </a:solidFill>
                <a:latin typeface="Arial MT"/>
                <a:cs typeface="Arial MT"/>
              </a:rPr>
              <a:t>158</a:t>
            </a:r>
            <a:endParaRPr sz="1100">
              <a:solidFill>
                <a:prstClr val="black"/>
              </a:solidFill>
              <a:latin typeface="Arial MT"/>
              <a:cs typeface="Arial MT"/>
            </a:endParaRPr>
          </a:p>
          <a:p>
            <a:pPr marL="44449" defTabSz="914378">
              <a:lnSpc>
                <a:spcPts val="1150"/>
              </a:lnSpc>
            </a:pPr>
            <a:r>
              <a:rPr sz="1100" spc="-110">
                <a:solidFill>
                  <a:prstClr val="black"/>
                </a:solidFill>
                <a:latin typeface="Arial MT"/>
                <a:cs typeface="Arial MT"/>
              </a:rPr>
              <a:t>93</a:t>
            </a:r>
            <a:endParaRPr sz="1100">
              <a:solidFill>
                <a:prstClr val="black"/>
              </a:solidFill>
              <a:latin typeface="Arial MT"/>
              <a:cs typeface="Arial MT"/>
            </a:endParaRPr>
          </a:p>
        </p:txBody>
      </p:sp>
      <p:sp>
        <p:nvSpPr>
          <p:cNvPr id="25" name="object 25"/>
          <p:cNvSpPr txBox="1"/>
          <p:nvPr/>
        </p:nvSpPr>
        <p:spPr>
          <a:xfrm>
            <a:off x="6406389" y="4639821"/>
            <a:ext cx="153670" cy="320601"/>
          </a:xfrm>
          <a:prstGeom prst="rect">
            <a:avLst/>
          </a:prstGeom>
        </p:spPr>
        <p:txBody>
          <a:bodyPr vert="horz" wrap="square" lIns="0" tIns="12700" rIns="0" bIns="0" rtlCol="0">
            <a:spAutoFit/>
          </a:bodyPr>
          <a:lstStyle/>
          <a:p>
            <a:pPr marL="12700" defTabSz="914378">
              <a:lnSpc>
                <a:spcPts val="1150"/>
              </a:lnSpc>
              <a:spcBef>
                <a:spcPts val="100"/>
              </a:spcBef>
            </a:pPr>
            <a:r>
              <a:rPr sz="1100" spc="-110">
                <a:solidFill>
                  <a:prstClr val="black"/>
                </a:solidFill>
                <a:latin typeface="Arial MT"/>
                <a:cs typeface="Arial MT"/>
              </a:rPr>
              <a:t>66</a:t>
            </a:r>
            <a:endParaRPr sz="1100">
              <a:solidFill>
                <a:prstClr val="black"/>
              </a:solidFill>
              <a:latin typeface="Arial MT"/>
              <a:cs typeface="Arial MT"/>
            </a:endParaRPr>
          </a:p>
          <a:p>
            <a:pPr marL="12700" defTabSz="914378">
              <a:lnSpc>
                <a:spcPts val="1150"/>
              </a:lnSpc>
            </a:pPr>
            <a:r>
              <a:rPr sz="1100" spc="-110">
                <a:solidFill>
                  <a:prstClr val="black"/>
                </a:solidFill>
                <a:latin typeface="Arial MT"/>
                <a:cs typeface="Arial MT"/>
              </a:rPr>
              <a:t>26</a:t>
            </a:r>
            <a:endParaRPr sz="1100">
              <a:solidFill>
                <a:prstClr val="black"/>
              </a:solidFill>
              <a:latin typeface="Arial MT"/>
              <a:cs typeface="Arial MT"/>
            </a:endParaRPr>
          </a:p>
        </p:txBody>
      </p:sp>
      <p:sp>
        <p:nvSpPr>
          <p:cNvPr id="26" name="object 26"/>
          <p:cNvSpPr txBox="1"/>
          <p:nvPr/>
        </p:nvSpPr>
        <p:spPr>
          <a:xfrm>
            <a:off x="7378702" y="4639821"/>
            <a:ext cx="153035" cy="320601"/>
          </a:xfrm>
          <a:prstGeom prst="rect">
            <a:avLst/>
          </a:prstGeom>
        </p:spPr>
        <p:txBody>
          <a:bodyPr vert="horz" wrap="square" lIns="0" tIns="12700" rIns="0" bIns="0" rtlCol="0">
            <a:spAutoFit/>
          </a:bodyPr>
          <a:lstStyle/>
          <a:p>
            <a:pPr marL="12700" defTabSz="914378">
              <a:lnSpc>
                <a:spcPts val="1150"/>
              </a:lnSpc>
              <a:spcBef>
                <a:spcPts val="100"/>
              </a:spcBef>
            </a:pPr>
            <a:r>
              <a:rPr sz="1100" spc="-114">
                <a:solidFill>
                  <a:prstClr val="black"/>
                </a:solidFill>
                <a:latin typeface="Arial MT"/>
                <a:cs typeface="Arial MT"/>
              </a:rPr>
              <a:t>15</a:t>
            </a:r>
            <a:endParaRPr sz="1100">
              <a:solidFill>
                <a:prstClr val="black"/>
              </a:solidFill>
              <a:latin typeface="Arial MT"/>
              <a:cs typeface="Arial MT"/>
            </a:endParaRPr>
          </a:p>
          <a:p>
            <a:pPr marL="44449" defTabSz="914378">
              <a:lnSpc>
                <a:spcPts val="1150"/>
              </a:lnSpc>
            </a:pPr>
            <a:r>
              <a:rPr sz="1100" spc="-110">
                <a:solidFill>
                  <a:prstClr val="black"/>
                </a:solidFill>
                <a:latin typeface="Arial MT"/>
                <a:cs typeface="Arial MT"/>
              </a:rPr>
              <a:t>8</a:t>
            </a:r>
            <a:endParaRPr sz="1100">
              <a:solidFill>
                <a:prstClr val="black"/>
              </a:solidFill>
              <a:latin typeface="Arial MT"/>
              <a:cs typeface="Arial MT"/>
            </a:endParaRPr>
          </a:p>
        </p:txBody>
      </p:sp>
      <p:sp>
        <p:nvSpPr>
          <p:cNvPr id="27" name="object 27"/>
          <p:cNvSpPr txBox="1"/>
          <p:nvPr/>
        </p:nvSpPr>
        <p:spPr>
          <a:xfrm>
            <a:off x="8384415" y="4639821"/>
            <a:ext cx="89535" cy="320601"/>
          </a:xfrm>
          <a:prstGeom prst="rect">
            <a:avLst/>
          </a:prstGeom>
        </p:spPr>
        <p:txBody>
          <a:bodyPr vert="horz" wrap="square" lIns="0" tIns="12700" rIns="0" bIns="0" rtlCol="0">
            <a:spAutoFit/>
          </a:bodyPr>
          <a:lstStyle/>
          <a:p>
            <a:pPr marL="12700" defTabSz="914378">
              <a:lnSpc>
                <a:spcPts val="1150"/>
              </a:lnSpc>
              <a:spcBef>
                <a:spcPts val="100"/>
              </a:spcBef>
            </a:pPr>
            <a:r>
              <a:rPr sz="1100" spc="-110">
                <a:solidFill>
                  <a:prstClr val="black"/>
                </a:solidFill>
                <a:latin typeface="Arial MT"/>
                <a:cs typeface="Arial MT"/>
              </a:rPr>
              <a:t>4</a:t>
            </a:r>
            <a:endParaRPr sz="1100">
              <a:solidFill>
                <a:prstClr val="black"/>
              </a:solidFill>
              <a:latin typeface="Arial MT"/>
              <a:cs typeface="Arial MT"/>
            </a:endParaRPr>
          </a:p>
          <a:p>
            <a:pPr marL="12700" defTabSz="914378">
              <a:lnSpc>
                <a:spcPts val="1150"/>
              </a:lnSpc>
            </a:pPr>
            <a:r>
              <a:rPr sz="1100" spc="-110">
                <a:solidFill>
                  <a:prstClr val="black"/>
                </a:solidFill>
                <a:latin typeface="Arial MT"/>
                <a:cs typeface="Arial MT"/>
              </a:rPr>
              <a:t>1</a:t>
            </a:r>
            <a:endParaRPr sz="1100">
              <a:solidFill>
                <a:prstClr val="black"/>
              </a:solidFill>
              <a:latin typeface="Arial MT"/>
              <a:cs typeface="Arial MT"/>
            </a:endParaRPr>
          </a:p>
        </p:txBody>
      </p:sp>
      <p:sp>
        <p:nvSpPr>
          <p:cNvPr id="28" name="object 28"/>
          <p:cNvSpPr txBox="1"/>
          <p:nvPr/>
        </p:nvSpPr>
        <p:spPr>
          <a:xfrm>
            <a:off x="5516246" y="2701292"/>
            <a:ext cx="351790" cy="182101"/>
          </a:xfrm>
          <a:prstGeom prst="rect">
            <a:avLst/>
          </a:prstGeom>
        </p:spPr>
        <p:txBody>
          <a:bodyPr vert="horz" wrap="square" lIns="0" tIns="12700" rIns="0" bIns="0" rtlCol="0">
            <a:spAutoFit/>
          </a:bodyPr>
          <a:lstStyle/>
          <a:p>
            <a:pPr marL="12700" defTabSz="914378">
              <a:spcBef>
                <a:spcPts val="100"/>
              </a:spcBef>
            </a:pPr>
            <a:r>
              <a:rPr sz="1100" spc="-110">
                <a:solidFill>
                  <a:srgbClr val="6D1E50"/>
                </a:solidFill>
                <a:latin typeface="Arial MT"/>
                <a:cs typeface="Arial MT"/>
              </a:rPr>
              <a:t>53</a:t>
            </a:r>
            <a:r>
              <a:rPr sz="1100" spc="-85">
                <a:solidFill>
                  <a:srgbClr val="6D1E50"/>
                </a:solidFill>
                <a:latin typeface="Arial MT"/>
                <a:cs typeface="Arial MT"/>
              </a:rPr>
              <a:t>.3</a:t>
            </a:r>
            <a:r>
              <a:rPr sz="1100" spc="-175">
                <a:solidFill>
                  <a:srgbClr val="6D1E50"/>
                </a:solidFill>
                <a:latin typeface="Arial MT"/>
                <a:cs typeface="Arial MT"/>
              </a:rPr>
              <a:t>%</a:t>
            </a:r>
            <a:endParaRPr sz="1100">
              <a:solidFill>
                <a:prstClr val="black"/>
              </a:solidFill>
              <a:latin typeface="Arial MT"/>
              <a:cs typeface="Arial MT"/>
            </a:endParaRPr>
          </a:p>
        </p:txBody>
      </p:sp>
      <p:sp>
        <p:nvSpPr>
          <p:cNvPr id="29" name="object 29"/>
          <p:cNvSpPr txBox="1"/>
          <p:nvPr/>
        </p:nvSpPr>
        <p:spPr>
          <a:xfrm>
            <a:off x="6427722" y="3076196"/>
            <a:ext cx="351790" cy="182101"/>
          </a:xfrm>
          <a:prstGeom prst="rect">
            <a:avLst/>
          </a:prstGeom>
        </p:spPr>
        <p:txBody>
          <a:bodyPr vert="horz" wrap="square" lIns="0" tIns="12700" rIns="0" bIns="0" rtlCol="0">
            <a:spAutoFit/>
          </a:bodyPr>
          <a:lstStyle/>
          <a:p>
            <a:pPr marL="12700" defTabSz="914378">
              <a:spcBef>
                <a:spcPts val="100"/>
              </a:spcBef>
            </a:pPr>
            <a:r>
              <a:rPr sz="1100" spc="-110">
                <a:solidFill>
                  <a:srgbClr val="6D1E50"/>
                </a:solidFill>
                <a:latin typeface="Arial MT"/>
                <a:cs typeface="Arial MT"/>
              </a:rPr>
              <a:t>3</a:t>
            </a:r>
            <a:r>
              <a:rPr sz="1100" spc="-114">
                <a:solidFill>
                  <a:srgbClr val="6D1E50"/>
                </a:solidFill>
                <a:latin typeface="Arial MT"/>
                <a:cs typeface="Arial MT"/>
              </a:rPr>
              <a:t>7</a:t>
            </a:r>
            <a:r>
              <a:rPr sz="1100" spc="-55">
                <a:solidFill>
                  <a:srgbClr val="6D1E50"/>
                </a:solidFill>
                <a:latin typeface="Arial MT"/>
                <a:cs typeface="Arial MT"/>
              </a:rPr>
              <a:t>.</a:t>
            </a:r>
            <a:r>
              <a:rPr sz="1100" spc="-110">
                <a:solidFill>
                  <a:srgbClr val="6D1E50"/>
                </a:solidFill>
                <a:latin typeface="Arial MT"/>
                <a:cs typeface="Arial MT"/>
              </a:rPr>
              <a:t>5</a:t>
            </a:r>
            <a:r>
              <a:rPr sz="1100" spc="-175">
                <a:solidFill>
                  <a:srgbClr val="6D1E50"/>
                </a:solidFill>
                <a:latin typeface="Arial MT"/>
                <a:cs typeface="Arial MT"/>
              </a:rPr>
              <a:t>%</a:t>
            </a:r>
            <a:endParaRPr sz="1100">
              <a:solidFill>
                <a:prstClr val="black"/>
              </a:solidFill>
              <a:latin typeface="Arial MT"/>
              <a:cs typeface="Arial MT"/>
            </a:endParaRPr>
          </a:p>
        </p:txBody>
      </p:sp>
      <p:sp>
        <p:nvSpPr>
          <p:cNvPr id="30" name="object 30"/>
          <p:cNvSpPr txBox="1"/>
          <p:nvPr/>
        </p:nvSpPr>
        <p:spPr>
          <a:xfrm>
            <a:off x="5080380" y="3300224"/>
            <a:ext cx="351790" cy="182101"/>
          </a:xfrm>
          <a:prstGeom prst="rect">
            <a:avLst/>
          </a:prstGeom>
        </p:spPr>
        <p:txBody>
          <a:bodyPr vert="horz" wrap="square" lIns="0" tIns="12700" rIns="0" bIns="0" rtlCol="0">
            <a:spAutoFit/>
          </a:bodyPr>
          <a:lstStyle/>
          <a:p>
            <a:pPr marL="12700" defTabSz="914378">
              <a:spcBef>
                <a:spcPts val="100"/>
              </a:spcBef>
            </a:pPr>
            <a:r>
              <a:rPr sz="1100" spc="-110">
                <a:solidFill>
                  <a:srgbClr val="4F74C7"/>
                </a:solidFill>
                <a:latin typeface="Arial MT"/>
                <a:cs typeface="Arial MT"/>
              </a:rPr>
              <a:t>38</a:t>
            </a:r>
            <a:r>
              <a:rPr sz="1100" spc="-85">
                <a:solidFill>
                  <a:srgbClr val="4F74C7"/>
                </a:solidFill>
                <a:latin typeface="Arial MT"/>
                <a:cs typeface="Arial MT"/>
              </a:rPr>
              <a:t>.5</a:t>
            </a:r>
            <a:r>
              <a:rPr sz="1100" spc="-175">
                <a:solidFill>
                  <a:srgbClr val="4F74C7"/>
                </a:solidFill>
                <a:latin typeface="Arial MT"/>
                <a:cs typeface="Arial MT"/>
              </a:rPr>
              <a:t>%</a:t>
            </a:r>
            <a:endParaRPr sz="1100">
              <a:solidFill>
                <a:prstClr val="black"/>
              </a:solidFill>
              <a:latin typeface="Arial MT"/>
              <a:cs typeface="Arial MT"/>
            </a:endParaRPr>
          </a:p>
        </p:txBody>
      </p:sp>
      <p:sp>
        <p:nvSpPr>
          <p:cNvPr id="31" name="object 31"/>
          <p:cNvSpPr txBox="1"/>
          <p:nvPr/>
        </p:nvSpPr>
        <p:spPr>
          <a:xfrm>
            <a:off x="6072633" y="3763522"/>
            <a:ext cx="351790" cy="182101"/>
          </a:xfrm>
          <a:prstGeom prst="rect">
            <a:avLst/>
          </a:prstGeom>
        </p:spPr>
        <p:txBody>
          <a:bodyPr vert="horz" wrap="square" lIns="0" tIns="12700" rIns="0" bIns="0" rtlCol="0">
            <a:spAutoFit/>
          </a:bodyPr>
          <a:lstStyle/>
          <a:p>
            <a:pPr marL="12700" defTabSz="914378">
              <a:spcBef>
                <a:spcPts val="100"/>
              </a:spcBef>
            </a:pPr>
            <a:r>
              <a:rPr sz="1100" spc="-114">
                <a:solidFill>
                  <a:srgbClr val="4F74C7"/>
                </a:solidFill>
                <a:latin typeface="Arial MT"/>
                <a:cs typeface="Arial MT"/>
              </a:rPr>
              <a:t>1</a:t>
            </a:r>
            <a:r>
              <a:rPr sz="1100" spc="-110">
                <a:solidFill>
                  <a:srgbClr val="4F74C7"/>
                </a:solidFill>
                <a:latin typeface="Arial MT"/>
                <a:cs typeface="Arial MT"/>
              </a:rPr>
              <a:t>8</a:t>
            </a:r>
            <a:r>
              <a:rPr sz="1100" spc="-55">
                <a:solidFill>
                  <a:srgbClr val="4F74C7"/>
                </a:solidFill>
                <a:latin typeface="Arial MT"/>
                <a:cs typeface="Arial MT"/>
              </a:rPr>
              <a:t>.</a:t>
            </a:r>
            <a:r>
              <a:rPr sz="1100" spc="-110">
                <a:solidFill>
                  <a:srgbClr val="4F74C7"/>
                </a:solidFill>
                <a:latin typeface="Arial MT"/>
                <a:cs typeface="Arial MT"/>
              </a:rPr>
              <a:t>7</a:t>
            </a:r>
            <a:r>
              <a:rPr sz="1100" spc="-175">
                <a:solidFill>
                  <a:srgbClr val="4F74C7"/>
                </a:solidFill>
                <a:latin typeface="Arial MT"/>
                <a:cs typeface="Arial MT"/>
              </a:rPr>
              <a:t>%</a:t>
            </a:r>
            <a:endParaRPr sz="1100">
              <a:solidFill>
                <a:prstClr val="black"/>
              </a:solidFill>
              <a:latin typeface="Arial MT"/>
              <a:cs typeface="Arial MT"/>
            </a:endParaRPr>
          </a:p>
        </p:txBody>
      </p:sp>
      <p:sp>
        <p:nvSpPr>
          <p:cNvPr id="32" name="object 32"/>
          <p:cNvSpPr txBox="1"/>
          <p:nvPr/>
        </p:nvSpPr>
        <p:spPr>
          <a:xfrm>
            <a:off x="7368033" y="3336928"/>
            <a:ext cx="351790" cy="182101"/>
          </a:xfrm>
          <a:prstGeom prst="rect">
            <a:avLst/>
          </a:prstGeom>
        </p:spPr>
        <p:txBody>
          <a:bodyPr vert="horz" wrap="square" lIns="0" tIns="12700" rIns="0" bIns="0" rtlCol="0">
            <a:spAutoFit/>
          </a:bodyPr>
          <a:lstStyle/>
          <a:p>
            <a:pPr marL="12700" defTabSz="914378">
              <a:spcBef>
                <a:spcPts val="100"/>
              </a:spcBef>
            </a:pPr>
            <a:r>
              <a:rPr sz="1100" spc="-114">
                <a:solidFill>
                  <a:srgbClr val="6D1E50"/>
                </a:solidFill>
                <a:latin typeface="Arial MT"/>
                <a:cs typeface="Arial MT"/>
              </a:rPr>
              <a:t>2</a:t>
            </a:r>
            <a:r>
              <a:rPr sz="1100" spc="-110">
                <a:solidFill>
                  <a:srgbClr val="6D1E50"/>
                </a:solidFill>
                <a:latin typeface="Arial MT"/>
                <a:cs typeface="Arial MT"/>
              </a:rPr>
              <a:t>5</a:t>
            </a:r>
            <a:r>
              <a:rPr sz="1100" spc="-55">
                <a:solidFill>
                  <a:srgbClr val="6D1E50"/>
                </a:solidFill>
                <a:latin typeface="Arial MT"/>
                <a:cs typeface="Arial MT"/>
              </a:rPr>
              <a:t>.</a:t>
            </a:r>
            <a:r>
              <a:rPr sz="1100" spc="-110">
                <a:solidFill>
                  <a:srgbClr val="6D1E50"/>
                </a:solidFill>
                <a:latin typeface="Arial MT"/>
                <a:cs typeface="Arial MT"/>
              </a:rPr>
              <a:t>5</a:t>
            </a:r>
            <a:r>
              <a:rPr sz="1100" spc="-175">
                <a:solidFill>
                  <a:srgbClr val="6D1E50"/>
                </a:solidFill>
                <a:latin typeface="Arial MT"/>
                <a:cs typeface="Arial MT"/>
              </a:rPr>
              <a:t>%</a:t>
            </a:r>
            <a:endParaRPr sz="1100">
              <a:solidFill>
                <a:prstClr val="black"/>
              </a:solidFill>
              <a:latin typeface="Arial MT"/>
              <a:cs typeface="Arial MT"/>
            </a:endParaRPr>
          </a:p>
        </p:txBody>
      </p:sp>
      <p:sp>
        <p:nvSpPr>
          <p:cNvPr id="33" name="object 33"/>
          <p:cNvSpPr txBox="1"/>
          <p:nvPr/>
        </p:nvSpPr>
        <p:spPr>
          <a:xfrm>
            <a:off x="7038722" y="3893059"/>
            <a:ext cx="351790" cy="182101"/>
          </a:xfrm>
          <a:prstGeom prst="rect">
            <a:avLst/>
          </a:prstGeom>
        </p:spPr>
        <p:txBody>
          <a:bodyPr vert="horz" wrap="square" lIns="0" tIns="12700" rIns="0" bIns="0" rtlCol="0">
            <a:spAutoFit/>
          </a:bodyPr>
          <a:lstStyle/>
          <a:p>
            <a:pPr marL="12700" defTabSz="914378">
              <a:spcBef>
                <a:spcPts val="100"/>
              </a:spcBef>
            </a:pPr>
            <a:r>
              <a:rPr sz="1100" spc="-110">
                <a:solidFill>
                  <a:srgbClr val="4F74C7"/>
                </a:solidFill>
                <a:latin typeface="Arial MT"/>
                <a:cs typeface="Arial MT"/>
              </a:rPr>
              <a:t>14</a:t>
            </a:r>
            <a:r>
              <a:rPr sz="1100" spc="-85">
                <a:solidFill>
                  <a:srgbClr val="4F74C7"/>
                </a:solidFill>
                <a:latin typeface="Arial MT"/>
                <a:cs typeface="Arial MT"/>
              </a:rPr>
              <a:t>.6</a:t>
            </a:r>
            <a:r>
              <a:rPr sz="1100" spc="-175">
                <a:solidFill>
                  <a:srgbClr val="4F74C7"/>
                </a:solidFill>
                <a:latin typeface="Arial MT"/>
                <a:cs typeface="Arial MT"/>
              </a:rPr>
              <a:t>%</a:t>
            </a:r>
            <a:endParaRPr sz="1100">
              <a:solidFill>
                <a:prstClr val="black"/>
              </a:solidFill>
              <a:latin typeface="Arial MT"/>
              <a:cs typeface="Arial MT"/>
            </a:endParaRPr>
          </a:p>
        </p:txBody>
      </p:sp>
      <p:sp>
        <p:nvSpPr>
          <p:cNvPr id="34" name="object 34"/>
          <p:cNvSpPr txBox="1"/>
          <p:nvPr/>
        </p:nvSpPr>
        <p:spPr>
          <a:xfrm>
            <a:off x="3510789" y="4260471"/>
            <a:ext cx="89535" cy="182101"/>
          </a:xfrm>
          <a:prstGeom prst="rect">
            <a:avLst/>
          </a:prstGeom>
        </p:spPr>
        <p:txBody>
          <a:bodyPr vert="horz" wrap="square" lIns="0" tIns="12700" rIns="0" bIns="0" rtlCol="0">
            <a:spAutoFit/>
          </a:bodyPr>
          <a:lstStyle/>
          <a:p>
            <a:pPr marL="12700" defTabSz="914378">
              <a:spcBef>
                <a:spcPts val="100"/>
              </a:spcBef>
            </a:pPr>
            <a:r>
              <a:rPr sz="1100" spc="-110">
                <a:solidFill>
                  <a:prstClr val="black"/>
                </a:solidFill>
                <a:latin typeface="Arial MT"/>
                <a:cs typeface="Arial MT"/>
              </a:rPr>
              <a:t>0</a:t>
            </a:r>
            <a:endParaRPr sz="1100">
              <a:solidFill>
                <a:prstClr val="black"/>
              </a:solidFill>
              <a:latin typeface="Arial MT"/>
              <a:cs typeface="Arial MT"/>
            </a:endParaRPr>
          </a:p>
        </p:txBody>
      </p:sp>
      <p:sp>
        <p:nvSpPr>
          <p:cNvPr id="35" name="object 35"/>
          <p:cNvSpPr txBox="1"/>
          <p:nvPr/>
        </p:nvSpPr>
        <p:spPr>
          <a:xfrm>
            <a:off x="4484624" y="4260471"/>
            <a:ext cx="89535" cy="182101"/>
          </a:xfrm>
          <a:prstGeom prst="rect">
            <a:avLst/>
          </a:prstGeom>
        </p:spPr>
        <p:txBody>
          <a:bodyPr vert="horz" wrap="square" lIns="0" tIns="12700" rIns="0" bIns="0" rtlCol="0">
            <a:spAutoFit/>
          </a:bodyPr>
          <a:lstStyle/>
          <a:p>
            <a:pPr marL="12700" defTabSz="914378">
              <a:spcBef>
                <a:spcPts val="100"/>
              </a:spcBef>
            </a:pPr>
            <a:r>
              <a:rPr sz="1100" spc="-110">
                <a:solidFill>
                  <a:prstClr val="black"/>
                </a:solidFill>
                <a:latin typeface="Arial MT"/>
                <a:cs typeface="Arial MT"/>
              </a:rPr>
              <a:t>3</a:t>
            </a:r>
            <a:endParaRPr sz="1100">
              <a:solidFill>
                <a:prstClr val="black"/>
              </a:solidFill>
              <a:latin typeface="Arial MT"/>
              <a:cs typeface="Arial MT"/>
            </a:endParaRPr>
          </a:p>
        </p:txBody>
      </p:sp>
      <p:sp>
        <p:nvSpPr>
          <p:cNvPr id="36" name="object 36"/>
          <p:cNvSpPr txBox="1"/>
          <p:nvPr/>
        </p:nvSpPr>
        <p:spPr>
          <a:xfrm>
            <a:off x="7381622" y="4260470"/>
            <a:ext cx="153670" cy="182101"/>
          </a:xfrm>
          <a:prstGeom prst="rect">
            <a:avLst/>
          </a:prstGeom>
        </p:spPr>
        <p:txBody>
          <a:bodyPr vert="horz" wrap="square" lIns="0" tIns="12700" rIns="0" bIns="0" rtlCol="0">
            <a:spAutoFit/>
          </a:bodyPr>
          <a:lstStyle/>
          <a:p>
            <a:pPr marL="12700" defTabSz="914378">
              <a:spcBef>
                <a:spcPts val="100"/>
              </a:spcBef>
            </a:pPr>
            <a:r>
              <a:rPr sz="1100" spc="-110">
                <a:solidFill>
                  <a:prstClr val="black"/>
                </a:solidFill>
                <a:latin typeface="Arial MT"/>
                <a:cs typeface="Arial MT"/>
              </a:rPr>
              <a:t>12</a:t>
            </a:r>
            <a:endParaRPr sz="1100">
              <a:solidFill>
                <a:prstClr val="black"/>
              </a:solidFill>
              <a:latin typeface="Arial MT"/>
              <a:cs typeface="Arial MT"/>
            </a:endParaRPr>
          </a:p>
        </p:txBody>
      </p:sp>
      <p:sp>
        <p:nvSpPr>
          <p:cNvPr id="37" name="object 37"/>
          <p:cNvSpPr txBox="1"/>
          <p:nvPr/>
        </p:nvSpPr>
        <p:spPr>
          <a:xfrm>
            <a:off x="8355584" y="4260470"/>
            <a:ext cx="153670" cy="182101"/>
          </a:xfrm>
          <a:prstGeom prst="rect">
            <a:avLst/>
          </a:prstGeom>
        </p:spPr>
        <p:txBody>
          <a:bodyPr vert="horz" wrap="square" lIns="0" tIns="12700" rIns="0" bIns="0" rtlCol="0">
            <a:spAutoFit/>
          </a:bodyPr>
          <a:lstStyle/>
          <a:p>
            <a:pPr marL="12700" defTabSz="914378">
              <a:spcBef>
                <a:spcPts val="100"/>
              </a:spcBef>
            </a:pPr>
            <a:r>
              <a:rPr sz="1100" spc="-110">
                <a:solidFill>
                  <a:prstClr val="black"/>
                </a:solidFill>
                <a:latin typeface="Arial MT"/>
                <a:cs typeface="Arial MT"/>
              </a:rPr>
              <a:t>15</a:t>
            </a:r>
            <a:endParaRPr sz="1100">
              <a:solidFill>
                <a:prstClr val="black"/>
              </a:solidFill>
              <a:latin typeface="Arial MT"/>
              <a:cs typeface="Arial MT"/>
            </a:endParaRPr>
          </a:p>
        </p:txBody>
      </p:sp>
      <p:sp>
        <p:nvSpPr>
          <p:cNvPr id="38" name="object 38"/>
          <p:cNvSpPr txBox="1"/>
          <p:nvPr/>
        </p:nvSpPr>
        <p:spPr>
          <a:xfrm>
            <a:off x="4763391" y="4260469"/>
            <a:ext cx="2450465" cy="328808"/>
          </a:xfrm>
          <a:prstGeom prst="rect">
            <a:avLst/>
          </a:prstGeom>
        </p:spPr>
        <p:txBody>
          <a:bodyPr vert="horz" wrap="square" lIns="0" tIns="12700" rIns="0" bIns="0" rtlCol="0">
            <a:spAutoFit/>
          </a:bodyPr>
          <a:lstStyle/>
          <a:p>
            <a:pPr marL="11430" algn="ctr" defTabSz="914378">
              <a:lnSpc>
                <a:spcPts val="1135"/>
              </a:lnSpc>
              <a:spcBef>
                <a:spcPts val="100"/>
              </a:spcBef>
              <a:tabLst>
                <a:tab pos="988670" algn="l"/>
              </a:tabLst>
            </a:pPr>
            <a:r>
              <a:rPr sz="1100" spc="-110">
                <a:solidFill>
                  <a:prstClr val="black"/>
                </a:solidFill>
                <a:latin typeface="Arial MT"/>
                <a:cs typeface="Arial MT"/>
              </a:rPr>
              <a:t>6	9</a:t>
            </a:r>
            <a:endParaRPr sz="1100">
              <a:solidFill>
                <a:prstClr val="black"/>
              </a:solidFill>
              <a:latin typeface="Arial MT"/>
              <a:cs typeface="Arial MT"/>
            </a:endParaRPr>
          </a:p>
          <a:p>
            <a:pPr algn="ctr" defTabSz="914378">
              <a:lnSpc>
                <a:spcPts val="1495"/>
              </a:lnSpc>
            </a:pPr>
            <a:r>
              <a:rPr sz="1050" b="1">
                <a:solidFill>
                  <a:prstClr val="black"/>
                </a:solidFill>
                <a:latin typeface="Arial"/>
                <a:cs typeface="Arial"/>
              </a:rPr>
              <a:t>Time from </a:t>
            </a:r>
            <a:r>
              <a:rPr lang="en-US" sz="1050" b="1">
                <a:solidFill>
                  <a:prstClr val="black"/>
                </a:solidFill>
                <a:latin typeface="Arial"/>
                <a:cs typeface="Arial"/>
              </a:rPr>
              <a:t>randomi</a:t>
            </a:r>
            <a:r>
              <a:rPr lang="en-US" sz="1050" b="1" dirty="0">
                <a:solidFill>
                  <a:prstClr val="black"/>
                </a:solidFill>
                <a:latin typeface="Arial"/>
                <a:cs typeface="Arial"/>
              </a:rPr>
              <a:t>z</a:t>
            </a:r>
            <a:r>
              <a:rPr lang="en-US" sz="1050" b="1">
                <a:solidFill>
                  <a:prstClr val="black"/>
                </a:solidFill>
                <a:latin typeface="Arial"/>
                <a:cs typeface="Arial"/>
              </a:rPr>
              <a:t>ation</a:t>
            </a:r>
            <a:r>
              <a:rPr sz="1050" b="1">
                <a:solidFill>
                  <a:prstClr val="black"/>
                </a:solidFill>
                <a:latin typeface="Arial"/>
                <a:cs typeface="Arial"/>
              </a:rPr>
              <a:t> (months)</a:t>
            </a:r>
            <a:endParaRPr sz="1050">
              <a:solidFill>
                <a:prstClr val="black"/>
              </a:solidFill>
              <a:latin typeface="Arial"/>
              <a:cs typeface="Arial"/>
            </a:endParaRPr>
          </a:p>
        </p:txBody>
      </p:sp>
      <p:grpSp>
        <p:nvGrpSpPr>
          <p:cNvPr id="39" name="object 39"/>
          <p:cNvGrpSpPr/>
          <p:nvPr/>
        </p:nvGrpSpPr>
        <p:grpSpPr>
          <a:xfrm>
            <a:off x="3483866" y="1787145"/>
            <a:ext cx="5087111" cy="2482850"/>
            <a:chOff x="1959864" y="923545"/>
            <a:chExt cx="5087111" cy="2482850"/>
          </a:xfrm>
        </p:grpSpPr>
        <p:sp>
          <p:nvSpPr>
            <p:cNvPr id="40" name="object 40"/>
            <p:cNvSpPr/>
            <p:nvPr/>
          </p:nvSpPr>
          <p:spPr>
            <a:xfrm>
              <a:off x="2029840" y="923545"/>
              <a:ext cx="5017135" cy="2423160"/>
            </a:xfrm>
            <a:custGeom>
              <a:avLst/>
              <a:gdLst/>
              <a:ahLst/>
              <a:cxnLst/>
              <a:rect l="l" t="t" r="r" b="b"/>
              <a:pathLst>
                <a:path w="5017134" h="2423160">
                  <a:moveTo>
                    <a:pt x="0" y="0"/>
                  </a:moveTo>
                  <a:lnTo>
                    <a:pt x="0" y="2423160"/>
                  </a:lnTo>
                  <a:lnTo>
                    <a:pt x="5016880" y="2423160"/>
                  </a:lnTo>
                </a:path>
              </a:pathLst>
            </a:custGeom>
            <a:ln w="12192">
              <a:solidFill>
                <a:srgbClr val="060F22"/>
              </a:solidFill>
            </a:ln>
          </p:spPr>
          <p:txBody>
            <a:bodyPr wrap="square" lIns="0" tIns="0" rIns="0" bIns="0" rtlCol="0"/>
            <a:lstStyle/>
            <a:p>
              <a:pPr defTabSz="914378"/>
              <a:endParaRPr>
                <a:solidFill>
                  <a:prstClr val="black"/>
                </a:solidFill>
                <a:latin typeface="Calibri"/>
              </a:endParaRPr>
            </a:p>
          </p:txBody>
        </p:sp>
        <p:sp>
          <p:nvSpPr>
            <p:cNvPr id="41" name="object 41"/>
            <p:cNvSpPr/>
            <p:nvPr/>
          </p:nvSpPr>
          <p:spPr>
            <a:xfrm>
              <a:off x="6903718" y="3346705"/>
              <a:ext cx="0" cy="59690"/>
            </a:xfrm>
            <a:custGeom>
              <a:avLst/>
              <a:gdLst/>
              <a:ahLst/>
              <a:cxnLst/>
              <a:rect l="l" t="t" r="r" b="b"/>
              <a:pathLst>
                <a:path h="59689">
                  <a:moveTo>
                    <a:pt x="0" y="0"/>
                  </a:moveTo>
                  <a:lnTo>
                    <a:pt x="0" y="59308"/>
                  </a:lnTo>
                </a:path>
              </a:pathLst>
            </a:custGeom>
            <a:ln w="12192">
              <a:solidFill>
                <a:srgbClr val="000000"/>
              </a:solidFill>
            </a:ln>
          </p:spPr>
          <p:txBody>
            <a:bodyPr wrap="square" lIns="0" tIns="0" rIns="0" bIns="0" rtlCol="0"/>
            <a:lstStyle/>
            <a:p>
              <a:pPr defTabSz="914378"/>
              <a:endParaRPr>
                <a:solidFill>
                  <a:prstClr val="black"/>
                </a:solidFill>
                <a:latin typeface="Calibri"/>
              </a:endParaRPr>
            </a:p>
          </p:txBody>
        </p:sp>
        <p:sp>
          <p:nvSpPr>
            <p:cNvPr id="42" name="object 42"/>
            <p:cNvSpPr/>
            <p:nvPr/>
          </p:nvSpPr>
          <p:spPr>
            <a:xfrm>
              <a:off x="5928357" y="3346705"/>
              <a:ext cx="0" cy="59690"/>
            </a:xfrm>
            <a:custGeom>
              <a:avLst/>
              <a:gdLst/>
              <a:ahLst/>
              <a:cxnLst/>
              <a:rect l="l" t="t" r="r" b="b"/>
              <a:pathLst>
                <a:path h="59689">
                  <a:moveTo>
                    <a:pt x="0" y="0"/>
                  </a:moveTo>
                  <a:lnTo>
                    <a:pt x="0" y="59308"/>
                  </a:lnTo>
                </a:path>
              </a:pathLst>
            </a:custGeom>
            <a:ln w="12192">
              <a:solidFill>
                <a:srgbClr val="000000"/>
              </a:solidFill>
            </a:ln>
          </p:spPr>
          <p:txBody>
            <a:bodyPr wrap="square" lIns="0" tIns="0" rIns="0" bIns="0" rtlCol="0"/>
            <a:lstStyle/>
            <a:p>
              <a:pPr defTabSz="914378"/>
              <a:endParaRPr>
                <a:solidFill>
                  <a:prstClr val="black"/>
                </a:solidFill>
                <a:latin typeface="Calibri"/>
              </a:endParaRPr>
            </a:p>
          </p:txBody>
        </p:sp>
        <p:sp>
          <p:nvSpPr>
            <p:cNvPr id="43" name="object 43"/>
            <p:cNvSpPr/>
            <p:nvPr/>
          </p:nvSpPr>
          <p:spPr>
            <a:xfrm>
              <a:off x="4955920" y="3346705"/>
              <a:ext cx="0" cy="59690"/>
            </a:xfrm>
            <a:custGeom>
              <a:avLst/>
              <a:gdLst/>
              <a:ahLst/>
              <a:cxnLst/>
              <a:rect l="l" t="t" r="r" b="b"/>
              <a:pathLst>
                <a:path h="59689">
                  <a:moveTo>
                    <a:pt x="0" y="0"/>
                  </a:moveTo>
                  <a:lnTo>
                    <a:pt x="0" y="59308"/>
                  </a:lnTo>
                </a:path>
              </a:pathLst>
            </a:custGeom>
            <a:ln w="12192">
              <a:solidFill>
                <a:srgbClr val="000000"/>
              </a:solidFill>
            </a:ln>
          </p:spPr>
          <p:txBody>
            <a:bodyPr wrap="square" lIns="0" tIns="0" rIns="0" bIns="0" rtlCol="0"/>
            <a:lstStyle/>
            <a:p>
              <a:pPr defTabSz="914378"/>
              <a:endParaRPr>
                <a:solidFill>
                  <a:prstClr val="black"/>
                </a:solidFill>
                <a:latin typeface="Calibri"/>
              </a:endParaRPr>
            </a:p>
          </p:txBody>
        </p:sp>
        <p:sp>
          <p:nvSpPr>
            <p:cNvPr id="44" name="object 44"/>
            <p:cNvSpPr/>
            <p:nvPr/>
          </p:nvSpPr>
          <p:spPr>
            <a:xfrm>
              <a:off x="3979163" y="3346705"/>
              <a:ext cx="0" cy="59690"/>
            </a:xfrm>
            <a:custGeom>
              <a:avLst/>
              <a:gdLst/>
              <a:ahLst/>
              <a:cxnLst/>
              <a:rect l="l" t="t" r="r" b="b"/>
              <a:pathLst>
                <a:path h="59689">
                  <a:moveTo>
                    <a:pt x="0" y="0"/>
                  </a:moveTo>
                  <a:lnTo>
                    <a:pt x="0" y="59308"/>
                  </a:lnTo>
                </a:path>
              </a:pathLst>
            </a:custGeom>
            <a:ln w="12192">
              <a:solidFill>
                <a:srgbClr val="000000"/>
              </a:solidFill>
            </a:ln>
          </p:spPr>
          <p:txBody>
            <a:bodyPr wrap="square" lIns="0" tIns="0" rIns="0" bIns="0" rtlCol="0"/>
            <a:lstStyle/>
            <a:p>
              <a:pPr defTabSz="914378"/>
              <a:endParaRPr>
                <a:solidFill>
                  <a:prstClr val="black"/>
                </a:solidFill>
                <a:latin typeface="Calibri"/>
              </a:endParaRPr>
            </a:p>
          </p:txBody>
        </p:sp>
        <p:sp>
          <p:nvSpPr>
            <p:cNvPr id="45" name="object 45"/>
            <p:cNvSpPr/>
            <p:nvPr/>
          </p:nvSpPr>
          <p:spPr>
            <a:xfrm>
              <a:off x="3003675" y="3346705"/>
              <a:ext cx="0" cy="59690"/>
            </a:xfrm>
            <a:custGeom>
              <a:avLst/>
              <a:gdLst/>
              <a:ahLst/>
              <a:cxnLst/>
              <a:rect l="l" t="t" r="r" b="b"/>
              <a:pathLst>
                <a:path h="59689">
                  <a:moveTo>
                    <a:pt x="0" y="0"/>
                  </a:moveTo>
                  <a:lnTo>
                    <a:pt x="0" y="59308"/>
                  </a:lnTo>
                </a:path>
              </a:pathLst>
            </a:custGeom>
            <a:ln w="12192">
              <a:solidFill>
                <a:srgbClr val="000000"/>
              </a:solidFill>
            </a:ln>
          </p:spPr>
          <p:txBody>
            <a:bodyPr wrap="square" lIns="0" tIns="0" rIns="0" bIns="0" rtlCol="0"/>
            <a:lstStyle/>
            <a:p>
              <a:pPr defTabSz="914378"/>
              <a:endParaRPr>
                <a:solidFill>
                  <a:prstClr val="black"/>
                </a:solidFill>
                <a:latin typeface="Calibri"/>
              </a:endParaRPr>
            </a:p>
          </p:txBody>
        </p:sp>
        <p:sp>
          <p:nvSpPr>
            <p:cNvPr id="46" name="object 46"/>
            <p:cNvSpPr/>
            <p:nvPr/>
          </p:nvSpPr>
          <p:spPr>
            <a:xfrm>
              <a:off x="2029840" y="3346705"/>
              <a:ext cx="0" cy="59690"/>
            </a:xfrm>
            <a:custGeom>
              <a:avLst/>
              <a:gdLst/>
              <a:ahLst/>
              <a:cxnLst/>
              <a:rect l="l" t="t" r="r" b="b"/>
              <a:pathLst>
                <a:path h="59689">
                  <a:moveTo>
                    <a:pt x="0" y="0"/>
                  </a:moveTo>
                  <a:lnTo>
                    <a:pt x="0" y="59308"/>
                  </a:lnTo>
                </a:path>
              </a:pathLst>
            </a:custGeom>
            <a:ln w="12192">
              <a:solidFill>
                <a:srgbClr val="000000"/>
              </a:solidFill>
            </a:ln>
          </p:spPr>
          <p:txBody>
            <a:bodyPr wrap="square" lIns="0" tIns="0" rIns="0" bIns="0" rtlCol="0"/>
            <a:lstStyle/>
            <a:p>
              <a:pPr defTabSz="914378"/>
              <a:endParaRPr>
                <a:solidFill>
                  <a:prstClr val="black"/>
                </a:solidFill>
                <a:latin typeface="Calibri"/>
              </a:endParaRPr>
            </a:p>
          </p:txBody>
        </p:sp>
        <p:sp>
          <p:nvSpPr>
            <p:cNvPr id="47" name="object 47"/>
            <p:cNvSpPr/>
            <p:nvPr/>
          </p:nvSpPr>
          <p:spPr>
            <a:xfrm>
              <a:off x="5922251" y="2689999"/>
              <a:ext cx="12700" cy="649605"/>
            </a:xfrm>
            <a:custGeom>
              <a:avLst/>
              <a:gdLst/>
              <a:ahLst/>
              <a:cxnLst/>
              <a:rect l="l" t="t" r="r" b="b"/>
              <a:pathLst>
                <a:path w="12700" h="649604">
                  <a:moveTo>
                    <a:pt x="12192" y="620268"/>
                  </a:moveTo>
                  <a:lnTo>
                    <a:pt x="0" y="620268"/>
                  </a:lnTo>
                  <a:lnTo>
                    <a:pt x="0" y="649211"/>
                  </a:lnTo>
                  <a:lnTo>
                    <a:pt x="12192" y="649211"/>
                  </a:lnTo>
                  <a:lnTo>
                    <a:pt x="12192" y="620268"/>
                  </a:lnTo>
                  <a:close/>
                </a:path>
                <a:path w="12700" h="649604">
                  <a:moveTo>
                    <a:pt x="12192" y="531863"/>
                  </a:moveTo>
                  <a:lnTo>
                    <a:pt x="0" y="531863"/>
                  </a:lnTo>
                  <a:lnTo>
                    <a:pt x="0" y="582155"/>
                  </a:lnTo>
                  <a:lnTo>
                    <a:pt x="12192" y="582155"/>
                  </a:lnTo>
                  <a:lnTo>
                    <a:pt x="12192" y="531863"/>
                  </a:lnTo>
                  <a:close/>
                </a:path>
                <a:path w="12700" h="649604">
                  <a:moveTo>
                    <a:pt x="12192" y="443344"/>
                  </a:moveTo>
                  <a:lnTo>
                    <a:pt x="0" y="443344"/>
                  </a:lnTo>
                  <a:lnTo>
                    <a:pt x="0" y="493636"/>
                  </a:lnTo>
                  <a:lnTo>
                    <a:pt x="12192" y="493636"/>
                  </a:lnTo>
                  <a:lnTo>
                    <a:pt x="12192" y="443344"/>
                  </a:lnTo>
                  <a:close/>
                </a:path>
                <a:path w="12700" h="649604">
                  <a:moveTo>
                    <a:pt x="12192" y="355092"/>
                  </a:moveTo>
                  <a:lnTo>
                    <a:pt x="0" y="355092"/>
                  </a:lnTo>
                  <a:lnTo>
                    <a:pt x="0" y="405257"/>
                  </a:lnTo>
                  <a:lnTo>
                    <a:pt x="12192" y="405257"/>
                  </a:lnTo>
                  <a:lnTo>
                    <a:pt x="12192" y="355092"/>
                  </a:lnTo>
                  <a:close/>
                </a:path>
                <a:path w="12700" h="649604">
                  <a:moveTo>
                    <a:pt x="12192" y="265176"/>
                  </a:moveTo>
                  <a:lnTo>
                    <a:pt x="0" y="265176"/>
                  </a:lnTo>
                  <a:lnTo>
                    <a:pt x="0" y="316992"/>
                  </a:lnTo>
                  <a:lnTo>
                    <a:pt x="12192" y="316992"/>
                  </a:lnTo>
                  <a:lnTo>
                    <a:pt x="12192" y="265176"/>
                  </a:lnTo>
                  <a:close/>
                </a:path>
                <a:path w="12700" h="649604">
                  <a:moveTo>
                    <a:pt x="12192" y="176771"/>
                  </a:moveTo>
                  <a:lnTo>
                    <a:pt x="0" y="176771"/>
                  </a:lnTo>
                  <a:lnTo>
                    <a:pt x="0" y="228587"/>
                  </a:lnTo>
                  <a:lnTo>
                    <a:pt x="12192" y="228587"/>
                  </a:lnTo>
                  <a:lnTo>
                    <a:pt x="12192" y="176771"/>
                  </a:lnTo>
                  <a:close/>
                </a:path>
                <a:path w="12700" h="649604">
                  <a:moveTo>
                    <a:pt x="12192" y="88392"/>
                  </a:moveTo>
                  <a:lnTo>
                    <a:pt x="0" y="88392"/>
                  </a:lnTo>
                  <a:lnTo>
                    <a:pt x="0" y="138557"/>
                  </a:lnTo>
                  <a:lnTo>
                    <a:pt x="12192" y="138557"/>
                  </a:lnTo>
                  <a:lnTo>
                    <a:pt x="12192" y="88392"/>
                  </a:lnTo>
                  <a:close/>
                </a:path>
                <a:path w="12700" h="649604">
                  <a:moveTo>
                    <a:pt x="12192" y="0"/>
                  </a:moveTo>
                  <a:lnTo>
                    <a:pt x="0" y="0"/>
                  </a:lnTo>
                  <a:lnTo>
                    <a:pt x="0" y="50292"/>
                  </a:lnTo>
                  <a:lnTo>
                    <a:pt x="12192" y="50292"/>
                  </a:lnTo>
                  <a:lnTo>
                    <a:pt x="12192" y="0"/>
                  </a:lnTo>
                  <a:close/>
                </a:path>
              </a:pathLst>
            </a:custGeom>
            <a:solidFill>
              <a:srgbClr val="000000"/>
            </a:solidFill>
          </p:spPr>
          <p:txBody>
            <a:bodyPr wrap="square" lIns="0" tIns="0" rIns="0" bIns="0" rtlCol="0"/>
            <a:lstStyle/>
            <a:p>
              <a:pPr defTabSz="914378"/>
              <a:endParaRPr>
                <a:solidFill>
                  <a:prstClr val="black"/>
                </a:solidFill>
                <a:latin typeface="Calibri"/>
              </a:endParaRPr>
            </a:p>
          </p:txBody>
        </p:sp>
        <p:sp>
          <p:nvSpPr>
            <p:cNvPr id="48" name="object 48"/>
            <p:cNvSpPr/>
            <p:nvPr/>
          </p:nvSpPr>
          <p:spPr>
            <a:xfrm>
              <a:off x="4955984" y="2437003"/>
              <a:ext cx="0" cy="848994"/>
            </a:xfrm>
            <a:custGeom>
              <a:avLst/>
              <a:gdLst/>
              <a:ahLst/>
              <a:cxnLst/>
              <a:rect l="l" t="t" r="r" b="b"/>
              <a:pathLst>
                <a:path h="848995">
                  <a:moveTo>
                    <a:pt x="0" y="0"/>
                  </a:moveTo>
                  <a:lnTo>
                    <a:pt x="0" y="848741"/>
                  </a:lnTo>
                </a:path>
              </a:pathLst>
            </a:custGeom>
            <a:ln w="12064">
              <a:solidFill>
                <a:srgbClr val="000000"/>
              </a:solidFill>
              <a:prstDash val="sysDash"/>
            </a:ln>
          </p:spPr>
          <p:txBody>
            <a:bodyPr wrap="square" lIns="0" tIns="0" rIns="0" bIns="0" rtlCol="0"/>
            <a:lstStyle/>
            <a:p>
              <a:pPr defTabSz="914378"/>
              <a:endParaRPr>
                <a:solidFill>
                  <a:prstClr val="black"/>
                </a:solidFill>
                <a:latin typeface="Calibri"/>
              </a:endParaRPr>
            </a:p>
          </p:txBody>
        </p:sp>
        <p:sp>
          <p:nvSpPr>
            <p:cNvPr id="49" name="object 49"/>
            <p:cNvSpPr/>
            <p:nvPr/>
          </p:nvSpPr>
          <p:spPr>
            <a:xfrm>
              <a:off x="3971417" y="2054491"/>
              <a:ext cx="990600" cy="1285240"/>
            </a:xfrm>
            <a:custGeom>
              <a:avLst/>
              <a:gdLst/>
              <a:ahLst/>
              <a:cxnLst/>
              <a:rect l="l" t="t" r="r" b="b"/>
              <a:pathLst>
                <a:path w="990600" h="1285239">
                  <a:moveTo>
                    <a:pt x="12192" y="0"/>
                  </a:moveTo>
                  <a:lnTo>
                    <a:pt x="0" y="0"/>
                  </a:lnTo>
                  <a:lnTo>
                    <a:pt x="0" y="50165"/>
                  </a:lnTo>
                  <a:lnTo>
                    <a:pt x="12192" y="50165"/>
                  </a:lnTo>
                  <a:lnTo>
                    <a:pt x="12192" y="0"/>
                  </a:lnTo>
                  <a:close/>
                </a:path>
                <a:path w="990600" h="1285239">
                  <a:moveTo>
                    <a:pt x="990587" y="1269492"/>
                  </a:moveTo>
                  <a:lnTo>
                    <a:pt x="978535" y="1269492"/>
                  </a:lnTo>
                  <a:lnTo>
                    <a:pt x="978535" y="1284719"/>
                  </a:lnTo>
                  <a:lnTo>
                    <a:pt x="990587" y="1284719"/>
                  </a:lnTo>
                  <a:lnTo>
                    <a:pt x="990587" y="1269492"/>
                  </a:lnTo>
                  <a:close/>
                </a:path>
              </a:pathLst>
            </a:custGeom>
            <a:solidFill>
              <a:srgbClr val="000000"/>
            </a:solidFill>
          </p:spPr>
          <p:txBody>
            <a:bodyPr wrap="square" lIns="0" tIns="0" rIns="0" bIns="0" rtlCol="0"/>
            <a:lstStyle/>
            <a:p>
              <a:pPr defTabSz="914378"/>
              <a:endParaRPr>
                <a:solidFill>
                  <a:prstClr val="black"/>
                </a:solidFill>
                <a:latin typeface="Calibri"/>
              </a:endParaRPr>
            </a:p>
          </p:txBody>
        </p:sp>
        <p:sp>
          <p:nvSpPr>
            <p:cNvPr id="50" name="object 50"/>
            <p:cNvSpPr/>
            <p:nvPr/>
          </p:nvSpPr>
          <p:spPr>
            <a:xfrm>
              <a:off x="3977513" y="2142871"/>
              <a:ext cx="0" cy="1195070"/>
            </a:xfrm>
            <a:custGeom>
              <a:avLst/>
              <a:gdLst/>
              <a:ahLst/>
              <a:cxnLst/>
              <a:rect l="l" t="t" r="r" b="b"/>
              <a:pathLst>
                <a:path h="1195070">
                  <a:moveTo>
                    <a:pt x="0" y="0"/>
                  </a:moveTo>
                  <a:lnTo>
                    <a:pt x="0" y="1194816"/>
                  </a:lnTo>
                </a:path>
              </a:pathLst>
            </a:custGeom>
            <a:ln w="12191">
              <a:solidFill>
                <a:srgbClr val="000000"/>
              </a:solidFill>
              <a:prstDash val="sysDash"/>
            </a:ln>
          </p:spPr>
          <p:txBody>
            <a:bodyPr wrap="square" lIns="0" tIns="0" rIns="0" bIns="0" rtlCol="0"/>
            <a:lstStyle/>
            <a:p>
              <a:pPr defTabSz="914378"/>
              <a:endParaRPr>
                <a:solidFill>
                  <a:prstClr val="black"/>
                </a:solidFill>
                <a:latin typeface="Calibri"/>
              </a:endParaRPr>
            </a:p>
          </p:txBody>
        </p:sp>
        <p:sp>
          <p:nvSpPr>
            <p:cNvPr id="51" name="object 51"/>
            <p:cNvSpPr/>
            <p:nvPr/>
          </p:nvSpPr>
          <p:spPr>
            <a:xfrm>
              <a:off x="1959864" y="923545"/>
              <a:ext cx="74930" cy="0"/>
            </a:xfrm>
            <a:custGeom>
              <a:avLst/>
              <a:gdLst/>
              <a:ahLst/>
              <a:cxnLst/>
              <a:rect l="l" t="t" r="r" b="b"/>
              <a:pathLst>
                <a:path w="74930">
                  <a:moveTo>
                    <a:pt x="74548" y="0"/>
                  </a:moveTo>
                  <a:lnTo>
                    <a:pt x="0" y="0"/>
                  </a:lnTo>
                </a:path>
              </a:pathLst>
            </a:custGeom>
            <a:ln w="12192">
              <a:solidFill>
                <a:srgbClr val="1B2F5E"/>
              </a:solidFill>
            </a:ln>
          </p:spPr>
          <p:txBody>
            <a:bodyPr wrap="square" lIns="0" tIns="0" rIns="0" bIns="0" rtlCol="0"/>
            <a:lstStyle/>
            <a:p>
              <a:pPr defTabSz="914378"/>
              <a:endParaRPr>
                <a:solidFill>
                  <a:prstClr val="black"/>
                </a:solidFill>
                <a:latin typeface="Calibri"/>
              </a:endParaRPr>
            </a:p>
          </p:txBody>
        </p:sp>
        <p:sp>
          <p:nvSpPr>
            <p:cNvPr id="52" name="object 52"/>
            <p:cNvSpPr/>
            <p:nvPr/>
          </p:nvSpPr>
          <p:spPr>
            <a:xfrm>
              <a:off x="1959864" y="1178179"/>
              <a:ext cx="74930" cy="0"/>
            </a:xfrm>
            <a:custGeom>
              <a:avLst/>
              <a:gdLst/>
              <a:ahLst/>
              <a:cxnLst/>
              <a:rect l="l" t="t" r="r" b="b"/>
              <a:pathLst>
                <a:path w="74930">
                  <a:moveTo>
                    <a:pt x="74548" y="0"/>
                  </a:moveTo>
                  <a:lnTo>
                    <a:pt x="0" y="0"/>
                  </a:lnTo>
                </a:path>
              </a:pathLst>
            </a:custGeom>
            <a:ln w="12192">
              <a:solidFill>
                <a:srgbClr val="1B2F5E"/>
              </a:solidFill>
            </a:ln>
          </p:spPr>
          <p:txBody>
            <a:bodyPr wrap="square" lIns="0" tIns="0" rIns="0" bIns="0" rtlCol="0"/>
            <a:lstStyle/>
            <a:p>
              <a:pPr defTabSz="914378"/>
              <a:endParaRPr>
                <a:solidFill>
                  <a:prstClr val="black"/>
                </a:solidFill>
                <a:latin typeface="Calibri"/>
              </a:endParaRPr>
            </a:p>
          </p:txBody>
        </p:sp>
        <p:sp>
          <p:nvSpPr>
            <p:cNvPr id="53" name="object 53"/>
            <p:cNvSpPr/>
            <p:nvPr/>
          </p:nvSpPr>
          <p:spPr>
            <a:xfrm>
              <a:off x="1959864" y="1420368"/>
              <a:ext cx="74930" cy="0"/>
            </a:xfrm>
            <a:custGeom>
              <a:avLst/>
              <a:gdLst/>
              <a:ahLst/>
              <a:cxnLst/>
              <a:rect l="l" t="t" r="r" b="b"/>
              <a:pathLst>
                <a:path w="74930">
                  <a:moveTo>
                    <a:pt x="74548" y="0"/>
                  </a:moveTo>
                  <a:lnTo>
                    <a:pt x="0" y="0"/>
                  </a:lnTo>
                </a:path>
              </a:pathLst>
            </a:custGeom>
            <a:ln w="12192">
              <a:solidFill>
                <a:srgbClr val="1B2F5E"/>
              </a:solidFill>
            </a:ln>
          </p:spPr>
          <p:txBody>
            <a:bodyPr wrap="square" lIns="0" tIns="0" rIns="0" bIns="0" rtlCol="0"/>
            <a:lstStyle/>
            <a:p>
              <a:pPr defTabSz="914378"/>
              <a:endParaRPr>
                <a:solidFill>
                  <a:prstClr val="black"/>
                </a:solidFill>
                <a:latin typeface="Calibri"/>
              </a:endParaRPr>
            </a:p>
          </p:txBody>
        </p:sp>
        <p:sp>
          <p:nvSpPr>
            <p:cNvPr id="54" name="object 54"/>
            <p:cNvSpPr/>
            <p:nvPr/>
          </p:nvSpPr>
          <p:spPr>
            <a:xfrm>
              <a:off x="1959864" y="1659636"/>
              <a:ext cx="74930" cy="0"/>
            </a:xfrm>
            <a:custGeom>
              <a:avLst/>
              <a:gdLst/>
              <a:ahLst/>
              <a:cxnLst/>
              <a:rect l="l" t="t" r="r" b="b"/>
              <a:pathLst>
                <a:path w="74930">
                  <a:moveTo>
                    <a:pt x="74548" y="0"/>
                  </a:moveTo>
                  <a:lnTo>
                    <a:pt x="0" y="0"/>
                  </a:lnTo>
                </a:path>
              </a:pathLst>
            </a:custGeom>
            <a:ln w="12192">
              <a:solidFill>
                <a:srgbClr val="1B2F5E"/>
              </a:solidFill>
            </a:ln>
          </p:spPr>
          <p:txBody>
            <a:bodyPr wrap="square" lIns="0" tIns="0" rIns="0" bIns="0" rtlCol="0"/>
            <a:lstStyle/>
            <a:p>
              <a:pPr defTabSz="914378"/>
              <a:endParaRPr>
                <a:solidFill>
                  <a:prstClr val="black"/>
                </a:solidFill>
                <a:latin typeface="Calibri"/>
              </a:endParaRPr>
            </a:p>
          </p:txBody>
        </p:sp>
        <p:sp>
          <p:nvSpPr>
            <p:cNvPr id="55" name="object 55"/>
            <p:cNvSpPr/>
            <p:nvPr/>
          </p:nvSpPr>
          <p:spPr>
            <a:xfrm>
              <a:off x="1959864" y="1900555"/>
              <a:ext cx="74930" cy="0"/>
            </a:xfrm>
            <a:custGeom>
              <a:avLst/>
              <a:gdLst/>
              <a:ahLst/>
              <a:cxnLst/>
              <a:rect l="l" t="t" r="r" b="b"/>
              <a:pathLst>
                <a:path w="74930">
                  <a:moveTo>
                    <a:pt x="74548" y="0"/>
                  </a:moveTo>
                  <a:lnTo>
                    <a:pt x="0" y="0"/>
                  </a:lnTo>
                </a:path>
              </a:pathLst>
            </a:custGeom>
            <a:ln w="12192">
              <a:solidFill>
                <a:srgbClr val="1B2F5E"/>
              </a:solidFill>
            </a:ln>
          </p:spPr>
          <p:txBody>
            <a:bodyPr wrap="square" lIns="0" tIns="0" rIns="0" bIns="0" rtlCol="0"/>
            <a:lstStyle/>
            <a:p>
              <a:pPr defTabSz="914378"/>
              <a:endParaRPr>
                <a:solidFill>
                  <a:prstClr val="black"/>
                </a:solidFill>
                <a:latin typeface="Calibri"/>
              </a:endParaRPr>
            </a:p>
          </p:txBody>
        </p:sp>
        <p:sp>
          <p:nvSpPr>
            <p:cNvPr id="56" name="object 56"/>
            <p:cNvSpPr/>
            <p:nvPr/>
          </p:nvSpPr>
          <p:spPr>
            <a:xfrm>
              <a:off x="1959864" y="2147317"/>
              <a:ext cx="74930" cy="0"/>
            </a:xfrm>
            <a:custGeom>
              <a:avLst/>
              <a:gdLst/>
              <a:ahLst/>
              <a:cxnLst/>
              <a:rect l="l" t="t" r="r" b="b"/>
              <a:pathLst>
                <a:path w="74930">
                  <a:moveTo>
                    <a:pt x="74548" y="0"/>
                  </a:moveTo>
                  <a:lnTo>
                    <a:pt x="0" y="0"/>
                  </a:lnTo>
                </a:path>
              </a:pathLst>
            </a:custGeom>
            <a:ln w="12192">
              <a:solidFill>
                <a:srgbClr val="1B2F5E"/>
              </a:solidFill>
            </a:ln>
          </p:spPr>
          <p:txBody>
            <a:bodyPr wrap="square" lIns="0" tIns="0" rIns="0" bIns="0" rtlCol="0"/>
            <a:lstStyle/>
            <a:p>
              <a:pPr defTabSz="914378"/>
              <a:endParaRPr>
                <a:solidFill>
                  <a:prstClr val="black"/>
                </a:solidFill>
                <a:latin typeface="Calibri"/>
              </a:endParaRPr>
            </a:p>
          </p:txBody>
        </p:sp>
        <p:sp>
          <p:nvSpPr>
            <p:cNvPr id="57" name="object 57"/>
            <p:cNvSpPr/>
            <p:nvPr/>
          </p:nvSpPr>
          <p:spPr>
            <a:xfrm>
              <a:off x="1959864" y="2383536"/>
              <a:ext cx="74930" cy="0"/>
            </a:xfrm>
            <a:custGeom>
              <a:avLst/>
              <a:gdLst/>
              <a:ahLst/>
              <a:cxnLst/>
              <a:rect l="l" t="t" r="r" b="b"/>
              <a:pathLst>
                <a:path w="74930">
                  <a:moveTo>
                    <a:pt x="74548" y="0"/>
                  </a:moveTo>
                  <a:lnTo>
                    <a:pt x="0" y="0"/>
                  </a:lnTo>
                </a:path>
              </a:pathLst>
            </a:custGeom>
            <a:ln w="12192">
              <a:solidFill>
                <a:srgbClr val="1B2F5E"/>
              </a:solidFill>
            </a:ln>
          </p:spPr>
          <p:txBody>
            <a:bodyPr wrap="square" lIns="0" tIns="0" rIns="0" bIns="0" rtlCol="0"/>
            <a:lstStyle/>
            <a:p>
              <a:pPr defTabSz="914378"/>
              <a:endParaRPr>
                <a:solidFill>
                  <a:prstClr val="black"/>
                </a:solidFill>
                <a:latin typeface="Calibri"/>
              </a:endParaRPr>
            </a:p>
          </p:txBody>
        </p:sp>
        <p:sp>
          <p:nvSpPr>
            <p:cNvPr id="58" name="object 58"/>
            <p:cNvSpPr/>
            <p:nvPr/>
          </p:nvSpPr>
          <p:spPr>
            <a:xfrm>
              <a:off x="1959864" y="2628900"/>
              <a:ext cx="74930" cy="0"/>
            </a:xfrm>
            <a:custGeom>
              <a:avLst/>
              <a:gdLst/>
              <a:ahLst/>
              <a:cxnLst/>
              <a:rect l="l" t="t" r="r" b="b"/>
              <a:pathLst>
                <a:path w="74930">
                  <a:moveTo>
                    <a:pt x="74548" y="0"/>
                  </a:moveTo>
                  <a:lnTo>
                    <a:pt x="0" y="0"/>
                  </a:lnTo>
                </a:path>
              </a:pathLst>
            </a:custGeom>
            <a:ln w="12192">
              <a:solidFill>
                <a:srgbClr val="1B2F5E"/>
              </a:solidFill>
            </a:ln>
          </p:spPr>
          <p:txBody>
            <a:bodyPr wrap="square" lIns="0" tIns="0" rIns="0" bIns="0" rtlCol="0"/>
            <a:lstStyle/>
            <a:p>
              <a:pPr defTabSz="914378"/>
              <a:endParaRPr>
                <a:solidFill>
                  <a:prstClr val="black"/>
                </a:solidFill>
                <a:latin typeface="Calibri"/>
              </a:endParaRPr>
            </a:p>
          </p:txBody>
        </p:sp>
        <p:sp>
          <p:nvSpPr>
            <p:cNvPr id="59" name="object 59"/>
            <p:cNvSpPr/>
            <p:nvPr/>
          </p:nvSpPr>
          <p:spPr>
            <a:xfrm>
              <a:off x="1959864" y="2868168"/>
              <a:ext cx="74930" cy="0"/>
            </a:xfrm>
            <a:custGeom>
              <a:avLst/>
              <a:gdLst/>
              <a:ahLst/>
              <a:cxnLst/>
              <a:rect l="l" t="t" r="r" b="b"/>
              <a:pathLst>
                <a:path w="74930">
                  <a:moveTo>
                    <a:pt x="74548" y="0"/>
                  </a:moveTo>
                  <a:lnTo>
                    <a:pt x="0" y="0"/>
                  </a:lnTo>
                </a:path>
              </a:pathLst>
            </a:custGeom>
            <a:ln w="12192">
              <a:solidFill>
                <a:srgbClr val="1B2F5E"/>
              </a:solidFill>
            </a:ln>
          </p:spPr>
          <p:txBody>
            <a:bodyPr wrap="square" lIns="0" tIns="0" rIns="0" bIns="0" rtlCol="0"/>
            <a:lstStyle/>
            <a:p>
              <a:pPr defTabSz="914378"/>
              <a:endParaRPr>
                <a:solidFill>
                  <a:prstClr val="black"/>
                </a:solidFill>
                <a:latin typeface="Calibri"/>
              </a:endParaRPr>
            </a:p>
          </p:txBody>
        </p:sp>
        <p:sp>
          <p:nvSpPr>
            <p:cNvPr id="60" name="object 60"/>
            <p:cNvSpPr/>
            <p:nvPr/>
          </p:nvSpPr>
          <p:spPr>
            <a:xfrm>
              <a:off x="1959864" y="3346705"/>
              <a:ext cx="74930" cy="0"/>
            </a:xfrm>
            <a:custGeom>
              <a:avLst/>
              <a:gdLst/>
              <a:ahLst/>
              <a:cxnLst/>
              <a:rect l="l" t="t" r="r" b="b"/>
              <a:pathLst>
                <a:path w="74930">
                  <a:moveTo>
                    <a:pt x="74548" y="0"/>
                  </a:moveTo>
                  <a:lnTo>
                    <a:pt x="0" y="0"/>
                  </a:lnTo>
                </a:path>
              </a:pathLst>
            </a:custGeom>
            <a:ln w="12192">
              <a:solidFill>
                <a:srgbClr val="1B2F5E"/>
              </a:solidFill>
            </a:ln>
          </p:spPr>
          <p:txBody>
            <a:bodyPr wrap="square" lIns="0" tIns="0" rIns="0" bIns="0" rtlCol="0"/>
            <a:lstStyle/>
            <a:p>
              <a:pPr defTabSz="914378"/>
              <a:endParaRPr>
                <a:solidFill>
                  <a:prstClr val="black"/>
                </a:solidFill>
                <a:latin typeface="Calibri"/>
              </a:endParaRPr>
            </a:p>
          </p:txBody>
        </p:sp>
      </p:grpSp>
      <p:sp>
        <p:nvSpPr>
          <p:cNvPr id="61" name="object 61"/>
          <p:cNvSpPr txBox="1"/>
          <p:nvPr/>
        </p:nvSpPr>
        <p:spPr>
          <a:xfrm>
            <a:off x="3282189" y="1618291"/>
            <a:ext cx="185420" cy="2719334"/>
          </a:xfrm>
          <a:prstGeom prst="rect">
            <a:avLst/>
          </a:prstGeom>
        </p:spPr>
        <p:txBody>
          <a:bodyPr vert="horz" wrap="square" lIns="0" tIns="86995" rIns="0" bIns="0" rtlCol="0">
            <a:spAutoFit/>
          </a:bodyPr>
          <a:lstStyle/>
          <a:p>
            <a:pPr marR="5080" algn="r" defTabSz="914378">
              <a:spcBef>
                <a:spcPts val="685"/>
              </a:spcBef>
            </a:pPr>
            <a:r>
              <a:rPr sz="1100" spc="-110">
                <a:solidFill>
                  <a:prstClr val="black"/>
                </a:solidFill>
                <a:latin typeface="Arial MT"/>
                <a:cs typeface="Arial MT"/>
              </a:rPr>
              <a:t>1</a:t>
            </a:r>
            <a:r>
              <a:rPr sz="1100" spc="-85">
                <a:solidFill>
                  <a:prstClr val="black"/>
                </a:solidFill>
                <a:latin typeface="Arial MT"/>
                <a:cs typeface="Arial MT"/>
              </a:rPr>
              <a:t>.0</a:t>
            </a:r>
            <a:endParaRPr sz="1100">
              <a:solidFill>
                <a:prstClr val="black"/>
              </a:solidFill>
              <a:latin typeface="Arial MT"/>
              <a:cs typeface="Arial MT"/>
            </a:endParaRPr>
          </a:p>
          <a:p>
            <a:pPr marR="5080" algn="r" defTabSz="914378">
              <a:spcBef>
                <a:spcPts val="585"/>
              </a:spcBef>
            </a:pPr>
            <a:r>
              <a:rPr sz="1100" spc="-110">
                <a:solidFill>
                  <a:prstClr val="black"/>
                </a:solidFill>
                <a:latin typeface="Arial MT"/>
                <a:cs typeface="Arial MT"/>
              </a:rPr>
              <a:t>0</a:t>
            </a:r>
            <a:r>
              <a:rPr sz="1100" spc="-85">
                <a:solidFill>
                  <a:prstClr val="black"/>
                </a:solidFill>
                <a:latin typeface="Arial MT"/>
                <a:cs typeface="Arial MT"/>
              </a:rPr>
              <a:t>.9</a:t>
            </a:r>
            <a:endParaRPr sz="1100">
              <a:solidFill>
                <a:prstClr val="black"/>
              </a:solidFill>
              <a:latin typeface="Arial MT"/>
              <a:cs typeface="Arial MT"/>
            </a:endParaRPr>
          </a:p>
          <a:p>
            <a:pPr marR="5080" algn="r" defTabSz="914378">
              <a:spcBef>
                <a:spcPts val="590"/>
              </a:spcBef>
            </a:pPr>
            <a:r>
              <a:rPr sz="1100" spc="-110">
                <a:solidFill>
                  <a:prstClr val="black"/>
                </a:solidFill>
                <a:latin typeface="Arial MT"/>
                <a:cs typeface="Arial MT"/>
              </a:rPr>
              <a:t>0</a:t>
            </a:r>
            <a:r>
              <a:rPr sz="1100" spc="-85">
                <a:solidFill>
                  <a:prstClr val="black"/>
                </a:solidFill>
                <a:latin typeface="Arial MT"/>
                <a:cs typeface="Arial MT"/>
              </a:rPr>
              <a:t>.8</a:t>
            </a:r>
            <a:endParaRPr sz="1100">
              <a:solidFill>
                <a:prstClr val="black"/>
              </a:solidFill>
              <a:latin typeface="Arial MT"/>
              <a:cs typeface="Arial MT"/>
            </a:endParaRPr>
          </a:p>
          <a:p>
            <a:pPr marR="5080" algn="r" defTabSz="914378">
              <a:spcBef>
                <a:spcPts val="590"/>
              </a:spcBef>
            </a:pPr>
            <a:r>
              <a:rPr sz="1100" spc="-110">
                <a:solidFill>
                  <a:prstClr val="black"/>
                </a:solidFill>
                <a:latin typeface="Arial MT"/>
                <a:cs typeface="Arial MT"/>
              </a:rPr>
              <a:t>0</a:t>
            </a:r>
            <a:r>
              <a:rPr sz="1100" spc="-85">
                <a:solidFill>
                  <a:prstClr val="black"/>
                </a:solidFill>
                <a:latin typeface="Arial MT"/>
                <a:cs typeface="Arial MT"/>
              </a:rPr>
              <a:t>.7</a:t>
            </a:r>
            <a:endParaRPr sz="1100">
              <a:solidFill>
                <a:prstClr val="black"/>
              </a:solidFill>
              <a:latin typeface="Arial MT"/>
              <a:cs typeface="Arial MT"/>
            </a:endParaRPr>
          </a:p>
          <a:p>
            <a:pPr marR="5080" algn="r" defTabSz="914378">
              <a:spcBef>
                <a:spcPts val="585"/>
              </a:spcBef>
            </a:pPr>
            <a:r>
              <a:rPr sz="1100" spc="-110">
                <a:solidFill>
                  <a:prstClr val="black"/>
                </a:solidFill>
                <a:latin typeface="Arial MT"/>
                <a:cs typeface="Arial MT"/>
              </a:rPr>
              <a:t>0</a:t>
            </a:r>
            <a:r>
              <a:rPr sz="1100" spc="-85">
                <a:solidFill>
                  <a:prstClr val="black"/>
                </a:solidFill>
                <a:latin typeface="Arial MT"/>
                <a:cs typeface="Arial MT"/>
              </a:rPr>
              <a:t>.6</a:t>
            </a:r>
            <a:endParaRPr sz="1100">
              <a:solidFill>
                <a:prstClr val="black"/>
              </a:solidFill>
              <a:latin typeface="Arial MT"/>
              <a:cs typeface="Arial MT"/>
            </a:endParaRPr>
          </a:p>
          <a:p>
            <a:pPr marR="5080" algn="r" defTabSz="914378">
              <a:spcBef>
                <a:spcPts val="590"/>
              </a:spcBef>
            </a:pPr>
            <a:r>
              <a:rPr sz="1100" spc="-110">
                <a:solidFill>
                  <a:prstClr val="black"/>
                </a:solidFill>
                <a:latin typeface="Arial MT"/>
                <a:cs typeface="Arial MT"/>
              </a:rPr>
              <a:t>0</a:t>
            </a:r>
            <a:r>
              <a:rPr sz="1100" spc="-85">
                <a:solidFill>
                  <a:prstClr val="black"/>
                </a:solidFill>
                <a:latin typeface="Arial MT"/>
                <a:cs typeface="Arial MT"/>
              </a:rPr>
              <a:t>.5</a:t>
            </a:r>
            <a:endParaRPr sz="1100">
              <a:solidFill>
                <a:prstClr val="black"/>
              </a:solidFill>
              <a:latin typeface="Arial MT"/>
              <a:cs typeface="Arial MT"/>
            </a:endParaRPr>
          </a:p>
          <a:p>
            <a:pPr marR="5080" algn="r" defTabSz="914378">
              <a:spcBef>
                <a:spcPts val="590"/>
              </a:spcBef>
            </a:pPr>
            <a:r>
              <a:rPr sz="1100" spc="-110">
                <a:solidFill>
                  <a:prstClr val="black"/>
                </a:solidFill>
                <a:latin typeface="Arial MT"/>
                <a:cs typeface="Arial MT"/>
              </a:rPr>
              <a:t>0</a:t>
            </a:r>
            <a:r>
              <a:rPr sz="1100" spc="-85">
                <a:solidFill>
                  <a:prstClr val="black"/>
                </a:solidFill>
                <a:latin typeface="Arial MT"/>
                <a:cs typeface="Arial MT"/>
              </a:rPr>
              <a:t>.4</a:t>
            </a:r>
            <a:endParaRPr sz="1100">
              <a:solidFill>
                <a:prstClr val="black"/>
              </a:solidFill>
              <a:latin typeface="Arial MT"/>
              <a:cs typeface="Arial MT"/>
            </a:endParaRPr>
          </a:p>
          <a:p>
            <a:pPr marR="5080" algn="r" defTabSz="914378">
              <a:spcBef>
                <a:spcPts val="585"/>
              </a:spcBef>
            </a:pPr>
            <a:r>
              <a:rPr sz="1100" spc="-110">
                <a:solidFill>
                  <a:prstClr val="black"/>
                </a:solidFill>
                <a:latin typeface="Arial MT"/>
                <a:cs typeface="Arial MT"/>
              </a:rPr>
              <a:t>0</a:t>
            </a:r>
            <a:r>
              <a:rPr sz="1100" spc="-85">
                <a:solidFill>
                  <a:prstClr val="black"/>
                </a:solidFill>
                <a:latin typeface="Arial MT"/>
                <a:cs typeface="Arial MT"/>
              </a:rPr>
              <a:t>.3</a:t>
            </a:r>
            <a:endParaRPr sz="1100">
              <a:solidFill>
                <a:prstClr val="black"/>
              </a:solidFill>
              <a:latin typeface="Arial MT"/>
              <a:cs typeface="Arial MT"/>
            </a:endParaRPr>
          </a:p>
          <a:p>
            <a:pPr marR="5080" algn="r" defTabSz="914378">
              <a:spcBef>
                <a:spcPts val="590"/>
              </a:spcBef>
            </a:pPr>
            <a:r>
              <a:rPr sz="1100" spc="-110">
                <a:solidFill>
                  <a:prstClr val="black"/>
                </a:solidFill>
                <a:latin typeface="Arial MT"/>
                <a:cs typeface="Arial MT"/>
              </a:rPr>
              <a:t>0</a:t>
            </a:r>
            <a:r>
              <a:rPr sz="1100" spc="-85">
                <a:solidFill>
                  <a:prstClr val="black"/>
                </a:solidFill>
                <a:latin typeface="Arial MT"/>
                <a:cs typeface="Arial MT"/>
              </a:rPr>
              <a:t>.2</a:t>
            </a:r>
            <a:endParaRPr sz="1100">
              <a:solidFill>
                <a:prstClr val="black"/>
              </a:solidFill>
              <a:latin typeface="Arial MT"/>
              <a:cs typeface="Arial MT"/>
            </a:endParaRPr>
          </a:p>
          <a:p>
            <a:pPr marR="5080" algn="r" defTabSz="914378">
              <a:spcBef>
                <a:spcPts val="585"/>
              </a:spcBef>
            </a:pPr>
            <a:r>
              <a:rPr sz="1100" spc="-110">
                <a:solidFill>
                  <a:prstClr val="black"/>
                </a:solidFill>
                <a:latin typeface="Arial MT"/>
                <a:cs typeface="Arial MT"/>
              </a:rPr>
              <a:t>0</a:t>
            </a:r>
            <a:r>
              <a:rPr sz="1100" spc="-85">
                <a:solidFill>
                  <a:prstClr val="black"/>
                </a:solidFill>
                <a:latin typeface="Arial MT"/>
                <a:cs typeface="Arial MT"/>
              </a:rPr>
              <a:t>.1</a:t>
            </a:r>
            <a:endParaRPr sz="1100">
              <a:solidFill>
                <a:prstClr val="black"/>
              </a:solidFill>
              <a:latin typeface="Arial MT"/>
              <a:cs typeface="Arial MT"/>
            </a:endParaRPr>
          </a:p>
          <a:p>
            <a:pPr marR="5080" algn="r" defTabSz="914378">
              <a:spcBef>
                <a:spcPts val="590"/>
              </a:spcBef>
            </a:pPr>
            <a:r>
              <a:rPr sz="1100" spc="-110">
                <a:solidFill>
                  <a:prstClr val="black"/>
                </a:solidFill>
                <a:latin typeface="Arial MT"/>
                <a:cs typeface="Arial MT"/>
              </a:rPr>
              <a:t>0</a:t>
            </a:r>
            <a:endParaRPr sz="1100">
              <a:solidFill>
                <a:prstClr val="black"/>
              </a:solidFill>
              <a:latin typeface="Arial MT"/>
              <a:cs typeface="Arial MT"/>
            </a:endParaRPr>
          </a:p>
        </p:txBody>
      </p:sp>
      <p:sp>
        <p:nvSpPr>
          <p:cNvPr id="62" name="object 62"/>
          <p:cNvSpPr txBox="1"/>
          <p:nvPr/>
        </p:nvSpPr>
        <p:spPr>
          <a:xfrm>
            <a:off x="3613275" y="3788030"/>
            <a:ext cx="1257300" cy="182101"/>
          </a:xfrm>
          <a:prstGeom prst="rect">
            <a:avLst/>
          </a:prstGeom>
        </p:spPr>
        <p:txBody>
          <a:bodyPr vert="horz" wrap="square" lIns="0" tIns="12700" rIns="0" bIns="0" rtlCol="0">
            <a:spAutoFit/>
          </a:bodyPr>
          <a:lstStyle/>
          <a:p>
            <a:pPr marL="38099" defTabSz="914378">
              <a:spcBef>
                <a:spcPts val="100"/>
              </a:spcBef>
              <a:tabLst>
                <a:tab pos="266058" algn="l"/>
              </a:tabLst>
            </a:pPr>
            <a:r>
              <a:rPr sz="1650" u="sng" spc="-82" baseline="-32828">
                <a:solidFill>
                  <a:prstClr val="black"/>
                </a:solidFill>
                <a:uFill>
                  <a:solidFill>
                    <a:srgbClr val="4F74C7"/>
                  </a:solidFill>
                </a:uFill>
                <a:latin typeface="Arial MT"/>
                <a:cs typeface="Arial MT"/>
              </a:rPr>
              <a:t> 	</a:t>
            </a:r>
            <a:r>
              <a:rPr sz="1650" spc="-225" baseline="-32828">
                <a:solidFill>
                  <a:prstClr val="black"/>
                </a:solidFill>
                <a:latin typeface="Arial MT"/>
                <a:cs typeface="Arial MT"/>
              </a:rPr>
              <a:t> </a:t>
            </a:r>
            <a:r>
              <a:rPr sz="1100" spc="-150">
                <a:solidFill>
                  <a:prstClr val="black"/>
                </a:solidFill>
                <a:latin typeface="Arial MT"/>
                <a:cs typeface="Arial MT"/>
              </a:rPr>
              <a:t>D</a:t>
            </a:r>
            <a:r>
              <a:rPr sz="1100" spc="-110">
                <a:solidFill>
                  <a:prstClr val="black"/>
                </a:solidFill>
                <a:latin typeface="Arial MT"/>
                <a:cs typeface="Arial MT"/>
              </a:rPr>
              <a:t>a</a:t>
            </a:r>
            <a:r>
              <a:rPr sz="1100" spc="-85">
                <a:solidFill>
                  <a:prstClr val="black"/>
                </a:solidFill>
                <a:latin typeface="Arial MT"/>
                <a:cs typeface="Arial MT"/>
              </a:rPr>
              <a:t>to</a:t>
            </a:r>
            <a:r>
              <a:rPr sz="1100" spc="-70">
                <a:solidFill>
                  <a:prstClr val="black"/>
                </a:solidFill>
                <a:latin typeface="Arial MT"/>
                <a:cs typeface="Arial MT"/>
              </a:rPr>
              <a:t>-</a:t>
            </a:r>
            <a:r>
              <a:rPr sz="1100" spc="-155">
                <a:solidFill>
                  <a:prstClr val="black"/>
                </a:solidFill>
                <a:latin typeface="Arial MT"/>
                <a:cs typeface="Arial MT"/>
              </a:rPr>
              <a:t>D</a:t>
            </a:r>
            <a:r>
              <a:rPr sz="1100" spc="-140">
                <a:solidFill>
                  <a:prstClr val="black"/>
                </a:solidFill>
                <a:latin typeface="Arial MT"/>
                <a:cs typeface="Arial MT"/>
              </a:rPr>
              <a:t>X</a:t>
            </a:r>
            <a:r>
              <a:rPr sz="1100" spc="-110">
                <a:solidFill>
                  <a:prstClr val="black"/>
                </a:solidFill>
                <a:latin typeface="Arial MT"/>
                <a:cs typeface="Arial MT"/>
              </a:rPr>
              <a:t>d</a:t>
            </a:r>
            <a:r>
              <a:rPr sz="1100" spc="-65">
                <a:solidFill>
                  <a:prstClr val="black"/>
                </a:solidFill>
                <a:latin typeface="Arial MT"/>
                <a:cs typeface="Arial MT"/>
              </a:rPr>
              <a:t> </a:t>
            </a:r>
            <a:r>
              <a:rPr sz="1100" spc="-105">
                <a:solidFill>
                  <a:prstClr val="black"/>
                </a:solidFill>
                <a:latin typeface="Arial MT"/>
                <a:cs typeface="Arial MT"/>
              </a:rPr>
              <a:t>(n=36</a:t>
            </a:r>
            <a:r>
              <a:rPr sz="1100" spc="-95">
                <a:solidFill>
                  <a:prstClr val="black"/>
                </a:solidFill>
                <a:latin typeface="Arial MT"/>
                <a:cs typeface="Arial MT"/>
              </a:rPr>
              <a:t>5)</a:t>
            </a:r>
            <a:endParaRPr sz="1100">
              <a:solidFill>
                <a:prstClr val="black"/>
              </a:solidFill>
              <a:latin typeface="Arial MT"/>
              <a:cs typeface="Arial MT"/>
            </a:endParaRPr>
          </a:p>
        </p:txBody>
      </p:sp>
      <p:sp>
        <p:nvSpPr>
          <p:cNvPr id="63" name="object 63"/>
          <p:cNvSpPr txBox="1"/>
          <p:nvPr/>
        </p:nvSpPr>
        <p:spPr>
          <a:xfrm>
            <a:off x="2987360" y="1768343"/>
            <a:ext cx="215444" cy="1849988"/>
          </a:xfrm>
          <a:prstGeom prst="rect">
            <a:avLst/>
          </a:prstGeom>
        </p:spPr>
        <p:txBody>
          <a:bodyPr vert="vert270" wrap="square" lIns="0" tIns="1270" rIns="0" bIns="0" rtlCol="0">
            <a:spAutoFit/>
          </a:bodyPr>
          <a:lstStyle/>
          <a:p>
            <a:pPr marL="12700" defTabSz="914378">
              <a:spcBef>
                <a:spcPts val="10"/>
              </a:spcBef>
            </a:pPr>
            <a:r>
              <a:rPr sz="1400" b="1">
                <a:solidFill>
                  <a:prstClr val="black"/>
                </a:solidFill>
                <a:latin typeface="Arial"/>
                <a:cs typeface="Arial"/>
              </a:rPr>
              <a:t>Probability of PFS</a:t>
            </a:r>
            <a:endParaRPr sz="1400">
              <a:solidFill>
                <a:prstClr val="black"/>
              </a:solidFill>
              <a:latin typeface="Arial"/>
              <a:cs typeface="Arial"/>
            </a:endParaRPr>
          </a:p>
        </p:txBody>
      </p:sp>
      <p:sp>
        <p:nvSpPr>
          <p:cNvPr id="64" name="object 64"/>
          <p:cNvSpPr txBox="1"/>
          <p:nvPr/>
        </p:nvSpPr>
        <p:spPr>
          <a:xfrm>
            <a:off x="3887091" y="3945002"/>
            <a:ext cx="653415" cy="182101"/>
          </a:xfrm>
          <a:prstGeom prst="rect">
            <a:avLst/>
          </a:prstGeom>
        </p:spPr>
        <p:txBody>
          <a:bodyPr vert="horz" wrap="square" lIns="0" tIns="12700" rIns="0" bIns="0" rtlCol="0">
            <a:spAutoFit/>
          </a:bodyPr>
          <a:lstStyle/>
          <a:p>
            <a:pPr marL="12700" defTabSz="914378">
              <a:spcBef>
                <a:spcPts val="100"/>
              </a:spcBef>
            </a:pPr>
            <a:r>
              <a:rPr sz="1100" spc="-55">
                <a:solidFill>
                  <a:prstClr val="black"/>
                </a:solidFill>
                <a:latin typeface="Arial MT"/>
                <a:cs typeface="Arial MT"/>
              </a:rPr>
              <a:t>I</a:t>
            </a:r>
            <a:r>
              <a:rPr sz="1100" spc="-155">
                <a:solidFill>
                  <a:prstClr val="black"/>
                </a:solidFill>
                <a:latin typeface="Arial MT"/>
                <a:cs typeface="Arial MT"/>
              </a:rPr>
              <a:t>C</a:t>
            </a:r>
            <a:r>
              <a:rPr sz="1100" spc="-145">
                <a:solidFill>
                  <a:prstClr val="black"/>
                </a:solidFill>
                <a:latin typeface="Arial MT"/>
                <a:cs typeface="Arial MT"/>
              </a:rPr>
              <a:t>C</a:t>
            </a:r>
            <a:r>
              <a:rPr sz="1100" spc="-60">
                <a:solidFill>
                  <a:prstClr val="black"/>
                </a:solidFill>
                <a:latin typeface="Arial MT"/>
                <a:cs typeface="Arial MT"/>
              </a:rPr>
              <a:t> </a:t>
            </a:r>
            <a:r>
              <a:rPr sz="1100" spc="-90">
                <a:solidFill>
                  <a:prstClr val="black"/>
                </a:solidFill>
                <a:latin typeface="Arial MT"/>
                <a:cs typeface="Arial MT"/>
              </a:rPr>
              <a:t>(n</a:t>
            </a:r>
            <a:r>
              <a:rPr sz="1100" spc="-114">
                <a:solidFill>
                  <a:prstClr val="black"/>
                </a:solidFill>
                <a:latin typeface="Arial MT"/>
                <a:cs typeface="Arial MT"/>
              </a:rPr>
              <a:t>=36</a:t>
            </a:r>
            <a:r>
              <a:rPr sz="1100" spc="-95">
                <a:solidFill>
                  <a:prstClr val="black"/>
                </a:solidFill>
                <a:latin typeface="Arial MT"/>
                <a:cs typeface="Arial MT"/>
              </a:rPr>
              <a:t>7)</a:t>
            </a:r>
            <a:endParaRPr sz="1100">
              <a:solidFill>
                <a:prstClr val="black"/>
              </a:solidFill>
              <a:latin typeface="Arial MT"/>
              <a:cs typeface="Arial MT"/>
            </a:endParaRPr>
          </a:p>
        </p:txBody>
      </p:sp>
      <p:grpSp>
        <p:nvGrpSpPr>
          <p:cNvPr id="65" name="object 65"/>
          <p:cNvGrpSpPr/>
          <p:nvPr/>
        </p:nvGrpSpPr>
        <p:grpSpPr>
          <a:xfrm>
            <a:off x="3480816" y="1771903"/>
            <a:ext cx="5105654" cy="2292605"/>
            <a:chOff x="1956816" y="908303"/>
            <a:chExt cx="5105654" cy="2292605"/>
          </a:xfrm>
        </p:grpSpPr>
        <p:sp>
          <p:nvSpPr>
            <p:cNvPr id="66" name="object 66"/>
            <p:cNvSpPr/>
            <p:nvPr/>
          </p:nvSpPr>
          <p:spPr>
            <a:xfrm>
              <a:off x="2127375" y="3017649"/>
              <a:ext cx="200025" cy="0"/>
            </a:xfrm>
            <a:custGeom>
              <a:avLst/>
              <a:gdLst/>
              <a:ahLst/>
              <a:cxnLst/>
              <a:rect l="l" t="t" r="r" b="b"/>
              <a:pathLst>
                <a:path w="200025">
                  <a:moveTo>
                    <a:pt x="0" y="0"/>
                  </a:moveTo>
                  <a:lnTo>
                    <a:pt x="199517"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67" name="object 67"/>
            <p:cNvSpPr/>
            <p:nvPr/>
          </p:nvSpPr>
          <p:spPr>
            <a:xfrm>
              <a:off x="7031607" y="2999358"/>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68" name="object 68"/>
            <p:cNvSpPr/>
            <p:nvPr/>
          </p:nvSpPr>
          <p:spPr>
            <a:xfrm>
              <a:off x="7002780" y="3023617"/>
              <a:ext cx="59690" cy="0"/>
            </a:xfrm>
            <a:custGeom>
              <a:avLst/>
              <a:gdLst/>
              <a:ahLst/>
              <a:cxnLst/>
              <a:rect l="l" t="t" r="r" b="b"/>
              <a:pathLst>
                <a:path w="59690">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69" name="object 69"/>
            <p:cNvSpPr/>
            <p:nvPr/>
          </p:nvSpPr>
          <p:spPr>
            <a:xfrm>
              <a:off x="6987412" y="2999358"/>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70" name="object 70"/>
            <p:cNvSpPr/>
            <p:nvPr/>
          </p:nvSpPr>
          <p:spPr>
            <a:xfrm>
              <a:off x="6958709" y="3023617"/>
              <a:ext cx="59690" cy="0"/>
            </a:xfrm>
            <a:custGeom>
              <a:avLst/>
              <a:gdLst/>
              <a:ahLst/>
              <a:cxnLst/>
              <a:rect l="l" t="t" r="r" b="b"/>
              <a:pathLst>
                <a:path w="59690">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71" name="object 71"/>
            <p:cNvSpPr/>
            <p:nvPr/>
          </p:nvSpPr>
          <p:spPr>
            <a:xfrm>
              <a:off x="6944741" y="2839211"/>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72" name="object 72"/>
            <p:cNvSpPr/>
            <p:nvPr/>
          </p:nvSpPr>
          <p:spPr>
            <a:xfrm>
              <a:off x="6914512" y="2863724"/>
              <a:ext cx="59690" cy="0"/>
            </a:xfrm>
            <a:custGeom>
              <a:avLst/>
              <a:gdLst/>
              <a:ahLst/>
              <a:cxnLst/>
              <a:rect l="l" t="t" r="r" b="b"/>
              <a:pathLst>
                <a:path w="59690">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73" name="object 73"/>
            <p:cNvSpPr/>
            <p:nvPr/>
          </p:nvSpPr>
          <p:spPr>
            <a:xfrm>
              <a:off x="6882382" y="2839211"/>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74" name="object 74"/>
            <p:cNvSpPr/>
            <p:nvPr/>
          </p:nvSpPr>
          <p:spPr>
            <a:xfrm>
              <a:off x="6851904" y="2863724"/>
              <a:ext cx="59690" cy="0"/>
            </a:xfrm>
            <a:custGeom>
              <a:avLst/>
              <a:gdLst/>
              <a:ahLst/>
              <a:cxnLst/>
              <a:rect l="l" t="t" r="r" b="b"/>
              <a:pathLst>
                <a:path w="59690">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75" name="object 75"/>
            <p:cNvSpPr/>
            <p:nvPr/>
          </p:nvSpPr>
          <p:spPr>
            <a:xfrm>
              <a:off x="6496682" y="2839211"/>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76" name="object 76"/>
            <p:cNvSpPr/>
            <p:nvPr/>
          </p:nvSpPr>
          <p:spPr>
            <a:xfrm>
              <a:off x="6467983" y="2863724"/>
              <a:ext cx="59690" cy="0"/>
            </a:xfrm>
            <a:custGeom>
              <a:avLst/>
              <a:gdLst/>
              <a:ahLst/>
              <a:cxnLst/>
              <a:rect l="l" t="t" r="r" b="b"/>
              <a:pathLst>
                <a:path w="59690">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77" name="object 77"/>
            <p:cNvSpPr/>
            <p:nvPr/>
          </p:nvSpPr>
          <p:spPr>
            <a:xfrm>
              <a:off x="6370319" y="2839211"/>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78" name="object 78"/>
            <p:cNvSpPr/>
            <p:nvPr/>
          </p:nvSpPr>
          <p:spPr>
            <a:xfrm>
              <a:off x="6339839" y="2863724"/>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79" name="object 79"/>
            <p:cNvSpPr/>
            <p:nvPr/>
          </p:nvSpPr>
          <p:spPr>
            <a:xfrm>
              <a:off x="6281926" y="2767711"/>
              <a:ext cx="12700" cy="47625"/>
            </a:xfrm>
            <a:custGeom>
              <a:avLst/>
              <a:gdLst/>
              <a:ahLst/>
              <a:cxnLst/>
              <a:rect l="l" t="t" r="r" b="b"/>
              <a:pathLst>
                <a:path w="12700" h="47625">
                  <a:moveTo>
                    <a:pt x="0" y="47117"/>
                  </a:moveTo>
                  <a:lnTo>
                    <a:pt x="12192" y="47117"/>
                  </a:lnTo>
                  <a:lnTo>
                    <a:pt x="12192" y="0"/>
                  </a:lnTo>
                  <a:lnTo>
                    <a:pt x="0" y="0"/>
                  </a:lnTo>
                  <a:lnTo>
                    <a:pt x="0" y="47117"/>
                  </a:lnTo>
                  <a:close/>
                </a:path>
              </a:pathLst>
            </a:custGeom>
            <a:solidFill>
              <a:srgbClr val="6D1E50"/>
            </a:solidFill>
          </p:spPr>
          <p:txBody>
            <a:bodyPr wrap="square" lIns="0" tIns="0" rIns="0" bIns="0" rtlCol="0"/>
            <a:lstStyle/>
            <a:p>
              <a:pPr defTabSz="914378"/>
              <a:endParaRPr>
                <a:solidFill>
                  <a:prstClr val="black"/>
                </a:solidFill>
                <a:latin typeface="Calibri"/>
              </a:endParaRPr>
            </a:p>
          </p:txBody>
        </p:sp>
        <p:sp>
          <p:nvSpPr>
            <p:cNvPr id="80" name="object 80"/>
            <p:cNvSpPr/>
            <p:nvPr/>
          </p:nvSpPr>
          <p:spPr>
            <a:xfrm>
              <a:off x="6257544" y="2790445"/>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81" name="object 81"/>
            <p:cNvSpPr/>
            <p:nvPr/>
          </p:nvSpPr>
          <p:spPr>
            <a:xfrm>
              <a:off x="6275831" y="2709674"/>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82" name="object 82"/>
            <p:cNvSpPr/>
            <p:nvPr/>
          </p:nvSpPr>
          <p:spPr>
            <a:xfrm>
              <a:off x="6245479" y="2734183"/>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83" name="object 83"/>
            <p:cNvSpPr/>
            <p:nvPr/>
          </p:nvSpPr>
          <p:spPr>
            <a:xfrm>
              <a:off x="6228587" y="2709674"/>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84" name="object 84"/>
            <p:cNvSpPr/>
            <p:nvPr/>
          </p:nvSpPr>
          <p:spPr>
            <a:xfrm>
              <a:off x="6199629" y="2734183"/>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85" name="object 85"/>
            <p:cNvSpPr/>
            <p:nvPr/>
          </p:nvSpPr>
          <p:spPr>
            <a:xfrm>
              <a:off x="6036563" y="2709674"/>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86" name="object 86"/>
            <p:cNvSpPr/>
            <p:nvPr/>
          </p:nvSpPr>
          <p:spPr>
            <a:xfrm>
              <a:off x="6006211" y="2734183"/>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87" name="object 87"/>
            <p:cNvSpPr/>
            <p:nvPr/>
          </p:nvSpPr>
          <p:spPr>
            <a:xfrm>
              <a:off x="5848982" y="2671574"/>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88" name="object 88"/>
            <p:cNvSpPr/>
            <p:nvPr/>
          </p:nvSpPr>
          <p:spPr>
            <a:xfrm>
              <a:off x="5818629" y="2694558"/>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89" name="object 89"/>
            <p:cNvSpPr/>
            <p:nvPr/>
          </p:nvSpPr>
          <p:spPr>
            <a:xfrm>
              <a:off x="5672327" y="2671574"/>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90" name="object 90"/>
            <p:cNvSpPr/>
            <p:nvPr/>
          </p:nvSpPr>
          <p:spPr>
            <a:xfrm>
              <a:off x="5643372" y="2694558"/>
              <a:ext cx="58419" cy="0"/>
            </a:xfrm>
            <a:custGeom>
              <a:avLst/>
              <a:gdLst/>
              <a:ahLst/>
              <a:cxnLst/>
              <a:rect l="l" t="t" r="r" b="b"/>
              <a:pathLst>
                <a:path w="58420">
                  <a:moveTo>
                    <a:pt x="57911"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91" name="object 91"/>
            <p:cNvSpPr/>
            <p:nvPr/>
          </p:nvSpPr>
          <p:spPr>
            <a:xfrm>
              <a:off x="5620382" y="2635124"/>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92" name="object 92"/>
            <p:cNvSpPr/>
            <p:nvPr/>
          </p:nvSpPr>
          <p:spPr>
            <a:xfrm>
              <a:off x="5592950" y="2659380"/>
              <a:ext cx="56515" cy="0"/>
            </a:xfrm>
            <a:custGeom>
              <a:avLst/>
              <a:gdLst/>
              <a:ahLst/>
              <a:cxnLst/>
              <a:rect l="l" t="t" r="r" b="b"/>
              <a:pathLst>
                <a:path w="56514">
                  <a:moveTo>
                    <a:pt x="56387"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93" name="object 93"/>
            <p:cNvSpPr/>
            <p:nvPr/>
          </p:nvSpPr>
          <p:spPr>
            <a:xfrm>
              <a:off x="5641720" y="2635124"/>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94" name="object 94"/>
            <p:cNvSpPr/>
            <p:nvPr/>
          </p:nvSpPr>
          <p:spPr>
            <a:xfrm>
              <a:off x="5611368" y="2659380"/>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95" name="object 95"/>
            <p:cNvSpPr/>
            <p:nvPr/>
          </p:nvSpPr>
          <p:spPr>
            <a:xfrm>
              <a:off x="5550408" y="2583179"/>
              <a:ext cx="67310" cy="47625"/>
            </a:xfrm>
            <a:custGeom>
              <a:avLst/>
              <a:gdLst/>
              <a:ahLst/>
              <a:cxnLst/>
              <a:rect l="l" t="t" r="r" b="b"/>
              <a:pathLst>
                <a:path w="67310" h="47625">
                  <a:moveTo>
                    <a:pt x="67056" y="18427"/>
                  </a:moveTo>
                  <a:lnTo>
                    <a:pt x="57912" y="18427"/>
                  </a:lnTo>
                  <a:lnTo>
                    <a:pt x="44056" y="18427"/>
                  </a:lnTo>
                  <a:lnTo>
                    <a:pt x="44056" y="0"/>
                  </a:lnTo>
                  <a:lnTo>
                    <a:pt x="36576" y="0"/>
                  </a:lnTo>
                  <a:lnTo>
                    <a:pt x="31864" y="0"/>
                  </a:lnTo>
                  <a:lnTo>
                    <a:pt x="24384" y="0"/>
                  </a:lnTo>
                  <a:lnTo>
                    <a:pt x="24384" y="18427"/>
                  </a:lnTo>
                  <a:lnTo>
                    <a:pt x="9271" y="18427"/>
                  </a:lnTo>
                  <a:lnTo>
                    <a:pt x="0" y="18427"/>
                  </a:lnTo>
                  <a:lnTo>
                    <a:pt x="0" y="30619"/>
                  </a:lnTo>
                  <a:lnTo>
                    <a:pt x="9271" y="30619"/>
                  </a:lnTo>
                  <a:lnTo>
                    <a:pt x="24384" y="30619"/>
                  </a:lnTo>
                  <a:lnTo>
                    <a:pt x="24384" y="47244"/>
                  </a:lnTo>
                  <a:lnTo>
                    <a:pt x="31864" y="47244"/>
                  </a:lnTo>
                  <a:lnTo>
                    <a:pt x="36576" y="47244"/>
                  </a:lnTo>
                  <a:lnTo>
                    <a:pt x="44056" y="47244"/>
                  </a:lnTo>
                  <a:lnTo>
                    <a:pt x="44056" y="30619"/>
                  </a:lnTo>
                  <a:lnTo>
                    <a:pt x="57912" y="30619"/>
                  </a:lnTo>
                  <a:lnTo>
                    <a:pt x="67056" y="30619"/>
                  </a:lnTo>
                  <a:lnTo>
                    <a:pt x="67056" y="18427"/>
                  </a:lnTo>
                  <a:close/>
                </a:path>
              </a:pathLst>
            </a:custGeom>
            <a:solidFill>
              <a:srgbClr val="6D1E50"/>
            </a:solidFill>
          </p:spPr>
          <p:txBody>
            <a:bodyPr wrap="square" lIns="0" tIns="0" rIns="0" bIns="0" rtlCol="0"/>
            <a:lstStyle/>
            <a:p>
              <a:pPr defTabSz="914378"/>
              <a:endParaRPr>
                <a:solidFill>
                  <a:prstClr val="black"/>
                </a:solidFill>
                <a:latin typeface="Calibri"/>
              </a:endParaRPr>
            </a:p>
          </p:txBody>
        </p:sp>
        <p:sp>
          <p:nvSpPr>
            <p:cNvPr id="96" name="object 96"/>
            <p:cNvSpPr/>
            <p:nvPr/>
          </p:nvSpPr>
          <p:spPr>
            <a:xfrm>
              <a:off x="5550279" y="2540508"/>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97" name="object 97"/>
            <p:cNvSpPr/>
            <p:nvPr/>
          </p:nvSpPr>
          <p:spPr>
            <a:xfrm>
              <a:off x="5521579" y="2565020"/>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98" name="object 98"/>
            <p:cNvSpPr/>
            <p:nvPr/>
          </p:nvSpPr>
          <p:spPr>
            <a:xfrm>
              <a:off x="5161788" y="2540508"/>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99" name="object 99"/>
            <p:cNvSpPr/>
            <p:nvPr/>
          </p:nvSpPr>
          <p:spPr>
            <a:xfrm>
              <a:off x="5132829" y="2565020"/>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00" name="object 100"/>
            <p:cNvSpPr/>
            <p:nvPr/>
          </p:nvSpPr>
          <p:spPr>
            <a:xfrm>
              <a:off x="5157216" y="2540507"/>
              <a:ext cx="105410" cy="47625"/>
            </a:xfrm>
            <a:custGeom>
              <a:avLst/>
              <a:gdLst/>
              <a:ahLst/>
              <a:cxnLst/>
              <a:rect l="l" t="t" r="r" b="b"/>
              <a:pathLst>
                <a:path w="105410" h="47625">
                  <a:moveTo>
                    <a:pt x="105029" y="18427"/>
                  </a:moveTo>
                  <a:lnTo>
                    <a:pt x="97536" y="18427"/>
                  </a:lnTo>
                  <a:lnTo>
                    <a:pt x="82169" y="18427"/>
                  </a:lnTo>
                  <a:lnTo>
                    <a:pt x="82169" y="0"/>
                  </a:lnTo>
                  <a:lnTo>
                    <a:pt x="73025" y="0"/>
                  </a:lnTo>
                  <a:lnTo>
                    <a:pt x="69977" y="0"/>
                  </a:lnTo>
                  <a:lnTo>
                    <a:pt x="60833" y="0"/>
                  </a:lnTo>
                  <a:lnTo>
                    <a:pt x="60833" y="18427"/>
                  </a:lnTo>
                  <a:lnTo>
                    <a:pt x="57912" y="18427"/>
                  </a:lnTo>
                  <a:lnTo>
                    <a:pt x="47244" y="18427"/>
                  </a:lnTo>
                  <a:lnTo>
                    <a:pt x="44069" y="18427"/>
                  </a:lnTo>
                  <a:lnTo>
                    <a:pt x="44069" y="0"/>
                  </a:lnTo>
                  <a:lnTo>
                    <a:pt x="34925" y="0"/>
                  </a:lnTo>
                  <a:lnTo>
                    <a:pt x="31877" y="0"/>
                  </a:lnTo>
                  <a:lnTo>
                    <a:pt x="22733" y="0"/>
                  </a:lnTo>
                  <a:lnTo>
                    <a:pt x="22733" y="18427"/>
                  </a:lnTo>
                  <a:lnTo>
                    <a:pt x="9144" y="18427"/>
                  </a:lnTo>
                  <a:lnTo>
                    <a:pt x="0" y="18427"/>
                  </a:lnTo>
                  <a:lnTo>
                    <a:pt x="0" y="30619"/>
                  </a:lnTo>
                  <a:lnTo>
                    <a:pt x="9144" y="30619"/>
                  </a:lnTo>
                  <a:lnTo>
                    <a:pt x="22733" y="30619"/>
                  </a:lnTo>
                  <a:lnTo>
                    <a:pt x="22733" y="47244"/>
                  </a:lnTo>
                  <a:lnTo>
                    <a:pt x="31877" y="47244"/>
                  </a:lnTo>
                  <a:lnTo>
                    <a:pt x="34925" y="47244"/>
                  </a:lnTo>
                  <a:lnTo>
                    <a:pt x="44069" y="47244"/>
                  </a:lnTo>
                  <a:lnTo>
                    <a:pt x="44069" y="30619"/>
                  </a:lnTo>
                  <a:lnTo>
                    <a:pt x="47244" y="30619"/>
                  </a:lnTo>
                  <a:lnTo>
                    <a:pt x="57912" y="30619"/>
                  </a:lnTo>
                  <a:lnTo>
                    <a:pt x="60833" y="30619"/>
                  </a:lnTo>
                  <a:lnTo>
                    <a:pt x="60833" y="47244"/>
                  </a:lnTo>
                  <a:lnTo>
                    <a:pt x="69977" y="47244"/>
                  </a:lnTo>
                  <a:lnTo>
                    <a:pt x="73025" y="47244"/>
                  </a:lnTo>
                  <a:lnTo>
                    <a:pt x="82169" y="47244"/>
                  </a:lnTo>
                  <a:lnTo>
                    <a:pt x="82169" y="30619"/>
                  </a:lnTo>
                  <a:lnTo>
                    <a:pt x="97536" y="30619"/>
                  </a:lnTo>
                  <a:lnTo>
                    <a:pt x="105029" y="30619"/>
                  </a:lnTo>
                  <a:lnTo>
                    <a:pt x="105029" y="18427"/>
                  </a:lnTo>
                  <a:close/>
                </a:path>
              </a:pathLst>
            </a:custGeom>
            <a:solidFill>
              <a:srgbClr val="6D1E50"/>
            </a:solidFill>
          </p:spPr>
          <p:txBody>
            <a:bodyPr wrap="square" lIns="0" tIns="0" rIns="0" bIns="0" rtlCol="0"/>
            <a:lstStyle/>
            <a:p>
              <a:pPr defTabSz="914378"/>
              <a:endParaRPr>
                <a:solidFill>
                  <a:prstClr val="black"/>
                </a:solidFill>
                <a:latin typeface="Calibri"/>
              </a:endParaRPr>
            </a:p>
          </p:txBody>
        </p:sp>
        <p:sp>
          <p:nvSpPr>
            <p:cNvPr id="101" name="object 101"/>
            <p:cNvSpPr/>
            <p:nvPr/>
          </p:nvSpPr>
          <p:spPr>
            <a:xfrm>
              <a:off x="5266814" y="2540508"/>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02" name="object 102"/>
            <p:cNvSpPr/>
            <p:nvPr/>
          </p:nvSpPr>
          <p:spPr>
            <a:xfrm>
              <a:off x="5236591" y="2565020"/>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03" name="object 103"/>
            <p:cNvSpPr/>
            <p:nvPr/>
          </p:nvSpPr>
          <p:spPr>
            <a:xfrm>
              <a:off x="5312663" y="2540508"/>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04" name="object 104"/>
            <p:cNvSpPr/>
            <p:nvPr/>
          </p:nvSpPr>
          <p:spPr>
            <a:xfrm>
              <a:off x="5283708" y="2565020"/>
              <a:ext cx="58419" cy="0"/>
            </a:xfrm>
            <a:custGeom>
              <a:avLst/>
              <a:gdLst/>
              <a:ahLst/>
              <a:cxnLst/>
              <a:rect l="l" t="t" r="r" b="b"/>
              <a:pathLst>
                <a:path w="58420">
                  <a:moveTo>
                    <a:pt x="57911"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05" name="object 105"/>
            <p:cNvSpPr/>
            <p:nvPr/>
          </p:nvSpPr>
          <p:spPr>
            <a:xfrm>
              <a:off x="5140451" y="2490217"/>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06" name="object 106"/>
            <p:cNvSpPr/>
            <p:nvPr/>
          </p:nvSpPr>
          <p:spPr>
            <a:xfrm>
              <a:off x="5109971" y="2513077"/>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07" name="object 107"/>
            <p:cNvSpPr/>
            <p:nvPr/>
          </p:nvSpPr>
          <p:spPr>
            <a:xfrm>
              <a:off x="5106922" y="2470405"/>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08" name="object 108"/>
            <p:cNvSpPr/>
            <p:nvPr/>
          </p:nvSpPr>
          <p:spPr>
            <a:xfrm>
              <a:off x="5077968" y="2494914"/>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09" name="object 109"/>
            <p:cNvSpPr/>
            <p:nvPr/>
          </p:nvSpPr>
          <p:spPr>
            <a:xfrm>
              <a:off x="4971288" y="2417192"/>
              <a:ext cx="0" cy="45720"/>
            </a:xfrm>
            <a:custGeom>
              <a:avLst/>
              <a:gdLst/>
              <a:ahLst/>
              <a:cxnLst/>
              <a:rect l="l" t="t" r="r" b="b"/>
              <a:pathLst>
                <a:path h="45719">
                  <a:moveTo>
                    <a:pt x="0" y="0"/>
                  </a:moveTo>
                  <a:lnTo>
                    <a:pt x="0" y="4572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10" name="object 110"/>
            <p:cNvSpPr/>
            <p:nvPr/>
          </p:nvSpPr>
          <p:spPr>
            <a:xfrm>
              <a:off x="4940805" y="2440052"/>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11" name="object 111"/>
            <p:cNvSpPr/>
            <p:nvPr/>
          </p:nvSpPr>
          <p:spPr>
            <a:xfrm>
              <a:off x="4846320" y="2417192"/>
              <a:ext cx="0" cy="45720"/>
            </a:xfrm>
            <a:custGeom>
              <a:avLst/>
              <a:gdLst/>
              <a:ahLst/>
              <a:cxnLst/>
              <a:rect l="l" t="t" r="r" b="b"/>
              <a:pathLst>
                <a:path h="45719">
                  <a:moveTo>
                    <a:pt x="0" y="0"/>
                  </a:moveTo>
                  <a:lnTo>
                    <a:pt x="0" y="4572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12" name="object 112"/>
            <p:cNvSpPr/>
            <p:nvPr/>
          </p:nvSpPr>
          <p:spPr>
            <a:xfrm>
              <a:off x="4817491" y="2440052"/>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13" name="object 113"/>
            <p:cNvSpPr/>
            <p:nvPr/>
          </p:nvSpPr>
          <p:spPr>
            <a:xfrm>
              <a:off x="4803520" y="2417192"/>
              <a:ext cx="0" cy="45720"/>
            </a:xfrm>
            <a:custGeom>
              <a:avLst/>
              <a:gdLst/>
              <a:ahLst/>
              <a:cxnLst/>
              <a:rect l="l" t="t" r="r" b="b"/>
              <a:pathLst>
                <a:path h="45719">
                  <a:moveTo>
                    <a:pt x="0" y="0"/>
                  </a:moveTo>
                  <a:lnTo>
                    <a:pt x="0" y="4572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14" name="object 114"/>
            <p:cNvSpPr/>
            <p:nvPr/>
          </p:nvSpPr>
          <p:spPr>
            <a:xfrm>
              <a:off x="4773168" y="2440052"/>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15" name="object 115"/>
            <p:cNvSpPr/>
            <p:nvPr/>
          </p:nvSpPr>
          <p:spPr>
            <a:xfrm>
              <a:off x="4756404" y="2386710"/>
              <a:ext cx="59690" cy="53340"/>
            </a:xfrm>
            <a:custGeom>
              <a:avLst/>
              <a:gdLst/>
              <a:ahLst/>
              <a:cxnLst/>
              <a:rect l="l" t="t" r="r" b="b"/>
              <a:pathLst>
                <a:path w="59689" h="53339">
                  <a:moveTo>
                    <a:pt x="59309" y="16649"/>
                  </a:moveTo>
                  <a:lnTo>
                    <a:pt x="36576" y="16649"/>
                  </a:lnTo>
                  <a:lnTo>
                    <a:pt x="36576" y="7505"/>
                  </a:lnTo>
                  <a:lnTo>
                    <a:pt x="36576" y="0"/>
                  </a:lnTo>
                  <a:lnTo>
                    <a:pt x="24384" y="0"/>
                  </a:lnTo>
                  <a:lnTo>
                    <a:pt x="24384" y="7505"/>
                  </a:lnTo>
                  <a:lnTo>
                    <a:pt x="24384" y="16649"/>
                  </a:lnTo>
                  <a:lnTo>
                    <a:pt x="0" y="16649"/>
                  </a:lnTo>
                  <a:lnTo>
                    <a:pt x="0" y="24396"/>
                  </a:lnTo>
                  <a:lnTo>
                    <a:pt x="0" y="28841"/>
                  </a:lnTo>
                  <a:lnTo>
                    <a:pt x="0" y="36588"/>
                  </a:lnTo>
                  <a:lnTo>
                    <a:pt x="24384" y="36588"/>
                  </a:lnTo>
                  <a:lnTo>
                    <a:pt x="24384" y="45593"/>
                  </a:lnTo>
                  <a:lnTo>
                    <a:pt x="24384" y="53225"/>
                  </a:lnTo>
                  <a:lnTo>
                    <a:pt x="36576" y="53225"/>
                  </a:lnTo>
                  <a:lnTo>
                    <a:pt x="36576" y="45593"/>
                  </a:lnTo>
                  <a:lnTo>
                    <a:pt x="36576" y="36588"/>
                  </a:lnTo>
                  <a:lnTo>
                    <a:pt x="59309" y="36588"/>
                  </a:lnTo>
                  <a:lnTo>
                    <a:pt x="59309" y="28841"/>
                  </a:lnTo>
                  <a:lnTo>
                    <a:pt x="59309" y="24396"/>
                  </a:lnTo>
                  <a:lnTo>
                    <a:pt x="59309" y="16649"/>
                  </a:lnTo>
                  <a:close/>
                </a:path>
              </a:pathLst>
            </a:custGeom>
            <a:solidFill>
              <a:srgbClr val="6D1E50"/>
            </a:solidFill>
          </p:spPr>
          <p:txBody>
            <a:bodyPr wrap="square" lIns="0" tIns="0" rIns="0" bIns="0" rtlCol="0"/>
            <a:lstStyle/>
            <a:p>
              <a:pPr defTabSz="914378"/>
              <a:endParaRPr>
                <a:solidFill>
                  <a:prstClr val="black"/>
                </a:solidFill>
                <a:latin typeface="Calibri"/>
              </a:endParaRPr>
            </a:p>
          </p:txBody>
        </p:sp>
        <p:sp>
          <p:nvSpPr>
            <p:cNvPr id="116" name="object 116"/>
            <p:cNvSpPr/>
            <p:nvPr/>
          </p:nvSpPr>
          <p:spPr>
            <a:xfrm>
              <a:off x="4756276" y="2386711"/>
              <a:ext cx="0" cy="45720"/>
            </a:xfrm>
            <a:custGeom>
              <a:avLst/>
              <a:gdLst/>
              <a:ahLst/>
              <a:cxnLst/>
              <a:rect l="l" t="t" r="r" b="b"/>
              <a:pathLst>
                <a:path h="45719">
                  <a:moveTo>
                    <a:pt x="0" y="0"/>
                  </a:moveTo>
                  <a:lnTo>
                    <a:pt x="0" y="45592"/>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17" name="object 117"/>
            <p:cNvSpPr/>
            <p:nvPr/>
          </p:nvSpPr>
          <p:spPr>
            <a:xfrm>
              <a:off x="4727448" y="2409445"/>
              <a:ext cx="59690" cy="0"/>
            </a:xfrm>
            <a:custGeom>
              <a:avLst/>
              <a:gdLst/>
              <a:ahLst/>
              <a:cxnLst/>
              <a:rect l="l" t="t" r="r" b="b"/>
              <a:pathLst>
                <a:path w="59689">
                  <a:moveTo>
                    <a:pt x="5943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18" name="object 118"/>
            <p:cNvSpPr/>
            <p:nvPr/>
          </p:nvSpPr>
          <p:spPr>
            <a:xfrm>
              <a:off x="4741164" y="2369949"/>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19" name="object 119"/>
            <p:cNvSpPr/>
            <p:nvPr/>
          </p:nvSpPr>
          <p:spPr>
            <a:xfrm>
              <a:off x="4712208" y="2394205"/>
              <a:ext cx="58419" cy="0"/>
            </a:xfrm>
            <a:custGeom>
              <a:avLst/>
              <a:gdLst/>
              <a:ahLst/>
              <a:cxnLst/>
              <a:rect l="l" t="t" r="r" b="b"/>
              <a:pathLst>
                <a:path w="58420">
                  <a:moveTo>
                    <a:pt x="57911"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20" name="object 120"/>
            <p:cNvSpPr/>
            <p:nvPr/>
          </p:nvSpPr>
          <p:spPr>
            <a:xfrm>
              <a:off x="4722747" y="2339339"/>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21" name="object 121"/>
            <p:cNvSpPr/>
            <p:nvPr/>
          </p:nvSpPr>
          <p:spPr>
            <a:xfrm>
              <a:off x="4694047" y="2363852"/>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22" name="object 122"/>
            <p:cNvSpPr/>
            <p:nvPr/>
          </p:nvSpPr>
          <p:spPr>
            <a:xfrm>
              <a:off x="4675619" y="2304414"/>
              <a:ext cx="64135" cy="55244"/>
            </a:xfrm>
            <a:custGeom>
              <a:avLst/>
              <a:gdLst/>
              <a:ahLst/>
              <a:cxnLst/>
              <a:rect l="l" t="t" r="r" b="b"/>
              <a:pathLst>
                <a:path w="64135" h="55244">
                  <a:moveTo>
                    <a:pt x="63893" y="25920"/>
                  </a:moveTo>
                  <a:lnTo>
                    <a:pt x="57785" y="25920"/>
                  </a:lnTo>
                  <a:lnTo>
                    <a:pt x="57785" y="16649"/>
                  </a:lnTo>
                  <a:lnTo>
                    <a:pt x="39624" y="16649"/>
                  </a:lnTo>
                  <a:lnTo>
                    <a:pt x="39624" y="7493"/>
                  </a:lnTo>
                  <a:lnTo>
                    <a:pt x="35064" y="7493"/>
                  </a:lnTo>
                  <a:lnTo>
                    <a:pt x="35064" y="0"/>
                  </a:lnTo>
                  <a:lnTo>
                    <a:pt x="22872" y="0"/>
                  </a:lnTo>
                  <a:lnTo>
                    <a:pt x="22872" y="16649"/>
                  </a:lnTo>
                  <a:lnTo>
                    <a:pt x="0" y="16649"/>
                  </a:lnTo>
                  <a:lnTo>
                    <a:pt x="0" y="28841"/>
                  </a:lnTo>
                  <a:lnTo>
                    <a:pt x="4584" y="28841"/>
                  </a:lnTo>
                  <a:lnTo>
                    <a:pt x="4584" y="38112"/>
                  </a:lnTo>
                  <a:lnTo>
                    <a:pt x="22872" y="38112"/>
                  </a:lnTo>
                  <a:lnTo>
                    <a:pt x="22872" y="47117"/>
                  </a:lnTo>
                  <a:lnTo>
                    <a:pt x="27432" y="47117"/>
                  </a:lnTo>
                  <a:lnTo>
                    <a:pt x="27432" y="54737"/>
                  </a:lnTo>
                  <a:lnTo>
                    <a:pt x="39624" y="54737"/>
                  </a:lnTo>
                  <a:lnTo>
                    <a:pt x="39624" y="38112"/>
                  </a:lnTo>
                  <a:lnTo>
                    <a:pt x="63893" y="38112"/>
                  </a:lnTo>
                  <a:lnTo>
                    <a:pt x="63893" y="25920"/>
                  </a:lnTo>
                  <a:close/>
                </a:path>
              </a:pathLst>
            </a:custGeom>
            <a:solidFill>
              <a:srgbClr val="6D1E50"/>
            </a:solidFill>
          </p:spPr>
          <p:txBody>
            <a:bodyPr wrap="square" lIns="0" tIns="0" rIns="0" bIns="0" rtlCol="0"/>
            <a:lstStyle/>
            <a:p>
              <a:pPr defTabSz="914378"/>
              <a:endParaRPr>
                <a:solidFill>
                  <a:prstClr val="black"/>
                </a:solidFill>
                <a:latin typeface="Calibri"/>
              </a:endParaRPr>
            </a:p>
          </p:txBody>
        </p:sp>
        <p:sp>
          <p:nvSpPr>
            <p:cNvPr id="123" name="object 123"/>
            <p:cNvSpPr/>
            <p:nvPr/>
          </p:nvSpPr>
          <p:spPr>
            <a:xfrm>
              <a:off x="4645151" y="2276982"/>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24" name="object 124"/>
            <p:cNvSpPr/>
            <p:nvPr/>
          </p:nvSpPr>
          <p:spPr>
            <a:xfrm>
              <a:off x="4616323" y="2299717"/>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25" name="object 125"/>
            <p:cNvSpPr/>
            <p:nvPr/>
          </p:nvSpPr>
          <p:spPr>
            <a:xfrm>
              <a:off x="4422520" y="2254124"/>
              <a:ext cx="0" cy="48895"/>
            </a:xfrm>
            <a:custGeom>
              <a:avLst/>
              <a:gdLst/>
              <a:ahLst/>
              <a:cxnLst/>
              <a:rect l="l" t="t" r="r" b="b"/>
              <a:pathLst>
                <a:path h="48894">
                  <a:moveTo>
                    <a:pt x="0" y="0"/>
                  </a:moveTo>
                  <a:lnTo>
                    <a:pt x="0" y="48641"/>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26" name="object 126"/>
            <p:cNvSpPr/>
            <p:nvPr/>
          </p:nvSpPr>
          <p:spPr>
            <a:xfrm>
              <a:off x="4393692" y="2278379"/>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27" name="object 127"/>
            <p:cNvSpPr/>
            <p:nvPr/>
          </p:nvSpPr>
          <p:spPr>
            <a:xfrm>
              <a:off x="4378451" y="2243454"/>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28" name="object 128"/>
            <p:cNvSpPr/>
            <p:nvPr/>
          </p:nvSpPr>
          <p:spPr>
            <a:xfrm>
              <a:off x="4349494" y="2267711"/>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29" name="object 129"/>
            <p:cNvSpPr/>
            <p:nvPr/>
          </p:nvSpPr>
          <p:spPr>
            <a:xfrm>
              <a:off x="4351020" y="2218945"/>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30" name="object 130"/>
            <p:cNvSpPr/>
            <p:nvPr/>
          </p:nvSpPr>
          <p:spPr>
            <a:xfrm>
              <a:off x="4320538" y="2241805"/>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31" name="object 131"/>
            <p:cNvSpPr/>
            <p:nvPr/>
          </p:nvSpPr>
          <p:spPr>
            <a:xfrm>
              <a:off x="4311395" y="2200782"/>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32" name="object 132"/>
            <p:cNvSpPr/>
            <p:nvPr/>
          </p:nvSpPr>
          <p:spPr>
            <a:xfrm>
              <a:off x="4280916" y="2223517"/>
              <a:ext cx="59690" cy="0"/>
            </a:xfrm>
            <a:custGeom>
              <a:avLst/>
              <a:gdLst/>
              <a:ahLst/>
              <a:cxnLst/>
              <a:rect l="l" t="t" r="r" b="b"/>
              <a:pathLst>
                <a:path w="59689">
                  <a:moveTo>
                    <a:pt x="5943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33" name="object 133"/>
            <p:cNvSpPr/>
            <p:nvPr/>
          </p:nvSpPr>
          <p:spPr>
            <a:xfrm>
              <a:off x="4369179" y="2223517"/>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34" name="object 134"/>
            <p:cNvSpPr/>
            <p:nvPr/>
          </p:nvSpPr>
          <p:spPr>
            <a:xfrm>
              <a:off x="4340479" y="2247900"/>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35" name="object 135"/>
            <p:cNvSpPr/>
            <p:nvPr/>
          </p:nvSpPr>
          <p:spPr>
            <a:xfrm>
              <a:off x="4277738" y="2156586"/>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36" name="object 136"/>
            <p:cNvSpPr/>
            <p:nvPr/>
          </p:nvSpPr>
          <p:spPr>
            <a:xfrm>
              <a:off x="4248910" y="2179449"/>
              <a:ext cx="58419" cy="0"/>
            </a:xfrm>
            <a:custGeom>
              <a:avLst/>
              <a:gdLst/>
              <a:ahLst/>
              <a:cxnLst/>
              <a:rect l="l" t="t" r="r" b="b"/>
              <a:pathLst>
                <a:path w="58420">
                  <a:moveTo>
                    <a:pt x="57911"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37" name="object 137"/>
            <p:cNvSpPr/>
            <p:nvPr/>
          </p:nvSpPr>
          <p:spPr>
            <a:xfrm>
              <a:off x="4264151" y="2118486"/>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38" name="object 138"/>
            <p:cNvSpPr/>
            <p:nvPr/>
          </p:nvSpPr>
          <p:spPr>
            <a:xfrm>
              <a:off x="4233671" y="2141349"/>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39" name="object 139"/>
            <p:cNvSpPr/>
            <p:nvPr/>
          </p:nvSpPr>
          <p:spPr>
            <a:xfrm>
              <a:off x="4227447" y="2080386"/>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40" name="object 140"/>
            <p:cNvSpPr/>
            <p:nvPr/>
          </p:nvSpPr>
          <p:spPr>
            <a:xfrm>
              <a:off x="4197223" y="2103249"/>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41" name="object 141"/>
            <p:cNvSpPr/>
            <p:nvPr/>
          </p:nvSpPr>
          <p:spPr>
            <a:xfrm>
              <a:off x="4193920" y="2061974"/>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42" name="object 142"/>
            <p:cNvSpPr/>
            <p:nvPr/>
          </p:nvSpPr>
          <p:spPr>
            <a:xfrm>
              <a:off x="4165092" y="2084958"/>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43" name="object 143"/>
            <p:cNvSpPr/>
            <p:nvPr/>
          </p:nvSpPr>
          <p:spPr>
            <a:xfrm>
              <a:off x="4126989" y="2048382"/>
              <a:ext cx="0" cy="48895"/>
            </a:xfrm>
            <a:custGeom>
              <a:avLst/>
              <a:gdLst/>
              <a:ahLst/>
              <a:cxnLst/>
              <a:rect l="l" t="t" r="r" b="b"/>
              <a:pathLst>
                <a:path h="48894">
                  <a:moveTo>
                    <a:pt x="0" y="0"/>
                  </a:moveTo>
                  <a:lnTo>
                    <a:pt x="0" y="48641"/>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44" name="object 144"/>
            <p:cNvSpPr/>
            <p:nvPr/>
          </p:nvSpPr>
          <p:spPr>
            <a:xfrm>
              <a:off x="4096512" y="2072639"/>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45" name="object 145"/>
            <p:cNvSpPr/>
            <p:nvPr/>
          </p:nvSpPr>
          <p:spPr>
            <a:xfrm>
              <a:off x="3980688" y="2039111"/>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46" name="object 146"/>
            <p:cNvSpPr/>
            <p:nvPr/>
          </p:nvSpPr>
          <p:spPr>
            <a:xfrm>
              <a:off x="3950205" y="2063624"/>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47" name="object 147"/>
            <p:cNvSpPr/>
            <p:nvPr/>
          </p:nvSpPr>
          <p:spPr>
            <a:xfrm>
              <a:off x="3861689" y="2004186"/>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48" name="object 148"/>
            <p:cNvSpPr/>
            <p:nvPr/>
          </p:nvSpPr>
          <p:spPr>
            <a:xfrm>
              <a:off x="3831336" y="2027049"/>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49" name="object 149"/>
            <p:cNvSpPr/>
            <p:nvPr/>
          </p:nvSpPr>
          <p:spPr>
            <a:xfrm>
              <a:off x="3852545" y="1982852"/>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50" name="object 150"/>
            <p:cNvSpPr/>
            <p:nvPr/>
          </p:nvSpPr>
          <p:spPr>
            <a:xfrm>
              <a:off x="3823716" y="2007107"/>
              <a:ext cx="58419" cy="0"/>
            </a:xfrm>
            <a:custGeom>
              <a:avLst/>
              <a:gdLst/>
              <a:ahLst/>
              <a:cxnLst/>
              <a:rect l="l" t="t" r="r" b="b"/>
              <a:pathLst>
                <a:path w="58420">
                  <a:moveTo>
                    <a:pt x="57911"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51" name="object 151"/>
            <p:cNvSpPr/>
            <p:nvPr/>
          </p:nvSpPr>
          <p:spPr>
            <a:xfrm>
              <a:off x="3838954" y="1964436"/>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52" name="object 152"/>
            <p:cNvSpPr/>
            <p:nvPr/>
          </p:nvSpPr>
          <p:spPr>
            <a:xfrm>
              <a:off x="3809997" y="1987424"/>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53" name="object 153"/>
            <p:cNvSpPr/>
            <p:nvPr/>
          </p:nvSpPr>
          <p:spPr>
            <a:xfrm>
              <a:off x="3828288" y="1941577"/>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54" name="object 154"/>
            <p:cNvSpPr/>
            <p:nvPr/>
          </p:nvSpPr>
          <p:spPr>
            <a:xfrm>
              <a:off x="3797805" y="1966086"/>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55" name="object 155"/>
            <p:cNvSpPr/>
            <p:nvPr/>
          </p:nvSpPr>
          <p:spPr>
            <a:xfrm>
              <a:off x="3797679" y="1850136"/>
              <a:ext cx="0" cy="45720"/>
            </a:xfrm>
            <a:custGeom>
              <a:avLst/>
              <a:gdLst/>
              <a:ahLst/>
              <a:cxnLst/>
              <a:rect l="l" t="t" r="r" b="b"/>
              <a:pathLst>
                <a:path h="45719">
                  <a:moveTo>
                    <a:pt x="0" y="0"/>
                  </a:moveTo>
                  <a:lnTo>
                    <a:pt x="0" y="4572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56" name="object 156"/>
            <p:cNvSpPr/>
            <p:nvPr/>
          </p:nvSpPr>
          <p:spPr>
            <a:xfrm>
              <a:off x="3768979" y="1873122"/>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57" name="object 157"/>
            <p:cNvSpPr/>
            <p:nvPr/>
          </p:nvSpPr>
          <p:spPr>
            <a:xfrm>
              <a:off x="3768851" y="1818261"/>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58" name="object 158"/>
            <p:cNvSpPr/>
            <p:nvPr/>
          </p:nvSpPr>
          <p:spPr>
            <a:xfrm>
              <a:off x="3739894" y="1841120"/>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59" name="object 159"/>
            <p:cNvSpPr/>
            <p:nvPr/>
          </p:nvSpPr>
          <p:spPr>
            <a:xfrm>
              <a:off x="3511296" y="1700910"/>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60" name="object 160"/>
            <p:cNvSpPr/>
            <p:nvPr/>
          </p:nvSpPr>
          <p:spPr>
            <a:xfrm>
              <a:off x="3480816" y="1725167"/>
              <a:ext cx="59690" cy="0"/>
            </a:xfrm>
            <a:custGeom>
              <a:avLst/>
              <a:gdLst/>
              <a:ahLst/>
              <a:cxnLst/>
              <a:rect l="l" t="t" r="r" b="b"/>
              <a:pathLst>
                <a:path w="59689">
                  <a:moveTo>
                    <a:pt x="5943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61" name="object 161"/>
            <p:cNvSpPr/>
            <p:nvPr/>
          </p:nvSpPr>
          <p:spPr>
            <a:xfrm>
              <a:off x="3474719" y="1696211"/>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62" name="object 162"/>
            <p:cNvSpPr/>
            <p:nvPr/>
          </p:nvSpPr>
          <p:spPr>
            <a:xfrm>
              <a:off x="3445891" y="1719071"/>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63" name="object 163"/>
            <p:cNvSpPr/>
            <p:nvPr/>
          </p:nvSpPr>
          <p:spPr>
            <a:xfrm>
              <a:off x="3325238" y="1575815"/>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64" name="object 164"/>
            <p:cNvSpPr/>
            <p:nvPr/>
          </p:nvSpPr>
          <p:spPr>
            <a:xfrm>
              <a:off x="3295013" y="1598677"/>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65" name="object 165"/>
            <p:cNvSpPr/>
            <p:nvPr/>
          </p:nvSpPr>
          <p:spPr>
            <a:xfrm>
              <a:off x="3034282" y="1525652"/>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66" name="object 166"/>
            <p:cNvSpPr/>
            <p:nvPr/>
          </p:nvSpPr>
          <p:spPr>
            <a:xfrm>
              <a:off x="3005455" y="1549910"/>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67" name="object 167"/>
            <p:cNvSpPr/>
            <p:nvPr/>
          </p:nvSpPr>
          <p:spPr>
            <a:xfrm>
              <a:off x="2996182" y="1501142"/>
              <a:ext cx="0" cy="48895"/>
            </a:xfrm>
            <a:custGeom>
              <a:avLst/>
              <a:gdLst/>
              <a:ahLst/>
              <a:cxnLst/>
              <a:rect l="l" t="t" r="r" b="b"/>
              <a:pathLst>
                <a:path h="48894">
                  <a:moveTo>
                    <a:pt x="0" y="0"/>
                  </a:moveTo>
                  <a:lnTo>
                    <a:pt x="0" y="48641"/>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68" name="object 168"/>
            <p:cNvSpPr/>
            <p:nvPr/>
          </p:nvSpPr>
          <p:spPr>
            <a:xfrm>
              <a:off x="2967227" y="1525652"/>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69" name="object 169"/>
            <p:cNvSpPr/>
            <p:nvPr/>
          </p:nvSpPr>
          <p:spPr>
            <a:xfrm>
              <a:off x="2968750" y="1478279"/>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70" name="object 170"/>
            <p:cNvSpPr/>
            <p:nvPr/>
          </p:nvSpPr>
          <p:spPr>
            <a:xfrm>
              <a:off x="2939923" y="1501142"/>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71" name="object 171"/>
            <p:cNvSpPr/>
            <p:nvPr/>
          </p:nvSpPr>
          <p:spPr>
            <a:xfrm>
              <a:off x="2947288" y="1443354"/>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72" name="object 172"/>
            <p:cNvSpPr/>
            <p:nvPr/>
          </p:nvSpPr>
          <p:spPr>
            <a:xfrm>
              <a:off x="2918460" y="1460121"/>
              <a:ext cx="57785" cy="12700"/>
            </a:xfrm>
            <a:custGeom>
              <a:avLst/>
              <a:gdLst/>
              <a:ahLst/>
              <a:cxnLst/>
              <a:rect l="l" t="t" r="r" b="b"/>
              <a:pathLst>
                <a:path w="57785" h="12700">
                  <a:moveTo>
                    <a:pt x="0" y="12192"/>
                  </a:moveTo>
                  <a:lnTo>
                    <a:pt x="57785" y="12192"/>
                  </a:lnTo>
                  <a:lnTo>
                    <a:pt x="57785" y="0"/>
                  </a:lnTo>
                  <a:lnTo>
                    <a:pt x="0" y="0"/>
                  </a:lnTo>
                  <a:lnTo>
                    <a:pt x="0" y="12192"/>
                  </a:lnTo>
                  <a:close/>
                </a:path>
              </a:pathLst>
            </a:custGeom>
            <a:solidFill>
              <a:srgbClr val="6D1E50"/>
            </a:solidFill>
          </p:spPr>
          <p:txBody>
            <a:bodyPr wrap="square" lIns="0" tIns="0" rIns="0" bIns="0" rtlCol="0"/>
            <a:lstStyle/>
            <a:p>
              <a:pPr defTabSz="914378"/>
              <a:endParaRPr>
                <a:solidFill>
                  <a:prstClr val="black"/>
                </a:solidFill>
                <a:latin typeface="Calibri"/>
              </a:endParaRPr>
            </a:p>
          </p:txBody>
        </p:sp>
        <p:sp>
          <p:nvSpPr>
            <p:cNvPr id="173" name="object 173"/>
            <p:cNvSpPr/>
            <p:nvPr/>
          </p:nvSpPr>
          <p:spPr>
            <a:xfrm>
              <a:off x="2938144" y="1426590"/>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74" name="object 174"/>
            <p:cNvSpPr/>
            <p:nvPr/>
          </p:nvSpPr>
          <p:spPr>
            <a:xfrm>
              <a:off x="2909303" y="1408188"/>
              <a:ext cx="59690" cy="47625"/>
            </a:xfrm>
            <a:custGeom>
              <a:avLst/>
              <a:gdLst/>
              <a:ahLst/>
              <a:cxnLst/>
              <a:rect l="l" t="t" r="r" b="b"/>
              <a:pathLst>
                <a:path w="59689" h="47625">
                  <a:moveTo>
                    <a:pt x="59436" y="35179"/>
                  </a:moveTo>
                  <a:lnTo>
                    <a:pt x="15252" y="35179"/>
                  </a:lnTo>
                  <a:lnTo>
                    <a:pt x="15252" y="0"/>
                  </a:lnTo>
                  <a:lnTo>
                    <a:pt x="3060" y="0"/>
                  </a:lnTo>
                  <a:lnTo>
                    <a:pt x="3060" y="35179"/>
                  </a:lnTo>
                  <a:lnTo>
                    <a:pt x="0" y="35179"/>
                  </a:lnTo>
                  <a:lnTo>
                    <a:pt x="0" y="47371"/>
                  </a:lnTo>
                  <a:lnTo>
                    <a:pt x="59436" y="47371"/>
                  </a:lnTo>
                  <a:lnTo>
                    <a:pt x="59436" y="35179"/>
                  </a:lnTo>
                  <a:close/>
                </a:path>
              </a:pathLst>
            </a:custGeom>
            <a:solidFill>
              <a:srgbClr val="6D1E50"/>
            </a:solidFill>
          </p:spPr>
          <p:txBody>
            <a:bodyPr wrap="square" lIns="0" tIns="0" rIns="0" bIns="0" rtlCol="0"/>
            <a:lstStyle/>
            <a:p>
              <a:pPr defTabSz="914378"/>
              <a:endParaRPr>
                <a:solidFill>
                  <a:prstClr val="black"/>
                </a:solidFill>
                <a:latin typeface="Calibri"/>
              </a:endParaRPr>
            </a:p>
          </p:txBody>
        </p:sp>
        <p:sp>
          <p:nvSpPr>
            <p:cNvPr id="175" name="object 175"/>
            <p:cNvSpPr/>
            <p:nvPr/>
          </p:nvSpPr>
          <p:spPr>
            <a:xfrm>
              <a:off x="2887980" y="1431035"/>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76" name="object 176"/>
            <p:cNvSpPr/>
            <p:nvPr/>
          </p:nvSpPr>
          <p:spPr>
            <a:xfrm>
              <a:off x="2925951" y="1408177"/>
              <a:ext cx="12700" cy="47625"/>
            </a:xfrm>
            <a:custGeom>
              <a:avLst/>
              <a:gdLst/>
              <a:ahLst/>
              <a:cxnLst/>
              <a:rect l="l" t="t" r="r" b="b"/>
              <a:pathLst>
                <a:path w="12700" h="47625">
                  <a:moveTo>
                    <a:pt x="0" y="47244"/>
                  </a:moveTo>
                  <a:lnTo>
                    <a:pt x="12191" y="47244"/>
                  </a:lnTo>
                  <a:lnTo>
                    <a:pt x="12191" y="0"/>
                  </a:lnTo>
                  <a:lnTo>
                    <a:pt x="0" y="0"/>
                  </a:lnTo>
                  <a:lnTo>
                    <a:pt x="0" y="47244"/>
                  </a:lnTo>
                  <a:close/>
                </a:path>
              </a:pathLst>
            </a:custGeom>
            <a:solidFill>
              <a:srgbClr val="6D1E50"/>
            </a:solidFill>
          </p:spPr>
          <p:txBody>
            <a:bodyPr wrap="square" lIns="0" tIns="0" rIns="0" bIns="0" rtlCol="0"/>
            <a:lstStyle/>
            <a:p>
              <a:pPr defTabSz="914378"/>
              <a:endParaRPr>
                <a:solidFill>
                  <a:prstClr val="black"/>
                </a:solidFill>
                <a:latin typeface="Calibri"/>
              </a:endParaRPr>
            </a:p>
          </p:txBody>
        </p:sp>
        <p:sp>
          <p:nvSpPr>
            <p:cNvPr id="177" name="object 177"/>
            <p:cNvSpPr/>
            <p:nvPr/>
          </p:nvSpPr>
          <p:spPr>
            <a:xfrm>
              <a:off x="2903347" y="1431035"/>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78" name="object 178"/>
            <p:cNvSpPr/>
            <p:nvPr/>
          </p:nvSpPr>
          <p:spPr>
            <a:xfrm>
              <a:off x="2893947" y="1367154"/>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79" name="object 179"/>
            <p:cNvSpPr/>
            <p:nvPr/>
          </p:nvSpPr>
          <p:spPr>
            <a:xfrm>
              <a:off x="2865247" y="1391411"/>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80" name="object 180"/>
            <p:cNvSpPr/>
            <p:nvPr/>
          </p:nvSpPr>
          <p:spPr>
            <a:xfrm>
              <a:off x="2662425" y="1304545"/>
              <a:ext cx="0" cy="45720"/>
            </a:xfrm>
            <a:custGeom>
              <a:avLst/>
              <a:gdLst/>
              <a:ahLst/>
              <a:cxnLst/>
              <a:rect l="l" t="t" r="r" b="b"/>
              <a:pathLst>
                <a:path h="45719">
                  <a:moveTo>
                    <a:pt x="0" y="0"/>
                  </a:moveTo>
                  <a:lnTo>
                    <a:pt x="0" y="4572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81" name="object 181"/>
            <p:cNvSpPr/>
            <p:nvPr/>
          </p:nvSpPr>
          <p:spPr>
            <a:xfrm>
              <a:off x="2633470" y="1327403"/>
              <a:ext cx="58419" cy="0"/>
            </a:xfrm>
            <a:custGeom>
              <a:avLst/>
              <a:gdLst/>
              <a:ahLst/>
              <a:cxnLst/>
              <a:rect l="l" t="t" r="r" b="b"/>
              <a:pathLst>
                <a:path w="58419">
                  <a:moveTo>
                    <a:pt x="57911"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82" name="object 182"/>
            <p:cNvSpPr/>
            <p:nvPr/>
          </p:nvSpPr>
          <p:spPr>
            <a:xfrm>
              <a:off x="2546475" y="1240535"/>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83" name="object 183"/>
            <p:cNvSpPr/>
            <p:nvPr/>
          </p:nvSpPr>
          <p:spPr>
            <a:xfrm>
              <a:off x="2517646" y="1263522"/>
              <a:ext cx="59690" cy="0"/>
            </a:xfrm>
            <a:custGeom>
              <a:avLst/>
              <a:gdLst/>
              <a:ahLst/>
              <a:cxnLst/>
              <a:rect l="l" t="t" r="r" b="b"/>
              <a:pathLst>
                <a:path w="59689">
                  <a:moveTo>
                    <a:pt x="5943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84" name="object 184"/>
            <p:cNvSpPr/>
            <p:nvPr/>
          </p:nvSpPr>
          <p:spPr>
            <a:xfrm>
              <a:off x="2491613" y="1132461"/>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85" name="object 185"/>
            <p:cNvSpPr/>
            <p:nvPr/>
          </p:nvSpPr>
          <p:spPr>
            <a:xfrm>
              <a:off x="2462911" y="1155320"/>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86" name="object 186"/>
            <p:cNvSpPr/>
            <p:nvPr/>
          </p:nvSpPr>
          <p:spPr>
            <a:xfrm>
              <a:off x="2484120" y="1103377"/>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87" name="object 187"/>
            <p:cNvSpPr/>
            <p:nvPr/>
          </p:nvSpPr>
          <p:spPr>
            <a:xfrm>
              <a:off x="2453638" y="1127886"/>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88" name="object 188"/>
            <p:cNvSpPr/>
            <p:nvPr/>
          </p:nvSpPr>
          <p:spPr>
            <a:xfrm>
              <a:off x="2415413" y="949578"/>
              <a:ext cx="0" cy="48895"/>
            </a:xfrm>
            <a:custGeom>
              <a:avLst/>
              <a:gdLst/>
              <a:ahLst/>
              <a:cxnLst/>
              <a:rect l="l" t="t" r="r" b="b"/>
              <a:pathLst>
                <a:path h="48894">
                  <a:moveTo>
                    <a:pt x="0" y="0"/>
                  </a:moveTo>
                  <a:lnTo>
                    <a:pt x="0" y="48641"/>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89" name="object 189"/>
            <p:cNvSpPr/>
            <p:nvPr/>
          </p:nvSpPr>
          <p:spPr>
            <a:xfrm>
              <a:off x="2386711" y="973835"/>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90" name="object 190"/>
            <p:cNvSpPr/>
            <p:nvPr/>
          </p:nvSpPr>
          <p:spPr>
            <a:xfrm>
              <a:off x="2424682" y="973835"/>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91" name="object 191"/>
            <p:cNvSpPr/>
            <p:nvPr/>
          </p:nvSpPr>
          <p:spPr>
            <a:xfrm>
              <a:off x="2395728" y="998346"/>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92" name="object 192"/>
            <p:cNvSpPr/>
            <p:nvPr/>
          </p:nvSpPr>
          <p:spPr>
            <a:xfrm>
              <a:off x="2436747" y="1004315"/>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93" name="object 193"/>
            <p:cNvSpPr/>
            <p:nvPr/>
          </p:nvSpPr>
          <p:spPr>
            <a:xfrm>
              <a:off x="2408047" y="1028699"/>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94" name="object 194"/>
            <p:cNvSpPr/>
            <p:nvPr/>
          </p:nvSpPr>
          <p:spPr>
            <a:xfrm>
              <a:off x="2446020" y="1031747"/>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95" name="object 195"/>
            <p:cNvSpPr/>
            <p:nvPr/>
          </p:nvSpPr>
          <p:spPr>
            <a:xfrm>
              <a:off x="2415538" y="1056261"/>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96" name="object 196"/>
            <p:cNvSpPr/>
            <p:nvPr/>
          </p:nvSpPr>
          <p:spPr>
            <a:xfrm>
              <a:off x="2488679" y="1213103"/>
              <a:ext cx="57785" cy="47625"/>
            </a:xfrm>
            <a:custGeom>
              <a:avLst/>
              <a:gdLst/>
              <a:ahLst/>
              <a:cxnLst/>
              <a:rect l="l" t="t" r="r" b="b"/>
              <a:pathLst>
                <a:path w="57785" h="47625">
                  <a:moveTo>
                    <a:pt x="57785" y="18427"/>
                  </a:moveTo>
                  <a:lnTo>
                    <a:pt x="34925" y="18427"/>
                  </a:lnTo>
                  <a:lnTo>
                    <a:pt x="34925" y="0"/>
                  </a:lnTo>
                  <a:lnTo>
                    <a:pt x="22733" y="0"/>
                  </a:lnTo>
                  <a:lnTo>
                    <a:pt x="22733" y="18427"/>
                  </a:lnTo>
                  <a:lnTo>
                    <a:pt x="0" y="18427"/>
                  </a:lnTo>
                  <a:lnTo>
                    <a:pt x="0" y="30619"/>
                  </a:lnTo>
                  <a:lnTo>
                    <a:pt x="22733" y="30619"/>
                  </a:lnTo>
                  <a:lnTo>
                    <a:pt x="22733" y="47117"/>
                  </a:lnTo>
                  <a:lnTo>
                    <a:pt x="34925" y="47117"/>
                  </a:lnTo>
                  <a:lnTo>
                    <a:pt x="34925" y="30619"/>
                  </a:lnTo>
                  <a:lnTo>
                    <a:pt x="57785" y="30619"/>
                  </a:lnTo>
                  <a:lnTo>
                    <a:pt x="57785" y="18427"/>
                  </a:lnTo>
                  <a:close/>
                </a:path>
              </a:pathLst>
            </a:custGeom>
            <a:solidFill>
              <a:srgbClr val="6D1E50"/>
            </a:solidFill>
          </p:spPr>
          <p:txBody>
            <a:bodyPr wrap="square" lIns="0" tIns="0" rIns="0" bIns="0" rtlCol="0"/>
            <a:lstStyle/>
            <a:p>
              <a:pPr defTabSz="914378"/>
              <a:endParaRPr>
                <a:solidFill>
                  <a:prstClr val="black"/>
                </a:solidFill>
                <a:latin typeface="Calibri"/>
              </a:endParaRPr>
            </a:p>
          </p:txBody>
        </p:sp>
        <p:sp>
          <p:nvSpPr>
            <p:cNvPr id="197" name="object 197"/>
            <p:cNvSpPr/>
            <p:nvPr/>
          </p:nvSpPr>
          <p:spPr>
            <a:xfrm>
              <a:off x="2508375" y="1199517"/>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98" name="object 198"/>
            <p:cNvSpPr/>
            <p:nvPr/>
          </p:nvSpPr>
          <p:spPr>
            <a:xfrm>
              <a:off x="2479546" y="1216151"/>
              <a:ext cx="59690" cy="12700"/>
            </a:xfrm>
            <a:custGeom>
              <a:avLst/>
              <a:gdLst/>
              <a:ahLst/>
              <a:cxnLst/>
              <a:rect l="l" t="t" r="r" b="b"/>
              <a:pathLst>
                <a:path w="59689" h="12700">
                  <a:moveTo>
                    <a:pt x="0" y="12192"/>
                  </a:moveTo>
                  <a:lnTo>
                    <a:pt x="59435" y="12192"/>
                  </a:lnTo>
                  <a:lnTo>
                    <a:pt x="59435" y="0"/>
                  </a:lnTo>
                  <a:lnTo>
                    <a:pt x="0" y="0"/>
                  </a:lnTo>
                  <a:lnTo>
                    <a:pt x="0" y="12192"/>
                  </a:lnTo>
                  <a:close/>
                </a:path>
              </a:pathLst>
            </a:custGeom>
            <a:solidFill>
              <a:srgbClr val="6D1E50"/>
            </a:solidFill>
          </p:spPr>
          <p:txBody>
            <a:bodyPr wrap="square" lIns="0" tIns="0" rIns="0" bIns="0" rtlCol="0"/>
            <a:lstStyle/>
            <a:p>
              <a:pPr defTabSz="914378"/>
              <a:endParaRPr>
                <a:solidFill>
                  <a:prstClr val="black"/>
                </a:solidFill>
                <a:latin typeface="Calibri"/>
              </a:endParaRPr>
            </a:p>
          </p:txBody>
        </p:sp>
        <p:sp>
          <p:nvSpPr>
            <p:cNvPr id="199" name="object 199"/>
            <p:cNvSpPr/>
            <p:nvPr/>
          </p:nvSpPr>
          <p:spPr>
            <a:xfrm>
              <a:off x="2773550" y="1310642"/>
              <a:ext cx="0" cy="45720"/>
            </a:xfrm>
            <a:custGeom>
              <a:avLst/>
              <a:gdLst/>
              <a:ahLst/>
              <a:cxnLst/>
              <a:rect l="l" t="t" r="r" b="b"/>
              <a:pathLst>
                <a:path h="45719">
                  <a:moveTo>
                    <a:pt x="0" y="0"/>
                  </a:moveTo>
                  <a:lnTo>
                    <a:pt x="0" y="4572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00" name="object 200"/>
            <p:cNvSpPr/>
            <p:nvPr/>
          </p:nvSpPr>
          <p:spPr>
            <a:xfrm>
              <a:off x="2744722" y="1333499"/>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01" name="object 201"/>
            <p:cNvSpPr/>
            <p:nvPr/>
          </p:nvSpPr>
          <p:spPr>
            <a:xfrm>
              <a:off x="2791841" y="1322961"/>
              <a:ext cx="0" cy="45720"/>
            </a:xfrm>
            <a:custGeom>
              <a:avLst/>
              <a:gdLst/>
              <a:ahLst/>
              <a:cxnLst/>
              <a:rect l="l" t="t" r="r" b="b"/>
              <a:pathLst>
                <a:path h="45719">
                  <a:moveTo>
                    <a:pt x="0" y="0"/>
                  </a:moveTo>
                  <a:lnTo>
                    <a:pt x="0" y="4572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02" name="object 202"/>
            <p:cNvSpPr/>
            <p:nvPr/>
          </p:nvSpPr>
          <p:spPr>
            <a:xfrm>
              <a:off x="2763011" y="1344167"/>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03" name="object 203"/>
            <p:cNvSpPr/>
            <p:nvPr/>
          </p:nvSpPr>
          <p:spPr>
            <a:xfrm>
              <a:off x="2849750" y="1322961"/>
              <a:ext cx="0" cy="45720"/>
            </a:xfrm>
            <a:custGeom>
              <a:avLst/>
              <a:gdLst/>
              <a:ahLst/>
              <a:cxnLst/>
              <a:rect l="l" t="t" r="r" b="b"/>
              <a:pathLst>
                <a:path h="45719">
                  <a:moveTo>
                    <a:pt x="0" y="0"/>
                  </a:moveTo>
                  <a:lnTo>
                    <a:pt x="0" y="4572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04" name="object 204"/>
            <p:cNvSpPr/>
            <p:nvPr/>
          </p:nvSpPr>
          <p:spPr>
            <a:xfrm>
              <a:off x="2821051" y="1344167"/>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05" name="object 205"/>
            <p:cNvSpPr/>
            <p:nvPr/>
          </p:nvSpPr>
          <p:spPr>
            <a:xfrm>
              <a:off x="2871088" y="1336547"/>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06" name="object 206"/>
            <p:cNvSpPr/>
            <p:nvPr/>
          </p:nvSpPr>
          <p:spPr>
            <a:xfrm>
              <a:off x="2842260" y="1361061"/>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07" name="object 207"/>
            <p:cNvSpPr/>
            <p:nvPr/>
          </p:nvSpPr>
          <p:spPr>
            <a:xfrm>
              <a:off x="3360419" y="1604771"/>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08" name="object 208"/>
            <p:cNvSpPr/>
            <p:nvPr/>
          </p:nvSpPr>
          <p:spPr>
            <a:xfrm>
              <a:off x="3331462" y="1629285"/>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09" name="object 209"/>
            <p:cNvSpPr/>
            <p:nvPr/>
          </p:nvSpPr>
          <p:spPr>
            <a:xfrm>
              <a:off x="3375657" y="1629285"/>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10" name="object 210"/>
            <p:cNvSpPr/>
            <p:nvPr/>
          </p:nvSpPr>
          <p:spPr>
            <a:xfrm>
              <a:off x="3346704" y="1652015"/>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11" name="object 211"/>
            <p:cNvSpPr/>
            <p:nvPr/>
          </p:nvSpPr>
          <p:spPr>
            <a:xfrm>
              <a:off x="3384677" y="1646046"/>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12" name="object 212"/>
            <p:cNvSpPr/>
            <p:nvPr/>
          </p:nvSpPr>
          <p:spPr>
            <a:xfrm>
              <a:off x="3355848" y="1670303"/>
              <a:ext cx="59690" cy="0"/>
            </a:xfrm>
            <a:custGeom>
              <a:avLst/>
              <a:gdLst/>
              <a:ahLst/>
              <a:cxnLst/>
              <a:rect l="l" t="t" r="r" b="b"/>
              <a:pathLst>
                <a:path w="59689">
                  <a:moveTo>
                    <a:pt x="5943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13" name="object 213"/>
            <p:cNvSpPr/>
            <p:nvPr/>
          </p:nvSpPr>
          <p:spPr>
            <a:xfrm>
              <a:off x="3401438" y="1671954"/>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14" name="object 214"/>
            <p:cNvSpPr/>
            <p:nvPr/>
          </p:nvSpPr>
          <p:spPr>
            <a:xfrm>
              <a:off x="3372610" y="1696211"/>
              <a:ext cx="58419" cy="0"/>
            </a:xfrm>
            <a:custGeom>
              <a:avLst/>
              <a:gdLst/>
              <a:ahLst/>
              <a:cxnLst/>
              <a:rect l="l" t="t" r="r" b="b"/>
              <a:pathLst>
                <a:path w="58420">
                  <a:moveTo>
                    <a:pt x="57911"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15" name="object 215"/>
            <p:cNvSpPr/>
            <p:nvPr/>
          </p:nvSpPr>
          <p:spPr>
            <a:xfrm>
              <a:off x="4660389" y="2287652"/>
              <a:ext cx="0" cy="48895"/>
            </a:xfrm>
            <a:custGeom>
              <a:avLst/>
              <a:gdLst/>
              <a:ahLst/>
              <a:cxnLst/>
              <a:rect l="l" t="t" r="r" b="b"/>
              <a:pathLst>
                <a:path h="48894">
                  <a:moveTo>
                    <a:pt x="0" y="0"/>
                  </a:moveTo>
                  <a:lnTo>
                    <a:pt x="0" y="48641"/>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16" name="object 216"/>
            <p:cNvSpPr/>
            <p:nvPr/>
          </p:nvSpPr>
          <p:spPr>
            <a:xfrm>
              <a:off x="4631436" y="2311907"/>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17" name="object 217"/>
            <p:cNvSpPr/>
            <p:nvPr/>
          </p:nvSpPr>
          <p:spPr>
            <a:xfrm>
              <a:off x="4675632" y="2299717"/>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18" name="object 218"/>
            <p:cNvSpPr/>
            <p:nvPr/>
          </p:nvSpPr>
          <p:spPr>
            <a:xfrm>
              <a:off x="4645279" y="2324100"/>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19" name="object 219"/>
            <p:cNvSpPr/>
            <p:nvPr/>
          </p:nvSpPr>
          <p:spPr>
            <a:xfrm>
              <a:off x="4666615" y="2304414"/>
              <a:ext cx="1644650" cy="510540"/>
            </a:xfrm>
            <a:custGeom>
              <a:avLst/>
              <a:gdLst/>
              <a:ahLst/>
              <a:cxnLst/>
              <a:rect l="l" t="t" r="r" b="b"/>
              <a:pathLst>
                <a:path w="1644650" h="510539">
                  <a:moveTo>
                    <a:pt x="57785" y="18173"/>
                  </a:moveTo>
                  <a:lnTo>
                    <a:pt x="34785" y="18173"/>
                  </a:lnTo>
                  <a:lnTo>
                    <a:pt x="34785" y="0"/>
                  </a:lnTo>
                  <a:lnTo>
                    <a:pt x="22593" y="0"/>
                  </a:lnTo>
                  <a:lnTo>
                    <a:pt x="22593" y="18173"/>
                  </a:lnTo>
                  <a:lnTo>
                    <a:pt x="0" y="18173"/>
                  </a:lnTo>
                  <a:lnTo>
                    <a:pt x="0" y="30365"/>
                  </a:lnTo>
                  <a:lnTo>
                    <a:pt x="22593" y="30365"/>
                  </a:lnTo>
                  <a:lnTo>
                    <a:pt x="22593" y="47117"/>
                  </a:lnTo>
                  <a:lnTo>
                    <a:pt x="34785" y="47117"/>
                  </a:lnTo>
                  <a:lnTo>
                    <a:pt x="34785" y="30365"/>
                  </a:lnTo>
                  <a:lnTo>
                    <a:pt x="57785" y="30365"/>
                  </a:lnTo>
                  <a:lnTo>
                    <a:pt x="57785" y="18173"/>
                  </a:lnTo>
                  <a:close/>
                </a:path>
                <a:path w="1644650" h="510539">
                  <a:moveTo>
                    <a:pt x="1644269" y="463296"/>
                  </a:moveTo>
                  <a:lnTo>
                    <a:pt x="1632077" y="463296"/>
                  </a:lnTo>
                  <a:lnTo>
                    <a:pt x="1632077" y="510413"/>
                  </a:lnTo>
                  <a:lnTo>
                    <a:pt x="1644269" y="510413"/>
                  </a:lnTo>
                  <a:lnTo>
                    <a:pt x="1644269" y="463296"/>
                  </a:lnTo>
                  <a:close/>
                </a:path>
              </a:pathLst>
            </a:custGeom>
            <a:solidFill>
              <a:srgbClr val="6D1E50"/>
            </a:solidFill>
          </p:spPr>
          <p:txBody>
            <a:bodyPr wrap="square" lIns="0" tIns="0" rIns="0" bIns="0" rtlCol="0"/>
            <a:lstStyle/>
            <a:p>
              <a:pPr defTabSz="914378"/>
              <a:endParaRPr>
                <a:solidFill>
                  <a:prstClr val="black"/>
                </a:solidFill>
                <a:latin typeface="Calibri"/>
              </a:endParaRPr>
            </a:p>
          </p:txBody>
        </p:sp>
        <p:sp>
          <p:nvSpPr>
            <p:cNvPr id="220" name="object 220"/>
            <p:cNvSpPr/>
            <p:nvPr/>
          </p:nvSpPr>
          <p:spPr>
            <a:xfrm>
              <a:off x="6275829" y="2790445"/>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21" name="object 221"/>
            <p:cNvSpPr/>
            <p:nvPr/>
          </p:nvSpPr>
          <p:spPr>
            <a:xfrm>
              <a:off x="2043682" y="932816"/>
              <a:ext cx="4987925" cy="2091055"/>
            </a:xfrm>
            <a:custGeom>
              <a:avLst/>
              <a:gdLst/>
              <a:ahLst/>
              <a:cxnLst/>
              <a:rect l="l" t="t" r="r" b="b"/>
              <a:pathLst>
                <a:path w="4987925" h="2091055">
                  <a:moveTo>
                    <a:pt x="4987925" y="2090800"/>
                  </a:moveTo>
                  <a:lnTo>
                    <a:pt x="4943729" y="2090800"/>
                  </a:lnTo>
                  <a:lnTo>
                    <a:pt x="4943729" y="1929383"/>
                  </a:lnTo>
                  <a:lnTo>
                    <a:pt x="4314444" y="1929383"/>
                  </a:lnTo>
                  <a:lnTo>
                    <a:pt x="4314444" y="1857755"/>
                  </a:lnTo>
                  <a:lnTo>
                    <a:pt x="4242816" y="1857755"/>
                  </a:lnTo>
                  <a:lnTo>
                    <a:pt x="4242816" y="1801367"/>
                  </a:lnTo>
                  <a:lnTo>
                    <a:pt x="3855593" y="1801367"/>
                  </a:lnTo>
                  <a:lnTo>
                    <a:pt x="3855593" y="1761743"/>
                  </a:lnTo>
                  <a:lnTo>
                    <a:pt x="3626993" y="1761743"/>
                  </a:lnTo>
                  <a:lnTo>
                    <a:pt x="3626993" y="1726692"/>
                  </a:lnTo>
                  <a:lnTo>
                    <a:pt x="3567684" y="1726692"/>
                  </a:lnTo>
                  <a:lnTo>
                    <a:pt x="3567684" y="1674875"/>
                  </a:lnTo>
                  <a:lnTo>
                    <a:pt x="3514344" y="1674875"/>
                  </a:lnTo>
                  <a:lnTo>
                    <a:pt x="3514344" y="1632203"/>
                  </a:lnTo>
                  <a:lnTo>
                    <a:pt x="3112008" y="1632203"/>
                  </a:lnTo>
                  <a:lnTo>
                    <a:pt x="3112008" y="1581911"/>
                  </a:lnTo>
                  <a:lnTo>
                    <a:pt x="3084576" y="1581911"/>
                  </a:lnTo>
                  <a:lnTo>
                    <a:pt x="3084576" y="1562099"/>
                  </a:lnTo>
                  <a:lnTo>
                    <a:pt x="3066161" y="1562099"/>
                  </a:lnTo>
                  <a:lnTo>
                    <a:pt x="3066161" y="1543811"/>
                  </a:lnTo>
                  <a:lnTo>
                    <a:pt x="3040380" y="1543811"/>
                  </a:lnTo>
                  <a:lnTo>
                    <a:pt x="3040380" y="1523999"/>
                  </a:lnTo>
                  <a:lnTo>
                    <a:pt x="2926080" y="1523999"/>
                  </a:lnTo>
                  <a:lnTo>
                    <a:pt x="2926080" y="1507236"/>
                  </a:lnTo>
                  <a:lnTo>
                    <a:pt x="2758440" y="1507236"/>
                  </a:lnTo>
                  <a:lnTo>
                    <a:pt x="2758440" y="1484375"/>
                  </a:lnTo>
                  <a:lnTo>
                    <a:pt x="2741676" y="1484375"/>
                  </a:lnTo>
                  <a:lnTo>
                    <a:pt x="2741676" y="1476755"/>
                  </a:lnTo>
                  <a:lnTo>
                    <a:pt x="2712593" y="1476755"/>
                  </a:lnTo>
                  <a:lnTo>
                    <a:pt x="2712593" y="1469136"/>
                  </a:lnTo>
                  <a:lnTo>
                    <a:pt x="2695829" y="1469136"/>
                  </a:lnTo>
                  <a:lnTo>
                    <a:pt x="2695829" y="1459992"/>
                  </a:lnTo>
                  <a:lnTo>
                    <a:pt x="2689733" y="1459992"/>
                  </a:lnTo>
                  <a:lnTo>
                    <a:pt x="2689733" y="1429511"/>
                  </a:lnTo>
                  <a:lnTo>
                    <a:pt x="2679065" y="1429511"/>
                  </a:lnTo>
                  <a:lnTo>
                    <a:pt x="2679065" y="1402080"/>
                  </a:lnTo>
                  <a:lnTo>
                    <a:pt x="2665476" y="1402080"/>
                  </a:lnTo>
                  <a:lnTo>
                    <a:pt x="2665476" y="1394459"/>
                  </a:lnTo>
                  <a:lnTo>
                    <a:pt x="2630297" y="1394459"/>
                  </a:lnTo>
                  <a:lnTo>
                    <a:pt x="2630297" y="1379220"/>
                  </a:lnTo>
                  <a:lnTo>
                    <a:pt x="2616708" y="1379220"/>
                  </a:lnTo>
                  <a:lnTo>
                    <a:pt x="2616708" y="1366900"/>
                  </a:lnTo>
                  <a:lnTo>
                    <a:pt x="2601468" y="1366900"/>
                  </a:lnTo>
                  <a:lnTo>
                    <a:pt x="2601468" y="1354836"/>
                  </a:lnTo>
                  <a:lnTo>
                    <a:pt x="2378837" y="1354836"/>
                  </a:lnTo>
                  <a:lnTo>
                    <a:pt x="2378837" y="1333499"/>
                  </a:lnTo>
                  <a:lnTo>
                    <a:pt x="2325497" y="1333499"/>
                  </a:lnTo>
                  <a:lnTo>
                    <a:pt x="2325497" y="1315211"/>
                  </a:lnTo>
                  <a:lnTo>
                    <a:pt x="2307336" y="1315211"/>
                  </a:lnTo>
                  <a:lnTo>
                    <a:pt x="2307336" y="1296924"/>
                  </a:lnTo>
                  <a:lnTo>
                    <a:pt x="2259965" y="1296924"/>
                  </a:lnTo>
                  <a:lnTo>
                    <a:pt x="2259965" y="1271015"/>
                  </a:lnTo>
                  <a:lnTo>
                    <a:pt x="2237105" y="1271015"/>
                  </a:lnTo>
                  <a:lnTo>
                    <a:pt x="2237105" y="1246631"/>
                  </a:lnTo>
                  <a:lnTo>
                    <a:pt x="2227961" y="1246631"/>
                  </a:lnTo>
                  <a:lnTo>
                    <a:pt x="2227961" y="1208531"/>
                  </a:lnTo>
                  <a:lnTo>
                    <a:pt x="2200529" y="1208531"/>
                  </a:lnTo>
                  <a:lnTo>
                    <a:pt x="2200529" y="1170431"/>
                  </a:lnTo>
                  <a:lnTo>
                    <a:pt x="2179193" y="1170431"/>
                  </a:lnTo>
                  <a:lnTo>
                    <a:pt x="2179193" y="1161287"/>
                  </a:lnTo>
                  <a:lnTo>
                    <a:pt x="2164080" y="1161287"/>
                  </a:lnTo>
                  <a:lnTo>
                    <a:pt x="2164080" y="1152143"/>
                  </a:lnTo>
                  <a:lnTo>
                    <a:pt x="2107565" y="1152143"/>
                  </a:lnTo>
                  <a:lnTo>
                    <a:pt x="2107565" y="1139951"/>
                  </a:lnTo>
                  <a:lnTo>
                    <a:pt x="2083308" y="1139951"/>
                  </a:lnTo>
                  <a:lnTo>
                    <a:pt x="2083308" y="1130808"/>
                  </a:lnTo>
                  <a:lnTo>
                    <a:pt x="1937004" y="1130808"/>
                  </a:lnTo>
                  <a:lnTo>
                    <a:pt x="1937004" y="1120139"/>
                  </a:lnTo>
                  <a:lnTo>
                    <a:pt x="1830197" y="1120139"/>
                  </a:lnTo>
                  <a:lnTo>
                    <a:pt x="1830197" y="1106423"/>
                  </a:lnTo>
                  <a:lnTo>
                    <a:pt x="1818005" y="1106423"/>
                  </a:lnTo>
                  <a:lnTo>
                    <a:pt x="1818005" y="1094231"/>
                  </a:lnTo>
                  <a:lnTo>
                    <a:pt x="1808861" y="1094231"/>
                  </a:lnTo>
                  <a:lnTo>
                    <a:pt x="1808861" y="1074420"/>
                  </a:lnTo>
                  <a:lnTo>
                    <a:pt x="1795272" y="1074420"/>
                  </a:lnTo>
                  <a:lnTo>
                    <a:pt x="1795272" y="1054608"/>
                  </a:lnTo>
                  <a:lnTo>
                    <a:pt x="1784604" y="1054608"/>
                  </a:lnTo>
                  <a:lnTo>
                    <a:pt x="1784604" y="1033271"/>
                  </a:lnTo>
                  <a:lnTo>
                    <a:pt x="1785014" y="1022080"/>
                  </a:lnTo>
                  <a:lnTo>
                    <a:pt x="1785699" y="997457"/>
                  </a:lnTo>
                  <a:lnTo>
                    <a:pt x="1785836" y="972835"/>
                  </a:lnTo>
                  <a:lnTo>
                    <a:pt x="1784604" y="961643"/>
                  </a:lnTo>
                  <a:lnTo>
                    <a:pt x="1753997" y="961643"/>
                  </a:lnTo>
                  <a:lnTo>
                    <a:pt x="1753997" y="940308"/>
                  </a:lnTo>
                  <a:lnTo>
                    <a:pt x="1743329" y="940308"/>
                  </a:lnTo>
                  <a:lnTo>
                    <a:pt x="1743329" y="915923"/>
                  </a:lnTo>
                  <a:lnTo>
                    <a:pt x="1737233" y="915923"/>
                  </a:lnTo>
                  <a:lnTo>
                    <a:pt x="1737233" y="906779"/>
                  </a:lnTo>
                  <a:lnTo>
                    <a:pt x="1725167" y="906779"/>
                  </a:lnTo>
                  <a:lnTo>
                    <a:pt x="1725167" y="896111"/>
                  </a:lnTo>
                  <a:lnTo>
                    <a:pt x="1712976" y="896111"/>
                  </a:lnTo>
                  <a:lnTo>
                    <a:pt x="1712976" y="851915"/>
                  </a:lnTo>
                  <a:lnTo>
                    <a:pt x="1671701" y="851915"/>
                  </a:lnTo>
                  <a:lnTo>
                    <a:pt x="1671701" y="835151"/>
                  </a:lnTo>
                  <a:lnTo>
                    <a:pt x="1659636" y="835151"/>
                  </a:lnTo>
                  <a:lnTo>
                    <a:pt x="1659636" y="829055"/>
                  </a:lnTo>
                  <a:lnTo>
                    <a:pt x="1622933" y="829055"/>
                  </a:lnTo>
                  <a:lnTo>
                    <a:pt x="1622933" y="821436"/>
                  </a:lnTo>
                  <a:lnTo>
                    <a:pt x="1562100" y="821436"/>
                  </a:lnTo>
                  <a:lnTo>
                    <a:pt x="1562100" y="800099"/>
                  </a:lnTo>
                  <a:lnTo>
                    <a:pt x="1528571" y="800099"/>
                  </a:lnTo>
                  <a:lnTo>
                    <a:pt x="1528571" y="792479"/>
                  </a:lnTo>
                  <a:lnTo>
                    <a:pt x="1527048" y="790955"/>
                  </a:lnTo>
                  <a:lnTo>
                    <a:pt x="1449196" y="790955"/>
                  </a:lnTo>
                  <a:lnTo>
                    <a:pt x="1449196" y="786383"/>
                  </a:lnTo>
                  <a:lnTo>
                    <a:pt x="1432433" y="786383"/>
                  </a:lnTo>
                  <a:lnTo>
                    <a:pt x="1432433" y="766571"/>
                  </a:lnTo>
                  <a:lnTo>
                    <a:pt x="1395984" y="766571"/>
                  </a:lnTo>
                  <a:lnTo>
                    <a:pt x="1395984" y="761999"/>
                  </a:lnTo>
                  <a:lnTo>
                    <a:pt x="1359408" y="761999"/>
                  </a:lnTo>
                  <a:lnTo>
                    <a:pt x="1359408" y="748283"/>
                  </a:lnTo>
                  <a:lnTo>
                    <a:pt x="1342644" y="748283"/>
                  </a:lnTo>
                  <a:lnTo>
                    <a:pt x="1342644" y="719200"/>
                  </a:lnTo>
                  <a:lnTo>
                    <a:pt x="1316736" y="719200"/>
                  </a:lnTo>
                  <a:lnTo>
                    <a:pt x="1316736" y="694943"/>
                  </a:lnTo>
                  <a:lnTo>
                    <a:pt x="1307465" y="694943"/>
                  </a:lnTo>
                  <a:lnTo>
                    <a:pt x="1307465" y="675131"/>
                  </a:lnTo>
                  <a:lnTo>
                    <a:pt x="1290701" y="675131"/>
                  </a:lnTo>
                  <a:lnTo>
                    <a:pt x="1290701" y="665987"/>
                  </a:lnTo>
                  <a:lnTo>
                    <a:pt x="1269365" y="665987"/>
                  </a:lnTo>
                  <a:lnTo>
                    <a:pt x="1269365" y="649223"/>
                  </a:lnTo>
                  <a:lnTo>
                    <a:pt x="1258696" y="649223"/>
                  </a:lnTo>
                  <a:lnTo>
                    <a:pt x="1258696" y="623315"/>
                  </a:lnTo>
                  <a:lnTo>
                    <a:pt x="1185671" y="623315"/>
                  </a:lnTo>
                  <a:lnTo>
                    <a:pt x="1185671" y="615695"/>
                  </a:lnTo>
                  <a:lnTo>
                    <a:pt x="990600" y="615695"/>
                  </a:lnTo>
                  <a:lnTo>
                    <a:pt x="990600" y="601979"/>
                  </a:lnTo>
                  <a:lnTo>
                    <a:pt x="966215" y="601979"/>
                  </a:lnTo>
                  <a:lnTo>
                    <a:pt x="966215" y="592836"/>
                  </a:lnTo>
                  <a:lnTo>
                    <a:pt x="952500" y="592836"/>
                  </a:lnTo>
                  <a:lnTo>
                    <a:pt x="952500" y="583692"/>
                  </a:lnTo>
                  <a:lnTo>
                    <a:pt x="940308" y="583692"/>
                  </a:lnTo>
                  <a:lnTo>
                    <a:pt x="940308" y="568451"/>
                  </a:lnTo>
                  <a:lnTo>
                    <a:pt x="914400" y="568451"/>
                  </a:lnTo>
                  <a:lnTo>
                    <a:pt x="914400" y="550164"/>
                  </a:lnTo>
                  <a:lnTo>
                    <a:pt x="909701" y="550164"/>
                  </a:lnTo>
                  <a:lnTo>
                    <a:pt x="909701" y="533399"/>
                  </a:lnTo>
                  <a:lnTo>
                    <a:pt x="903604" y="533399"/>
                  </a:lnTo>
                  <a:lnTo>
                    <a:pt x="903604" y="516636"/>
                  </a:lnTo>
                  <a:lnTo>
                    <a:pt x="894461" y="516636"/>
                  </a:lnTo>
                  <a:lnTo>
                    <a:pt x="894461" y="498348"/>
                  </a:lnTo>
                  <a:lnTo>
                    <a:pt x="874776" y="498348"/>
                  </a:lnTo>
                  <a:lnTo>
                    <a:pt x="874776" y="481583"/>
                  </a:lnTo>
                  <a:lnTo>
                    <a:pt x="862584" y="481583"/>
                  </a:lnTo>
                  <a:lnTo>
                    <a:pt x="862584" y="458724"/>
                  </a:lnTo>
                  <a:lnTo>
                    <a:pt x="850265" y="458724"/>
                  </a:lnTo>
                  <a:lnTo>
                    <a:pt x="850265" y="437387"/>
                  </a:lnTo>
                  <a:lnTo>
                    <a:pt x="836676" y="437387"/>
                  </a:lnTo>
                  <a:lnTo>
                    <a:pt x="836676" y="428243"/>
                  </a:lnTo>
                  <a:lnTo>
                    <a:pt x="827404" y="428243"/>
                  </a:lnTo>
                  <a:lnTo>
                    <a:pt x="827404" y="417575"/>
                  </a:lnTo>
                  <a:lnTo>
                    <a:pt x="815340" y="417575"/>
                  </a:lnTo>
                  <a:lnTo>
                    <a:pt x="819912" y="413003"/>
                  </a:lnTo>
                  <a:lnTo>
                    <a:pt x="749808" y="413003"/>
                  </a:lnTo>
                  <a:lnTo>
                    <a:pt x="749808" y="400811"/>
                  </a:lnTo>
                  <a:lnTo>
                    <a:pt x="644525" y="400811"/>
                  </a:lnTo>
                  <a:lnTo>
                    <a:pt x="644525" y="393192"/>
                  </a:lnTo>
                  <a:lnTo>
                    <a:pt x="618744" y="393192"/>
                  </a:lnTo>
                  <a:lnTo>
                    <a:pt x="618744" y="377952"/>
                  </a:lnTo>
                  <a:lnTo>
                    <a:pt x="545465" y="377952"/>
                  </a:lnTo>
                  <a:lnTo>
                    <a:pt x="545465" y="353568"/>
                  </a:lnTo>
                  <a:lnTo>
                    <a:pt x="519684" y="353568"/>
                  </a:lnTo>
                  <a:lnTo>
                    <a:pt x="519684" y="336803"/>
                  </a:lnTo>
                  <a:lnTo>
                    <a:pt x="504444" y="336803"/>
                  </a:lnTo>
                  <a:lnTo>
                    <a:pt x="504444" y="306324"/>
                  </a:lnTo>
                  <a:lnTo>
                    <a:pt x="473837" y="306324"/>
                  </a:lnTo>
                  <a:lnTo>
                    <a:pt x="473837" y="289559"/>
                  </a:lnTo>
                  <a:lnTo>
                    <a:pt x="464692" y="289559"/>
                  </a:lnTo>
                  <a:lnTo>
                    <a:pt x="464692" y="222503"/>
                  </a:lnTo>
                  <a:lnTo>
                    <a:pt x="449579" y="222503"/>
                  </a:lnTo>
                  <a:lnTo>
                    <a:pt x="449579" y="193548"/>
                  </a:lnTo>
                  <a:lnTo>
                    <a:pt x="440436" y="193548"/>
                  </a:lnTo>
                  <a:lnTo>
                    <a:pt x="440436" y="163068"/>
                  </a:lnTo>
                  <a:lnTo>
                    <a:pt x="431165" y="163068"/>
                  </a:lnTo>
                  <a:lnTo>
                    <a:pt x="431165" y="155448"/>
                  </a:lnTo>
                  <a:lnTo>
                    <a:pt x="426592" y="155448"/>
                  </a:lnTo>
                  <a:lnTo>
                    <a:pt x="426592" y="141731"/>
                  </a:lnTo>
                  <a:lnTo>
                    <a:pt x="402336" y="141731"/>
                  </a:lnTo>
                  <a:lnTo>
                    <a:pt x="402336" y="112775"/>
                  </a:lnTo>
                  <a:lnTo>
                    <a:pt x="393065" y="112775"/>
                  </a:lnTo>
                  <a:lnTo>
                    <a:pt x="393065" y="74675"/>
                  </a:lnTo>
                  <a:lnTo>
                    <a:pt x="382396" y="74675"/>
                  </a:lnTo>
                  <a:lnTo>
                    <a:pt x="382396" y="41148"/>
                  </a:lnTo>
                  <a:lnTo>
                    <a:pt x="373379" y="41148"/>
                  </a:lnTo>
                  <a:lnTo>
                    <a:pt x="373379" y="16764"/>
                  </a:lnTo>
                  <a:lnTo>
                    <a:pt x="254508" y="16764"/>
                  </a:lnTo>
                  <a:lnTo>
                    <a:pt x="254508" y="0"/>
                  </a:ln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22" name="object 222"/>
            <p:cNvSpPr/>
            <p:nvPr/>
          </p:nvSpPr>
          <p:spPr>
            <a:xfrm>
              <a:off x="7031607" y="3153283"/>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23" name="object 223"/>
            <p:cNvSpPr/>
            <p:nvPr/>
          </p:nvSpPr>
          <p:spPr>
            <a:xfrm>
              <a:off x="7002780" y="3176017"/>
              <a:ext cx="59690" cy="0"/>
            </a:xfrm>
            <a:custGeom>
              <a:avLst/>
              <a:gdLst/>
              <a:ahLst/>
              <a:cxnLst/>
              <a:rect l="l" t="t" r="r" b="b"/>
              <a:pathLst>
                <a:path w="59690">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24" name="object 224"/>
            <p:cNvSpPr/>
            <p:nvPr/>
          </p:nvSpPr>
          <p:spPr>
            <a:xfrm>
              <a:off x="6739127" y="2976374"/>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25" name="object 225"/>
            <p:cNvSpPr/>
            <p:nvPr/>
          </p:nvSpPr>
          <p:spPr>
            <a:xfrm>
              <a:off x="6710172" y="2999358"/>
              <a:ext cx="59690" cy="0"/>
            </a:xfrm>
            <a:custGeom>
              <a:avLst/>
              <a:gdLst/>
              <a:ahLst/>
              <a:cxnLst/>
              <a:rect l="l" t="t" r="r" b="b"/>
              <a:pathLst>
                <a:path w="59690">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26" name="object 226"/>
            <p:cNvSpPr/>
            <p:nvPr/>
          </p:nvSpPr>
          <p:spPr>
            <a:xfrm>
              <a:off x="6283451" y="2976374"/>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27" name="object 227"/>
            <p:cNvSpPr/>
            <p:nvPr/>
          </p:nvSpPr>
          <p:spPr>
            <a:xfrm>
              <a:off x="6254623" y="2999358"/>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28" name="object 228"/>
            <p:cNvSpPr/>
            <p:nvPr/>
          </p:nvSpPr>
          <p:spPr>
            <a:xfrm>
              <a:off x="6257414" y="2976374"/>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29" name="object 229"/>
            <p:cNvSpPr/>
            <p:nvPr/>
          </p:nvSpPr>
          <p:spPr>
            <a:xfrm>
              <a:off x="6228714" y="2999358"/>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30" name="object 230"/>
            <p:cNvSpPr/>
            <p:nvPr/>
          </p:nvSpPr>
          <p:spPr>
            <a:xfrm>
              <a:off x="6228587" y="2976374"/>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31" name="object 231"/>
            <p:cNvSpPr/>
            <p:nvPr/>
          </p:nvSpPr>
          <p:spPr>
            <a:xfrm>
              <a:off x="6199629" y="2999358"/>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32" name="object 232"/>
            <p:cNvSpPr/>
            <p:nvPr/>
          </p:nvSpPr>
          <p:spPr>
            <a:xfrm>
              <a:off x="6165976" y="2976374"/>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33" name="object 233"/>
            <p:cNvSpPr/>
            <p:nvPr/>
          </p:nvSpPr>
          <p:spPr>
            <a:xfrm>
              <a:off x="6137148" y="2999358"/>
              <a:ext cx="59690" cy="0"/>
            </a:xfrm>
            <a:custGeom>
              <a:avLst/>
              <a:gdLst/>
              <a:ahLst/>
              <a:cxnLst/>
              <a:rect l="l" t="t" r="r" b="b"/>
              <a:pathLst>
                <a:path w="59689">
                  <a:moveTo>
                    <a:pt x="5943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34" name="object 234"/>
            <p:cNvSpPr/>
            <p:nvPr/>
          </p:nvSpPr>
          <p:spPr>
            <a:xfrm>
              <a:off x="5658482" y="2976374"/>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35" name="object 235"/>
            <p:cNvSpPr/>
            <p:nvPr/>
          </p:nvSpPr>
          <p:spPr>
            <a:xfrm>
              <a:off x="5629653" y="2999358"/>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36" name="object 236"/>
            <p:cNvSpPr/>
            <p:nvPr/>
          </p:nvSpPr>
          <p:spPr>
            <a:xfrm>
              <a:off x="5292851" y="2976374"/>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37" name="object 237"/>
            <p:cNvSpPr/>
            <p:nvPr/>
          </p:nvSpPr>
          <p:spPr>
            <a:xfrm>
              <a:off x="5262370" y="2999358"/>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38" name="object 238"/>
            <p:cNvSpPr/>
            <p:nvPr/>
          </p:nvSpPr>
          <p:spPr>
            <a:xfrm>
              <a:off x="5193792" y="2976374"/>
              <a:ext cx="12700" cy="47625"/>
            </a:xfrm>
            <a:custGeom>
              <a:avLst/>
              <a:gdLst/>
              <a:ahLst/>
              <a:cxnLst/>
              <a:rect l="l" t="t" r="r" b="b"/>
              <a:pathLst>
                <a:path w="12700" h="47625">
                  <a:moveTo>
                    <a:pt x="0" y="47117"/>
                  </a:moveTo>
                  <a:lnTo>
                    <a:pt x="12192" y="47117"/>
                  </a:lnTo>
                  <a:lnTo>
                    <a:pt x="12192" y="0"/>
                  </a:lnTo>
                  <a:lnTo>
                    <a:pt x="0" y="0"/>
                  </a:lnTo>
                  <a:lnTo>
                    <a:pt x="0" y="47117"/>
                  </a:lnTo>
                  <a:close/>
                </a:path>
              </a:pathLst>
            </a:custGeom>
            <a:solidFill>
              <a:srgbClr val="4F74C7"/>
            </a:solidFill>
          </p:spPr>
          <p:txBody>
            <a:bodyPr wrap="square" lIns="0" tIns="0" rIns="0" bIns="0" rtlCol="0"/>
            <a:lstStyle/>
            <a:p>
              <a:pPr defTabSz="914378"/>
              <a:endParaRPr>
                <a:solidFill>
                  <a:prstClr val="black"/>
                </a:solidFill>
                <a:latin typeface="Calibri"/>
              </a:endParaRPr>
            </a:p>
          </p:txBody>
        </p:sp>
        <p:sp>
          <p:nvSpPr>
            <p:cNvPr id="239" name="object 239"/>
            <p:cNvSpPr/>
            <p:nvPr/>
          </p:nvSpPr>
          <p:spPr>
            <a:xfrm>
              <a:off x="5170929" y="2999358"/>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40" name="object 240"/>
            <p:cNvSpPr/>
            <p:nvPr/>
          </p:nvSpPr>
          <p:spPr>
            <a:xfrm>
              <a:off x="5209031" y="2976374"/>
              <a:ext cx="12700" cy="47625"/>
            </a:xfrm>
            <a:custGeom>
              <a:avLst/>
              <a:gdLst/>
              <a:ahLst/>
              <a:cxnLst/>
              <a:rect l="l" t="t" r="r" b="b"/>
              <a:pathLst>
                <a:path w="12700" h="47625">
                  <a:moveTo>
                    <a:pt x="0" y="47117"/>
                  </a:moveTo>
                  <a:lnTo>
                    <a:pt x="12192" y="47117"/>
                  </a:lnTo>
                  <a:lnTo>
                    <a:pt x="12192" y="0"/>
                  </a:lnTo>
                  <a:lnTo>
                    <a:pt x="0" y="0"/>
                  </a:lnTo>
                  <a:lnTo>
                    <a:pt x="0" y="47117"/>
                  </a:lnTo>
                  <a:close/>
                </a:path>
              </a:pathLst>
            </a:custGeom>
            <a:solidFill>
              <a:srgbClr val="4F74C7"/>
            </a:solidFill>
          </p:spPr>
          <p:txBody>
            <a:bodyPr wrap="square" lIns="0" tIns="0" rIns="0" bIns="0" rtlCol="0"/>
            <a:lstStyle/>
            <a:p>
              <a:pPr defTabSz="914378"/>
              <a:endParaRPr>
                <a:solidFill>
                  <a:prstClr val="black"/>
                </a:solidFill>
                <a:latin typeface="Calibri"/>
              </a:endParaRPr>
            </a:p>
          </p:txBody>
        </p:sp>
        <p:sp>
          <p:nvSpPr>
            <p:cNvPr id="241" name="object 241"/>
            <p:cNvSpPr/>
            <p:nvPr/>
          </p:nvSpPr>
          <p:spPr>
            <a:xfrm>
              <a:off x="5186171" y="2999358"/>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42" name="object 242"/>
            <p:cNvSpPr/>
            <p:nvPr/>
          </p:nvSpPr>
          <p:spPr>
            <a:xfrm>
              <a:off x="5135880" y="2935363"/>
              <a:ext cx="64135" cy="45720"/>
            </a:xfrm>
            <a:custGeom>
              <a:avLst/>
              <a:gdLst/>
              <a:ahLst/>
              <a:cxnLst/>
              <a:rect l="l" t="t" r="r" b="b"/>
              <a:pathLst>
                <a:path w="64135" h="45719">
                  <a:moveTo>
                    <a:pt x="64008" y="16751"/>
                  </a:moveTo>
                  <a:lnTo>
                    <a:pt x="59309" y="16751"/>
                  </a:lnTo>
                  <a:lnTo>
                    <a:pt x="41148" y="16751"/>
                  </a:lnTo>
                  <a:lnTo>
                    <a:pt x="41148" y="0"/>
                  </a:lnTo>
                  <a:lnTo>
                    <a:pt x="36563" y="0"/>
                  </a:lnTo>
                  <a:lnTo>
                    <a:pt x="28956" y="0"/>
                  </a:lnTo>
                  <a:lnTo>
                    <a:pt x="24371" y="0"/>
                  </a:lnTo>
                  <a:lnTo>
                    <a:pt x="24371" y="16751"/>
                  </a:lnTo>
                  <a:lnTo>
                    <a:pt x="4699" y="16751"/>
                  </a:lnTo>
                  <a:lnTo>
                    <a:pt x="0" y="16751"/>
                  </a:lnTo>
                  <a:lnTo>
                    <a:pt x="0" y="28943"/>
                  </a:lnTo>
                  <a:lnTo>
                    <a:pt x="4699" y="28943"/>
                  </a:lnTo>
                  <a:lnTo>
                    <a:pt x="24371" y="28943"/>
                  </a:lnTo>
                  <a:lnTo>
                    <a:pt x="24371" y="45593"/>
                  </a:lnTo>
                  <a:lnTo>
                    <a:pt x="28956" y="45593"/>
                  </a:lnTo>
                  <a:lnTo>
                    <a:pt x="36563" y="45593"/>
                  </a:lnTo>
                  <a:lnTo>
                    <a:pt x="41148" y="45593"/>
                  </a:lnTo>
                  <a:lnTo>
                    <a:pt x="41148" y="28943"/>
                  </a:lnTo>
                  <a:lnTo>
                    <a:pt x="59309" y="28943"/>
                  </a:lnTo>
                  <a:lnTo>
                    <a:pt x="64008" y="28943"/>
                  </a:lnTo>
                  <a:lnTo>
                    <a:pt x="64008" y="16751"/>
                  </a:lnTo>
                  <a:close/>
                </a:path>
              </a:pathLst>
            </a:custGeom>
            <a:solidFill>
              <a:srgbClr val="4F74C7"/>
            </a:solidFill>
          </p:spPr>
          <p:txBody>
            <a:bodyPr wrap="square" lIns="0" tIns="0" rIns="0" bIns="0" rtlCol="0"/>
            <a:lstStyle/>
            <a:p>
              <a:pPr defTabSz="914378"/>
              <a:endParaRPr>
                <a:solidFill>
                  <a:prstClr val="black"/>
                </a:solidFill>
                <a:latin typeface="Calibri"/>
              </a:endParaRPr>
            </a:p>
          </p:txBody>
        </p:sp>
        <p:sp>
          <p:nvSpPr>
            <p:cNvPr id="243" name="object 243"/>
            <p:cNvSpPr/>
            <p:nvPr/>
          </p:nvSpPr>
          <p:spPr>
            <a:xfrm>
              <a:off x="5135752" y="2916936"/>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44" name="object 244"/>
            <p:cNvSpPr/>
            <p:nvPr/>
          </p:nvSpPr>
          <p:spPr>
            <a:xfrm>
              <a:off x="5107048" y="2939924"/>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45" name="object 245"/>
            <p:cNvSpPr/>
            <p:nvPr/>
          </p:nvSpPr>
          <p:spPr>
            <a:xfrm>
              <a:off x="5099176" y="2892680"/>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46" name="object 246"/>
            <p:cNvSpPr/>
            <p:nvPr/>
          </p:nvSpPr>
          <p:spPr>
            <a:xfrm>
              <a:off x="5070345" y="2916936"/>
              <a:ext cx="58419" cy="0"/>
            </a:xfrm>
            <a:custGeom>
              <a:avLst/>
              <a:gdLst/>
              <a:ahLst/>
              <a:cxnLst/>
              <a:rect l="l" t="t" r="r" b="b"/>
              <a:pathLst>
                <a:path w="58420">
                  <a:moveTo>
                    <a:pt x="57911"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47" name="object 247"/>
            <p:cNvSpPr/>
            <p:nvPr/>
          </p:nvSpPr>
          <p:spPr>
            <a:xfrm>
              <a:off x="4946776" y="2872739"/>
              <a:ext cx="0" cy="47625"/>
            </a:xfrm>
            <a:custGeom>
              <a:avLst/>
              <a:gdLst/>
              <a:ahLst/>
              <a:cxnLst/>
              <a:rect l="l" t="t" r="r" b="b"/>
              <a:pathLst>
                <a:path h="47625">
                  <a:moveTo>
                    <a:pt x="0" y="0"/>
                  </a:moveTo>
                  <a:lnTo>
                    <a:pt x="0" y="47244"/>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48" name="object 248"/>
            <p:cNvSpPr/>
            <p:nvPr/>
          </p:nvSpPr>
          <p:spPr>
            <a:xfrm>
              <a:off x="4917945" y="2897252"/>
              <a:ext cx="58419" cy="0"/>
            </a:xfrm>
            <a:custGeom>
              <a:avLst/>
              <a:gdLst/>
              <a:ahLst/>
              <a:cxnLst/>
              <a:rect l="l" t="t" r="r" b="b"/>
              <a:pathLst>
                <a:path w="58420">
                  <a:moveTo>
                    <a:pt x="57911"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49" name="object 249"/>
            <p:cNvSpPr/>
            <p:nvPr/>
          </p:nvSpPr>
          <p:spPr>
            <a:xfrm>
              <a:off x="4786883" y="2823974"/>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50" name="object 250"/>
            <p:cNvSpPr/>
            <p:nvPr/>
          </p:nvSpPr>
          <p:spPr>
            <a:xfrm>
              <a:off x="4758055" y="2846958"/>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51" name="object 251"/>
            <p:cNvSpPr/>
            <p:nvPr/>
          </p:nvSpPr>
          <p:spPr>
            <a:xfrm>
              <a:off x="4768595" y="2823974"/>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52" name="object 252"/>
            <p:cNvSpPr/>
            <p:nvPr/>
          </p:nvSpPr>
          <p:spPr>
            <a:xfrm>
              <a:off x="4739638" y="2846958"/>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53" name="object 253"/>
            <p:cNvSpPr/>
            <p:nvPr/>
          </p:nvSpPr>
          <p:spPr>
            <a:xfrm>
              <a:off x="4750179" y="2808858"/>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54" name="object 254"/>
            <p:cNvSpPr/>
            <p:nvPr/>
          </p:nvSpPr>
          <p:spPr>
            <a:xfrm>
              <a:off x="4721479" y="2833117"/>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55" name="object 255"/>
            <p:cNvSpPr/>
            <p:nvPr/>
          </p:nvSpPr>
          <p:spPr>
            <a:xfrm>
              <a:off x="4734938" y="2793620"/>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56" name="object 256"/>
            <p:cNvSpPr/>
            <p:nvPr/>
          </p:nvSpPr>
          <p:spPr>
            <a:xfrm>
              <a:off x="4706110" y="2816480"/>
              <a:ext cx="58419" cy="0"/>
            </a:xfrm>
            <a:custGeom>
              <a:avLst/>
              <a:gdLst/>
              <a:ahLst/>
              <a:cxnLst/>
              <a:rect l="l" t="t" r="r" b="b"/>
              <a:pathLst>
                <a:path w="58420">
                  <a:moveTo>
                    <a:pt x="57911"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57" name="object 257"/>
            <p:cNvSpPr/>
            <p:nvPr/>
          </p:nvSpPr>
          <p:spPr>
            <a:xfrm>
              <a:off x="4721351" y="2779777"/>
              <a:ext cx="0" cy="47625"/>
            </a:xfrm>
            <a:custGeom>
              <a:avLst/>
              <a:gdLst/>
              <a:ahLst/>
              <a:cxnLst/>
              <a:rect l="l" t="t" r="r" b="b"/>
              <a:pathLst>
                <a:path h="47625">
                  <a:moveTo>
                    <a:pt x="0" y="0"/>
                  </a:moveTo>
                  <a:lnTo>
                    <a:pt x="0" y="47244"/>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58" name="object 258"/>
            <p:cNvSpPr/>
            <p:nvPr/>
          </p:nvSpPr>
          <p:spPr>
            <a:xfrm>
              <a:off x="4692394" y="2804286"/>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59" name="object 259"/>
            <p:cNvSpPr/>
            <p:nvPr/>
          </p:nvSpPr>
          <p:spPr>
            <a:xfrm>
              <a:off x="4681727" y="2724911"/>
              <a:ext cx="0" cy="47625"/>
            </a:xfrm>
            <a:custGeom>
              <a:avLst/>
              <a:gdLst/>
              <a:ahLst/>
              <a:cxnLst/>
              <a:rect l="l" t="t" r="r" b="b"/>
              <a:pathLst>
                <a:path h="47625">
                  <a:moveTo>
                    <a:pt x="0" y="0"/>
                  </a:moveTo>
                  <a:lnTo>
                    <a:pt x="0" y="47244"/>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60" name="object 260"/>
            <p:cNvSpPr/>
            <p:nvPr/>
          </p:nvSpPr>
          <p:spPr>
            <a:xfrm>
              <a:off x="4652771" y="2747774"/>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61" name="object 261"/>
            <p:cNvSpPr/>
            <p:nvPr/>
          </p:nvSpPr>
          <p:spPr>
            <a:xfrm>
              <a:off x="4655820" y="2700655"/>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62" name="object 262"/>
            <p:cNvSpPr/>
            <p:nvPr/>
          </p:nvSpPr>
          <p:spPr>
            <a:xfrm>
              <a:off x="4626862" y="2724911"/>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63" name="object 263"/>
            <p:cNvSpPr/>
            <p:nvPr/>
          </p:nvSpPr>
          <p:spPr>
            <a:xfrm>
              <a:off x="4328160" y="2641231"/>
              <a:ext cx="123825" cy="47625"/>
            </a:xfrm>
            <a:custGeom>
              <a:avLst/>
              <a:gdLst/>
              <a:ahLst/>
              <a:cxnLst/>
              <a:rect l="l" t="t" r="r" b="b"/>
              <a:pathLst>
                <a:path w="123825" h="47625">
                  <a:moveTo>
                    <a:pt x="57785" y="18161"/>
                  </a:moveTo>
                  <a:lnTo>
                    <a:pt x="34925" y="18161"/>
                  </a:lnTo>
                  <a:lnTo>
                    <a:pt x="34925" y="0"/>
                  </a:lnTo>
                  <a:lnTo>
                    <a:pt x="22733" y="0"/>
                  </a:lnTo>
                  <a:lnTo>
                    <a:pt x="22733" y="18161"/>
                  </a:lnTo>
                  <a:lnTo>
                    <a:pt x="0" y="18161"/>
                  </a:lnTo>
                  <a:lnTo>
                    <a:pt x="0" y="30353"/>
                  </a:lnTo>
                  <a:lnTo>
                    <a:pt x="22733" y="30353"/>
                  </a:lnTo>
                  <a:lnTo>
                    <a:pt x="22733" y="47117"/>
                  </a:lnTo>
                  <a:lnTo>
                    <a:pt x="34925" y="47117"/>
                  </a:lnTo>
                  <a:lnTo>
                    <a:pt x="34925" y="30353"/>
                  </a:lnTo>
                  <a:lnTo>
                    <a:pt x="57785" y="30353"/>
                  </a:lnTo>
                  <a:lnTo>
                    <a:pt x="57785" y="18161"/>
                  </a:lnTo>
                  <a:close/>
                </a:path>
                <a:path w="123825" h="47625">
                  <a:moveTo>
                    <a:pt x="123317" y="18161"/>
                  </a:moveTo>
                  <a:lnTo>
                    <a:pt x="100457" y="18161"/>
                  </a:lnTo>
                  <a:lnTo>
                    <a:pt x="100457" y="0"/>
                  </a:lnTo>
                  <a:lnTo>
                    <a:pt x="88265" y="0"/>
                  </a:lnTo>
                  <a:lnTo>
                    <a:pt x="88265" y="18161"/>
                  </a:lnTo>
                  <a:lnTo>
                    <a:pt x="65532" y="18161"/>
                  </a:lnTo>
                  <a:lnTo>
                    <a:pt x="65532" y="30353"/>
                  </a:lnTo>
                  <a:lnTo>
                    <a:pt x="88265" y="30353"/>
                  </a:lnTo>
                  <a:lnTo>
                    <a:pt x="88265" y="47117"/>
                  </a:lnTo>
                  <a:lnTo>
                    <a:pt x="100457" y="47117"/>
                  </a:lnTo>
                  <a:lnTo>
                    <a:pt x="100457" y="30353"/>
                  </a:lnTo>
                  <a:lnTo>
                    <a:pt x="123317" y="30353"/>
                  </a:lnTo>
                  <a:lnTo>
                    <a:pt x="123317" y="18161"/>
                  </a:lnTo>
                  <a:close/>
                </a:path>
              </a:pathLst>
            </a:custGeom>
            <a:solidFill>
              <a:srgbClr val="4F74C7"/>
            </a:solidFill>
          </p:spPr>
          <p:txBody>
            <a:bodyPr wrap="square" lIns="0" tIns="0" rIns="0" bIns="0" rtlCol="0"/>
            <a:lstStyle/>
            <a:p>
              <a:pPr defTabSz="914378"/>
              <a:endParaRPr>
                <a:solidFill>
                  <a:prstClr val="black"/>
                </a:solidFill>
                <a:latin typeface="Calibri"/>
              </a:endParaRPr>
            </a:p>
          </p:txBody>
        </p:sp>
        <p:sp>
          <p:nvSpPr>
            <p:cNvPr id="264" name="object 264"/>
            <p:cNvSpPr/>
            <p:nvPr/>
          </p:nvSpPr>
          <p:spPr>
            <a:xfrm>
              <a:off x="4264151" y="2497836"/>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65" name="object 265"/>
            <p:cNvSpPr/>
            <p:nvPr/>
          </p:nvSpPr>
          <p:spPr>
            <a:xfrm>
              <a:off x="4233671" y="2520824"/>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66" name="object 266"/>
            <p:cNvSpPr/>
            <p:nvPr/>
          </p:nvSpPr>
          <p:spPr>
            <a:xfrm>
              <a:off x="4055364" y="2426207"/>
              <a:ext cx="0" cy="45720"/>
            </a:xfrm>
            <a:custGeom>
              <a:avLst/>
              <a:gdLst/>
              <a:ahLst/>
              <a:cxnLst/>
              <a:rect l="l" t="t" r="r" b="b"/>
              <a:pathLst>
                <a:path h="45719">
                  <a:moveTo>
                    <a:pt x="0" y="0"/>
                  </a:moveTo>
                  <a:lnTo>
                    <a:pt x="0" y="4572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67" name="object 267"/>
            <p:cNvSpPr/>
            <p:nvPr/>
          </p:nvSpPr>
          <p:spPr>
            <a:xfrm>
              <a:off x="4025011" y="2447545"/>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68" name="object 268"/>
            <p:cNvSpPr/>
            <p:nvPr/>
          </p:nvSpPr>
          <p:spPr>
            <a:xfrm>
              <a:off x="3972938" y="2401952"/>
              <a:ext cx="0" cy="45720"/>
            </a:xfrm>
            <a:custGeom>
              <a:avLst/>
              <a:gdLst/>
              <a:ahLst/>
              <a:cxnLst/>
              <a:rect l="l" t="t" r="r" b="b"/>
              <a:pathLst>
                <a:path h="45719">
                  <a:moveTo>
                    <a:pt x="0" y="0"/>
                  </a:moveTo>
                  <a:lnTo>
                    <a:pt x="0" y="45592"/>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69" name="object 269"/>
            <p:cNvSpPr/>
            <p:nvPr/>
          </p:nvSpPr>
          <p:spPr>
            <a:xfrm>
              <a:off x="3942713" y="2426207"/>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70" name="object 270"/>
            <p:cNvSpPr/>
            <p:nvPr/>
          </p:nvSpPr>
          <p:spPr>
            <a:xfrm>
              <a:off x="3907536" y="2389758"/>
              <a:ext cx="12700" cy="45720"/>
            </a:xfrm>
            <a:custGeom>
              <a:avLst/>
              <a:gdLst/>
              <a:ahLst/>
              <a:cxnLst/>
              <a:rect l="l" t="t" r="r" b="b"/>
              <a:pathLst>
                <a:path w="12700" h="45719">
                  <a:moveTo>
                    <a:pt x="0" y="45720"/>
                  </a:moveTo>
                  <a:lnTo>
                    <a:pt x="12192" y="45720"/>
                  </a:lnTo>
                  <a:lnTo>
                    <a:pt x="12192" y="0"/>
                  </a:lnTo>
                  <a:lnTo>
                    <a:pt x="0" y="0"/>
                  </a:lnTo>
                  <a:lnTo>
                    <a:pt x="0" y="45720"/>
                  </a:lnTo>
                  <a:close/>
                </a:path>
              </a:pathLst>
            </a:custGeom>
            <a:solidFill>
              <a:srgbClr val="4F74C7"/>
            </a:solidFill>
          </p:spPr>
          <p:txBody>
            <a:bodyPr wrap="square" lIns="0" tIns="0" rIns="0" bIns="0" rtlCol="0"/>
            <a:lstStyle/>
            <a:p>
              <a:pPr defTabSz="914378"/>
              <a:endParaRPr>
                <a:solidFill>
                  <a:prstClr val="black"/>
                </a:solidFill>
                <a:latin typeface="Calibri"/>
              </a:endParaRPr>
            </a:p>
          </p:txBody>
        </p:sp>
        <p:sp>
          <p:nvSpPr>
            <p:cNvPr id="271" name="object 271"/>
            <p:cNvSpPr/>
            <p:nvPr/>
          </p:nvSpPr>
          <p:spPr>
            <a:xfrm>
              <a:off x="3884676" y="2414017"/>
              <a:ext cx="58419" cy="0"/>
            </a:xfrm>
            <a:custGeom>
              <a:avLst/>
              <a:gdLst/>
              <a:ahLst/>
              <a:cxnLst/>
              <a:rect l="l" t="t" r="r" b="b"/>
              <a:pathLst>
                <a:path w="58420">
                  <a:moveTo>
                    <a:pt x="57911"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72" name="object 272"/>
            <p:cNvSpPr/>
            <p:nvPr/>
          </p:nvSpPr>
          <p:spPr>
            <a:xfrm>
              <a:off x="3918204" y="2389758"/>
              <a:ext cx="12700" cy="45720"/>
            </a:xfrm>
            <a:custGeom>
              <a:avLst/>
              <a:gdLst/>
              <a:ahLst/>
              <a:cxnLst/>
              <a:rect l="l" t="t" r="r" b="b"/>
              <a:pathLst>
                <a:path w="12700" h="45719">
                  <a:moveTo>
                    <a:pt x="0" y="45720"/>
                  </a:moveTo>
                  <a:lnTo>
                    <a:pt x="12192" y="45720"/>
                  </a:lnTo>
                  <a:lnTo>
                    <a:pt x="12192" y="0"/>
                  </a:lnTo>
                  <a:lnTo>
                    <a:pt x="0" y="0"/>
                  </a:lnTo>
                  <a:lnTo>
                    <a:pt x="0" y="45720"/>
                  </a:lnTo>
                  <a:close/>
                </a:path>
              </a:pathLst>
            </a:custGeom>
            <a:solidFill>
              <a:srgbClr val="4F74C7"/>
            </a:solidFill>
          </p:spPr>
          <p:txBody>
            <a:bodyPr wrap="square" lIns="0" tIns="0" rIns="0" bIns="0" rtlCol="0"/>
            <a:lstStyle/>
            <a:p>
              <a:pPr defTabSz="914378"/>
              <a:endParaRPr>
                <a:solidFill>
                  <a:prstClr val="black"/>
                </a:solidFill>
                <a:latin typeface="Calibri"/>
              </a:endParaRPr>
            </a:p>
          </p:txBody>
        </p:sp>
        <p:sp>
          <p:nvSpPr>
            <p:cNvPr id="273" name="object 273"/>
            <p:cNvSpPr/>
            <p:nvPr/>
          </p:nvSpPr>
          <p:spPr>
            <a:xfrm>
              <a:off x="3895344" y="2414017"/>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74" name="object 274"/>
            <p:cNvSpPr/>
            <p:nvPr/>
          </p:nvSpPr>
          <p:spPr>
            <a:xfrm>
              <a:off x="3831336" y="2351658"/>
              <a:ext cx="80645" cy="67310"/>
            </a:xfrm>
            <a:custGeom>
              <a:avLst/>
              <a:gdLst/>
              <a:ahLst/>
              <a:cxnLst/>
              <a:rect l="l" t="t" r="r" b="b"/>
              <a:pathLst>
                <a:path w="80645" h="67310">
                  <a:moveTo>
                    <a:pt x="80632" y="38100"/>
                  </a:moveTo>
                  <a:lnTo>
                    <a:pt x="74536" y="38100"/>
                  </a:lnTo>
                  <a:lnTo>
                    <a:pt x="74536" y="32004"/>
                  </a:lnTo>
                  <a:lnTo>
                    <a:pt x="67043" y="32004"/>
                  </a:lnTo>
                  <a:lnTo>
                    <a:pt x="67043" y="27432"/>
                  </a:lnTo>
                  <a:lnTo>
                    <a:pt x="59309" y="27432"/>
                  </a:lnTo>
                  <a:lnTo>
                    <a:pt x="59309" y="16776"/>
                  </a:lnTo>
                  <a:lnTo>
                    <a:pt x="51803" y="16776"/>
                  </a:lnTo>
                  <a:lnTo>
                    <a:pt x="51803" y="15125"/>
                  </a:lnTo>
                  <a:lnTo>
                    <a:pt x="42532" y="15125"/>
                  </a:lnTo>
                  <a:lnTo>
                    <a:pt x="42532" y="9029"/>
                  </a:lnTo>
                  <a:lnTo>
                    <a:pt x="36449" y="9029"/>
                  </a:lnTo>
                  <a:lnTo>
                    <a:pt x="36449" y="0"/>
                  </a:lnTo>
                  <a:lnTo>
                    <a:pt x="24257" y="0"/>
                  </a:lnTo>
                  <a:lnTo>
                    <a:pt x="24257" y="16776"/>
                  </a:lnTo>
                  <a:lnTo>
                    <a:pt x="0" y="16776"/>
                  </a:lnTo>
                  <a:lnTo>
                    <a:pt x="0" y="28968"/>
                  </a:lnTo>
                  <a:lnTo>
                    <a:pt x="7734" y="28968"/>
                  </a:lnTo>
                  <a:lnTo>
                    <a:pt x="7734" y="39624"/>
                  </a:lnTo>
                  <a:lnTo>
                    <a:pt x="16751" y="39624"/>
                  </a:lnTo>
                  <a:lnTo>
                    <a:pt x="16751" y="44196"/>
                  </a:lnTo>
                  <a:lnTo>
                    <a:pt x="21323" y="44196"/>
                  </a:lnTo>
                  <a:lnTo>
                    <a:pt x="21323" y="50292"/>
                  </a:lnTo>
                  <a:lnTo>
                    <a:pt x="30340" y="50292"/>
                  </a:lnTo>
                  <a:lnTo>
                    <a:pt x="30340" y="57670"/>
                  </a:lnTo>
                  <a:lnTo>
                    <a:pt x="39611" y="57670"/>
                  </a:lnTo>
                  <a:lnTo>
                    <a:pt x="39611" y="62242"/>
                  </a:lnTo>
                  <a:lnTo>
                    <a:pt x="44196" y="62242"/>
                  </a:lnTo>
                  <a:lnTo>
                    <a:pt x="44196" y="66941"/>
                  </a:lnTo>
                  <a:lnTo>
                    <a:pt x="56388" y="66941"/>
                  </a:lnTo>
                  <a:lnTo>
                    <a:pt x="56388" y="50292"/>
                  </a:lnTo>
                  <a:lnTo>
                    <a:pt x="80632" y="50292"/>
                  </a:lnTo>
                  <a:lnTo>
                    <a:pt x="80632" y="38100"/>
                  </a:lnTo>
                  <a:close/>
                </a:path>
              </a:pathLst>
            </a:custGeom>
            <a:solidFill>
              <a:srgbClr val="4F74C7"/>
            </a:solidFill>
          </p:spPr>
          <p:txBody>
            <a:bodyPr wrap="square" lIns="0" tIns="0" rIns="0" bIns="0" rtlCol="0"/>
            <a:lstStyle/>
            <a:p>
              <a:pPr defTabSz="914378"/>
              <a:endParaRPr>
                <a:solidFill>
                  <a:prstClr val="black"/>
                </a:solidFill>
                <a:latin typeface="Calibri"/>
              </a:endParaRPr>
            </a:p>
          </p:txBody>
        </p:sp>
        <p:sp>
          <p:nvSpPr>
            <p:cNvPr id="275" name="object 275"/>
            <p:cNvSpPr/>
            <p:nvPr/>
          </p:nvSpPr>
          <p:spPr>
            <a:xfrm>
              <a:off x="3838954" y="2337817"/>
              <a:ext cx="0" cy="47625"/>
            </a:xfrm>
            <a:custGeom>
              <a:avLst/>
              <a:gdLst/>
              <a:ahLst/>
              <a:cxnLst/>
              <a:rect l="l" t="t" r="r" b="b"/>
              <a:pathLst>
                <a:path h="47625">
                  <a:moveTo>
                    <a:pt x="0" y="0"/>
                  </a:moveTo>
                  <a:lnTo>
                    <a:pt x="0" y="47244"/>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76" name="object 276"/>
            <p:cNvSpPr/>
            <p:nvPr/>
          </p:nvSpPr>
          <p:spPr>
            <a:xfrm>
              <a:off x="3809997" y="2360677"/>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77" name="object 277"/>
            <p:cNvSpPr/>
            <p:nvPr/>
          </p:nvSpPr>
          <p:spPr>
            <a:xfrm>
              <a:off x="3823589" y="2292224"/>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78" name="object 278"/>
            <p:cNvSpPr/>
            <p:nvPr/>
          </p:nvSpPr>
          <p:spPr>
            <a:xfrm>
              <a:off x="3793236" y="2316479"/>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79" name="object 279"/>
            <p:cNvSpPr/>
            <p:nvPr/>
          </p:nvSpPr>
          <p:spPr>
            <a:xfrm>
              <a:off x="3773422" y="2200782"/>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80" name="object 280"/>
            <p:cNvSpPr/>
            <p:nvPr/>
          </p:nvSpPr>
          <p:spPr>
            <a:xfrm>
              <a:off x="3744467" y="2225039"/>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81" name="object 281"/>
            <p:cNvSpPr/>
            <p:nvPr/>
          </p:nvSpPr>
          <p:spPr>
            <a:xfrm>
              <a:off x="3759579" y="2177924"/>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82" name="object 282"/>
            <p:cNvSpPr/>
            <p:nvPr/>
          </p:nvSpPr>
          <p:spPr>
            <a:xfrm>
              <a:off x="3730879" y="2200782"/>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83" name="object 283"/>
            <p:cNvSpPr/>
            <p:nvPr/>
          </p:nvSpPr>
          <p:spPr>
            <a:xfrm>
              <a:off x="3511296" y="2104645"/>
              <a:ext cx="0" cy="47625"/>
            </a:xfrm>
            <a:custGeom>
              <a:avLst/>
              <a:gdLst/>
              <a:ahLst/>
              <a:cxnLst/>
              <a:rect l="l" t="t" r="r" b="b"/>
              <a:pathLst>
                <a:path h="47625">
                  <a:moveTo>
                    <a:pt x="0" y="0"/>
                  </a:moveTo>
                  <a:lnTo>
                    <a:pt x="0" y="47244"/>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84" name="object 284"/>
            <p:cNvSpPr/>
            <p:nvPr/>
          </p:nvSpPr>
          <p:spPr>
            <a:xfrm>
              <a:off x="3480816" y="2127505"/>
              <a:ext cx="59690" cy="0"/>
            </a:xfrm>
            <a:custGeom>
              <a:avLst/>
              <a:gdLst/>
              <a:ahLst/>
              <a:cxnLst/>
              <a:rect l="l" t="t" r="r" b="b"/>
              <a:pathLst>
                <a:path w="59689">
                  <a:moveTo>
                    <a:pt x="5943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85" name="object 285"/>
            <p:cNvSpPr/>
            <p:nvPr/>
          </p:nvSpPr>
          <p:spPr>
            <a:xfrm>
              <a:off x="3462527" y="2078736"/>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86" name="object 286"/>
            <p:cNvSpPr/>
            <p:nvPr/>
          </p:nvSpPr>
          <p:spPr>
            <a:xfrm>
              <a:off x="3433572" y="2103249"/>
              <a:ext cx="58419" cy="0"/>
            </a:xfrm>
            <a:custGeom>
              <a:avLst/>
              <a:gdLst/>
              <a:ahLst/>
              <a:cxnLst/>
              <a:rect l="l" t="t" r="r" b="b"/>
              <a:pathLst>
                <a:path w="58420">
                  <a:moveTo>
                    <a:pt x="57911"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87" name="object 287"/>
            <p:cNvSpPr/>
            <p:nvPr/>
          </p:nvSpPr>
          <p:spPr>
            <a:xfrm>
              <a:off x="3424427" y="2027049"/>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88" name="object 288"/>
            <p:cNvSpPr/>
            <p:nvPr/>
          </p:nvSpPr>
          <p:spPr>
            <a:xfrm>
              <a:off x="3393948" y="2051305"/>
              <a:ext cx="59690" cy="0"/>
            </a:xfrm>
            <a:custGeom>
              <a:avLst/>
              <a:gdLst/>
              <a:ahLst/>
              <a:cxnLst/>
              <a:rect l="l" t="t" r="r" b="b"/>
              <a:pathLst>
                <a:path w="59689">
                  <a:moveTo>
                    <a:pt x="5943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89" name="object 289"/>
            <p:cNvSpPr/>
            <p:nvPr/>
          </p:nvSpPr>
          <p:spPr>
            <a:xfrm>
              <a:off x="3392422" y="1973579"/>
              <a:ext cx="0" cy="47625"/>
            </a:xfrm>
            <a:custGeom>
              <a:avLst/>
              <a:gdLst/>
              <a:ahLst/>
              <a:cxnLst/>
              <a:rect l="l" t="t" r="r" b="b"/>
              <a:pathLst>
                <a:path h="47625">
                  <a:moveTo>
                    <a:pt x="0" y="0"/>
                  </a:moveTo>
                  <a:lnTo>
                    <a:pt x="0" y="47244"/>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90" name="object 290"/>
            <p:cNvSpPr/>
            <p:nvPr/>
          </p:nvSpPr>
          <p:spPr>
            <a:xfrm>
              <a:off x="3363468" y="1996439"/>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91" name="object 291"/>
            <p:cNvSpPr/>
            <p:nvPr/>
          </p:nvSpPr>
          <p:spPr>
            <a:xfrm>
              <a:off x="3374008" y="1888236"/>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92" name="object 292"/>
            <p:cNvSpPr/>
            <p:nvPr/>
          </p:nvSpPr>
          <p:spPr>
            <a:xfrm>
              <a:off x="3343780" y="1911224"/>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93" name="object 293"/>
            <p:cNvSpPr/>
            <p:nvPr/>
          </p:nvSpPr>
          <p:spPr>
            <a:xfrm>
              <a:off x="3343654" y="1844042"/>
              <a:ext cx="0" cy="45720"/>
            </a:xfrm>
            <a:custGeom>
              <a:avLst/>
              <a:gdLst/>
              <a:ahLst/>
              <a:cxnLst/>
              <a:rect l="l" t="t" r="r" b="b"/>
              <a:pathLst>
                <a:path h="45719">
                  <a:moveTo>
                    <a:pt x="0" y="0"/>
                  </a:moveTo>
                  <a:lnTo>
                    <a:pt x="0" y="4572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94" name="object 294"/>
            <p:cNvSpPr/>
            <p:nvPr/>
          </p:nvSpPr>
          <p:spPr>
            <a:xfrm>
              <a:off x="3314700" y="1868552"/>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95" name="object 295"/>
            <p:cNvSpPr/>
            <p:nvPr/>
          </p:nvSpPr>
          <p:spPr>
            <a:xfrm>
              <a:off x="3320796" y="1825878"/>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96" name="object 296"/>
            <p:cNvSpPr/>
            <p:nvPr/>
          </p:nvSpPr>
          <p:spPr>
            <a:xfrm>
              <a:off x="3290316" y="1850136"/>
              <a:ext cx="59690" cy="0"/>
            </a:xfrm>
            <a:custGeom>
              <a:avLst/>
              <a:gdLst/>
              <a:ahLst/>
              <a:cxnLst/>
              <a:rect l="l" t="t" r="r" b="b"/>
              <a:pathLst>
                <a:path w="59689">
                  <a:moveTo>
                    <a:pt x="5943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97" name="object 297"/>
            <p:cNvSpPr/>
            <p:nvPr/>
          </p:nvSpPr>
          <p:spPr>
            <a:xfrm>
              <a:off x="3304032" y="1801367"/>
              <a:ext cx="0" cy="48895"/>
            </a:xfrm>
            <a:custGeom>
              <a:avLst/>
              <a:gdLst/>
              <a:ahLst/>
              <a:cxnLst/>
              <a:rect l="l" t="t" r="r" b="b"/>
              <a:pathLst>
                <a:path h="48894">
                  <a:moveTo>
                    <a:pt x="0" y="0"/>
                  </a:moveTo>
                  <a:lnTo>
                    <a:pt x="0" y="48641"/>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98" name="object 298"/>
            <p:cNvSpPr/>
            <p:nvPr/>
          </p:nvSpPr>
          <p:spPr>
            <a:xfrm>
              <a:off x="3273679" y="1825878"/>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99" name="object 299"/>
            <p:cNvSpPr/>
            <p:nvPr/>
          </p:nvSpPr>
          <p:spPr>
            <a:xfrm>
              <a:off x="3281044" y="1784603"/>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00" name="object 300"/>
            <p:cNvSpPr/>
            <p:nvPr/>
          </p:nvSpPr>
          <p:spPr>
            <a:xfrm>
              <a:off x="3253740" y="1807590"/>
              <a:ext cx="56515" cy="0"/>
            </a:xfrm>
            <a:custGeom>
              <a:avLst/>
              <a:gdLst/>
              <a:ahLst/>
              <a:cxnLst/>
              <a:rect l="l" t="t" r="r" b="b"/>
              <a:pathLst>
                <a:path w="56514">
                  <a:moveTo>
                    <a:pt x="56387"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01" name="object 301"/>
            <p:cNvSpPr/>
            <p:nvPr/>
          </p:nvSpPr>
          <p:spPr>
            <a:xfrm>
              <a:off x="3223260" y="1773936"/>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02" name="object 302"/>
            <p:cNvSpPr/>
            <p:nvPr/>
          </p:nvSpPr>
          <p:spPr>
            <a:xfrm>
              <a:off x="3194304" y="1796922"/>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03" name="object 303"/>
            <p:cNvSpPr/>
            <p:nvPr/>
          </p:nvSpPr>
          <p:spPr>
            <a:xfrm>
              <a:off x="3194175" y="1773936"/>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04" name="object 304"/>
            <p:cNvSpPr/>
            <p:nvPr/>
          </p:nvSpPr>
          <p:spPr>
            <a:xfrm>
              <a:off x="3163951" y="1796922"/>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05" name="object 305"/>
            <p:cNvSpPr/>
            <p:nvPr/>
          </p:nvSpPr>
          <p:spPr>
            <a:xfrm>
              <a:off x="3175888" y="1764920"/>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06" name="object 306"/>
            <p:cNvSpPr/>
            <p:nvPr/>
          </p:nvSpPr>
          <p:spPr>
            <a:xfrm>
              <a:off x="3147060" y="1787778"/>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07" name="object 307"/>
            <p:cNvSpPr/>
            <p:nvPr/>
          </p:nvSpPr>
          <p:spPr>
            <a:xfrm>
              <a:off x="3078351" y="1743585"/>
              <a:ext cx="12700" cy="47625"/>
            </a:xfrm>
            <a:custGeom>
              <a:avLst/>
              <a:gdLst/>
              <a:ahLst/>
              <a:cxnLst/>
              <a:rect l="l" t="t" r="r" b="b"/>
              <a:pathLst>
                <a:path w="12700" h="47625">
                  <a:moveTo>
                    <a:pt x="0" y="47117"/>
                  </a:moveTo>
                  <a:lnTo>
                    <a:pt x="12191" y="47117"/>
                  </a:lnTo>
                  <a:lnTo>
                    <a:pt x="12191" y="0"/>
                  </a:lnTo>
                  <a:lnTo>
                    <a:pt x="0" y="0"/>
                  </a:lnTo>
                  <a:lnTo>
                    <a:pt x="0" y="47117"/>
                  </a:lnTo>
                  <a:close/>
                </a:path>
              </a:pathLst>
            </a:custGeom>
            <a:solidFill>
              <a:srgbClr val="4F74C7"/>
            </a:solidFill>
          </p:spPr>
          <p:txBody>
            <a:bodyPr wrap="square" lIns="0" tIns="0" rIns="0" bIns="0" rtlCol="0"/>
            <a:lstStyle/>
            <a:p>
              <a:pPr defTabSz="914378"/>
              <a:endParaRPr>
                <a:solidFill>
                  <a:prstClr val="black"/>
                </a:solidFill>
                <a:latin typeface="Calibri"/>
              </a:endParaRPr>
            </a:p>
          </p:txBody>
        </p:sp>
        <p:sp>
          <p:nvSpPr>
            <p:cNvPr id="308" name="object 308"/>
            <p:cNvSpPr/>
            <p:nvPr/>
          </p:nvSpPr>
          <p:spPr>
            <a:xfrm>
              <a:off x="3055746" y="1766315"/>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09" name="object 309"/>
            <p:cNvSpPr/>
            <p:nvPr/>
          </p:nvSpPr>
          <p:spPr>
            <a:xfrm>
              <a:off x="3064763" y="1732917"/>
              <a:ext cx="12700" cy="47625"/>
            </a:xfrm>
            <a:custGeom>
              <a:avLst/>
              <a:gdLst/>
              <a:ahLst/>
              <a:cxnLst/>
              <a:rect l="l" t="t" r="r" b="b"/>
              <a:pathLst>
                <a:path w="12700" h="47625">
                  <a:moveTo>
                    <a:pt x="0" y="47117"/>
                  </a:moveTo>
                  <a:lnTo>
                    <a:pt x="12191" y="47117"/>
                  </a:lnTo>
                  <a:lnTo>
                    <a:pt x="12191" y="0"/>
                  </a:lnTo>
                  <a:lnTo>
                    <a:pt x="0" y="0"/>
                  </a:lnTo>
                  <a:lnTo>
                    <a:pt x="0" y="47117"/>
                  </a:lnTo>
                  <a:close/>
                </a:path>
              </a:pathLst>
            </a:custGeom>
            <a:solidFill>
              <a:srgbClr val="4F74C7"/>
            </a:solidFill>
          </p:spPr>
          <p:txBody>
            <a:bodyPr wrap="square" lIns="0" tIns="0" rIns="0" bIns="0" rtlCol="0"/>
            <a:lstStyle/>
            <a:p>
              <a:pPr defTabSz="914378"/>
              <a:endParaRPr>
                <a:solidFill>
                  <a:prstClr val="black"/>
                </a:solidFill>
                <a:latin typeface="Calibri"/>
              </a:endParaRPr>
            </a:p>
          </p:txBody>
        </p:sp>
        <p:sp>
          <p:nvSpPr>
            <p:cNvPr id="310" name="object 310"/>
            <p:cNvSpPr/>
            <p:nvPr/>
          </p:nvSpPr>
          <p:spPr>
            <a:xfrm>
              <a:off x="3041904" y="1757171"/>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11" name="object 311"/>
            <p:cNvSpPr/>
            <p:nvPr/>
          </p:nvSpPr>
          <p:spPr>
            <a:xfrm>
              <a:off x="3050919" y="1732917"/>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12" name="object 312"/>
            <p:cNvSpPr/>
            <p:nvPr/>
          </p:nvSpPr>
          <p:spPr>
            <a:xfrm>
              <a:off x="3022216" y="1757171"/>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13" name="object 313"/>
            <p:cNvSpPr/>
            <p:nvPr/>
          </p:nvSpPr>
          <p:spPr>
            <a:xfrm>
              <a:off x="3022091" y="1726820"/>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14" name="object 314"/>
            <p:cNvSpPr/>
            <p:nvPr/>
          </p:nvSpPr>
          <p:spPr>
            <a:xfrm>
              <a:off x="2993134" y="1751077"/>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15" name="object 315"/>
            <p:cNvSpPr/>
            <p:nvPr/>
          </p:nvSpPr>
          <p:spPr>
            <a:xfrm>
              <a:off x="2980816" y="1711578"/>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16" name="object 316"/>
            <p:cNvSpPr/>
            <p:nvPr/>
          </p:nvSpPr>
          <p:spPr>
            <a:xfrm>
              <a:off x="2952113" y="1734311"/>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17" name="object 317"/>
            <p:cNvSpPr/>
            <p:nvPr/>
          </p:nvSpPr>
          <p:spPr>
            <a:xfrm>
              <a:off x="2951988" y="1693290"/>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18" name="object 318"/>
            <p:cNvSpPr/>
            <p:nvPr/>
          </p:nvSpPr>
          <p:spPr>
            <a:xfrm>
              <a:off x="2923032" y="1717547"/>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19" name="object 319"/>
            <p:cNvSpPr/>
            <p:nvPr/>
          </p:nvSpPr>
          <p:spPr>
            <a:xfrm>
              <a:off x="2938144" y="1665861"/>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20" name="object 320"/>
            <p:cNvSpPr/>
            <p:nvPr/>
          </p:nvSpPr>
          <p:spPr>
            <a:xfrm>
              <a:off x="2909314" y="1690115"/>
              <a:ext cx="59690" cy="0"/>
            </a:xfrm>
            <a:custGeom>
              <a:avLst/>
              <a:gdLst/>
              <a:ahLst/>
              <a:cxnLst/>
              <a:rect l="l" t="t" r="r" b="b"/>
              <a:pathLst>
                <a:path w="59689">
                  <a:moveTo>
                    <a:pt x="5943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21" name="object 321"/>
            <p:cNvSpPr/>
            <p:nvPr/>
          </p:nvSpPr>
          <p:spPr>
            <a:xfrm>
              <a:off x="2893947" y="1568322"/>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22" name="object 322"/>
            <p:cNvSpPr/>
            <p:nvPr/>
          </p:nvSpPr>
          <p:spPr>
            <a:xfrm>
              <a:off x="2865247" y="1592579"/>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23" name="object 323"/>
            <p:cNvSpPr/>
            <p:nvPr/>
          </p:nvSpPr>
          <p:spPr>
            <a:xfrm>
              <a:off x="2877185" y="1536320"/>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24" name="object 324"/>
            <p:cNvSpPr/>
            <p:nvPr/>
          </p:nvSpPr>
          <p:spPr>
            <a:xfrm>
              <a:off x="2848355" y="1560577"/>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25" name="object 325"/>
            <p:cNvSpPr/>
            <p:nvPr/>
          </p:nvSpPr>
          <p:spPr>
            <a:xfrm>
              <a:off x="2854450" y="1490471"/>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26" name="object 326"/>
            <p:cNvSpPr/>
            <p:nvPr/>
          </p:nvSpPr>
          <p:spPr>
            <a:xfrm>
              <a:off x="2825623" y="1513461"/>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27" name="object 327"/>
            <p:cNvSpPr/>
            <p:nvPr/>
          </p:nvSpPr>
          <p:spPr>
            <a:xfrm>
              <a:off x="2531364" y="1424942"/>
              <a:ext cx="0" cy="47625"/>
            </a:xfrm>
            <a:custGeom>
              <a:avLst/>
              <a:gdLst/>
              <a:ahLst/>
              <a:cxnLst/>
              <a:rect l="l" t="t" r="r" b="b"/>
              <a:pathLst>
                <a:path h="47625">
                  <a:moveTo>
                    <a:pt x="0" y="0"/>
                  </a:moveTo>
                  <a:lnTo>
                    <a:pt x="0" y="47244"/>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28" name="object 328"/>
            <p:cNvSpPr/>
            <p:nvPr/>
          </p:nvSpPr>
          <p:spPr>
            <a:xfrm>
              <a:off x="2502408" y="1447799"/>
              <a:ext cx="58419" cy="0"/>
            </a:xfrm>
            <a:custGeom>
              <a:avLst/>
              <a:gdLst/>
              <a:ahLst/>
              <a:cxnLst/>
              <a:rect l="l" t="t" r="r" b="b"/>
              <a:pathLst>
                <a:path w="58419">
                  <a:moveTo>
                    <a:pt x="57911"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29" name="object 329"/>
            <p:cNvSpPr/>
            <p:nvPr/>
          </p:nvSpPr>
          <p:spPr>
            <a:xfrm>
              <a:off x="2506850" y="1289303"/>
              <a:ext cx="0" cy="45720"/>
            </a:xfrm>
            <a:custGeom>
              <a:avLst/>
              <a:gdLst/>
              <a:ahLst/>
              <a:cxnLst/>
              <a:rect l="l" t="t" r="r" b="b"/>
              <a:pathLst>
                <a:path h="45719">
                  <a:moveTo>
                    <a:pt x="0" y="0"/>
                  </a:moveTo>
                  <a:lnTo>
                    <a:pt x="0" y="4572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30" name="object 330"/>
            <p:cNvSpPr/>
            <p:nvPr/>
          </p:nvSpPr>
          <p:spPr>
            <a:xfrm>
              <a:off x="2478151" y="1313817"/>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31" name="object 331"/>
            <p:cNvSpPr/>
            <p:nvPr/>
          </p:nvSpPr>
          <p:spPr>
            <a:xfrm>
              <a:off x="2493264" y="1222247"/>
              <a:ext cx="12700" cy="47625"/>
            </a:xfrm>
            <a:custGeom>
              <a:avLst/>
              <a:gdLst/>
              <a:ahLst/>
              <a:cxnLst/>
              <a:rect l="l" t="t" r="r" b="b"/>
              <a:pathLst>
                <a:path w="12700" h="47625">
                  <a:moveTo>
                    <a:pt x="0" y="47244"/>
                  </a:moveTo>
                  <a:lnTo>
                    <a:pt x="12191" y="47244"/>
                  </a:lnTo>
                  <a:lnTo>
                    <a:pt x="12191" y="0"/>
                  </a:lnTo>
                  <a:lnTo>
                    <a:pt x="0" y="0"/>
                  </a:lnTo>
                  <a:lnTo>
                    <a:pt x="0" y="47244"/>
                  </a:lnTo>
                  <a:close/>
                </a:path>
              </a:pathLst>
            </a:custGeom>
            <a:solidFill>
              <a:srgbClr val="4F74C7"/>
            </a:solidFill>
          </p:spPr>
          <p:txBody>
            <a:bodyPr wrap="square" lIns="0" tIns="0" rIns="0" bIns="0" rtlCol="0"/>
            <a:lstStyle/>
            <a:p>
              <a:pPr defTabSz="914378"/>
              <a:endParaRPr>
                <a:solidFill>
                  <a:prstClr val="black"/>
                </a:solidFill>
                <a:latin typeface="Calibri"/>
              </a:endParaRPr>
            </a:p>
          </p:txBody>
        </p:sp>
        <p:sp>
          <p:nvSpPr>
            <p:cNvPr id="332" name="object 332"/>
            <p:cNvSpPr/>
            <p:nvPr/>
          </p:nvSpPr>
          <p:spPr>
            <a:xfrm>
              <a:off x="2470404" y="1246761"/>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33" name="object 333"/>
            <p:cNvSpPr/>
            <p:nvPr/>
          </p:nvSpPr>
          <p:spPr>
            <a:xfrm>
              <a:off x="2473450" y="1159890"/>
              <a:ext cx="0" cy="48895"/>
            </a:xfrm>
            <a:custGeom>
              <a:avLst/>
              <a:gdLst/>
              <a:ahLst/>
              <a:cxnLst/>
              <a:rect l="l" t="t" r="r" b="b"/>
              <a:pathLst>
                <a:path h="48894">
                  <a:moveTo>
                    <a:pt x="0" y="0"/>
                  </a:moveTo>
                  <a:lnTo>
                    <a:pt x="0" y="48641"/>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34" name="object 334"/>
            <p:cNvSpPr/>
            <p:nvPr/>
          </p:nvSpPr>
          <p:spPr>
            <a:xfrm>
              <a:off x="2444494" y="1184147"/>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35" name="object 335"/>
            <p:cNvSpPr/>
            <p:nvPr/>
          </p:nvSpPr>
          <p:spPr>
            <a:xfrm>
              <a:off x="2435350" y="1103377"/>
              <a:ext cx="0" cy="47625"/>
            </a:xfrm>
            <a:custGeom>
              <a:avLst/>
              <a:gdLst/>
              <a:ahLst/>
              <a:cxnLst/>
              <a:rect l="l" t="t" r="r" b="b"/>
              <a:pathLst>
                <a:path h="47625">
                  <a:moveTo>
                    <a:pt x="0" y="0"/>
                  </a:moveTo>
                  <a:lnTo>
                    <a:pt x="0" y="47244"/>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36" name="object 336"/>
            <p:cNvSpPr/>
            <p:nvPr/>
          </p:nvSpPr>
          <p:spPr>
            <a:xfrm>
              <a:off x="2406523" y="1127886"/>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37" name="object 337"/>
            <p:cNvSpPr/>
            <p:nvPr/>
          </p:nvSpPr>
          <p:spPr>
            <a:xfrm>
              <a:off x="2426079" y="1054610"/>
              <a:ext cx="0" cy="47625"/>
            </a:xfrm>
            <a:custGeom>
              <a:avLst/>
              <a:gdLst/>
              <a:ahLst/>
              <a:cxnLst/>
              <a:rect l="l" t="t" r="r" b="b"/>
              <a:pathLst>
                <a:path h="47625">
                  <a:moveTo>
                    <a:pt x="0" y="0"/>
                  </a:moveTo>
                  <a:lnTo>
                    <a:pt x="0" y="47244"/>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38" name="object 338"/>
            <p:cNvSpPr/>
            <p:nvPr/>
          </p:nvSpPr>
          <p:spPr>
            <a:xfrm>
              <a:off x="2397379" y="1077467"/>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39" name="object 339"/>
            <p:cNvSpPr/>
            <p:nvPr/>
          </p:nvSpPr>
          <p:spPr>
            <a:xfrm>
              <a:off x="2043682" y="908303"/>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40" name="object 340"/>
            <p:cNvSpPr/>
            <p:nvPr/>
          </p:nvSpPr>
          <p:spPr>
            <a:xfrm>
              <a:off x="2013204" y="931290"/>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41" name="object 341"/>
            <p:cNvSpPr/>
            <p:nvPr/>
          </p:nvSpPr>
          <p:spPr>
            <a:xfrm>
              <a:off x="2860419" y="1510410"/>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42" name="object 342"/>
            <p:cNvSpPr/>
            <p:nvPr/>
          </p:nvSpPr>
          <p:spPr>
            <a:xfrm>
              <a:off x="2830066" y="1534667"/>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43" name="object 343"/>
            <p:cNvSpPr/>
            <p:nvPr/>
          </p:nvSpPr>
          <p:spPr>
            <a:xfrm>
              <a:off x="3823716" y="2356116"/>
              <a:ext cx="58419" cy="47625"/>
            </a:xfrm>
            <a:custGeom>
              <a:avLst/>
              <a:gdLst/>
              <a:ahLst/>
              <a:cxnLst/>
              <a:rect l="l" t="t" r="r" b="b"/>
              <a:pathLst>
                <a:path w="58420" h="47625">
                  <a:moveTo>
                    <a:pt x="57912" y="16891"/>
                  </a:moveTo>
                  <a:lnTo>
                    <a:pt x="34925" y="16891"/>
                  </a:lnTo>
                  <a:lnTo>
                    <a:pt x="34925" y="0"/>
                  </a:lnTo>
                  <a:lnTo>
                    <a:pt x="22733" y="0"/>
                  </a:lnTo>
                  <a:lnTo>
                    <a:pt x="22733" y="16891"/>
                  </a:lnTo>
                  <a:lnTo>
                    <a:pt x="0" y="16891"/>
                  </a:lnTo>
                  <a:lnTo>
                    <a:pt x="0" y="29083"/>
                  </a:lnTo>
                  <a:lnTo>
                    <a:pt x="22733" y="29083"/>
                  </a:lnTo>
                  <a:lnTo>
                    <a:pt x="22733" y="47117"/>
                  </a:lnTo>
                  <a:lnTo>
                    <a:pt x="34925" y="47117"/>
                  </a:lnTo>
                  <a:lnTo>
                    <a:pt x="34925" y="29083"/>
                  </a:lnTo>
                  <a:lnTo>
                    <a:pt x="57912" y="29083"/>
                  </a:lnTo>
                  <a:lnTo>
                    <a:pt x="57912" y="16891"/>
                  </a:lnTo>
                  <a:close/>
                </a:path>
              </a:pathLst>
            </a:custGeom>
            <a:solidFill>
              <a:srgbClr val="4F74C7"/>
            </a:solidFill>
          </p:spPr>
          <p:txBody>
            <a:bodyPr wrap="square" lIns="0" tIns="0" rIns="0" bIns="0" rtlCol="0"/>
            <a:lstStyle/>
            <a:p>
              <a:pPr defTabSz="914378"/>
              <a:endParaRPr>
                <a:solidFill>
                  <a:prstClr val="black"/>
                </a:solidFill>
                <a:latin typeface="Calibri"/>
              </a:endParaRPr>
            </a:p>
          </p:txBody>
        </p:sp>
        <p:sp>
          <p:nvSpPr>
            <p:cNvPr id="344" name="object 344"/>
            <p:cNvSpPr/>
            <p:nvPr/>
          </p:nvSpPr>
          <p:spPr>
            <a:xfrm>
              <a:off x="4271645" y="2519174"/>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45" name="object 345"/>
            <p:cNvSpPr/>
            <p:nvPr/>
          </p:nvSpPr>
          <p:spPr>
            <a:xfrm>
              <a:off x="4241419" y="2543683"/>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46" name="object 346"/>
            <p:cNvSpPr/>
            <p:nvPr/>
          </p:nvSpPr>
          <p:spPr>
            <a:xfrm>
              <a:off x="4290057" y="2558924"/>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47" name="object 347"/>
            <p:cNvSpPr/>
            <p:nvPr/>
          </p:nvSpPr>
          <p:spPr>
            <a:xfrm>
              <a:off x="4261104" y="2583180"/>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48" name="object 348"/>
            <p:cNvSpPr/>
            <p:nvPr/>
          </p:nvSpPr>
          <p:spPr>
            <a:xfrm>
              <a:off x="4302251" y="2580258"/>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49" name="object 349"/>
            <p:cNvSpPr/>
            <p:nvPr/>
          </p:nvSpPr>
          <p:spPr>
            <a:xfrm>
              <a:off x="4273423" y="2604517"/>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50" name="object 350"/>
            <p:cNvSpPr/>
            <p:nvPr/>
          </p:nvSpPr>
          <p:spPr>
            <a:xfrm>
              <a:off x="4314314" y="2593849"/>
              <a:ext cx="0" cy="48895"/>
            </a:xfrm>
            <a:custGeom>
              <a:avLst/>
              <a:gdLst/>
              <a:ahLst/>
              <a:cxnLst/>
              <a:rect l="l" t="t" r="r" b="b"/>
              <a:pathLst>
                <a:path h="48894">
                  <a:moveTo>
                    <a:pt x="0" y="0"/>
                  </a:moveTo>
                  <a:lnTo>
                    <a:pt x="0" y="48641"/>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51" name="object 351"/>
            <p:cNvSpPr/>
            <p:nvPr/>
          </p:nvSpPr>
          <p:spPr>
            <a:xfrm>
              <a:off x="4285613" y="2618358"/>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52" name="object 352"/>
            <p:cNvSpPr/>
            <p:nvPr/>
          </p:nvSpPr>
          <p:spPr>
            <a:xfrm>
              <a:off x="4335780" y="2641231"/>
              <a:ext cx="106680" cy="47625"/>
            </a:xfrm>
            <a:custGeom>
              <a:avLst/>
              <a:gdLst/>
              <a:ahLst/>
              <a:cxnLst/>
              <a:rect l="l" t="t" r="r" b="b"/>
              <a:pathLst>
                <a:path w="106679" h="47625">
                  <a:moveTo>
                    <a:pt x="106667" y="18161"/>
                  </a:moveTo>
                  <a:lnTo>
                    <a:pt x="82169" y="18161"/>
                  </a:lnTo>
                  <a:lnTo>
                    <a:pt x="82169" y="0"/>
                  </a:lnTo>
                  <a:lnTo>
                    <a:pt x="69977" y="0"/>
                  </a:lnTo>
                  <a:lnTo>
                    <a:pt x="69977" y="18161"/>
                  </a:lnTo>
                  <a:lnTo>
                    <a:pt x="59309" y="18161"/>
                  </a:lnTo>
                  <a:lnTo>
                    <a:pt x="47358" y="18161"/>
                  </a:lnTo>
                  <a:lnTo>
                    <a:pt x="36563" y="18161"/>
                  </a:lnTo>
                  <a:lnTo>
                    <a:pt x="36563" y="0"/>
                  </a:lnTo>
                  <a:lnTo>
                    <a:pt x="24371" y="0"/>
                  </a:lnTo>
                  <a:lnTo>
                    <a:pt x="24371" y="18161"/>
                  </a:lnTo>
                  <a:lnTo>
                    <a:pt x="0" y="18161"/>
                  </a:lnTo>
                  <a:lnTo>
                    <a:pt x="0" y="30353"/>
                  </a:lnTo>
                  <a:lnTo>
                    <a:pt x="24371" y="30353"/>
                  </a:lnTo>
                  <a:lnTo>
                    <a:pt x="24371" y="47117"/>
                  </a:lnTo>
                  <a:lnTo>
                    <a:pt x="36563" y="47117"/>
                  </a:lnTo>
                  <a:lnTo>
                    <a:pt x="36563" y="30353"/>
                  </a:lnTo>
                  <a:lnTo>
                    <a:pt x="47358" y="30353"/>
                  </a:lnTo>
                  <a:lnTo>
                    <a:pt x="59309" y="30353"/>
                  </a:lnTo>
                  <a:lnTo>
                    <a:pt x="69977" y="30353"/>
                  </a:lnTo>
                  <a:lnTo>
                    <a:pt x="69977" y="47117"/>
                  </a:lnTo>
                  <a:lnTo>
                    <a:pt x="82169" y="47117"/>
                  </a:lnTo>
                  <a:lnTo>
                    <a:pt x="82169" y="30353"/>
                  </a:lnTo>
                  <a:lnTo>
                    <a:pt x="106667" y="30353"/>
                  </a:lnTo>
                  <a:lnTo>
                    <a:pt x="106667" y="18161"/>
                  </a:lnTo>
                  <a:close/>
                </a:path>
              </a:pathLst>
            </a:custGeom>
            <a:solidFill>
              <a:srgbClr val="4F74C7"/>
            </a:solidFill>
          </p:spPr>
          <p:txBody>
            <a:bodyPr wrap="square" lIns="0" tIns="0" rIns="0" bIns="0" rtlCol="0"/>
            <a:lstStyle/>
            <a:p>
              <a:pPr defTabSz="914378"/>
              <a:endParaRPr>
                <a:solidFill>
                  <a:prstClr val="black"/>
                </a:solidFill>
                <a:latin typeface="Calibri"/>
              </a:endParaRPr>
            </a:p>
          </p:txBody>
        </p:sp>
        <p:sp>
          <p:nvSpPr>
            <p:cNvPr id="353" name="object 353"/>
            <p:cNvSpPr/>
            <p:nvPr/>
          </p:nvSpPr>
          <p:spPr>
            <a:xfrm>
              <a:off x="5237987" y="2976374"/>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54" name="object 354"/>
            <p:cNvSpPr/>
            <p:nvPr/>
          </p:nvSpPr>
          <p:spPr>
            <a:xfrm>
              <a:off x="5209029" y="2999358"/>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55" name="object 355"/>
            <p:cNvSpPr/>
            <p:nvPr/>
          </p:nvSpPr>
          <p:spPr>
            <a:xfrm>
              <a:off x="5512295" y="2976384"/>
              <a:ext cx="69215" cy="47625"/>
            </a:xfrm>
            <a:custGeom>
              <a:avLst/>
              <a:gdLst/>
              <a:ahLst/>
              <a:cxnLst/>
              <a:rect l="l" t="t" r="r" b="b"/>
              <a:pathLst>
                <a:path w="69214" h="47625">
                  <a:moveTo>
                    <a:pt x="68592" y="16878"/>
                  </a:moveTo>
                  <a:lnTo>
                    <a:pt x="59309" y="16878"/>
                  </a:lnTo>
                  <a:lnTo>
                    <a:pt x="44069" y="16878"/>
                  </a:lnTo>
                  <a:lnTo>
                    <a:pt x="44069" y="0"/>
                  </a:lnTo>
                  <a:lnTo>
                    <a:pt x="35064" y="0"/>
                  </a:lnTo>
                  <a:lnTo>
                    <a:pt x="31877" y="0"/>
                  </a:lnTo>
                  <a:lnTo>
                    <a:pt x="22872" y="0"/>
                  </a:lnTo>
                  <a:lnTo>
                    <a:pt x="22872" y="16878"/>
                  </a:lnTo>
                  <a:lnTo>
                    <a:pt x="9283" y="16878"/>
                  </a:lnTo>
                  <a:lnTo>
                    <a:pt x="0" y="16878"/>
                  </a:lnTo>
                  <a:lnTo>
                    <a:pt x="0" y="29070"/>
                  </a:lnTo>
                  <a:lnTo>
                    <a:pt x="9283" y="29070"/>
                  </a:lnTo>
                  <a:lnTo>
                    <a:pt x="22872" y="29070"/>
                  </a:lnTo>
                  <a:lnTo>
                    <a:pt x="22872" y="47117"/>
                  </a:lnTo>
                  <a:lnTo>
                    <a:pt x="31877" y="47117"/>
                  </a:lnTo>
                  <a:lnTo>
                    <a:pt x="35064" y="47117"/>
                  </a:lnTo>
                  <a:lnTo>
                    <a:pt x="44069" y="47117"/>
                  </a:lnTo>
                  <a:lnTo>
                    <a:pt x="44069" y="29070"/>
                  </a:lnTo>
                  <a:lnTo>
                    <a:pt x="59309" y="29070"/>
                  </a:lnTo>
                  <a:lnTo>
                    <a:pt x="68592" y="29070"/>
                  </a:lnTo>
                  <a:lnTo>
                    <a:pt x="68592" y="16878"/>
                  </a:lnTo>
                  <a:close/>
                </a:path>
              </a:pathLst>
            </a:custGeom>
            <a:solidFill>
              <a:srgbClr val="4F74C7"/>
            </a:solidFill>
          </p:spPr>
          <p:txBody>
            <a:bodyPr wrap="square" lIns="0" tIns="0" rIns="0" bIns="0" rtlCol="0"/>
            <a:lstStyle/>
            <a:p>
              <a:pPr defTabSz="914378"/>
              <a:endParaRPr>
                <a:solidFill>
                  <a:prstClr val="black"/>
                </a:solidFill>
                <a:latin typeface="Calibri"/>
              </a:endParaRPr>
            </a:p>
          </p:txBody>
        </p:sp>
        <p:sp>
          <p:nvSpPr>
            <p:cNvPr id="356" name="object 356"/>
            <p:cNvSpPr/>
            <p:nvPr/>
          </p:nvSpPr>
          <p:spPr>
            <a:xfrm>
              <a:off x="2043682" y="931292"/>
              <a:ext cx="4987925" cy="2244725"/>
            </a:xfrm>
            <a:custGeom>
              <a:avLst/>
              <a:gdLst/>
              <a:ahLst/>
              <a:cxnLst/>
              <a:rect l="l" t="t" r="r" b="b"/>
              <a:pathLst>
                <a:path w="4987925" h="2244725">
                  <a:moveTo>
                    <a:pt x="4987925" y="2244724"/>
                  </a:moveTo>
                  <a:lnTo>
                    <a:pt x="4837176" y="2244724"/>
                  </a:lnTo>
                  <a:lnTo>
                    <a:pt x="4837176" y="2068067"/>
                  </a:lnTo>
                  <a:lnTo>
                    <a:pt x="3142361" y="2068067"/>
                  </a:lnTo>
                  <a:lnTo>
                    <a:pt x="3142361" y="2026920"/>
                  </a:lnTo>
                  <a:lnTo>
                    <a:pt x="3104261" y="2026920"/>
                  </a:lnTo>
                  <a:lnTo>
                    <a:pt x="3104261" y="2008632"/>
                  </a:lnTo>
                  <a:lnTo>
                    <a:pt x="3063240" y="2008632"/>
                  </a:lnTo>
                  <a:lnTo>
                    <a:pt x="3063240" y="1985772"/>
                  </a:lnTo>
                  <a:lnTo>
                    <a:pt x="3051048" y="1985772"/>
                  </a:lnTo>
                  <a:lnTo>
                    <a:pt x="3051048" y="1964435"/>
                  </a:lnTo>
                  <a:lnTo>
                    <a:pt x="2846705" y="1964435"/>
                  </a:lnTo>
                  <a:lnTo>
                    <a:pt x="2846705" y="1950720"/>
                  </a:lnTo>
                  <a:lnTo>
                    <a:pt x="2830068" y="1950720"/>
                  </a:lnTo>
                  <a:lnTo>
                    <a:pt x="2830068" y="1915667"/>
                  </a:lnTo>
                  <a:lnTo>
                    <a:pt x="2706497" y="1915667"/>
                  </a:lnTo>
                  <a:lnTo>
                    <a:pt x="2706497" y="1885188"/>
                  </a:lnTo>
                  <a:lnTo>
                    <a:pt x="2688336" y="1885188"/>
                  </a:lnTo>
                  <a:lnTo>
                    <a:pt x="2688336" y="1871472"/>
                  </a:lnTo>
                  <a:lnTo>
                    <a:pt x="2677668" y="1871472"/>
                  </a:lnTo>
                  <a:lnTo>
                    <a:pt x="2677668" y="1850135"/>
                  </a:lnTo>
                  <a:lnTo>
                    <a:pt x="2663825" y="1850135"/>
                  </a:lnTo>
                  <a:lnTo>
                    <a:pt x="2663825" y="1831848"/>
                  </a:lnTo>
                  <a:lnTo>
                    <a:pt x="2654808" y="1831848"/>
                  </a:lnTo>
                  <a:lnTo>
                    <a:pt x="2654808" y="1816607"/>
                  </a:lnTo>
                  <a:lnTo>
                    <a:pt x="2622804" y="1816607"/>
                  </a:lnTo>
                  <a:lnTo>
                    <a:pt x="2622804" y="1793748"/>
                  </a:lnTo>
                  <a:lnTo>
                    <a:pt x="2612136" y="1793748"/>
                  </a:lnTo>
                  <a:lnTo>
                    <a:pt x="2612136" y="1766316"/>
                  </a:lnTo>
                  <a:lnTo>
                    <a:pt x="2575433" y="1766316"/>
                  </a:lnTo>
                  <a:lnTo>
                    <a:pt x="2575433" y="1743455"/>
                  </a:lnTo>
                  <a:lnTo>
                    <a:pt x="2424684" y="1743455"/>
                  </a:lnTo>
                  <a:lnTo>
                    <a:pt x="2424684" y="1737360"/>
                  </a:lnTo>
                  <a:lnTo>
                    <a:pt x="2415540" y="1737360"/>
                  </a:lnTo>
                  <a:lnTo>
                    <a:pt x="2415540" y="1734311"/>
                  </a:lnTo>
                  <a:lnTo>
                    <a:pt x="2305812" y="1734311"/>
                  </a:lnTo>
                  <a:lnTo>
                    <a:pt x="2305812" y="1694688"/>
                  </a:lnTo>
                  <a:lnTo>
                    <a:pt x="2290572" y="1694688"/>
                  </a:lnTo>
                  <a:lnTo>
                    <a:pt x="2290572" y="1687067"/>
                  </a:lnTo>
                  <a:lnTo>
                    <a:pt x="2270633" y="1687067"/>
                  </a:lnTo>
                  <a:lnTo>
                    <a:pt x="2270633" y="1673224"/>
                  </a:lnTo>
                  <a:lnTo>
                    <a:pt x="2257044" y="1673224"/>
                  </a:lnTo>
                  <a:lnTo>
                    <a:pt x="2257044" y="1650491"/>
                  </a:lnTo>
                  <a:lnTo>
                    <a:pt x="2241804" y="1650491"/>
                  </a:lnTo>
                  <a:lnTo>
                    <a:pt x="2241804" y="1644395"/>
                  </a:lnTo>
                  <a:lnTo>
                    <a:pt x="2235708" y="1644395"/>
                  </a:lnTo>
                  <a:lnTo>
                    <a:pt x="2235708" y="1612391"/>
                  </a:lnTo>
                  <a:lnTo>
                    <a:pt x="2227961" y="1612391"/>
                  </a:lnTo>
                  <a:lnTo>
                    <a:pt x="2227961" y="1594104"/>
                  </a:lnTo>
                  <a:lnTo>
                    <a:pt x="2218944" y="1594104"/>
                  </a:lnTo>
                  <a:lnTo>
                    <a:pt x="2218944" y="1589532"/>
                  </a:lnTo>
                  <a:lnTo>
                    <a:pt x="2218944" y="1580388"/>
                  </a:lnTo>
                  <a:lnTo>
                    <a:pt x="2186940" y="1580388"/>
                  </a:lnTo>
                  <a:lnTo>
                    <a:pt x="2186940" y="1560576"/>
                  </a:lnTo>
                  <a:lnTo>
                    <a:pt x="2179193" y="1560576"/>
                  </a:lnTo>
                  <a:lnTo>
                    <a:pt x="2179193" y="1552955"/>
                  </a:lnTo>
                  <a:lnTo>
                    <a:pt x="2171700" y="1552955"/>
                  </a:lnTo>
                  <a:lnTo>
                    <a:pt x="2171700" y="1546860"/>
                  </a:lnTo>
                  <a:lnTo>
                    <a:pt x="2164080" y="1546860"/>
                  </a:lnTo>
                  <a:lnTo>
                    <a:pt x="2164080" y="1539239"/>
                  </a:lnTo>
                  <a:lnTo>
                    <a:pt x="2106168" y="1539239"/>
                  </a:lnTo>
                  <a:lnTo>
                    <a:pt x="2106168" y="1531619"/>
                  </a:lnTo>
                  <a:lnTo>
                    <a:pt x="2096897" y="1531619"/>
                  </a:lnTo>
                  <a:lnTo>
                    <a:pt x="2096897" y="1525523"/>
                  </a:lnTo>
                  <a:lnTo>
                    <a:pt x="2092325" y="1525523"/>
                  </a:lnTo>
                  <a:lnTo>
                    <a:pt x="2092325" y="1516379"/>
                  </a:lnTo>
                  <a:lnTo>
                    <a:pt x="1994916" y="1516379"/>
                  </a:lnTo>
                  <a:lnTo>
                    <a:pt x="1994916" y="1510283"/>
                  </a:lnTo>
                  <a:lnTo>
                    <a:pt x="1950593" y="1510283"/>
                  </a:lnTo>
                  <a:lnTo>
                    <a:pt x="1950593" y="1502663"/>
                  </a:lnTo>
                  <a:lnTo>
                    <a:pt x="1941576" y="1502663"/>
                  </a:lnTo>
                  <a:lnTo>
                    <a:pt x="1941576" y="1496567"/>
                  </a:lnTo>
                  <a:lnTo>
                    <a:pt x="1933829" y="1496567"/>
                  </a:lnTo>
                  <a:lnTo>
                    <a:pt x="1933829" y="1488948"/>
                  </a:lnTo>
                  <a:lnTo>
                    <a:pt x="1885061" y="1488948"/>
                  </a:lnTo>
                  <a:lnTo>
                    <a:pt x="1885061" y="1481327"/>
                  </a:lnTo>
                  <a:lnTo>
                    <a:pt x="1869948" y="1481327"/>
                  </a:lnTo>
                  <a:lnTo>
                    <a:pt x="1869948" y="1473707"/>
                  </a:lnTo>
                  <a:lnTo>
                    <a:pt x="1837944" y="1473707"/>
                  </a:lnTo>
                  <a:lnTo>
                    <a:pt x="1837944" y="1463039"/>
                  </a:lnTo>
                  <a:lnTo>
                    <a:pt x="1833372" y="1463039"/>
                  </a:lnTo>
                  <a:lnTo>
                    <a:pt x="1833372" y="1458467"/>
                  </a:lnTo>
                  <a:lnTo>
                    <a:pt x="1825625" y="1458467"/>
                  </a:lnTo>
                  <a:lnTo>
                    <a:pt x="1825625" y="1446276"/>
                  </a:lnTo>
                  <a:lnTo>
                    <a:pt x="1808861" y="1446276"/>
                  </a:lnTo>
                  <a:lnTo>
                    <a:pt x="1808861" y="1432560"/>
                  </a:lnTo>
                  <a:lnTo>
                    <a:pt x="1795272" y="1432560"/>
                  </a:lnTo>
                  <a:lnTo>
                    <a:pt x="1795272" y="1406524"/>
                  </a:lnTo>
                  <a:lnTo>
                    <a:pt x="1783080" y="1406524"/>
                  </a:lnTo>
                  <a:lnTo>
                    <a:pt x="1783080" y="1383791"/>
                  </a:lnTo>
                  <a:lnTo>
                    <a:pt x="1775333" y="1383791"/>
                  </a:lnTo>
                  <a:lnTo>
                    <a:pt x="1775333" y="1347216"/>
                  </a:lnTo>
                  <a:lnTo>
                    <a:pt x="1766316" y="1347216"/>
                  </a:lnTo>
                  <a:lnTo>
                    <a:pt x="1766316" y="1333499"/>
                  </a:lnTo>
                  <a:lnTo>
                    <a:pt x="1758569" y="1333499"/>
                  </a:lnTo>
                  <a:lnTo>
                    <a:pt x="1758569" y="1327403"/>
                  </a:lnTo>
                  <a:lnTo>
                    <a:pt x="1751076" y="1327403"/>
                  </a:lnTo>
                  <a:lnTo>
                    <a:pt x="1751076" y="1298447"/>
                  </a:lnTo>
                  <a:lnTo>
                    <a:pt x="1741805" y="1298447"/>
                  </a:lnTo>
                  <a:lnTo>
                    <a:pt x="1741805" y="1292224"/>
                  </a:lnTo>
                  <a:lnTo>
                    <a:pt x="1729740" y="1292224"/>
                  </a:lnTo>
                  <a:lnTo>
                    <a:pt x="1729740" y="1269491"/>
                  </a:lnTo>
                  <a:lnTo>
                    <a:pt x="1715896" y="1269491"/>
                  </a:lnTo>
                  <a:lnTo>
                    <a:pt x="1715896" y="1248155"/>
                  </a:lnTo>
                  <a:lnTo>
                    <a:pt x="1703704" y="1248155"/>
                  </a:lnTo>
                  <a:lnTo>
                    <a:pt x="1703704" y="1242060"/>
                  </a:lnTo>
                  <a:lnTo>
                    <a:pt x="1696212" y="1242060"/>
                  </a:lnTo>
                  <a:lnTo>
                    <a:pt x="1696212" y="1234439"/>
                  </a:lnTo>
                  <a:lnTo>
                    <a:pt x="1607692" y="1234439"/>
                  </a:lnTo>
                  <a:lnTo>
                    <a:pt x="1607692" y="1220723"/>
                  </a:lnTo>
                  <a:lnTo>
                    <a:pt x="1562100" y="1220723"/>
                  </a:lnTo>
                  <a:lnTo>
                    <a:pt x="1562100" y="1205483"/>
                  </a:lnTo>
                  <a:lnTo>
                    <a:pt x="1491869" y="1205483"/>
                  </a:lnTo>
                  <a:lnTo>
                    <a:pt x="1491869" y="1196339"/>
                  </a:lnTo>
                  <a:lnTo>
                    <a:pt x="1456944" y="1196339"/>
                  </a:lnTo>
                  <a:lnTo>
                    <a:pt x="1456944" y="1193291"/>
                  </a:lnTo>
                  <a:lnTo>
                    <a:pt x="1447800" y="1193291"/>
                  </a:lnTo>
                  <a:lnTo>
                    <a:pt x="1447800" y="1185672"/>
                  </a:lnTo>
                  <a:lnTo>
                    <a:pt x="1424940" y="1185672"/>
                  </a:lnTo>
                  <a:lnTo>
                    <a:pt x="1424940" y="1170432"/>
                  </a:lnTo>
                  <a:lnTo>
                    <a:pt x="1420367" y="1170432"/>
                  </a:lnTo>
                  <a:lnTo>
                    <a:pt x="1420367" y="1162811"/>
                  </a:lnTo>
                  <a:lnTo>
                    <a:pt x="1409700" y="1162811"/>
                  </a:lnTo>
                  <a:lnTo>
                    <a:pt x="1409700" y="1135379"/>
                  </a:lnTo>
                  <a:lnTo>
                    <a:pt x="1394333" y="1135379"/>
                  </a:lnTo>
                  <a:lnTo>
                    <a:pt x="1394333" y="1120139"/>
                  </a:lnTo>
                  <a:lnTo>
                    <a:pt x="1386840" y="1120139"/>
                  </a:lnTo>
                  <a:lnTo>
                    <a:pt x="1380744" y="1120139"/>
                  </a:lnTo>
                  <a:lnTo>
                    <a:pt x="1380744" y="1098803"/>
                  </a:lnTo>
                  <a:lnTo>
                    <a:pt x="1370076" y="1098803"/>
                  </a:lnTo>
                  <a:lnTo>
                    <a:pt x="1370076" y="1083563"/>
                  </a:lnTo>
                  <a:lnTo>
                    <a:pt x="1354836" y="1083563"/>
                  </a:lnTo>
                  <a:lnTo>
                    <a:pt x="1354836" y="1065275"/>
                  </a:lnTo>
                  <a:lnTo>
                    <a:pt x="1350137" y="1065275"/>
                  </a:lnTo>
                  <a:lnTo>
                    <a:pt x="1350137" y="1042416"/>
                  </a:lnTo>
                  <a:lnTo>
                    <a:pt x="1344167" y="1042416"/>
                  </a:lnTo>
                  <a:lnTo>
                    <a:pt x="1344167" y="986027"/>
                  </a:lnTo>
                  <a:lnTo>
                    <a:pt x="1330325" y="986027"/>
                  </a:lnTo>
                  <a:lnTo>
                    <a:pt x="1330325" y="950975"/>
                  </a:lnTo>
                  <a:lnTo>
                    <a:pt x="1313561" y="950975"/>
                  </a:lnTo>
                  <a:lnTo>
                    <a:pt x="1313561" y="935735"/>
                  </a:lnTo>
                  <a:lnTo>
                    <a:pt x="1301369" y="935735"/>
                  </a:lnTo>
                  <a:lnTo>
                    <a:pt x="1301369" y="922019"/>
                  </a:lnTo>
                  <a:lnTo>
                    <a:pt x="1277112" y="922019"/>
                  </a:lnTo>
                  <a:lnTo>
                    <a:pt x="1277112" y="893063"/>
                  </a:lnTo>
                  <a:lnTo>
                    <a:pt x="1260348" y="893063"/>
                  </a:lnTo>
                  <a:lnTo>
                    <a:pt x="1260348" y="874775"/>
                  </a:lnTo>
                  <a:lnTo>
                    <a:pt x="1196340" y="874775"/>
                  </a:lnTo>
                  <a:lnTo>
                    <a:pt x="1196340" y="865632"/>
                  </a:lnTo>
                  <a:lnTo>
                    <a:pt x="1141476" y="865632"/>
                  </a:lnTo>
                  <a:lnTo>
                    <a:pt x="1141476" y="858011"/>
                  </a:lnTo>
                  <a:lnTo>
                    <a:pt x="1132204" y="858011"/>
                  </a:lnTo>
                  <a:lnTo>
                    <a:pt x="1132204" y="851916"/>
                  </a:lnTo>
                  <a:lnTo>
                    <a:pt x="1075944" y="851916"/>
                  </a:lnTo>
                  <a:lnTo>
                    <a:pt x="1075944" y="844295"/>
                  </a:lnTo>
                  <a:lnTo>
                    <a:pt x="1060703" y="844295"/>
                  </a:lnTo>
                  <a:lnTo>
                    <a:pt x="1060703" y="836675"/>
                  </a:lnTo>
                  <a:lnTo>
                    <a:pt x="1045337" y="836675"/>
                  </a:lnTo>
                  <a:lnTo>
                    <a:pt x="1045337" y="833627"/>
                  </a:lnTo>
                  <a:lnTo>
                    <a:pt x="1034669" y="833627"/>
                  </a:lnTo>
                  <a:lnTo>
                    <a:pt x="1034669" y="824483"/>
                  </a:lnTo>
                  <a:lnTo>
                    <a:pt x="978408" y="824483"/>
                  </a:lnTo>
                  <a:lnTo>
                    <a:pt x="978408" y="818388"/>
                  </a:lnTo>
                  <a:lnTo>
                    <a:pt x="959992" y="818388"/>
                  </a:lnTo>
                  <a:lnTo>
                    <a:pt x="959992" y="803147"/>
                  </a:lnTo>
                  <a:lnTo>
                    <a:pt x="923544" y="803147"/>
                  </a:lnTo>
                  <a:lnTo>
                    <a:pt x="923544" y="787907"/>
                  </a:lnTo>
                  <a:lnTo>
                    <a:pt x="911225" y="787907"/>
                  </a:lnTo>
                  <a:lnTo>
                    <a:pt x="911225" y="780288"/>
                  </a:lnTo>
                  <a:lnTo>
                    <a:pt x="902208" y="780288"/>
                  </a:lnTo>
                  <a:lnTo>
                    <a:pt x="902208" y="758824"/>
                  </a:lnTo>
                  <a:lnTo>
                    <a:pt x="894461" y="758824"/>
                  </a:lnTo>
                  <a:lnTo>
                    <a:pt x="894461" y="710183"/>
                  </a:lnTo>
                  <a:lnTo>
                    <a:pt x="885444" y="710183"/>
                  </a:lnTo>
                  <a:lnTo>
                    <a:pt x="885444" y="702563"/>
                  </a:lnTo>
                  <a:lnTo>
                    <a:pt x="877696" y="702563"/>
                  </a:lnTo>
                  <a:lnTo>
                    <a:pt x="877696" y="694944"/>
                  </a:lnTo>
                  <a:lnTo>
                    <a:pt x="871601" y="694944"/>
                  </a:lnTo>
                  <a:lnTo>
                    <a:pt x="871601" y="681227"/>
                  </a:lnTo>
                  <a:lnTo>
                    <a:pt x="862584" y="681227"/>
                  </a:lnTo>
                  <a:lnTo>
                    <a:pt x="862584" y="670560"/>
                  </a:lnTo>
                  <a:lnTo>
                    <a:pt x="854837" y="670560"/>
                  </a:lnTo>
                  <a:lnTo>
                    <a:pt x="854837" y="659891"/>
                  </a:lnTo>
                  <a:lnTo>
                    <a:pt x="845692" y="659891"/>
                  </a:lnTo>
                  <a:lnTo>
                    <a:pt x="845692" y="627888"/>
                  </a:lnTo>
                  <a:lnTo>
                    <a:pt x="833501" y="627888"/>
                  </a:lnTo>
                  <a:lnTo>
                    <a:pt x="833501" y="624839"/>
                  </a:lnTo>
                  <a:lnTo>
                    <a:pt x="822833" y="624839"/>
                  </a:lnTo>
                  <a:lnTo>
                    <a:pt x="822833" y="601979"/>
                  </a:lnTo>
                  <a:lnTo>
                    <a:pt x="816737" y="601979"/>
                  </a:lnTo>
                  <a:lnTo>
                    <a:pt x="816737" y="582167"/>
                  </a:lnTo>
                  <a:lnTo>
                    <a:pt x="735965" y="582167"/>
                  </a:lnTo>
                  <a:lnTo>
                    <a:pt x="735965" y="576072"/>
                  </a:lnTo>
                  <a:lnTo>
                    <a:pt x="696467" y="576072"/>
                  </a:lnTo>
                  <a:lnTo>
                    <a:pt x="696467" y="568324"/>
                  </a:lnTo>
                  <a:lnTo>
                    <a:pt x="656844" y="568324"/>
                  </a:lnTo>
                  <a:lnTo>
                    <a:pt x="656844" y="560832"/>
                  </a:lnTo>
                  <a:lnTo>
                    <a:pt x="545465" y="560832"/>
                  </a:lnTo>
                  <a:lnTo>
                    <a:pt x="545465" y="554735"/>
                  </a:lnTo>
                  <a:lnTo>
                    <a:pt x="537971" y="554735"/>
                  </a:lnTo>
                  <a:lnTo>
                    <a:pt x="537971" y="547116"/>
                  </a:lnTo>
                  <a:lnTo>
                    <a:pt x="515112" y="547116"/>
                  </a:lnTo>
                  <a:lnTo>
                    <a:pt x="515112" y="541020"/>
                  </a:lnTo>
                  <a:lnTo>
                    <a:pt x="505967" y="541020"/>
                  </a:lnTo>
                  <a:lnTo>
                    <a:pt x="505967" y="531876"/>
                  </a:lnTo>
                  <a:lnTo>
                    <a:pt x="498348" y="531876"/>
                  </a:lnTo>
                  <a:lnTo>
                    <a:pt x="498348" y="516635"/>
                  </a:lnTo>
                  <a:lnTo>
                    <a:pt x="487679" y="516635"/>
                  </a:lnTo>
                  <a:lnTo>
                    <a:pt x="487679" y="510539"/>
                  </a:lnTo>
                  <a:lnTo>
                    <a:pt x="481584" y="510539"/>
                  </a:lnTo>
                  <a:lnTo>
                    <a:pt x="481584" y="475488"/>
                  </a:lnTo>
                  <a:lnTo>
                    <a:pt x="475361" y="475488"/>
                  </a:lnTo>
                  <a:lnTo>
                    <a:pt x="475361" y="448055"/>
                  </a:lnTo>
                  <a:lnTo>
                    <a:pt x="466344" y="448055"/>
                  </a:lnTo>
                  <a:lnTo>
                    <a:pt x="466344" y="380999"/>
                  </a:lnTo>
                  <a:lnTo>
                    <a:pt x="458596" y="380999"/>
                  </a:lnTo>
                  <a:lnTo>
                    <a:pt x="458596" y="313944"/>
                  </a:lnTo>
                  <a:lnTo>
                    <a:pt x="443484" y="313944"/>
                  </a:lnTo>
                  <a:lnTo>
                    <a:pt x="443484" y="284988"/>
                  </a:lnTo>
                  <a:lnTo>
                    <a:pt x="435737" y="284988"/>
                  </a:lnTo>
                  <a:lnTo>
                    <a:pt x="435737" y="251460"/>
                  </a:lnTo>
                  <a:lnTo>
                    <a:pt x="426592" y="251460"/>
                  </a:lnTo>
                  <a:lnTo>
                    <a:pt x="426592" y="214883"/>
                  </a:lnTo>
                  <a:lnTo>
                    <a:pt x="411479" y="214883"/>
                  </a:lnTo>
                  <a:lnTo>
                    <a:pt x="411479" y="198120"/>
                  </a:lnTo>
                  <a:lnTo>
                    <a:pt x="403733" y="198120"/>
                  </a:lnTo>
                  <a:lnTo>
                    <a:pt x="403733" y="195072"/>
                  </a:lnTo>
                  <a:lnTo>
                    <a:pt x="391667" y="195072"/>
                  </a:lnTo>
                  <a:lnTo>
                    <a:pt x="391667" y="158495"/>
                  </a:lnTo>
                  <a:lnTo>
                    <a:pt x="386969" y="158495"/>
                  </a:lnTo>
                  <a:lnTo>
                    <a:pt x="386969" y="146304"/>
                  </a:lnTo>
                  <a:lnTo>
                    <a:pt x="377825" y="146304"/>
                  </a:lnTo>
                  <a:lnTo>
                    <a:pt x="377825" y="106679"/>
                  </a:lnTo>
                  <a:lnTo>
                    <a:pt x="370204" y="106679"/>
                  </a:lnTo>
                  <a:lnTo>
                    <a:pt x="370204" y="65532"/>
                  </a:lnTo>
                  <a:lnTo>
                    <a:pt x="341376" y="65532"/>
                  </a:lnTo>
                  <a:lnTo>
                    <a:pt x="341376" y="57911"/>
                  </a:lnTo>
                  <a:lnTo>
                    <a:pt x="336803" y="57911"/>
                  </a:lnTo>
                  <a:lnTo>
                    <a:pt x="336803" y="50292"/>
                  </a:lnTo>
                  <a:lnTo>
                    <a:pt x="300101" y="50292"/>
                  </a:lnTo>
                  <a:lnTo>
                    <a:pt x="300101" y="42672"/>
                  </a:lnTo>
                  <a:lnTo>
                    <a:pt x="268096" y="42672"/>
                  </a:lnTo>
                  <a:lnTo>
                    <a:pt x="268096" y="36576"/>
                  </a:lnTo>
                  <a:lnTo>
                    <a:pt x="220979" y="36576"/>
                  </a:lnTo>
                  <a:lnTo>
                    <a:pt x="220979" y="28955"/>
                  </a:lnTo>
                  <a:lnTo>
                    <a:pt x="211836" y="28955"/>
                  </a:lnTo>
                  <a:lnTo>
                    <a:pt x="211836" y="22860"/>
                  </a:lnTo>
                  <a:lnTo>
                    <a:pt x="204215" y="22860"/>
                  </a:lnTo>
                  <a:lnTo>
                    <a:pt x="204215" y="16764"/>
                  </a:lnTo>
                  <a:lnTo>
                    <a:pt x="156971" y="16764"/>
                  </a:lnTo>
                  <a:lnTo>
                    <a:pt x="156971" y="9144"/>
                  </a:lnTo>
                  <a:lnTo>
                    <a:pt x="77596" y="9144"/>
                  </a:lnTo>
                  <a:lnTo>
                    <a:pt x="77596" y="0"/>
                  </a:ln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57" name="object 357"/>
            <p:cNvSpPr/>
            <p:nvPr/>
          </p:nvSpPr>
          <p:spPr>
            <a:xfrm>
              <a:off x="1956816" y="3115183"/>
              <a:ext cx="74930" cy="0"/>
            </a:xfrm>
            <a:custGeom>
              <a:avLst/>
              <a:gdLst/>
              <a:ahLst/>
              <a:cxnLst/>
              <a:rect l="l" t="t" r="r" b="b"/>
              <a:pathLst>
                <a:path w="74930">
                  <a:moveTo>
                    <a:pt x="74675" y="0"/>
                  </a:moveTo>
                  <a:lnTo>
                    <a:pt x="0" y="0"/>
                  </a:lnTo>
                </a:path>
              </a:pathLst>
            </a:custGeom>
            <a:ln w="12192">
              <a:solidFill>
                <a:srgbClr val="1B2F5E"/>
              </a:solidFill>
            </a:ln>
          </p:spPr>
          <p:txBody>
            <a:bodyPr wrap="square" lIns="0" tIns="0" rIns="0" bIns="0" rtlCol="0"/>
            <a:lstStyle/>
            <a:p>
              <a:pPr defTabSz="914378"/>
              <a:endParaRPr>
                <a:solidFill>
                  <a:prstClr val="black"/>
                </a:solidFill>
                <a:latin typeface="Calibri"/>
              </a:endParaRPr>
            </a:p>
          </p:txBody>
        </p:sp>
      </p:grpSp>
      <p:sp>
        <p:nvSpPr>
          <p:cNvPr id="363" name="TextBox 362">
            <a:extLst>
              <a:ext uri="{FF2B5EF4-FFF2-40B4-BE49-F238E27FC236}">
                <a16:creationId xmlns:a16="http://schemas.microsoft.com/office/drawing/2014/main" id="{B4FA0ED8-105C-4FEB-86E1-368F1335A9BA}"/>
              </a:ext>
            </a:extLst>
          </p:cNvPr>
          <p:cNvSpPr txBox="1"/>
          <p:nvPr/>
        </p:nvSpPr>
        <p:spPr>
          <a:xfrm>
            <a:off x="2931954" y="5508585"/>
            <a:ext cx="5872163" cy="323165"/>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en-US" sz="1500" b="1">
                <a:solidFill>
                  <a:schemeClr val="bg1"/>
                </a:solidFill>
                <a:latin typeface="Arial" panose="020B0604020202020204" pitchFamily="34" charset="0"/>
                <a:cs typeface="Arial" panose="020B0604020202020204" pitchFamily="34" charset="0"/>
              </a:rPr>
              <a:t>PFS by BICR was consistent across subgroups</a:t>
            </a:r>
            <a:endParaRPr lang="en-GB" sz="1500" b="1">
              <a:solidFill>
                <a:schemeClr val="bg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D80B39E6-6CE8-18C1-B023-6C7C25558848}"/>
              </a:ext>
            </a:extLst>
          </p:cNvPr>
          <p:cNvSpPr>
            <a:spLocks noGrp="1"/>
          </p:cNvSpPr>
          <p:nvPr>
            <p:ph type="title"/>
          </p:nvPr>
        </p:nvSpPr>
        <p:spPr>
          <a:xfrm>
            <a:off x="838200" y="365125"/>
            <a:ext cx="10515600" cy="871393"/>
          </a:xfrm>
        </p:spPr>
        <p:txBody>
          <a:bodyPr>
            <a:normAutofit/>
          </a:bodyPr>
          <a:lstStyle/>
          <a:p>
            <a:r>
              <a:rPr lang="en-US" dirty="0"/>
              <a:t>TROPION-Breast01: PFS</a:t>
            </a:r>
          </a:p>
        </p:txBody>
      </p:sp>
      <p:sp>
        <p:nvSpPr>
          <p:cNvPr id="6" name="Footer Placeholder 5">
            <a:extLst>
              <a:ext uri="{FF2B5EF4-FFF2-40B4-BE49-F238E27FC236}">
                <a16:creationId xmlns:a16="http://schemas.microsoft.com/office/drawing/2014/main" id="{36EE132F-97A3-A2DE-B558-EED8C62BD806}"/>
              </a:ext>
            </a:extLst>
          </p:cNvPr>
          <p:cNvSpPr>
            <a:spLocks noGrp="1"/>
          </p:cNvSpPr>
          <p:nvPr>
            <p:ph type="ftr" sz="quarter" idx="3"/>
          </p:nvPr>
        </p:nvSpPr>
        <p:spPr>
          <a:xfrm>
            <a:off x="1401417" y="5964383"/>
            <a:ext cx="9223513" cy="642566"/>
          </a:xfrm>
        </p:spPr>
        <p:txBody>
          <a:bodyPr/>
          <a:lstStyle/>
          <a:p>
            <a:r>
              <a:rPr lang="en-US" dirty="0">
                <a:solidFill>
                  <a:schemeClr val="bg2">
                    <a:lumMod val="10000"/>
                  </a:schemeClr>
                </a:solidFill>
              </a:rPr>
              <a:t>Bardia A, et al; TROPION-Breast01 Investigators. </a:t>
            </a:r>
            <a:r>
              <a:rPr lang="en-US" i="1" dirty="0">
                <a:solidFill>
                  <a:schemeClr val="bg2">
                    <a:lumMod val="10000"/>
                  </a:schemeClr>
                </a:solidFill>
              </a:rPr>
              <a:t>J Clin Oncol. </a:t>
            </a:r>
            <a:r>
              <a:rPr lang="en-US" dirty="0">
                <a:solidFill>
                  <a:schemeClr val="bg2">
                    <a:lumMod val="10000"/>
                  </a:schemeClr>
                </a:solidFill>
              </a:rPr>
              <a:t>2025;43(3):285-296.</a:t>
            </a:r>
          </a:p>
        </p:txBody>
      </p:sp>
      <p:graphicFrame>
        <p:nvGraphicFramePr>
          <p:cNvPr id="359" name="Content Placeholder 8">
            <a:extLst>
              <a:ext uri="{FF2B5EF4-FFF2-40B4-BE49-F238E27FC236}">
                <a16:creationId xmlns:a16="http://schemas.microsoft.com/office/drawing/2014/main" id="{F37AA5A8-756A-1B80-E256-251B93D89B61}"/>
              </a:ext>
            </a:extLst>
          </p:cNvPr>
          <p:cNvGraphicFramePr>
            <a:graphicFrameLocks/>
          </p:cNvGraphicFramePr>
          <p:nvPr>
            <p:extLst>
              <p:ext uri="{D42A27DB-BD31-4B8C-83A1-F6EECF244321}">
                <p14:modId xmlns:p14="http://schemas.microsoft.com/office/powerpoint/2010/main" val="173170247"/>
              </p:ext>
            </p:extLst>
          </p:nvPr>
        </p:nvGraphicFramePr>
        <p:xfrm>
          <a:off x="7195761" y="1749037"/>
          <a:ext cx="4000120" cy="1341144"/>
        </p:xfrm>
        <a:graphic>
          <a:graphicData uri="http://schemas.openxmlformats.org/drawingml/2006/table">
            <a:tbl>
              <a:tblPr firstRow="1" bandRow="1">
                <a:tableStyleId>{5C22544A-7EE6-4342-B048-85BDC9FD1C3A}</a:tableStyleId>
              </a:tblPr>
              <a:tblGrid>
                <a:gridCol w="1950059">
                  <a:extLst>
                    <a:ext uri="{9D8B030D-6E8A-4147-A177-3AD203B41FA5}">
                      <a16:colId xmlns:a16="http://schemas.microsoft.com/office/drawing/2014/main" val="2275183721"/>
                    </a:ext>
                  </a:extLst>
                </a:gridCol>
                <a:gridCol w="1074419">
                  <a:extLst>
                    <a:ext uri="{9D8B030D-6E8A-4147-A177-3AD203B41FA5}">
                      <a16:colId xmlns:a16="http://schemas.microsoft.com/office/drawing/2014/main" val="20001"/>
                    </a:ext>
                  </a:extLst>
                </a:gridCol>
                <a:gridCol w="975642">
                  <a:extLst>
                    <a:ext uri="{9D8B030D-6E8A-4147-A177-3AD203B41FA5}">
                      <a16:colId xmlns:a16="http://schemas.microsoft.com/office/drawing/2014/main" val="2836121545"/>
                    </a:ext>
                  </a:extLst>
                </a:gridCol>
              </a:tblGrid>
              <a:tr h="1752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a:solidFill>
                          <a:schemeClr val="bg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altLang="zh-CN" sz="1400" u="none" strike="noStrike" kern="1200" cap="none">
                          <a:solidFill>
                            <a:schemeClr val="bg1"/>
                          </a:solidFill>
                          <a:latin typeface="Arial" panose="020B0604020202020204" pitchFamily="34" charset="0"/>
                          <a:ea typeface="+mn-ea"/>
                          <a:cs typeface="Arial" panose="020B0604020202020204" pitchFamily="34" charset="0"/>
                          <a:sym typeface="Arial"/>
                        </a:rPr>
                        <a:t>Dato-</a:t>
                      </a:r>
                      <a:r>
                        <a:rPr lang="en-US" altLang="zh-CN" sz="1400" u="none" strike="noStrike" kern="1200" cap="none" err="1">
                          <a:solidFill>
                            <a:schemeClr val="bg1"/>
                          </a:solidFill>
                          <a:latin typeface="Arial" panose="020B0604020202020204" pitchFamily="34" charset="0"/>
                          <a:ea typeface="+mn-ea"/>
                          <a:cs typeface="Arial" panose="020B0604020202020204" pitchFamily="34" charset="0"/>
                          <a:sym typeface="Arial"/>
                        </a:rPr>
                        <a:t>DXd</a:t>
                      </a:r>
                      <a:endParaRPr lang="en-GB" altLang="zh-CN" sz="1400" u="none" strike="noStrike" kern="1200" cap="none">
                        <a:solidFill>
                          <a:schemeClr val="bg1"/>
                        </a:solidFill>
                        <a:latin typeface="Arial" panose="020B0604020202020204" pitchFamily="34" charset="0"/>
                        <a:ea typeface="+mn-ea"/>
                        <a:cs typeface="Arial" panose="020B0604020202020204" pitchFamily="34" charset="0"/>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81122"/>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defRPr/>
                      </a:pPr>
                      <a:r>
                        <a:rPr lang="en-US" altLang="zh-CN" sz="1400" u="none" strike="noStrike" kern="1200" cap="none">
                          <a:solidFill>
                            <a:schemeClr val="bg1"/>
                          </a:solidFill>
                          <a:latin typeface="Arial" panose="020B0604020202020204" pitchFamily="34" charset="0"/>
                          <a:ea typeface="+mn-ea"/>
                          <a:cs typeface="Arial" panose="020B0604020202020204" pitchFamily="34" charset="0"/>
                          <a:sym typeface="Arial"/>
                        </a:rPr>
                        <a:t>ICC</a:t>
                      </a:r>
                      <a:endParaRPr lang="en-GB" altLang="zh-CN" sz="1400" u="none" strike="noStrike" kern="1200" cap="none">
                        <a:solidFill>
                          <a:schemeClr val="bg1"/>
                        </a:solidFill>
                        <a:latin typeface="Arial" panose="020B0604020202020204" pitchFamily="34" charset="0"/>
                        <a:ea typeface="+mn-ea"/>
                        <a:cs typeface="Arial" panose="020B0604020202020204" pitchFamily="34" charset="0"/>
                        <a:sym typeface="Arial"/>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74C7"/>
                    </a:solidFill>
                  </a:tcPr>
                </a:tc>
                <a:extLst>
                  <a:ext uri="{0D108BD9-81ED-4DB2-BD59-A6C34878D82A}">
                    <a16:rowId xmlns:a16="http://schemas.microsoft.com/office/drawing/2014/main" val="10000"/>
                  </a:ext>
                </a:extLst>
              </a:tr>
              <a:tr h="292078">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1400" b="1" u="none" strike="noStrike" kern="1200" cap="none">
                          <a:solidFill>
                            <a:schemeClr val="tx1"/>
                          </a:solidFill>
                          <a:latin typeface="Arial" panose="020B0604020202020204" pitchFamily="34" charset="0"/>
                          <a:ea typeface="+mn-ea"/>
                          <a:cs typeface="Arial" panose="020B0604020202020204" pitchFamily="34" charset="0"/>
                        </a:rPr>
                        <a:t>Median PFS, months</a:t>
                      </a:r>
                      <a:br>
                        <a:rPr lang="en-US" sz="1400" b="1" u="none" strike="noStrike" kern="1200" cap="none">
                          <a:solidFill>
                            <a:schemeClr val="tx1"/>
                          </a:solidFill>
                          <a:latin typeface="Arial" panose="020B0604020202020204" pitchFamily="34" charset="0"/>
                          <a:ea typeface="+mn-ea"/>
                          <a:cs typeface="Arial" panose="020B0604020202020204" pitchFamily="34" charset="0"/>
                        </a:rPr>
                      </a:br>
                      <a:r>
                        <a:rPr lang="en-US" sz="1400" b="1" u="none" strike="noStrike" kern="1200" cap="none">
                          <a:solidFill>
                            <a:schemeClr val="tx1"/>
                          </a:solidFill>
                          <a:latin typeface="Arial" panose="020B0604020202020204" pitchFamily="34" charset="0"/>
                          <a:ea typeface="+mn-ea"/>
                          <a:cs typeface="Arial" panose="020B0604020202020204" pitchFamily="34" charset="0"/>
                        </a:rPr>
                        <a:t>(95% CI)</a:t>
                      </a:r>
                    </a:p>
                  </a:txBody>
                  <a:tcPr marL="68588" marR="68588" marT="34294" marB="3429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GB" altLang="zh-CN" sz="14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t>6.9</a:t>
                      </a:r>
                      <a:br>
                        <a:rPr kumimoji="0" lang="en-GB" altLang="zh-CN" sz="14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br>
                      <a:r>
                        <a:rPr kumimoji="0" lang="en-GB" altLang="zh-CN" sz="14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t>(5.7–7.4)</a:t>
                      </a: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altLang="zh-CN" sz="1400" b="0" u="none" strike="noStrike" kern="1200" cap="none">
                          <a:solidFill>
                            <a:schemeClr val="tx1"/>
                          </a:solidFill>
                          <a:latin typeface="Arial" panose="020B0604020202020204" pitchFamily="34" charset="0"/>
                          <a:ea typeface="+mn-ea"/>
                          <a:cs typeface="Arial" panose="020B0604020202020204" pitchFamily="34" charset="0"/>
                        </a:rPr>
                        <a:t>4.9</a:t>
                      </a:r>
                      <a:br>
                        <a:rPr lang="en-US" altLang="zh-CN" sz="1400" b="0" u="none" strike="noStrike" kern="1200" cap="none">
                          <a:solidFill>
                            <a:schemeClr val="tx1"/>
                          </a:solidFill>
                          <a:latin typeface="Arial" panose="020B0604020202020204" pitchFamily="34" charset="0"/>
                          <a:ea typeface="+mn-ea"/>
                          <a:cs typeface="Arial" panose="020B0604020202020204" pitchFamily="34" charset="0"/>
                        </a:rPr>
                      </a:br>
                      <a:r>
                        <a:rPr lang="en-US" altLang="zh-CN" sz="1400" b="0" u="none" strike="noStrike" kern="1200" cap="none">
                          <a:solidFill>
                            <a:schemeClr val="tx1"/>
                          </a:solidFill>
                          <a:latin typeface="Arial" panose="020B0604020202020204" pitchFamily="34" charset="0"/>
                          <a:ea typeface="+mn-ea"/>
                          <a:cs typeface="Arial" panose="020B0604020202020204" pitchFamily="34" charset="0"/>
                        </a:rPr>
                        <a:t>(4.2–5.5)</a:t>
                      </a:r>
                      <a:endParaRPr lang="zh-CN" altLang="en-US" sz="1400" b="0" u="none" strike="noStrike" kern="1200" cap="none">
                        <a:solidFill>
                          <a:schemeClr val="tx1"/>
                        </a:solidFill>
                        <a:latin typeface="Arial" panose="020B0604020202020204" pitchFamily="34" charset="0"/>
                        <a:ea typeface="+mn-ea"/>
                        <a:cs typeface="Arial" panose="020B0604020202020204" pitchFamily="34" charset="0"/>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216602">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1400" b="1" u="none" strike="noStrike" kern="1200" cap="none">
                          <a:solidFill>
                            <a:schemeClr val="tx1"/>
                          </a:solidFill>
                          <a:latin typeface="Arial" panose="020B0604020202020204" pitchFamily="34" charset="0"/>
                          <a:ea typeface="+mn-ea"/>
                          <a:cs typeface="Arial" panose="020B0604020202020204" pitchFamily="34" charset="0"/>
                        </a:rPr>
                        <a:t>HR (95% CI)</a:t>
                      </a:r>
                    </a:p>
                  </a:txBody>
                  <a:tcPr marL="68588" marR="68588" marT="34294" marB="3429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gridSpan="2">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1400" b="0" u="none" strike="noStrike" kern="1200" cap="none">
                          <a:solidFill>
                            <a:schemeClr val="tx1"/>
                          </a:solidFill>
                          <a:latin typeface="Arial" panose="020B0604020202020204" pitchFamily="34" charset="0"/>
                          <a:ea typeface="+mn-ea"/>
                          <a:cs typeface="Arial" panose="020B0604020202020204" pitchFamily="34" charset="0"/>
                        </a:rPr>
                        <a:t>0.63 (0.52–0.76)</a:t>
                      </a: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zh-CN" altLang="en-US"/>
                    </a:p>
                  </a:txBody>
                  <a:tcPr>
                    <a:lnL w="12700" cmpd="sng">
                      <a:noFill/>
                    </a:lnL>
                    <a:lnT w="6350" cap="flat" cmpd="sng" algn="ctr">
                      <a:solidFill>
                        <a:schemeClr val="bg1">
                          <a:lumMod val="85000"/>
                        </a:schemeClr>
                      </a:solidFill>
                      <a:prstDash val="solid"/>
                      <a:round/>
                      <a:headEnd type="none" w="med" len="med"/>
                      <a:tailEnd type="none" w="med" len="med"/>
                    </a:lnT>
                  </a:tcPr>
                </a:tc>
                <a:extLst>
                  <a:ext uri="{0D108BD9-81ED-4DB2-BD59-A6C34878D82A}">
                    <a16:rowId xmlns:a16="http://schemas.microsoft.com/office/drawing/2014/main" val="10002"/>
                  </a:ext>
                </a:extLst>
              </a:tr>
              <a:tr h="216602">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1400" b="1" u="none" strike="noStrike" kern="1200" cap="none">
                          <a:solidFill>
                            <a:schemeClr val="tx1"/>
                          </a:solidFill>
                          <a:latin typeface="Arial" panose="020B0604020202020204" pitchFamily="34" charset="0"/>
                          <a:ea typeface="+mn-ea"/>
                          <a:cs typeface="Arial" panose="020B0604020202020204" pitchFamily="34" charset="0"/>
                        </a:rPr>
                        <a:t>P-value</a:t>
                      </a:r>
                    </a:p>
                  </a:txBody>
                  <a:tcPr marL="68588" marR="68588" marT="34294" marB="3429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gridSpan="2">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1400" b="0" u="none" strike="noStrike" kern="1200" cap="none" dirty="0">
                          <a:solidFill>
                            <a:schemeClr val="tx1"/>
                          </a:solidFill>
                          <a:latin typeface="Arial" panose="020B0604020202020204" pitchFamily="34" charset="0"/>
                          <a:ea typeface="+mn-ea"/>
                          <a:cs typeface="Arial" panose="020B0604020202020204" pitchFamily="34" charset="0"/>
                        </a:rPr>
                        <a:t>&lt;0.0001</a:t>
                      </a: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a:p>
                  </a:txBody>
                  <a:tcPr/>
                </a:tc>
                <a:extLst>
                  <a:ext uri="{0D108BD9-81ED-4DB2-BD59-A6C34878D82A}">
                    <a16:rowId xmlns:a16="http://schemas.microsoft.com/office/drawing/2014/main" val="4105798323"/>
                  </a:ext>
                </a:extLst>
              </a:tr>
            </a:tbl>
          </a:graphicData>
        </a:graphic>
      </p:graphicFrame>
    </p:spTree>
    <p:extLst>
      <p:ext uri="{BB962C8B-B14F-4D97-AF65-F5344CB8AC3E}">
        <p14:creationId xmlns:p14="http://schemas.microsoft.com/office/powerpoint/2010/main" val="1570692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01C17D-A5EA-244B-A1BC-150292E23A31}"/>
              </a:ext>
            </a:extLst>
          </p:cNvPr>
          <p:cNvSpPr>
            <a:spLocks noGrp="1"/>
          </p:cNvSpPr>
          <p:nvPr>
            <p:ph type="title"/>
          </p:nvPr>
        </p:nvSpPr>
        <p:spPr>
          <a:xfrm>
            <a:off x="838200" y="475910"/>
            <a:ext cx="10515600" cy="943615"/>
          </a:xfrm>
        </p:spPr>
        <p:txBody>
          <a:bodyPr>
            <a:normAutofit fontScale="90000"/>
          </a:bodyPr>
          <a:lstStyle/>
          <a:p>
            <a:r>
              <a:rPr lang="en-US" dirty="0"/>
              <a:t>TROPION-Breast01: </a:t>
            </a:r>
            <a:r>
              <a:rPr lang="en-GB" dirty="0"/>
              <a:t>Time to First Subsequent Therapy</a:t>
            </a:r>
            <a:endParaRPr lang="en-US" dirty="0"/>
          </a:p>
        </p:txBody>
      </p:sp>
      <p:grpSp>
        <p:nvGrpSpPr>
          <p:cNvPr id="5" name="Group 4">
            <a:extLst>
              <a:ext uri="{FF2B5EF4-FFF2-40B4-BE49-F238E27FC236}">
                <a16:creationId xmlns:a16="http://schemas.microsoft.com/office/drawing/2014/main" id="{8EC49B79-6712-F473-85BF-56EC698C6316}"/>
              </a:ext>
            </a:extLst>
          </p:cNvPr>
          <p:cNvGrpSpPr/>
          <p:nvPr/>
        </p:nvGrpSpPr>
        <p:grpSpPr>
          <a:xfrm>
            <a:off x="1905000" y="1600200"/>
            <a:ext cx="6908863" cy="4100935"/>
            <a:chOff x="2326577" y="1889275"/>
            <a:chExt cx="5927927" cy="3518675"/>
          </a:xfrm>
        </p:grpSpPr>
        <p:sp>
          <p:nvSpPr>
            <p:cNvPr id="7" name="Freeform 763">
              <a:extLst>
                <a:ext uri="{FF2B5EF4-FFF2-40B4-BE49-F238E27FC236}">
                  <a16:creationId xmlns:a16="http://schemas.microsoft.com/office/drawing/2014/main" id="{C25E1848-ECC8-BF24-E98F-A315A3D0F80F}"/>
                </a:ext>
              </a:extLst>
            </p:cNvPr>
            <p:cNvSpPr/>
            <p:nvPr/>
          </p:nvSpPr>
          <p:spPr>
            <a:xfrm>
              <a:off x="3607195" y="4062875"/>
              <a:ext cx="199591" cy="12704"/>
            </a:xfrm>
            <a:custGeom>
              <a:avLst/>
              <a:gdLst>
                <a:gd name="connsiteX0" fmla="*/ 0 w 199591"/>
                <a:gd name="connsiteY0" fmla="*/ 0 h 12704"/>
                <a:gd name="connsiteX1" fmla="*/ 199592 w 199591"/>
                <a:gd name="connsiteY1" fmla="*/ 0 h 12704"/>
              </a:gdLst>
              <a:ahLst/>
              <a:cxnLst>
                <a:cxn ang="0">
                  <a:pos x="connsiteX0" y="connsiteY0"/>
                </a:cxn>
                <a:cxn ang="0">
                  <a:pos x="connsiteX1" y="connsiteY1"/>
                </a:cxn>
              </a:cxnLst>
              <a:rect l="l" t="t" r="r" b="b"/>
              <a:pathLst>
                <a:path w="199591" h="12704">
                  <a:moveTo>
                    <a:pt x="0" y="0"/>
                  </a:moveTo>
                  <a:lnTo>
                    <a:pt x="199592" y="0"/>
                  </a:lnTo>
                </a:path>
              </a:pathLst>
            </a:custGeom>
            <a:ln w="12700" cap="flat">
              <a:solidFill>
                <a:srgbClr val="6E1E50"/>
              </a:solidFill>
              <a:prstDash val="solid"/>
              <a:miter/>
            </a:ln>
          </p:spPr>
          <p:txBody>
            <a:bodyPr rtlCol="0" anchor="ctr"/>
            <a:lstStyle/>
            <a:p>
              <a:endParaRPr lang="en-US" sz="1100"/>
            </a:p>
          </p:txBody>
        </p:sp>
        <p:grpSp>
          <p:nvGrpSpPr>
            <p:cNvPr id="8" name="Graphic 69">
              <a:extLst>
                <a:ext uri="{FF2B5EF4-FFF2-40B4-BE49-F238E27FC236}">
                  <a16:creationId xmlns:a16="http://schemas.microsoft.com/office/drawing/2014/main" id="{D68E88FD-11A2-DDE2-6B64-624B311CB487}"/>
                </a:ext>
              </a:extLst>
            </p:cNvPr>
            <p:cNvGrpSpPr/>
            <p:nvPr/>
          </p:nvGrpSpPr>
          <p:grpSpPr>
            <a:xfrm>
              <a:off x="3482943" y="2001273"/>
              <a:ext cx="4016991" cy="1847272"/>
              <a:chOff x="3480550" y="1775736"/>
              <a:chExt cx="4016991" cy="1847272"/>
            </a:xfrm>
            <a:noFill/>
          </p:grpSpPr>
          <p:sp>
            <p:nvSpPr>
              <p:cNvPr id="10" name="Freeform 1084">
                <a:extLst>
                  <a:ext uri="{FF2B5EF4-FFF2-40B4-BE49-F238E27FC236}">
                    <a16:creationId xmlns:a16="http://schemas.microsoft.com/office/drawing/2014/main" id="{90390D22-6CAB-AE86-1EC2-14C464A592C2}"/>
                  </a:ext>
                </a:extLst>
              </p:cNvPr>
              <p:cNvSpPr/>
              <p:nvPr/>
            </p:nvSpPr>
            <p:spPr>
              <a:xfrm>
                <a:off x="3498209" y="1803052"/>
                <a:ext cx="3972143" cy="1792769"/>
              </a:xfrm>
              <a:custGeom>
                <a:avLst/>
                <a:gdLst>
                  <a:gd name="connsiteX0" fmla="*/ 0 w 3972143"/>
                  <a:gd name="connsiteY0" fmla="*/ 0 h 1792769"/>
                  <a:gd name="connsiteX1" fmla="*/ 219792 w 3972143"/>
                  <a:gd name="connsiteY1" fmla="*/ 0 h 1792769"/>
                  <a:gd name="connsiteX2" fmla="*/ 219792 w 3972143"/>
                  <a:gd name="connsiteY2" fmla="*/ 4701 h 1792769"/>
                  <a:gd name="connsiteX3" fmla="*/ 262353 w 3972143"/>
                  <a:gd name="connsiteY3" fmla="*/ 4701 h 1792769"/>
                  <a:gd name="connsiteX4" fmla="*/ 262353 w 3972143"/>
                  <a:gd name="connsiteY4" fmla="*/ 15881 h 1792769"/>
                  <a:gd name="connsiteX5" fmla="*/ 303263 w 3972143"/>
                  <a:gd name="connsiteY5" fmla="*/ 15881 h 1792769"/>
                  <a:gd name="connsiteX6" fmla="*/ 303263 w 3972143"/>
                  <a:gd name="connsiteY6" fmla="*/ 35065 h 1792769"/>
                  <a:gd name="connsiteX7" fmla="*/ 321558 w 3972143"/>
                  <a:gd name="connsiteY7" fmla="*/ 35065 h 1792769"/>
                  <a:gd name="connsiteX8" fmla="*/ 321558 w 3972143"/>
                  <a:gd name="connsiteY8" fmla="*/ 48024 h 1792769"/>
                  <a:gd name="connsiteX9" fmla="*/ 339725 w 3972143"/>
                  <a:gd name="connsiteY9" fmla="*/ 48024 h 1792769"/>
                  <a:gd name="connsiteX10" fmla="*/ 339725 w 3972143"/>
                  <a:gd name="connsiteY10" fmla="*/ 58696 h 1792769"/>
                  <a:gd name="connsiteX11" fmla="*/ 351541 w 3972143"/>
                  <a:gd name="connsiteY11" fmla="*/ 58696 h 1792769"/>
                  <a:gd name="connsiteX12" fmla="*/ 351541 w 3972143"/>
                  <a:gd name="connsiteY12" fmla="*/ 62889 h 1792769"/>
                  <a:gd name="connsiteX13" fmla="*/ 359545 w 3972143"/>
                  <a:gd name="connsiteY13" fmla="*/ 62889 h 1792769"/>
                  <a:gd name="connsiteX14" fmla="*/ 359545 w 3972143"/>
                  <a:gd name="connsiteY14" fmla="*/ 72417 h 1792769"/>
                  <a:gd name="connsiteX15" fmla="*/ 369200 w 3972143"/>
                  <a:gd name="connsiteY15" fmla="*/ 72417 h 1792769"/>
                  <a:gd name="connsiteX16" fmla="*/ 369200 w 3972143"/>
                  <a:gd name="connsiteY16" fmla="*/ 78897 h 1792769"/>
                  <a:gd name="connsiteX17" fmla="*/ 383938 w 3972143"/>
                  <a:gd name="connsiteY17" fmla="*/ 78897 h 1792769"/>
                  <a:gd name="connsiteX18" fmla="*/ 383938 w 3972143"/>
                  <a:gd name="connsiteY18" fmla="*/ 97827 h 1792769"/>
                  <a:gd name="connsiteX19" fmla="*/ 406425 w 3972143"/>
                  <a:gd name="connsiteY19" fmla="*/ 97827 h 1792769"/>
                  <a:gd name="connsiteX20" fmla="*/ 406425 w 3972143"/>
                  <a:gd name="connsiteY20" fmla="*/ 117265 h 1792769"/>
                  <a:gd name="connsiteX21" fmla="*/ 423704 w 3972143"/>
                  <a:gd name="connsiteY21" fmla="*/ 117265 h 1792769"/>
                  <a:gd name="connsiteX22" fmla="*/ 423704 w 3972143"/>
                  <a:gd name="connsiteY22" fmla="*/ 135433 h 1792769"/>
                  <a:gd name="connsiteX23" fmla="*/ 442126 w 3972143"/>
                  <a:gd name="connsiteY23" fmla="*/ 135433 h 1792769"/>
                  <a:gd name="connsiteX24" fmla="*/ 442126 w 3972143"/>
                  <a:gd name="connsiteY24" fmla="*/ 144453 h 1792769"/>
                  <a:gd name="connsiteX25" fmla="*/ 461818 w 3972143"/>
                  <a:gd name="connsiteY25" fmla="*/ 144453 h 1792769"/>
                  <a:gd name="connsiteX26" fmla="*/ 461818 w 3972143"/>
                  <a:gd name="connsiteY26" fmla="*/ 192096 h 1792769"/>
                  <a:gd name="connsiteX27" fmla="*/ 518100 w 3972143"/>
                  <a:gd name="connsiteY27" fmla="*/ 192096 h 1792769"/>
                  <a:gd name="connsiteX28" fmla="*/ 518100 w 3972143"/>
                  <a:gd name="connsiteY28" fmla="*/ 196416 h 1792769"/>
                  <a:gd name="connsiteX29" fmla="*/ 526485 w 3972143"/>
                  <a:gd name="connsiteY29" fmla="*/ 196416 h 1792769"/>
                  <a:gd name="connsiteX30" fmla="*/ 526485 w 3972143"/>
                  <a:gd name="connsiteY30" fmla="*/ 207342 h 1792769"/>
                  <a:gd name="connsiteX31" fmla="*/ 531313 w 3972143"/>
                  <a:gd name="connsiteY31" fmla="*/ 207342 h 1792769"/>
                  <a:gd name="connsiteX32" fmla="*/ 531313 w 3972143"/>
                  <a:gd name="connsiteY32" fmla="*/ 212678 h 1792769"/>
                  <a:gd name="connsiteX33" fmla="*/ 534744 w 3972143"/>
                  <a:gd name="connsiteY33" fmla="*/ 212678 h 1792769"/>
                  <a:gd name="connsiteX34" fmla="*/ 534744 w 3972143"/>
                  <a:gd name="connsiteY34" fmla="*/ 250538 h 1792769"/>
                  <a:gd name="connsiteX35" fmla="*/ 583403 w 3972143"/>
                  <a:gd name="connsiteY35" fmla="*/ 250538 h 1792769"/>
                  <a:gd name="connsiteX36" fmla="*/ 583403 w 3972143"/>
                  <a:gd name="connsiteY36" fmla="*/ 256128 h 1792769"/>
                  <a:gd name="connsiteX37" fmla="*/ 588358 w 3972143"/>
                  <a:gd name="connsiteY37" fmla="*/ 256128 h 1792769"/>
                  <a:gd name="connsiteX38" fmla="*/ 588358 w 3972143"/>
                  <a:gd name="connsiteY38" fmla="*/ 260321 h 1792769"/>
                  <a:gd name="connsiteX39" fmla="*/ 593567 w 3972143"/>
                  <a:gd name="connsiteY39" fmla="*/ 260321 h 1792769"/>
                  <a:gd name="connsiteX40" fmla="*/ 593567 w 3972143"/>
                  <a:gd name="connsiteY40" fmla="*/ 265275 h 1792769"/>
                  <a:gd name="connsiteX41" fmla="*/ 596997 w 3972143"/>
                  <a:gd name="connsiteY41" fmla="*/ 265275 h 1792769"/>
                  <a:gd name="connsiteX42" fmla="*/ 596997 w 3972143"/>
                  <a:gd name="connsiteY42" fmla="*/ 270103 h 1792769"/>
                  <a:gd name="connsiteX43" fmla="*/ 668906 w 3972143"/>
                  <a:gd name="connsiteY43" fmla="*/ 270103 h 1792769"/>
                  <a:gd name="connsiteX44" fmla="*/ 668906 w 3972143"/>
                  <a:gd name="connsiteY44" fmla="*/ 309869 h 1792769"/>
                  <a:gd name="connsiteX45" fmla="*/ 673988 w 3972143"/>
                  <a:gd name="connsiteY45" fmla="*/ 309869 h 1792769"/>
                  <a:gd name="connsiteX46" fmla="*/ 673988 w 3972143"/>
                  <a:gd name="connsiteY46" fmla="*/ 314951 h 1792769"/>
                  <a:gd name="connsiteX47" fmla="*/ 678561 w 3972143"/>
                  <a:gd name="connsiteY47" fmla="*/ 314951 h 1792769"/>
                  <a:gd name="connsiteX48" fmla="*/ 678561 w 3972143"/>
                  <a:gd name="connsiteY48" fmla="*/ 338201 h 1792769"/>
                  <a:gd name="connsiteX49" fmla="*/ 683643 w 3972143"/>
                  <a:gd name="connsiteY49" fmla="*/ 338201 h 1792769"/>
                  <a:gd name="connsiteX50" fmla="*/ 683643 w 3972143"/>
                  <a:gd name="connsiteY50" fmla="*/ 343664 h 1792769"/>
                  <a:gd name="connsiteX51" fmla="*/ 688852 w 3972143"/>
                  <a:gd name="connsiteY51" fmla="*/ 343664 h 1792769"/>
                  <a:gd name="connsiteX52" fmla="*/ 688852 w 3972143"/>
                  <a:gd name="connsiteY52" fmla="*/ 348365 h 1792769"/>
                  <a:gd name="connsiteX53" fmla="*/ 710450 w 3972143"/>
                  <a:gd name="connsiteY53" fmla="*/ 348365 h 1792769"/>
                  <a:gd name="connsiteX54" fmla="*/ 710450 w 3972143"/>
                  <a:gd name="connsiteY54" fmla="*/ 386606 h 1792769"/>
                  <a:gd name="connsiteX55" fmla="*/ 771814 w 3972143"/>
                  <a:gd name="connsiteY55" fmla="*/ 386606 h 1792769"/>
                  <a:gd name="connsiteX56" fmla="*/ 771814 w 3972143"/>
                  <a:gd name="connsiteY56" fmla="*/ 406298 h 1792769"/>
                  <a:gd name="connsiteX57" fmla="*/ 774991 w 3972143"/>
                  <a:gd name="connsiteY57" fmla="*/ 406298 h 1792769"/>
                  <a:gd name="connsiteX58" fmla="*/ 774991 w 3972143"/>
                  <a:gd name="connsiteY58" fmla="*/ 411126 h 1792769"/>
                  <a:gd name="connsiteX59" fmla="*/ 781343 w 3972143"/>
                  <a:gd name="connsiteY59" fmla="*/ 411126 h 1792769"/>
                  <a:gd name="connsiteX60" fmla="*/ 781343 w 3972143"/>
                  <a:gd name="connsiteY60" fmla="*/ 423577 h 1792769"/>
                  <a:gd name="connsiteX61" fmla="*/ 833814 w 3972143"/>
                  <a:gd name="connsiteY61" fmla="*/ 423577 h 1792769"/>
                  <a:gd name="connsiteX62" fmla="*/ 833814 w 3972143"/>
                  <a:gd name="connsiteY62" fmla="*/ 429802 h 1792769"/>
                  <a:gd name="connsiteX63" fmla="*/ 859096 w 3972143"/>
                  <a:gd name="connsiteY63" fmla="*/ 429802 h 1792769"/>
                  <a:gd name="connsiteX64" fmla="*/ 859096 w 3972143"/>
                  <a:gd name="connsiteY64" fmla="*/ 439331 h 1792769"/>
                  <a:gd name="connsiteX65" fmla="*/ 877899 w 3972143"/>
                  <a:gd name="connsiteY65" fmla="*/ 439331 h 1792769"/>
                  <a:gd name="connsiteX66" fmla="*/ 877899 w 3972143"/>
                  <a:gd name="connsiteY66" fmla="*/ 445302 h 1792769"/>
                  <a:gd name="connsiteX67" fmla="*/ 881583 w 3972143"/>
                  <a:gd name="connsiteY67" fmla="*/ 445302 h 1792769"/>
                  <a:gd name="connsiteX68" fmla="*/ 881583 w 3972143"/>
                  <a:gd name="connsiteY68" fmla="*/ 455339 h 1792769"/>
                  <a:gd name="connsiteX69" fmla="*/ 932276 w 3972143"/>
                  <a:gd name="connsiteY69" fmla="*/ 455339 h 1792769"/>
                  <a:gd name="connsiteX70" fmla="*/ 932276 w 3972143"/>
                  <a:gd name="connsiteY70" fmla="*/ 468171 h 1792769"/>
                  <a:gd name="connsiteX71" fmla="*/ 949554 w 3972143"/>
                  <a:gd name="connsiteY71" fmla="*/ 468171 h 1792769"/>
                  <a:gd name="connsiteX72" fmla="*/ 949554 w 3972143"/>
                  <a:gd name="connsiteY72" fmla="*/ 473252 h 1792769"/>
                  <a:gd name="connsiteX73" fmla="*/ 969119 w 3972143"/>
                  <a:gd name="connsiteY73" fmla="*/ 473252 h 1792769"/>
                  <a:gd name="connsiteX74" fmla="*/ 969119 w 3972143"/>
                  <a:gd name="connsiteY74" fmla="*/ 482527 h 1792769"/>
                  <a:gd name="connsiteX75" fmla="*/ 994021 w 3972143"/>
                  <a:gd name="connsiteY75" fmla="*/ 482527 h 1792769"/>
                  <a:gd name="connsiteX76" fmla="*/ 994021 w 3972143"/>
                  <a:gd name="connsiteY76" fmla="*/ 486847 h 1792769"/>
                  <a:gd name="connsiteX77" fmla="*/ 1002533 w 3972143"/>
                  <a:gd name="connsiteY77" fmla="*/ 486847 h 1792769"/>
                  <a:gd name="connsiteX78" fmla="*/ 1002533 w 3972143"/>
                  <a:gd name="connsiteY78" fmla="*/ 498027 h 1792769"/>
                  <a:gd name="connsiteX79" fmla="*/ 1027688 w 3972143"/>
                  <a:gd name="connsiteY79" fmla="*/ 498027 h 1792769"/>
                  <a:gd name="connsiteX80" fmla="*/ 1027688 w 3972143"/>
                  <a:gd name="connsiteY80" fmla="*/ 510604 h 1792769"/>
                  <a:gd name="connsiteX81" fmla="*/ 1043569 w 3972143"/>
                  <a:gd name="connsiteY81" fmla="*/ 510604 h 1792769"/>
                  <a:gd name="connsiteX82" fmla="*/ 1043569 w 3972143"/>
                  <a:gd name="connsiteY82" fmla="*/ 525850 h 1792769"/>
                  <a:gd name="connsiteX83" fmla="*/ 1060848 w 3972143"/>
                  <a:gd name="connsiteY83" fmla="*/ 525850 h 1792769"/>
                  <a:gd name="connsiteX84" fmla="*/ 1060848 w 3972143"/>
                  <a:gd name="connsiteY84" fmla="*/ 534108 h 1792769"/>
                  <a:gd name="connsiteX85" fmla="*/ 1071520 w 3972143"/>
                  <a:gd name="connsiteY85" fmla="*/ 534108 h 1792769"/>
                  <a:gd name="connsiteX86" fmla="*/ 1071520 w 3972143"/>
                  <a:gd name="connsiteY86" fmla="*/ 546813 h 1792769"/>
                  <a:gd name="connsiteX87" fmla="*/ 1090831 w 3972143"/>
                  <a:gd name="connsiteY87" fmla="*/ 546813 h 1792769"/>
                  <a:gd name="connsiteX88" fmla="*/ 1090831 w 3972143"/>
                  <a:gd name="connsiteY88" fmla="*/ 559645 h 1792769"/>
                  <a:gd name="connsiteX89" fmla="*/ 1125515 w 3972143"/>
                  <a:gd name="connsiteY89" fmla="*/ 559645 h 1792769"/>
                  <a:gd name="connsiteX90" fmla="*/ 1125515 w 3972143"/>
                  <a:gd name="connsiteY90" fmla="*/ 577559 h 1792769"/>
                  <a:gd name="connsiteX91" fmla="*/ 1139109 w 3972143"/>
                  <a:gd name="connsiteY91" fmla="*/ 577559 h 1792769"/>
                  <a:gd name="connsiteX92" fmla="*/ 1139109 w 3972143"/>
                  <a:gd name="connsiteY92" fmla="*/ 589120 h 1792769"/>
                  <a:gd name="connsiteX93" fmla="*/ 1163502 w 3972143"/>
                  <a:gd name="connsiteY93" fmla="*/ 589120 h 1792769"/>
                  <a:gd name="connsiteX94" fmla="*/ 1163502 w 3972143"/>
                  <a:gd name="connsiteY94" fmla="*/ 599030 h 1792769"/>
                  <a:gd name="connsiteX95" fmla="*/ 1168076 w 3972143"/>
                  <a:gd name="connsiteY95" fmla="*/ 599030 h 1792769"/>
                  <a:gd name="connsiteX96" fmla="*/ 1168076 w 3972143"/>
                  <a:gd name="connsiteY96" fmla="*/ 603984 h 1792769"/>
                  <a:gd name="connsiteX97" fmla="*/ 1177986 w 3972143"/>
                  <a:gd name="connsiteY97" fmla="*/ 603984 h 1792769"/>
                  <a:gd name="connsiteX98" fmla="*/ 1177986 w 3972143"/>
                  <a:gd name="connsiteY98" fmla="*/ 622025 h 1792769"/>
                  <a:gd name="connsiteX99" fmla="*/ 1197424 w 3972143"/>
                  <a:gd name="connsiteY99" fmla="*/ 622025 h 1792769"/>
                  <a:gd name="connsiteX100" fmla="*/ 1197424 w 3972143"/>
                  <a:gd name="connsiteY100" fmla="*/ 652644 h 1792769"/>
                  <a:gd name="connsiteX101" fmla="*/ 1222452 w 3972143"/>
                  <a:gd name="connsiteY101" fmla="*/ 652644 h 1792769"/>
                  <a:gd name="connsiteX102" fmla="*/ 1222452 w 3972143"/>
                  <a:gd name="connsiteY102" fmla="*/ 656582 h 1792769"/>
                  <a:gd name="connsiteX103" fmla="*/ 1254976 w 3972143"/>
                  <a:gd name="connsiteY103" fmla="*/ 656582 h 1792769"/>
                  <a:gd name="connsiteX104" fmla="*/ 1254976 w 3972143"/>
                  <a:gd name="connsiteY104" fmla="*/ 671828 h 1792769"/>
                  <a:gd name="connsiteX105" fmla="*/ 1300205 w 3972143"/>
                  <a:gd name="connsiteY105" fmla="*/ 671828 h 1792769"/>
                  <a:gd name="connsiteX106" fmla="*/ 1300205 w 3972143"/>
                  <a:gd name="connsiteY106" fmla="*/ 699905 h 1792769"/>
                  <a:gd name="connsiteX107" fmla="*/ 1366143 w 3972143"/>
                  <a:gd name="connsiteY107" fmla="*/ 699905 h 1792769"/>
                  <a:gd name="connsiteX108" fmla="*/ 1366143 w 3972143"/>
                  <a:gd name="connsiteY108" fmla="*/ 760253 h 1792769"/>
                  <a:gd name="connsiteX109" fmla="*/ 1392823 w 3972143"/>
                  <a:gd name="connsiteY109" fmla="*/ 760253 h 1792769"/>
                  <a:gd name="connsiteX110" fmla="*/ 1392823 w 3972143"/>
                  <a:gd name="connsiteY110" fmla="*/ 767749 h 1792769"/>
                  <a:gd name="connsiteX111" fmla="*/ 1430175 w 3972143"/>
                  <a:gd name="connsiteY111" fmla="*/ 767749 h 1792769"/>
                  <a:gd name="connsiteX112" fmla="*/ 1430175 w 3972143"/>
                  <a:gd name="connsiteY112" fmla="*/ 778294 h 1792769"/>
                  <a:gd name="connsiteX113" fmla="*/ 1434114 w 3972143"/>
                  <a:gd name="connsiteY113" fmla="*/ 778294 h 1792769"/>
                  <a:gd name="connsiteX114" fmla="*/ 1434114 w 3972143"/>
                  <a:gd name="connsiteY114" fmla="*/ 787568 h 1792769"/>
                  <a:gd name="connsiteX115" fmla="*/ 1489252 w 3972143"/>
                  <a:gd name="connsiteY115" fmla="*/ 787568 h 1792769"/>
                  <a:gd name="connsiteX116" fmla="*/ 1489252 w 3972143"/>
                  <a:gd name="connsiteY116" fmla="*/ 811961 h 1792769"/>
                  <a:gd name="connsiteX117" fmla="*/ 1496367 w 3972143"/>
                  <a:gd name="connsiteY117" fmla="*/ 811961 h 1792769"/>
                  <a:gd name="connsiteX118" fmla="*/ 1496367 w 3972143"/>
                  <a:gd name="connsiteY118" fmla="*/ 816154 h 1792769"/>
                  <a:gd name="connsiteX119" fmla="*/ 1504625 w 3972143"/>
                  <a:gd name="connsiteY119" fmla="*/ 816154 h 1792769"/>
                  <a:gd name="connsiteX120" fmla="*/ 1504625 w 3972143"/>
                  <a:gd name="connsiteY120" fmla="*/ 829621 h 1792769"/>
                  <a:gd name="connsiteX121" fmla="*/ 1511231 w 3972143"/>
                  <a:gd name="connsiteY121" fmla="*/ 829621 h 1792769"/>
                  <a:gd name="connsiteX122" fmla="*/ 1511231 w 3972143"/>
                  <a:gd name="connsiteY122" fmla="*/ 836863 h 1792769"/>
                  <a:gd name="connsiteX123" fmla="*/ 1517965 w 3972143"/>
                  <a:gd name="connsiteY123" fmla="*/ 836863 h 1792769"/>
                  <a:gd name="connsiteX124" fmla="*/ 1517965 w 3972143"/>
                  <a:gd name="connsiteY124" fmla="*/ 840547 h 1792769"/>
                  <a:gd name="connsiteX125" fmla="*/ 1536641 w 3972143"/>
                  <a:gd name="connsiteY125" fmla="*/ 840547 h 1792769"/>
                  <a:gd name="connsiteX126" fmla="*/ 1536641 w 3972143"/>
                  <a:gd name="connsiteY126" fmla="*/ 883997 h 1792769"/>
                  <a:gd name="connsiteX127" fmla="*/ 1571833 w 3972143"/>
                  <a:gd name="connsiteY127" fmla="*/ 883997 h 1792769"/>
                  <a:gd name="connsiteX128" fmla="*/ 1571833 w 3972143"/>
                  <a:gd name="connsiteY128" fmla="*/ 889588 h 1792769"/>
                  <a:gd name="connsiteX129" fmla="*/ 1573612 w 3972143"/>
                  <a:gd name="connsiteY129" fmla="*/ 889588 h 1792769"/>
                  <a:gd name="connsiteX130" fmla="*/ 1573612 w 3972143"/>
                  <a:gd name="connsiteY130" fmla="*/ 893272 h 1792769"/>
                  <a:gd name="connsiteX131" fmla="*/ 1613124 w 3972143"/>
                  <a:gd name="connsiteY131" fmla="*/ 893272 h 1792769"/>
                  <a:gd name="connsiteX132" fmla="*/ 1613124 w 3972143"/>
                  <a:gd name="connsiteY132" fmla="*/ 902165 h 1792769"/>
                  <a:gd name="connsiteX133" fmla="*/ 1613886 w 3972143"/>
                  <a:gd name="connsiteY133" fmla="*/ 902165 h 1792769"/>
                  <a:gd name="connsiteX134" fmla="*/ 1613886 w 3972143"/>
                  <a:gd name="connsiteY134" fmla="*/ 952349 h 1792769"/>
                  <a:gd name="connsiteX135" fmla="*/ 1661910 w 3972143"/>
                  <a:gd name="connsiteY135" fmla="*/ 952349 h 1792769"/>
                  <a:gd name="connsiteX136" fmla="*/ 1661910 w 3972143"/>
                  <a:gd name="connsiteY136" fmla="*/ 957431 h 1792769"/>
                  <a:gd name="connsiteX137" fmla="*/ 1666484 w 3972143"/>
                  <a:gd name="connsiteY137" fmla="*/ 957431 h 1792769"/>
                  <a:gd name="connsiteX138" fmla="*/ 1666484 w 3972143"/>
                  <a:gd name="connsiteY138" fmla="*/ 962386 h 1792769"/>
                  <a:gd name="connsiteX139" fmla="*/ 1688463 w 3972143"/>
                  <a:gd name="connsiteY139" fmla="*/ 962386 h 1792769"/>
                  <a:gd name="connsiteX140" fmla="*/ 1688463 w 3972143"/>
                  <a:gd name="connsiteY140" fmla="*/ 976615 h 1792769"/>
                  <a:gd name="connsiteX141" fmla="*/ 1705995 w 3972143"/>
                  <a:gd name="connsiteY141" fmla="*/ 976615 h 1792769"/>
                  <a:gd name="connsiteX142" fmla="*/ 1705995 w 3972143"/>
                  <a:gd name="connsiteY142" fmla="*/ 1008885 h 1792769"/>
                  <a:gd name="connsiteX143" fmla="*/ 1749065 w 3972143"/>
                  <a:gd name="connsiteY143" fmla="*/ 1008885 h 1792769"/>
                  <a:gd name="connsiteX144" fmla="*/ 1749065 w 3972143"/>
                  <a:gd name="connsiteY144" fmla="*/ 1018922 h 1792769"/>
                  <a:gd name="connsiteX145" fmla="*/ 1783749 w 3972143"/>
                  <a:gd name="connsiteY145" fmla="*/ 1018922 h 1792769"/>
                  <a:gd name="connsiteX146" fmla="*/ 1783749 w 3972143"/>
                  <a:gd name="connsiteY146" fmla="*/ 1028324 h 1792769"/>
                  <a:gd name="connsiteX147" fmla="*/ 1790101 w 3972143"/>
                  <a:gd name="connsiteY147" fmla="*/ 1028324 h 1792769"/>
                  <a:gd name="connsiteX148" fmla="*/ 1790101 w 3972143"/>
                  <a:gd name="connsiteY148" fmla="*/ 1036582 h 1792769"/>
                  <a:gd name="connsiteX149" fmla="*/ 1796326 w 3972143"/>
                  <a:gd name="connsiteY149" fmla="*/ 1036582 h 1792769"/>
                  <a:gd name="connsiteX150" fmla="*/ 1796326 w 3972143"/>
                  <a:gd name="connsiteY150" fmla="*/ 1067073 h 1792769"/>
                  <a:gd name="connsiteX151" fmla="*/ 1837998 w 3972143"/>
                  <a:gd name="connsiteY151" fmla="*/ 1067073 h 1792769"/>
                  <a:gd name="connsiteX152" fmla="*/ 1837998 w 3972143"/>
                  <a:gd name="connsiteY152" fmla="*/ 1072663 h 1792769"/>
                  <a:gd name="connsiteX153" fmla="*/ 1842572 w 3972143"/>
                  <a:gd name="connsiteY153" fmla="*/ 1072663 h 1792769"/>
                  <a:gd name="connsiteX154" fmla="*/ 1842572 w 3972143"/>
                  <a:gd name="connsiteY154" fmla="*/ 1083335 h 1792769"/>
                  <a:gd name="connsiteX155" fmla="*/ 1937222 w 3972143"/>
                  <a:gd name="connsiteY155" fmla="*/ 1083335 h 1792769"/>
                  <a:gd name="connsiteX156" fmla="*/ 1937222 w 3972143"/>
                  <a:gd name="connsiteY156" fmla="*/ 1115605 h 1792769"/>
                  <a:gd name="connsiteX157" fmla="*/ 1946497 w 3972143"/>
                  <a:gd name="connsiteY157" fmla="*/ 1115605 h 1792769"/>
                  <a:gd name="connsiteX158" fmla="*/ 1946497 w 3972143"/>
                  <a:gd name="connsiteY158" fmla="*/ 1122593 h 1792769"/>
                  <a:gd name="connsiteX159" fmla="*/ 1956915 w 3972143"/>
                  <a:gd name="connsiteY159" fmla="*/ 1122593 h 1792769"/>
                  <a:gd name="connsiteX160" fmla="*/ 1956915 w 3972143"/>
                  <a:gd name="connsiteY160" fmla="*/ 1134662 h 1792769"/>
                  <a:gd name="connsiteX161" fmla="*/ 1961615 w 3972143"/>
                  <a:gd name="connsiteY161" fmla="*/ 1134662 h 1792769"/>
                  <a:gd name="connsiteX162" fmla="*/ 1961615 w 3972143"/>
                  <a:gd name="connsiteY162" fmla="*/ 1150035 h 1792769"/>
                  <a:gd name="connsiteX163" fmla="*/ 1966951 w 3972143"/>
                  <a:gd name="connsiteY163" fmla="*/ 1150035 h 1792769"/>
                  <a:gd name="connsiteX164" fmla="*/ 1966951 w 3972143"/>
                  <a:gd name="connsiteY164" fmla="*/ 1170109 h 1792769"/>
                  <a:gd name="connsiteX165" fmla="*/ 1995664 w 3972143"/>
                  <a:gd name="connsiteY165" fmla="*/ 1170109 h 1792769"/>
                  <a:gd name="connsiteX166" fmla="*/ 1995664 w 3972143"/>
                  <a:gd name="connsiteY166" fmla="*/ 1185990 h 1792769"/>
                  <a:gd name="connsiteX167" fmla="*/ 2004685 w 3972143"/>
                  <a:gd name="connsiteY167" fmla="*/ 1185990 h 1792769"/>
                  <a:gd name="connsiteX168" fmla="*/ 2004685 w 3972143"/>
                  <a:gd name="connsiteY168" fmla="*/ 1193613 h 1792769"/>
                  <a:gd name="connsiteX169" fmla="*/ 2047754 w 3972143"/>
                  <a:gd name="connsiteY169" fmla="*/ 1193613 h 1792769"/>
                  <a:gd name="connsiteX170" fmla="*/ 2047754 w 3972143"/>
                  <a:gd name="connsiteY170" fmla="*/ 1198313 h 1792769"/>
                  <a:gd name="connsiteX171" fmla="*/ 2062491 w 3972143"/>
                  <a:gd name="connsiteY171" fmla="*/ 1198313 h 1792769"/>
                  <a:gd name="connsiteX172" fmla="*/ 2062491 w 3972143"/>
                  <a:gd name="connsiteY172" fmla="*/ 1212924 h 1792769"/>
                  <a:gd name="connsiteX173" fmla="*/ 2070495 w 3972143"/>
                  <a:gd name="connsiteY173" fmla="*/ 1212924 h 1792769"/>
                  <a:gd name="connsiteX174" fmla="*/ 2070495 w 3972143"/>
                  <a:gd name="connsiteY174" fmla="*/ 1231727 h 1792769"/>
                  <a:gd name="connsiteX175" fmla="*/ 2082183 w 3972143"/>
                  <a:gd name="connsiteY175" fmla="*/ 1231727 h 1792769"/>
                  <a:gd name="connsiteX176" fmla="*/ 2082183 w 3972143"/>
                  <a:gd name="connsiteY176" fmla="*/ 1241891 h 1792769"/>
                  <a:gd name="connsiteX177" fmla="*/ 2102892 w 3972143"/>
                  <a:gd name="connsiteY177" fmla="*/ 1241891 h 1792769"/>
                  <a:gd name="connsiteX178" fmla="*/ 2102892 w 3972143"/>
                  <a:gd name="connsiteY178" fmla="*/ 1247989 h 1792769"/>
                  <a:gd name="connsiteX179" fmla="*/ 2106704 w 3972143"/>
                  <a:gd name="connsiteY179" fmla="*/ 1247989 h 1792769"/>
                  <a:gd name="connsiteX180" fmla="*/ 2106704 w 3972143"/>
                  <a:gd name="connsiteY180" fmla="*/ 1251546 h 1792769"/>
                  <a:gd name="connsiteX181" fmla="*/ 2116741 w 3972143"/>
                  <a:gd name="connsiteY181" fmla="*/ 1251546 h 1792769"/>
                  <a:gd name="connsiteX182" fmla="*/ 2116741 w 3972143"/>
                  <a:gd name="connsiteY182" fmla="*/ 1260567 h 1792769"/>
                  <a:gd name="connsiteX183" fmla="*/ 2122458 w 3972143"/>
                  <a:gd name="connsiteY183" fmla="*/ 1260567 h 1792769"/>
                  <a:gd name="connsiteX184" fmla="*/ 2122458 w 3972143"/>
                  <a:gd name="connsiteY184" fmla="*/ 1267935 h 1792769"/>
                  <a:gd name="connsiteX185" fmla="*/ 2140244 w 3972143"/>
                  <a:gd name="connsiteY185" fmla="*/ 1267935 h 1792769"/>
                  <a:gd name="connsiteX186" fmla="*/ 2140244 w 3972143"/>
                  <a:gd name="connsiteY186" fmla="*/ 1275050 h 1792769"/>
                  <a:gd name="connsiteX187" fmla="*/ 2156252 w 3972143"/>
                  <a:gd name="connsiteY187" fmla="*/ 1275050 h 1792769"/>
                  <a:gd name="connsiteX188" fmla="*/ 2156252 w 3972143"/>
                  <a:gd name="connsiteY188" fmla="*/ 1280259 h 1792769"/>
                  <a:gd name="connsiteX189" fmla="*/ 2163748 w 3972143"/>
                  <a:gd name="connsiteY189" fmla="*/ 1280259 h 1792769"/>
                  <a:gd name="connsiteX190" fmla="*/ 2163748 w 3972143"/>
                  <a:gd name="connsiteY190" fmla="*/ 1290042 h 1792769"/>
                  <a:gd name="connsiteX191" fmla="*/ 2193985 w 3972143"/>
                  <a:gd name="connsiteY191" fmla="*/ 1290042 h 1792769"/>
                  <a:gd name="connsiteX192" fmla="*/ 2193985 w 3972143"/>
                  <a:gd name="connsiteY192" fmla="*/ 1299316 h 1792769"/>
                  <a:gd name="connsiteX193" fmla="*/ 2204276 w 3972143"/>
                  <a:gd name="connsiteY193" fmla="*/ 1299316 h 1792769"/>
                  <a:gd name="connsiteX194" fmla="*/ 2204276 w 3972143"/>
                  <a:gd name="connsiteY194" fmla="*/ 1314435 h 1792769"/>
                  <a:gd name="connsiteX195" fmla="*/ 2208723 w 3972143"/>
                  <a:gd name="connsiteY195" fmla="*/ 1314435 h 1792769"/>
                  <a:gd name="connsiteX196" fmla="*/ 2208723 w 3972143"/>
                  <a:gd name="connsiteY196" fmla="*/ 1318500 h 1792769"/>
                  <a:gd name="connsiteX197" fmla="*/ 2224350 w 3972143"/>
                  <a:gd name="connsiteY197" fmla="*/ 1318500 h 1792769"/>
                  <a:gd name="connsiteX198" fmla="*/ 2224350 w 3972143"/>
                  <a:gd name="connsiteY198" fmla="*/ 1323455 h 1792769"/>
                  <a:gd name="connsiteX199" fmla="*/ 2231592 w 3972143"/>
                  <a:gd name="connsiteY199" fmla="*/ 1323455 h 1792769"/>
                  <a:gd name="connsiteX200" fmla="*/ 2231592 w 3972143"/>
                  <a:gd name="connsiteY200" fmla="*/ 1329426 h 1792769"/>
                  <a:gd name="connsiteX201" fmla="*/ 2259923 w 3972143"/>
                  <a:gd name="connsiteY201" fmla="*/ 1329426 h 1792769"/>
                  <a:gd name="connsiteX202" fmla="*/ 2259923 w 3972143"/>
                  <a:gd name="connsiteY202" fmla="*/ 1356869 h 1792769"/>
                  <a:gd name="connsiteX203" fmla="*/ 2301214 w 3972143"/>
                  <a:gd name="connsiteY203" fmla="*/ 1356869 h 1792769"/>
                  <a:gd name="connsiteX204" fmla="*/ 2301214 w 3972143"/>
                  <a:gd name="connsiteY204" fmla="*/ 1366905 h 1792769"/>
                  <a:gd name="connsiteX205" fmla="*/ 2385065 w 3972143"/>
                  <a:gd name="connsiteY205" fmla="*/ 1366905 h 1792769"/>
                  <a:gd name="connsiteX206" fmla="*/ 2385065 w 3972143"/>
                  <a:gd name="connsiteY206" fmla="*/ 1385963 h 1792769"/>
                  <a:gd name="connsiteX207" fmla="*/ 2467265 w 3972143"/>
                  <a:gd name="connsiteY207" fmla="*/ 1385963 h 1792769"/>
                  <a:gd name="connsiteX208" fmla="*/ 2467265 w 3972143"/>
                  <a:gd name="connsiteY208" fmla="*/ 1432970 h 1792769"/>
                  <a:gd name="connsiteX209" fmla="*/ 2507412 w 3972143"/>
                  <a:gd name="connsiteY209" fmla="*/ 1432970 h 1792769"/>
                  <a:gd name="connsiteX210" fmla="*/ 2507412 w 3972143"/>
                  <a:gd name="connsiteY210" fmla="*/ 1448851 h 1792769"/>
                  <a:gd name="connsiteX211" fmla="*/ 2559247 w 3972143"/>
                  <a:gd name="connsiteY211" fmla="*/ 1448851 h 1792769"/>
                  <a:gd name="connsiteX212" fmla="*/ 2559247 w 3972143"/>
                  <a:gd name="connsiteY212" fmla="*/ 1470958 h 1792769"/>
                  <a:gd name="connsiteX213" fmla="*/ 2573985 w 3972143"/>
                  <a:gd name="connsiteY213" fmla="*/ 1470958 h 1792769"/>
                  <a:gd name="connsiteX214" fmla="*/ 2573985 w 3972143"/>
                  <a:gd name="connsiteY214" fmla="*/ 1482773 h 1792769"/>
                  <a:gd name="connsiteX215" fmla="*/ 2686676 w 3972143"/>
                  <a:gd name="connsiteY215" fmla="*/ 1482773 h 1792769"/>
                  <a:gd name="connsiteX216" fmla="*/ 2686676 w 3972143"/>
                  <a:gd name="connsiteY216" fmla="*/ 1542104 h 1792769"/>
                  <a:gd name="connsiteX217" fmla="*/ 2799621 w 3972143"/>
                  <a:gd name="connsiteY217" fmla="*/ 1542104 h 1792769"/>
                  <a:gd name="connsiteX218" fmla="*/ 2799621 w 3972143"/>
                  <a:gd name="connsiteY218" fmla="*/ 1568911 h 1792769"/>
                  <a:gd name="connsiteX219" fmla="*/ 2837482 w 3972143"/>
                  <a:gd name="connsiteY219" fmla="*/ 1568911 h 1792769"/>
                  <a:gd name="connsiteX220" fmla="*/ 2837482 w 3972143"/>
                  <a:gd name="connsiteY220" fmla="*/ 1581616 h 1792769"/>
                  <a:gd name="connsiteX221" fmla="*/ 2847899 w 3972143"/>
                  <a:gd name="connsiteY221" fmla="*/ 1581616 h 1792769"/>
                  <a:gd name="connsiteX222" fmla="*/ 2847899 w 3972143"/>
                  <a:gd name="connsiteY222" fmla="*/ 1598259 h 1792769"/>
                  <a:gd name="connsiteX223" fmla="*/ 2856920 w 3972143"/>
                  <a:gd name="connsiteY223" fmla="*/ 1598259 h 1792769"/>
                  <a:gd name="connsiteX224" fmla="*/ 2856920 w 3972143"/>
                  <a:gd name="connsiteY224" fmla="*/ 1608550 h 1792769"/>
                  <a:gd name="connsiteX225" fmla="*/ 3007726 w 3972143"/>
                  <a:gd name="connsiteY225" fmla="*/ 1608550 h 1792769"/>
                  <a:gd name="connsiteX226" fmla="*/ 3007726 w 3972143"/>
                  <a:gd name="connsiteY226" fmla="*/ 1627734 h 1792769"/>
                  <a:gd name="connsiteX227" fmla="*/ 3022336 w 3972143"/>
                  <a:gd name="connsiteY227" fmla="*/ 1627734 h 1792769"/>
                  <a:gd name="connsiteX228" fmla="*/ 3022336 w 3972143"/>
                  <a:gd name="connsiteY228" fmla="*/ 1638152 h 1792769"/>
                  <a:gd name="connsiteX229" fmla="*/ 3036692 w 3972143"/>
                  <a:gd name="connsiteY229" fmla="*/ 1638152 h 1792769"/>
                  <a:gd name="connsiteX230" fmla="*/ 3036692 w 3972143"/>
                  <a:gd name="connsiteY230" fmla="*/ 1650730 h 1792769"/>
                  <a:gd name="connsiteX231" fmla="*/ 3106315 w 3972143"/>
                  <a:gd name="connsiteY231" fmla="*/ 1650730 h 1792769"/>
                  <a:gd name="connsiteX232" fmla="*/ 3106315 w 3972143"/>
                  <a:gd name="connsiteY232" fmla="*/ 1671312 h 1792769"/>
                  <a:gd name="connsiteX233" fmla="*/ 3248608 w 3972143"/>
                  <a:gd name="connsiteY233" fmla="*/ 1671312 h 1792769"/>
                  <a:gd name="connsiteX234" fmla="*/ 3248608 w 3972143"/>
                  <a:gd name="connsiteY234" fmla="*/ 1699770 h 1792769"/>
                  <a:gd name="connsiteX235" fmla="*/ 3326234 w 3972143"/>
                  <a:gd name="connsiteY235" fmla="*/ 1699770 h 1792769"/>
                  <a:gd name="connsiteX236" fmla="*/ 3326234 w 3972143"/>
                  <a:gd name="connsiteY236" fmla="*/ 1733057 h 1792769"/>
                  <a:gd name="connsiteX237" fmla="*/ 3647283 w 3972143"/>
                  <a:gd name="connsiteY237" fmla="*/ 1733057 h 1792769"/>
                  <a:gd name="connsiteX238" fmla="*/ 3647283 w 3972143"/>
                  <a:gd name="connsiteY238" fmla="*/ 1792769 h 1792769"/>
                  <a:gd name="connsiteX239" fmla="*/ 3972144 w 3972143"/>
                  <a:gd name="connsiteY239" fmla="*/ 1792769 h 179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3972143" h="1792769">
                    <a:moveTo>
                      <a:pt x="0" y="0"/>
                    </a:moveTo>
                    <a:lnTo>
                      <a:pt x="219792" y="0"/>
                    </a:lnTo>
                    <a:lnTo>
                      <a:pt x="219792" y="4701"/>
                    </a:lnTo>
                    <a:lnTo>
                      <a:pt x="262353" y="4701"/>
                    </a:lnTo>
                    <a:lnTo>
                      <a:pt x="262353" y="15881"/>
                    </a:lnTo>
                    <a:lnTo>
                      <a:pt x="303263" y="15881"/>
                    </a:lnTo>
                    <a:lnTo>
                      <a:pt x="303263" y="35065"/>
                    </a:lnTo>
                    <a:lnTo>
                      <a:pt x="321558" y="35065"/>
                    </a:lnTo>
                    <a:lnTo>
                      <a:pt x="321558" y="48024"/>
                    </a:lnTo>
                    <a:lnTo>
                      <a:pt x="339725" y="48024"/>
                    </a:lnTo>
                    <a:lnTo>
                      <a:pt x="339725" y="58696"/>
                    </a:lnTo>
                    <a:lnTo>
                      <a:pt x="351541" y="58696"/>
                    </a:lnTo>
                    <a:lnTo>
                      <a:pt x="351541" y="62889"/>
                    </a:lnTo>
                    <a:lnTo>
                      <a:pt x="359545" y="62889"/>
                    </a:lnTo>
                    <a:lnTo>
                      <a:pt x="359545" y="72417"/>
                    </a:lnTo>
                    <a:lnTo>
                      <a:pt x="369200" y="72417"/>
                    </a:lnTo>
                    <a:lnTo>
                      <a:pt x="369200" y="78897"/>
                    </a:lnTo>
                    <a:lnTo>
                      <a:pt x="383938" y="78897"/>
                    </a:lnTo>
                    <a:lnTo>
                      <a:pt x="383938" y="97827"/>
                    </a:lnTo>
                    <a:lnTo>
                      <a:pt x="406425" y="97827"/>
                    </a:lnTo>
                    <a:lnTo>
                      <a:pt x="406425" y="117265"/>
                    </a:lnTo>
                    <a:lnTo>
                      <a:pt x="423704" y="117265"/>
                    </a:lnTo>
                    <a:lnTo>
                      <a:pt x="423704" y="135433"/>
                    </a:lnTo>
                    <a:lnTo>
                      <a:pt x="442126" y="135433"/>
                    </a:lnTo>
                    <a:lnTo>
                      <a:pt x="442126" y="144453"/>
                    </a:lnTo>
                    <a:lnTo>
                      <a:pt x="461818" y="144453"/>
                    </a:lnTo>
                    <a:lnTo>
                      <a:pt x="461818" y="192096"/>
                    </a:lnTo>
                    <a:lnTo>
                      <a:pt x="518100" y="192096"/>
                    </a:lnTo>
                    <a:lnTo>
                      <a:pt x="518100" y="196416"/>
                    </a:lnTo>
                    <a:lnTo>
                      <a:pt x="526485" y="196416"/>
                    </a:lnTo>
                    <a:lnTo>
                      <a:pt x="526485" y="207342"/>
                    </a:lnTo>
                    <a:lnTo>
                      <a:pt x="531313" y="207342"/>
                    </a:lnTo>
                    <a:lnTo>
                      <a:pt x="531313" y="212678"/>
                    </a:lnTo>
                    <a:lnTo>
                      <a:pt x="534744" y="212678"/>
                    </a:lnTo>
                    <a:lnTo>
                      <a:pt x="534744" y="250538"/>
                    </a:lnTo>
                    <a:lnTo>
                      <a:pt x="583403" y="250538"/>
                    </a:lnTo>
                    <a:lnTo>
                      <a:pt x="583403" y="256128"/>
                    </a:lnTo>
                    <a:lnTo>
                      <a:pt x="588358" y="256128"/>
                    </a:lnTo>
                    <a:lnTo>
                      <a:pt x="588358" y="260321"/>
                    </a:lnTo>
                    <a:lnTo>
                      <a:pt x="593567" y="260321"/>
                    </a:lnTo>
                    <a:lnTo>
                      <a:pt x="593567" y="265275"/>
                    </a:lnTo>
                    <a:lnTo>
                      <a:pt x="596997" y="265275"/>
                    </a:lnTo>
                    <a:lnTo>
                      <a:pt x="596997" y="270103"/>
                    </a:lnTo>
                    <a:lnTo>
                      <a:pt x="668906" y="270103"/>
                    </a:lnTo>
                    <a:lnTo>
                      <a:pt x="668906" y="309869"/>
                    </a:lnTo>
                    <a:lnTo>
                      <a:pt x="673988" y="309869"/>
                    </a:lnTo>
                    <a:lnTo>
                      <a:pt x="673988" y="314951"/>
                    </a:lnTo>
                    <a:lnTo>
                      <a:pt x="678561" y="314951"/>
                    </a:lnTo>
                    <a:lnTo>
                      <a:pt x="678561" y="338201"/>
                    </a:lnTo>
                    <a:lnTo>
                      <a:pt x="683643" y="338201"/>
                    </a:lnTo>
                    <a:lnTo>
                      <a:pt x="683643" y="343664"/>
                    </a:lnTo>
                    <a:lnTo>
                      <a:pt x="688852" y="343664"/>
                    </a:lnTo>
                    <a:lnTo>
                      <a:pt x="688852" y="348365"/>
                    </a:lnTo>
                    <a:lnTo>
                      <a:pt x="710450" y="348365"/>
                    </a:lnTo>
                    <a:lnTo>
                      <a:pt x="710450" y="386606"/>
                    </a:lnTo>
                    <a:lnTo>
                      <a:pt x="771814" y="386606"/>
                    </a:lnTo>
                    <a:lnTo>
                      <a:pt x="771814" y="406298"/>
                    </a:lnTo>
                    <a:lnTo>
                      <a:pt x="774991" y="406298"/>
                    </a:lnTo>
                    <a:lnTo>
                      <a:pt x="774991" y="411126"/>
                    </a:lnTo>
                    <a:lnTo>
                      <a:pt x="781343" y="411126"/>
                    </a:lnTo>
                    <a:lnTo>
                      <a:pt x="781343" y="423577"/>
                    </a:lnTo>
                    <a:lnTo>
                      <a:pt x="833814" y="423577"/>
                    </a:lnTo>
                    <a:lnTo>
                      <a:pt x="833814" y="429802"/>
                    </a:lnTo>
                    <a:lnTo>
                      <a:pt x="859096" y="429802"/>
                    </a:lnTo>
                    <a:lnTo>
                      <a:pt x="859096" y="439331"/>
                    </a:lnTo>
                    <a:lnTo>
                      <a:pt x="877899" y="439331"/>
                    </a:lnTo>
                    <a:lnTo>
                      <a:pt x="877899" y="445302"/>
                    </a:lnTo>
                    <a:lnTo>
                      <a:pt x="881583" y="445302"/>
                    </a:lnTo>
                    <a:lnTo>
                      <a:pt x="881583" y="455339"/>
                    </a:lnTo>
                    <a:lnTo>
                      <a:pt x="932276" y="455339"/>
                    </a:lnTo>
                    <a:lnTo>
                      <a:pt x="932276" y="468171"/>
                    </a:lnTo>
                    <a:lnTo>
                      <a:pt x="949554" y="468171"/>
                    </a:lnTo>
                    <a:lnTo>
                      <a:pt x="949554" y="473252"/>
                    </a:lnTo>
                    <a:lnTo>
                      <a:pt x="969119" y="473252"/>
                    </a:lnTo>
                    <a:lnTo>
                      <a:pt x="969119" y="482527"/>
                    </a:lnTo>
                    <a:lnTo>
                      <a:pt x="994021" y="482527"/>
                    </a:lnTo>
                    <a:lnTo>
                      <a:pt x="994021" y="486847"/>
                    </a:lnTo>
                    <a:lnTo>
                      <a:pt x="1002533" y="486847"/>
                    </a:lnTo>
                    <a:lnTo>
                      <a:pt x="1002533" y="498027"/>
                    </a:lnTo>
                    <a:lnTo>
                      <a:pt x="1027688" y="498027"/>
                    </a:lnTo>
                    <a:lnTo>
                      <a:pt x="1027688" y="510604"/>
                    </a:lnTo>
                    <a:lnTo>
                      <a:pt x="1043569" y="510604"/>
                    </a:lnTo>
                    <a:lnTo>
                      <a:pt x="1043569" y="525850"/>
                    </a:lnTo>
                    <a:lnTo>
                      <a:pt x="1060848" y="525850"/>
                    </a:lnTo>
                    <a:lnTo>
                      <a:pt x="1060848" y="534108"/>
                    </a:lnTo>
                    <a:lnTo>
                      <a:pt x="1071520" y="534108"/>
                    </a:lnTo>
                    <a:lnTo>
                      <a:pt x="1071520" y="546813"/>
                    </a:lnTo>
                    <a:lnTo>
                      <a:pt x="1090831" y="546813"/>
                    </a:lnTo>
                    <a:lnTo>
                      <a:pt x="1090831" y="559645"/>
                    </a:lnTo>
                    <a:lnTo>
                      <a:pt x="1125515" y="559645"/>
                    </a:lnTo>
                    <a:lnTo>
                      <a:pt x="1125515" y="577559"/>
                    </a:lnTo>
                    <a:lnTo>
                      <a:pt x="1139109" y="577559"/>
                    </a:lnTo>
                    <a:lnTo>
                      <a:pt x="1139109" y="589120"/>
                    </a:lnTo>
                    <a:lnTo>
                      <a:pt x="1163502" y="589120"/>
                    </a:lnTo>
                    <a:lnTo>
                      <a:pt x="1163502" y="599030"/>
                    </a:lnTo>
                    <a:lnTo>
                      <a:pt x="1168076" y="599030"/>
                    </a:lnTo>
                    <a:lnTo>
                      <a:pt x="1168076" y="603984"/>
                    </a:lnTo>
                    <a:lnTo>
                      <a:pt x="1177986" y="603984"/>
                    </a:lnTo>
                    <a:lnTo>
                      <a:pt x="1177986" y="622025"/>
                    </a:lnTo>
                    <a:lnTo>
                      <a:pt x="1197424" y="622025"/>
                    </a:lnTo>
                    <a:lnTo>
                      <a:pt x="1197424" y="652644"/>
                    </a:lnTo>
                    <a:lnTo>
                      <a:pt x="1222452" y="652644"/>
                    </a:lnTo>
                    <a:lnTo>
                      <a:pt x="1222452" y="656582"/>
                    </a:lnTo>
                    <a:lnTo>
                      <a:pt x="1254976" y="656582"/>
                    </a:lnTo>
                    <a:lnTo>
                      <a:pt x="1254976" y="671828"/>
                    </a:lnTo>
                    <a:lnTo>
                      <a:pt x="1300205" y="671828"/>
                    </a:lnTo>
                    <a:lnTo>
                      <a:pt x="1300205" y="699905"/>
                    </a:lnTo>
                    <a:lnTo>
                      <a:pt x="1366143" y="699905"/>
                    </a:lnTo>
                    <a:lnTo>
                      <a:pt x="1366143" y="760253"/>
                    </a:lnTo>
                    <a:lnTo>
                      <a:pt x="1392823" y="760253"/>
                    </a:lnTo>
                    <a:lnTo>
                      <a:pt x="1392823" y="767749"/>
                    </a:lnTo>
                    <a:lnTo>
                      <a:pt x="1430175" y="767749"/>
                    </a:lnTo>
                    <a:lnTo>
                      <a:pt x="1430175" y="778294"/>
                    </a:lnTo>
                    <a:lnTo>
                      <a:pt x="1434114" y="778294"/>
                    </a:lnTo>
                    <a:lnTo>
                      <a:pt x="1434114" y="787568"/>
                    </a:lnTo>
                    <a:lnTo>
                      <a:pt x="1489252" y="787568"/>
                    </a:lnTo>
                    <a:lnTo>
                      <a:pt x="1489252" y="811961"/>
                    </a:lnTo>
                    <a:lnTo>
                      <a:pt x="1496367" y="811961"/>
                    </a:lnTo>
                    <a:lnTo>
                      <a:pt x="1496367" y="816154"/>
                    </a:lnTo>
                    <a:lnTo>
                      <a:pt x="1504625" y="816154"/>
                    </a:lnTo>
                    <a:lnTo>
                      <a:pt x="1504625" y="829621"/>
                    </a:lnTo>
                    <a:lnTo>
                      <a:pt x="1511231" y="829621"/>
                    </a:lnTo>
                    <a:lnTo>
                      <a:pt x="1511231" y="836863"/>
                    </a:lnTo>
                    <a:lnTo>
                      <a:pt x="1517965" y="836863"/>
                    </a:lnTo>
                    <a:lnTo>
                      <a:pt x="1517965" y="840547"/>
                    </a:lnTo>
                    <a:lnTo>
                      <a:pt x="1536641" y="840547"/>
                    </a:lnTo>
                    <a:lnTo>
                      <a:pt x="1536641" y="883997"/>
                    </a:lnTo>
                    <a:lnTo>
                      <a:pt x="1571833" y="883997"/>
                    </a:lnTo>
                    <a:lnTo>
                      <a:pt x="1571833" y="889588"/>
                    </a:lnTo>
                    <a:lnTo>
                      <a:pt x="1573612" y="889588"/>
                    </a:lnTo>
                    <a:lnTo>
                      <a:pt x="1573612" y="893272"/>
                    </a:lnTo>
                    <a:lnTo>
                      <a:pt x="1613124" y="893272"/>
                    </a:lnTo>
                    <a:lnTo>
                      <a:pt x="1613124" y="902165"/>
                    </a:lnTo>
                    <a:lnTo>
                      <a:pt x="1613886" y="902165"/>
                    </a:lnTo>
                    <a:lnTo>
                      <a:pt x="1613886" y="952349"/>
                    </a:lnTo>
                    <a:lnTo>
                      <a:pt x="1661910" y="952349"/>
                    </a:lnTo>
                    <a:lnTo>
                      <a:pt x="1661910" y="957431"/>
                    </a:lnTo>
                    <a:lnTo>
                      <a:pt x="1666484" y="957431"/>
                    </a:lnTo>
                    <a:lnTo>
                      <a:pt x="1666484" y="962386"/>
                    </a:lnTo>
                    <a:lnTo>
                      <a:pt x="1688463" y="962386"/>
                    </a:lnTo>
                    <a:lnTo>
                      <a:pt x="1688463" y="976615"/>
                    </a:lnTo>
                    <a:lnTo>
                      <a:pt x="1705995" y="976615"/>
                    </a:lnTo>
                    <a:lnTo>
                      <a:pt x="1705995" y="1008885"/>
                    </a:lnTo>
                    <a:lnTo>
                      <a:pt x="1749065" y="1008885"/>
                    </a:lnTo>
                    <a:lnTo>
                      <a:pt x="1749065" y="1018922"/>
                    </a:lnTo>
                    <a:lnTo>
                      <a:pt x="1783749" y="1018922"/>
                    </a:lnTo>
                    <a:lnTo>
                      <a:pt x="1783749" y="1028324"/>
                    </a:lnTo>
                    <a:lnTo>
                      <a:pt x="1790101" y="1028324"/>
                    </a:lnTo>
                    <a:lnTo>
                      <a:pt x="1790101" y="1036582"/>
                    </a:lnTo>
                    <a:lnTo>
                      <a:pt x="1796326" y="1036582"/>
                    </a:lnTo>
                    <a:lnTo>
                      <a:pt x="1796326" y="1067073"/>
                    </a:lnTo>
                    <a:lnTo>
                      <a:pt x="1837998" y="1067073"/>
                    </a:lnTo>
                    <a:lnTo>
                      <a:pt x="1837998" y="1072663"/>
                    </a:lnTo>
                    <a:lnTo>
                      <a:pt x="1842572" y="1072663"/>
                    </a:lnTo>
                    <a:lnTo>
                      <a:pt x="1842572" y="1083335"/>
                    </a:lnTo>
                    <a:lnTo>
                      <a:pt x="1937222" y="1083335"/>
                    </a:lnTo>
                    <a:lnTo>
                      <a:pt x="1937222" y="1115605"/>
                    </a:lnTo>
                    <a:lnTo>
                      <a:pt x="1946497" y="1115605"/>
                    </a:lnTo>
                    <a:lnTo>
                      <a:pt x="1946497" y="1122593"/>
                    </a:lnTo>
                    <a:lnTo>
                      <a:pt x="1956915" y="1122593"/>
                    </a:lnTo>
                    <a:lnTo>
                      <a:pt x="1956915" y="1134662"/>
                    </a:lnTo>
                    <a:lnTo>
                      <a:pt x="1961615" y="1134662"/>
                    </a:lnTo>
                    <a:lnTo>
                      <a:pt x="1961615" y="1150035"/>
                    </a:lnTo>
                    <a:lnTo>
                      <a:pt x="1966951" y="1150035"/>
                    </a:lnTo>
                    <a:lnTo>
                      <a:pt x="1966951" y="1170109"/>
                    </a:lnTo>
                    <a:lnTo>
                      <a:pt x="1995664" y="1170109"/>
                    </a:lnTo>
                    <a:lnTo>
                      <a:pt x="1995664" y="1185990"/>
                    </a:lnTo>
                    <a:lnTo>
                      <a:pt x="2004685" y="1185990"/>
                    </a:lnTo>
                    <a:lnTo>
                      <a:pt x="2004685" y="1193613"/>
                    </a:lnTo>
                    <a:lnTo>
                      <a:pt x="2047754" y="1193613"/>
                    </a:lnTo>
                    <a:lnTo>
                      <a:pt x="2047754" y="1198313"/>
                    </a:lnTo>
                    <a:lnTo>
                      <a:pt x="2062491" y="1198313"/>
                    </a:lnTo>
                    <a:lnTo>
                      <a:pt x="2062491" y="1212924"/>
                    </a:lnTo>
                    <a:lnTo>
                      <a:pt x="2070495" y="1212924"/>
                    </a:lnTo>
                    <a:lnTo>
                      <a:pt x="2070495" y="1231727"/>
                    </a:lnTo>
                    <a:lnTo>
                      <a:pt x="2082183" y="1231727"/>
                    </a:lnTo>
                    <a:lnTo>
                      <a:pt x="2082183" y="1241891"/>
                    </a:lnTo>
                    <a:lnTo>
                      <a:pt x="2102892" y="1241891"/>
                    </a:lnTo>
                    <a:lnTo>
                      <a:pt x="2102892" y="1247989"/>
                    </a:lnTo>
                    <a:lnTo>
                      <a:pt x="2106704" y="1247989"/>
                    </a:lnTo>
                    <a:lnTo>
                      <a:pt x="2106704" y="1251546"/>
                    </a:lnTo>
                    <a:lnTo>
                      <a:pt x="2116741" y="1251546"/>
                    </a:lnTo>
                    <a:lnTo>
                      <a:pt x="2116741" y="1260567"/>
                    </a:lnTo>
                    <a:lnTo>
                      <a:pt x="2122458" y="1260567"/>
                    </a:lnTo>
                    <a:lnTo>
                      <a:pt x="2122458" y="1267935"/>
                    </a:lnTo>
                    <a:lnTo>
                      <a:pt x="2140244" y="1267935"/>
                    </a:lnTo>
                    <a:lnTo>
                      <a:pt x="2140244" y="1275050"/>
                    </a:lnTo>
                    <a:lnTo>
                      <a:pt x="2156252" y="1275050"/>
                    </a:lnTo>
                    <a:lnTo>
                      <a:pt x="2156252" y="1280259"/>
                    </a:lnTo>
                    <a:lnTo>
                      <a:pt x="2163748" y="1280259"/>
                    </a:lnTo>
                    <a:lnTo>
                      <a:pt x="2163748" y="1290042"/>
                    </a:lnTo>
                    <a:lnTo>
                      <a:pt x="2193985" y="1290042"/>
                    </a:lnTo>
                    <a:lnTo>
                      <a:pt x="2193985" y="1299316"/>
                    </a:lnTo>
                    <a:lnTo>
                      <a:pt x="2204276" y="1299316"/>
                    </a:lnTo>
                    <a:lnTo>
                      <a:pt x="2204276" y="1314435"/>
                    </a:lnTo>
                    <a:lnTo>
                      <a:pt x="2208723" y="1314435"/>
                    </a:lnTo>
                    <a:lnTo>
                      <a:pt x="2208723" y="1318500"/>
                    </a:lnTo>
                    <a:lnTo>
                      <a:pt x="2224350" y="1318500"/>
                    </a:lnTo>
                    <a:lnTo>
                      <a:pt x="2224350" y="1323455"/>
                    </a:lnTo>
                    <a:lnTo>
                      <a:pt x="2231592" y="1323455"/>
                    </a:lnTo>
                    <a:lnTo>
                      <a:pt x="2231592" y="1329426"/>
                    </a:lnTo>
                    <a:lnTo>
                      <a:pt x="2259923" y="1329426"/>
                    </a:lnTo>
                    <a:lnTo>
                      <a:pt x="2259923" y="1356869"/>
                    </a:lnTo>
                    <a:lnTo>
                      <a:pt x="2301214" y="1356869"/>
                    </a:lnTo>
                    <a:lnTo>
                      <a:pt x="2301214" y="1366905"/>
                    </a:lnTo>
                    <a:lnTo>
                      <a:pt x="2385065" y="1366905"/>
                    </a:lnTo>
                    <a:lnTo>
                      <a:pt x="2385065" y="1385963"/>
                    </a:lnTo>
                    <a:lnTo>
                      <a:pt x="2467265" y="1385963"/>
                    </a:lnTo>
                    <a:lnTo>
                      <a:pt x="2467265" y="1432970"/>
                    </a:lnTo>
                    <a:lnTo>
                      <a:pt x="2507412" y="1432970"/>
                    </a:lnTo>
                    <a:lnTo>
                      <a:pt x="2507412" y="1448851"/>
                    </a:lnTo>
                    <a:lnTo>
                      <a:pt x="2559247" y="1448851"/>
                    </a:lnTo>
                    <a:lnTo>
                      <a:pt x="2559247" y="1470958"/>
                    </a:lnTo>
                    <a:lnTo>
                      <a:pt x="2573985" y="1470958"/>
                    </a:lnTo>
                    <a:lnTo>
                      <a:pt x="2573985" y="1482773"/>
                    </a:lnTo>
                    <a:lnTo>
                      <a:pt x="2686676" y="1482773"/>
                    </a:lnTo>
                    <a:lnTo>
                      <a:pt x="2686676" y="1542104"/>
                    </a:lnTo>
                    <a:lnTo>
                      <a:pt x="2799621" y="1542104"/>
                    </a:lnTo>
                    <a:lnTo>
                      <a:pt x="2799621" y="1568911"/>
                    </a:lnTo>
                    <a:lnTo>
                      <a:pt x="2837482" y="1568911"/>
                    </a:lnTo>
                    <a:lnTo>
                      <a:pt x="2837482" y="1581616"/>
                    </a:lnTo>
                    <a:lnTo>
                      <a:pt x="2847899" y="1581616"/>
                    </a:lnTo>
                    <a:lnTo>
                      <a:pt x="2847899" y="1598259"/>
                    </a:lnTo>
                    <a:lnTo>
                      <a:pt x="2856920" y="1598259"/>
                    </a:lnTo>
                    <a:lnTo>
                      <a:pt x="2856920" y="1608550"/>
                    </a:lnTo>
                    <a:lnTo>
                      <a:pt x="3007726" y="1608550"/>
                    </a:lnTo>
                    <a:lnTo>
                      <a:pt x="3007726" y="1627734"/>
                    </a:lnTo>
                    <a:lnTo>
                      <a:pt x="3022336" y="1627734"/>
                    </a:lnTo>
                    <a:lnTo>
                      <a:pt x="3022336" y="1638152"/>
                    </a:lnTo>
                    <a:lnTo>
                      <a:pt x="3036692" y="1638152"/>
                    </a:lnTo>
                    <a:lnTo>
                      <a:pt x="3036692" y="1650730"/>
                    </a:lnTo>
                    <a:lnTo>
                      <a:pt x="3106315" y="1650730"/>
                    </a:lnTo>
                    <a:lnTo>
                      <a:pt x="3106315" y="1671312"/>
                    </a:lnTo>
                    <a:lnTo>
                      <a:pt x="3248608" y="1671312"/>
                    </a:lnTo>
                    <a:lnTo>
                      <a:pt x="3248608" y="1699770"/>
                    </a:lnTo>
                    <a:lnTo>
                      <a:pt x="3326234" y="1699770"/>
                    </a:lnTo>
                    <a:lnTo>
                      <a:pt x="3326234" y="1733057"/>
                    </a:lnTo>
                    <a:lnTo>
                      <a:pt x="3647283" y="1733057"/>
                    </a:lnTo>
                    <a:lnTo>
                      <a:pt x="3647283" y="1792769"/>
                    </a:lnTo>
                    <a:lnTo>
                      <a:pt x="3972144" y="1792769"/>
                    </a:lnTo>
                  </a:path>
                </a:pathLst>
              </a:custGeom>
              <a:noFill/>
              <a:ln w="12700" cap="flat">
                <a:solidFill>
                  <a:srgbClr val="6E1E50"/>
                </a:solidFill>
                <a:prstDash val="solid"/>
                <a:miter/>
              </a:ln>
            </p:spPr>
            <p:txBody>
              <a:bodyPr rtlCol="0" anchor="ctr"/>
              <a:lstStyle/>
              <a:p>
                <a:endParaRPr lang="en-US" sz="1100"/>
              </a:p>
            </p:txBody>
          </p:sp>
          <p:grpSp>
            <p:nvGrpSpPr>
              <p:cNvPr id="11" name="Graphic 69">
                <a:extLst>
                  <a:ext uri="{FF2B5EF4-FFF2-40B4-BE49-F238E27FC236}">
                    <a16:creationId xmlns:a16="http://schemas.microsoft.com/office/drawing/2014/main" id="{E29E29D7-A9B2-E112-DE28-8105D23D1210}"/>
                  </a:ext>
                </a:extLst>
              </p:cNvPr>
              <p:cNvGrpSpPr/>
              <p:nvPr/>
            </p:nvGrpSpPr>
            <p:grpSpPr>
              <a:xfrm>
                <a:off x="7443038" y="3568506"/>
                <a:ext cx="54503" cy="54503"/>
                <a:chOff x="7443038" y="3568506"/>
                <a:chExt cx="54503" cy="54503"/>
              </a:xfrm>
            </p:grpSpPr>
            <p:sp>
              <p:nvSpPr>
                <p:cNvPr id="441" name="Freeform 1515">
                  <a:extLst>
                    <a:ext uri="{FF2B5EF4-FFF2-40B4-BE49-F238E27FC236}">
                      <a16:creationId xmlns:a16="http://schemas.microsoft.com/office/drawing/2014/main" id="{F547BABE-0FF8-5789-7236-B44A2618FBF7}"/>
                    </a:ext>
                  </a:extLst>
                </p:cNvPr>
                <p:cNvSpPr/>
                <p:nvPr/>
              </p:nvSpPr>
              <p:spPr>
                <a:xfrm>
                  <a:off x="7470353" y="356850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442" name="Freeform 1516">
                  <a:extLst>
                    <a:ext uri="{FF2B5EF4-FFF2-40B4-BE49-F238E27FC236}">
                      <a16:creationId xmlns:a16="http://schemas.microsoft.com/office/drawing/2014/main" id="{F22A5C37-00C0-FDD4-8243-418CAE178631}"/>
                    </a:ext>
                  </a:extLst>
                </p:cNvPr>
                <p:cNvSpPr/>
                <p:nvPr/>
              </p:nvSpPr>
              <p:spPr>
                <a:xfrm>
                  <a:off x="7443038" y="3595821"/>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2" name="Graphic 69">
                <a:extLst>
                  <a:ext uri="{FF2B5EF4-FFF2-40B4-BE49-F238E27FC236}">
                    <a16:creationId xmlns:a16="http://schemas.microsoft.com/office/drawing/2014/main" id="{59542250-99BE-0CF5-2787-570072006AE1}"/>
                  </a:ext>
                </a:extLst>
              </p:cNvPr>
              <p:cNvGrpSpPr/>
              <p:nvPr/>
            </p:nvGrpSpPr>
            <p:grpSpPr>
              <a:xfrm>
                <a:off x="7433001" y="3568506"/>
                <a:ext cx="54503" cy="54503"/>
                <a:chOff x="7433001" y="3568506"/>
                <a:chExt cx="54503" cy="54503"/>
              </a:xfrm>
            </p:grpSpPr>
            <p:sp>
              <p:nvSpPr>
                <p:cNvPr id="439" name="Freeform 1513">
                  <a:extLst>
                    <a:ext uri="{FF2B5EF4-FFF2-40B4-BE49-F238E27FC236}">
                      <a16:creationId xmlns:a16="http://schemas.microsoft.com/office/drawing/2014/main" id="{C560162B-463C-F08F-134F-9C4D4855F116}"/>
                    </a:ext>
                  </a:extLst>
                </p:cNvPr>
                <p:cNvSpPr/>
                <p:nvPr/>
              </p:nvSpPr>
              <p:spPr>
                <a:xfrm>
                  <a:off x="7460189" y="356850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440" name="Freeform 1514">
                  <a:extLst>
                    <a:ext uri="{FF2B5EF4-FFF2-40B4-BE49-F238E27FC236}">
                      <a16:creationId xmlns:a16="http://schemas.microsoft.com/office/drawing/2014/main" id="{560D627D-0A7E-98C5-321C-A94886D9126F}"/>
                    </a:ext>
                  </a:extLst>
                </p:cNvPr>
                <p:cNvSpPr/>
                <p:nvPr/>
              </p:nvSpPr>
              <p:spPr>
                <a:xfrm>
                  <a:off x="7433001" y="3595821"/>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13" name="Graphic 69">
                <a:extLst>
                  <a:ext uri="{FF2B5EF4-FFF2-40B4-BE49-F238E27FC236}">
                    <a16:creationId xmlns:a16="http://schemas.microsoft.com/office/drawing/2014/main" id="{3F6233B0-779E-24B3-05C6-2FDBA5F3AD75}"/>
                  </a:ext>
                </a:extLst>
              </p:cNvPr>
              <p:cNvGrpSpPr/>
              <p:nvPr/>
            </p:nvGrpSpPr>
            <p:grpSpPr>
              <a:xfrm>
                <a:off x="7389297" y="3568506"/>
                <a:ext cx="54503" cy="54503"/>
                <a:chOff x="7389297" y="3568506"/>
                <a:chExt cx="54503" cy="54503"/>
              </a:xfrm>
            </p:grpSpPr>
            <p:sp>
              <p:nvSpPr>
                <p:cNvPr id="437" name="Freeform 1511">
                  <a:extLst>
                    <a:ext uri="{FF2B5EF4-FFF2-40B4-BE49-F238E27FC236}">
                      <a16:creationId xmlns:a16="http://schemas.microsoft.com/office/drawing/2014/main" id="{37F7C213-9099-42FB-3868-07DD736CFDD8}"/>
                    </a:ext>
                  </a:extLst>
                </p:cNvPr>
                <p:cNvSpPr/>
                <p:nvPr/>
              </p:nvSpPr>
              <p:spPr>
                <a:xfrm>
                  <a:off x="7416485" y="356850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438" name="Freeform 1512">
                  <a:extLst>
                    <a:ext uri="{FF2B5EF4-FFF2-40B4-BE49-F238E27FC236}">
                      <a16:creationId xmlns:a16="http://schemas.microsoft.com/office/drawing/2014/main" id="{6BCCC77E-4233-F442-0AF6-25F90E99B4FF}"/>
                    </a:ext>
                  </a:extLst>
                </p:cNvPr>
                <p:cNvSpPr/>
                <p:nvPr/>
              </p:nvSpPr>
              <p:spPr>
                <a:xfrm>
                  <a:off x="7389297" y="3595821"/>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14" name="Graphic 69">
                <a:extLst>
                  <a:ext uri="{FF2B5EF4-FFF2-40B4-BE49-F238E27FC236}">
                    <a16:creationId xmlns:a16="http://schemas.microsoft.com/office/drawing/2014/main" id="{421A0E06-9BC9-EA11-95D7-34062DB82D34}"/>
                  </a:ext>
                </a:extLst>
              </p:cNvPr>
              <p:cNvGrpSpPr/>
              <p:nvPr/>
            </p:nvGrpSpPr>
            <p:grpSpPr>
              <a:xfrm>
                <a:off x="7381039" y="3568506"/>
                <a:ext cx="54630" cy="54503"/>
                <a:chOff x="7381039" y="3568506"/>
                <a:chExt cx="54630" cy="54503"/>
              </a:xfrm>
            </p:grpSpPr>
            <p:sp>
              <p:nvSpPr>
                <p:cNvPr id="435" name="Freeform 1509">
                  <a:extLst>
                    <a:ext uri="{FF2B5EF4-FFF2-40B4-BE49-F238E27FC236}">
                      <a16:creationId xmlns:a16="http://schemas.microsoft.com/office/drawing/2014/main" id="{36705AC1-CCF8-34EC-9017-5A5A482F6A05}"/>
                    </a:ext>
                  </a:extLst>
                </p:cNvPr>
                <p:cNvSpPr/>
                <p:nvPr/>
              </p:nvSpPr>
              <p:spPr>
                <a:xfrm>
                  <a:off x="7408354" y="356850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436" name="Freeform 1510">
                  <a:extLst>
                    <a:ext uri="{FF2B5EF4-FFF2-40B4-BE49-F238E27FC236}">
                      <a16:creationId xmlns:a16="http://schemas.microsoft.com/office/drawing/2014/main" id="{DE5A98AB-9EAA-5A73-9513-52911368BA30}"/>
                    </a:ext>
                  </a:extLst>
                </p:cNvPr>
                <p:cNvSpPr/>
                <p:nvPr/>
              </p:nvSpPr>
              <p:spPr>
                <a:xfrm>
                  <a:off x="7381039" y="3595821"/>
                  <a:ext cx="54630" cy="12704"/>
                </a:xfrm>
                <a:custGeom>
                  <a:avLst/>
                  <a:gdLst>
                    <a:gd name="connsiteX0" fmla="*/ 0 w 54630"/>
                    <a:gd name="connsiteY0" fmla="*/ 0 h 12704"/>
                    <a:gd name="connsiteX1" fmla="*/ 54630 w 54630"/>
                    <a:gd name="connsiteY1" fmla="*/ 0 h 12704"/>
                  </a:gdLst>
                  <a:ahLst/>
                  <a:cxnLst>
                    <a:cxn ang="0">
                      <a:pos x="connsiteX0" y="connsiteY0"/>
                    </a:cxn>
                    <a:cxn ang="0">
                      <a:pos x="connsiteX1" y="connsiteY1"/>
                    </a:cxn>
                  </a:cxnLst>
                  <a:rect l="l" t="t" r="r" b="b"/>
                  <a:pathLst>
                    <a:path w="54630" h="12704">
                      <a:moveTo>
                        <a:pt x="0" y="0"/>
                      </a:moveTo>
                      <a:lnTo>
                        <a:pt x="54630" y="0"/>
                      </a:lnTo>
                    </a:path>
                  </a:pathLst>
                </a:custGeom>
                <a:ln w="12700" cap="flat">
                  <a:solidFill>
                    <a:srgbClr val="6E1E50"/>
                  </a:solidFill>
                  <a:prstDash val="solid"/>
                  <a:miter/>
                </a:ln>
              </p:spPr>
              <p:txBody>
                <a:bodyPr rtlCol="0" anchor="ctr"/>
                <a:lstStyle/>
                <a:p>
                  <a:endParaRPr lang="en-US" sz="1100"/>
                </a:p>
              </p:txBody>
            </p:sp>
          </p:grpSp>
          <p:grpSp>
            <p:nvGrpSpPr>
              <p:cNvPr id="15" name="Graphic 69">
                <a:extLst>
                  <a:ext uri="{FF2B5EF4-FFF2-40B4-BE49-F238E27FC236}">
                    <a16:creationId xmlns:a16="http://schemas.microsoft.com/office/drawing/2014/main" id="{80EB9753-B093-B752-2C45-8CF4FD3DF326}"/>
                  </a:ext>
                </a:extLst>
              </p:cNvPr>
              <p:cNvGrpSpPr/>
              <p:nvPr/>
            </p:nvGrpSpPr>
            <p:grpSpPr>
              <a:xfrm>
                <a:off x="7373289" y="3568506"/>
                <a:ext cx="54503" cy="54503"/>
                <a:chOff x="7373289" y="3568506"/>
                <a:chExt cx="54503" cy="54503"/>
              </a:xfrm>
            </p:grpSpPr>
            <p:sp>
              <p:nvSpPr>
                <p:cNvPr id="433" name="Freeform 1507">
                  <a:extLst>
                    <a:ext uri="{FF2B5EF4-FFF2-40B4-BE49-F238E27FC236}">
                      <a16:creationId xmlns:a16="http://schemas.microsoft.com/office/drawing/2014/main" id="{2D5642EC-775C-3D2F-5050-83DCDBA221D5}"/>
                    </a:ext>
                  </a:extLst>
                </p:cNvPr>
                <p:cNvSpPr/>
                <p:nvPr/>
              </p:nvSpPr>
              <p:spPr>
                <a:xfrm>
                  <a:off x="7400604" y="356850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434" name="Freeform 1508">
                  <a:extLst>
                    <a:ext uri="{FF2B5EF4-FFF2-40B4-BE49-F238E27FC236}">
                      <a16:creationId xmlns:a16="http://schemas.microsoft.com/office/drawing/2014/main" id="{28472E1D-55D8-D04F-31BA-1FB01027D801}"/>
                    </a:ext>
                  </a:extLst>
                </p:cNvPr>
                <p:cNvSpPr/>
                <p:nvPr/>
              </p:nvSpPr>
              <p:spPr>
                <a:xfrm>
                  <a:off x="7373289" y="3595821"/>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6" name="Graphic 69">
                <a:extLst>
                  <a:ext uri="{FF2B5EF4-FFF2-40B4-BE49-F238E27FC236}">
                    <a16:creationId xmlns:a16="http://schemas.microsoft.com/office/drawing/2014/main" id="{FB8E1F16-8DBD-CA97-027E-89E9D6C9B318}"/>
                  </a:ext>
                </a:extLst>
              </p:cNvPr>
              <p:cNvGrpSpPr/>
              <p:nvPr/>
            </p:nvGrpSpPr>
            <p:grpSpPr>
              <a:xfrm>
                <a:off x="7359949" y="3568506"/>
                <a:ext cx="54503" cy="54503"/>
                <a:chOff x="7359949" y="3568506"/>
                <a:chExt cx="54503" cy="54503"/>
              </a:xfrm>
            </p:grpSpPr>
            <p:sp>
              <p:nvSpPr>
                <p:cNvPr id="431" name="Freeform 1505">
                  <a:extLst>
                    <a:ext uri="{FF2B5EF4-FFF2-40B4-BE49-F238E27FC236}">
                      <a16:creationId xmlns:a16="http://schemas.microsoft.com/office/drawing/2014/main" id="{7BABED39-C97B-2DC8-EED9-C53D33CD901C}"/>
                    </a:ext>
                  </a:extLst>
                </p:cNvPr>
                <p:cNvSpPr/>
                <p:nvPr/>
              </p:nvSpPr>
              <p:spPr>
                <a:xfrm>
                  <a:off x="7387264" y="356850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432" name="Freeform 1506">
                  <a:extLst>
                    <a:ext uri="{FF2B5EF4-FFF2-40B4-BE49-F238E27FC236}">
                      <a16:creationId xmlns:a16="http://schemas.microsoft.com/office/drawing/2014/main" id="{BF93677A-F56D-30F4-802A-F05086C18AF1}"/>
                    </a:ext>
                  </a:extLst>
                </p:cNvPr>
                <p:cNvSpPr/>
                <p:nvPr/>
              </p:nvSpPr>
              <p:spPr>
                <a:xfrm>
                  <a:off x="7359949" y="3595821"/>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17" name="Graphic 69">
                <a:extLst>
                  <a:ext uri="{FF2B5EF4-FFF2-40B4-BE49-F238E27FC236}">
                    <a16:creationId xmlns:a16="http://schemas.microsoft.com/office/drawing/2014/main" id="{50BD5F89-BDB1-BB3B-99FB-F6B591694C7D}"/>
                  </a:ext>
                </a:extLst>
              </p:cNvPr>
              <p:cNvGrpSpPr/>
              <p:nvPr/>
            </p:nvGrpSpPr>
            <p:grpSpPr>
              <a:xfrm>
                <a:off x="7314720" y="3568506"/>
                <a:ext cx="54503" cy="54503"/>
                <a:chOff x="7314720" y="3568506"/>
                <a:chExt cx="54503" cy="54503"/>
              </a:xfrm>
            </p:grpSpPr>
            <p:sp>
              <p:nvSpPr>
                <p:cNvPr id="429" name="Freeform 1503">
                  <a:extLst>
                    <a:ext uri="{FF2B5EF4-FFF2-40B4-BE49-F238E27FC236}">
                      <a16:creationId xmlns:a16="http://schemas.microsoft.com/office/drawing/2014/main" id="{7541A768-CE9F-B04B-39AA-A30EAF9B0893}"/>
                    </a:ext>
                  </a:extLst>
                </p:cNvPr>
                <p:cNvSpPr/>
                <p:nvPr/>
              </p:nvSpPr>
              <p:spPr>
                <a:xfrm>
                  <a:off x="7341908" y="356850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430" name="Freeform 1504">
                  <a:extLst>
                    <a:ext uri="{FF2B5EF4-FFF2-40B4-BE49-F238E27FC236}">
                      <a16:creationId xmlns:a16="http://schemas.microsoft.com/office/drawing/2014/main" id="{7D92843D-A9AD-DB3E-700D-F23CAFDD9146}"/>
                    </a:ext>
                  </a:extLst>
                </p:cNvPr>
                <p:cNvSpPr/>
                <p:nvPr/>
              </p:nvSpPr>
              <p:spPr>
                <a:xfrm>
                  <a:off x="7314720" y="3595821"/>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8" name="Graphic 69">
                <a:extLst>
                  <a:ext uri="{FF2B5EF4-FFF2-40B4-BE49-F238E27FC236}">
                    <a16:creationId xmlns:a16="http://schemas.microsoft.com/office/drawing/2014/main" id="{145799AF-F82A-D5F1-E6DD-4529C085DB4F}"/>
                  </a:ext>
                </a:extLst>
              </p:cNvPr>
              <p:cNvGrpSpPr/>
              <p:nvPr/>
            </p:nvGrpSpPr>
            <p:grpSpPr>
              <a:xfrm>
                <a:off x="7263011" y="3568506"/>
                <a:ext cx="54503" cy="54503"/>
                <a:chOff x="7263011" y="3568506"/>
                <a:chExt cx="54503" cy="54503"/>
              </a:xfrm>
            </p:grpSpPr>
            <p:sp>
              <p:nvSpPr>
                <p:cNvPr id="427" name="Freeform 1501">
                  <a:extLst>
                    <a:ext uri="{FF2B5EF4-FFF2-40B4-BE49-F238E27FC236}">
                      <a16:creationId xmlns:a16="http://schemas.microsoft.com/office/drawing/2014/main" id="{2F145D70-9C00-DF78-A3B9-D007ACB5E159}"/>
                    </a:ext>
                  </a:extLst>
                </p:cNvPr>
                <p:cNvSpPr/>
                <p:nvPr/>
              </p:nvSpPr>
              <p:spPr>
                <a:xfrm>
                  <a:off x="7290327" y="356850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428" name="Freeform 1502">
                  <a:extLst>
                    <a:ext uri="{FF2B5EF4-FFF2-40B4-BE49-F238E27FC236}">
                      <a16:creationId xmlns:a16="http://schemas.microsoft.com/office/drawing/2014/main" id="{1EF4EA3D-A2D0-89A5-8294-7CDADC1D7F0F}"/>
                    </a:ext>
                  </a:extLst>
                </p:cNvPr>
                <p:cNvSpPr/>
                <p:nvPr/>
              </p:nvSpPr>
              <p:spPr>
                <a:xfrm>
                  <a:off x="7263011" y="3595821"/>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19" name="Graphic 69">
                <a:extLst>
                  <a:ext uri="{FF2B5EF4-FFF2-40B4-BE49-F238E27FC236}">
                    <a16:creationId xmlns:a16="http://schemas.microsoft.com/office/drawing/2014/main" id="{71DF4878-617D-09C3-998D-CCBD3F5D3D74}"/>
                  </a:ext>
                </a:extLst>
              </p:cNvPr>
              <p:cNvGrpSpPr/>
              <p:nvPr/>
            </p:nvGrpSpPr>
            <p:grpSpPr>
              <a:xfrm>
                <a:off x="7180812" y="3568506"/>
                <a:ext cx="54503" cy="54503"/>
                <a:chOff x="7180812" y="3568506"/>
                <a:chExt cx="54503" cy="54503"/>
              </a:xfrm>
            </p:grpSpPr>
            <p:sp>
              <p:nvSpPr>
                <p:cNvPr id="425" name="Freeform 1499">
                  <a:extLst>
                    <a:ext uri="{FF2B5EF4-FFF2-40B4-BE49-F238E27FC236}">
                      <a16:creationId xmlns:a16="http://schemas.microsoft.com/office/drawing/2014/main" id="{5D7C6F87-5E09-B4EA-85A0-240D58E1B436}"/>
                    </a:ext>
                  </a:extLst>
                </p:cNvPr>
                <p:cNvSpPr/>
                <p:nvPr/>
              </p:nvSpPr>
              <p:spPr>
                <a:xfrm>
                  <a:off x="7208127" y="356850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426" name="Freeform 1500">
                  <a:extLst>
                    <a:ext uri="{FF2B5EF4-FFF2-40B4-BE49-F238E27FC236}">
                      <a16:creationId xmlns:a16="http://schemas.microsoft.com/office/drawing/2014/main" id="{F6560894-24E8-62B4-25F8-36FC2334E34B}"/>
                    </a:ext>
                  </a:extLst>
                </p:cNvPr>
                <p:cNvSpPr/>
                <p:nvPr/>
              </p:nvSpPr>
              <p:spPr>
                <a:xfrm>
                  <a:off x="7180812" y="3595821"/>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20" name="Graphic 69">
                <a:extLst>
                  <a:ext uri="{FF2B5EF4-FFF2-40B4-BE49-F238E27FC236}">
                    <a16:creationId xmlns:a16="http://schemas.microsoft.com/office/drawing/2014/main" id="{FC6E7B0F-3040-531A-576B-8826D80D660F}"/>
                  </a:ext>
                </a:extLst>
              </p:cNvPr>
              <p:cNvGrpSpPr/>
              <p:nvPr/>
            </p:nvGrpSpPr>
            <p:grpSpPr>
              <a:xfrm>
                <a:off x="7147779" y="3568506"/>
                <a:ext cx="54503" cy="54503"/>
                <a:chOff x="7147779" y="3568506"/>
                <a:chExt cx="54503" cy="54503"/>
              </a:xfrm>
            </p:grpSpPr>
            <p:sp>
              <p:nvSpPr>
                <p:cNvPr id="423" name="Freeform 1497">
                  <a:extLst>
                    <a:ext uri="{FF2B5EF4-FFF2-40B4-BE49-F238E27FC236}">
                      <a16:creationId xmlns:a16="http://schemas.microsoft.com/office/drawing/2014/main" id="{72B5DE08-4E93-3099-BB36-250F2EF5F6BA}"/>
                    </a:ext>
                  </a:extLst>
                </p:cNvPr>
                <p:cNvSpPr/>
                <p:nvPr/>
              </p:nvSpPr>
              <p:spPr>
                <a:xfrm>
                  <a:off x="7175094" y="356850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424" name="Freeform 1498">
                  <a:extLst>
                    <a:ext uri="{FF2B5EF4-FFF2-40B4-BE49-F238E27FC236}">
                      <a16:creationId xmlns:a16="http://schemas.microsoft.com/office/drawing/2014/main" id="{B74F47E0-5D06-5063-9DB4-483E2DFDD139}"/>
                    </a:ext>
                  </a:extLst>
                </p:cNvPr>
                <p:cNvSpPr/>
                <p:nvPr/>
              </p:nvSpPr>
              <p:spPr>
                <a:xfrm>
                  <a:off x="7147779" y="3595821"/>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21" name="Graphic 69">
                <a:extLst>
                  <a:ext uri="{FF2B5EF4-FFF2-40B4-BE49-F238E27FC236}">
                    <a16:creationId xmlns:a16="http://schemas.microsoft.com/office/drawing/2014/main" id="{D4255203-262F-6F29-246A-90B731B0C6CD}"/>
                  </a:ext>
                </a:extLst>
              </p:cNvPr>
              <p:cNvGrpSpPr/>
              <p:nvPr/>
            </p:nvGrpSpPr>
            <p:grpSpPr>
              <a:xfrm>
                <a:off x="7088829" y="3508793"/>
                <a:ext cx="54503" cy="54630"/>
                <a:chOff x="7088829" y="3508793"/>
                <a:chExt cx="54503" cy="54630"/>
              </a:xfrm>
            </p:grpSpPr>
            <p:sp>
              <p:nvSpPr>
                <p:cNvPr id="421" name="Freeform 1495">
                  <a:extLst>
                    <a:ext uri="{FF2B5EF4-FFF2-40B4-BE49-F238E27FC236}">
                      <a16:creationId xmlns:a16="http://schemas.microsoft.com/office/drawing/2014/main" id="{97E12DDB-FA41-A894-7CBC-4975D8367430}"/>
                    </a:ext>
                  </a:extLst>
                </p:cNvPr>
                <p:cNvSpPr/>
                <p:nvPr/>
              </p:nvSpPr>
              <p:spPr>
                <a:xfrm>
                  <a:off x="7116144" y="3508793"/>
                  <a:ext cx="12704" cy="54630"/>
                </a:xfrm>
                <a:custGeom>
                  <a:avLst/>
                  <a:gdLst>
                    <a:gd name="connsiteX0" fmla="*/ 0 w 12704"/>
                    <a:gd name="connsiteY0" fmla="*/ 0 h 54630"/>
                    <a:gd name="connsiteX1" fmla="*/ 0 w 12704"/>
                    <a:gd name="connsiteY1" fmla="*/ 54630 h 54630"/>
                  </a:gdLst>
                  <a:ahLst/>
                  <a:cxnLst>
                    <a:cxn ang="0">
                      <a:pos x="connsiteX0" y="connsiteY0"/>
                    </a:cxn>
                    <a:cxn ang="0">
                      <a:pos x="connsiteX1" y="connsiteY1"/>
                    </a:cxn>
                  </a:cxnLst>
                  <a:rect l="l" t="t" r="r" b="b"/>
                  <a:pathLst>
                    <a:path w="12704" h="54630">
                      <a:moveTo>
                        <a:pt x="0" y="0"/>
                      </a:moveTo>
                      <a:lnTo>
                        <a:pt x="0" y="54630"/>
                      </a:lnTo>
                    </a:path>
                  </a:pathLst>
                </a:custGeom>
                <a:ln w="12700" cap="flat">
                  <a:solidFill>
                    <a:srgbClr val="6E1E50"/>
                  </a:solidFill>
                  <a:prstDash val="solid"/>
                  <a:miter/>
                </a:ln>
              </p:spPr>
              <p:txBody>
                <a:bodyPr rtlCol="0" anchor="ctr"/>
                <a:lstStyle/>
                <a:p>
                  <a:endParaRPr lang="en-US" sz="1100"/>
                </a:p>
              </p:txBody>
            </p:sp>
            <p:sp>
              <p:nvSpPr>
                <p:cNvPr id="422" name="Freeform 1496">
                  <a:extLst>
                    <a:ext uri="{FF2B5EF4-FFF2-40B4-BE49-F238E27FC236}">
                      <a16:creationId xmlns:a16="http://schemas.microsoft.com/office/drawing/2014/main" id="{B2DAF105-E50E-9CD4-E789-9477C6B847CB}"/>
                    </a:ext>
                  </a:extLst>
                </p:cNvPr>
                <p:cNvSpPr/>
                <p:nvPr/>
              </p:nvSpPr>
              <p:spPr>
                <a:xfrm>
                  <a:off x="7088829" y="353610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22" name="Graphic 69">
                <a:extLst>
                  <a:ext uri="{FF2B5EF4-FFF2-40B4-BE49-F238E27FC236}">
                    <a16:creationId xmlns:a16="http://schemas.microsoft.com/office/drawing/2014/main" id="{224D468A-A62F-92DE-A87F-F68681969E83}"/>
                  </a:ext>
                </a:extLst>
              </p:cNvPr>
              <p:cNvGrpSpPr/>
              <p:nvPr/>
            </p:nvGrpSpPr>
            <p:grpSpPr>
              <a:xfrm>
                <a:off x="7036486" y="3508793"/>
                <a:ext cx="54503" cy="54630"/>
                <a:chOff x="7036486" y="3508793"/>
                <a:chExt cx="54503" cy="54630"/>
              </a:xfrm>
            </p:grpSpPr>
            <p:sp>
              <p:nvSpPr>
                <p:cNvPr id="419" name="Freeform 1493">
                  <a:extLst>
                    <a:ext uri="{FF2B5EF4-FFF2-40B4-BE49-F238E27FC236}">
                      <a16:creationId xmlns:a16="http://schemas.microsoft.com/office/drawing/2014/main" id="{EAF3EF99-D8ED-0B88-5235-04686F235C51}"/>
                    </a:ext>
                  </a:extLst>
                </p:cNvPr>
                <p:cNvSpPr/>
                <p:nvPr/>
              </p:nvSpPr>
              <p:spPr>
                <a:xfrm>
                  <a:off x="7063674" y="3508793"/>
                  <a:ext cx="12704" cy="54630"/>
                </a:xfrm>
                <a:custGeom>
                  <a:avLst/>
                  <a:gdLst>
                    <a:gd name="connsiteX0" fmla="*/ 0 w 12704"/>
                    <a:gd name="connsiteY0" fmla="*/ 0 h 54630"/>
                    <a:gd name="connsiteX1" fmla="*/ 0 w 12704"/>
                    <a:gd name="connsiteY1" fmla="*/ 54630 h 54630"/>
                  </a:gdLst>
                  <a:ahLst/>
                  <a:cxnLst>
                    <a:cxn ang="0">
                      <a:pos x="connsiteX0" y="connsiteY0"/>
                    </a:cxn>
                    <a:cxn ang="0">
                      <a:pos x="connsiteX1" y="connsiteY1"/>
                    </a:cxn>
                  </a:cxnLst>
                  <a:rect l="l" t="t" r="r" b="b"/>
                  <a:pathLst>
                    <a:path w="12704" h="54630">
                      <a:moveTo>
                        <a:pt x="0" y="0"/>
                      </a:moveTo>
                      <a:lnTo>
                        <a:pt x="0" y="54630"/>
                      </a:lnTo>
                    </a:path>
                  </a:pathLst>
                </a:custGeom>
                <a:ln w="12700" cap="flat">
                  <a:solidFill>
                    <a:srgbClr val="6E1E50"/>
                  </a:solidFill>
                  <a:prstDash val="solid"/>
                  <a:miter/>
                </a:ln>
              </p:spPr>
              <p:txBody>
                <a:bodyPr rtlCol="0" anchor="ctr"/>
                <a:lstStyle/>
                <a:p>
                  <a:endParaRPr lang="en-US" sz="1100"/>
                </a:p>
              </p:txBody>
            </p:sp>
            <p:sp>
              <p:nvSpPr>
                <p:cNvPr id="420" name="Freeform 1494">
                  <a:extLst>
                    <a:ext uri="{FF2B5EF4-FFF2-40B4-BE49-F238E27FC236}">
                      <a16:creationId xmlns:a16="http://schemas.microsoft.com/office/drawing/2014/main" id="{A88C8ED5-B9CC-6317-2274-8E7290594903}"/>
                    </a:ext>
                  </a:extLst>
                </p:cNvPr>
                <p:cNvSpPr/>
                <p:nvPr/>
              </p:nvSpPr>
              <p:spPr>
                <a:xfrm>
                  <a:off x="7036486" y="353610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23" name="Graphic 69">
                <a:extLst>
                  <a:ext uri="{FF2B5EF4-FFF2-40B4-BE49-F238E27FC236}">
                    <a16:creationId xmlns:a16="http://schemas.microsoft.com/office/drawing/2014/main" id="{01FCA2C9-68AB-B1E0-CDA6-C0D960A33E6A}"/>
                  </a:ext>
                </a:extLst>
              </p:cNvPr>
              <p:cNvGrpSpPr/>
              <p:nvPr/>
            </p:nvGrpSpPr>
            <p:grpSpPr>
              <a:xfrm>
                <a:off x="6973851" y="3508793"/>
                <a:ext cx="54503" cy="54630"/>
                <a:chOff x="6973851" y="3508793"/>
                <a:chExt cx="54503" cy="54630"/>
              </a:xfrm>
            </p:grpSpPr>
            <p:sp>
              <p:nvSpPr>
                <p:cNvPr id="417" name="Freeform 1491">
                  <a:extLst>
                    <a:ext uri="{FF2B5EF4-FFF2-40B4-BE49-F238E27FC236}">
                      <a16:creationId xmlns:a16="http://schemas.microsoft.com/office/drawing/2014/main" id="{1F695125-B2D5-4018-F012-5F14AEC74374}"/>
                    </a:ext>
                  </a:extLst>
                </p:cNvPr>
                <p:cNvSpPr/>
                <p:nvPr/>
              </p:nvSpPr>
              <p:spPr>
                <a:xfrm>
                  <a:off x="7001039" y="3508793"/>
                  <a:ext cx="12704" cy="54630"/>
                </a:xfrm>
                <a:custGeom>
                  <a:avLst/>
                  <a:gdLst>
                    <a:gd name="connsiteX0" fmla="*/ 0 w 12704"/>
                    <a:gd name="connsiteY0" fmla="*/ 0 h 54630"/>
                    <a:gd name="connsiteX1" fmla="*/ 0 w 12704"/>
                    <a:gd name="connsiteY1" fmla="*/ 54630 h 54630"/>
                  </a:gdLst>
                  <a:ahLst/>
                  <a:cxnLst>
                    <a:cxn ang="0">
                      <a:pos x="connsiteX0" y="connsiteY0"/>
                    </a:cxn>
                    <a:cxn ang="0">
                      <a:pos x="connsiteX1" y="connsiteY1"/>
                    </a:cxn>
                  </a:cxnLst>
                  <a:rect l="l" t="t" r="r" b="b"/>
                  <a:pathLst>
                    <a:path w="12704" h="54630">
                      <a:moveTo>
                        <a:pt x="0" y="0"/>
                      </a:moveTo>
                      <a:lnTo>
                        <a:pt x="0" y="54630"/>
                      </a:lnTo>
                    </a:path>
                  </a:pathLst>
                </a:custGeom>
                <a:ln w="12700" cap="flat">
                  <a:solidFill>
                    <a:srgbClr val="6E1E50"/>
                  </a:solidFill>
                  <a:prstDash val="solid"/>
                  <a:miter/>
                </a:ln>
              </p:spPr>
              <p:txBody>
                <a:bodyPr rtlCol="0" anchor="ctr"/>
                <a:lstStyle/>
                <a:p>
                  <a:endParaRPr lang="en-US" sz="1100"/>
                </a:p>
              </p:txBody>
            </p:sp>
            <p:sp>
              <p:nvSpPr>
                <p:cNvPr id="418" name="Freeform 1492">
                  <a:extLst>
                    <a:ext uri="{FF2B5EF4-FFF2-40B4-BE49-F238E27FC236}">
                      <a16:creationId xmlns:a16="http://schemas.microsoft.com/office/drawing/2014/main" id="{A57C9BB0-1DB5-D404-C2ED-B79DB0062366}"/>
                    </a:ext>
                  </a:extLst>
                </p:cNvPr>
                <p:cNvSpPr/>
                <p:nvPr/>
              </p:nvSpPr>
              <p:spPr>
                <a:xfrm>
                  <a:off x="6973851" y="353610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24" name="Graphic 69">
                <a:extLst>
                  <a:ext uri="{FF2B5EF4-FFF2-40B4-BE49-F238E27FC236}">
                    <a16:creationId xmlns:a16="http://schemas.microsoft.com/office/drawing/2014/main" id="{05E55ECF-7FDE-A6B0-72F3-E748A830A0D0}"/>
                  </a:ext>
                </a:extLst>
              </p:cNvPr>
              <p:cNvGrpSpPr/>
              <p:nvPr/>
            </p:nvGrpSpPr>
            <p:grpSpPr>
              <a:xfrm>
                <a:off x="6969913" y="3508793"/>
                <a:ext cx="54503" cy="54630"/>
                <a:chOff x="6969913" y="3508793"/>
                <a:chExt cx="54503" cy="54630"/>
              </a:xfrm>
            </p:grpSpPr>
            <p:sp>
              <p:nvSpPr>
                <p:cNvPr id="415" name="Freeform 1489">
                  <a:extLst>
                    <a:ext uri="{FF2B5EF4-FFF2-40B4-BE49-F238E27FC236}">
                      <a16:creationId xmlns:a16="http://schemas.microsoft.com/office/drawing/2014/main" id="{8E13A505-7E9F-C4D4-5A09-7698249EDA68}"/>
                    </a:ext>
                  </a:extLst>
                </p:cNvPr>
                <p:cNvSpPr/>
                <p:nvPr/>
              </p:nvSpPr>
              <p:spPr>
                <a:xfrm>
                  <a:off x="6997101" y="3508793"/>
                  <a:ext cx="12704" cy="54630"/>
                </a:xfrm>
                <a:custGeom>
                  <a:avLst/>
                  <a:gdLst>
                    <a:gd name="connsiteX0" fmla="*/ 0 w 12704"/>
                    <a:gd name="connsiteY0" fmla="*/ 0 h 54630"/>
                    <a:gd name="connsiteX1" fmla="*/ 0 w 12704"/>
                    <a:gd name="connsiteY1" fmla="*/ 54630 h 54630"/>
                  </a:gdLst>
                  <a:ahLst/>
                  <a:cxnLst>
                    <a:cxn ang="0">
                      <a:pos x="connsiteX0" y="connsiteY0"/>
                    </a:cxn>
                    <a:cxn ang="0">
                      <a:pos x="connsiteX1" y="connsiteY1"/>
                    </a:cxn>
                  </a:cxnLst>
                  <a:rect l="l" t="t" r="r" b="b"/>
                  <a:pathLst>
                    <a:path w="12704" h="54630">
                      <a:moveTo>
                        <a:pt x="0" y="0"/>
                      </a:moveTo>
                      <a:lnTo>
                        <a:pt x="0" y="54630"/>
                      </a:lnTo>
                    </a:path>
                  </a:pathLst>
                </a:custGeom>
                <a:ln w="12700" cap="flat">
                  <a:solidFill>
                    <a:srgbClr val="6E1E50"/>
                  </a:solidFill>
                  <a:prstDash val="solid"/>
                  <a:miter/>
                </a:ln>
              </p:spPr>
              <p:txBody>
                <a:bodyPr rtlCol="0" anchor="ctr"/>
                <a:lstStyle/>
                <a:p>
                  <a:endParaRPr lang="en-US" sz="1100"/>
                </a:p>
              </p:txBody>
            </p:sp>
            <p:sp>
              <p:nvSpPr>
                <p:cNvPr id="416" name="Freeform 1490">
                  <a:extLst>
                    <a:ext uri="{FF2B5EF4-FFF2-40B4-BE49-F238E27FC236}">
                      <a16:creationId xmlns:a16="http://schemas.microsoft.com/office/drawing/2014/main" id="{756D9F05-2FFD-0384-33FA-61DFBB1E9F01}"/>
                    </a:ext>
                  </a:extLst>
                </p:cNvPr>
                <p:cNvSpPr/>
                <p:nvPr/>
              </p:nvSpPr>
              <p:spPr>
                <a:xfrm>
                  <a:off x="6969913" y="353610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25" name="Graphic 69">
                <a:extLst>
                  <a:ext uri="{FF2B5EF4-FFF2-40B4-BE49-F238E27FC236}">
                    <a16:creationId xmlns:a16="http://schemas.microsoft.com/office/drawing/2014/main" id="{1DB5F7EC-C6E2-80F5-4725-AA4B8D3B07B8}"/>
                  </a:ext>
                </a:extLst>
              </p:cNvPr>
              <p:cNvGrpSpPr/>
              <p:nvPr/>
            </p:nvGrpSpPr>
            <p:grpSpPr>
              <a:xfrm>
                <a:off x="6930782" y="3508793"/>
                <a:ext cx="54503" cy="54630"/>
                <a:chOff x="6930782" y="3508793"/>
                <a:chExt cx="54503" cy="54630"/>
              </a:xfrm>
            </p:grpSpPr>
            <p:sp>
              <p:nvSpPr>
                <p:cNvPr id="413" name="Freeform 1487">
                  <a:extLst>
                    <a:ext uri="{FF2B5EF4-FFF2-40B4-BE49-F238E27FC236}">
                      <a16:creationId xmlns:a16="http://schemas.microsoft.com/office/drawing/2014/main" id="{0A8CD479-49E3-B3D6-7158-82631BAC1718}"/>
                    </a:ext>
                  </a:extLst>
                </p:cNvPr>
                <p:cNvSpPr/>
                <p:nvPr/>
              </p:nvSpPr>
              <p:spPr>
                <a:xfrm>
                  <a:off x="6958097" y="3508793"/>
                  <a:ext cx="12704" cy="54630"/>
                </a:xfrm>
                <a:custGeom>
                  <a:avLst/>
                  <a:gdLst>
                    <a:gd name="connsiteX0" fmla="*/ 0 w 12704"/>
                    <a:gd name="connsiteY0" fmla="*/ 0 h 54630"/>
                    <a:gd name="connsiteX1" fmla="*/ 0 w 12704"/>
                    <a:gd name="connsiteY1" fmla="*/ 54630 h 54630"/>
                  </a:gdLst>
                  <a:ahLst/>
                  <a:cxnLst>
                    <a:cxn ang="0">
                      <a:pos x="connsiteX0" y="connsiteY0"/>
                    </a:cxn>
                    <a:cxn ang="0">
                      <a:pos x="connsiteX1" y="connsiteY1"/>
                    </a:cxn>
                  </a:cxnLst>
                  <a:rect l="l" t="t" r="r" b="b"/>
                  <a:pathLst>
                    <a:path w="12704" h="54630">
                      <a:moveTo>
                        <a:pt x="0" y="0"/>
                      </a:moveTo>
                      <a:lnTo>
                        <a:pt x="0" y="54630"/>
                      </a:lnTo>
                    </a:path>
                  </a:pathLst>
                </a:custGeom>
                <a:ln w="12700" cap="flat">
                  <a:solidFill>
                    <a:srgbClr val="6E1E50"/>
                  </a:solidFill>
                  <a:prstDash val="solid"/>
                  <a:miter/>
                </a:ln>
              </p:spPr>
              <p:txBody>
                <a:bodyPr rtlCol="0" anchor="ctr"/>
                <a:lstStyle/>
                <a:p>
                  <a:endParaRPr lang="en-US" sz="1100"/>
                </a:p>
              </p:txBody>
            </p:sp>
            <p:sp>
              <p:nvSpPr>
                <p:cNvPr id="414" name="Freeform 1488">
                  <a:extLst>
                    <a:ext uri="{FF2B5EF4-FFF2-40B4-BE49-F238E27FC236}">
                      <a16:creationId xmlns:a16="http://schemas.microsoft.com/office/drawing/2014/main" id="{9116DC83-CA0C-28DE-922F-ABDB2FEC3F38}"/>
                    </a:ext>
                  </a:extLst>
                </p:cNvPr>
                <p:cNvSpPr/>
                <p:nvPr/>
              </p:nvSpPr>
              <p:spPr>
                <a:xfrm>
                  <a:off x="6930782" y="3536108"/>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26" name="Graphic 69">
                <a:extLst>
                  <a:ext uri="{FF2B5EF4-FFF2-40B4-BE49-F238E27FC236}">
                    <a16:creationId xmlns:a16="http://schemas.microsoft.com/office/drawing/2014/main" id="{31F4EEB9-BD23-0D10-7261-56819FC9512D}"/>
                  </a:ext>
                </a:extLst>
              </p:cNvPr>
              <p:cNvGrpSpPr/>
              <p:nvPr/>
            </p:nvGrpSpPr>
            <p:grpSpPr>
              <a:xfrm>
                <a:off x="6916934" y="3508793"/>
                <a:ext cx="54503" cy="54630"/>
                <a:chOff x="6916934" y="3508793"/>
                <a:chExt cx="54503" cy="54630"/>
              </a:xfrm>
            </p:grpSpPr>
            <p:sp>
              <p:nvSpPr>
                <p:cNvPr id="411" name="Freeform 1485">
                  <a:extLst>
                    <a:ext uri="{FF2B5EF4-FFF2-40B4-BE49-F238E27FC236}">
                      <a16:creationId xmlns:a16="http://schemas.microsoft.com/office/drawing/2014/main" id="{D68808A7-0554-5AB3-55F6-171ED11500A2}"/>
                    </a:ext>
                  </a:extLst>
                </p:cNvPr>
                <p:cNvSpPr/>
                <p:nvPr/>
              </p:nvSpPr>
              <p:spPr>
                <a:xfrm>
                  <a:off x="6944249" y="3508793"/>
                  <a:ext cx="12704" cy="54630"/>
                </a:xfrm>
                <a:custGeom>
                  <a:avLst/>
                  <a:gdLst>
                    <a:gd name="connsiteX0" fmla="*/ 0 w 12704"/>
                    <a:gd name="connsiteY0" fmla="*/ 0 h 54630"/>
                    <a:gd name="connsiteX1" fmla="*/ 0 w 12704"/>
                    <a:gd name="connsiteY1" fmla="*/ 54630 h 54630"/>
                  </a:gdLst>
                  <a:ahLst/>
                  <a:cxnLst>
                    <a:cxn ang="0">
                      <a:pos x="connsiteX0" y="connsiteY0"/>
                    </a:cxn>
                    <a:cxn ang="0">
                      <a:pos x="connsiteX1" y="connsiteY1"/>
                    </a:cxn>
                  </a:cxnLst>
                  <a:rect l="l" t="t" r="r" b="b"/>
                  <a:pathLst>
                    <a:path w="12704" h="54630">
                      <a:moveTo>
                        <a:pt x="0" y="0"/>
                      </a:moveTo>
                      <a:lnTo>
                        <a:pt x="0" y="54630"/>
                      </a:lnTo>
                    </a:path>
                  </a:pathLst>
                </a:custGeom>
                <a:ln w="12700" cap="flat">
                  <a:solidFill>
                    <a:srgbClr val="6E1E50"/>
                  </a:solidFill>
                  <a:prstDash val="solid"/>
                  <a:miter/>
                </a:ln>
              </p:spPr>
              <p:txBody>
                <a:bodyPr rtlCol="0" anchor="ctr"/>
                <a:lstStyle/>
                <a:p>
                  <a:endParaRPr lang="en-US" sz="1100"/>
                </a:p>
              </p:txBody>
            </p:sp>
            <p:sp>
              <p:nvSpPr>
                <p:cNvPr id="412" name="Freeform 1486">
                  <a:extLst>
                    <a:ext uri="{FF2B5EF4-FFF2-40B4-BE49-F238E27FC236}">
                      <a16:creationId xmlns:a16="http://schemas.microsoft.com/office/drawing/2014/main" id="{8A5315E6-3DD2-4642-1274-3AD23D1DE219}"/>
                    </a:ext>
                  </a:extLst>
                </p:cNvPr>
                <p:cNvSpPr/>
                <p:nvPr/>
              </p:nvSpPr>
              <p:spPr>
                <a:xfrm>
                  <a:off x="6916934" y="353610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27" name="Graphic 69">
                <a:extLst>
                  <a:ext uri="{FF2B5EF4-FFF2-40B4-BE49-F238E27FC236}">
                    <a16:creationId xmlns:a16="http://schemas.microsoft.com/office/drawing/2014/main" id="{11AA337D-2585-2483-5A63-D6A310E9FB29}"/>
                  </a:ext>
                </a:extLst>
              </p:cNvPr>
              <p:cNvGrpSpPr/>
              <p:nvPr/>
            </p:nvGrpSpPr>
            <p:grpSpPr>
              <a:xfrm>
                <a:off x="6894065" y="3508793"/>
                <a:ext cx="54503" cy="54630"/>
                <a:chOff x="6894065" y="3508793"/>
                <a:chExt cx="54503" cy="54630"/>
              </a:xfrm>
            </p:grpSpPr>
            <p:sp>
              <p:nvSpPr>
                <p:cNvPr id="409" name="Freeform 1483">
                  <a:extLst>
                    <a:ext uri="{FF2B5EF4-FFF2-40B4-BE49-F238E27FC236}">
                      <a16:creationId xmlns:a16="http://schemas.microsoft.com/office/drawing/2014/main" id="{6E632117-C3B3-06C9-CB0A-7FB42D9C3BA3}"/>
                    </a:ext>
                  </a:extLst>
                </p:cNvPr>
                <p:cNvSpPr/>
                <p:nvPr/>
              </p:nvSpPr>
              <p:spPr>
                <a:xfrm>
                  <a:off x="6921380" y="3508793"/>
                  <a:ext cx="12704" cy="54630"/>
                </a:xfrm>
                <a:custGeom>
                  <a:avLst/>
                  <a:gdLst>
                    <a:gd name="connsiteX0" fmla="*/ 0 w 12704"/>
                    <a:gd name="connsiteY0" fmla="*/ 0 h 54630"/>
                    <a:gd name="connsiteX1" fmla="*/ 0 w 12704"/>
                    <a:gd name="connsiteY1" fmla="*/ 54630 h 54630"/>
                  </a:gdLst>
                  <a:ahLst/>
                  <a:cxnLst>
                    <a:cxn ang="0">
                      <a:pos x="connsiteX0" y="connsiteY0"/>
                    </a:cxn>
                    <a:cxn ang="0">
                      <a:pos x="connsiteX1" y="connsiteY1"/>
                    </a:cxn>
                  </a:cxnLst>
                  <a:rect l="l" t="t" r="r" b="b"/>
                  <a:pathLst>
                    <a:path w="12704" h="54630">
                      <a:moveTo>
                        <a:pt x="0" y="0"/>
                      </a:moveTo>
                      <a:lnTo>
                        <a:pt x="0" y="54630"/>
                      </a:lnTo>
                    </a:path>
                  </a:pathLst>
                </a:custGeom>
                <a:ln w="12700" cap="flat">
                  <a:solidFill>
                    <a:srgbClr val="6E1E50"/>
                  </a:solidFill>
                  <a:prstDash val="solid"/>
                  <a:miter/>
                </a:ln>
              </p:spPr>
              <p:txBody>
                <a:bodyPr rtlCol="0" anchor="ctr"/>
                <a:lstStyle/>
                <a:p>
                  <a:endParaRPr lang="en-US" sz="1100"/>
                </a:p>
              </p:txBody>
            </p:sp>
            <p:sp>
              <p:nvSpPr>
                <p:cNvPr id="410" name="Freeform 1484">
                  <a:extLst>
                    <a:ext uri="{FF2B5EF4-FFF2-40B4-BE49-F238E27FC236}">
                      <a16:creationId xmlns:a16="http://schemas.microsoft.com/office/drawing/2014/main" id="{2052042B-2DBF-6533-DC26-55E509A1FCED}"/>
                    </a:ext>
                  </a:extLst>
                </p:cNvPr>
                <p:cNvSpPr/>
                <p:nvPr/>
              </p:nvSpPr>
              <p:spPr>
                <a:xfrm>
                  <a:off x="6894065" y="353610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28" name="Graphic 69">
                <a:extLst>
                  <a:ext uri="{FF2B5EF4-FFF2-40B4-BE49-F238E27FC236}">
                    <a16:creationId xmlns:a16="http://schemas.microsoft.com/office/drawing/2014/main" id="{539501D0-DB76-1104-A0BE-9BFC44ACF4BD}"/>
                  </a:ext>
                </a:extLst>
              </p:cNvPr>
              <p:cNvGrpSpPr/>
              <p:nvPr/>
            </p:nvGrpSpPr>
            <p:grpSpPr>
              <a:xfrm>
                <a:off x="6842992" y="3508793"/>
                <a:ext cx="54503" cy="54630"/>
                <a:chOff x="6842992" y="3508793"/>
                <a:chExt cx="54503" cy="54630"/>
              </a:xfrm>
            </p:grpSpPr>
            <p:sp>
              <p:nvSpPr>
                <p:cNvPr id="407" name="Freeform 1481">
                  <a:extLst>
                    <a:ext uri="{FF2B5EF4-FFF2-40B4-BE49-F238E27FC236}">
                      <a16:creationId xmlns:a16="http://schemas.microsoft.com/office/drawing/2014/main" id="{45926850-3061-9795-803C-EC0B9B483341}"/>
                    </a:ext>
                  </a:extLst>
                </p:cNvPr>
                <p:cNvSpPr/>
                <p:nvPr/>
              </p:nvSpPr>
              <p:spPr>
                <a:xfrm>
                  <a:off x="6870180" y="3508793"/>
                  <a:ext cx="12704" cy="54630"/>
                </a:xfrm>
                <a:custGeom>
                  <a:avLst/>
                  <a:gdLst>
                    <a:gd name="connsiteX0" fmla="*/ 0 w 12704"/>
                    <a:gd name="connsiteY0" fmla="*/ 0 h 54630"/>
                    <a:gd name="connsiteX1" fmla="*/ 0 w 12704"/>
                    <a:gd name="connsiteY1" fmla="*/ 54630 h 54630"/>
                  </a:gdLst>
                  <a:ahLst/>
                  <a:cxnLst>
                    <a:cxn ang="0">
                      <a:pos x="connsiteX0" y="connsiteY0"/>
                    </a:cxn>
                    <a:cxn ang="0">
                      <a:pos x="connsiteX1" y="connsiteY1"/>
                    </a:cxn>
                  </a:cxnLst>
                  <a:rect l="l" t="t" r="r" b="b"/>
                  <a:pathLst>
                    <a:path w="12704" h="54630">
                      <a:moveTo>
                        <a:pt x="0" y="0"/>
                      </a:moveTo>
                      <a:lnTo>
                        <a:pt x="0" y="54630"/>
                      </a:lnTo>
                    </a:path>
                  </a:pathLst>
                </a:custGeom>
                <a:ln w="12700" cap="flat">
                  <a:solidFill>
                    <a:srgbClr val="6E1E50"/>
                  </a:solidFill>
                  <a:prstDash val="solid"/>
                  <a:miter/>
                </a:ln>
              </p:spPr>
              <p:txBody>
                <a:bodyPr rtlCol="0" anchor="ctr"/>
                <a:lstStyle/>
                <a:p>
                  <a:endParaRPr lang="en-US" sz="1100"/>
                </a:p>
              </p:txBody>
            </p:sp>
            <p:sp>
              <p:nvSpPr>
                <p:cNvPr id="408" name="Freeform 1482">
                  <a:extLst>
                    <a:ext uri="{FF2B5EF4-FFF2-40B4-BE49-F238E27FC236}">
                      <a16:creationId xmlns:a16="http://schemas.microsoft.com/office/drawing/2014/main" id="{8B78C0B0-B774-90A5-1A51-2E20ED2FCD9C}"/>
                    </a:ext>
                  </a:extLst>
                </p:cNvPr>
                <p:cNvSpPr/>
                <p:nvPr/>
              </p:nvSpPr>
              <p:spPr>
                <a:xfrm>
                  <a:off x="6842992" y="3536108"/>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29" name="Graphic 69">
                <a:extLst>
                  <a:ext uri="{FF2B5EF4-FFF2-40B4-BE49-F238E27FC236}">
                    <a16:creationId xmlns:a16="http://schemas.microsoft.com/office/drawing/2014/main" id="{075C709B-B9D5-9261-9FFE-02A5D640E6C0}"/>
                  </a:ext>
                </a:extLst>
              </p:cNvPr>
              <p:cNvGrpSpPr/>
              <p:nvPr/>
            </p:nvGrpSpPr>
            <p:grpSpPr>
              <a:xfrm>
                <a:off x="6797128" y="3508793"/>
                <a:ext cx="54503" cy="54630"/>
                <a:chOff x="6797128" y="3508793"/>
                <a:chExt cx="54503" cy="54630"/>
              </a:xfrm>
            </p:grpSpPr>
            <p:sp>
              <p:nvSpPr>
                <p:cNvPr id="405" name="Freeform 1479">
                  <a:extLst>
                    <a:ext uri="{FF2B5EF4-FFF2-40B4-BE49-F238E27FC236}">
                      <a16:creationId xmlns:a16="http://schemas.microsoft.com/office/drawing/2014/main" id="{6054F5B5-B6C4-AD96-D56D-AFCBA5A3AECB}"/>
                    </a:ext>
                  </a:extLst>
                </p:cNvPr>
                <p:cNvSpPr/>
                <p:nvPr/>
              </p:nvSpPr>
              <p:spPr>
                <a:xfrm>
                  <a:off x="6824443" y="3508793"/>
                  <a:ext cx="12704" cy="54630"/>
                </a:xfrm>
                <a:custGeom>
                  <a:avLst/>
                  <a:gdLst>
                    <a:gd name="connsiteX0" fmla="*/ 0 w 12704"/>
                    <a:gd name="connsiteY0" fmla="*/ 0 h 54630"/>
                    <a:gd name="connsiteX1" fmla="*/ 0 w 12704"/>
                    <a:gd name="connsiteY1" fmla="*/ 54630 h 54630"/>
                  </a:gdLst>
                  <a:ahLst/>
                  <a:cxnLst>
                    <a:cxn ang="0">
                      <a:pos x="connsiteX0" y="connsiteY0"/>
                    </a:cxn>
                    <a:cxn ang="0">
                      <a:pos x="connsiteX1" y="connsiteY1"/>
                    </a:cxn>
                  </a:cxnLst>
                  <a:rect l="l" t="t" r="r" b="b"/>
                  <a:pathLst>
                    <a:path w="12704" h="54630">
                      <a:moveTo>
                        <a:pt x="0" y="0"/>
                      </a:moveTo>
                      <a:lnTo>
                        <a:pt x="0" y="54630"/>
                      </a:lnTo>
                    </a:path>
                  </a:pathLst>
                </a:custGeom>
                <a:ln w="12700" cap="flat">
                  <a:solidFill>
                    <a:srgbClr val="6E1E50"/>
                  </a:solidFill>
                  <a:prstDash val="solid"/>
                  <a:miter/>
                </a:ln>
              </p:spPr>
              <p:txBody>
                <a:bodyPr rtlCol="0" anchor="ctr"/>
                <a:lstStyle/>
                <a:p>
                  <a:endParaRPr lang="en-US" sz="1100"/>
                </a:p>
              </p:txBody>
            </p:sp>
            <p:sp>
              <p:nvSpPr>
                <p:cNvPr id="406" name="Freeform 1480">
                  <a:extLst>
                    <a:ext uri="{FF2B5EF4-FFF2-40B4-BE49-F238E27FC236}">
                      <a16:creationId xmlns:a16="http://schemas.microsoft.com/office/drawing/2014/main" id="{D529D666-4699-A797-819A-C77EE90DD0E5}"/>
                    </a:ext>
                  </a:extLst>
                </p:cNvPr>
                <p:cNvSpPr/>
                <p:nvPr/>
              </p:nvSpPr>
              <p:spPr>
                <a:xfrm>
                  <a:off x="6797128" y="353610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30" name="Graphic 69">
                <a:extLst>
                  <a:ext uri="{FF2B5EF4-FFF2-40B4-BE49-F238E27FC236}">
                    <a16:creationId xmlns:a16="http://schemas.microsoft.com/office/drawing/2014/main" id="{5EA8A960-32C4-4422-DB82-E48C138B4C3F}"/>
                  </a:ext>
                </a:extLst>
              </p:cNvPr>
              <p:cNvGrpSpPr/>
              <p:nvPr/>
            </p:nvGrpSpPr>
            <p:grpSpPr>
              <a:xfrm>
                <a:off x="6783026" y="3475634"/>
                <a:ext cx="54503" cy="54503"/>
                <a:chOff x="6783026" y="3475634"/>
                <a:chExt cx="54503" cy="54503"/>
              </a:xfrm>
            </p:grpSpPr>
            <p:sp>
              <p:nvSpPr>
                <p:cNvPr id="403" name="Freeform 1477">
                  <a:extLst>
                    <a:ext uri="{FF2B5EF4-FFF2-40B4-BE49-F238E27FC236}">
                      <a16:creationId xmlns:a16="http://schemas.microsoft.com/office/drawing/2014/main" id="{B2D4D026-ECEB-E5FA-8F7B-68E95284FF96}"/>
                    </a:ext>
                  </a:extLst>
                </p:cNvPr>
                <p:cNvSpPr/>
                <p:nvPr/>
              </p:nvSpPr>
              <p:spPr>
                <a:xfrm>
                  <a:off x="6810341" y="3475634"/>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404" name="Freeform 1478">
                  <a:extLst>
                    <a:ext uri="{FF2B5EF4-FFF2-40B4-BE49-F238E27FC236}">
                      <a16:creationId xmlns:a16="http://schemas.microsoft.com/office/drawing/2014/main" id="{CD2CDBD6-BFF7-B9A3-C0DB-643CF538AAAA}"/>
                    </a:ext>
                  </a:extLst>
                </p:cNvPr>
                <p:cNvSpPr/>
                <p:nvPr/>
              </p:nvSpPr>
              <p:spPr>
                <a:xfrm>
                  <a:off x="6783026" y="3502822"/>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31" name="Graphic 69">
                <a:extLst>
                  <a:ext uri="{FF2B5EF4-FFF2-40B4-BE49-F238E27FC236}">
                    <a16:creationId xmlns:a16="http://schemas.microsoft.com/office/drawing/2014/main" id="{339B6E21-7F60-1BA8-16B7-84816B1A3DE3}"/>
                  </a:ext>
                </a:extLst>
              </p:cNvPr>
              <p:cNvGrpSpPr/>
              <p:nvPr/>
            </p:nvGrpSpPr>
            <p:grpSpPr>
              <a:xfrm>
                <a:off x="6741227" y="3475634"/>
                <a:ext cx="54503" cy="54503"/>
                <a:chOff x="6741227" y="3475634"/>
                <a:chExt cx="54503" cy="54503"/>
              </a:xfrm>
            </p:grpSpPr>
            <p:sp>
              <p:nvSpPr>
                <p:cNvPr id="401" name="Freeform 1475">
                  <a:extLst>
                    <a:ext uri="{FF2B5EF4-FFF2-40B4-BE49-F238E27FC236}">
                      <a16:creationId xmlns:a16="http://schemas.microsoft.com/office/drawing/2014/main" id="{9A3887FB-3B66-187F-F838-F3F7C1C54ACB}"/>
                    </a:ext>
                  </a:extLst>
                </p:cNvPr>
                <p:cNvSpPr/>
                <p:nvPr/>
              </p:nvSpPr>
              <p:spPr>
                <a:xfrm>
                  <a:off x="6768542" y="3475634"/>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402" name="Freeform 1476">
                  <a:extLst>
                    <a:ext uri="{FF2B5EF4-FFF2-40B4-BE49-F238E27FC236}">
                      <a16:creationId xmlns:a16="http://schemas.microsoft.com/office/drawing/2014/main" id="{A82AC672-58C6-9E56-C900-0B268C9D58C6}"/>
                    </a:ext>
                  </a:extLst>
                </p:cNvPr>
                <p:cNvSpPr/>
                <p:nvPr/>
              </p:nvSpPr>
              <p:spPr>
                <a:xfrm>
                  <a:off x="6741227" y="350282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32" name="Graphic 69">
                <a:extLst>
                  <a:ext uri="{FF2B5EF4-FFF2-40B4-BE49-F238E27FC236}">
                    <a16:creationId xmlns:a16="http://schemas.microsoft.com/office/drawing/2014/main" id="{A1EFEBAF-3E9C-EDA8-98BF-9557793B312E}"/>
                  </a:ext>
                </a:extLst>
              </p:cNvPr>
              <p:cNvGrpSpPr/>
              <p:nvPr/>
            </p:nvGrpSpPr>
            <p:grpSpPr>
              <a:xfrm>
                <a:off x="6724838" y="3475634"/>
                <a:ext cx="54503" cy="54503"/>
                <a:chOff x="6724838" y="3475634"/>
                <a:chExt cx="54503" cy="54503"/>
              </a:xfrm>
            </p:grpSpPr>
            <p:sp>
              <p:nvSpPr>
                <p:cNvPr id="399" name="Freeform 1473">
                  <a:extLst>
                    <a:ext uri="{FF2B5EF4-FFF2-40B4-BE49-F238E27FC236}">
                      <a16:creationId xmlns:a16="http://schemas.microsoft.com/office/drawing/2014/main" id="{EDD265D2-539F-3C89-BFB8-E98984152EA9}"/>
                    </a:ext>
                  </a:extLst>
                </p:cNvPr>
                <p:cNvSpPr/>
                <p:nvPr/>
              </p:nvSpPr>
              <p:spPr>
                <a:xfrm>
                  <a:off x="6752153" y="3475634"/>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400" name="Freeform 1474">
                  <a:extLst>
                    <a:ext uri="{FF2B5EF4-FFF2-40B4-BE49-F238E27FC236}">
                      <a16:creationId xmlns:a16="http://schemas.microsoft.com/office/drawing/2014/main" id="{F28669C0-4207-A1AE-1829-5677A126A9E4}"/>
                    </a:ext>
                  </a:extLst>
                </p:cNvPr>
                <p:cNvSpPr/>
                <p:nvPr/>
              </p:nvSpPr>
              <p:spPr>
                <a:xfrm>
                  <a:off x="6724838" y="350282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33" name="Graphic 69">
                <a:extLst>
                  <a:ext uri="{FF2B5EF4-FFF2-40B4-BE49-F238E27FC236}">
                    <a16:creationId xmlns:a16="http://schemas.microsoft.com/office/drawing/2014/main" id="{31CF2026-4ED9-BD27-4884-41838949D68E}"/>
                  </a:ext>
                </a:extLst>
              </p:cNvPr>
              <p:cNvGrpSpPr/>
              <p:nvPr/>
            </p:nvGrpSpPr>
            <p:grpSpPr>
              <a:xfrm>
                <a:off x="6646195" y="3447048"/>
                <a:ext cx="54503" cy="54503"/>
                <a:chOff x="6646195" y="3447048"/>
                <a:chExt cx="54503" cy="54503"/>
              </a:xfrm>
            </p:grpSpPr>
            <p:sp>
              <p:nvSpPr>
                <p:cNvPr id="397" name="Freeform 1471">
                  <a:extLst>
                    <a:ext uri="{FF2B5EF4-FFF2-40B4-BE49-F238E27FC236}">
                      <a16:creationId xmlns:a16="http://schemas.microsoft.com/office/drawing/2014/main" id="{5198FA61-DDF9-CD23-52F4-4F0C1401640D}"/>
                    </a:ext>
                  </a:extLst>
                </p:cNvPr>
                <p:cNvSpPr/>
                <p:nvPr/>
              </p:nvSpPr>
              <p:spPr>
                <a:xfrm>
                  <a:off x="6673383" y="3447048"/>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98" name="Freeform 1472">
                  <a:extLst>
                    <a:ext uri="{FF2B5EF4-FFF2-40B4-BE49-F238E27FC236}">
                      <a16:creationId xmlns:a16="http://schemas.microsoft.com/office/drawing/2014/main" id="{AB1B821F-3519-9763-C3E9-31A6CA580027}"/>
                    </a:ext>
                  </a:extLst>
                </p:cNvPr>
                <p:cNvSpPr/>
                <p:nvPr/>
              </p:nvSpPr>
              <p:spPr>
                <a:xfrm>
                  <a:off x="6646195" y="3474363"/>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34" name="Graphic 69">
                <a:extLst>
                  <a:ext uri="{FF2B5EF4-FFF2-40B4-BE49-F238E27FC236}">
                    <a16:creationId xmlns:a16="http://schemas.microsoft.com/office/drawing/2014/main" id="{F9C06DDE-ABE7-EC8B-351D-460F76225D10}"/>
                  </a:ext>
                </a:extLst>
              </p:cNvPr>
              <p:cNvGrpSpPr/>
              <p:nvPr/>
            </p:nvGrpSpPr>
            <p:grpSpPr>
              <a:xfrm>
                <a:off x="6631204" y="3447048"/>
                <a:ext cx="54503" cy="54503"/>
                <a:chOff x="6631204" y="3447048"/>
                <a:chExt cx="54503" cy="54503"/>
              </a:xfrm>
            </p:grpSpPr>
            <p:sp>
              <p:nvSpPr>
                <p:cNvPr id="395" name="Freeform 1469">
                  <a:extLst>
                    <a:ext uri="{FF2B5EF4-FFF2-40B4-BE49-F238E27FC236}">
                      <a16:creationId xmlns:a16="http://schemas.microsoft.com/office/drawing/2014/main" id="{2DFF281A-0988-C6C1-40B7-BAD018696559}"/>
                    </a:ext>
                  </a:extLst>
                </p:cNvPr>
                <p:cNvSpPr/>
                <p:nvPr/>
              </p:nvSpPr>
              <p:spPr>
                <a:xfrm>
                  <a:off x="6658392" y="3447048"/>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96" name="Freeform 1470">
                  <a:extLst>
                    <a:ext uri="{FF2B5EF4-FFF2-40B4-BE49-F238E27FC236}">
                      <a16:creationId xmlns:a16="http://schemas.microsoft.com/office/drawing/2014/main" id="{40CF28A2-1D02-E6B3-2EF5-EC4B0713CAF7}"/>
                    </a:ext>
                  </a:extLst>
                </p:cNvPr>
                <p:cNvSpPr/>
                <p:nvPr/>
              </p:nvSpPr>
              <p:spPr>
                <a:xfrm>
                  <a:off x="6631204" y="3474363"/>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35" name="Graphic 69">
                <a:extLst>
                  <a:ext uri="{FF2B5EF4-FFF2-40B4-BE49-F238E27FC236}">
                    <a16:creationId xmlns:a16="http://schemas.microsoft.com/office/drawing/2014/main" id="{F68AE455-2A8C-C913-AB8F-AE739A796F74}"/>
                  </a:ext>
                </a:extLst>
              </p:cNvPr>
              <p:cNvGrpSpPr/>
              <p:nvPr/>
            </p:nvGrpSpPr>
            <p:grpSpPr>
              <a:xfrm>
                <a:off x="6619388" y="3447048"/>
                <a:ext cx="54503" cy="54503"/>
                <a:chOff x="6619388" y="3447048"/>
                <a:chExt cx="54503" cy="54503"/>
              </a:xfrm>
            </p:grpSpPr>
            <p:sp>
              <p:nvSpPr>
                <p:cNvPr id="393" name="Freeform 1467">
                  <a:extLst>
                    <a:ext uri="{FF2B5EF4-FFF2-40B4-BE49-F238E27FC236}">
                      <a16:creationId xmlns:a16="http://schemas.microsoft.com/office/drawing/2014/main" id="{B09B127C-8D48-CC09-F110-46692B28B5EB}"/>
                    </a:ext>
                  </a:extLst>
                </p:cNvPr>
                <p:cNvSpPr/>
                <p:nvPr/>
              </p:nvSpPr>
              <p:spPr>
                <a:xfrm>
                  <a:off x="6646576" y="3447048"/>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94" name="Freeform 1468">
                  <a:extLst>
                    <a:ext uri="{FF2B5EF4-FFF2-40B4-BE49-F238E27FC236}">
                      <a16:creationId xmlns:a16="http://schemas.microsoft.com/office/drawing/2014/main" id="{401094F0-11C5-772D-5CFA-278A59545552}"/>
                    </a:ext>
                  </a:extLst>
                </p:cNvPr>
                <p:cNvSpPr/>
                <p:nvPr/>
              </p:nvSpPr>
              <p:spPr>
                <a:xfrm>
                  <a:off x="6619388" y="3474363"/>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36" name="Graphic 69">
                <a:extLst>
                  <a:ext uri="{FF2B5EF4-FFF2-40B4-BE49-F238E27FC236}">
                    <a16:creationId xmlns:a16="http://schemas.microsoft.com/office/drawing/2014/main" id="{FE0AAD72-952B-00B1-A8FF-D4C95F66828B}"/>
                  </a:ext>
                </a:extLst>
              </p:cNvPr>
              <p:cNvGrpSpPr/>
              <p:nvPr/>
            </p:nvGrpSpPr>
            <p:grpSpPr>
              <a:xfrm>
                <a:off x="6590930" y="3447048"/>
                <a:ext cx="54503" cy="54503"/>
                <a:chOff x="6590930" y="3447048"/>
                <a:chExt cx="54503" cy="54503"/>
              </a:xfrm>
            </p:grpSpPr>
            <p:sp>
              <p:nvSpPr>
                <p:cNvPr id="391" name="Freeform 1465">
                  <a:extLst>
                    <a:ext uri="{FF2B5EF4-FFF2-40B4-BE49-F238E27FC236}">
                      <a16:creationId xmlns:a16="http://schemas.microsoft.com/office/drawing/2014/main" id="{5D785A3D-5958-E3D0-A297-07AB936D20F7}"/>
                    </a:ext>
                  </a:extLst>
                </p:cNvPr>
                <p:cNvSpPr/>
                <p:nvPr/>
              </p:nvSpPr>
              <p:spPr>
                <a:xfrm>
                  <a:off x="6618245" y="3447048"/>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92" name="Freeform 1466">
                  <a:extLst>
                    <a:ext uri="{FF2B5EF4-FFF2-40B4-BE49-F238E27FC236}">
                      <a16:creationId xmlns:a16="http://schemas.microsoft.com/office/drawing/2014/main" id="{C3033E9D-2A13-3386-78D4-54EA5511EDAE}"/>
                    </a:ext>
                  </a:extLst>
                </p:cNvPr>
                <p:cNvSpPr/>
                <p:nvPr/>
              </p:nvSpPr>
              <p:spPr>
                <a:xfrm>
                  <a:off x="6590930" y="3474363"/>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37" name="Graphic 69">
                <a:extLst>
                  <a:ext uri="{FF2B5EF4-FFF2-40B4-BE49-F238E27FC236}">
                    <a16:creationId xmlns:a16="http://schemas.microsoft.com/office/drawing/2014/main" id="{C6E62A2E-16B9-E5ED-A68A-FB4667169500}"/>
                  </a:ext>
                </a:extLst>
              </p:cNvPr>
              <p:cNvGrpSpPr/>
              <p:nvPr/>
            </p:nvGrpSpPr>
            <p:grpSpPr>
              <a:xfrm>
                <a:off x="6563741" y="3426466"/>
                <a:ext cx="54503" cy="54503"/>
                <a:chOff x="6563741" y="3426466"/>
                <a:chExt cx="54503" cy="54503"/>
              </a:xfrm>
            </p:grpSpPr>
            <p:sp>
              <p:nvSpPr>
                <p:cNvPr id="389" name="Freeform 1463">
                  <a:extLst>
                    <a:ext uri="{FF2B5EF4-FFF2-40B4-BE49-F238E27FC236}">
                      <a16:creationId xmlns:a16="http://schemas.microsoft.com/office/drawing/2014/main" id="{77FF8423-6C4D-C119-C927-59DF3057F444}"/>
                    </a:ext>
                  </a:extLst>
                </p:cNvPr>
                <p:cNvSpPr/>
                <p:nvPr/>
              </p:nvSpPr>
              <p:spPr>
                <a:xfrm>
                  <a:off x="6590930" y="342646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90" name="Freeform 1464">
                  <a:extLst>
                    <a:ext uri="{FF2B5EF4-FFF2-40B4-BE49-F238E27FC236}">
                      <a16:creationId xmlns:a16="http://schemas.microsoft.com/office/drawing/2014/main" id="{55923C82-00B2-4FA6-84C0-E861C13D055F}"/>
                    </a:ext>
                  </a:extLst>
                </p:cNvPr>
                <p:cNvSpPr/>
                <p:nvPr/>
              </p:nvSpPr>
              <p:spPr>
                <a:xfrm>
                  <a:off x="6563741" y="345378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38" name="Graphic 69">
                <a:extLst>
                  <a:ext uri="{FF2B5EF4-FFF2-40B4-BE49-F238E27FC236}">
                    <a16:creationId xmlns:a16="http://schemas.microsoft.com/office/drawing/2014/main" id="{6E1CEE56-DED8-C42A-C691-72A322293509}"/>
                  </a:ext>
                </a:extLst>
              </p:cNvPr>
              <p:cNvGrpSpPr/>
              <p:nvPr/>
            </p:nvGrpSpPr>
            <p:grpSpPr>
              <a:xfrm>
                <a:off x="6547225" y="3426466"/>
                <a:ext cx="54503" cy="54503"/>
                <a:chOff x="6547225" y="3426466"/>
                <a:chExt cx="54503" cy="54503"/>
              </a:xfrm>
            </p:grpSpPr>
            <p:sp>
              <p:nvSpPr>
                <p:cNvPr id="387" name="Freeform 1461">
                  <a:extLst>
                    <a:ext uri="{FF2B5EF4-FFF2-40B4-BE49-F238E27FC236}">
                      <a16:creationId xmlns:a16="http://schemas.microsoft.com/office/drawing/2014/main" id="{9DF69EF7-5646-D0DD-396B-9461E3F9B873}"/>
                    </a:ext>
                  </a:extLst>
                </p:cNvPr>
                <p:cNvSpPr/>
                <p:nvPr/>
              </p:nvSpPr>
              <p:spPr>
                <a:xfrm>
                  <a:off x="6574413" y="342646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88" name="Freeform 1462">
                  <a:extLst>
                    <a:ext uri="{FF2B5EF4-FFF2-40B4-BE49-F238E27FC236}">
                      <a16:creationId xmlns:a16="http://schemas.microsoft.com/office/drawing/2014/main" id="{B0313839-7418-B618-2BE3-89AF3E2CA697}"/>
                    </a:ext>
                  </a:extLst>
                </p:cNvPr>
                <p:cNvSpPr/>
                <p:nvPr/>
              </p:nvSpPr>
              <p:spPr>
                <a:xfrm>
                  <a:off x="6547225" y="3453782"/>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39" name="Graphic 69">
                <a:extLst>
                  <a:ext uri="{FF2B5EF4-FFF2-40B4-BE49-F238E27FC236}">
                    <a16:creationId xmlns:a16="http://schemas.microsoft.com/office/drawing/2014/main" id="{6C7F5D10-1110-AD2C-DAB3-97C89F7721BD}"/>
                  </a:ext>
                </a:extLst>
              </p:cNvPr>
              <p:cNvGrpSpPr/>
              <p:nvPr/>
            </p:nvGrpSpPr>
            <p:grpSpPr>
              <a:xfrm>
                <a:off x="6534139" y="3426466"/>
                <a:ext cx="54503" cy="54503"/>
                <a:chOff x="6534139" y="3426466"/>
                <a:chExt cx="54503" cy="54503"/>
              </a:xfrm>
            </p:grpSpPr>
            <p:sp>
              <p:nvSpPr>
                <p:cNvPr id="385" name="Freeform 1459">
                  <a:extLst>
                    <a:ext uri="{FF2B5EF4-FFF2-40B4-BE49-F238E27FC236}">
                      <a16:creationId xmlns:a16="http://schemas.microsoft.com/office/drawing/2014/main" id="{40574561-CB62-14B6-2C1F-CB4B41FB4E0F}"/>
                    </a:ext>
                  </a:extLst>
                </p:cNvPr>
                <p:cNvSpPr/>
                <p:nvPr/>
              </p:nvSpPr>
              <p:spPr>
                <a:xfrm>
                  <a:off x="6561454" y="342646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86" name="Freeform 1460">
                  <a:extLst>
                    <a:ext uri="{FF2B5EF4-FFF2-40B4-BE49-F238E27FC236}">
                      <a16:creationId xmlns:a16="http://schemas.microsoft.com/office/drawing/2014/main" id="{3ED44DD7-187F-7043-A791-DEA2D6910E4D}"/>
                    </a:ext>
                  </a:extLst>
                </p:cNvPr>
                <p:cNvSpPr/>
                <p:nvPr/>
              </p:nvSpPr>
              <p:spPr>
                <a:xfrm>
                  <a:off x="6534139" y="3453782"/>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40" name="Graphic 69">
                <a:extLst>
                  <a:ext uri="{FF2B5EF4-FFF2-40B4-BE49-F238E27FC236}">
                    <a16:creationId xmlns:a16="http://schemas.microsoft.com/office/drawing/2014/main" id="{25341D78-F21E-DDDB-90C0-FE70A3AD5CCB}"/>
                  </a:ext>
                </a:extLst>
              </p:cNvPr>
              <p:cNvGrpSpPr/>
              <p:nvPr/>
            </p:nvGrpSpPr>
            <p:grpSpPr>
              <a:xfrm>
                <a:off x="6523594" y="3426466"/>
                <a:ext cx="54503" cy="54503"/>
                <a:chOff x="6523594" y="3426466"/>
                <a:chExt cx="54503" cy="54503"/>
              </a:xfrm>
            </p:grpSpPr>
            <p:sp>
              <p:nvSpPr>
                <p:cNvPr id="383" name="Freeform 1457">
                  <a:extLst>
                    <a:ext uri="{FF2B5EF4-FFF2-40B4-BE49-F238E27FC236}">
                      <a16:creationId xmlns:a16="http://schemas.microsoft.com/office/drawing/2014/main" id="{FCA1F9E5-9058-6750-496D-F16B695DE3DD}"/>
                    </a:ext>
                  </a:extLst>
                </p:cNvPr>
                <p:cNvSpPr/>
                <p:nvPr/>
              </p:nvSpPr>
              <p:spPr>
                <a:xfrm>
                  <a:off x="6550910" y="342646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84" name="Freeform 1458">
                  <a:extLst>
                    <a:ext uri="{FF2B5EF4-FFF2-40B4-BE49-F238E27FC236}">
                      <a16:creationId xmlns:a16="http://schemas.microsoft.com/office/drawing/2014/main" id="{378C7BFB-6170-346D-B665-91C789DFEF51}"/>
                    </a:ext>
                  </a:extLst>
                </p:cNvPr>
                <p:cNvSpPr/>
                <p:nvPr/>
              </p:nvSpPr>
              <p:spPr>
                <a:xfrm>
                  <a:off x="6523594" y="345378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41" name="Graphic 69">
                <a:extLst>
                  <a:ext uri="{FF2B5EF4-FFF2-40B4-BE49-F238E27FC236}">
                    <a16:creationId xmlns:a16="http://schemas.microsoft.com/office/drawing/2014/main" id="{A3E472E5-0BD3-E883-07C5-59DA425E8078}"/>
                  </a:ext>
                </a:extLst>
              </p:cNvPr>
              <p:cNvGrpSpPr/>
              <p:nvPr/>
            </p:nvGrpSpPr>
            <p:grpSpPr>
              <a:xfrm>
                <a:off x="6484718" y="3403598"/>
                <a:ext cx="54503" cy="54503"/>
                <a:chOff x="6484718" y="3403598"/>
                <a:chExt cx="54503" cy="54503"/>
              </a:xfrm>
            </p:grpSpPr>
            <p:sp>
              <p:nvSpPr>
                <p:cNvPr id="381" name="Freeform 1455">
                  <a:extLst>
                    <a:ext uri="{FF2B5EF4-FFF2-40B4-BE49-F238E27FC236}">
                      <a16:creationId xmlns:a16="http://schemas.microsoft.com/office/drawing/2014/main" id="{62D8B9CB-CC98-B221-A609-4DBC2B559F68}"/>
                    </a:ext>
                  </a:extLst>
                </p:cNvPr>
                <p:cNvSpPr/>
                <p:nvPr/>
              </p:nvSpPr>
              <p:spPr>
                <a:xfrm>
                  <a:off x="6512033" y="3403598"/>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6E1E50"/>
                  </a:solidFill>
                  <a:prstDash val="solid"/>
                  <a:miter/>
                </a:ln>
              </p:spPr>
              <p:txBody>
                <a:bodyPr rtlCol="0" anchor="ctr"/>
                <a:lstStyle/>
                <a:p>
                  <a:endParaRPr lang="en-US" sz="1100"/>
                </a:p>
              </p:txBody>
            </p:sp>
            <p:sp>
              <p:nvSpPr>
                <p:cNvPr id="382" name="Freeform 1456">
                  <a:extLst>
                    <a:ext uri="{FF2B5EF4-FFF2-40B4-BE49-F238E27FC236}">
                      <a16:creationId xmlns:a16="http://schemas.microsoft.com/office/drawing/2014/main" id="{D0BE4D08-7CED-76A6-8988-FBC65A6DE7C6}"/>
                    </a:ext>
                  </a:extLst>
                </p:cNvPr>
                <p:cNvSpPr/>
                <p:nvPr/>
              </p:nvSpPr>
              <p:spPr>
                <a:xfrm>
                  <a:off x="6484718" y="3430913"/>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42" name="Graphic 69">
                <a:extLst>
                  <a:ext uri="{FF2B5EF4-FFF2-40B4-BE49-F238E27FC236}">
                    <a16:creationId xmlns:a16="http://schemas.microsoft.com/office/drawing/2014/main" id="{140859CB-D89F-16BF-9551-A3AB62CE4E6B}"/>
                  </a:ext>
                </a:extLst>
              </p:cNvPr>
              <p:cNvGrpSpPr/>
              <p:nvPr/>
            </p:nvGrpSpPr>
            <p:grpSpPr>
              <a:xfrm>
                <a:off x="6435423" y="3384414"/>
                <a:ext cx="54503" cy="54503"/>
                <a:chOff x="6435423" y="3384414"/>
                <a:chExt cx="54503" cy="54503"/>
              </a:xfrm>
            </p:grpSpPr>
            <p:sp>
              <p:nvSpPr>
                <p:cNvPr id="379" name="Freeform 1453">
                  <a:extLst>
                    <a:ext uri="{FF2B5EF4-FFF2-40B4-BE49-F238E27FC236}">
                      <a16:creationId xmlns:a16="http://schemas.microsoft.com/office/drawing/2014/main" id="{566611C0-4B37-0757-90ED-21B856B9E801}"/>
                    </a:ext>
                  </a:extLst>
                </p:cNvPr>
                <p:cNvSpPr/>
                <p:nvPr/>
              </p:nvSpPr>
              <p:spPr>
                <a:xfrm>
                  <a:off x="6462738" y="3384414"/>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80" name="Freeform 1454">
                  <a:extLst>
                    <a:ext uri="{FF2B5EF4-FFF2-40B4-BE49-F238E27FC236}">
                      <a16:creationId xmlns:a16="http://schemas.microsoft.com/office/drawing/2014/main" id="{952A47EA-5A1A-EBBE-8BA3-963E13E3A700}"/>
                    </a:ext>
                  </a:extLst>
                </p:cNvPr>
                <p:cNvSpPr/>
                <p:nvPr/>
              </p:nvSpPr>
              <p:spPr>
                <a:xfrm>
                  <a:off x="6435423" y="3411729"/>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43" name="Graphic 69">
                <a:extLst>
                  <a:ext uri="{FF2B5EF4-FFF2-40B4-BE49-F238E27FC236}">
                    <a16:creationId xmlns:a16="http://schemas.microsoft.com/office/drawing/2014/main" id="{8E8C3570-2445-5C27-3DC7-1379FE4E94DA}"/>
                  </a:ext>
                </a:extLst>
              </p:cNvPr>
              <p:cNvGrpSpPr/>
              <p:nvPr/>
            </p:nvGrpSpPr>
            <p:grpSpPr>
              <a:xfrm>
                <a:off x="6430977" y="3384414"/>
                <a:ext cx="54503" cy="54503"/>
                <a:chOff x="6430977" y="3384414"/>
                <a:chExt cx="54503" cy="54503"/>
              </a:xfrm>
            </p:grpSpPr>
            <p:sp>
              <p:nvSpPr>
                <p:cNvPr id="377" name="Freeform 1451">
                  <a:extLst>
                    <a:ext uri="{FF2B5EF4-FFF2-40B4-BE49-F238E27FC236}">
                      <a16:creationId xmlns:a16="http://schemas.microsoft.com/office/drawing/2014/main" id="{A315DDA6-D0A2-7916-7F76-1A9147E30EEE}"/>
                    </a:ext>
                  </a:extLst>
                </p:cNvPr>
                <p:cNvSpPr/>
                <p:nvPr/>
              </p:nvSpPr>
              <p:spPr>
                <a:xfrm>
                  <a:off x="6458292" y="3384414"/>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78" name="Freeform 1452">
                  <a:extLst>
                    <a:ext uri="{FF2B5EF4-FFF2-40B4-BE49-F238E27FC236}">
                      <a16:creationId xmlns:a16="http://schemas.microsoft.com/office/drawing/2014/main" id="{6B36A011-EC6D-9558-2829-D63DA795DC8C}"/>
                    </a:ext>
                  </a:extLst>
                </p:cNvPr>
                <p:cNvSpPr/>
                <p:nvPr/>
              </p:nvSpPr>
              <p:spPr>
                <a:xfrm>
                  <a:off x="6430977" y="3411729"/>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44" name="Graphic 69">
                <a:extLst>
                  <a:ext uri="{FF2B5EF4-FFF2-40B4-BE49-F238E27FC236}">
                    <a16:creationId xmlns:a16="http://schemas.microsoft.com/office/drawing/2014/main" id="{3A768F5D-F385-E1B1-302D-6F7D62CFF910}"/>
                  </a:ext>
                </a:extLst>
              </p:cNvPr>
              <p:cNvGrpSpPr/>
              <p:nvPr/>
            </p:nvGrpSpPr>
            <p:grpSpPr>
              <a:xfrm>
                <a:off x="6327941" y="3384414"/>
                <a:ext cx="54503" cy="54503"/>
                <a:chOff x="6327941" y="3384414"/>
                <a:chExt cx="54503" cy="54503"/>
              </a:xfrm>
            </p:grpSpPr>
            <p:sp>
              <p:nvSpPr>
                <p:cNvPr id="375" name="Freeform 1449">
                  <a:extLst>
                    <a:ext uri="{FF2B5EF4-FFF2-40B4-BE49-F238E27FC236}">
                      <a16:creationId xmlns:a16="http://schemas.microsoft.com/office/drawing/2014/main" id="{2C40D4C8-1E57-7F5A-A8C9-6DEBCFD4C4AE}"/>
                    </a:ext>
                  </a:extLst>
                </p:cNvPr>
                <p:cNvSpPr/>
                <p:nvPr/>
              </p:nvSpPr>
              <p:spPr>
                <a:xfrm>
                  <a:off x="6355256" y="3384414"/>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76" name="Freeform 1450">
                  <a:extLst>
                    <a:ext uri="{FF2B5EF4-FFF2-40B4-BE49-F238E27FC236}">
                      <a16:creationId xmlns:a16="http://schemas.microsoft.com/office/drawing/2014/main" id="{CBF0CA5C-996E-45DD-C37F-FC8DB683E738}"/>
                    </a:ext>
                  </a:extLst>
                </p:cNvPr>
                <p:cNvSpPr/>
                <p:nvPr/>
              </p:nvSpPr>
              <p:spPr>
                <a:xfrm>
                  <a:off x="6327941" y="3411729"/>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45" name="Graphic 69">
                <a:extLst>
                  <a:ext uri="{FF2B5EF4-FFF2-40B4-BE49-F238E27FC236}">
                    <a16:creationId xmlns:a16="http://schemas.microsoft.com/office/drawing/2014/main" id="{0FD3D871-CF5D-EAFA-1089-ABFAC39D6219}"/>
                  </a:ext>
                </a:extLst>
              </p:cNvPr>
              <p:cNvGrpSpPr/>
              <p:nvPr/>
            </p:nvGrpSpPr>
            <p:grpSpPr>
              <a:xfrm>
                <a:off x="6318666" y="3365610"/>
                <a:ext cx="54630" cy="54503"/>
                <a:chOff x="6318666" y="3365610"/>
                <a:chExt cx="54630" cy="54503"/>
              </a:xfrm>
            </p:grpSpPr>
            <p:sp>
              <p:nvSpPr>
                <p:cNvPr id="373" name="Freeform 1447">
                  <a:extLst>
                    <a:ext uri="{FF2B5EF4-FFF2-40B4-BE49-F238E27FC236}">
                      <a16:creationId xmlns:a16="http://schemas.microsoft.com/office/drawing/2014/main" id="{C1FA05D2-D541-49D3-6008-E72D9F10A704}"/>
                    </a:ext>
                  </a:extLst>
                </p:cNvPr>
                <p:cNvSpPr/>
                <p:nvPr/>
              </p:nvSpPr>
              <p:spPr>
                <a:xfrm>
                  <a:off x="6345982" y="3365610"/>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74" name="Freeform 1448">
                  <a:extLst>
                    <a:ext uri="{FF2B5EF4-FFF2-40B4-BE49-F238E27FC236}">
                      <a16:creationId xmlns:a16="http://schemas.microsoft.com/office/drawing/2014/main" id="{75D71981-38CA-3873-92E1-35D28ABC344E}"/>
                    </a:ext>
                  </a:extLst>
                </p:cNvPr>
                <p:cNvSpPr/>
                <p:nvPr/>
              </p:nvSpPr>
              <p:spPr>
                <a:xfrm>
                  <a:off x="6318666" y="3392799"/>
                  <a:ext cx="54630" cy="12704"/>
                </a:xfrm>
                <a:custGeom>
                  <a:avLst/>
                  <a:gdLst>
                    <a:gd name="connsiteX0" fmla="*/ 0 w 54630"/>
                    <a:gd name="connsiteY0" fmla="*/ 0 h 12704"/>
                    <a:gd name="connsiteX1" fmla="*/ 54630 w 54630"/>
                    <a:gd name="connsiteY1" fmla="*/ 0 h 12704"/>
                  </a:gdLst>
                  <a:ahLst/>
                  <a:cxnLst>
                    <a:cxn ang="0">
                      <a:pos x="connsiteX0" y="connsiteY0"/>
                    </a:cxn>
                    <a:cxn ang="0">
                      <a:pos x="connsiteX1" y="connsiteY1"/>
                    </a:cxn>
                  </a:cxnLst>
                  <a:rect l="l" t="t" r="r" b="b"/>
                  <a:pathLst>
                    <a:path w="54630" h="12704">
                      <a:moveTo>
                        <a:pt x="0" y="0"/>
                      </a:moveTo>
                      <a:lnTo>
                        <a:pt x="54630" y="0"/>
                      </a:lnTo>
                    </a:path>
                  </a:pathLst>
                </a:custGeom>
                <a:ln w="12700" cap="flat">
                  <a:solidFill>
                    <a:srgbClr val="6E1E50"/>
                  </a:solidFill>
                  <a:prstDash val="solid"/>
                  <a:miter/>
                </a:ln>
              </p:spPr>
              <p:txBody>
                <a:bodyPr rtlCol="0" anchor="ctr"/>
                <a:lstStyle/>
                <a:p>
                  <a:endParaRPr lang="en-US" sz="1100"/>
                </a:p>
              </p:txBody>
            </p:sp>
          </p:grpSp>
          <p:grpSp>
            <p:nvGrpSpPr>
              <p:cNvPr id="46" name="Graphic 69">
                <a:extLst>
                  <a:ext uri="{FF2B5EF4-FFF2-40B4-BE49-F238E27FC236}">
                    <a16:creationId xmlns:a16="http://schemas.microsoft.com/office/drawing/2014/main" id="{E8DCA4A6-D9AC-6B9D-037A-C1350EE2F26F}"/>
                  </a:ext>
                </a:extLst>
              </p:cNvPr>
              <p:cNvGrpSpPr/>
              <p:nvPr/>
            </p:nvGrpSpPr>
            <p:grpSpPr>
              <a:xfrm>
                <a:off x="6308503" y="3344775"/>
                <a:ext cx="54503" cy="54503"/>
                <a:chOff x="6308503" y="3344775"/>
                <a:chExt cx="54503" cy="54503"/>
              </a:xfrm>
            </p:grpSpPr>
            <p:sp>
              <p:nvSpPr>
                <p:cNvPr id="371" name="Freeform 1445">
                  <a:extLst>
                    <a:ext uri="{FF2B5EF4-FFF2-40B4-BE49-F238E27FC236}">
                      <a16:creationId xmlns:a16="http://schemas.microsoft.com/office/drawing/2014/main" id="{B24126D7-31DC-F2ED-006F-EE6B84139315}"/>
                    </a:ext>
                  </a:extLst>
                </p:cNvPr>
                <p:cNvSpPr/>
                <p:nvPr/>
              </p:nvSpPr>
              <p:spPr>
                <a:xfrm>
                  <a:off x="6335691" y="3344775"/>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72" name="Freeform 1446">
                  <a:extLst>
                    <a:ext uri="{FF2B5EF4-FFF2-40B4-BE49-F238E27FC236}">
                      <a16:creationId xmlns:a16="http://schemas.microsoft.com/office/drawing/2014/main" id="{1D4C319D-89DE-2E04-6940-20FABECE82A8}"/>
                    </a:ext>
                  </a:extLst>
                </p:cNvPr>
                <p:cNvSpPr/>
                <p:nvPr/>
              </p:nvSpPr>
              <p:spPr>
                <a:xfrm>
                  <a:off x="6308503" y="3372090"/>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47" name="Graphic 69">
                <a:extLst>
                  <a:ext uri="{FF2B5EF4-FFF2-40B4-BE49-F238E27FC236}">
                    <a16:creationId xmlns:a16="http://schemas.microsoft.com/office/drawing/2014/main" id="{16446637-0C25-75F3-9B46-AA820AB5F5B5}"/>
                  </a:ext>
                </a:extLst>
              </p:cNvPr>
              <p:cNvGrpSpPr/>
              <p:nvPr/>
            </p:nvGrpSpPr>
            <p:grpSpPr>
              <a:xfrm>
                <a:off x="6303802" y="3344775"/>
                <a:ext cx="54503" cy="54503"/>
                <a:chOff x="6303802" y="3344775"/>
                <a:chExt cx="54503" cy="54503"/>
              </a:xfrm>
            </p:grpSpPr>
            <p:sp>
              <p:nvSpPr>
                <p:cNvPr id="369" name="Freeform 1443">
                  <a:extLst>
                    <a:ext uri="{FF2B5EF4-FFF2-40B4-BE49-F238E27FC236}">
                      <a16:creationId xmlns:a16="http://schemas.microsoft.com/office/drawing/2014/main" id="{84CADA71-F49B-152A-322D-F50385D051C1}"/>
                    </a:ext>
                  </a:extLst>
                </p:cNvPr>
                <p:cNvSpPr/>
                <p:nvPr/>
              </p:nvSpPr>
              <p:spPr>
                <a:xfrm>
                  <a:off x="6330990" y="3344775"/>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70" name="Freeform 1444">
                  <a:extLst>
                    <a:ext uri="{FF2B5EF4-FFF2-40B4-BE49-F238E27FC236}">
                      <a16:creationId xmlns:a16="http://schemas.microsoft.com/office/drawing/2014/main" id="{0954CAE1-0F63-F861-3D4D-B6F1FA8E4454}"/>
                    </a:ext>
                  </a:extLst>
                </p:cNvPr>
                <p:cNvSpPr/>
                <p:nvPr/>
              </p:nvSpPr>
              <p:spPr>
                <a:xfrm>
                  <a:off x="6303802" y="3372090"/>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48" name="Graphic 69">
                <a:extLst>
                  <a:ext uri="{FF2B5EF4-FFF2-40B4-BE49-F238E27FC236}">
                    <a16:creationId xmlns:a16="http://schemas.microsoft.com/office/drawing/2014/main" id="{E41BC165-2B42-E562-02D5-A4B7333583A4}"/>
                  </a:ext>
                </a:extLst>
              </p:cNvPr>
              <p:cNvGrpSpPr/>
              <p:nvPr/>
            </p:nvGrpSpPr>
            <p:grpSpPr>
              <a:xfrm>
                <a:off x="6298847" y="3344775"/>
                <a:ext cx="54503" cy="54503"/>
                <a:chOff x="6298847" y="3344775"/>
                <a:chExt cx="54503" cy="54503"/>
              </a:xfrm>
            </p:grpSpPr>
            <p:sp>
              <p:nvSpPr>
                <p:cNvPr id="367" name="Freeform 1441">
                  <a:extLst>
                    <a:ext uri="{FF2B5EF4-FFF2-40B4-BE49-F238E27FC236}">
                      <a16:creationId xmlns:a16="http://schemas.microsoft.com/office/drawing/2014/main" id="{9060D871-0DAE-8E5A-7A44-B7C631D38B8F}"/>
                    </a:ext>
                  </a:extLst>
                </p:cNvPr>
                <p:cNvSpPr/>
                <p:nvPr/>
              </p:nvSpPr>
              <p:spPr>
                <a:xfrm>
                  <a:off x="6326035" y="3344775"/>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68" name="Freeform 1442">
                  <a:extLst>
                    <a:ext uri="{FF2B5EF4-FFF2-40B4-BE49-F238E27FC236}">
                      <a16:creationId xmlns:a16="http://schemas.microsoft.com/office/drawing/2014/main" id="{E534CA4B-2BE1-8297-23CF-94D253931DD5}"/>
                    </a:ext>
                  </a:extLst>
                </p:cNvPr>
                <p:cNvSpPr/>
                <p:nvPr/>
              </p:nvSpPr>
              <p:spPr>
                <a:xfrm>
                  <a:off x="6298847" y="3372090"/>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49" name="Graphic 69">
                <a:extLst>
                  <a:ext uri="{FF2B5EF4-FFF2-40B4-BE49-F238E27FC236}">
                    <a16:creationId xmlns:a16="http://schemas.microsoft.com/office/drawing/2014/main" id="{4266DEC5-71EB-7E16-A0DD-BC91222D0878}"/>
                  </a:ext>
                </a:extLst>
              </p:cNvPr>
              <p:cNvGrpSpPr/>
              <p:nvPr/>
            </p:nvGrpSpPr>
            <p:grpSpPr>
              <a:xfrm>
                <a:off x="6178660" y="3317841"/>
                <a:ext cx="54503" cy="54503"/>
                <a:chOff x="6178660" y="3317841"/>
                <a:chExt cx="54503" cy="54503"/>
              </a:xfrm>
            </p:grpSpPr>
            <p:sp>
              <p:nvSpPr>
                <p:cNvPr id="365" name="Freeform 1439">
                  <a:extLst>
                    <a:ext uri="{FF2B5EF4-FFF2-40B4-BE49-F238E27FC236}">
                      <a16:creationId xmlns:a16="http://schemas.microsoft.com/office/drawing/2014/main" id="{F37BB739-0EA7-BFE4-E117-CAE86B4ABF8A}"/>
                    </a:ext>
                  </a:extLst>
                </p:cNvPr>
                <p:cNvSpPr/>
                <p:nvPr/>
              </p:nvSpPr>
              <p:spPr>
                <a:xfrm>
                  <a:off x="6205848" y="3317841"/>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6E1E50"/>
                  </a:solidFill>
                  <a:prstDash val="solid"/>
                  <a:miter/>
                </a:ln>
              </p:spPr>
              <p:txBody>
                <a:bodyPr rtlCol="0" anchor="ctr"/>
                <a:lstStyle/>
                <a:p>
                  <a:endParaRPr lang="en-US" sz="1100"/>
                </a:p>
              </p:txBody>
            </p:sp>
            <p:sp>
              <p:nvSpPr>
                <p:cNvPr id="366" name="Freeform 1440">
                  <a:extLst>
                    <a:ext uri="{FF2B5EF4-FFF2-40B4-BE49-F238E27FC236}">
                      <a16:creationId xmlns:a16="http://schemas.microsoft.com/office/drawing/2014/main" id="{30337CA0-E57A-A89D-5A7E-14001F49C174}"/>
                    </a:ext>
                  </a:extLst>
                </p:cNvPr>
                <p:cNvSpPr/>
                <p:nvPr/>
              </p:nvSpPr>
              <p:spPr>
                <a:xfrm>
                  <a:off x="6178660" y="3345156"/>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50" name="Graphic 69">
                <a:extLst>
                  <a:ext uri="{FF2B5EF4-FFF2-40B4-BE49-F238E27FC236}">
                    <a16:creationId xmlns:a16="http://schemas.microsoft.com/office/drawing/2014/main" id="{75AA7D83-594A-1E18-A6C6-64F757A8A0E8}"/>
                  </a:ext>
                </a:extLst>
              </p:cNvPr>
              <p:cNvGrpSpPr/>
              <p:nvPr/>
            </p:nvGrpSpPr>
            <p:grpSpPr>
              <a:xfrm>
                <a:off x="6184123" y="3317841"/>
                <a:ext cx="54503" cy="54503"/>
                <a:chOff x="6184123" y="3317841"/>
                <a:chExt cx="54503" cy="54503"/>
              </a:xfrm>
            </p:grpSpPr>
            <p:sp>
              <p:nvSpPr>
                <p:cNvPr id="363" name="Freeform 1437">
                  <a:extLst>
                    <a:ext uri="{FF2B5EF4-FFF2-40B4-BE49-F238E27FC236}">
                      <a16:creationId xmlns:a16="http://schemas.microsoft.com/office/drawing/2014/main" id="{088B8813-F08F-5884-6707-7673AF97FBC1}"/>
                    </a:ext>
                  </a:extLst>
                </p:cNvPr>
                <p:cNvSpPr/>
                <p:nvPr/>
              </p:nvSpPr>
              <p:spPr>
                <a:xfrm>
                  <a:off x="6211438" y="3317841"/>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6E1E50"/>
                  </a:solidFill>
                  <a:prstDash val="solid"/>
                  <a:miter/>
                </a:ln>
              </p:spPr>
              <p:txBody>
                <a:bodyPr rtlCol="0" anchor="ctr"/>
                <a:lstStyle/>
                <a:p>
                  <a:endParaRPr lang="en-US" sz="1100"/>
                </a:p>
              </p:txBody>
            </p:sp>
            <p:sp>
              <p:nvSpPr>
                <p:cNvPr id="364" name="Freeform 1438">
                  <a:extLst>
                    <a:ext uri="{FF2B5EF4-FFF2-40B4-BE49-F238E27FC236}">
                      <a16:creationId xmlns:a16="http://schemas.microsoft.com/office/drawing/2014/main" id="{638A7BC8-0B57-7253-22B5-2CDC3908A5E8}"/>
                    </a:ext>
                  </a:extLst>
                </p:cNvPr>
                <p:cNvSpPr/>
                <p:nvPr/>
              </p:nvSpPr>
              <p:spPr>
                <a:xfrm>
                  <a:off x="6184123" y="3345156"/>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51" name="Graphic 69">
                <a:extLst>
                  <a:ext uri="{FF2B5EF4-FFF2-40B4-BE49-F238E27FC236}">
                    <a16:creationId xmlns:a16="http://schemas.microsoft.com/office/drawing/2014/main" id="{C422C448-A62D-19C6-F6F8-34A198B37851}"/>
                  </a:ext>
                </a:extLst>
              </p:cNvPr>
              <p:cNvGrpSpPr/>
              <p:nvPr/>
            </p:nvGrpSpPr>
            <p:grpSpPr>
              <a:xfrm>
                <a:off x="6137115" y="3258636"/>
                <a:ext cx="54503" cy="54503"/>
                <a:chOff x="6137115" y="3258636"/>
                <a:chExt cx="54503" cy="54503"/>
              </a:xfrm>
            </p:grpSpPr>
            <p:sp>
              <p:nvSpPr>
                <p:cNvPr id="361" name="Freeform 1435">
                  <a:extLst>
                    <a:ext uri="{FF2B5EF4-FFF2-40B4-BE49-F238E27FC236}">
                      <a16:creationId xmlns:a16="http://schemas.microsoft.com/office/drawing/2014/main" id="{6991FFA1-BFA4-BFFD-C1EE-3F1655B18CF2}"/>
                    </a:ext>
                  </a:extLst>
                </p:cNvPr>
                <p:cNvSpPr/>
                <p:nvPr/>
              </p:nvSpPr>
              <p:spPr>
                <a:xfrm>
                  <a:off x="6164304" y="32586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62" name="Freeform 1436">
                  <a:extLst>
                    <a:ext uri="{FF2B5EF4-FFF2-40B4-BE49-F238E27FC236}">
                      <a16:creationId xmlns:a16="http://schemas.microsoft.com/office/drawing/2014/main" id="{8A0BB2E1-7574-8D47-4027-DE2E67F75CEF}"/>
                    </a:ext>
                  </a:extLst>
                </p:cNvPr>
                <p:cNvSpPr/>
                <p:nvPr/>
              </p:nvSpPr>
              <p:spPr>
                <a:xfrm>
                  <a:off x="6137115" y="3285825"/>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52" name="Graphic 69">
                <a:extLst>
                  <a:ext uri="{FF2B5EF4-FFF2-40B4-BE49-F238E27FC236}">
                    <a16:creationId xmlns:a16="http://schemas.microsoft.com/office/drawing/2014/main" id="{B4CE33A4-BF77-537E-1C5B-774F2E1AC43B}"/>
                  </a:ext>
                </a:extLst>
              </p:cNvPr>
              <p:cNvGrpSpPr/>
              <p:nvPr/>
            </p:nvGrpSpPr>
            <p:grpSpPr>
              <a:xfrm>
                <a:off x="6129620" y="3258636"/>
                <a:ext cx="54503" cy="54503"/>
                <a:chOff x="6129620" y="3258636"/>
                <a:chExt cx="54503" cy="54503"/>
              </a:xfrm>
            </p:grpSpPr>
            <p:sp>
              <p:nvSpPr>
                <p:cNvPr id="359" name="Freeform 1433">
                  <a:extLst>
                    <a:ext uri="{FF2B5EF4-FFF2-40B4-BE49-F238E27FC236}">
                      <a16:creationId xmlns:a16="http://schemas.microsoft.com/office/drawing/2014/main" id="{6496DD2E-65AC-5469-499F-50CE281E45BE}"/>
                    </a:ext>
                  </a:extLst>
                </p:cNvPr>
                <p:cNvSpPr/>
                <p:nvPr/>
              </p:nvSpPr>
              <p:spPr>
                <a:xfrm>
                  <a:off x="6156935" y="32586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60" name="Freeform 1434">
                  <a:extLst>
                    <a:ext uri="{FF2B5EF4-FFF2-40B4-BE49-F238E27FC236}">
                      <a16:creationId xmlns:a16="http://schemas.microsoft.com/office/drawing/2014/main" id="{B26EE2B9-D59C-DD76-01D2-9B431999D3C8}"/>
                    </a:ext>
                  </a:extLst>
                </p:cNvPr>
                <p:cNvSpPr/>
                <p:nvPr/>
              </p:nvSpPr>
              <p:spPr>
                <a:xfrm>
                  <a:off x="6129620" y="328582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53" name="Graphic 69">
                <a:extLst>
                  <a:ext uri="{FF2B5EF4-FFF2-40B4-BE49-F238E27FC236}">
                    <a16:creationId xmlns:a16="http://schemas.microsoft.com/office/drawing/2014/main" id="{5F107D6F-C7E8-B271-5B12-C8FC5AEC6F48}"/>
                  </a:ext>
                </a:extLst>
              </p:cNvPr>
              <p:cNvGrpSpPr/>
              <p:nvPr/>
            </p:nvGrpSpPr>
            <p:grpSpPr>
              <a:xfrm>
                <a:off x="6121362" y="3258636"/>
                <a:ext cx="54503" cy="54503"/>
                <a:chOff x="6121362" y="3258636"/>
                <a:chExt cx="54503" cy="54503"/>
              </a:xfrm>
            </p:grpSpPr>
            <p:sp>
              <p:nvSpPr>
                <p:cNvPr id="357" name="Freeform 1431">
                  <a:extLst>
                    <a:ext uri="{FF2B5EF4-FFF2-40B4-BE49-F238E27FC236}">
                      <a16:creationId xmlns:a16="http://schemas.microsoft.com/office/drawing/2014/main" id="{DDC7FE60-12D5-8D6C-C476-7E1A9F3F498E}"/>
                    </a:ext>
                  </a:extLst>
                </p:cNvPr>
                <p:cNvSpPr/>
                <p:nvPr/>
              </p:nvSpPr>
              <p:spPr>
                <a:xfrm>
                  <a:off x="6148677" y="32586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58" name="Freeform 1432">
                  <a:extLst>
                    <a:ext uri="{FF2B5EF4-FFF2-40B4-BE49-F238E27FC236}">
                      <a16:creationId xmlns:a16="http://schemas.microsoft.com/office/drawing/2014/main" id="{52C2C205-9E32-F91E-CBF2-5970CBAC045F}"/>
                    </a:ext>
                  </a:extLst>
                </p:cNvPr>
                <p:cNvSpPr/>
                <p:nvPr/>
              </p:nvSpPr>
              <p:spPr>
                <a:xfrm>
                  <a:off x="6121362" y="328582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54" name="Graphic 69">
                <a:extLst>
                  <a:ext uri="{FF2B5EF4-FFF2-40B4-BE49-F238E27FC236}">
                    <a16:creationId xmlns:a16="http://schemas.microsoft.com/office/drawing/2014/main" id="{5EB84B37-BC53-A34B-1588-6CEFB3C64B64}"/>
                  </a:ext>
                </a:extLst>
              </p:cNvPr>
              <p:cNvGrpSpPr/>
              <p:nvPr/>
            </p:nvGrpSpPr>
            <p:grpSpPr>
              <a:xfrm>
                <a:off x="6111452" y="3258636"/>
                <a:ext cx="54503" cy="54503"/>
                <a:chOff x="6111452" y="3258636"/>
                <a:chExt cx="54503" cy="54503"/>
              </a:xfrm>
            </p:grpSpPr>
            <p:sp>
              <p:nvSpPr>
                <p:cNvPr id="355" name="Freeform 1429">
                  <a:extLst>
                    <a:ext uri="{FF2B5EF4-FFF2-40B4-BE49-F238E27FC236}">
                      <a16:creationId xmlns:a16="http://schemas.microsoft.com/office/drawing/2014/main" id="{D2AEA1CF-6B8F-A344-A870-685F64EF705D}"/>
                    </a:ext>
                  </a:extLst>
                </p:cNvPr>
                <p:cNvSpPr/>
                <p:nvPr/>
              </p:nvSpPr>
              <p:spPr>
                <a:xfrm>
                  <a:off x="6138767" y="32586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56" name="Freeform 1430">
                  <a:extLst>
                    <a:ext uri="{FF2B5EF4-FFF2-40B4-BE49-F238E27FC236}">
                      <a16:creationId xmlns:a16="http://schemas.microsoft.com/office/drawing/2014/main" id="{14417716-21F1-D3F0-041A-0422FF019F9B}"/>
                    </a:ext>
                  </a:extLst>
                </p:cNvPr>
                <p:cNvSpPr/>
                <p:nvPr/>
              </p:nvSpPr>
              <p:spPr>
                <a:xfrm>
                  <a:off x="6111452" y="328582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55" name="Graphic 69">
                <a:extLst>
                  <a:ext uri="{FF2B5EF4-FFF2-40B4-BE49-F238E27FC236}">
                    <a16:creationId xmlns:a16="http://schemas.microsoft.com/office/drawing/2014/main" id="{B1177090-329A-C9C0-6D42-A285E158EF99}"/>
                  </a:ext>
                </a:extLst>
              </p:cNvPr>
              <p:cNvGrpSpPr/>
              <p:nvPr/>
            </p:nvGrpSpPr>
            <p:grpSpPr>
              <a:xfrm>
                <a:off x="6103956" y="3258636"/>
                <a:ext cx="54503" cy="54503"/>
                <a:chOff x="6103956" y="3258636"/>
                <a:chExt cx="54503" cy="54503"/>
              </a:xfrm>
            </p:grpSpPr>
            <p:sp>
              <p:nvSpPr>
                <p:cNvPr id="353" name="Freeform 1427">
                  <a:extLst>
                    <a:ext uri="{FF2B5EF4-FFF2-40B4-BE49-F238E27FC236}">
                      <a16:creationId xmlns:a16="http://schemas.microsoft.com/office/drawing/2014/main" id="{622A8458-C50A-4C27-374C-9108EA5B82D1}"/>
                    </a:ext>
                  </a:extLst>
                </p:cNvPr>
                <p:cNvSpPr/>
                <p:nvPr/>
              </p:nvSpPr>
              <p:spPr>
                <a:xfrm>
                  <a:off x="6131271" y="32586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54" name="Freeform 1428">
                  <a:extLst>
                    <a:ext uri="{FF2B5EF4-FFF2-40B4-BE49-F238E27FC236}">
                      <a16:creationId xmlns:a16="http://schemas.microsoft.com/office/drawing/2014/main" id="{81FF1EE4-3930-26DB-C389-E2D9F2CAB66E}"/>
                    </a:ext>
                  </a:extLst>
                </p:cNvPr>
                <p:cNvSpPr/>
                <p:nvPr/>
              </p:nvSpPr>
              <p:spPr>
                <a:xfrm>
                  <a:off x="6103956" y="328582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56" name="Graphic 69">
                <a:extLst>
                  <a:ext uri="{FF2B5EF4-FFF2-40B4-BE49-F238E27FC236}">
                    <a16:creationId xmlns:a16="http://schemas.microsoft.com/office/drawing/2014/main" id="{9C2D5429-AA94-C845-D90E-35AFFB7987D4}"/>
                  </a:ext>
                </a:extLst>
              </p:cNvPr>
              <p:cNvGrpSpPr/>
              <p:nvPr/>
            </p:nvGrpSpPr>
            <p:grpSpPr>
              <a:xfrm>
                <a:off x="6084264" y="3258636"/>
                <a:ext cx="54503" cy="54503"/>
                <a:chOff x="6084264" y="3258636"/>
                <a:chExt cx="54503" cy="54503"/>
              </a:xfrm>
            </p:grpSpPr>
            <p:sp>
              <p:nvSpPr>
                <p:cNvPr id="351" name="Freeform 1425">
                  <a:extLst>
                    <a:ext uri="{FF2B5EF4-FFF2-40B4-BE49-F238E27FC236}">
                      <a16:creationId xmlns:a16="http://schemas.microsoft.com/office/drawing/2014/main" id="{C22E7F36-917D-609D-363E-FAC6EDA895B8}"/>
                    </a:ext>
                  </a:extLst>
                </p:cNvPr>
                <p:cNvSpPr/>
                <p:nvPr/>
              </p:nvSpPr>
              <p:spPr>
                <a:xfrm>
                  <a:off x="6111452" y="32586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52" name="Freeform 1426">
                  <a:extLst>
                    <a:ext uri="{FF2B5EF4-FFF2-40B4-BE49-F238E27FC236}">
                      <a16:creationId xmlns:a16="http://schemas.microsoft.com/office/drawing/2014/main" id="{71DD8492-9BBB-0D01-4D38-F3408C246F29}"/>
                    </a:ext>
                  </a:extLst>
                </p:cNvPr>
                <p:cNvSpPr/>
                <p:nvPr/>
              </p:nvSpPr>
              <p:spPr>
                <a:xfrm>
                  <a:off x="6084264" y="3285825"/>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57" name="Graphic 69">
                <a:extLst>
                  <a:ext uri="{FF2B5EF4-FFF2-40B4-BE49-F238E27FC236}">
                    <a16:creationId xmlns:a16="http://schemas.microsoft.com/office/drawing/2014/main" id="{90D265D0-B1CA-2FCC-CC98-699DAD5F3ACF}"/>
                  </a:ext>
                </a:extLst>
              </p:cNvPr>
              <p:cNvGrpSpPr/>
              <p:nvPr/>
            </p:nvGrpSpPr>
            <p:grpSpPr>
              <a:xfrm>
                <a:off x="6072956" y="3258636"/>
                <a:ext cx="54503" cy="54503"/>
                <a:chOff x="6072956" y="3258636"/>
                <a:chExt cx="54503" cy="54503"/>
              </a:xfrm>
            </p:grpSpPr>
            <p:sp>
              <p:nvSpPr>
                <p:cNvPr id="349" name="Freeform 1423">
                  <a:extLst>
                    <a:ext uri="{FF2B5EF4-FFF2-40B4-BE49-F238E27FC236}">
                      <a16:creationId xmlns:a16="http://schemas.microsoft.com/office/drawing/2014/main" id="{5DD2D27C-123D-3545-150E-4EAFAAE011EE}"/>
                    </a:ext>
                  </a:extLst>
                </p:cNvPr>
                <p:cNvSpPr/>
                <p:nvPr/>
              </p:nvSpPr>
              <p:spPr>
                <a:xfrm>
                  <a:off x="6100272" y="32586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50" name="Freeform 1424">
                  <a:extLst>
                    <a:ext uri="{FF2B5EF4-FFF2-40B4-BE49-F238E27FC236}">
                      <a16:creationId xmlns:a16="http://schemas.microsoft.com/office/drawing/2014/main" id="{DC03ADFD-5F04-A0A4-B4AE-738648BA550F}"/>
                    </a:ext>
                  </a:extLst>
                </p:cNvPr>
                <p:cNvSpPr/>
                <p:nvPr/>
              </p:nvSpPr>
              <p:spPr>
                <a:xfrm>
                  <a:off x="6072956" y="328582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58" name="Graphic 69">
                <a:extLst>
                  <a:ext uri="{FF2B5EF4-FFF2-40B4-BE49-F238E27FC236}">
                    <a16:creationId xmlns:a16="http://schemas.microsoft.com/office/drawing/2014/main" id="{E0B6ED36-8BE7-2F45-FA21-4400BDB170EA}"/>
                  </a:ext>
                </a:extLst>
              </p:cNvPr>
              <p:cNvGrpSpPr/>
              <p:nvPr/>
            </p:nvGrpSpPr>
            <p:grpSpPr>
              <a:xfrm>
                <a:off x="6066858" y="3258636"/>
                <a:ext cx="54503" cy="54503"/>
                <a:chOff x="6066858" y="3258636"/>
                <a:chExt cx="54503" cy="54503"/>
              </a:xfrm>
            </p:grpSpPr>
            <p:sp>
              <p:nvSpPr>
                <p:cNvPr id="347" name="Freeform 1421">
                  <a:extLst>
                    <a:ext uri="{FF2B5EF4-FFF2-40B4-BE49-F238E27FC236}">
                      <a16:creationId xmlns:a16="http://schemas.microsoft.com/office/drawing/2014/main" id="{45F6BC5A-3E06-C9B1-5352-FC6D761E8B0F}"/>
                    </a:ext>
                  </a:extLst>
                </p:cNvPr>
                <p:cNvSpPr/>
                <p:nvPr/>
              </p:nvSpPr>
              <p:spPr>
                <a:xfrm>
                  <a:off x="6094173" y="32586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48" name="Freeform 1422">
                  <a:extLst>
                    <a:ext uri="{FF2B5EF4-FFF2-40B4-BE49-F238E27FC236}">
                      <a16:creationId xmlns:a16="http://schemas.microsoft.com/office/drawing/2014/main" id="{0F60C889-2EE2-B3BF-E20C-EF95127AEDF2}"/>
                    </a:ext>
                  </a:extLst>
                </p:cNvPr>
                <p:cNvSpPr/>
                <p:nvPr/>
              </p:nvSpPr>
              <p:spPr>
                <a:xfrm>
                  <a:off x="6066858" y="3285825"/>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59" name="Graphic 69">
                <a:extLst>
                  <a:ext uri="{FF2B5EF4-FFF2-40B4-BE49-F238E27FC236}">
                    <a16:creationId xmlns:a16="http://schemas.microsoft.com/office/drawing/2014/main" id="{4311A162-8617-6024-D572-3BEE893318B5}"/>
                  </a:ext>
                </a:extLst>
              </p:cNvPr>
              <p:cNvGrpSpPr/>
              <p:nvPr/>
            </p:nvGrpSpPr>
            <p:grpSpPr>
              <a:xfrm>
                <a:off x="6056948" y="3258636"/>
                <a:ext cx="54503" cy="54503"/>
                <a:chOff x="6056948" y="3258636"/>
                <a:chExt cx="54503" cy="54503"/>
              </a:xfrm>
            </p:grpSpPr>
            <p:sp>
              <p:nvSpPr>
                <p:cNvPr id="345" name="Freeform 1419">
                  <a:extLst>
                    <a:ext uri="{FF2B5EF4-FFF2-40B4-BE49-F238E27FC236}">
                      <a16:creationId xmlns:a16="http://schemas.microsoft.com/office/drawing/2014/main" id="{9EEEFB1B-FE59-7A38-89C6-F56452ED6DDE}"/>
                    </a:ext>
                  </a:extLst>
                </p:cNvPr>
                <p:cNvSpPr/>
                <p:nvPr/>
              </p:nvSpPr>
              <p:spPr>
                <a:xfrm>
                  <a:off x="6084264" y="32586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46" name="Freeform 1420">
                  <a:extLst>
                    <a:ext uri="{FF2B5EF4-FFF2-40B4-BE49-F238E27FC236}">
                      <a16:creationId xmlns:a16="http://schemas.microsoft.com/office/drawing/2014/main" id="{D8A63547-B0E5-81E3-E4AA-D5CA39F3C00F}"/>
                    </a:ext>
                  </a:extLst>
                </p:cNvPr>
                <p:cNvSpPr/>
                <p:nvPr/>
              </p:nvSpPr>
              <p:spPr>
                <a:xfrm>
                  <a:off x="6056948" y="328582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60" name="Graphic 69">
                <a:extLst>
                  <a:ext uri="{FF2B5EF4-FFF2-40B4-BE49-F238E27FC236}">
                    <a16:creationId xmlns:a16="http://schemas.microsoft.com/office/drawing/2014/main" id="{9958C987-F1F7-0D8C-8CF1-126BF9B3723E}"/>
                  </a:ext>
                </a:extLst>
              </p:cNvPr>
              <p:cNvGrpSpPr/>
              <p:nvPr/>
            </p:nvGrpSpPr>
            <p:grpSpPr>
              <a:xfrm>
                <a:off x="6034207" y="3246567"/>
                <a:ext cx="54503" cy="54503"/>
                <a:chOff x="6034207" y="3246567"/>
                <a:chExt cx="54503" cy="54503"/>
              </a:xfrm>
            </p:grpSpPr>
            <p:sp>
              <p:nvSpPr>
                <p:cNvPr id="343" name="Freeform 1417">
                  <a:extLst>
                    <a:ext uri="{FF2B5EF4-FFF2-40B4-BE49-F238E27FC236}">
                      <a16:creationId xmlns:a16="http://schemas.microsoft.com/office/drawing/2014/main" id="{B4F43DA7-2B8D-648C-2AA9-364901C41FCB}"/>
                    </a:ext>
                  </a:extLst>
                </p:cNvPr>
                <p:cNvSpPr/>
                <p:nvPr/>
              </p:nvSpPr>
              <p:spPr>
                <a:xfrm>
                  <a:off x="6061522" y="324656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44" name="Freeform 1418">
                  <a:extLst>
                    <a:ext uri="{FF2B5EF4-FFF2-40B4-BE49-F238E27FC236}">
                      <a16:creationId xmlns:a16="http://schemas.microsoft.com/office/drawing/2014/main" id="{207B4B97-A7EA-3F6D-3B24-E4AC169CB3CB}"/>
                    </a:ext>
                  </a:extLst>
                </p:cNvPr>
                <p:cNvSpPr/>
                <p:nvPr/>
              </p:nvSpPr>
              <p:spPr>
                <a:xfrm>
                  <a:off x="6034207" y="3273882"/>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61" name="Graphic 69">
                <a:extLst>
                  <a:ext uri="{FF2B5EF4-FFF2-40B4-BE49-F238E27FC236}">
                    <a16:creationId xmlns:a16="http://schemas.microsoft.com/office/drawing/2014/main" id="{5E8B868C-D635-8953-F29C-2E8398CAC772}"/>
                  </a:ext>
                </a:extLst>
              </p:cNvPr>
              <p:cNvGrpSpPr/>
              <p:nvPr/>
            </p:nvGrpSpPr>
            <p:grpSpPr>
              <a:xfrm>
                <a:off x="6025441" y="3224588"/>
                <a:ext cx="54503" cy="54503"/>
                <a:chOff x="6025441" y="3224588"/>
                <a:chExt cx="54503" cy="54503"/>
              </a:xfrm>
            </p:grpSpPr>
            <p:sp>
              <p:nvSpPr>
                <p:cNvPr id="341" name="Freeform 1415">
                  <a:extLst>
                    <a:ext uri="{FF2B5EF4-FFF2-40B4-BE49-F238E27FC236}">
                      <a16:creationId xmlns:a16="http://schemas.microsoft.com/office/drawing/2014/main" id="{FEF856CB-1825-8B09-A41E-6AD3EF1EA4DD}"/>
                    </a:ext>
                  </a:extLst>
                </p:cNvPr>
                <p:cNvSpPr/>
                <p:nvPr/>
              </p:nvSpPr>
              <p:spPr>
                <a:xfrm>
                  <a:off x="6052756" y="3224588"/>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42" name="Freeform 1416">
                  <a:extLst>
                    <a:ext uri="{FF2B5EF4-FFF2-40B4-BE49-F238E27FC236}">
                      <a16:creationId xmlns:a16="http://schemas.microsoft.com/office/drawing/2014/main" id="{CC5B020A-B2CD-CC16-19E3-A39F46693160}"/>
                    </a:ext>
                  </a:extLst>
                </p:cNvPr>
                <p:cNvSpPr/>
                <p:nvPr/>
              </p:nvSpPr>
              <p:spPr>
                <a:xfrm>
                  <a:off x="6025441" y="3251903"/>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62" name="Graphic 69">
                <a:extLst>
                  <a:ext uri="{FF2B5EF4-FFF2-40B4-BE49-F238E27FC236}">
                    <a16:creationId xmlns:a16="http://schemas.microsoft.com/office/drawing/2014/main" id="{246FC333-E5F7-8189-DA38-0AFBB82F8D99}"/>
                  </a:ext>
                </a:extLst>
              </p:cNvPr>
              <p:cNvGrpSpPr/>
              <p:nvPr/>
            </p:nvGrpSpPr>
            <p:grpSpPr>
              <a:xfrm>
                <a:off x="6013752" y="3224588"/>
                <a:ext cx="54503" cy="54503"/>
                <a:chOff x="6013752" y="3224588"/>
                <a:chExt cx="54503" cy="54503"/>
              </a:xfrm>
            </p:grpSpPr>
            <p:sp>
              <p:nvSpPr>
                <p:cNvPr id="339" name="Freeform 1413">
                  <a:extLst>
                    <a:ext uri="{FF2B5EF4-FFF2-40B4-BE49-F238E27FC236}">
                      <a16:creationId xmlns:a16="http://schemas.microsoft.com/office/drawing/2014/main" id="{AE09383F-A95B-43DD-E4A6-EE1FE4D03845}"/>
                    </a:ext>
                  </a:extLst>
                </p:cNvPr>
                <p:cNvSpPr/>
                <p:nvPr/>
              </p:nvSpPr>
              <p:spPr>
                <a:xfrm>
                  <a:off x="6041067" y="3224588"/>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40" name="Freeform 1414">
                  <a:extLst>
                    <a:ext uri="{FF2B5EF4-FFF2-40B4-BE49-F238E27FC236}">
                      <a16:creationId xmlns:a16="http://schemas.microsoft.com/office/drawing/2014/main" id="{29EB51C6-7806-C513-6817-98A4D495044E}"/>
                    </a:ext>
                  </a:extLst>
                </p:cNvPr>
                <p:cNvSpPr/>
                <p:nvPr/>
              </p:nvSpPr>
              <p:spPr>
                <a:xfrm>
                  <a:off x="6013752" y="3251903"/>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63" name="Graphic 69">
                <a:extLst>
                  <a:ext uri="{FF2B5EF4-FFF2-40B4-BE49-F238E27FC236}">
                    <a16:creationId xmlns:a16="http://schemas.microsoft.com/office/drawing/2014/main" id="{F9DF2D2B-0300-254F-BB08-72D267FB2FF8}"/>
                  </a:ext>
                </a:extLst>
              </p:cNvPr>
              <p:cNvGrpSpPr/>
              <p:nvPr/>
            </p:nvGrpSpPr>
            <p:grpSpPr>
              <a:xfrm>
                <a:off x="6005113" y="3224588"/>
                <a:ext cx="54503" cy="54503"/>
                <a:chOff x="6005113" y="3224588"/>
                <a:chExt cx="54503" cy="54503"/>
              </a:xfrm>
            </p:grpSpPr>
            <p:sp>
              <p:nvSpPr>
                <p:cNvPr id="337" name="Freeform 1411">
                  <a:extLst>
                    <a:ext uri="{FF2B5EF4-FFF2-40B4-BE49-F238E27FC236}">
                      <a16:creationId xmlns:a16="http://schemas.microsoft.com/office/drawing/2014/main" id="{E11B0B11-3D32-6B1D-9A37-F98792537A45}"/>
                    </a:ext>
                  </a:extLst>
                </p:cNvPr>
                <p:cNvSpPr/>
                <p:nvPr/>
              </p:nvSpPr>
              <p:spPr>
                <a:xfrm>
                  <a:off x="6032301" y="3224588"/>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38" name="Freeform 1412">
                  <a:extLst>
                    <a:ext uri="{FF2B5EF4-FFF2-40B4-BE49-F238E27FC236}">
                      <a16:creationId xmlns:a16="http://schemas.microsoft.com/office/drawing/2014/main" id="{57FBBA71-2D0C-7BD5-B6E7-25C7E7EFD6EA}"/>
                    </a:ext>
                  </a:extLst>
                </p:cNvPr>
                <p:cNvSpPr/>
                <p:nvPr/>
              </p:nvSpPr>
              <p:spPr>
                <a:xfrm>
                  <a:off x="6005113" y="3251903"/>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64" name="Graphic 69">
                <a:extLst>
                  <a:ext uri="{FF2B5EF4-FFF2-40B4-BE49-F238E27FC236}">
                    <a16:creationId xmlns:a16="http://schemas.microsoft.com/office/drawing/2014/main" id="{A89BA523-A82C-7B00-7799-C47C1400A941}"/>
                  </a:ext>
                </a:extLst>
              </p:cNvPr>
              <p:cNvGrpSpPr/>
              <p:nvPr/>
            </p:nvGrpSpPr>
            <p:grpSpPr>
              <a:xfrm>
                <a:off x="5997363" y="3224588"/>
                <a:ext cx="54630" cy="54503"/>
                <a:chOff x="5997363" y="3224588"/>
                <a:chExt cx="54630" cy="54503"/>
              </a:xfrm>
            </p:grpSpPr>
            <p:sp>
              <p:nvSpPr>
                <p:cNvPr id="335" name="Freeform 1409">
                  <a:extLst>
                    <a:ext uri="{FF2B5EF4-FFF2-40B4-BE49-F238E27FC236}">
                      <a16:creationId xmlns:a16="http://schemas.microsoft.com/office/drawing/2014/main" id="{4889E72B-0866-B14C-B457-1FC08C6392CA}"/>
                    </a:ext>
                  </a:extLst>
                </p:cNvPr>
                <p:cNvSpPr/>
                <p:nvPr/>
              </p:nvSpPr>
              <p:spPr>
                <a:xfrm>
                  <a:off x="6024678" y="3224588"/>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36" name="Freeform 1410">
                  <a:extLst>
                    <a:ext uri="{FF2B5EF4-FFF2-40B4-BE49-F238E27FC236}">
                      <a16:creationId xmlns:a16="http://schemas.microsoft.com/office/drawing/2014/main" id="{5227CCA2-3903-C800-51F8-EC4A28774AD9}"/>
                    </a:ext>
                  </a:extLst>
                </p:cNvPr>
                <p:cNvSpPr/>
                <p:nvPr/>
              </p:nvSpPr>
              <p:spPr>
                <a:xfrm>
                  <a:off x="5997363" y="3251903"/>
                  <a:ext cx="54630" cy="12704"/>
                </a:xfrm>
                <a:custGeom>
                  <a:avLst/>
                  <a:gdLst>
                    <a:gd name="connsiteX0" fmla="*/ 0 w 54630"/>
                    <a:gd name="connsiteY0" fmla="*/ 0 h 12704"/>
                    <a:gd name="connsiteX1" fmla="*/ 54630 w 54630"/>
                    <a:gd name="connsiteY1" fmla="*/ 0 h 12704"/>
                  </a:gdLst>
                  <a:ahLst/>
                  <a:cxnLst>
                    <a:cxn ang="0">
                      <a:pos x="connsiteX0" y="connsiteY0"/>
                    </a:cxn>
                    <a:cxn ang="0">
                      <a:pos x="connsiteX1" y="connsiteY1"/>
                    </a:cxn>
                  </a:cxnLst>
                  <a:rect l="l" t="t" r="r" b="b"/>
                  <a:pathLst>
                    <a:path w="54630" h="12704">
                      <a:moveTo>
                        <a:pt x="0" y="0"/>
                      </a:moveTo>
                      <a:lnTo>
                        <a:pt x="54630" y="0"/>
                      </a:lnTo>
                    </a:path>
                  </a:pathLst>
                </a:custGeom>
                <a:ln w="12700" cap="flat">
                  <a:solidFill>
                    <a:srgbClr val="6E1E50"/>
                  </a:solidFill>
                  <a:prstDash val="solid"/>
                  <a:miter/>
                </a:ln>
              </p:spPr>
              <p:txBody>
                <a:bodyPr rtlCol="0" anchor="ctr"/>
                <a:lstStyle/>
                <a:p>
                  <a:endParaRPr lang="en-US" sz="1100"/>
                </a:p>
              </p:txBody>
            </p:sp>
          </p:grpSp>
          <p:grpSp>
            <p:nvGrpSpPr>
              <p:cNvPr id="65" name="Graphic 69">
                <a:extLst>
                  <a:ext uri="{FF2B5EF4-FFF2-40B4-BE49-F238E27FC236}">
                    <a16:creationId xmlns:a16="http://schemas.microsoft.com/office/drawing/2014/main" id="{DAC92B35-9089-D072-CA2E-7F5F8681C14E}"/>
                  </a:ext>
                </a:extLst>
              </p:cNvPr>
              <p:cNvGrpSpPr/>
              <p:nvPr/>
            </p:nvGrpSpPr>
            <p:grpSpPr>
              <a:xfrm>
                <a:off x="5983388" y="3224588"/>
                <a:ext cx="54503" cy="54503"/>
                <a:chOff x="5983388" y="3224588"/>
                <a:chExt cx="54503" cy="54503"/>
              </a:xfrm>
            </p:grpSpPr>
            <p:sp>
              <p:nvSpPr>
                <p:cNvPr id="333" name="Freeform 1407">
                  <a:extLst>
                    <a:ext uri="{FF2B5EF4-FFF2-40B4-BE49-F238E27FC236}">
                      <a16:creationId xmlns:a16="http://schemas.microsoft.com/office/drawing/2014/main" id="{D5C70F0C-B564-6F96-D798-52A6CD34B0F2}"/>
                    </a:ext>
                  </a:extLst>
                </p:cNvPr>
                <p:cNvSpPr/>
                <p:nvPr/>
              </p:nvSpPr>
              <p:spPr>
                <a:xfrm>
                  <a:off x="6010703" y="3224588"/>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34" name="Freeform 1408">
                  <a:extLst>
                    <a:ext uri="{FF2B5EF4-FFF2-40B4-BE49-F238E27FC236}">
                      <a16:creationId xmlns:a16="http://schemas.microsoft.com/office/drawing/2014/main" id="{3DE166EA-9FBD-DC74-ED13-E14A1230E676}"/>
                    </a:ext>
                  </a:extLst>
                </p:cNvPr>
                <p:cNvSpPr/>
                <p:nvPr/>
              </p:nvSpPr>
              <p:spPr>
                <a:xfrm>
                  <a:off x="5983388" y="3251903"/>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66" name="Graphic 69">
                <a:extLst>
                  <a:ext uri="{FF2B5EF4-FFF2-40B4-BE49-F238E27FC236}">
                    <a16:creationId xmlns:a16="http://schemas.microsoft.com/office/drawing/2014/main" id="{F97DE620-2C8C-C55A-94F1-85AE08BAAB80}"/>
                  </a:ext>
                </a:extLst>
              </p:cNvPr>
              <p:cNvGrpSpPr/>
              <p:nvPr/>
            </p:nvGrpSpPr>
            <p:grpSpPr>
              <a:xfrm>
                <a:off x="5966872" y="3208834"/>
                <a:ext cx="54503" cy="54503"/>
                <a:chOff x="5966872" y="3208834"/>
                <a:chExt cx="54503" cy="54503"/>
              </a:xfrm>
            </p:grpSpPr>
            <p:sp>
              <p:nvSpPr>
                <p:cNvPr id="331" name="Freeform 1405">
                  <a:extLst>
                    <a:ext uri="{FF2B5EF4-FFF2-40B4-BE49-F238E27FC236}">
                      <a16:creationId xmlns:a16="http://schemas.microsoft.com/office/drawing/2014/main" id="{BD6FA748-5105-75FA-20D5-E2C90268DF57}"/>
                    </a:ext>
                  </a:extLst>
                </p:cNvPr>
                <p:cNvSpPr/>
                <p:nvPr/>
              </p:nvSpPr>
              <p:spPr>
                <a:xfrm>
                  <a:off x="5994060" y="3208834"/>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32" name="Freeform 1406">
                  <a:extLst>
                    <a:ext uri="{FF2B5EF4-FFF2-40B4-BE49-F238E27FC236}">
                      <a16:creationId xmlns:a16="http://schemas.microsoft.com/office/drawing/2014/main" id="{4FA04C75-11C4-5FA6-BAA5-A6F9AC4DA74D}"/>
                    </a:ext>
                  </a:extLst>
                </p:cNvPr>
                <p:cNvSpPr/>
                <p:nvPr/>
              </p:nvSpPr>
              <p:spPr>
                <a:xfrm>
                  <a:off x="5966872" y="323602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67" name="Graphic 69">
                <a:extLst>
                  <a:ext uri="{FF2B5EF4-FFF2-40B4-BE49-F238E27FC236}">
                    <a16:creationId xmlns:a16="http://schemas.microsoft.com/office/drawing/2014/main" id="{6B25860D-FC71-CD2D-EB1B-EC43365DE70D}"/>
                  </a:ext>
                </a:extLst>
              </p:cNvPr>
              <p:cNvGrpSpPr/>
              <p:nvPr/>
            </p:nvGrpSpPr>
            <p:grpSpPr>
              <a:xfrm>
                <a:off x="5911225" y="3161826"/>
                <a:ext cx="54503" cy="54503"/>
                <a:chOff x="5911225" y="3161826"/>
                <a:chExt cx="54503" cy="54503"/>
              </a:xfrm>
            </p:grpSpPr>
            <p:sp>
              <p:nvSpPr>
                <p:cNvPr id="329" name="Freeform 1403">
                  <a:extLst>
                    <a:ext uri="{FF2B5EF4-FFF2-40B4-BE49-F238E27FC236}">
                      <a16:creationId xmlns:a16="http://schemas.microsoft.com/office/drawing/2014/main" id="{7FF034ED-5C52-BAE7-CCB5-C608065EF95E}"/>
                    </a:ext>
                  </a:extLst>
                </p:cNvPr>
                <p:cNvSpPr/>
                <p:nvPr/>
              </p:nvSpPr>
              <p:spPr>
                <a:xfrm>
                  <a:off x="5938413" y="316182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30" name="Freeform 1404">
                  <a:extLst>
                    <a:ext uri="{FF2B5EF4-FFF2-40B4-BE49-F238E27FC236}">
                      <a16:creationId xmlns:a16="http://schemas.microsoft.com/office/drawing/2014/main" id="{8866CD47-0EC2-2064-2C0B-437DF36477D8}"/>
                    </a:ext>
                  </a:extLst>
                </p:cNvPr>
                <p:cNvSpPr/>
                <p:nvPr/>
              </p:nvSpPr>
              <p:spPr>
                <a:xfrm>
                  <a:off x="5911225" y="3189014"/>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68" name="Graphic 69">
                <a:extLst>
                  <a:ext uri="{FF2B5EF4-FFF2-40B4-BE49-F238E27FC236}">
                    <a16:creationId xmlns:a16="http://schemas.microsoft.com/office/drawing/2014/main" id="{B7C92AE7-FFDC-B63E-6DAD-F3D6CFC7D0E4}"/>
                  </a:ext>
                </a:extLst>
              </p:cNvPr>
              <p:cNvGrpSpPr/>
              <p:nvPr/>
            </p:nvGrpSpPr>
            <p:grpSpPr>
              <a:xfrm>
                <a:off x="5901061" y="3161826"/>
                <a:ext cx="54503" cy="54503"/>
                <a:chOff x="5901061" y="3161826"/>
                <a:chExt cx="54503" cy="54503"/>
              </a:xfrm>
            </p:grpSpPr>
            <p:sp>
              <p:nvSpPr>
                <p:cNvPr id="327" name="Freeform 1401">
                  <a:extLst>
                    <a:ext uri="{FF2B5EF4-FFF2-40B4-BE49-F238E27FC236}">
                      <a16:creationId xmlns:a16="http://schemas.microsoft.com/office/drawing/2014/main" id="{69CA8121-9EBD-D696-9DF7-FAA16F5EA5B5}"/>
                    </a:ext>
                  </a:extLst>
                </p:cNvPr>
                <p:cNvSpPr/>
                <p:nvPr/>
              </p:nvSpPr>
              <p:spPr>
                <a:xfrm>
                  <a:off x="5928376" y="316182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28" name="Freeform 1402">
                  <a:extLst>
                    <a:ext uri="{FF2B5EF4-FFF2-40B4-BE49-F238E27FC236}">
                      <a16:creationId xmlns:a16="http://schemas.microsoft.com/office/drawing/2014/main" id="{B1782620-705A-7390-A814-F0193298F95F}"/>
                    </a:ext>
                  </a:extLst>
                </p:cNvPr>
                <p:cNvSpPr/>
                <p:nvPr/>
              </p:nvSpPr>
              <p:spPr>
                <a:xfrm>
                  <a:off x="5901061" y="318901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69" name="Graphic 69">
                <a:extLst>
                  <a:ext uri="{FF2B5EF4-FFF2-40B4-BE49-F238E27FC236}">
                    <a16:creationId xmlns:a16="http://schemas.microsoft.com/office/drawing/2014/main" id="{90E743F3-0CB6-BAA1-F89B-C5B6B9577E05}"/>
                  </a:ext>
                </a:extLst>
              </p:cNvPr>
              <p:cNvGrpSpPr/>
              <p:nvPr/>
            </p:nvGrpSpPr>
            <p:grpSpPr>
              <a:xfrm>
                <a:off x="5892168" y="3161826"/>
                <a:ext cx="54503" cy="54503"/>
                <a:chOff x="5892168" y="3161826"/>
                <a:chExt cx="54503" cy="54503"/>
              </a:xfrm>
            </p:grpSpPr>
            <p:sp>
              <p:nvSpPr>
                <p:cNvPr id="325" name="Freeform 1399">
                  <a:extLst>
                    <a:ext uri="{FF2B5EF4-FFF2-40B4-BE49-F238E27FC236}">
                      <a16:creationId xmlns:a16="http://schemas.microsoft.com/office/drawing/2014/main" id="{810040F8-8F5F-9E58-4945-358A432D62FF}"/>
                    </a:ext>
                  </a:extLst>
                </p:cNvPr>
                <p:cNvSpPr/>
                <p:nvPr/>
              </p:nvSpPr>
              <p:spPr>
                <a:xfrm>
                  <a:off x="5919356" y="316182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26" name="Freeform 1400">
                  <a:extLst>
                    <a:ext uri="{FF2B5EF4-FFF2-40B4-BE49-F238E27FC236}">
                      <a16:creationId xmlns:a16="http://schemas.microsoft.com/office/drawing/2014/main" id="{1CEEACF8-DCF0-7BE3-D453-68DA311E8E81}"/>
                    </a:ext>
                  </a:extLst>
                </p:cNvPr>
                <p:cNvSpPr/>
                <p:nvPr/>
              </p:nvSpPr>
              <p:spPr>
                <a:xfrm>
                  <a:off x="5892168" y="3189014"/>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70" name="Graphic 69">
                <a:extLst>
                  <a:ext uri="{FF2B5EF4-FFF2-40B4-BE49-F238E27FC236}">
                    <a16:creationId xmlns:a16="http://schemas.microsoft.com/office/drawing/2014/main" id="{68B5A341-D7D8-EB83-5E0E-0D195783043C}"/>
                  </a:ext>
                </a:extLst>
              </p:cNvPr>
              <p:cNvGrpSpPr/>
              <p:nvPr/>
            </p:nvGrpSpPr>
            <p:grpSpPr>
              <a:xfrm>
                <a:off x="5882004" y="3161826"/>
                <a:ext cx="54503" cy="54503"/>
                <a:chOff x="5882004" y="3161826"/>
                <a:chExt cx="54503" cy="54503"/>
              </a:xfrm>
            </p:grpSpPr>
            <p:sp>
              <p:nvSpPr>
                <p:cNvPr id="323" name="Freeform 1397">
                  <a:extLst>
                    <a:ext uri="{FF2B5EF4-FFF2-40B4-BE49-F238E27FC236}">
                      <a16:creationId xmlns:a16="http://schemas.microsoft.com/office/drawing/2014/main" id="{31F4606B-BC71-6888-DFDA-B833D1A90E42}"/>
                    </a:ext>
                  </a:extLst>
                </p:cNvPr>
                <p:cNvSpPr/>
                <p:nvPr/>
              </p:nvSpPr>
              <p:spPr>
                <a:xfrm>
                  <a:off x="5909319" y="316182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24" name="Freeform 1398">
                  <a:extLst>
                    <a:ext uri="{FF2B5EF4-FFF2-40B4-BE49-F238E27FC236}">
                      <a16:creationId xmlns:a16="http://schemas.microsoft.com/office/drawing/2014/main" id="{D2A9A3FA-877C-BC6C-A7AB-1491029B4568}"/>
                    </a:ext>
                  </a:extLst>
                </p:cNvPr>
                <p:cNvSpPr/>
                <p:nvPr/>
              </p:nvSpPr>
              <p:spPr>
                <a:xfrm>
                  <a:off x="5882004" y="318901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71" name="Graphic 69">
                <a:extLst>
                  <a:ext uri="{FF2B5EF4-FFF2-40B4-BE49-F238E27FC236}">
                    <a16:creationId xmlns:a16="http://schemas.microsoft.com/office/drawing/2014/main" id="{7A93AEE9-7A3D-BB85-F2F5-AE9147D0C8F0}"/>
                  </a:ext>
                </a:extLst>
              </p:cNvPr>
              <p:cNvGrpSpPr/>
              <p:nvPr/>
            </p:nvGrpSpPr>
            <p:grpSpPr>
              <a:xfrm>
                <a:off x="5874381" y="3161826"/>
                <a:ext cx="54503" cy="54503"/>
                <a:chOff x="5874381" y="3161826"/>
                <a:chExt cx="54503" cy="54503"/>
              </a:xfrm>
            </p:grpSpPr>
            <p:sp>
              <p:nvSpPr>
                <p:cNvPr id="321" name="Freeform 1395">
                  <a:extLst>
                    <a:ext uri="{FF2B5EF4-FFF2-40B4-BE49-F238E27FC236}">
                      <a16:creationId xmlns:a16="http://schemas.microsoft.com/office/drawing/2014/main" id="{78079424-7697-9AC2-046F-B6139E663DBE}"/>
                    </a:ext>
                  </a:extLst>
                </p:cNvPr>
                <p:cNvSpPr/>
                <p:nvPr/>
              </p:nvSpPr>
              <p:spPr>
                <a:xfrm>
                  <a:off x="5901569" y="316182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22" name="Freeform 1396">
                  <a:extLst>
                    <a:ext uri="{FF2B5EF4-FFF2-40B4-BE49-F238E27FC236}">
                      <a16:creationId xmlns:a16="http://schemas.microsoft.com/office/drawing/2014/main" id="{24CAB4EC-976D-E4F8-C0EC-656FF2213F70}"/>
                    </a:ext>
                  </a:extLst>
                </p:cNvPr>
                <p:cNvSpPr/>
                <p:nvPr/>
              </p:nvSpPr>
              <p:spPr>
                <a:xfrm>
                  <a:off x="5874381" y="318901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72" name="Graphic 69">
                <a:extLst>
                  <a:ext uri="{FF2B5EF4-FFF2-40B4-BE49-F238E27FC236}">
                    <a16:creationId xmlns:a16="http://schemas.microsoft.com/office/drawing/2014/main" id="{94E3099B-B547-3D9E-9346-B6696D6D5904}"/>
                  </a:ext>
                </a:extLst>
              </p:cNvPr>
              <p:cNvGrpSpPr/>
              <p:nvPr/>
            </p:nvGrpSpPr>
            <p:grpSpPr>
              <a:xfrm>
                <a:off x="5834234" y="3142769"/>
                <a:ext cx="54503" cy="54503"/>
                <a:chOff x="5834234" y="3142769"/>
                <a:chExt cx="54503" cy="54503"/>
              </a:xfrm>
            </p:grpSpPr>
            <p:sp>
              <p:nvSpPr>
                <p:cNvPr id="319" name="Freeform 1393">
                  <a:extLst>
                    <a:ext uri="{FF2B5EF4-FFF2-40B4-BE49-F238E27FC236}">
                      <a16:creationId xmlns:a16="http://schemas.microsoft.com/office/drawing/2014/main" id="{AD2C51BF-A2C5-AFE9-3559-51C01E1C8457}"/>
                    </a:ext>
                  </a:extLst>
                </p:cNvPr>
                <p:cNvSpPr/>
                <p:nvPr/>
              </p:nvSpPr>
              <p:spPr>
                <a:xfrm>
                  <a:off x="5861549" y="314276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20" name="Freeform 1394">
                  <a:extLst>
                    <a:ext uri="{FF2B5EF4-FFF2-40B4-BE49-F238E27FC236}">
                      <a16:creationId xmlns:a16="http://schemas.microsoft.com/office/drawing/2014/main" id="{FBD9BEAE-4FDF-9396-81DF-FDB133EA1563}"/>
                    </a:ext>
                  </a:extLst>
                </p:cNvPr>
                <p:cNvSpPr/>
                <p:nvPr/>
              </p:nvSpPr>
              <p:spPr>
                <a:xfrm>
                  <a:off x="5834234" y="317008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73" name="Graphic 69">
                <a:extLst>
                  <a:ext uri="{FF2B5EF4-FFF2-40B4-BE49-F238E27FC236}">
                    <a16:creationId xmlns:a16="http://schemas.microsoft.com/office/drawing/2014/main" id="{59831E95-65C4-548C-4910-61DE18A8C3B4}"/>
                  </a:ext>
                </a:extLst>
              </p:cNvPr>
              <p:cNvGrpSpPr/>
              <p:nvPr/>
            </p:nvGrpSpPr>
            <p:grpSpPr>
              <a:xfrm>
                <a:off x="5726370" y="3105163"/>
                <a:ext cx="54503" cy="54503"/>
                <a:chOff x="5726370" y="3105163"/>
                <a:chExt cx="54503" cy="54503"/>
              </a:xfrm>
            </p:grpSpPr>
            <p:sp>
              <p:nvSpPr>
                <p:cNvPr id="317" name="Freeform 1391">
                  <a:extLst>
                    <a:ext uri="{FF2B5EF4-FFF2-40B4-BE49-F238E27FC236}">
                      <a16:creationId xmlns:a16="http://schemas.microsoft.com/office/drawing/2014/main" id="{B35B9FB6-1F6B-0B5D-1B40-48D4322C7198}"/>
                    </a:ext>
                  </a:extLst>
                </p:cNvPr>
                <p:cNvSpPr/>
                <p:nvPr/>
              </p:nvSpPr>
              <p:spPr>
                <a:xfrm>
                  <a:off x="5753686" y="3105163"/>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18" name="Freeform 1392">
                  <a:extLst>
                    <a:ext uri="{FF2B5EF4-FFF2-40B4-BE49-F238E27FC236}">
                      <a16:creationId xmlns:a16="http://schemas.microsoft.com/office/drawing/2014/main" id="{E43C0988-AF0E-DB4B-948A-B599997E1FFA}"/>
                    </a:ext>
                  </a:extLst>
                </p:cNvPr>
                <p:cNvSpPr/>
                <p:nvPr/>
              </p:nvSpPr>
              <p:spPr>
                <a:xfrm>
                  <a:off x="5726370" y="313247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74" name="Graphic 69">
                <a:extLst>
                  <a:ext uri="{FF2B5EF4-FFF2-40B4-BE49-F238E27FC236}">
                    <a16:creationId xmlns:a16="http://schemas.microsoft.com/office/drawing/2014/main" id="{A5AB33F9-A3DF-E6C0-789B-D642850E6F1D}"/>
                  </a:ext>
                </a:extLst>
              </p:cNvPr>
              <p:cNvGrpSpPr/>
              <p:nvPr/>
            </p:nvGrpSpPr>
            <p:grpSpPr>
              <a:xfrm>
                <a:off x="5716207" y="3105163"/>
                <a:ext cx="54503" cy="54503"/>
                <a:chOff x="5716207" y="3105163"/>
                <a:chExt cx="54503" cy="54503"/>
              </a:xfrm>
            </p:grpSpPr>
            <p:sp>
              <p:nvSpPr>
                <p:cNvPr id="315" name="Freeform 1389">
                  <a:extLst>
                    <a:ext uri="{FF2B5EF4-FFF2-40B4-BE49-F238E27FC236}">
                      <a16:creationId xmlns:a16="http://schemas.microsoft.com/office/drawing/2014/main" id="{EDFA8E31-57C4-93E7-633C-3C2E699C7234}"/>
                    </a:ext>
                  </a:extLst>
                </p:cNvPr>
                <p:cNvSpPr/>
                <p:nvPr/>
              </p:nvSpPr>
              <p:spPr>
                <a:xfrm>
                  <a:off x="5743395" y="3105163"/>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16" name="Freeform 1390">
                  <a:extLst>
                    <a:ext uri="{FF2B5EF4-FFF2-40B4-BE49-F238E27FC236}">
                      <a16:creationId xmlns:a16="http://schemas.microsoft.com/office/drawing/2014/main" id="{6466F5A8-AC70-DE88-2E30-11E98523D8CF}"/>
                    </a:ext>
                  </a:extLst>
                </p:cNvPr>
                <p:cNvSpPr/>
                <p:nvPr/>
              </p:nvSpPr>
              <p:spPr>
                <a:xfrm>
                  <a:off x="5716207" y="3132478"/>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75" name="Graphic 69">
                <a:extLst>
                  <a:ext uri="{FF2B5EF4-FFF2-40B4-BE49-F238E27FC236}">
                    <a16:creationId xmlns:a16="http://schemas.microsoft.com/office/drawing/2014/main" id="{DD1A9E09-3C48-7798-E220-F820DF878D0D}"/>
                  </a:ext>
                </a:extLst>
              </p:cNvPr>
              <p:cNvGrpSpPr/>
              <p:nvPr/>
            </p:nvGrpSpPr>
            <p:grpSpPr>
              <a:xfrm>
                <a:off x="5695117" y="3094491"/>
                <a:ext cx="54503" cy="54503"/>
                <a:chOff x="5695117" y="3094491"/>
                <a:chExt cx="54503" cy="54503"/>
              </a:xfrm>
            </p:grpSpPr>
            <p:sp>
              <p:nvSpPr>
                <p:cNvPr id="313" name="Freeform 1387">
                  <a:extLst>
                    <a:ext uri="{FF2B5EF4-FFF2-40B4-BE49-F238E27FC236}">
                      <a16:creationId xmlns:a16="http://schemas.microsoft.com/office/drawing/2014/main" id="{9A32B02F-5CB9-1348-C342-B3D5B9C1ECA1}"/>
                    </a:ext>
                  </a:extLst>
                </p:cNvPr>
                <p:cNvSpPr/>
                <p:nvPr/>
              </p:nvSpPr>
              <p:spPr>
                <a:xfrm>
                  <a:off x="5722305" y="309449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14" name="Freeform 1388">
                  <a:extLst>
                    <a:ext uri="{FF2B5EF4-FFF2-40B4-BE49-F238E27FC236}">
                      <a16:creationId xmlns:a16="http://schemas.microsoft.com/office/drawing/2014/main" id="{4E5B8A84-8A6B-4530-0168-7E094DD82583}"/>
                    </a:ext>
                  </a:extLst>
                </p:cNvPr>
                <p:cNvSpPr/>
                <p:nvPr/>
              </p:nvSpPr>
              <p:spPr>
                <a:xfrm>
                  <a:off x="5695117" y="3121806"/>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76" name="Graphic 69">
                <a:extLst>
                  <a:ext uri="{FF2B5EF4-FFF2-40B4-BE49-F238E27FC236}">
                    <a16:creationId xmlns:a16="http://schemas.microsoft.com/office/drawing/2014/main" id="{DDD0517D-3B7A-B13A-C199-DD674720CF99}"/>
                  </a:ext>
                </a:extLst>
              </p:cNvPr>
              <p:cNvGrpSpPr/>
              <p:nvPr/>
            </p:nvGrpSpPr>
            <p:grpSpPr>
              <a:xfrm>
                <a:off x="5680379" y="3090679"/>
                <a:ext cx="54503" cy="54503"/>
                <a:chOff x="5680379" y="3090679"/>
                <a:chExt cx="54503" cy="54503"/>
              </a:xfrm>
            </p:grpSpPr>
            <p:sp>
              <p:nvSpPr>
                <p:cNvPr id="311" name="Freeform 1385">
                  <a:extLst>
                    <a:ext uri="{FF2B5EF4-FFF2-40B4-BE49-F238E27FC236}">
                      <a16:creationId xmlns:a16="http://schemas.microsoft.com/office/drawing/2014/main" id="{97E1ADB2-6FA2-A828-0987-0AEB549FFD58}"/>
                    </a:ext>
                  </a:extLst>
                </p:cNvPr>
                <p:cNvSpPr/>
                <p:nvPr/>
              </p:nvSpPr>
              <p:spPr>
                <a:xfrm>
                  <a:off x="5707694" y="309067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12" name="Freeform 1386">
                  <a:extLst>
                    <a:ext uri="{FF2B5EF4-FFF2-40B4-BE49-F238E27FC236}">
                      <a16:creationId xmlns:a16="http://schemas.microsoft.com/office/drawing/2014/main" id="{57BC949F-2B67-DEA3-9509-1FA7BF4DD628}"/>
                    </a:ext>
                  </a:extLst>
                </p:cNvPr>
                <p:cNvSpPr/>
                <p:nvPr/>
              </p:nvSpPr>
              <p:spPr>
                <a:xfrm>
                  <a:off x="5680379" y="311786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77" name="Graphic 69">
                <a:extLst>
                  <a:ext uri="{FF2B5EF4-FFF2-40B4-BE49-F238E27FC236}">
                    <a16:creationId xmlns:a16="http://schemas.microsoft.com/office/drawing/2014/main" id="{89E328EC-CC21-37B1-5629-D7724BE55BB8}"/>
                  </a:ext>
                </a:extLst>
              </p:cNvPr>
              <p:cNvGrpSpPr/>
              <p:nvPr/>
            </p:nvGrpSpPr>
            <p:grpSpPr>
              <a:xfrm>
                <a:off x="5675170" y="3084327"/>
                <a:ext cx="54503" cy="54503"/>
                <a:chOff x="5675170" y="3084327"/>
                <a:chExt cx="54503" cy="54503"/>
              </a:xfrm>
            </p:grpSpPr>
            <p:sp>
              <p:nvSpPr>
                <p:cNvPr id="309" name="Freeform 1383">
                  <a:extLst>
                    <a:ext uri="{FF2B5EF4-FFF2-40B4-BE49-F238E27FC236}">
                      <a16:creationId xmlns:a16="http://schemas.microsoft.com/office/drawing/2014/main" id="{B689A45D-3F5A-16E4-F40D-BFBD0745D88D}"/>
                    </a:ext>
                  </a:extLst>
                </p:cNvPr>
                <p:cNvSpPr/>
                <p:nvPr/>
              </p:nvSpPr>
              <p:spPr>
                <a:xfrm>
                  <a:off x="5702358" y="308432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10" name="Freeform 1384">
                  <a:extLst>
                    <a:ext uri="{FF2B5EF4-FFF2-40B4-BE49-F238E27FC236}">
                      <a16:creationId xmlns:a16="http://schemas.microsoft.com/office/drawing/2014/main" id="{D72FF24B-B8E4-F9C6-027C-F8B9BD8D32BA}"/>
                    </a:ext>
                  </a:extLst>
                </p:cNvPr>
                <p:cNvSpPr/>
                <p:nvPr/>
              </p:nvSpPr>
              <p:spPr>
                <a:xfrm>
                  <a:off x="5675170" y="311151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78" name="Graphic 69">
                <a:extLst>
                  <a:ext uri="{FF2B5EF4-FFF2-40B4-BE49-F238E27FC236}">
                    <a16:creationId xmlns:a16="http://schemas.microsoft.com/office/drawing/2014/main" id="{363D6131-44E9-6849-AF58-A94AC689E1EB}"/>
                  </a:ext>
                </a:extLst>
              </p:cNvPr>
              <p:cNvGrpSpPr/>
              <p:nvPr/>
            </p:nvGrpSpPr>
            <p:grpSpPr>
              <a:xfrm>
                <a:off x="5664879" y="3070987"/>
                <a:ext cx="54503" cy="54503"/>
                <a:chOff x="5664879" y="3070987"/>
                <a:chExt cx="54503" cy="54503"/>
              </a:xfrm>
            </p:grpSpPr>
            <p:sp>
              <p:nvSpPr>
                <p:cNvPr id="307" name="Freeform 1381">
                  <a:extLst>
                    <a:ext uri="{FF2B5EF4-FFF2-40B4-BE49-F238E27FC236}">
                      <a16:creationId xmlns:a16="http://schemas.microsoft.com/office/drawing/2014/main" id="{42921F5D-4D8A-331F-FD4D-5D3853EB5294}"/>
                    </a:ext>
                  </a:extLst>
                </p:cNvPr>
                <p:cNvSpPr/>
                <p:nvPr/>
              </p:nvSpPr>
              <p:spPr>
                <a:xfrm>
                  <a:off x="5692195" y="307098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08" name="Freeform 1382">
                  <a:extLst>
                    <a:ext uri="{FF2B5EF4-FFF2-40B4-BE49-F238E27FC236}">
                      <a16:creationId xmlns:a16="http://schemas.microsoft.com/office/drawing/2014/main" id="{E5B0C48F-DD3B-6433-6022-6BFD0135AFAD}"/>
                    </a:ext>
                  </a:extLst>
                </p:cNvPr>
                <p:cNvSpPr/>
                <p:nvPr/>
              </p:nvSpPr>
              <p:spPr>
                <a:xfrm>
                  <a:off x="5664879" y="309817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79" name="Graphic 69">
                <a:extLst>
                  <a:ext uri="{FF2B5EF4-FFF2-40B4-BE49-F238E27FC236}">
                    <a16:creationId xmlns:a16="http://schemas.microsoft.com/office/drawing/2014/main" id="{8CE0070D-3AEC-D644-F8B2-6397F3FD0D66}"/>
                  </a:ext>
                </a:extLst>
              </p:cNvPr>
              <p:cNvGrpSpPr/>
              <p:nvPr/>
            </p:nvGrpSpPr>
            <p:grpSpPr>
              <a:xfrm>
                <a:off x="5661703" y="3066032"/>
                <a:ext cx="54503" cy="54503"/>
                <a:chOff x="5661703" y="3066032"/>
                <a:chExt cx="54503" cy="54503"/>
              </a:xfrm>
            </p:grpSpPr>
            <p:sp>
              <p:nvSpPr>
                <p:cNvPr id="305" name="Freeform 1379">
                  <a:extLst>
                    <a:ext uri="{FF2B5EF4-FFF2-40B4-BE49-F238E27FC236}">
                      <a16:creationId xmlns:a16="http://schemas.microsoft.com/office/drawing/2014/main" id="{BDCD4702-3701-A83F-5ADC-87C745F41A1F}"/>
                    </a:ext>
                  </a:extLst>
                </p:cNvPr>
                <p:cNvSpPr/>
                <p:nvPr/>
              </p:nvSpPr>
              <p:spPr>
                <a:xfrm>
                  <a:off x="5688891" y="3066032"/>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06" name="Freeform 1380">
                  <a:extLst>
                    <a:ext uri="{FF2B5EF4-FFF2-40B4-BE49-F238E27FC236}">
                      <a16:creationId xmlns:a16="http://schemas.microsoft.com/office/drawing/2014/main" id="{BD825771-0525-9072-FED2-135A0AE65CA1}"/>
                    </a:ext>
                  </a:extLst>
                </p:cNvPr>
                <p:cNvSpPr/>
                <p:nvPr/>
              </p:nvSpPr>
              <p:spPr>
                <a:xfrm>
                  <a:off x="5661703" y="3093220"/>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80" name="Graphic 69">
                <a:extLst>
                  <a:ext uri="{FF2B5EF4-FFF2-40B4-BE49-F238E27FC236}">
                    <a16:creationId xmlns:a16="http://schemas.microsoft.com/office/drawing/2014/main" id="{C0CB49D5-5641-115B-67CC-3C911DBD5650}"/>
                  </a:ext>
                </a:extLst>
              </p:cNvPr>
              <p:cNvGrpSpPr/>
              <p:nvPr/>
            </p:nvGrpSpPr>
            <p:grpSpPr>
              <a:xfrm>
                <a:off x="5656875" y="3066032"/>
                <a:ext cx="54503" cy="54503"/>
                <a:chOff x="5656875" y="3066032"/>
                <a:chExt cx="54503" cy="54503"/>
              </a:xfrm>
            </p:grpSpPr>
            <p:sp>
              <p:nvSpPr>
                <p:cNvPr id="303" name="Freeform 1377">
                  <a:extLst>
                    <a:ext uri="{FF2B5EF4-FFF2-40B4-BE49-F238E27FC236}">
                      <a16:creationId xmlns:a16="http://schemas.microsoft.com/office/drawing/2014/main" id="{E305F2EB-CF5B-D63A-F9C3-AB8343F29C10}"/>
                    </a:ext>
                  </a:extLst>
                </p:cNvPr>
                <p:cNvSpPr/>
                <p:nvPr/>
              </p:nvSpPr>
              <p:spPr>
                <a:xfrm>
                  <a:off x="5684064" y="3066032"/>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04" name="Freeform 1378">
                  <a:extLst>
                    <a:ext uri="{FF2B5EF4-FFF2-40B4-BE49-F238E27FC236}">
                      <a16:creationId xmlns:a16="http://schemas.microsoft.com/office/drawing/2014/main" id="{D2C364C1-50FB-7FBD-CC28-2EA2775E2457}"/>
                    </a:ext>
                  </a:extLst>
                </p:cNvPr>
                <p:cNvSpPr/>
                <p:nvPr/>
              </p:nvSpPr>
              <p:spPr>
                <a:xfrm>
                  <a:off x="5656875" y="3093220"/>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81" name="Graphic 69">
                <a:extLst>
                  <a:ext uri="{FF2B5EF4-FFF2-40B4-BE49-F238E27FC236}">
                    <a16:creationId xmlns:a16="http://schemas.microsoft.com/office/drawing/2014/main" id="{3AE69CAD-51B7-E86A-C3F3-DC59B0E362A3}"/>
                  </a:ext>
                </a:extLst>
              </p:cNvPr>
              <p:cNvGrpSpPr/>
              <p:nvPr/>
            </p:nvGrpSpPr>
            <p:grpSpPr>
              <a:xfrm>
                <a:off x="5651921" y="3066032"/>
                <a:ext cx="54630" cy="54503"/>
                <a:chOff x="5651921" y="3066032"/>
                <a:chExt cx="54630" cy="54503"/>
              </a:xfrm>
            </p:grpSpPr>
            <p:sp>
              <p:nvSpPr>
                <p:cNvPr id="301" name="Freeform 1375">
                  <a:extLst>
                    <a:ext uri="{FF2B5EF4-FFF2-40B4-BE49-F238E27FC236}">
                      <a16:creationId xmlns:a16="http://schemas.microsoft.com/office/drawing/2014/main" id="{39D330A9-46E9-93BE-202A-3890D2AB70A1}"/>
                    </a:ext>
                  </a:extLst>
                </p:cNvPr>
                <p:cNvSpPr/>
                <p:nvPr/>
              </p:nvSpPr>
              <p:spPr>
                <a:xfrm>
                  <a:off x="5679236" y="3066032"/>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02" name="Freeform 1376">
                  <a:extLst>
                    <a:ext uri="{FF2B5EF4-FFF2-40B4-BE49-F238E27FC236}">
                      <a16:creationId xmlns:a16="http://schemas.microsoft.com/office/drawing/2014/main" id="{4B389DFE-8555-967A-E6D5-E81B1F20F88D}"/>
                    </a:ext>
                  </a:extLst>
                </p:cNvPr>
                <p:cNvSpPr/>
                <p:nvPr/>
              </p:nvSpPr>
              <p:spPr>
                <a:xfrm>
                  <a:off x="5651921" y="3093220"/>
                  <a:ext cx="54630" cy="12704"/>
                </a:xfrm>
                <a:custGeom>
                  <a:avLst/>
                  <a:gdLst>
                    <a:gd name="connsiteX0" fmla="*/ 0 w 54630"/>
                    <a:gd name="connsiteY0" fmla="*/ 0 h 12704"/>
                    <a:gd name="connsiteX1" fmla="*/ 54631 w 54630"/>
                    <a:gd name="connsiteY1" fmla="*/ 0 h 12704"/>
                  </a:gdLst>
                  <a:ahLst/>
                  <a:cxnLst>
                    <a:cxn ang="0">
                      <a:pos x="connsiteX0" y="connsiteY0"/>
                    </a:cxn>
                    <a:cxn ang="0">
                      <a:pos x="connsiteX1" y="connsiteY1"/>
                    </a:cxn>
                  </a:cxnLst>
                  <a:rect l="l" t="t" r="r" b="b"/>
                  <a:pathLst>
                    <a:path w="54630" h="12704">
                      <a:moveTo>
                        <a:pt x="0" y="0"/>
                      </a:moveTo>
                      <a:lnTo>
                        <a:pt x="54631" y="0"/>
                      </a:lnTo>
                    </a:path>
                  </a:pathLst>
                </a:custGeom>
                <a:ln w="12700" cap="flat">
                  <a:solidFill>
                    <a:srgbClr val="6E1E50"/>
                  </a:solidFill>
                  <a:prstDash val="solid"/>
                  <a:miter/>
                </a:ln>
              </p:spPr>
              <p:txBody>
                <a:bodyPr rtlCol="0" anchor="ctr"/>
                <a:lstStyle/>
                <a:p>
                  <a:endParaRPr lang="en-US" sz="1100"/>
                </a:p>
              </p:txBody>
            </p:sp>
          </p:grpSp>
          <p:grpSp>
            <p:nvGrpSpPr>
              <p:cNvPr id="82" name="Graphic 69">
                <a:extLst>
                  <a:ext uri="{FF2B5EF4-FFF2-40B4-BE49-F238E27FC236}">
                    <a16:creationId xmlns:a16="http://schemas.microsoft.com/office/drawing/2014/main" id="{16376DAC-480B-28BB-B196-853B9E35C286}"/>
                  </a:ext>
                </a:extLst>
              </p:cNvPr>
              <p:cNvGrpSpPr/>
              <p:nvPr/>
            </p:nvGrpSpPr>
            <p:grpSpPr>
              <a:xfrm>
                <a:off x="5647093" y="3066032"/>
                <a:ext cx="54503" cy="54503"/>
                <a:chOff x="5647093" y="3066032"/>
                <a:chExt cx="54503" cy="54503"/>
              </a:xfrm>
            </p:grpSpPr>
            <p:sp>
              <p:nvSpPr>
                <p:cNvPr id="299" name="Freeform 1373">
                  <a:extLst>
                    <a:ext uri="{FF2B5EF4-FFF2-40B4-BE49-F238E27FC236}">
                      <a16:creationId xmlns:a16="http://schemas.microsoft.com/office/drawing/2014/main" id="{502DBA22-84DE-72A2-217A-23A719DC90DB}"/>
                    </a:ext>
                  </a:extLst>
                </p:cNvPr>
                <p:cNvSpPr/>
                <p:nvPr/>
              </p:nvSpPr>
              <p:spPr>
                <a:xfrm>
                  <a:off x="5674408" y="3066032"/>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00" name="Freeform 1374">
                  <a:extLst>
                    <a:ext uri="{FF2B5EF4-FFF2-40B4-BE49-F238E27FC236}">
                      <a16:creationId xmlns:a16="http://schemas.microsoft.com/office/drawing/2014/main" id="{4A0ABCC2-AD4F-E1B1-7C7C-F97EF743B8FB}"/>
                    </a:ext>
                  </a:extLst>
                </p:cNvPr>
                <p:cNvSpPr/>
                <p:nvPr/>
              </p:nvSpPr>
              <p:spPr>
                <a:xfrm>
                  <a:off x="5647093" y="3093220"/>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83" name="Graphic 69">
                <a:extLst>
                  <a:ext uri="{FF2B5EF4-FFF2-40B4-BE49-F238E27FC236}">
                    <a16:creationId xmlns:a16="http://schemas.microsoft.com/office/drawing/2014/main" id="{4EB88C18-B1C7-B6D9-45F5-95D2FA69C86D}"/>
                  </a:ext>
                </a:extLst>
              </p:cNvPr>
              <p:cNvGrpSpPr/>
              <p:nvPr/>
            </p:nvGrpSpPr>
            <p:grpSpPr>
              <a:xfrm>
                <a:off x="5642265" y="3066032"/>
                <a:ext cx="54503" cy="54503"/>
                <a:chOff x="5642265" y="3066032"/>
                <a:chExt cx="54503" cy="54503"/>
              </a:xfrm>
            </p:grpSpPr>
            <p:sp>
              <p:nvSpPr>
                <p:cNvPr id="297" name="Freeform 1371">
                  <a:extLst>
                    <a:ext uri="{FF2B5EF4-FFF2-40B4-BE49-F238E27FC236}">
                      <a16:creationId xmlns:a16="http://schemas.microsoft.com/office/drawing/2014/main" id="{8B813558-0E68-584B-59EE-912070E89A8E}"/>
                    </a:ext>
                  </a:extLst>
                </p:cNvPr>
                <p:cNvSpPr/>
                <p:nvPr/>
              </p:nvSpPr>
              <p:spPr>
                <a:xfrm>
                  <a:off x="5669580" y="3066032"/>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98" name="Freeform 1372">
                  <a:extLst>
                    <a:ext uri="{FF2B5EF4-FFF2-40B4-BE49-F238E27FC236}">
                      <a16:creationId xmlns:a16="http://schemas.microsoft.com/office/drawing/2014/main" id="{A4873E4D-1CF9-E02F-C1CF-DBF30779F8D1}"/>
                    </a:ext>
                  </a:extLst>
                </p:cNvPr>
                <p:cNvSpPr/>
                <p:nvPr/>
              </p:nvSpPr>
              <p:spPr>
                <a:xfrm>
                  <a:off x="5642265" y="3093220"/>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84" name="Graphic 69">
                <a:extLst>
                  <a:ext uri="{FF2B5EF4-FFF2-40B4-BE49-F238E27FC236}">
                    <a16:creationId xmlns:a16="http://schemas.microsoft.com/office/drawing/2014/main" id="{EEFCA4DC-3905-09B5-3DAD-5EE6A6D074A0}"/>
                  </a:ext>
                </a:extLst>
              </p:cNvPr>
              <p:cNvGrpSpPr/>
              <p:nvPr/>
            </p:nvGrpSpPr>
            <p:grpSpPr>
              <a:xfrm>
                <a:off x="5637437" y="3066032"/>
                <a:ext cx="54503" cy="54503"/>
                <a:chOff x="5637437" y="3066032"/>
                <a:chExt cx="54503" cy="54503"/>
              </a:xfrm>
            </p:grpSpPr>
            <p:sp>
              <p:nvSpPr>
                <p:cNvPr id="295" name="Freeform 1369">
                  <a:extLst>
                    <a:ext uri="{FF2B5EF4-FFF2-40B4-BE49-F238E27FC236}">
                      <a16:creationId xmlns:a16="http://schemas.microsoft.com/office/drawing/2014/main" id="{207D7502-B70F-6F73-CE62-43842CC6A9C1}"/>
                    </a:ext>
                  </a:extLst>
                </p:cNvPr>
                <p:cNvSpPr/>
                <p:nvPr/>
              </p:nvSpPr>
              <p:spPr>
                <a:xfrm>
                  <a:off x="5664752" y="3066032"/>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96" name="Freeform 1370">
                  <a:extLst>
                    <a:ext uri="{FF2B5EF4-FFF2-40B4-BE49-F238E27FC236}">
                      <a16:creationId xmlns:a16="http://schemas.microsoft.com/office/drawing/2014/main" id="{873E776C-EC0E-8AE4-5C50-E162C6C8BBCB}"/>
                    </a:ext>
                  </a:extLst>
                </p:cNvPr>
                <p:cNvSpPr/>
                <p:nvPr/>
              </p:nvSpPr>
              <p:spPr>
                <a:xfrm>
                  <a:off x="5637437" y="3093220"/>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85" name="Graphic 69">
                <a:extLst>
                  <a:ext uri="{FF2B5EF4-FFF2-40B4-BE49-F238E27FC236}">
                    <a16:creationId xmlns:a16="http://schemas.microsoft.com/office/drawing/2014/main" id="{BD86FB62-FE62-2B0E-5600-C9AAEF00857A}"/>
                  </a:ext>
                </a:extLst>
              </p:cNvPr>
              <p:cNvGrpSpPr/>
              <p:nvPr/>
            </p:nvGrpSpPr>
            <p:grpSpPr>
              <a:xfrm>
                <a:off x="5634388" y="3066032"/>
                <a:ext cx="54503" cy="54503"/>
                <a:chOff x="5634388" y="3066032"/>
                <a:chExt cx="54503" cy="54503"/>
              </a:xfrm>
            </p:grpSpPr>
            <p:sp>
              <p:nvSpPr>
                <p:cNvPr id="293" name="Freeform 1367">
                  <a:extLst>
                    <a:ext uri="{FF2B5EF4-FFF2-40B4-BE49-F238E27FC236}">
                      <a16:creationId xmlns:a16="http://schemas.microsoft.com/office/drawing/2014/main" id="{4F5B8411-996A-6F48-C5AC-0D9117A54611}"/>
                    </a:ext>
                  </a:extLst>
                </p:cNvPr>
                <p:cNvSpPr/>
                <p:nvPr/>
              </p:nvSpPr>
              <p:spPr>
                <a:xfrm>
                  <a:off x="5661703" y="3066032"/>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94" name="Freeform 1368">
                  <a:extLst>
                    <a:ext uri="{FF2B5EF4-FFF2-40B4-BE49-F238E27FC236}">
                      <a16:creationId xmlns:a16="http://schemas.microsoft.com/office/drawing/2014/main" id="{51AFA11E-1541-2E43-467E-A794C580C714}"/>
                    </a:ext>
                  </a:extLst>
                </p:cNvPr>
                <p:cNvSpPr/>
                <p:nvPr/>
              </p:nvSpPr>
              <p:spPr>
                <a:xfrm>
                  <a:off x="5634388" y="3093220"/>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86" name="Graphic 69">
                <a:extLst>
                  <a:ext uri="{FF2B5EF4-FFF2-40B4-BE49-F238E27FC236}">
                    <a16:creationId xmlns:a16="http://schemas.microsoft.com/office/drawing/2014/main" id="{278A43AC-541A-DFCB-4684-A57001AC6E29}"/>
                  </a:ext>
                </a:extLst>
              </p:cNvPr>
              <p:cNvGrpSpPr/>
              <p:nvPr/>
            </p:nvGrpSpPr>
            <p:grpSpPr>
              <a:xfrm>
                <a:off x="5627146" y="3054217"/>
                <a:ext cx="54503" cy="54503"/>
                <a:chOff x="5627146" y="3054217"/>
                <a:chExt cx="54503" cy="54503"/>
              </a:xfrm>
            </p:grpSpPr>
            <p:sp>
              <p:nvSpPr>
                <p:cNvPr id="291" name="Freeform 1365">
                  <a:extLst>
                    <a:ext uri="{FF2B5EF4-FFF2-40B4-BE49-F238E27FC236}">
                      <a16:creationId xmlns:a16="http://schemas.microsoft.com/office/drawing/2014/main" id="{DA3C1B5A-4F9A-1D67-E286-2A44F76F49F4}"/>
                    </a:ext>
                  </a:extLst>
                </p:cNvPr>
                <p:cNvSpPr/>
                <p:nvPr/>
              </p:nvSpPr>
              <p:spPr>
                <a:xfrm>
                  <a:off x="5654334" y="305421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92" name="Freeform 1366">
                  <a:extLst>
                    <a:ext uri="{FF2B5EF4-FFF2-40B4-BE49-F238E27FC236}">
                      <a16:creationId xmlns:a16="http://schemas.microsoft.com/office/drawing/2014/main" id="{76E03979-4A33-65F9-B8EB-041C6F74C2CA}"/>
                    </a:ext>
                  </a:extLst>
                </p:cNvPr>
                <p:cNvSpPr/>
                <p:nvPr/>
              </p:nvSpPr>
              <p:spPr>
                <a:xfrm>
                  <a:off x="5627146" y="308153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87" name="Graphic 69">
                <a:extLst>
                  <a:ext uri="{FF2B5EF4-FFF2-40B4-BE49-F238E27FC236}">
                    <a16:creationId xmlns:a16="http://schemas.microsoft.com/office/drawing/2014/main" id="{41498857-42F0-A34C-52CE-4D5134EDF6FE}"/>
                  </a:ext>
                </a:extLst>
              </p:cNvPr>
              <p:cNvGrpSpPr/>
              <p:nvPr/>
            </p:nvGrpSpPr>
            <p:grpSpPr>
              <a:xfrm>
                <a:off x="5622318" y="3050659"/>
                <a:ext cx="54630" cy="54503"/>
                <a:chOff x="5622318" y="3050659"/>
                <a:chExt cx="54630" cy="54503"/>
              </a:xfrm>
            </p:grpSpPr>
            <p:sp>
              <p:nvSpPr>
                <p:cNvPr id="289" name="Freeform 1363">
                  <a:extLst>
                    <a:ext uri="{FF2B5EF4-FFF2-40B4-BE49-F238E27FC236}">
                      <a16:creationId xmlns:a16="http://schemas.microsoft.com/office/drawing/2014/main" id="{72845408-1B6C-61BA-D86E-2BC4ADDD4751}"/>
                    </a:ext>
                  </a:extLst>
                </p:cNvPr>
                <p:cNvSpPr/>
                <p:nvPr/>
              </p:nvSpPr>
              <p:spPr>
                <a:xfrm>
                  <a:off x="5649634" y="305065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90" name="Freeform 1364">
                  <a:extLst>
                    <a:ext uri="{FF2B5EF4-FFF2-40B4-BE49-F238E27FC236}">
                      <a16:creationId xmlns:a16="http://schemas.microsoft.com/office/drawing/2014/main" id="{B67E806B-3E36-5224-048E-768364295BCE}"/>
                    </a:ext>
                  </a:extLst>
                </p:cNvPr>
                <p:cNvSpPr/>
                <p:nvPr/>
              </p:nvSpPr>
              <p:spPr>
                <a:xfrm>
                  <a:off x="5622318" y="3077975"/>
                  <a:ext cx="54630" cy="12704"/>
                </a:xfrm>
                <a:custGeom>
                  <a:avLst/>
                  <a:gdLst>
                    <a:gd name="connsiteX0" fmla="*/ 0 w 54630"/>
                    <a:gd name="connsiteY0" fmla="*/ 0 h 12704"/>
                    <a:gd name="connsiteX1" fmla="*/ 54631 w 54630"/>
                    <a:gd name="connsiteY1" fmla="*/ 0 h 12704"/>
                  </a:gdLst>
                  <a:ahLst/>
                  <a:cxnLst>
                    <a:cxn ang="0">
                      <a:pos x="connsiteX0" y="connsiteY0"/>
                    </a:cxn>
                    <a:cxn ang="0">
                      <a:pos x="connsiteX1" y="connsiteY1"/>
                    </a:cxn>
                  </a:cxnLst>
                  <a:rect l="l" t="t" r="r" b="b"/>
                  <a:pathLst>
                    <a:path w="54630" h="12704">
                      <a:moveTo>
                        <a:pt x="0" y="0"/>
                      </a:moveTo>
                      <a:lnTo>
                        <a:pt x="54631" y="0"/>
                      </a:lnTo>
                    </a:path>
                  </a:pathLst>
                </a:custGeom>
                <a:ln w="12700" cap="flat">
                  <a:solidFill>
                    <a:srgbClr val="6E1E50"/>
                  </a:solidFill>
                  <a:prstDash val="solid"/>
                  <a:miter/>
                </a:ln>
              </p:spPr>
              <p:txBody>
                <a:bodyPr rtlCol="0" anchor="ctr"/>
                <a:lstStyle/>
                <a:p>
                  <a:endParaRPr lang="en-US" sz="1100"/>
                </a:p>
              </p:txBody>
            </p:sp>
          </p:grpSp>
          <p:grpSp>
            <p:nvGrpSpPr>
              <p:cNvPr id="88" name="Graphic 69">
                <a:extLst>
                  <a:ext uri="{FF2B5EF4-FFF2-40B4-BE49-F238E27FC236}">
                    <a16:creationId xmlns:a16="http://schemas.microsoft.com/office/drawing/2014/main" id="{5DC621E4-9E43-1C84-B749-A776048069F3}"/>
                  </a:ext>
                </a:extLst>
              </p:cNvPr>
              <p:cNvGrpSpPr/>
              <p:nvPr/>
            </p:nvGrpSpPr>
            <p:grpSpPr>
              <a:xfrm>
                <a:off x="5617491" y="3050659"/>
                <a:ext cx="54503" cy="54503"/>
                <a:chOff x="5617491" y="3050659"/>
                <a:chExt cx="54503" cy="54503"/>
              </a:xfrm>
            </p:grpSpPr>
            <p:sp>
              <p:nvSpPr>
                <p:cNvPr id="287" name="Freeform 1361">
                  <a:extLst>
                    <a:ext uri="{FF2B5EF4-FFF2-40B4-BE49-F238E27FC236}">
                      <a16:creationId xmlns:a16="http://schemas.microsoft.com/office/drawing/2014/main" id="{76F45890-07C4-555A-D6F2-1D8C887F921A}"/>
                    </a:ext>
                  </a:extLst>
                </p:cNvPr>
                <p:cNvSpPr/>
                <p:nvPr/>
              </p:nvSpPr>
              <p:spPr>
                <a:xfrm>
                  <a:off x="5644806" y="305065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88" name="Freeform 1362">
                  <a:extLst>
                    <a:ext uri="{FF2B5EF4-FFF2-40B4-BE49-F238E27FC236}">
                      <a16:creationId xmlns:a16="http://schemas.microsoft.com/office/drawing/2014/main" id="{12696C6C-8E90-0F73-46A3-104C443D7A47}"/>
                    </a:ext>
                  </a:extLst>
                </p:cNvPr>
                <p:cNvSpPr/>
                <p:nvPr/>
              </p:nvSpPr>
              <p:spPr>
                <a:xfrm>
                  <a:off x="5617491" y="307797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89" name="Graphic 69">
                <a:extLst>
                  <a:ext uri="{FF2B5EF4-FFF2-40B4-BE49-F238E27FC236}">
                    <a16:creationId xmlns:a16="http://schemas.microsoft.com/office/drawing/2014/main" id="{03906C5D-DDC6-2539-C0D4-E97E236957C6}"/>
                  </a:ext>
                </a:extLst>
              </p:cNvPr>
              <p:cNvGrpSpPr/>
              <p:nvPr/>
            </p:nvGrpSpPr>
            <p:grpSpPr>
              <a:xfrm>
                <a:off x="5612917" y="3050659"/>
                <a:ext cx="54630" cy="54503"/>
                <a:chOff x="5612917" y="3050659"/>
                <a:chExt cx="54630" cy="54503"/>
              </a:xfrm>
            </p:grpSpPr>
            <p:sp>
              <p:nvSpPr>
                <p:cNvPr id="285" name="Freeform 1359">
                  <a:extLst>
                    <a:ext uri="{FF2B5EF4-FFF2-40B4-BE49-F238E27FC236}">
                      <a16:creationId xmlns:a16="http://schemas.microsoft.com/office/drawing/2014/main" id="{D8A557CB-2F9F-0C65-32E6-2BDB3EE137D3}"/>
                    </a:ext>
                  </a:extLst>
                </p:cNvPr>
                <p:cNvSpPr/>
                <p:nvPr/>
              </p:nvSpPr>
              <p:spPr>
                <a:xfrm>
                  <a:off x="5640232" y="305065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86" name="Freeform 1360">
                  <a:extLst>
                    <a:ext uri="{FF2B5EF4-FFF2-40B4-BE49-F238E27FC236}">
                      <a16:creationId xmlns:a16="http://schemas.microsoft.com/office/drawing/2014/main" id="{6FD031A8-83F5-6F82-2FC5-386A8468BEE6}"/>
                    </a:ext>
                  </a:extLst>
                </p:cNvPr>
                <p:cNvSpPr/>
                <p:nvPr/>
              </p:nvSpPr>
              <p:spPr>
                <a:xfrm>
                  <a:off x="5612917" y="3077975"/>
                  <a:ext cx="54630" cy="12704"/>
                </a:xfrm>
                <a:custGeom>
                  <a:avLst/>
                  <a:gdLst>
                    <a:gd name="connsiteX0" fmla="*/ 0 w 54630"/>
                    <a:gd name="connsiteY0" fmla="*/ 0 h 12704"/>
                    <a:gd name="connsiteX1" fmla="*/ 54630 w 54630"/>
                    <a:gd name="connsiteY1" fmla="*/ 0 h 12704"/>
                  </a:gdLst>
                  <a:ahLst/>
                  <a:cxnLst>
                    <a:cxn ang="0">
                      <a:pos x="connsiteX0" y="connsiteY0"/>
                    </a:cxn>
                    <a:cxn ang="0">
                      <a:pos x="connsiteX1" y="connsiteY1"/>
                    </a:cxn>
                  </a:cxnLst>
                  <a:rect l="l" t="t" r="r" b="b"/>
                  <a:pathLst>
                    <a:path w="54630" h="12704">
                      <a:moveTo>
                        <a:pt x="0" y="0"/>
                      </a:moveTo>
                      <a:lnTo>
                        <a:pt x="54630" y="0"/>
                      </a:lnTo>
                    </a:path>
                  </a:pathLst>
                </a:custGeom>
                <a:ln w="12700" cap="flat">
                  <a:solidFill>
                    <a:srgbClr val="6E1E50"/>
                  </a:solidFill>
                  <a:prstDash val="solid"/>
                  <a:miter/>
                </a:ln>
              </p:spPr>
              <p:txBody>
                <a:bodyPr rtlCol="0" anchor="ctr"/>
                <a:lstStyle/>
                <a:p>
                  <a:endParaRPr lang="en-US" sz="1100"/>
                </a:p>
              </p:txBody>
            </p:sp>
          </p:grpSp>
          <p:grpSp>
            <p:nvGrpSpPr>
              <p:cNvPr id="90" name="Graphic 69">
                <a:extLst>
                  <a:ext uri="{FF2B5EF4-FFF2-40B4-BE49-F238E27FC236}">
                    <a16:creationId xmlns:a16="http://schemas.microsoft.com/office/drawing/2014/main" id="{D546BB45-5C7A-A552-F423-7FC8451C682E}"/>
                  </a:ext>
                </a:extLst>
              </p:cNvPr>
              <p:cNvGrpSpPr/>
              <p:nvPr/>
            </p:nvGrpSpPr>
            <p:grpSpPr>
              <a:xfrm>
                <a:off x="5608089" y="3043672"/>
                <a:ext cx="54503" cy="54503"/>
                <a:chOff x="5608089" y="3043672"/>
                <a:chExt cx="54503" cy="54503"/>
              </a:xfrm>
            </p:grpSpPr>
            <p:sp>
              <p:nvSpPr>
                <p:cNvPr id="283" name="Freeform 1357">
                  <a:extLst>
                    <a:ext uri="{FF2B5EF4-FFF2-40B4-BE49-F238E27FC236}">
                      <a16:creationId xmlns:a16="http://schemas.microsoft.com/office/drawing/2014/main" id="{7564D68C-3499-36B5-A04C-DBEA1AF4E3DE}"/>
                    </a:ext>
                  </a:extLst>
                </p:cNvPr>
                <p:cNvSpPr/>
                <p:nvPr/>
              </p:nvSpPr>
              <p:spPr>
                <a:xfrm>
                  <a:off x="5635404" y="3043672"/>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84" name="Freeform 1358">
                  <a:extLst>
                    <a:ext uri="{FF2B5EF4-FFF2-40B4-BE49-F238E27FC236}">
                      <a16:creationId xmlns:a16="http://schemas.microsoft.com/office/drawing/2014/main" id="{F0367AC2-5151-DC93-9478-4D25528FD2AB}"/>
                    </a:ext>
                  </a:extLst>
                </p:cNvPr>
                <p:cNvSpPr/>
                <p:nvPr/>
              </p:nvSpPr>
              <p:spPr>
                <a:xfrm>
                  <a:off x="5608089" y="307098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91" name="Graphic 69">
                <a:extLst>
                  <a:ext uri="{FF2B5EF4-FFF2-40B4-BE49-F238E27FC236}">
                    <a16:creationId xmlns:a16="http://schemas.microsoft.com/office/drawing/2014/main" id="{E7C9533E-A7AD-0F8E-C70B-67A446D85622}"/>
                  </a:ext>
                </a:extLst>
              </p:cNvPr>
              <p:cNvGrpSpPr/>
              <p:nvPr/>
            </p:nvGrpSpPr>
            <p:grpSpPr>
              <a:xfrm>
                <a:off x="5599831" y="3043672"/>
                <a:ext cx="54503" cy="54503"/>
                <a:chOff x="5599831" y="3043672"/>
                <a:chExt cx="54503" cy="54503"/>
              </a:xfrm>
            </p:grpSpPr>
            <p:sp>
              <p:nvSpPr>
                <p:cNvPr id="281" name="Freeform 1355">
                  <a:extLst>
                    <a:ext uri="{FF2B5EF4-FFF2-40B4-BE49-F238E27FC236}">
                      <a16:creationId xmlns:a16="http://schemas.microsoft.com/office/drawing/2014/main" id="{C50D84CA-D6FE-8EF7-9402-458E533B99A3}"/>
                    </a:ext>
                  </a:extLst>
                </p:cNvPr>
                <p:cNvSpPr/>
                <p:nvPr/>
              </p:nvSpPr>
              <p:spPr>
                <a:xfrm>
                  <a:off x="5627146" y="3043672"/>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82" name="Freeform 1356">
                  <a:extLst>
                    <a:ext uri="{FF2B5EF4-FFF2-40B4-BE49-F238E27FC236}">
                      <a16:creationId xmlns:a16="http://schemas.microsoft.com/office/drawing/2014/main" id="{E2FE6341-6C51-96FA-1531-E96E2641E67F}"/>
                    </a:ext>
                  </a:extLst>
                </p:cNvPr>
                <p:cNvSpPr/>
                <p:nvPr/>
              </p:nvSpPr>
              <p:spPr>
                <a:xfrm>
                  <a:off x="5599831" y="307098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92" name="Graphic 69">
                <a:extLst>
                  <a:ext uri="{FF2B5EF4-FFF2-40B4-BE49-F238E27FC236}">
                    <a16:creationId xmlns:a16="http://schemas.microsoft.com/office/drawing/2014/main" id="{3093631E-1A4F-68E0-3949-B65EAEFAC78C}"/>
                  </a:ext>
                </a:extLst>
              </p:cNvPr>
              <p:cNvGrpSpPr/>
              <p:nvPr/>
            </p:nvGrpSpPr>
            <p:grpSpPr>
              <a:xfrm>
                <a:off x="5603388" y="3043672"/>
                <a:ext cx="54503" cy="54503"/>
                <a:chOff x="5603388" y="3043672"/>
                <a:chExt cx="54503" cy="54503"/>
              </a:xfrm>
            </p:grpSpPr>
            <p:sp>
              <p:nvSpPr>
                <p:cNvPr id="279" name="Freeform 1353">
                  <a:extLst>
                    <a:ext uri="{FF2B5EF4-FFF2-40B4-BE49-F238E27FC236}">
                      <a16:creationId xmlns:a16="http://schemas.microsoft.com/office/drawing/2014/main" id="{84F2F210-7BD6-DBEB-99FB-84F76AD2A75A}"/>
                    </a:ext>
                  </a:extLst>
                </p:cNvPr>
                <p:cNvSpPr/>
                <p:nvPr/>
              </p:nvSpPr>
              <p:spPr>
                <a:xfrm>
                  <a:off x="5630704" y="3043672"/>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80" name="Freeform 1354">
                  <a:extLst>
                    <a:ext uri="{FF2B5EF4-FFF2-40B4-BE49-F238E27FC236}">
                      <a16:creationId xmlns:a16="http://schemas.microsoft.com/office/drawing/2014/main" id="{1ADB9937-5F31-35B0-5187-D943757B23B5}"/>
                    </a:ext>
                  </a:extLst>
                </p:cNvPr>
                <p:cNvSpPr/>
                <p:nvPr/>
              </p:nvSpPr>
              <p:spPr>
                <a:xfrm>
                  <a:off x="5603388" y="307098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93" name="Graphic 69">
                <a:extLst>
                  <a:ext uri="{FF2B5EF4-FFF2-40B4-BE49-F238E27FC236}">
                    <a16:creationId xmlns:a16="http://schemas.microsoft.com/office/drawing/2014/main" id="{ABF66596-3E31-19F2-9646-11BFD090953B}"/>
                  </a:ext>
                </a:extLst>
              </p:cNvPr>
              <p:cNvGrpSpPr/>
              <p:nvPr/>
            </p:nvGrpSpPr>
            <p:grpSpPr>
              <a:xfrm>
                <a:off x="5595766" y="3043672"/>
                <a:ext cx="54503" cy="54503"/>
                <a:chOff x="5595766" y="3043672"/>
                <a:chExt cx="54503" cy="54503"/>
              </a:xfrm>
            </p:grpSpPr>
            <p:sp>
              <p:nvSpPr>
                <p:cNvPr id="277" name="Freeform 1351">
                  <a:extLst>
                    <a:ext uri="{FF2B5EF4-FFF2-40B4-BE49-F238E27FC236}">
                      <a16:creationId xmlns:a16="http://schemas.microsoft.com/office/drawing/2014/main" id="{BC3F7FB3-9A98-5BE8-BAE9-FCE2A92BA454}"/>
                    </a:ext>
                  </a:extLst>
                </p:cNvPr>
                <p:cNvSpPr/>
                <p:nvPr/>
              </p:nvSpPr>
              <p:spPr>
                <a:xfrm>
                  <a:off x="5623081" y="3043672"/>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78" name="Freeform 1352">
                  <a:extLst>
                    <a:ext uri="{FF2B5EF4-FFF2-40B4-BE49-F238E27FC236}">
                      <a16:creationId xmlns:a16="http://schemas.microsoft.com/office/drawing/2014/main" id="{54866BA7-274F-7415-2654-4EF9FF94114C}"/>
                    </a:ext>
                  </a:extLst>
                </p:cNvPr>
                <p:cNvSpPr/>
                <p:nvPr/>
              </p:nvSpPr>
              <p:spPr>
                <a:xfrm>
                  <a:off x="5595766" y="307098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94" name="Graphic 69">
                <a:extLst>
                  <a:ext uri="{FF2B5EF4-FFF2-40B4-BE49-F238E27FC236}">
                    <a16:creationId xmlns:a16="http://schemas.microsoft.com/office/drawing/2014/main" id="{CB7908D1-57A6-B3E0-4D5D-6ECC5CD65C24}"/>
                  </a:ext>
                </a:extLst>
              </p:cNvPr>
              <p:cNvGrpSpPr/>
              <p:nvPr/>
            </p:nvGrpSpPr>
            <p:grpSpPr>
              <a:xfrm>
                <a:off x="5587762" y="3036430"/>
                <a:ext cx="54503" cy="54503"/>
                <a:chOff x="5587762" y="3036430"/>
                <a:chExt cx="54503" cy="54503"/>
              </a:xfrm>
            </p:grpSpPr>
            <p:sp>
              <p:nvSpPr>
                <p:cNvPr id="275" name="Freeform 1349">
                  <a:extLst>
                    <a:ext uri="{FF2B5EF4-FFF2-40B4-BE49-F238E27FC236}">
                      <a16:creationId xmlns:a16="http://schemas.microsoft.com/office/drawing/2014/main" id="{A1676530-C78B-09C2-C43D-7EFCD50D482E}"/>
                    </a:ext>
                  </a:extLst>
                </p:cNvPr>
                <p:cNvSpPr/>
                <p:nvPr/>
              </p:nvSpPr>
              <p:spPr>
                <a:xfrm>
                  <a:off x="5615077" y="3036430"/>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76" name="Freeform 1350">
                  <a:extLst>
                    <a:ext uri="{FF2B5EF4-FFF2-40B4-BE49-F238E27FC236}">
                      <a16:creationId xmlns:a16="http://schemas.microsoft.com/office/drawing/2014/main" id="{F9ABA443-4C13-D6CE-E616-C56D46CFE262}"/>
                    </a:ext>
                  </a:extLst>
                </p:cNvPr>
                <p:cNvSpPr/>
                <p:nvPr/>
              </p:nvSpPr>
              <p:spPr>
                <a:xfrm>
                  <a:off x="5587762" y="306361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95" name="Graphic 69">
                <a:extLst>
                  <a:ext uri="{FF2B5EF4-FFF2-40B4-BE49-F238E27FC236}">
                    <a16:creationId xmlns:a16="http://schemas.microsoft.com/office/drawing/2014/main" id="{BA101967-B306-D37E-40D9-53ACB479CED6}"/>
                  </a:ext>
                </a:extLst>
              </p:cNvPr>
              <p:cNvGrpSpPr/>
              <p:nvPr/>
            </p:nvGrpSpPr>
            <p:grpSpPr>
              <a:xfrm>
                <a:off x="5584331" y="3027410"/>
                <a:ext cx="54503" cy="54503"/>
                <a:chOff x="5584331" y="3027410"/>
                <a:chExt cx="54503" cy="54503"/>
              </a:xfrm>
            </p:grpSpPr>
            <p:sp>
              <p:nvSpPr>
                <p:cNvPr id="273" name="Freeform 1347">
                  <a:extLst>
                    <a:ext uri="{FF2B5EF4-FFF2-40B4-BE49-F238E27FC236}">
                      <a16:creationId xmlns:a16="http://schemas.microsoft.com/office/drawing/2014/main" id="{75A4FD3E-3052-BF77-3AED-AE76AD4A8815}"/>
                    </a:ext>
                  </a:extLst>
                </p:cNvPr>
                <p:cNvSpPr/>
                <p:nvPr/>
              </p:nvSpPr>
              <p:spPr>
                <a:xfrm>
                  <a:off x="5611519" y="3027410"/>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74" name="Freeform 1348">
                  <a:extLst>
                    <a:ext uri="{FF2B5EF4-FFF2-40B4-BE49-F238E27FC236}">
                      <a16:creationId xmlns:a16="http://schemas.microsoft.com/office/drawing/2014/main" id="{75CD7A74-059D-E356-0D05-A94C22F6AC1F}"/>
                    </a:ext>
                  </a:extLst>
                </p:cNvPr>
                <p:cNvSpPr/>
                <p:nvPr/>
              </p:nvSpPr>
              <p:spPr>
                <a:xfrm>
                  <a:off x="5584331" y="305472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96" name="Graphic 69">
                <a:extLst>
                  <a:ext uri="{FF2B5EF4-FFF2-40B4-BE49-F238E27FC236}">
                    <a16:creationId xmlns:a16="http://schemas.microsoft.com/office/drawing/2014/main" id="{72D29B6A-1971-971A-2628-638E9BB2AC1E}"/>
                  </a:ext>
                </a:extLst>
              </p:cNvPr>
              <p:cNvGrpSpPr/>
              <p:nvPr/>
            </p:nvGrpSpPr>
            <p:grpSpPr>
              <a:xfrm>
                <a:off x="5579249" y="3027410"/>
                <a:ext cx="54630" cy="54503"/>
                <a:chOff x="5579249" y="3027410"/>
                <a:chExt cx="54630" cy="54503"/>
              </a:xfrm>
            </p:grpSpPr>
            <p:sp>
              <p:nvSpPr>
                <p:cNvPr id="271" name="Freeform 1345">
                  <a:extLst>
                    <a:ext uri="{FF2B5EF4-FFF2-40B4-BE49-F238E27FC236}">
                      <a16:creationId xmlns:a16="http://schemas.microsoft.com/office/drawing/2014/main" id="{19690477-3794-AA7D-DC1D-E0F20B179D48}"/>
                    </a:ext>
                  </a:extLst>
                </p:cNvPr>
                <p:cNvSpPr/>
                <p:nvPr/>
              </p:nvSpPr>
              <p:spPr>
                <a:xfrm>
                  <a:off x="5606565" y="3027410"/>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72" name="Freeform 1346">
                  <a:extLst>
                    <a:ext uri="{FF2B5EF4-FFF2-40B4-BE49-F238E27FC236}">
                      <a16:creationId xmlns:a16="http://schemas.microsoft.com/office/drawing/2014/main" id="{0CDB8B32-3B14-D962-D6B9-AC7555A54F3C}"/>
                    </a:ext>
                  </a:extLst>
                </p:cNvPr>
                <p:cNvSpPr/>
                <p:nvPr/>
              </p:nvSpPr>
              <p:spPr>
                <a:xfrm>
                  <a:off x="5579249" y="3054725"/>
                  <a:ext cx="54630" cy="12704"/>
                </a:xfrm>
                <a:custGeom>
                  <a:avLst/>
                  <a:gdLst>
                    <a:gd name="connsiteX0" fmla="*/ 0 w 54630"/>
                    <a:gd name="connsiteY0" fmla="*/ 0 h 12704"/>
                    <a:gd name="connsiteX1" fmla="*/ 54631 w 54630"/>
                    <a:gd name="connsiteY1" fmla="*/ 0 h 12704"/>
                  </a:gdLst>
                  <a:ahLst/>
                  <a:cxnLst>
                    <a:cxn ang="0">
                      <a:pos x="connsiteX0" y="connsiteY0"/>
                    </a:cxn>
                    <a:cxn ang="0">
                      <a:pos x="connsiteX1" y="connsiteY1"/>
                    </a:cxn>
                  </a:cxnLst>
                  <a:rect l="l" t="t" r="r" b="b"/>
                  <a:pathLst>
                    <a:path w="54630" h="12704">
                      <a:moveTo>
                        <a:pt x="0" y="0"/>
                      </a:moveTo>
                      <a:lnTo>
                        <a:pt x="54631" y="0"/>
                      </a:lnTo>
                    </a:path>
                  </a:pathLst>
                </a:custGeom>
                <a:ln w="12700" cap="flat">
                  <a:solidFill>
                    <a:srgbClr val="6E1E50"/>
                  </a:solidFill>
                  <a:prstDash val="solid"/>
                  <a:miter/>
                </a:ln>
              </p:spPr>
              <p:txBody>
                <a:bodyPr rtlCol="0" anchor="ctr"/>
                <a:lstStyle/>
                <a:p>
                  <a:endParaRPr lang="en-US" sz="1100"/>
                </a:p>
              </p:txBody>
            </p:sp>
          </p:grpSp>
          <p:grpSp>
            <p:nvGrpSpPr>
              <p:cNvPr id="97" name="Graphic 69">
                <a:extLst>
                  <a:ext uri="{FF2B5EF4-FFF2-40B4-BE49-F238E27FC236}">
                    <a16:creationId xmlns:a16="http://schemas.microsoft.com/office/drawing/2014/main" id="{5D05FCFA-ACD5-BF7F-329D-48F6132F4EE0}"/>
                  </a:ext>
                </a:extLst>
              </p:cNvPr>
              <p:cNvGrpSpPr/>
              <p:nvPr/>
            </p:nvGrpSpPr>
            <p:grpSpPr>
              <a:xfrm>
                <a:off x="5573913" y="3018643"/>
                <a:ext cx="54503" cy="54503"/>
                <a:chOff x="5573913" y="3018643"/>
                <a:chExt cx="54503" cy="54503"/>
              </a:xfrm>
            </p:grpSpPr>
            <p:sp>
              <p:nvSpPr>
                <p:cNvPr id="269" name="Freeform 1343">
                  <a:extLst>
                    <a:ext uri="{FF2B5EF4-FFF2-40B4-BE49-F238E27FC236}">
                      <a16:creationId xmlns:a16="http://schemas.microsoft.com/office/drawing/2014/main" id="{4A05B582-5EA5-7FFC-9933-A5E057D5A1EE}"/>
                    </a:ext>
                  </a:extLst>
                </p:cNvPr>
                <p:cNvSpPr/>
                <p:nvPr/>
              </p:nvSpPr>
              <p:spPr>
                <a:xfrm>
                  <a:off x="5601102" y="3018643"/>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70" name="Freeform 1344">
                  <a:extLst>
                    <a:ext uri="{FF2B5EF4-FFF2-40B4-BE49-F238E27FC236}">
                      <a16:creationId xmlns:a16="http://schemas.microsoft.com/office/drawing/2014/main" id="{61F43B33-0430-4050-1E5A-1960CFE49BDB}"/>
                    </a:ext>
                  </a:extLst>
                </p:cNvPr>
                <p:cNvSpPr/>
                <p:nvPr/>
              </p:nvSpPr>
              <p:spPr>
                <a:xfrm>
                  <a:off x="5573913" y="304583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98" name="Graphic 69">
                <a:extLst>
                  <a:ext uri="{FF2B5EF4-FFF2-40B4-BE49-F238E27FC236}">
                    <a16:creationId xmlns:a16="http://schemas.microsoft.com/office/drawing/2014/main" id="{3B6A56EE-F76E-C0A7-78F7-3356F73BA069}"/>
                  </a:ext>
                </a:extLst>
              </p:cNvPr>
              <p:cNvGrpSpPr/>
              <p:nvPr/>
            </p:nvGrpSpPr>
            <p:grpSpPr>
              <a:xfrm>
                <a:off x="5569213" y="3017754"/>
                <a:ext cx="54503" cy="54503"/>
                <a:chOff x="5569213" y="3017754"/>
                <a:chExt cx="54503" cy="54503"/>
              </a:xfrm>
            </p:grpSpPr>
            <p:sp>
              <p:nvSpPr>
                <p:cNvPr id="267" name="Freeform 1341">
                  <a:extLst>
                    <a:ext uri="{FF2B5EF4-FFF2-40B4-BE49-F238E27FC236}">
                      <a16:creationId xmlns:a16="http://schemas.microsoft.com/office/drawing/2014/main" id="{7A5F5F39-B200-48B0-1334-D032FD0301DA}"/>
                    </a:ext>
                  </a:extLst>
                </p:cNvPr>
                <p:cNvSpPr/>
                <p:nvPr/>
              </p:nvSpPr>
              <p:spPr>
                <a:xfrm>
                  <a:off x="5596401" y="3017754"/>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68" name="Freeform 1342">
                  <a:extLst>
                    <a:ext uri="{FF2B5EF4-FFF2-40B4-BE49-F238E27FC236}">
                      <a16:creationId xmlns:a16="http://schemas.microsoft.com/office/drawing/2014/main" id="{31C81002-280B-1B53-8687-560511D1F175}"/>
                    </a:ext>
                  </a:extLst>
                </p:cNvPr>
                <p:cNvSpPr/>
                <p:nvPr/>
              </p:nvSpPr>
              <p:spPr>
                <a:xfrm>
                  <a:off x="5569213" y="304494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99" name="Graphic 69">
                <a:extLst>
                  <a:ext uri="{FF2B5EF4-FFF2-40B4-BE49-F238E27FC236}">
                    <a16:creationId xmlns:a16="http://schemas.microsoft.com/office/drawing/2014/main" id="{B157F5D5-6C6A-B5DA-5A3F-37D475BAB3B1}"/>
                  </a:ext>
                </a:extLst>
              </p:cNvPr>
              <p:cNvGrpSpPr/>
              <p:nvPr/>
            </p:nvGrpSpPr>
            <p:grpSpPr>
              <a:xfrm>
                <a:off x="5565147" y="3017754"/>
                <a:ext cx="54503" cy="54503"/>
                <a:chOff x="5565147" y="3017754"/>
                <a:chExt cx="54503" cy="54503"/>
              </a:xfrm>
            </p:grpSpPr>
            <p:sp>
              <p:nvSpPr>
                <p:cNvPr id="265" name="Freeform 1339">
                  <a:extLst>
                    <a:ext uri="{FF2B5EF4-FFF2-40B4-BE49-F238E27FC236}">
                      <a16:creationId xmlns:a16="http://schemas.microsoft.com/office/drawing/2014/main" id="{476DF15C-FC49-05AF-F4D1-0D94085E2613}"/>
                    </a:ext>
                  </a:extLst>
                </p:cNvPr>
                <p:cNvSpPr/>
                <p:nvPr/>
              </p:nvSpPr>
              <p:spPr>
                <a:xfrm>
                  <a:off x="5592462" y="3017754"/>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66" name="Freeform 1340">
                  <a:extLst>
                    <a:ext uri="{FF2B5EF4-FFF2-40B4-BE49-F238E27FC236}">
                      <a16:creationId xmlns:a16="http://schemas.microsoft.com/office/drawing/2014/main" id="{93A031E6-17C6-04A6-FA89-BE2A1DB8705F}"/>
                    </a:ext>
                  </a:extLst>
                </p:cNvPr>
                <p:cNvSpPr/>
                <p:nvPr/>
              </p:nvSpPr>
              <p:spPr>
                <a:xfrm>
                  <a:off x="5565147" y="304494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00" name="Graphic 69">
                <a:extLst>
                  <a:ext uri="{FF2B5EF4-FFF2-40B4-BE49-F238E27FC236}">
                    <a16:creationId xmlns:a16="http://schemas.microsoft.com/office/drawing/2014/main" id="{F25278B3-B780-5970-20E3-C418B640998D}"/>
                  </a:ext>
                </a:extLst>
              </p:cNvPr>
              <p:cNvGrpSpPr/>
              <p:nvPr/>
            </p:nvGrpSpPr>
            <p:grpSpPr>
              <a:xfrm>
                <a:off x="5561463" y="3017754"/>
                <a:ext cx="54503" cy="54503"/>
                <a:chOff x="5561463" y="3017754"/>
                <a:chExt cx="54503" cy="54503"/>
              </a:xfrm>
            </p:grpSpPr>
            <p:sp>
              <p:nvSpPr>
                <p:cNvPr id="263" name="Freeform 1337">
                  <a:extLst>
                    <a:ext uri="{FF2B5EF4-FFF2-40B4-BE49-F238E27FC236}">
                      <a16:creationId xmlns:a16="http://schemas.microsoft.com/office/drawing/2014/main" id="{E4DB5396-BD86-DE88-F68A-4CF45FDDFF22}"/>
                    </a:ext>
                  </a:extLst>
                </p:cNvPr>
                <p:cNvSpPr/>
                <p:nvPr/>
              </p:nvSpPr>
              <p:spPr>
                <a:xfrm>
                  <a:off x="5588778" y="3017754"/>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64" name="Freeform 1338">
                  <a:extLst>
                    <a:ext uri="{FF2B5EF4-FFF2-40B4-BE49-F238E27FC236}">
                      <a16:creationId xmlns:a16="http://schemas.microsoft.com/office/drawing/2014/main" id="{BC1905F8-8843-F5A6-A838-674B7BE4539F}"/>
                    </a:ext>
                  </a:extLst>
                </p:cNvPr>
                <p:cNvSpPr/>
                <p:nvPr/>
              </p:nvSpPr>
              <p:spPr>
                <a:xfrm>
                  <a:off x="5561463" y="304494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01" name="Graphic 69">
                <a:extLst>
                  <a:ext uri="{FF2B5EF4-FFF2-40B4-BE49-F238E27FC236}">
                    <a16:creationId xmlns:a16="http://schemas.microsoft.com/office/drawing/2014/main" id="{E72BCE3F-EEED-300F-19DA-8C8E2E3A9D00}"/>
                  </a:ext>
                </a:extLst>
              </p:cNvPr>
              <p:cNvGrpSpPr/>
              <p:nvPr/>
            </p:nvGrpSpPr>
            <p:grpSpPr>
              <a:xfrm>
                <a:off x="5553205" y="3010512"/>
                <a:ext cx="54503" cy="54503"/>
                <a:chOff x="5553205" y="3010512"/>
                <a:chExt cx="54503" cy="54503"/>
              </a:xfrm>
            </p:grpSpPr>
            <p:sp>
              <p:nvSpPr>
                <p:cNvPr id="261" name="Freeform 1335">
                  <a:extLst>
                    <a:ext uri="{FF2B5EF4-FFF2-40B4-BE49-F238E27FC236}">
                      <a16:creationId xmlns:a16="http://schemas.microsoft.com/office/drawing/2014/main" id="{E9ACE5B9-DB71-6A79-E205-FAA76002BA77}"/>
                    </a:ext>
                  </a:extLst>
                </p:cNvPr>
                <p:cNvSpPr/>
                <p:nvPr/>
              </p:nvSpPr>
              <p:spPr>
                <a:xfrm>
                  <a:off x="5580393" y="3010512"/>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62" name="Freeform 1336">
                  <a:extLst>
                    <a:ext uri="{FF2B5EF4-FFF2-40B4-BE49-F238E27FC236}">
                      <a16:creationId xmlns:a16="http://schemas.microsoft.com/office/drawing/2014/main" id="{64401809-61D6-05C5-F1D9-56F12B2FFD5A}"/>
                    </a:ext>
                  </a:extLst>
                </p:cNvPr>
                <p:cNvSpPr/>
                <p:nvPr/>
              </p:nvSpPr>
              <p:spPr>
                <a:xfrm>
                  <a:off x="5553205" y="3037701"/>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102" name="Graphic 69">
                <a:extLst>
                  <a:ext uri="{FF2B5EF4-FFF2-40B4-BE49-F238E27FC236}">
                    <a16:creationId xmlns:a16="http://schemas.microsoft.com/office/drawing/2014/main" id="{13764ACA-3944-8D81-918D-F5DC199CC576}"/>
                  </a:ext>
                </a:extLst>
              </p:cNvPr>
              <p:cNvGrpSpPr/>
              <p:nvPr/>
            </p:nvGrpSpPr>
            <p:grpSpPr>
              <a:xfrm>
                <a:off x="5547233" y="3007463"/>
                <a:ext cx="54503" cy="54503"/>
                <a:chOff x="5547233" y="3007463"/>
                <a:chExt cx="54503" cy="54503"/>
              </a:xfrm>
            </p:grpSpPr>
            <p:sp>
              <p:nvSpPr>
                <p:cNvPr id="259" name="Freeform 1333">
                  <a:extLst>
                    <a:ext uri="{FF2B5EF4-FFF2-40B4-BE49-F238E27FC236}">
                      <a16:creationId xmlns:a16="http://schemas.microsoft.com/office/drawing/2014/main" id="{341F9A1B-0AEA-365C-2B95-87C2ED1BE019}"/>
                    </a:ext>
                  </a:extLst>
                </p:cNvPr>
                <p:cNvSpPr/>
                <p:nvPr/>
              </p:nvSpPr>
              <p:spPr>
                <a:xfrm>
                  <a:off x="5574422" y="3007463"/>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60" name="Freeform 1334">
                  <a:extLst>
                    <a:ext uri="{FF2B5EF4-FFF2-40B4-BE49-F238E27FC236}">
                      <a16:creationId xmlns:a16="http://schemas.microsoft.com/office/drawing/2014/main" id="{122E43D4-E982-FCD2-E7E3-9973C7CF9F7A}"/>
                    </a:ext>
                  </a:extLst>
                </p:cNvPr>
                <p:cNvSpPr/>
                <p:nvPr/>
              </p:nvSpPr>
              <p:spPr>
                <a:xfrm>
                  <a:off x="5547233" y="3034778"/>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103" name="Graphic 69">
                <a:extLst>
                  <a:ext uri="{FF2B5EF4-FFF2-40B4-BE49-F238E27FC236}">
                    <a16:creationId xmlns:a16="http://schemas.microsoft.com/office/drawing/2014/main" id="{6E2E5E48-8680-3674-C06A-DA03B5EA910B}"/>
                  </a:ext>
                </a:extLst>
              </p:cNvPr>
              <p:cNvGrpSpPr/>
              <p:nvPr/>
            </p:nvGrpSpPr>
            <p:grpSpPr>
              <a:xfrm>
                <a:off x="5541262" y="2998570"/>
                <a:ext cx="54503" cy="54503"/>
                <a:chOff x="5541262" y="2998570"/>
                <a:chExt cx="54503" cy="54503"/>
              </a:xfrm>
            </p:grpSpPr>
            <p:sp>
              <p:nvSpPr>
                <p:cNvPr id="257" name="Freeform 1331">
                  <a:extLst>
                    <a:ext uri="{FF2B5EF4-FFF2-40B4-BE49-F238E27FC236}">
                      <a16:creationId xmlns:a16="http://schemas.microsoft.com/office/drawing/2014/main" id="{9CB4713A-6827-6C63-5528-5AC44DE8D2B8}"/>
                    </a:ext>
                  </a:extLst>
                </p:cNvPr>
                <p:cNvSpPr/>
                <p:nvPr/>
              </p:nvSpPr>
              <p:spPr>
                <a:xfrm>
                  <a:off x="5568450" y="2998570"/>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58" name="Freeform 1332">
                  <a:extLst>
                    <a:ext uri="{FF2B5EF4-FFF2-40B4-BE49-F238E27FC236}">
                      <a16:creationId xmlns:a16="http://schemas.microsoft.com/office/drawing/2014/main" id="{EFBE5506-C29D-0332-1FC6-005490364918}"/>
                    </a:ext>
                  </a:extLst>
                </p:cNvPr>
                <p:cNvSpPr/>
                <p:nvPr/>
              </p:nvSpPr>
              <p:spPr>
                <a:xfrm>
                  <a:off x="5541262" y="302588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04" name="Graphic 69">
                <a:extLst>
                  <a:ext uri="{FF2B5EF4-FFF2-40B4-BE49-F238E27FC236}">
                    <a16:creationId xmlns:a16="http://schemas.microsoft.com/office/drawing/2014/main" id="{DB64512C-4D34-6B80-FD35-CC76616E8A14}"/>
                  </a:ext>
                </a:extLst>
              </p:cNvPr>
              <p:cNvGrpSpPr/>
              <p:nvPr/>
            </p:nvGrpSpPr>
            <p:grpSpPr>
              <a:xfrm>
                <a:off x="5536561" y="2992090"/>
                <a:ext cx="54503" cy="54503"/>
                <a:chOff x="5536561" y="2992090"/>
                <a:chExt cx="54503" cy="54503"/>
              </a:xfrm>
            </p:grpSpPr>
            <p:sp>
              <p:nvSpPr>
                <p:cNvPr id="255" name="Freeform 1329">
                  <a:extLst>
                    <a:ext uri="{FF2B5EF4-FFF2-40B4-BE49-F238E27FC236}">
                      <a16:creationId xmlns:a16="http://schemas.microsoft.com/office/drawing/2014/main" id="{718EDE98-154D-392A-90AC-F54A2D1DBCC1}"/>
                    </a:ext>
                  </a:extLst>
                </p:cNvPr>
                <p:cNvSpPr/>
                <p:nvPr/>
              </p:nvSpPr>
              <p:spPr>
                <a:xfrm>
                  <a:off x="5563750" y="2992090"/>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56" name="Freeform 1330">
                  <a:extLst>
                    <a:ext uri="{FF2B5EF4-FFF2-40B4-BE49-F238E27FC236}">
                      <a16:creationId xmlns:a16="http://schemas.microsoft.com/office/drawing/2014/main" id="{615E72E4-CC99-5639-0F14-DAB6D5C733A9}"/>
                    </a:ext>
                  </a:extLst>
                </p:cNvPr>
                <p:cNvSpPr/>
                <p:nvPr/>
              </p:nvSpPr>
              <p:spPr>
                <a:xfrm>
                  <a:off x="5536561" y="3019406"/>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05" name="Graphic 69">
                <a:extLst>
                  <a:ext uri="{FF2B5EF4-FFF2-40B4-BE49-F238E27FC236}">
                    <a16:creationId xmlns:a16="http://schemas.microsoft.com/office/drawing/2014/main" id="{2246F74A-DA3C-8CE8-B079-F76CD4B16CE7}"/>
                  </a:ext>
                </a:extLst>
              </p:cNvPr>
              <p:cNvGrpSpPr/>
              <p:nvPr/>
            </p:nvGrpSpPr>
            <p:grpSpPr>
              <a:xfrm>
                <a:off x="5528684" y="2987390"/>
                <a:ext cx="54503" cy="54503"/>
                <a:chOff x="5528684" y="2987390"/>
                <a:chExt cx="54503" cy="54503"/>
              </a:xfrm>
            </p:grpSpPr>
            <p:sp>
              <p:nvSpPr>
                <p:cNvPr id="253" name="Freeform 1327">
                  <a:extLst>
                    <a:ext uri="{FF2B5EF4-FFF2-40B4-BE49-F238E27FC236}">
                      <a16:creationId xmlns:a16="http://schemas.microsoft.com/office/drawing/2014/main" id="{69234B69-0368-FD0C-9587-42E47EAD3D97}"/>
                    </a:ext>
                  </a:extLst>
                </p:cNvPr>
                <p:cNvSpPr/>
                <p:nvPr/>
              </p:nvSpPr>
              <p:spPr>
                <a:xfrm>
                  <a:off x="5555873" y="2987390"/>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54" name="Freeform 1328">
                  <a:extLst>
                    <a:ext uri="{FF2B5EF4-FFF2-40B4-BE49-F238E27FC236}">
                      <a16:creationId xmlns:a16="http://schemas.microsoft.com/office/drawing/2014/main" id="{5D556DFA-E949-52BC-F1A9-1BAE8504AE52}"/>
                    </a:ext>
                  </a:extLst>
                </p:cNvPr>
                <p:cNvSpPr/>
                <p:nvPr/>
              </p:nvSpPr>
              <p:spPr>
                <a:xfrm>
                  <a:off x="5528684" y="301457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06" name="Graphic 69">
                <a:extLst>
                  <a:ext uri="{FF2B5EF4-FFF2-40B4-BE49-F238E27FC236}">
                    <a16:creationId xmlns:a16="http://schemas.microsoft.com/office/drawing/2014/main" id="{FF584ECC-6A64-C3BB-1EBA-B4FE5E80B1BD}"/>
                  </a:ext>
                </a:extLst>
              </p:cNvPr>
              <p:cNvGrpSpPr/>
              <p:nvPr/>
            </p:nvGrpSpPr>
            <p:grpSpPr>
              <a:xfrm>
                <a:off x="5522459" y="2981927"/>
                <a:ext cx="54503" cy="54503"/>
                <a:chOff x="5522459" y="2981927"/>
                <a:chExt cx="54503" cy="54503"/>
              </a:xfrm>
            </p:grpSpPr>
            <p:sp>
              <p:nvSpPr>
                <p:cNvPr id="251" name="Freeform 1325">
                  <a:extLst>
                    <a:ext uri="{FF2B5EF4-FFF2-40B4-BE49-F238E27FC236}">
                      <a16:creationId xmlns:a16="http://schemas.microsoft.com/office/drawing/2014/main" id="{D9CD937E-9871-9760-7378-9503AFAC0A2C}"/>
                    </a:ext>
                  </a:extLst>
                </p:cNvPr>
                <p:cNvSpPr/>
                <p:nvPr/>
              </p:nvSpPr>
              <p:spPr>
                <a:xfrm>
                  <a:off x="5549647" y="298192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52" name="Freeform 1326">
                  <a:extLst>
                    <a:ext uri="{FF2B5EF4-FFF2-40B4-BE49-F238E27FC236}">
                      <a16:creationId xmlns:a16="http://schemas.microsoft.com/office/drawing/2014/main" id="{2DE827D1-57BF-1710-B32A-BBAEAC381B31}"/>
                    </a:ext>
                  </a:extLst>
                </p:cNvPr>
                <p:cNvSpPr/>
                <p:nvPr/>
              </p:nvSpPr>
              <p:spPr>
                <a:xfrm>
                  <a:off x="5522459" y="300911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07" name="Graphic 69">
                <a:extLst>
                  <a:ext uri="{FF2B5EF4-FFF2-40B4-BE49-F238E27FC236}">
                    <a16:creationId xmlns:a16="http://schemas.microsoft.com/office/drawing/2014/main" id="{19FC46B9-983D-1607-B345-847A4318D4C4}"/>
                  </a:ext>
                </a:extLst>
              </p:cNvPr>
              <p:cNvGrpSpPr/>
              <p:nvPr/>
            </p:nvGrpSpPr>
            <p:grpSpPr>
              <a:xfrm>
                <a:off x="5518266" y="2979259"/>
                <a:ext cx="54503" cy="54503"/>
                <a:chOff x="5518266" y="2979259"/>
                <a:chExt cx="54503" cy="54503"/>
              </a:xfrm>
            </p:grpSpPr>
            <p:sp>
              <p:nvSpPr>
                <p:cNvPr id="249" name="Freeform 1323">
                  <a:extLst>
                    <a:ext uri="{FF2B5EF4-FFF2-40B4-BE49-F238E27FC236}">
                      <a16:creationId xmlns:a16="http://schemas.microsoft.com/office/drawing/2014/main" id="{F7A5588D-5CD6-05FF-12B1-4B4DC4DA7C8A}"/>
                    </a:ext>
                  </a:extLst>
                </p:cNvPr>
                <p:cNvSpPr/>
                <p:nvPr/>
              </p:nvSpPr>
              <p:spPr>
                <a:xfrm>
                  <a:off x="5545582" y="297925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50" name="Freeform 1324">
                  <a:extLst>
                    <a:ext uri="{FF2B5EF4-FFF2-40B4-BE49-F238E27FC236}">
                      <a16:creationId xmlns:a16="http://schemas.microsoft.com/office/drawing/2014/main" id="{5FBDC7FA-E569-5052-71EF-87B9CA490012}"/>
                    </a:ext>
                  </a:extLst>
                </p:cNvPr>
                <p:cNvSpPr/>
                <p:nvPr/>
              </p:nvSpPr>
              <p:spPr>
                <a:xfrm>
                  <a:off x="5518266" y="3006574"/>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108" name="Graphic 69">
                <a:extLst>
                  <a:ext uri="{FF2B5EF4-FFF2-40B4-BE49-F238E27FC236}">
                    <a16:creationId xmlns:a16="http://schemas.microsoft.com/office/drawing/2014/main" id="{9DABC6A6-6B33-A608-160B-4003146D7594}"/>
                  </a:ext>
                </a:extLst>
              </p:cNvPr>
              <p:cNvGrpSpPr/>
              <p:nvPr/>
            </p:nvGrpSpPr>
            <p:grpSpPr>
              <a:xfrm>
                <a:off x="5513947" y="2975447"/>
                <a:ext cx="54503" cy="54503"/>
                <a:chOff x="5513947" y="2975447"/>
                <a:chExt cx="54503" cy="54503"/>
              </a:xfrm>
            </p:grpSpPr>
            <p:sp>
              <p:nvSpPr>
                <p:cNvPr id="247" name="Freeform 1321">
                  <a:extLst>
                    <a:ext uri="{FF2B5EF4-FFF2-40B4-BE49-F238E27FC236}">
                      <a16:creationId xmlns:a16="http://schemas.microsoft.com/office/drawing/2014/main" id="{F2AB6E10-ECD0-B1EA-A4FF-98BDF19348DE}"/>
                    </a:ext>
                  </a:extLst>
                </p:cNvPr>
                <p:cNvSpPr/>
                <p:nvPr/>
              </p:nvSpPr>
              <p:spPr>
                <a:xfrm>
                  <a:off x="5541262" y="297544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48" name="Freeform 1322">
                  <a:extLst>
                    <a:ext uri="{FF2B5EF4-FFF2-40B4-BE49-F238E27FC236}">
                      <a16:creationId xmlns:a16="http://schemas.microsoft.com/office/drawing/2014/main" id="{B264E8E7-1488-1254-7770-29874E7A9D73}"/>
                    </a:ext>
                  </a:extLst>
                </p:cNvPr>
                <p:cNvSpPr/>
                <p:nvPr/>
              </p:nvSpPr>
              <p:spPr>
                <a:xfrm>
                  <a:off x="5513947" y="300263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09" name="Graphic 69">
                <a:extLst>
                  <a:ext uri="{FF2B5EF4-FFF2-40B4-BE49-F238E27FC236}">
                    <a16:creationId xmlns:a16="http://schemas.microsoft.com/office/drawing/2014/main" id="{932A703E-10B4-C7F9-B55E-4FF4CDC38E3F}"/>
                  </a:ext>
                </a:extLst>
              </p:cNvPr>
              <p:cNvGrpSpPr/>
              <p:nvPr/>
            </p:nvGrpSpPr>
            <p:grpSpPr>
              <a:xfrm>
                <a:off x="5502258" y="2969476"/>
                <a:ext cx="54503" cy="54503"/>
                <a:chOff x="5502258" y="2969476"/>
                <a:chExt cx="54503" cy="54503"/>
              </a:xfrm>
            </p:grpSpPr>
            <p:sp>
              <p:nvSpPr>
                <p:cNvPr id="245" name="Freeform 1319">
                  <a:extLst>
                    <a:ext uri="{FF2B5EF4-FFF2-40B4-BE49-F238E27FC236}">
                      <a16:creationId xmlns:a16="http://schemas.microsoft.com/office/drawing/2014/main" id="{4C80C553-B471-AD43-E546-7FF18FD99034}"/>
                    </a:ext>
                  </a:extLst>
                </p:cNvPr>
                <p:cNvSpPr/>
                <p:nvPr/>
              </p:nvSpPr>
              <p:spPr>
                <a:xfrm>
                  <a:off x="5529447" y="296947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46" name="Freeform 1320">
                  <a:extLst>
                    <a:ext uri="{FF2B5EF4-FFF2-40B4-BE49-F238E27FC236}">
                      <a16:creationId xmlns:a16="http://schemas.microsoft.com/office/drawing/2014/main" id="{49960426-BA11-BD43-AE3E-2DFCB1245D95}"/>
                    </a:ext>
                  </a:extLst>
                </p:cNvPr>
                <p:cNvSpPr/>
                <p:nvPr/>
              </p:nvSpPr>
              <p:spPr>
                <a:xfrm>
                  <a:off x="5502258" y="299666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10" name="Graphic 69">
                <a:extLst>
                  <a:ext uri="{FF2B5EF4-FFF2-40B4-BE49-F238E27FC236}">
                    <a16:creationId xmlns:a16="http://schemas.microsoft.com/office/drawing/2014/main" id="{E4FEF25E-FA59-470A-A654-54D94CCE7FC5}"/>
                  </a:ext>
                </a:extLst>
              </p:cNvPr>
              <p:cNvGrpSpPr/>
              <p:nvPr/>
            </p:nvGrpSpPr>
            <p:grpSpPr>
              <a:xfrm>
                <a:off x="5498955" y="2969476"/>
                <a:ext cx="54630" cy="54503"/>
                <a:chOff x="5498955" y="2969476"/>
                <a:chExt cx="54630" cy="54503"/>
              </a:xfrm>
            </p:grpSpPr>
            <p:sp>
              <p:nvSpPr>
                <p:cNvPr id="243" name="Freeform 1317">
                  <a:extLst>
                    <a:ext uri="{FF2B5EF4-FFF2-40B4-BE49-F238E27FC236}">
                      <a16:creationId xmlns:a16="http://schemas.microsoft.com/office/drawing/2014/main" id="{F33C4492-8212-E926-DFD7-3C22BD26640D}"/>
                    </a:ext>
                  </a:extLst>
                </p:cNvPr>
                <p:cNvSpPr/>
                <p:nvPr/>
              </p:nvSpPr>
              <p:spPr>
                <a:xfrm>
                  <a:off x="5526270" y="296947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44" name="Freeform 1318">
                  <a:extLst>
                    <a:ext uri="{FF2B5EF4-FFF2-40B4-BE49-F238E27FC236}">
                      <a16:creationId xmlns:a16="http://schemas.microsoft.com/office/drawing/2014/main" id="{D900A033-3081-8AF3-29E9-C0D74615E8CB}"/>
                    </a:ext>
                  </a:extLst>
                </p:cNvPr>
                <p:cNvSpPr/>
                <p:nvPr/>
              </p:nvSpPr>
              <p:spPr>
                <a:xfrm>
                  <a:off x="5498955" y="2996664"/>
                  <a:ext cx="54630" cy="12704"/>
                </a:xfrm>
                <a:custGeom>
                  <a:avLst/>
                  <a:gdLst>
                    <a:gd name="connsiteX0" fmla="*/ 0 w 54630"/>
                    <a:gd name="connsiteY0" fmla="*/ 0 h 12704"/>
                    <a:gd name="connsiteX1" fmla="*/ 54630 w 54630"/>
                    <a:gd name="connsiteY1" fmla="*/ 0 h 12704"/>
                  </a:gdLst>
                  <a:ahLst/>
                  <a:cxnLst>
                    <a:cxn ang="0">
                      <a:pos x="connsiteX0" y="connsiteY0"/>
                    </a:cxn>
                    <a:cxn ang="0">
                      <a:pos x="connsiteX1" y="connsiteY1"/>
                    </a:cxn>
                  </a:cxnLst>
                  <a:rect l="l" t="t" r="r" b="b"/>
                  <a:pathLst>
                    <a:path w="54630" h="12704">
                      <a:moveTo>
                        <a:pt x="0" y="0"/>
                      </a:moveTo>
                      <a:lnTo>
                        <a:pt x="54630" y="0"/>
                      </a:lnTo>
                    </a:path>
                  </a:pathLst>
                </a:custGeom>
                <a:ln w="12700" cap="flat">
                  <a:solidFill>
                    <a:srgbClr val="6E1E50"/>
                  </a:solidFill>
                  <a:prstDash val="solid"/>
                  <a:miter/>
                </a:ln>
              </p:spPr>
              <p:txBody>
                <a:bodyPr rtlCol="0" anchor="ctr"/>
                <a:lstStyle/>
                <a:p>
                  <a:endParaRPr lang="en-US" sz="1100"/>
                </a:p>
              </p:txBody>
            </p:sp>
          </p:grpSp>
          <p:grpSp>
            <p:nvGrpSpPr>
              <p:cNvPr id="111" name="Graphic 69">
                <a:extLst>
                  <a:ext uri="{FF2B5EF4-FFF2-40B4-BE49-F238E27FC236}">
                    <a16:creationId xmlns:a16="http://schemas.microsoft.com/office/drawing/2014/main" id="{53EACADB-FA48-12FA-44AA-8CE5CBBC8D33}"/>
                  </a:ext>
                </a:extLst>
              </p:cNvPr>
              <p:cNvGrpSpPr/>
              <p:nvPr/>
            </p:nvGrpSpPr>
            <p:grpSpPr>
              <a:xfrm>
                <a:off x="5495779" y="2969476"/>
                <a:ext cx="54503" cy="54503"/>
                <a:chOff x="5495779" y="2969476"/>
                <a:chExt cx="54503" cy="54503"/>
              </a:xfrm>
            </p:grpSpPr>
            <p:sp>
              <p:nvSpPr>
                <p:cNvPr id="241" name="Freeform 1315">
                  <a:extLst>
                    <a:ext uri="{FF2B5EF4-FFF2-40B4-BE49-F238E27FC236}">
                      <a16:creationId xmlns:a16="http://schemas.microsoft.com/office/drawing/2014/main" id="{A78B6392-026D-1775-D9A8-582B6034038C}"/>
                    </a:ext>
                  </a:extLst>
                </p:cNvPr>
                <p:cNvSpPr/>
                <p:nvPr/>
              </p:nvSpPr>
              <p:spPr>
                <a:xfrm>
                  <a:off x="5523094" y="296947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42" name="Freeform 1316">
                  <a:extLst>
                    <a:ext uri="{FF2B5EF4-FFF2-40B4-BE49-F238E27FC236}">
                      <a16:creationId xmlns:a16="http://schemas.microsoft.com/office/drawing/2014/main" id="{84BA9F52-C37B-BF35-BF76-C4A8662C35CB}"/>
                    </a:ext>
                  </a:extLst>
                </p:cNvPr>
                <p:cNvSpPr/>
                <p:nvPr/>
              </p:nvSpPr>
              <p:spPr>
                <a:xfrm>
                  <a:off x="5495779" y="299666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12" name="Graphic 69">
                <a:extLst>
                  <a:ext uri="{FF2B5EF4-FFF2-40B4-BE49-F238E27FC236}">
                    <a16:creationId xmlns:a16="http://schemas.microsoft.com/office/drawing/2014/main" id="{CB8FFAB0-657B-5B2F-2AFB-B67FED65748D}"/>
                  </a:ext>
                </a:extLst>
              </p:cNvPr>
              <p:cNvGrpSpPr/>
              <p:nvPr/>
            </p:nvGrpSpPr>
            <p:grpSpPr>
              <a:xfrm>
                <a:off x="5492603" y="2969476"/>
                <a:ext cx="54503" cy="54503"/>
                <a:chOff x="5492603" y="2969476"/>
                <a:chExt cx="54503" cy="54503"/>
              </a:xfrm>
            </p:grpSpPr>
            <p:sp>
              <p:nvSpPr>
                <p:cNvPr id="239" name="Freeform 1313">
                  <a:extLst>
                    <a:ext uri="{FF2B5EF4-FFF2-40B4-BE49-F238E27FC236}">
                      <a16:creationId xmlns:a16="http://schemas.microsoft.com/office/drawing/2014/main" id="{DAE64ECF-E178-1874-7216-B8F778785F0B}"/>
                    </a:ext>
                  </a:extLst>
                </p:cNvPr>
                <p:cNvSpPr/>
                <p:nvPr/>
              </p:nvSpPr>
              <p:spPr>
                <a:xfrm>
                  <a:off x="5519791" y="296947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40" name="Freeform 1314">
                  <a:extLst>
                    <a:ext uri="{FF2B5EF4-FFF2-40B4-BE49-F238E27FC236}">
                      <a16:creationId xmlns:a16="http://schemas.microsoft.com/office/drawing/2014/main" id="{36C73DDB-6269-1802-D101-A36251B8F477}"/>
                    </a:ext>
                  </a:extLst>
                </p:cNvPr>
                <p:cNvSpPr/>
                <p:nvPr/>
              </p:nvSpPr>
              <p:spPr>
                <a:xfrm>
                  <a:off x="5492603" y="299666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13" name="Graphic 69">
                <a:extLst>
                  <a:ext uri="{FF2B5EF4-FFF2-40B4-BE49-F238E27FC236}">
                    <a16:creationId xmlns:a16="http://schemas.microsoft.com/office/drawing/2014/main" id="{CEA5697D-BC74-ABD5-7544-40A6DE4C66E0}"/>
                  </a:ext>
                </a:extLst>
              </p:cNvPr>
              <p:cNvGrpSpPr/>
              <p:nvPr/>
            </p:nvGrpSpPr>
            <p:grpSpPr>
              <a:xfrm>
                <a:off x="5489300" y="2969476"/>
                <a:ext cx="54503" cy="54503"/>
                <a:chOff x="5489300" y="2969476"/>
                <a:chExt cx="54503" cy="54503"/>
              </a:xfrm>
            </p:grpSpPr>
            <p:sp>
              <p:nvSpPr>
                <p:cNvPr id="237" name="Freeform 1311">
                  <a:extLst>
                    <a:ext uri="{FF2B5EF4-FFF2-40B4-BE49-F238E27FC236}">
                      <a16:creationId xmlns:a16="http://schemas.microsoft.com/office/drawing/2014/main" id="{010DA4BD-6CF4-BADC-DD17-D28CFD01490C}"/>
                    </a:ext>
                  </a:extLst>
                </p:cNvPr>
                <p:cNvSpPr/>
                <p:nvPr/>
              </p:nvSpPr>
              <p:spPr>
                <a:xfrm>
                  <a:off x="5516615" y="296947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38" name="Freeform 1312">
                  <a:extLst>
                    <a:ext uri="{FF2B5EF4-FFF2-40B4-BE49-F238E27FC236}">
                      <a16:creationId xmlns:a16="http://schemas.microsoft.com/office/drawing/2014/main" id="{868B97FD-EFC9-40E0-C53C-F975187E7060}"/>
                    </a:ext>
                  </a:extLst>
                </p:cNvPr>
                <p:cNvSpPr/>
                <p:nvPr/>
              </p:nvSpPr>
              <p:spPr>
                <a:xfrm>
                  <a:off x="5489300" y="299666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14" name="Graphic 69">
                <a:extLst>
                  <a:ext uri="{FF2B5EF4-FFF2-40B4-BE49-F238E27FC236}">
                    <a16:creationId xmlns:a16="http://schemas.microsoft.com/office/drawing/2014/main" id="{AED3E30E-B02F-2C08-71F3-786F38D70C09}"/>
                  </a:ext>
                </a:extLst>
              </p:cNvPr>
              <p:cNvGrpSpPr/>
              <p:nvPr/>
            </p:nvGrpSpPr>
            <p:grpSpPr>
              <a:xfrm>
                <a:off x="5486123" y="2969476"/>
                <a:ext cx="54503" cy="54503"/>
                <a:chOff x="5486123" y="2969476"/>
                <a:chExt cx="54503" cy="54503"/>
              </a:xfrm>
            </p:grpSpPr>
            <p:sp>
              <p:nvSpPr>
                <p:cNvPr id="235" name="Freeform 1309">
                  <a:extLst>
                    <a:ext uri="{FF2B5EF4-FFF2-40B4-BE49-F238E27FC236}">
                      <a16:creationId xmlns:a16="http://schemas.microsoft.com/office/drawing/2014/main" id="{3FA85926-9B42-285B-C0C7-875BD41DE2D9}"/>
                    </a:ext>
                  </a:extLst>
                </p:cNvPr>
                <p:cNvSpPr/>
                <p:nvPr/>
              </p:nvSpPr>
              <p:spPr>
                <a:xfrm>
                  <a:off x="5513312" y="296947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36" name="Freeform 1310">
                  <a:extLst>
                    <a:ext uri="{FF2B5EF4-FFF2-40B4-BE49-F238E27FC236}">
                      <a16:creationId xmlns:a16="http://schemas.microsoft.com/office/drawing/2014/main" id="{AA3ECD2B-82C7-AFC7-9B2E-5F104E30B3B7}"/>
                    </a:ext>
                  </a:extLst>
                </p:cNvPr>
                <p:cNvSpPr/>
                <p:nvPr/>
              </p:nvSpPr>
              <p:spPr>
                <a:xfrm>
                  <a:off x="5486123" y="299666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15" name="Graphic 69">
                <a:extLst>
                  <a:ext uri="{FF2B5EF4-FFF2-40B4-BE49-F238E27FC236}">
                    <a16:creationId xmlns:a16="http://schemas.microsoft.com/office/drawing/2014/main" id="{F3A8C38C-F0EE-ABE0-6954-3BDB7E1D2ACE}"/>
                  </a:ext>
                </a:extLst>
              </p:cNvPr>
              <p:cNvGrpSpPr/>
              <p:nvPr/>
            </p:nvGrpSpPr>
            <p:grpSpPr>
              <a:xfrm>
                <a:off x="5482820" y="2969476"/>
                <a:ext cx="54503" cy="54503"/>
                <a:chOff x="5482820" y="2969476"/>
                <a:chExt cx="54503" cy="54503"/>
              </a:xfrm>
            </p:grpSpPr>
            <p:sp>
              <p:nvSpPr>
                <p:cNvPr id="233" name="Freeform 1307">
                  <a:extLst>
                    <a:ext uri="{FF2B5EF4-FFF2-40B4-BE49-F238E27FC236}">
                      <a16:creationId xmlns:a16="http://schemas.microsoft.com/office/drawing/2014/main" id="{1FD89842-FF46-900D-8009-E116AFB7F2CB}"/>
                    </a:ext>
                  </a:extLst>
                </p:cNvPr>
                <p:cNvSpPr/>
                <p:nvPr/>
              </p:nvSpPr>
              <p:spPr>
                <a:xfrm>
                  <a:off x="5510135" y="296947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34" name="Freeform 1308">
                  <a:extLst>
                    <a:ext uri="{FF2B5EF4-FFF2-40B4-BE49-F238E27FC236}">
                      <a16:creationId xmlns:a16="http://schemas.microsoft.com/office/drawing/2014/main" id="{6AFB1EB6-4D52-1A4B-3206-3DEF20FB1C68}"/>
                    </a:ext>
                  </a:extLst>
                </p:cNvPr>
                <p:cNvSpPr/>
                <p:nvPr/>
              </p:nvSpPr>
              <p:spPr>
                <a:xfrm>
                  <a:off x="5482820" y="299666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16" name="Graphic 69">
                <a:extLst>
                  <a:ext uri="{FF2B5EF4-FFF2-40B4-BE49-F238E27FC236}">
                    <a16:creationId xmlns:a16="http://schemas.microsoft.com/office/drawing/2014/main" id="{276803CE-45C7-0C7B-95F1-7D4AAADBA76B}"/>
                  </a:ext>
                </a:extLst>
              </p:cNvPr>
              <p:cNvGrpSpPr/>
              <p:nvPr/>
            </p:nvGrpSpPr>
            <p:grpSpPr>
              <a:xfrm>
                <a:off x="5479644" y="2969476"/>
                <a:ext cx="54503" cy="54503"/>
                <a:chOff x="5479644" y="2969476"/>
                <a:chExt cx="54503" cy="54503"/>
              </a:xfrm>
            </p:grpSpPr>
            <p:sp>
              <p:nvSpPr>
                <p:cNvPr id="231" name="Freeform 1305">
                  <a:extLst>
                    <a:ext uri="{FF2B5EF4-FFF2-40B4-BE49-F238E27FC236}">
                      <a16:creationId xmlns:a16="http://schemas.microsoft.com/office/drawing/2014/main" id="{4BAF0754-F857-39B4-6933-71668DF31321}"/>
                    </a:ext>
                  </a:extLst>
                </p:cNvPr>
                <p:cNvSpPr/>
                <p:nvPr/>
              </p:nvSpPr>
              <p:spPr>
                <a:xfrm>
                  <a:off x="5506832" y="296947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32" name="Freeform 1306">
                  <a:extLst>
                    <a:ext uri="{FF2B5EF4-FFF2-40B4-BE49-F238E27FC236}">
                      <a16:creationId xmlns:a16="http://schemas.microsoft.com/office/drawing/2014/main" id="{D0CC56A1-0A63-0275-7D46-C07BAFB5805E}"/>
                    </a:ext>
                  </a:extLst>
                </p:cNvPr>
                <p:cNvSpPr/>
                <p:nvPr/>
              </p:nvSpPr>
              <p:spPr>
                <a:xfrm>
                  <a:off x="5479644" y="299666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17" name="Graphic 69">
                <a:extLst>
                  <a:ext uri="{FF2B5EF4-FFF2-40B4-BE49-F238E27FC236}">
                    <a16:creationId xmlns:a16="http://schemas.microsoft.com/office/drawing/2014/main" id="{87E291CF-908F-088E-1B30-F668460BC341}"/>
                  </a:ext>
                </a:extLst>
              </p:cNvPr>
              <p:cNvGrpSpPr/>
              <p:nvPr/>
            </p:nvGrpSpPr>
            <p:grpSpPr>
              <a:xfrm>
                <a:off x="5476341" y="2969476"/>
                <a:ext cx="54503" cy="54503"/>
                <a:chOff x="5476341" y="2969476"/>
                <a:chExt cx="54503" cy="54503"/>
              </a:xfrm>
            </p:grpSpPr>
            <p:sp>
              <p:nvSpPr>
                <p:cNvPr id="229" name="Freeform 1303">
                  <a:extLst>
                    <a:ext uri="{FF2B5EF4-FFF2-40B4-BE49-F238E27FC236}">
                      <a16:creationId xmlns:a16="http://schemas.microsoft.com/office/drawing/2014/main" id="{9FBA5209-70BE-88EE-131E-0A3D23881DAB}"/>
                    </a:ext>
                  </a:extLst>
                </p:cNvPr>
                <p:cNvSpPr/>
                <p:nvPr/>
              </p:nvSpPr>
              <p:spPr>
                <a:xfrm>
                  <a:off x="5503656" y="296947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30" name="Freeform 1304">
                  <a:extLst>
                    <a:ext uri="{FF2B5EF4-FFF2-40B4-BE49-F238E27FC236}">
                      <a16:creationId xmlns:a16="http://schemas.microsoft.com/office/drawing/2014/main" id="{3841377D-DB96-FEA1-60E0-0A4CBD68E508}"/>
                    </a:ext>
                  </a:extLst>
                </p:cNvPr>
                <p:cNvSpPr/>
                <p:nvPr/>
              </p:nvSpPr>
              <p:spPr>
                <a:xfrm>
                  <a:off x="5476341" y="299666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18" name="Graphic 69">
                <a:extLst>
                  <a:ext uri="{FF2B5EF4-FFF2-40B4-BE49-F238E27FC236}">
                    <a16:creationId xmlns:a16="http://schemas.microsoft.com/office/drawing/2014/main" id="{025DA590-7EE0-8AAC-034C-0D6A3B56A7A0}"/>
                  </a:ext>
                </a:extLst>
              </p:cNvPr>
              <p:cNvGrpSpPr/>
              <p:nvPr/>
            </p:nvGrpSpPr>
            <p:grpSpPr>
              <a:xfrm>
                <a:off x="5473165" y="2969476"/>
                <a:ext cx="54503" cy="54503"/>
                <a:chOff x="5473165" y="2969476"/>
                <a:chExt cx="54503" cy="54503"/>
              </a:xfrm>
            </p:grpSpPr>
            <p:sp>
              <p:nvSpPr>
                <p:cNvPr id="227" name="Freeform 1301">
                  <a:extLst>
                    <a:ext uri="{FF2B5EF4-FFF2-40B4-BE49-F238E27FC236}">
                      <a16:creationId xmlns:a16="http://schemas.microsoft.com/office/drawing/2014/main" id="{C022C310-2E0D-3DDC-2D9A-DFB570441CC4}"/>
                    </a:ext>
                  </a:extLst>
                </p:cNvPr>
                <p:cNvSpPr/>
                <p:nvPr/>
              </p:nvSpPr>
              <p:spPr>
                <a:xfrm>
                  <a:off x="5500353" y="296947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28" name="Freeform 1302">
                  <a:extLst>
                    <a:ext uri="{FF2B5EF4-FFF2-40B4-BE49-F238E27FC236}">
                      <a16:creationId xmlns:a16="http://schemas.microsoft.com/office/drawing/2014/main" id="{59AE7E40-2DC1-05ED-1297-09B8763CFC79}"/>
                    </a:ext>
                  </a:extLst>
                </p:cNvPr>
                <p:cNvSpPr/>
                <p:nvPr/>
              </p:nvSpPr>
              <p:spPr>
                <a:xfrm>
                  <a:off x="5473165" y="299666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19" name="Graphic 69">
                <a:extLst>
                  <a:ext uri="{FF2B5EF4-FFF2-40B4-BE49-F238E27FC236}">
                    <a16:creationId xmlns:a16="http://schemas.microsoft.com/office/drawing/2014/main" id="{ED6C9231-31A3-30CC-45ED-75465E8616B4}"/>
                  </a:ext>
                </a:extLst>
              </p:cNvPr>
              <p:cNvGrpSpPr/>
              <p:nvPr/>
            </p:nvGrpSpPr>
            <p:grpSpPr>
              <a:xfrm>
                <a:off x="5469861" y="2969476"/>
                <a:ext cx="54630" cy="54503"/>
                <a:chOff x="5469861" y="2969476"/>
                <a:chExt cx="54630" cy="54503"/>
              </a:xfrm>
            </p:grpSpPr>
            <p:sp>
              <p:nvSpPr>
                <p:cNvPr id="225" name="Freeform 1299">
                  <a:extLst>
                    <a:ext uri="{FF2B5EF4-FFF2-40B4-BE49-F238E27FC236}">
                      <a16:creationId xmlns:a16="http://schemas.microsoft.com/office/drawing/2014/main" id="{8A006ACC-4F6F-2F0B-E5E6-861D4BE64E1A}"/>
                    </a:ext>
                  </a:extLst>
                </p:cNvPr>
                <p:cNvSpPr/>
                <p:nvPr/>
              </p:nvSpPr>
              <p:spPr>
                <a:xfrm>
                  <a:off x="5497177" y="296947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26" name="Freeform 1300">
                  <a:extLst>
                    <a:ext uri="{FF2B5EF4-FFF2-40B4-BE49-F238E27FC236}">
                      <a16:creationId xmlns:a16="http://schemas.microsoft.com/office/drawing/2014/main" id="{5DB29B89-3E1A-A5C1-CA0F-4A1367F1BB23}"/>
                    </a:ext>
                  </a:extLst>
                </p:cNvPr>
                <p:cNvSpPr/>
                <p:nvPr/>
              </p:nvSpPr>
              <p:spPr>
                <a:xfrm>
                  <a:off x="5469861" y="2996664"/>
                  <a:ext cx="54630" cy="12704"/>
                </a:xfrm>
                <a:custGeom>
                  <a:avLst/>
                  <a:gdLst>
                    <a:gd name="connsiteX0" fmla="*/ 0 w 54630"/>
                    <a:gd name="connsiteY0" fmla="*/ 0 h 12704"/>
                    <a:gd name="connsiteX1" fmla="*/ 54631 w 54630"/>
                    <a:gd name="connsiteY1" fmla="*/ 0 h 12704"/>
                  </a:gdLst>
                  <a:ahLst/>
                  <a:cxnLst>
                    <a:cxn ang="0">
                      <a:pos x="connsiteX0" y="connsiteY0"/>
                    </a:cxn>
                    <a:cxn ang="0">
                      <a:pos x="connsiteX1" y="connsiteY1"/>
                    </a:cxn>
                  </a:cxnLst>
                  <a:rect l="l" t="t" r="r" b="b"/>
                  <a:pathLst>
                    <a:path w="54630" h="12704">
                      <a:moveTo>
                        <a:pt x="0" y="0"/>
                      </a:moveTo>
                      <a:lnTo>
                        <a:pt x="54631" y="0"/>
                      </a:lnTo>
                    </a:path>
                  </a:pathLst>
                </a:custGeom>
                <a:ln w="12700" cap="flat">
                  <a:solidFill>
                    <a:srgbClr val="6E1E50"/>
                  </a:solidFill>
                  <a:prstDash val="solid"/>
                  <a:miter/>
                </a:ln>
              </p:spPr>
              <p:txBody>
                <a:bodyPr rtlCol="0" anchor="ctr"/>
                <a:lstStyle/>
                <a:p>
                  <a:endParaRPr lang="en-US" sz="1100"/>
                </a:p>
              </p:txBody>
            </p:sp>
          </p:grpSp>
          <p:grpSp>
            <p:nvGrpSpPr>
              <p:cNvPr id="120" name="Graphic 69">
                <a:extLst>
                  <a:ext uri="{FF2B5EF4-FFF2-40B4-BE49-F238E27FC236}">
                    <a16:creationId xmlns:a16="http://schemas.microsoft.com/office/drawing/2014/main" id="{D8D7187B-ABE5-9C43-AF2D-CB840202B6E9}"/>
                  </a:ext>
                </a:extLst>
              </p:cNvPr>
              <p:cNvGrpSpPr/>
              <p:nvPr/>
            </p:nvGrpSpPr>
            <p:grpSpPr>
              <a:xfrm>
                <a:off x="5466685" y="2969476"/>
                <a:ext cx="54503" cy="54503"/>
                <a:chOff x="5466685" y="2969476"/>
                <a:chExt cx="54503" cy="54503"/>
              </a:xfrm>
            </p:grpSpPr>
            <p:sp>
              <p:nvSpPr>
                <p:cNvPr id="223" name="Freeform 1297">
                  <a:extLst>
                    <a:ext uri="{FF2B5EF4-FFF2-40B4-BE49-F238E27FC236}">
                      <a16:creationId xmlns:a16="http://schemas.microsoft.com/office/drawing/2014/main" id="{526A4ABA-2081-1750-5E02-A78BF6284AB8}"/>
                    </a:ext>
                  </a:extLst>
                </p:cNvPr>
                <p:cNvSpPr/>
                <p:nvPr/>
              </p:nvSpPr>
              <p:spPr>
                <a:xfrm>
                  <a:off x="5494000" y="296947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24" name="Freeform 1298">
                  <a:extLst>
                    <a:ext uri="{FF2B5EF4-FFF2-40B4-BE49-F238E27FC236}">
                      <a16:creationId xmlns:a16="http://schemas.microsoft.com/office/drawing/2014/main" id="{DDB86A08-91C6-002B-B572-D6BE7D1346CE}"/>
                    </a:ext>
                  </a:extLst>
                </p:cNvPr>
                <p:cNvSpPr/>
                <p:nvPr/>
              </p:nvSpPr>
              <p:spPr>
                <a:xfrm>
                  <a:off x="5466685" y="299666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21" name="Graphic 69">
                <a:extLst>
                  <a:ext uri="{FF2B5EF4-FFF2-40B4-BE49-F238E27FC236}">
                    <a16:creationId xmlns:a16="http://schemas.microsoft.com/office/drawing/2014/main" id="{BECFFA3D-0557-395D-0A30-D57FE1F643EF}"/>
                  </a:ext>
                </a:extLst>
              </p:cNvPr>
              <p:cNvGrpSpPr/>
              <p:nvPr/>
            </p:nvGrpSpPr>
            <p:grpSpPr>
              <a:xfrm>
                <a:off x="5462111" y="2948132"/>
                <a:ext cx="54503" cy="54503"/>
                <a:chOff x="5462111" y="2948132"/>
                <a:chExt cx="54503" cy="54503"/>
              </a:xfrm>
            </p:grpSpPr>
            <p:sp>
              <p:nvSpPr>
                <p:cNvPr id="221" name="Freeform 1295">
                  <a:extLst>
                    <a:ext uri="{FF2B5EF4-FFF2-40B4-BE49-F238E27FC236}">
                      <a16:creationId xmlns:a16="http://schemas.microsoft.com/office/drawing/2014/main" id="{71423A88-A003-CEB8-B6A1-60D550B831D7}"/>
                    </a:ext>
                  </a:extLst>
                </p:cNvPr>
                <p:cNvSpPr/>
                <p:nvPr/>
              </p:nvSpPr>
              <p:spPr>
                <a:xfrm>
                  <a:off x="5489300" y="2948132"/>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22" name="Freeform 1296">
                  <a:extLst>
                    <a:ext uri="{FF2B5EF4-FFF2-40B4-BE49-F238E27FC236}">
                      <a16:creationId xmlns:a16="http://schemas.microsoft.com/office/drawing/2014/main" id="{A9C87F40-BAB3-A3A2-8BB6-DE14CCD70F1A}"/>
                    </a:ext>
                  </a:extLst>
                </p:cNvPr>
                <p:cNvSpPr/>
                <p:nvPr/>
              </p:nvSpPr>
              <p:spPr>
                <a:xfrm>
                  <a:off x="5462111" y="297544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22" name="Graphic 69">
                <a:extLst>
                  <a:ext uri="{FF2B5EF4-FFF2-40B4-BE49-F238E27FC236}">
                    <a16:creationId xmlns:a16="http://schemas.microsoft.com/office/drawing/2014/main" id="{81089AF1-5E38-A477-0259-2769D7B2D491}"/>
                  </a:ext>
                </a:extLst>
              </p:cNvPr>
              <p:cNvGrpSpPr/>
              <p:nvPr/>
            </p:nvGrpSpPr>
            <p:grpSpPr>
              <a:xfrm>
                <a:off x="5455632" y="2948132"/>
                <a:ext cx="54503" cy="54503"/>
                <a:chOff x="5455632" y="2948132"/>
                <a:chExt cx="54503" cy="54503"/>
              </a:xfrm>
            </p:grpSpPr>
            <p:sp>
              <p:nvSpPr>
                <p:cNvPr id="219" name="Freeform 1293">
                  <a:extLst>
                    <a:ext uri="{FF2B5EF4-FFF2-40B4-BE49-F238E27FC236}">
                      <a16:creationId xmlns:a16="http://schemas.microsoft.com/office/drawing/2014/main" id="{53DF555A-85AC-57ED-77E5-5EB235D5030C}"/>
                    </a:ext>
                  </a:extLst>
                </p:cNvPr>
                <p:cNvSpPr/>
                <p:nvPr/>
              </p:nvSpPr>
              <p:spPr>
                <a:xfrm>
                  <a:off x="5482820" y="2948132"/>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20" name="Freeform 1294">
                  <a:extLst>
                    <a:ext uri="{FF2B5EF4-FFF2-40B4-BE49-F238E27FC236}">
                      <a16:creationId xmlns:a16="http://schemas.microsoft.com/office/drawing/2014/main" id="{95951CC5-AFAF-7103-BD9F-36DE8D8D459B}"/>
                    </a:ext>
                  </a:extLst>
                </p:cNvPr>
                <p:cNvSpPr/>
                <p:nvPr/>
              </p:nvSpPr>
              <p:spPr>
                <a:xfrm>
                  <a:off x="5455632" y="297544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23" name="Graphic 69">
                <a:extLst>
                  <a:ext uri="{FF2B5EF4-FFF2-40B4-BE49-F238E27FC236}">
                    <a16:creationId xmlns:a16="http://schemas.microsoft.com/office/drawing/2014/main" id="{F10135A4-DCF3-D136-2E0D-87B78CEFD952}"/>
                  </a:ext>
                </a:extLst>
              </p:cNvPr>
              <p:cNvGrpSpPr/>
              <p:nvPr/>
            </p:nvGrpSpPr>
            <p:grpSpPr>
              <a:xfrm>
                <a:off x="5448390" y="2948132"/>
                <a:ext cx="54630" cy="54503"/>
                <a:chOff x="5448390" y="2948132"/>
                <a:chExt cx="54630" cy="54503"/>
              </a:xfrm>
            </p:grpSpPr>
            <p:sp>
              <p:nvSpPr>
                <p:cNvPr id="217" name="Freeform 1291">
                  <a:extLst>
                    <a:ext uri="{FF2B5EF4-FFF2-40B4-BE49-F238E27FC236}">
                      <a16:creationId xmlns:a16="http://schemas.microsoft.com/office/drawing/2014/main" id="{2A732709-29AA-9EE2-D335-3ABCB3C864C3}"/>
                    </a:ext>
                  </a:extLst>
                </p:cNvPr>
                <p:cNvSpPr/>
                <p:nvPr/>
              </p:nvSpPr>
              <p:spPr>
                <a:xfrm>
                  <a:off x="5475706" y="2948132"/>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18" name="Freeform 1292">
                  <a:extLst>
                    <a:ext uri="{FF2B5EF4-FFF2-40B4-BE49-F238E27FC236}">
                      <a16:creationId xmlns:a16="http://schemas.microsoft.com/office/drawing/2014/main" id="{1831553B-6A02-8195-4289-3D02C167D4D7}"/>
                    </a:ext>
                  </a:extLst>
                </p:cNvPr>
                <p:cNvSpPr/>
                <p:nvPr/>
              </p:nvSpPr>
              <p:spPr>
                <a:xfrm>
                  <a:off x="5448390" y="2975447"/>
                  <a:ext cx="54630" cy="12704"/>
                </a:xfrm>
                <a:custGeom>
                  <a:avLst/>
                  <a:gdLst>
                    <a:gd name="connsiteX0" fmla="*/ 0 w 54630"/>
                    <a:gd name="connsiteY0" fmla="*/ 0 h 12704"/>
                    <a:gd name="connsiteX1" fmla="*/ 54630 w 54630"/>
                    <a:gd name="connsiteY1" fmla="*/ 0 h 12704"/>
                  </a:gdLst>
                  <a:ahLst/>
                  <a:cxnLst>
                    <a:cxn ang="0">
                      <a:pos x="connsiteX0" y="connsiteY0"/>
                    </a:cxn>
                    <a:cxn ang="0">
                      <a:pos x="connsiteX1" y="connsiteY1"/>
                    </a:cxn>
                  </a:cxnLst>
                  <a:rect l="l" t="t" r="r" b="b"/>
                  <a:pathLst>
                    <a:path w="54630" h="12704">
                      <a:moveTo>
                        <a:pt x="0" y="0"/>
                      </a:moveTo>
                      <a:lnTo>
                        <a:pt x="54630" y="0"/>
                      </a:lnTo>
                    </a:path>
                  </a:pathLst>
                </a:custGeom>
                <a:ln w="12700" cap="flat">
                  <a:solidFill>
                    <a:srgbClr val="6E1E50"/>
                  </a:solidFill>
                  <a:prstDash val="solid"/>
                  <a:miter/>
                </a:ln>
              </p:spPr>
              <p:txBody>
                <a:bodyPr rtlCol="0" anchor="ctr"/>
                <a:lstStyle/>
                <a:p>
                  <a:endParaRPr lang="en-US" sz="1100"/>
                </a:p>
              </p:txBody>
            </p:sp>
          </p:grpSp>
          <p:grpSp>
            <p:nvGrpSpPr>
              <p:cNvPr id="124" name="Graphic 69">
                <a:extLst>
                  <a:ext uri="{FF2B5EF4-FFF2-40B4-BE49-F238E27FC236}">
                    <a16:creationId xmlns:a16="http://schemas.microsoft.com/office/drawing/2014/main" id="{67B7A1F0-F57D-E73F-33BD-0B95DE619108}"/>
                  </a:ext>
                </a:extLst>
              </p:cNvPr>
              <p:cNvGrpSpPr/>
              <p:nvPr/>
            </p:nvGrpSpPr>
            <p:grpSpPr>
              <a:xfrm>
                <a:off x="5437972" y="2935935"/>
                <a:ext cx="54630" cy="54503"/>
                <a:chOff x="5437972" y="2935935"/>
                <a:chExt cx="54630" cy="54503"/>
              </a:xfrm>
            </p:grpSpPr>
            <p:sp>
              <p:nvSpPr>
                <p:cNvPr id="215" name="Freeform 1289">
                  <a:extLst>
                    <a:ext uri="{FF2B5EF4-FFF2-40B4-BE49-F238E27FC236}">
                      <a16:creationId xmlns:a16="http://schemas.microsoft.com/office/drawing/2014/main" id="{06CE1C66-6673-4B39-B8A1-6B5E5B9F3859}"/>
                    </a:ext>
                  </a:extLst>
                </p:cNvPr>
                <p:cNvSpPr/>
                <p:nvPr/>
              </p:nvSpPr>
              <p:spPr>
                <a:xfrm>
                  <a:off x="5465288" y="2935935"/>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16" name="Freeform 1290">
                  <a:extLst>
                    <a:ext uri="{FF2B5EF4-FFF2-40B4-BE49-F238E27FC236}">
                      <a16:creationId xmlns:a16="http://schemas.microsoft.com/office/drawing/2014/main" id="{AF813982-3AE7-E83C-E48D-7F660676B931}"/>
                    </a:ext>
                  </a:extLst>
                </p:cNvPr>
                <p:cNvSpPr/>
                <p:nvPr/>
              </p:nvSpPr>
              <p:spPr>
                <a:xfrm>
                  <a:off x="5437972" y="2963124"/>
                  <a:ext cx="54630" cy="12704"/>
                </a:xfrm>
                <a:custGeom>
                  <a:avLst/>
                  <a:gdLst>
                    <a:gd name="connsiteX0" fmla="*/ 0 w 54630"/>
                    <a:gd name="connsiteY0" fmla="*/ 0 h 12704"/>
                    <a:gd name="connsiteX1" fmla="*/ 54630 w 54630"/>
                    <a:gd name="connsiteY1" fmla="*/ 0 h 12704"/>
                  </a:gdLst>
                  <a:ahLst/>
                  <a:cxnLst>
                    <a:cxn ang="0">
                      <a:pos x="connsiteX0" y="connsiteY0"/>
                    </a:cxn>
                    <a:cxn ang="0">
                      <a:pos x="connsiteX1" y="connsiteY1"/>
                    </a:cxn>
                  </a:cxnLst>
                  <a:rect l="l" t="t" r="r" b="b"/>
                  <a:pathLst>
                    <a:path w="54630" h="12704">
                      <a:moveTo>
                        <a:pt x="0" y="0"/>
                      </a:moveTo>
                      <a:lnTo>
                        <a:pt x="54630" y="0"/>
                      </a:lnTo>
                    </a:path>
                  </a:pathLst>
                </a:custGeom>
                <a:ln w="12700" cap="flat">
                  <a:solidFill>
                    <a:srgbClr val="6E1E50"/>
                  </a:solidFill>
                  <a:prstDash val="solid"/>
                  <a:miter/>
                </a:ln>
              </p:spPr>
              <p:txBody>
                <a:bodyPr rtlCol="0" anchor="ctr"/>
                <a:lstStyle/>
                <a:p>
                  <a:endParaRPr lang="en-US" sz="1100"/>
                </a:p>
              </p:txBody>
            </p:sp>
          </p:grpSp>
          <p:grpSp>
            <p:nvGrpSpPr>
              <p:cNvPr id="125" name="Graphic 69">
                <a:extLst>
                  <a:ext uri="{FF2B5EF4-FFF2-40B4-BE49-F238E27FC236}">
                    <a16:creationId xmlns:a16="http://schemas.microsoft.com/office/drawing/2014/main" id="{76E42048-CAED-F1B5-2166-163EAC7C0DA2}"/>
                  </a:ext>
                </a:extLst>
              </p:cNvPr>
              <p:cNvGrpSpPr/>
              <p:nvPr/>
            </p:nvGrpSpPr>
            <p:grpSpPr>
              <a:xfrm>
                <a:off x="5431620" y="2916751"/>
                <a:ext cx="54503" cy="54503"/>
                <a:chOff x="5431620" y="2916751"/>
                <a:chExt cx="54503" cy="54503"/>
              </a:xfrm>
            </p:grpSpPr>
            <p:sp>
              <p:nvSpPr>
                <p:cNvPr id="213" name="Freeform 1287">
                  <a:extLst>
                    <a:ext uri="{FF2B5EF4-FFF2-40B4-BE49-F238E27FC236}">
                      <a16:creationId xmlns:a16="http://schemas.microsoft.com/office/drawing/2014/main" id="{E48A4AC9-92E1-7F95-6FE4-DB9B981DA664}"/>
                    </a:ext>
                  </a:extLst>
                </p:cNvPr>
                <p:cNvSpPr/>
                <p:nvPr/>
              </p:nvSpPr>
              <p:spPr>
                <a:xfrm>
                  <a:off x="5458808" y="291675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14" name="Freeform 1288">
                  <a:extLst>
                    <a:ext uri="{FF2B5EF4-FFF2-40B4-BE49-F238E27FC236}">
                      <a16:creationId xmlns:a16="http://schemas.microsoft.com/office/drawing/2014/main" id="{642331DB-8F7F-0B21-7A69-3867C21E9EC1}"/>
                    </a:ext>
                  </a:extLst>
                </p:cNvPr>
                <p:cNvSpPr/>
                <p:nvPr/>
              </p:nvSpPr>
              <p:spPr>
                <a:xfrm>
                  <a:off x="5431620" y="2943939"/>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26" name="Graphic 69">
                <a:extLst>
                  <a:ext uri="{FF2B5EF4-FFF2-40B4-BE49-F238E27FC236}">
                    <a16:creationId xmlns:a16="http://schemas.microsoft.com/office/drawing/2014/main" id="{D6D335A1-9152-27C7-B116-8E6A8DF90E40}"/>
                  </a:ext>
                </a:extLst>
              </p:cNvPr>
              <p:cNvGrpSpPr/>
              <p:nvPr/>
            </p:nvGrpSpPr>
            <p:grpSpPr>
              <a:xfrm>
                <a:off x="5423489" y="2897948"/>
                <a:ext cx="54503" cy="54630"/>
                <a:chOff x="5423489" y="2897948"/>
                <a:chExt cx="54503" cy="54630"/>
              </a:xfrm>
            </p:grpSpPr>
            <p:sp>
              <p:nvSpPr>
                <p:cNvPr id="211" name="Freeform 1285">
                  <a:extLst>
                    <a:ext uri="{FF2B5EF4-FFF2-40B4-BE49-F238E27FC236}">
                      <a16:creationId xmlns:a16="http://schemas.microsoft.com/office/drawing/2014/main" id="{9C1DE77B-34CA-9B56-43F6-EDC811011C72}"/>
                    </a:ext>
                  </a:extLst>
                </p:cNvPr>
                <p:cNvSpPr/>
                <p:nvPr/>
              </p:nvSpPr>
              <p:spPr>
                <a:xfrm>
                  <a:off x="5450677" y="2897948"/>
                  <a:ext cx="12704" cy="54630"/>
                </a:xfrm>
                <a:custGeom>
                  <a:avLst/>
                  <a:gdLst>
                    <a:gd name="connsiteX0" fmla="*/ 0 w 12704"/>
                    <a:gd name="connsiteY0" fmla="*/ 0 h 54630"/>
                    <a:gd name="connsiteX1" fmla="*/ 0 w 12704"/>
                    <a:gd name="connsiteY1" fmla="*/ 54630 h 54630"/>
                  </a:gdLst>
                  <a:ahLst/>
                  <a:cxnLst>
                    <a:cxn ang="0">
                      <a:pos x="connsiteX0" y="connsiteY0"/>
                    </a:cxn>
                    <a:cxn ang="0">
                      <a:pos x="connsiteX1" y="connsiteY1"/>
                    </a:cxn>
                  </a:cxnLst>
                  <a:rect l="l" t="t" r="r" b="b"/>
                  <a:pathLst>
                    <a:path w="12704" h="54630">
                      <a:moveTo>
                        <a:pt x="0" y="0"/>
                      </a:moveTo>
                      <a:lnTo>
                        <a:pt x="0" y="54630"/>
                      </a:lnTo>
                    </a:path>
                  </a:pathLst>
                </a:custGeom>
                <a:ln w="12700" cap="flat">
                  <a:solidFill>
                    <a:srgbClr val="6E1E50"/>
                  </a:solidFill>
                  <a:prstDash val="solid"/>
                  <a:miter/>
                </a:ln>
              </p:spPr>
              <p:txBody>
                <a:bodyPr rtlCol="0" anchor="ctr"/>
                <a:lstStyle/>
                <a:p>
                  <a:endParaRPr lang="en-US" sz="1100"/>
                </a:p>
              </p:txBody>
            </p:sp>
            <p:sp>
              <p:nvSpPr>
                <p:cNvPr id="212" name="Freeform 1286">
                  <a:extLst>
                    <a:ext uri="{FF2B5EF4-FFF2-40B4-BE49-F238E27FC236}">
                      <a16:creationId xmlns:a16="http://schemas.microsoft.com/office/drawing/2014/main" id="{C919355A-2D84-DBE4-27E5-538A55900CED}"/>
                    </a:ext>
                  </a:extLst>
                </p:cNvPr>
                <p:cNvSpPr/>
                <p:nvPr/>
              </p:nvSpPr>
              <p:spPr>
                <a:xfrm>
                  <a:off x="5423489" y="2925263"/>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27" name="Graphic 69">
                <a:extLst>
                  <a:ext uri="{FF2B5EF4-FFF2-40B4-BE49-F238E27FC236}">
                    <a16:creationId xmlns:a16="http://schemas.microsoft.com/office/drawing/2014/main" id="{BD0A06BF-17E9-B8DC-8B79-662627C8460C}"/>
                  </a:ext>
                </a:extLst>
              </p:cNvPr>
              <p:cNvGrpSpPr/>
              <p:nvPr/>
            </p:nvGrpSpPr>
            <p:grpSpPr>
              <a:xfrm>
                <a:off x="5159357" y="2745491"/>
                <a:ext cx="54503" cy="54503"/>
                <a:chOff x="5159357" y="2745491"/>
                <a:chExt cx="54503" cy="54503"/>
              </a:xfrm>
            </p:grpSpPr>
            <p:sp>
              <p:nvSpPr>
                <p:cNvPr id="209" name="Freeform 1283">
                  <a:extLst>
                    <a:ext uri="{FF2B5EF4-FFF2-40B4-BE49-F238E27FC236}">
                      <a16:creationId xmlns:a16="http://schemas.microsoft.com/office/drawing/2014/main" id="{927FA007-24A2-6689-9081-08CF4DC6D4CB}"/>
                    </a:ext>
                  </a:extLst>
                </p:cNvPr>
                <p:cNvSpPr/>
                <p:nvPr/>
              </p:nvSpPr>
              <p:spPr>
                <a:xfrm>
                  <a:off x="5186545" y="274549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10" name="Freeform 1284">
                  <a:extLst>
                    <a:ext uri="{FF2B5EF4-FFF2-40B4-BE49-F238E27FC236}">
                      <a16:creationId xmlns:a16="http://schemas.microsoft.com/office/drawing/2014/main" id="{2A3A4D15-DF9E-6AE9-5408-843139A1A579}"/>
                    </a:ext>
                  </a:extLst>
                </p:cNvPr>
                <p:cNvSpPr/>
                <p:nvPr/>
              </p:nvSpPr>
              <p:spPr>
                <a:xfrm>
                  <a:off x="5159357" y="2772679"/>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128" name="Graphic 69">
                <a:extLst>
                  <a:ext uri="{FF2B5EF4-FFF2-40B4-BE49-F238E27FC236}">
                    <a16:creationId xmlns:a16="http://schemas.microsoft.com/office/drawing/2014/main" id="{9FCB1F89-EDA0-815F-1DD4-5EAB66E01F2F}"/>
                  </a:ext>
                </a:extLst>
              </p:cNvPr>
              <p:cNvGrpSpPr/>
              <p:nvPr/>
            </p:nvGrpSpPr>
            <p:grpSpPr>
              <a:xfrm>
                <a:off x="5144619" y="2733676"/>
                <a:ext cx="54630" cy="54503"/>
                <a:chOff x="5144619" y="2733676"/>
                <a:chExt cx="54630" cy="54503"/>
              </a:xfrm>
            </p:grpSpPr>
            <p:sp>
              <p:nvSpPr>
                <p:cNvPr id="207" name="Freeform 1281">
                  <a:extLst>
                    <a:ext uri="{FF2B5EF4-FFF2-40B4-BE49-F238E27FC236}">
                      <a16:creationId xmlns:a16="http://schemas.microsoft.com/office/drawing/2014/main" id="{EE89D836-4D5F-F8C3-7C04-0BFA1DEF8F26}"/>
                    </a:ext>
                  </a:extLst>
                </p:cNvPr>
                <p:cNvSpPr/>
                <p:nvPr/>
              </p:nvSpPr>
              <p:spPr>
                <a:xfrm>
                  <a:off x="5171935" y="273367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08" name="Freeform 1282">
                  <a:extLst>
                    <a:ext uri="{FF2B5EF4-FFF2-40B4-BE49-F238E27FC236}">
                      <a16:creationId xmlns:a16="http://schemas.microsoft.com/office/drawing/2014/main" id="{C689AD30-2267-0ABC-237B-E40653C68CCE}"/>
                    </a:ext>
                  </a:extLst>
                </p:cNvPr>
                <p:cNvSpPr/>
                <p:nvPr/>
              </p:nvSpPr>
              <p:spPr>
                <a:xfrm>
                  <a:off x="5144619" y="2760991"/>
                  <a:ext cx="54630" cy="12704"/>
                </a:xfrm>
                <a:custGeom>
                  <a:avLst/>
                  <a:gdLst>
                    <a:gd name="connsiteX0" fmla="*/ 0 w 54630"/>
                    <a:gd name="connsiteY0" fmla="*/ 0 h 12704"/>
                    <a:gd name="connsiteX1" fmla="*/ 54630 w 54630"/>
                    <a:gd name="connsiteY1" fmla="*/ 0 h 12704"/>
                  </a:gdLst>
                  <a:ahLst/>
                  <a:cxnLst>
                    <a:cxn ang="0">
                      <a:pos x="connsiteX0" y="connsiteY0"/>
                    </a:cxn>
                    <a:cxn ang="0">
                      <a:pos x="connsiteX1" y="connsiteY1"/>
                    </a:cxn>
                  </a:cxnLst>
                  <a:rect l="l" t="t" r="r" b="b"/>
                  <a:pathLst>
                    <a:path w="54630" h="12704">
                      <a:moveTo>
                        <a:pt x="0" y="0"/>
                      </a:moveTo>
                      <a:lnTo>
                        <a:pt x="54630" y="0"/>
                      </a:lnTo>
                    </a:path>
                  </a:pathLst>
                </a:custGeom>
                <a:ln w="12700" cap="flat">
                  <a:solidFill>
                    <a:srgbClr val="6E1E50"/>
                  </a:solidFill>
                  <a:prstDash val="solid"/>
                  <a:miter/>
                </a:ln>
              </p:spPr>
              <p:txBody>
                <a:bodyPr rtlCol="0" anchor="ctr"/>
                <a:lstStyle/>
                <a:p>
                  <a:endParaRPr lang="en-US" sz="1100"/>
                </a:p>
              </p:txBody>
            </p:sp>
          </p:grpSp>
          <p:grpSp>
            <p:nvGrpSpPr>
              <p:cNvPr id="129" name="Graphic 69">
                <a:extLst>
                  <a:ext uri="{FF2B5EF4-FFF2-40B4-BE49-F238E27FC236}">
                    <a16:creationId xmlns:a16="http://schemas.microsoft.com/office/drawing/2014/main" id="{F68EDD19-FAE6-6BCA-5A0A-7E22762E75A4}"/>
                  </a:ext>
                </a:extLst>
              </p:cNvPr>
              <p:cNvGrpSpPr/>
              <p:nvPr/>
            </p:nvGrpSpPr>
            <p:grpSpPr>
              <a:xfrm>
                <a:off x="5084780" y="2698356"/>
                <a:ext cx="54630" cy="54503"/>
                <a:chOff x="5084780" y="2698356"/>
                <a:chExt cx="54630" cy="54503"/>
              </a:xfrm>
            </p:grpSpPr>
            <p:sp>
              <p:nvSpPr>
                <p:cNvPr id="205" name="Freeform 1279">
                  <a:extLst>
                    <a:ext uri="{FF2B5EF4-FFF2-40B4-BE49-F238E27FC236}">
                      <a16:creationId xmlns:a16="http://schemas.microsoft.com/office/drawing/2014/main" id="{96E2D428-6AE1-C412-13A3-5466862A0CA5}"/>
                    </a:ext>
                  </a:extLst>
                </p:cNvPr>
                <p:cNvSpPr/>
                <p:nvPr/>
              </p:nvSpPr>
              <p:spPr>
                <a:xfrm>
                  <a:off x="5112095" y="269835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06" name="Freeform 1280">
                  <a:extLst>
                    <a:ext uri="{FF2B5EF4-FFF2-40B4-BE49-F238E27FC236}">
                      <a16:creationId xmlns:a16="http://schemas.microsoft.com/office/drawing/2014/main" id="{5EEFBF10-581D-412B-8F35-2897F43F7214}"/>
                    </a:ext>
                  </a:extLst>
                </p:cNvPr>
                <p:cNvSpPr/>
                <p:nvPr/>
              </p:nvSpPr>
              <p:spPr>
                <a:xfrm>
                  <a:off x="5084780" y="2725545"/>
                  <a:ext cx="54630" cy="12704"/>
                </a:xfrm>
                <a:custGeom>
                  <a:avLst/>
                  <a:gdLst>
                    <a:gd name="connsiteX0" fmla="*/ 0 w 54630"/>
                    <a:gd name="connsiteY0" fmla="*/ 0 h 12704"/>
                    <a:gd name="connsiteX1" fmla="*/ 54631 w 54630"/>
                    <a:gd name="connsiteY1" fmla="*/ 0 h 12704"/>
                  </a:gdLst>
                  <a:ahLst/>
                  <a:cxnLst>
                    <a:cxn ang="0">
                      <a:pos x="connsiteX0" y="connsiteY0"/>
                    </a:cxn>
                    <a:cxn ang="0">
                      <a:pos x="connsiteX1" y="connsiteY1"/>
                    </a:cxn>
                  </a:cxnLst>
                  <a:rect l="l" t="t" r="r" b="b"/>
                  <a:pathLst>
                    <a:path w="54630" h="12704">
                      <a:moveTo>
                        <a:pt x="0" y="0"/>
                      </a:moveTo>
                      <a:lnTo>
                        <a:pt x="54631" y="0"/>
                      </a:lnTo>
                    </a:path>
                  </a:pathLst>
                </a:custGeom>
                <a:ln w="12700" cap="flat">
                  <a:solidFill>
                    <a:srgbClr val="6E1E50"/>
                  </a:solidFill>
                  <a:prstDash val="solid"/>
                  <a:miter/>
                </a:ln>
              </p:spPr>
              <p:txBody>
                <a:bodyPr rtlCol="0" anchor="ctr"/>
                <a:lstStyle/>
                <a:p>
                  <a:endParaRPr lang="en-US" sz="1100"/>
                </a:p>
              </p:txBody>
            </p:sp>
          </p:grpSp>
          <p:grpSp>
            <p:nvGrpSpPr>
              <p:cNvPr id="130" name="Graphic 69">
                <a:extLst>
                  <a:ext uri="{FF2B5EF4-FFF2-40B4-BE49-F238E27FC236}">
                    <a16:creationId xmlns:a16="http://schemas.microsoft.com/office/drawing/2014/main" id="{1C8808CC-2785-05C3-0182-28BAF72355C7}"/>
                  </a:ext>
                </a:extLst>
              </p:cNvPr>
              <p:cNvGrpSpPr/>
              <p:nvPr/>
            </p:nvGrpSpPr>
            <p:grpSpPr>
              <a:xfrm>
                <a:off x="4964212" y="2588587"/>
                <a:ext cx="54503" cy="54503"/>
                <a:chOff x="4964212" y="2588587"/>
                <a:chExt cx="54503" cy="54503"/>
              </a:xfrm>
            </p:grpSpPr>
            <p:sp>
              <p:nvSpPr>
                <p:cNvPr id="203" name="Freeform 1277">
                  <a:extLst>
                    <a:ext uri="{FF2B5EF4-FFF2-40B4-BE49-F238E27FC236}">
                      <a16:creationId xmlns:a16="http://schemas.microsoft.com/office/drawing/2014/main" id="{EA4E7C50-9C90-967C-48B2-B62F153B36BB}"/>
                    </a:ext>
                  </a:extLst>
                </p:cNvPr>
                <p:cNvSpPr/>
                <p:nvPr/>
              </p:nvSpPr>
              <p:spPr>
                <a:xfrm>
                  <a:off x="4991527" y="258858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04" name="Freeform 1278">
                  <a:extLst>
                    <a:ext uri="{FF2B5EF4-FFF2-40B4-BE49-F238E27FC236}">
                      <a16:creationId xmlns:a16="http://schemas.microsoft.com/office/drawing/2014/main" id="{63C8B5D7-7414-E99F-8FE6-008643992086}"/>
                    </a:ext>
                  </a:extLst>
                </p:cNvPr>
                <p:cNvSpPr/>
                <p:nvPr/>
              </p:nvSpPr>
              <p:spPr>
                <a:xfrm>
                  <a:off x="4964212" y="2615902"/>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131" name="Graphic 69">
                <a:extLst>
                  <a:ext uri="{FF2B5EF4-FFF2-40B4-BE49-F238E27FC236}">
                    <a16:creationId xmlns:a16="http://schemas.microsoft.com/office/drawing/2014/main" id="{379DD2F8-F5FA-D24D-8A84-F58DC5B9C5B0}"/>
                  </a:ext>
                </a:extLst>
              </p:cNvPr>
              <p:cNvGrpSpPr/>
              <p:nvPr/>
            </p:nvGrpSpPr>
            <p:grpSpPr>
              <a:xfrm>
                <a:off x="4668318" y="2412753"/>
                <a:ext cx="54503" cy="54503"/>
                <a:chOff x="4668318" y="2412753"/>
                <a:chExt cx="54503" cy="54503"/>
              </a:xfrm>
            </p:grpSpPr>
            <p:sp>
              <p:nvSpPr>
                <p:cNvPr id="201" name="Freeform 1275">
                  <a:extLst>
                    <a:ext uri="{FF2B5EF4-FFF2-40B4-BE49-F238E27FC236}">
                      <a16:creationId xmlns:a16="http://schemas.microsoft.com/office/drawing/2014/main" id="{AEC588C6-7638-08C0-62BD-65368B158B6D}"/>
                    </a:ext>
                  </a:extLst>
                </p:cNvPr>
                <p:cNvSpPr/>
                <p:nvPr/>
              </p:nvSpPr>
              <p:spPr>
                <a:xfrm>
                  <a:off x="4695633" y="2412753"/>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02" name="Freeform 1276">
                  <a:extLst>
                    <a:ext uri="{FF2B5EF4-FFF2-40B4-BE49-F238E27FC236}">
                      <a16:creationId xmlns:a16="http://schemas.microsoft.com/office/drawing/2014/main" id="{9E73017E-8C98-A6F1-186F-83C4C8976A80}"/>
                    </a:ext>
                  </a:extLst>
                </p:cNvPr>
                <p:cNvSpPr/>
                <p:nvPr/>
              </p:nvSpPr>
              <p:spPr>
                <a:xfrm>
                  <a:off x="4668318" y="2440069"/>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32" name="Graphic 69">
                <a:extLst>
                  <a:ext uri="{FF2B5EF4-FFF2-40B4-BE49-F238E27FC236}">
                    <a16:creationId xmlns:a16="http://schemas.microsoft.com/office/drawing/2014/main" id="{B07F37E6-2F18-A750-D3A2-7268B47BE01C}"/>
                  </a:ext>
                </a:extLst>
              </p:cNvPr>
              <p:cNvGrpSpPr/>
              <p:nvPr/>
            </p:nvGrpSpPr>
            <p:grpSpPr>
              <a:xfrm>
                <a:off x="4569729" y="2335508"/>
                <a:ext cx="54630" cy="54503"/>
                <a:chOff x="4569729" y="2335508"/>
                <a:chExt cx="54630" cy="54503"/>
              </a:xfrm>
            </p:grpSpPr>
            <p:sp>
              <p:nvSpPr>
                <p:cNvPr id="199" name="Freeform 1273">
                  <a:extLst>
                    <a:ext uri="{FF2B5EF4-FFF2-40B4-BE49-F238E27FC236}">
                      <a16:creationId xmlns:a16="http://schemas.microsoft.com/office/drawing/2014/main" id="{71E15B8A-9026-8396-2071-D306D0CD51A9}"/>
                    </a:ext>
                  </a:extLst>
                </p:cNvPr>
                <p:cNvSpPr/>
                <p:nvPr/>
              </p:nvSpPr>
              <p:spPr>
                <a:xfrm>
                  <a:off x="4597044" y="2335508"/>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00" name="Freeform 1274">
                  <a:extLst>
                    <a:ext uri="{FF2B5EF4-FFF2-40B4-BE49-F238E27FC236}">
                      <a16:creationId xmlns:a16="http://schemas.microsoft.com/office/drawing/2014/main" id="{0B6FAE5C-A27E-CD16-E904-1015D3D8D242}"/>
                    </a:ext>
                  </a:extLst>
                </p:cNvPr>
                <p:cNvSpPr/>
                <p:nvPr/>
              </p:nvSpPr>
              <p:spPr>
                <a:xfrm>
                  <a:off x="4569729" y="2362697"/>
                  <a:ext cx="54630" cy="12704"/>
                </a:xfrm>
                <a:custGeom>
                  <a:avLst/>
                  <a:gdLst>
                    <a:gd name="connsiteX0" fmla="*/ 0 w 54630"/>
                    <a:gd name="connsiteY0" fmla="*/ 0 h 12704"/>
                    <a:gd name="connsiteX1" fmla="*/ 54630 w 54630"/>
                    <a:gd name="connsiteY1" fmla="*/ 0 h 12704"/>
                  </a:gdLst>
                  <a:ahLst/>
                  <a:cxnLst>
                    <a:cxn ang="0">
                      <a:pos x="connsiteX0" y="connsiteY0"/>
                    </a:cxn>
                    <a:cxn ang="0">
                      <a:pos x="connsiteX1" y="connsiteY1"/>
                    </a:cxn>
                  </a:cxnLst>
                  <a:rect l="l" t="t" r="r" b="b"/>
                  <a:pathLst>
                    <a:path w="54630" h="12704">
                      <a:moveTo>
                        <a:pt x="0" y="0"/>
                      </a:moveTo>
                      <a:lnTo>
                        <a:pt x="54630" y="0"/>
                      </a:lnTo>
                    </a:path>
                  </a:pathLst>
                </a:custGeom>
                <a:ln w="12700" cap="flat">
                  <a:solidFill>
                    <a:srgbClr val="6E1E50"/>
                  </a:solidFill>
                  <a:prstDash val="solid"/>
                  <a:miter/>
                </a:ln>
              </p:spPr>
              <p:txBody>
                <a:bodyPr rtlCol="0" anchor="ctr"/>
                <a:lstStyle/>
                <a:p>
                  <a:endParaRPr lang="en-US" sz="1100"/>
                </a:p>
              </p:txBody>
            </p:sp>
          </p:grpSp>
          <p:grpSp>
            <p:nvGrpSpPr>
              <p:cNvPr id="133" name="Graphic 69">
                <a:extLst>
                  <a:ext uri="{FF2B5EF4-FFF2-40B4-BE49-F238E27FC236}">
                    <a16:creationId xmlns:a16="http://schemas.microsoft.com/office/drawing/2014/main" id="{366DD61C-F0F3-7E45-CD51-EEAF5D28E268}"/>
                  </a:ext>
                </a:extLst>
              </p:cNvPr>
              <p:cNvGrpSpPr/>
              <p:nvPr/>
            </p:nvGrpSpPr>
            <p:grpSpPr>
              <a:xfrm>
                <a:off x="4581163" y="2335508"/>
                <a:ext cx="54630" cy="54503"/>
                <a:chOff x="4581163" y="2335508"/>
                <a:chExt cx="54630" cy="54503"/>
              </a:xfrm>
            </p:grpSpPr>
            <p:sp>
              <p:nvSpPr>
                <p:cNvPr id="197" name="Freeform 1271">
                  <a:extLst>
                    <a:ext uri="{FF2B5EF4-FFF2-40B4-BE49-F238E27FC236}">
                      <a16:creationId xmlns:a16="http://schemas.microsoft.com/office/drawing/2014/main" id="{87B47CE3-2A21-37E7-DF78-8E976560A3CA}"/>
                    </a:ext>
                  </a:extLst>
                </p:cNvPr>
                <p:cNvSpPr/>
                <p:nvPr/>
              </p:nvSpPr>
              <p:spPr>
                <a:xfrm>
                  <a:off x="4608478" y="2335508"/>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98" name="Freeform 1272">
                  <a:extLst>
                    <a:ext uri="{FF2B5EF4-FFF2-40B4-BE49-F238E27FC236}">
                      <a16:creationId xmlns:a16="http://schemas.microsoft.com/office/drawing/2014/main" id="{67D0F330-C97D-AEA2-59F8-E2A515FB5633}"/>
                    </a:ext>
                  </a:extLst>
                </p:cNvPr>
                <p:cNvSpPr/>
                <p:nvPr/>
              </p:nvSpPr>
              <p:spPr>
                <a:xfrm>
                  <a:off x="4581163" y="2362697"/>
                  <a:ext cx="54630" cy="12704"/>
                </a:xfrm>
                <a:custGeom>
                  <a:avLst/>
                  <a:gdLst>
                    <a:gd name="connsiteX0" fmla="*/ 0 w 54630"/>
                    <a:gd name="connsiteY0" fmla="*/ 0 h 12704"/>
                    <a:gd name="connsiteX1" fmla="*/ 54631 w 54630"/>
                    <a:gd name="connsiteY1" fmla="*/ 0 h 12704"/>
                  </a:gdLst>
                  <a:ahLst/>
                  <a:cxnLst>
                    <a:cxn ang="0">
                      <a:pos x="connsiteX0" y="connsiteY0"/>
                    </a:cxn>
                    <a:cxn ang="0">
                      <a:pos x="connsiteX1" y="connsiteY1"/>
                    </a:cxn>
                  </a:cxnLst>
                  <a:rect l="l" t="t" r="r" b="b"/>
                  <a:pathLst>
                    <a:path w="54630" h="12704">
                      <a:moveTo>
                        <a:pt x="0" y="0"/>
                      </a:moveTo>
                      <a:lnTo>
                        <a:pt x="54631" y="0"/>
                      </a:lnTo>
                    </a:path>
                  </a:pathLst>
                </a:custGeom>
                <a:ln w="12700" cap="flat">
                  <a:solidFill>
                    <a:srgbClr val="6E1E50"/>
                  </a:solidFill>
                  <a:prstDash val="solid"/>
                  <a:miter/>
                </a:ln>
              </p:spPr>
              <p:txBody>
                <a:bodyPr rtlCol="0" anchor="ctr"/>
                <a:lstStyle/>
                <a:p>
                  <a:endParaRPr lang="en-US" sz="1100"/>
                </a:p>
              </p:txBody>
            </p:sp>
          </p:grpSp>
          <p:grpSp>
            <p:nvGrpSpPr>
              <p:cNvPr id="134" name="Graphic 69">
                <a:extLst>
                  <a:ext uri="{FF2B5EF4-FFF2-40B4-BE49-F238E27FC236}">
                    <a16:creationId xmlns:a16="http://schemas.microsoft.com/office/drawing/2014/main" id="{D0A8EB70-E70B-7C9C-74FC-A6CCA2929350}"/>
                  </a:ext>
                </a:extLst>
              </p:cNvPr>
              <p:cNvGrpSpPr/>
              <p:nvPr/>
            </p:nvGrpSpPr>
            <p:grpSpPr>
              <a:xfrm>
                <a:off x="4591200" y="2335508"/>
                <a:ext cx="54503" cy="54503"/>
                <a:chOff x="4591200" y="2335508"/>
                <a:chExt cx="54503" cy="54503"/>
              </a:xfrm>
            </p:grpSpPr>
            <p:sp>
              <p:nvSpPr>
                <p:cNvPr id="195" name="Freeform 1269">
                  <a:extLst>
                    <a:ext uri="{FF2B5EF4-FFF2-40B4-BE49-F238E27FC236}">
                      <a16:creationId xmlns:a16="http://schemas.microsoft.com/office/drawing/2014/main" id="{376813EF-F792-72B2-DC6C-BC88D124D6F1}"/>
                    </a:ext>
                  </a:extLst>
                </p:cNvPr>
                <p:cNvSpPr/>
                <p:nvPr/>
              </p:nvSpPr>
              <p:spPr>
                <a:xfrm>
                  <a:off x="4618388" y="2335508"/>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96" name="Freeform 1270">
                  <a:extLst>
                    <a:ext uri="{FF2B5EF4-FFF2-40B4-BE49-F238E27FC236}">
                      <a16:creationId xmlns:a16="http://schemas.microsoft.com/office/drawing/2014/main" id="{D9F0AF02-B440-01E9-D854-D02B303D6669}"/>
                    </a:ext>
                  </a:extLst>
                </p:cNvPr>
                <p:cNvSpPr/>
                <p:nvPr/>
              </p:nvSpPr>
              <p:spPr>
                <a:xfrm>
                  <a:off x="4591200" y="2362697"/>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135" name="Graphic 69">
                <a:extLst>
                  <a:ext uri="{FF2B5EF4-FFF2-40B4-BE49-F238E27FC236}">
                    <a16:creationId xmlns:a16="http://schemas.microsoft.com/office/drawing/2014/main" id="{BFC58739-CE88-C393-3200-90AEDB8435BA}"/>
                  </a:ext>
                </a:extLst>
              </p:cNvPr>
              <p:cNvGrpSpPr/>
              <p:nvPr/>
            </p:nvGrpSpPr>
            <p:grpSpPr>
              <a:xfrm>
                <a:off x="4551053" y="2322549"/>
                <a:ext cx="54503" cy="54503"/>
                <a:chOff x="4551053" y="2322549"/>
                <a:chExt cx="54503" cy="54503"/>
              </a:xfrm>
            </p:grpSpPr>
            <p:sp>
              <p:nvSpPr>
                <p:cNvPr id="193" name="Freeform 1267">
                  <a:extLst>
                    <a:ext uri="{FF2B5EF4-FFF2-40B4-BE49-F238E27FC236}">
                      <a16:creationId xmlns:a16="http://schemas.microsoft.com/office/drawing/2014/main" id="{F8B358BC-91E4-59BE-0D57-BB794A27F79B}"/>
                    </a:ext>
                  </a:extLst>
                </p:cNvPr>
                <p:cNvSpPr/>
                <p:nvPr/>
              </p:nvSpPr>
              <p:spPr>
                <a:xfrm>
                  <a:off x="4578241" y="232254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94" name="Freeform 1268">
                  <a:extLst>
                    <a:ext uri="{FF2B5EF4-FFF2-40B4-BE49-F238E27FC236}">
                      <a16:creationId xmlns:a16="http://schemas.microsoft.com/office/drawing/2014/main" id="{9E43050D-3191-EA44-F2A7-973A273FB926}"/>
                    </a:ext>
                  </a:extLst>
                </p:cNvPr>
                <p:cNvSpPr/>
                <p:nvPr/>
              </p:nvSpPr>
              <p:spPr>
                <a:xfrm>
                  <a:off x="4551053" y="234973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36" name="Graphic 69">
                <a:extLst>
                  <a:ext uri="{FF2B5EF4-FFF2-40B4-BE49-F238E27FC236}">
                    <a16:creationId xmlns:a16="http://schemas.microsoft.com/office/drawing/2014/main" id="{7562F230-4373-9075-23AB-135F35DA5FEB}"/>
                  </a:ext>
                </a:extLst>
              </p:cNvPr>
              <p:cNvGrpSpPr/>
              <p:nvPr/>
            </p:nvGrpSpPr>
            <p:grpSpPr>
              <a:xfrm>
                <a:off x="4472665" y="2262456"/>
                <a:ext cx="54503" cy="54503"/>
                <a:chOff x="4472665" y="2262456"/>
                <a:chExt cx="54503" cy="54503"/>
              </a:xfrm>
            </p:grpSpPr>
            <p:sp>
              <p:nvSpPr>
                <p:cNvPr id="191" name="Freeform 1265">
                  <a:extLst>
                    <a:ext uri="{FF2B5EF4-FFF2-40B4-BE49-F238E27FC236}">
                      <a16:creationId xmlns:a16="http://schemas.microsoft.com/office/drawing/2014/main" id="{91589719-7C43-C277-4932-03EBDBAC007D}"/>
                    </a:ext>
                  </a:extLst>
                </p:cNvPr>
                <p:cNvSpPr/>
                <p:nvPr/>
              </p:nvSpPr>
              <p:spPr>
                <a:xfrm>
                  <a:off x="4499980" y="226245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92" name="Freeform 1266">
                  <a:extLst>
                    <a:ext uri="{FF2B5EF4-FFF2-40B4-BE49-F238E27FC236}">
                      <a16:creationId xmlns:a16="http://schemas.microsoft.com/office/drawing/2014/main" id="{E2BFCF80-920F-A263-D84A-FC2809081495}"/>
                    </a:ext>
                  </a:extLst>
                </p:cNvPr>
                <p:cNvSpPr/>
                <p:nvPr/>
              </p:nvSpPr>
              <p:spPr>
                <a:xfrm>
                  <a:off x="4472665" y="228964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37" name="Graphic 69">
                <a:extLst>
                  <a:ext uri="{FF2B5EF4-FFF2-40B4-BE49-F238E27FC236}">
                    <a16:creationId xmlns:a16="http://schemas.microsoft.com/office/drawing/2014/main" id="{2F8D0DD3-C519-9568-6496-EF29328B36CE}"/>
                  </a:ext>
                </a:extLst>
              </p:cNvPr>
              <p:cNvGrpSpPr/>
              <p:nvPr/>
            </p:nvGrpSpPr>
            <p:grpSpPr>
              <a:xfrm>
                <a:off x="4411936" y="2244161"/>
                <a:ext cx="54503" cy="54503"/>
                <a:chOff x="4411936" y="2244161"/>
                <a:chExt cx="54503" cy="54503"/>
              </a:xfrm>
            </p:grpSpPr>
            <p:sp>
              <p:nvSpPr>
                <p:cNvPr id="189" name="Freeform 1263">
                  <a:extLst>
                    <a:ext uri="{FF2B5EF4-FFF2-40B4-BE49-F238E27FC236}">
                      <a16:creationId xmlns:a16="http://schemas.microsoft.com/office/drawing/2014/main" id="{76442039-AE94-3770-1278-7CA4F7EA527A}"/>
                    </a:ext>
                  </a:extLst>
                </p:cNvPr>
                <p:cNvSpPr/>
                <p:nvPr/>
              </p:nvSpPr>
              <p:spPr>
                <a:xfrm>
                  <a:off x="4439251" y="224416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90" name="Freeform 1264">
                  <a:extLst>
                    <a:ext uri="{FF2B5EF4-FFF2-40B4-BE49-F238E27FC236}">
                      <a16:creationId xmlns:a16="http://schemas.microsoft.com/office/drawing/2014/main" id="{95986A02-55DE-ADC8-E350-AA813DEADE0F}"/>
                    </a:ext>
                  </a:extLst>
                </p:cNvPr>
                <p:cNvSpPr/>
                <p:nvPr/>
              </p:nvSpPr>
              <p:spPr>
                <a:xfrm>
                  <a:off x="4411936" y="2271476"/>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38" name="Graphic 69">
                <a:extLst>
                  <a:ext uri="{FF2B5EF4-FFF2-40B4-BE49-F238E27FC236}">
                    <a16:creationId xmlns:a16="http://schemas.microsoft.com/office/drawing/2014/main" id="{DC9338F1-FF8A-C1C9-C3FB-CF9F4B55B77E}"/>
                  </a:ext>
                </a:extLst>
              </p:cNvPr>
              <p:cNvGrpSpPr/>
              <p:nvPr/>
            </p:nvGrpSpPr>
            <p:grpSpPr>
              <a:xfrm>
                <a:off x="3932839" y="1924636"/>
                <a:ext cx="54503" cy="54503"/>
                <a:chOff x="3932839" y="1924636"/>
                <a:chExt cx="54503" cy="54503"/>
              </a:xfrm>
            </p:grpSpPr>
            <p:sp>
              <p:nvSpPr>
                <p:cNvPr id="187" name="Freeform 1261">
                  <a:extLst>
                    <a:ext uri="{FF2B5EF4-FFF2-40B4-BE49-F238E27FC236}">
                      <a16:creationId xmlns:a16="http://schemas.microsoft.com/office/drawing/2014/main" id="{22AADCAC-C46F-91BE-3860-15EABC468E61}"/>
                    </a:ext>
                  </a:extLst>
                </p:cNvPr>
                <p:cNvSpPr/>
                <p:nvPr/>
              </p:nvSpPr>
              <p:spPr>
                <a:xfrm>
                  <a:off x="3960027" y="19246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88" name="Freeform 1262">
                  <a:extLst>
                    <a:ext uri="{FF2B5EF4-FFF2-40B4-BE49-F238E27FC236}">
                      <a16:creationId xmlns:a16="http://schemas.microsoft.com/office/drawing/2014/main" id="{E0D3BC21-57F6-8FF2-5B2C-C8EB5B02EB33}"/>
                    </a:ext>
                  </a:extLst>
                </p:cNvPr>
                <p:cNvSpPr/>
                <p:nvPr/>
              </p:nvSpPr>
              <p:spPr>
                <a:xfrm>
                  <a:off x="3932839" y="195182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39" name="Graphic 69">
                <a:extLst>
                  <a:ext uri="{FF2B5EF4-FFF2-40B4-BE49-F238E27FC236}">
                    <a16:creationId xmlns:a16="http://schemas.microsoft.com/office/drawing/2014/main" id="{8F17E227-5770-A699-4D5E-EEB2A7855F42}"/>
                  </a:ext>
                </a:extLst>
              </p:cNvPr>
              <p:cNvGrpSpPr/>
              <p:nvPr/>
            </p:nvGrpSpPr>
            <p:grpSpPr>
              <a:xfrm>
                <a:off x="3854959" y="1860223"/>
                <a:ext cx="54503" cy="54503"/>
                <a:chOff x="3854959" y="1860223"/>
                <a:chExt cx="54503" cy="54503"/>
              </a:xfrm>
            </p:grpSpPr>
            <p:sp>
              <p:nvSpPr>
                <p:cNvPr id="185" name="Freeform 1259">
                  <a:extLst>
                    <a:ext uri="{FF2B5EF4-FFF2-40B4-BE49-F238E27FC236}">
                      <a16:creationId xmlns:a16="http://schemas.microsoft.com/office/drawing/2014/main" id="{8C27C62B-446E-EDBF-E54F-315B04D8E1D4}"/>
                    </a:ext>
                  </a:extLst>
                </p:cNvPr>
                <p:cNvSpPr/>
                <p:nvPr/>
              </p:nvSpPr>
              <p:spPr>
                <a:xfrm>
                  <a:off x="3882274" y="1860223"/>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86" name="Freeform 1260">
                  <a:extLst>
                    <a:ext uri="{FF2B5EF4-FFF2-40B4-BE49-F238E27FC236}">
                      <a16:creationId xmlns:a16="http://schemas.microsoft.com/office/drawing/2014/main" id="{8F1795B5-0EE0-387B-DCAC-65311A1F5BE4}"/>
                    </a:ext>
                  </a:extLst>
                </p:cNvPr>
                <p:cNvSpPr/>
                <p:nvPr/>
              </p:nvSpPr>
              <p:spPr>
                <a:xfrm>
                  <a:off x="3854959" y="188753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40" name="Graphic 69">
                <a:extLst>
                  <a:ext uri="{FF2B5EF4-FFF2-40B4-BE49-F238E27FC236}">
                    <a16:creationId xmlns:a16="http://schemas.microsoft.com/office/drawing/2014/main" id="{ED722F90-AC90-5536-BE7D-04251771366F}"/>
                  </a:ext>
                </a:extLst>
              </p:cNvPr>
              <p:cNvGrpSpPr/>
              <p:nvPr/>
            </p:nvGrpSpPr>
            <p:grpSpPr>
              <a:xfrm>
                <a:off x="3830947" y="1843961"/>
                <a:ext cx="54503" cy="54503"/>
                <a:chOff x="3830947" y="1843961"/>
                <a:chExt cx="54503" cy="54503"/>
              </a:xfrm>
            </p:grpSpPr>
            <p:sp>
              <p:nvSpPr>
                <p:cNvPr id="183" name="Freeform 1257">
                  <a:extLst>
                    <a:ext uri="{FF2B5EF4-FFF2-40B4-BE49-F238E27FC236}">
                      <a16:creationId xmlns:a16="http://schemas.microsoft.com/office/drawing/2014/main" id="{BBF2F213-5D89-F80B-C34A-747D073AC0DC}"/>
                    </a:ext>
                  </a:extLst>
                </p:cNvPr>
                <p:cNvSpPr/>
                <p:nvPr/>
              </p:nvSpPr>
              <p:spPr>
                <a:xfrm>
                  <a:off x="3858262" y="184396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84" name="Freeform 1258">
                  <a:extLst>
                    <a:ext uri="{FF2B5EF4-FFF2-40B4-BE49-F238E27FC236}">
                      <a16:creationId xmlns:a16="http://schemas.microsoft.com/office/drawing/2014/main" id="{EB2A1669-6F91-EA75-54D7-71BD83302E59}"/>
                    </a:ext>
                  </a:extLst>
                </p:cNvPr>
                <p:cNvSpPr/>
                <p:nvPr/>
              </p:nvSpPr>
              <p:spPr>
                <a:xfrm>
                  <a:off x="3830947" y="1871276"/>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41" name="Graphic 69">
                <a:extLst>
                  <a:ext uri="{FF2B5EF4-FFF2-40B4-BE49-F238E27FC236}">
                    <a16:creationId xmlns:a16="http://schemas.microsoft.com/office/drawing/2014/main" id="{EBDCED68-082C-A15F-DA4B-B1455A817EA2}"/>
                  </a:ext>
                </a:extLst>
              </p:cNvPr>
              <p:cNvGrpSpPr/>
              <p:nvPr/>
            </p:nvGrpSpPr>
            <p:grpSpPr>
              <a:xfrm>
                <a:off x="3780509" y="1819949"/>
                <a:ext cx="54503" cy="54503"/>
                <a:chOff x="3780509" y="1819949"/>
                <a:chExt cx="54503" cy="54503"/>
              </a:xfrm>
            </p:grpSpPr>
            <p:sp>
              <p:nvSpPr>
                <p:cNvPr id="181" name="Freeform 1255">
                  <a:extLst>
                    <a:ext uri="{FF2B5EF4-FFF2-40B4-BE49-F238E27FC236}">
                      <a16:creationId xmlns:a16="http://schemas.microsoft.com/office/drawing/2014/main" id="{3DBFE27D-2890-5680-3CDF-C48D2EA48F92}"/>
                    </a:ext>
                  </a:extLst>
                </p:cNvPr>
                <p:cNvSpPr/>
                <p:nvPr/>
              </p:nvSpPr>
              <p:spPr>
                <a:xfrm>
                  <a:off x="3807697" y="181994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82" name="Freeform 1256">
                  <a:extLst>
                    <a:ext uri="{FF2B5EF4-FFF2-40B4-BE49-F238E27FC236}">
                      <a16:creationId xmlns:a16="http://schemas.microsoft.com/office/drawing/2014/main" id="{56D6F05D-B7D6-A23B-EC45-947BAEB8D117}"/>
                    </a:ext>
                  </a:extLst>
                </p:cNvPr>
                <p:cNvSpPr/>
                <p:nvPr/>
              </p:nvSpPr>
              <p:spPr>
                <a:xfrm>
                  <a:off x="3780509" y="184713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42" name="Graphic 69">
                <a:extLst>
                  <a:ext uri="{FF2B5EF4-FFF2-40B4-BE49-F238E27FC236}">
                    <a16:creationId xmlns:a16="http://schemas.microsoft.com/office/drawing/2014/main" id="{B22F7629-2F71-FC50-C913-D8C93872AB8B}"/>
                  </a:ext>
                </a:extLst>
              </p:cNvPr>
              <p:cNvGrpSpPr/>
              <p:nvPr/>
            </p:nvGrpSpPr>
            <p:grpSpPr>
              <a:xfrm>
                <a:off x="3774411" y="1800384"/>
                <a:ext cx="54503" cy="54503"/>
                <a:chOff x="3774411" y="1800384"/>
                <a:chExt cx="54503" cy="54503"/>
              </a:xfrm>
            </p:grpSpPr>
            <p:sp>
              <p:nvSpPr>
                <p:cNvPr id="179" name="Freeform 1253">
                  <a:extLst>
                    <a:ext uri="{FF2B5EF4-FFF2-40B4-BE49-F238E27FC236}">
                      <a16:creationId xmlns:a16="http://schemas.microsoft.com/office/drawing/2014/main" id="{5D84129B-E60A-26CB-1580-E4DEF5E8F2DC}"/>
                    </a:ext>
                  </a:extLst>
                </p:cNvPr>
                <p:cNvSpPr/>
                <p:nvPr/>
              </p:nvSpPr>
              <p:spPr>
                <a:xfrm>
                  <a:off x="3801599" y="1800384"/>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80" name="Freeform 1254">
                  <a:extLst>
                    <a:ext uri="{FF2B5EF4-FFF2-40B4-BE49-F238E27FC236}">
                      <a16:creationId xmlns:a16="http://schemas.microsoft.com/office/drawing/2014/main" id="{79819A3E-BBDE-04FF-2408-11918C6B279C}"/>
                    </a:ext>
                  </a:extLst>
                </p:cNvPr>
                <p:cNvSpPr/>
                <p:nvPr/>
              </p:nvSpPr>
              <p:spPr>
                <a:xfrm>
                  <a:off x="3774411" y="1827699"/>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43" name="Graphic 69">
                <a:extLst>
                  <a:ext uri="{FF2B5EF4-FFF2-40B4-BE49-F238E27FC236}">
                    <a16:creationId xmlns:a16="http://schemas.microsoft.com/office/drawing/2014/main" id="{74C52E47-6FC3-B883-943D-A9BB1CBC1C52}"/>
                  </a:ext>
                </a:extLst>
              </p:cNvPr>
              <p:cNvGrpSpPr/>
              <p:nvPr/>
            </p:nvGrpSpPr>
            <p:grpSpPr>
              <a:xfrm>
                <a:off x="3480550" y="1775736"/>
                <a:ext cx="54503" cy="54503"/>
                <a:chOff x="3480550" y="1775736"/>
                <a:chExt cx="54503" cy="54503"/>
              </a:xfrm>
            </p:grpSpPr>
            <p:sp>
              <p:nvSpPr>
                <p:cNvPr id="177" name="Freeform 1251">
                  <a:extLst>
                    <a:ext uri="{FF2B5EF4-FFF2-40B4-BE49-F238E27FC236}">
                      <a16:creationId xmlns:a16="http://schemas.microsoft.com/office/drawing/2014/main" id="{63129904-D592-2370-8FEB-09A46BA3A449}"/>
                    </a:ext>
                  </a:extLst>
                </p:cNvPr>
                <p:cNvSpPr/>
                <p:nvPr/>
              </p:nvSpPr>
              <p:spPr>
                <a:xfrm>
                  <a:off x="3507865" y="17757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78" name="Freeform 1252">
                  <a:extLst>
                    <a:ext uri="{FF2B5EF4-FFF2-40B4-BE49-F238E27FC236}">
                      <a16:creationId xmlns:a16="http://schemas.microsoft.com/office/drawing/2014/main" id="{6BBD22B8-45FB-0F05-8D43-794E03B41CF2}"/>
                    </a:ext>
                  </a:extLst>
                </p:cNvPr>
                <p:cNvSpPr/>
                <p:nvPr/>
              </p:nvSpPr>
              <p:spPr>
                <a:xfrm>
                  <a:off x="3480550" y="180305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44" name="Graphic 69">
                <a:extLst>
                  <a:ext uri="{FF2B5EF4-FFF2-40B4-BE49-F238E27FC236}">
                    <a16:creationId xmlns:a16="http://schemas.microsoft.com/office/drawing/2014/main" id="{817E85FC-C3E0-5246-8A57-71921C684952}"/>
                  </a:ext>
                </a:extLst>
              </p:cNvPr>
              <p:cNvGrpSpPr/>
              <p:nvPr/>
            </p:nvGrpSpPr>
            <p:grpSpPr>
              <a:xfrm>
                <a:off x="3480550" y="1775736"/>
                <a:ext cx="54503" cy="54503"/>
                <a:chOff x="3480550" y="1775736"/>
                <a:chExt cx="54503" cy="54503"/>
              </a:xfrm>
            </p:grpSpPr>
            <p:sp>
              <p:nvSpPr>
                <p:cNvPr id="175" name="Freeform 1249">
                  <a:extLst>
                    <a:ext uri="{FF2B5EF4-FFF2-40B4-BE49-F238E27FC236}">
                      <a16:creationId xmlns:a16="http://schemas.microsoft.com/office/drawing/2014/main" id="{0BB3FDDA-3DF3-1CD3-3805-347D194BD4D6}"/>
                    </a:ext>
                  </a:extLst>
                </p:cNvPr>
                <p:cNvSpPr/>
                <p:nvPr/>
              </p:nvSpPr>
              <p:spPr>
                <a:xfrm>
                  <a:off x="3507865" y="17757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76" name="Freeform 1250">
                  <a:extLst>
                    <a:ext uri="{FF2B5EF4-FFF2-40B4-BE49-F238E27FC236}">
                      <a16:creationId xmlns:a16="http://schemas.microsoft.com/office/drawing/2014/main" id="{DAD4774C-E86E-3FF4-C3B3-7EB216117748}"/>
                    </a:ext>
                  </a:extLst>
                </p:cNvPr>
                <p:cNvSpPr/>
                <p:nvPr/>
              </p:nvSpPr>
              <p:spPr>
                <a:xfrm>
                  <a:off x="3480550" y="180305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45" name="Graphic 69">
                <a:extLst>
                  <a:ext uri="{FF2B5EF4-FFF2-40B4-BE49-F238E27FC236}">
                    <a16:creationId xmlns:a16="http://schemas.microsoft.com/office/drawing/2014/main" id="{ACFED8CC-2474-4448-9A13-5E364A4B095B}"/>
                  </a:ext>
                </a:extLst>
              </p:cNvPr>
              <p:cNvGrpSpPr/>
              <p:nvPr/>
            </p:nvGrpSpPr>
            <p:grpSpPr>
              <a:xfrm>
                <a:off x="5828390" y="3142769"/>
                <a:ext cx="54503" cy="54503"/>
                <a:chOff x="5828390" y="3142769"/>
                <a:chExt cx="54503" cy="54503"/>
              </a:xfrm>
            </p:grpSpPr>
            <p:sp>
              <p:nvSpPr>
                <p:cNvPr id="173" name="Freeform 1247">
                  <a:extLst>
                    <a:ext uri="{FF2B5EF4-FFF2-40B4-BE49-F238E27FC236}">
                      <a16:creationId xmlns:a16="http://schemas.microsoft.com/office/drawing/2014/main" id="{ED017A5B-54BC-880A-409F-9474F73DF1F1}"/>
                    </a:ext>
                  </a:extLst>
                </p:cNvPr>
                <p:cNvSpPr/>
                <p:nvPr/>
              </p:nvSpPr>
              <p:spPr>
                <a:xfrm>
                  <a:off x="5855578" y="314276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74" name="Freeform 1248">
                  <a:extLst>
                    <a:ext uri="{FF2B5EF4-FFF2-40B4-BE49-F238E27FC236}">
                      <a16:creationId xmlns:a16="http://schemas.microsoft.com/office/drawing/2014/main" id="{4A7FCBFA-E955-5562-E34F-9D8A8B92430D}"/>
                    </a:ext>
                  </a:extLst>
                </p:cNvPr>
                <p:cNvSpPr/>
                <p:nvPr/>
              </p:nvSpPr>
              <p:spPr>
                <a:xfrm>
                  <a:off x="5828390" y="317008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46" name="Graphic 69">
                <a:extLst>
                  <a:ext uri="{FF2B5EF4-FFF2-40B4-BE49-F238E27FC236}">
                    <a16:creationId xmlns:a16="http://schemas.microsoft.com/office/drawing/2014/main" id="{D95C2C5F-D998-9148-87F2-C646ED93BB62}"/>
                  </a:ext>
                </a:extLst>
              </p:cNvPr>
              <p:cNvGrpSpPr/>
              <p:nvPr/>
            </p:nvGrpSpPr>
            <p:grpSpPr>
              <a:xfrm>
                <a:off x="5779730" y="3142769"/>
                <a:ext cx="54503" cy="54503"/>
                <a:chOff x="5779730" y="3142769"/>
                <a:chExt cx="54503" cy="54503"/>
              </a:xfrm>
            </p:grpSpPr>
            <p:sp>
              <p:nvSpPr>
                <p:cNvPr id="171" name="Freeform 1245">
                  <a:extLst>
                    <a:ext uri="{FF2B5EF4-FFF2-40B4-BE49-F238E27FC236}">
                      <a16:creationId xmlns:a16="http://schemas.microsoft.com/office/drawing/2014/main" id="{F09384B0-7B8B-6B85-C49F-4EEF5285B280}"/>
                    </a:ext>
                  </a:extLst>
                </p:cNvPr>
                <p:cNvSpPr/>
                <p:nvPr/>
              </p:nvSpPr>
              <p:spPr>
                <a:xfrm>
                  <a:off x="5807046" y="314276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72" name="Freeform 1246">
                  <a:extLst>
                    <a:ext uri="{FF2B5EF4-FFF2-40B4-BE49-F238E27FC236}">
                      <a16:creationId xmlns:a16="http://schemas.microsoft.com/office/drawing/2014/main" id="{75A470DD-344F-7A8C-1874-0B6D60B0249D}"/>
                    </a:ext>
                  </a:extLst>
                </p:cNvPr>
                <p:cNvSpPr/>
                <p:nvPr/>
              </p:nvSpPr>
              <p:spPr>
                <a:xfrm>
                  <a:off x="5779730" y="3170084"/>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147" name="Graphic 69">
                <a:extLst>
                  <a:ext uri="{FF2B5EF4-FFF2-40B4-BE49-F238E27FC236}">
                    <a16:creationId xmlns:a16="http://schemas.microsoft.com/office/drawing/2014/main" id="{911C1184-B3A3-2B7B-FF4B-18C89447A04C}"/>
                  </a:ext>
                </a:extLst>
              </p:cNvPr>
              <p:cNvGrpSpPr/>
              <p:nvPr/>
            </p:nvGrpSpPr>
            <p:grpSpPr>
              <a:xfrm>
                <a:off x="5784939" y="3142769"/>
                <a:ext cx="54503" cy="54503"/>
                <a:chOff x="5784939" y="3142769"/>
                <a:chExt cx="54503" cy="54503"/>
              </a:xfrm>
            </p:grpSpPr>
            <p:sp>
              <p:nvSpPr>
                <p:cNvPr id="169" name="Freeform 1243">
                  <a:extLst>
                    <a:ext uri="{FF2B5EF4-FFF2-40B4-BE49-F238E27FC236}">
                      <a16:creationId xmlns:a16="http://schemas.microsoft.com/office/drawing/2014/main" id="{EB74C1C9-A74A-9519-F07D-50357C9D08FB}"/>
                    </a:ext>
                  </a:extLst>
                </p:cNvPr>
                <p:cNvSpPr/>
                <p:nvPr/>
              </p:nvSpPr>
              <p:spPr>
                <a:xfrm>
                  <a:off x="5812255" y="314276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70" name="Freeform 1244">
                  <a:extLst>
                    <a:ext uri="{FF2B5EF4-FFF2-40B4-BE49-F238E27FC236}">
                      <a16:creationId xmlns:a16="http://schemas.microsoft.com/office/drawing/2014/main" id="{25FD07FD-8E51-C74E-8B88-4EEE100439FE}"/>
                    </a:ext>
                  </a:extLst>
                </p:cNvPr>
                <p:cNvSpPr/>
                <p:nvPr/>
              </p:nvSpPr>
              <p:spPr>
                <a:xfrm>
                  <a:off x="5784939" y="3170084"/>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148" name="Graphic 69">
                <a:extLst>
                  <a:ext uri="{FF2B5EF4-FFF2-40B4-BE49-F238E27FC236}">
                    <a16:creationId xmlns:a16="http://schemas.microsoft.com/office/drawing/2014/main" id="{3A27702C-0D1B-D12B-9182-D1BF623CF77A}"/>
                  </a:ext>
                </a:extLst>
              </p:cNvPr>
              <p:cNvGrpSpPr/>
              <p:nvPr/>
            </p:nvGrpSpPr>
            <p:grpSpPr>
              <a:xfrm>
                <a:off x="5791546" y="3142769"/>
                <a:ext cx="54503" cy="54503"/>
                <a:chOff x="5791546" y="3142769"/>
                <a:chExt cx="54503" cy="54503"/>
              </a:xfrm>
            </p:grpSpPr>
            <p:sp>
              <p:nvSpPr>
                <p:cNvPr id="167" name="Freeform 1241">
                  <a:extLst>
                    <a:ext uri="{FF2B5EF4-FFF2-40B4-BE49-F238E27FC236}">
                      <a16:creationId xmlns:a16="http://schemas.microsoft.com/office/drawing/2014/main" id="{C5AD13AE-4FE1-07B5-AD09-770C4EDD9703}"/>
                    </a:ext>
                  </a:extLst>
                </p:cNvPr>
                <p:cNvSpPr/>
                <p:nvPr/>
              </p:nvSpPr>
              <p:spPr>
                <a:xfrm>
                  <a:off x="5818734" y="314276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68" name="Freeform 1242">
                  <a:extLst>
                    <a:ext uri="{FF2B5EF4-FFF2-40B4-BE49-F238E27FC236}">
                      <a16:creationId xmlns:a16="http://schemas.microsoft.com/office/drawing/2014/main" id="{2679B6BE-5948-7A9F-7FBD-6C9CB1E155F5}"/>
                    </a:ext>
                  </a:extLst>
                </p:cNvPr>
                <p:cNvSpPr/>
                <p:nvPr/>
              </p:nvSpPr>
              <p:spPr>
                <a:xfrm>
                  <a:off x="5791546" y="317008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49" name="Graphic 69">
                <a:extLst>
                  <a:ext uri="{FF2B5EF4-FFF2-40B4-BE49-F238E27FC236}">
                    <a16:creationId xmlns:a16="http://schemas.microsoft.com/office/drawing/2014/main" id="{95B65DB1-2665-04B9-F0A4-0926BC13B01C}"/>
                  </a:ext>
                </a:extLst>
              </p:cNvPr>
              <p:cNvGrpSpPr/>
              <p:nvPr/>
            </p:nvGrpSpPr>
            <p:grpSpPr>
              <a:xfrm>
                <a:off x="5864217" y="3161826"/>
                <a:ext cx="54503" cy="54503"/>
                <a:chOff x="5864217" y="3161826"/>
                <a:chExt cx="54503" cy="54503"/>
              </a:xfrm>
            </p:grpSpPr>
            <p:sp>
              <p:nvSpPr>
                <p:cNvPr id="165" name="Freeform 1239">
                  <a:extLst>
                    <a:ext uri="{FF2B5EF4-FFF2-40B4-BE49-F238E27FC236}">
                      <a16:creationId xmlns:a16="http://schemas.microsoft.com/office/drawing/2014/main" id="{DEDDC083-48CC-C03D-B862-5A87FBEABDBA}"/>
                    </a:ext>
                  </a:extLst>
                </p:cNvPr>
                <p:cNvSpPr/>
                <p:nvPr/>
              </p:nvSpPr>
              <p:spPr>
                <a:xfrm>
                  <a:off x="5891532" y="316182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66" name="Freeform 1240">
                  <a:extLst>
                    <a:ext uri="{FF2B5EF4-FFF2-40B4-BE49-F238E27FC236}">
                      <a16:creationId xmlns:a16="http://schemas.microsoft.com/office/drawing/2014/main" id="{5ED44D75-692C-190C-43A8-3301DB6D8F8C}"/>
                    </a:ext>
                  </a:extLst>
                </p:cNvPr>
                <p:cNvSpPr/>
                <p:nvPr/>
              </p:nvSpPr>
              <p:spPr>
                <a:xfrm>
                  <a:off x="5864217" y="318901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50" name="Graphic 69">
                <a:extLst>
                  <a:ext uri="{FF2B5EF4-FFF2-40B4-BE49-F238E27FC236}">
                    <a16:creationId xmlns:a16="http://schemas.microsoft.com/office/drawing/2014/main" id="{C03D28C7-7D93-1F18-07DF-B54519D4B0F7}"/>
                  </a:ext>
                </a:extLst>
              </p:cNvPr>
              <p:cNvGrpSpPr/>
              <p:nvPr/>
            </p:nvGrpSpPr>
            <p:grpSpPr>
              <a:xfrm>
                <a:off x="6230368" y="3317841"/>
                <a:ext cx="54503" cy="54503"/>
                <a:chOff x="6230368" y="3317841"/>
                <a:chExt cx="54503" cy="54503"/>
              </a:xfrm>
            </p:grpSpPr>
            <p:sp>
              <p:nvSpPr>
                <p:cNvPr id="163" name="Freeform 1237">
                  <a:extLst>
                    <a:ext uri="{FF2B5EF4-FFF2-40B4-BE49-F238E27FC236}">
                      <a16:creationId xmlns:a16="http://schemas.microsoft.com/office/drawing/2014/main" id="{D8B5BD19-716F-8C18-44EE-CB9F947B15F0}"/>
                    </a:ext>
                  </a:extLst>
                </p:cNvPr>
                <p:cNvSpPr/>
                <p:nvPr/>
              </p:nvSpPr>
              <p:spPr>
                <a:xfrm>
                  <a:off x="6257684" y="3317841"/>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6E1E50"/>
                  </a:solidFill>
                  <a:prstDash val="solid"/>
                  <a:miter/>
                </a:ln>
              </p:spPr>
              <p:txBody>
                <a:bodyPr rtlCol="0" anchor="ctr"/>
                <a:lstStyle/>
                <a:p>
                  <a:endParaRPr lang="en-US" sz="1100"/>
                </a:p>
              </p:txBody>
            </p:sp>
            <p:sp>
              <p:nvSpPr>
                <p:cNvPr id="164" name="Freeform 1238">
                  <a:extLst>
                    <a:ext uri="{FF2B5EF4-FFF2-40B4-BE49-F238E27FC236}">
                      <a16:creationId xmlns:a16="http://schemas.microsoft.com/office/drawing/2014/main" id="{7E5A3C4F-1E43-4B70-4D18-405218E78F5C}"/>
                    </a:ext>
                  </a:extLst>
                </p:cNvPr>
                <p:cNvSpPr/>
                <p:nvPr/>
              </p:nvSpPr>
              <p:spPr>
                <a:xfrm>
                  <a:off x="6230368" y="3345156"/>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151" name="Graphic 69">
                <a:extLst>
                  <a:ext uri="{FF2B5EF4-FFF2-40B4-BE49-F238E27FC236}">
                    <a16:creationId xmlns:a16="http://schemas.microsoft.com/office/drawing/2014/main" id="{292DCDE8-1753-430F-D016-23D012089DE4}"/>
                  </a:ext>
                </a:extLst>
              </p:cNvPr>
              <p:cNvGrpSpPr/>
              <p:nvPr/>
            </p:nvGrpSpPr>
            <p:grpSpPr>
              <a:xfrm>
                <a:off x="6243454" y="3317841"/>
                <a:ext cx="54503" cy="54503"/>
                <a:chOff x="6243454" y="3317841"/>
                <a:chExt cx="54503" cy="54503"/>
              </a:xfrm>
            </p:grpSpPr>
            <p:sp>
              <p:nvSpPr>
                <p:cNvPr id="161" name="Freeform 1235">
                  <a:extLst>
                    <a:ext uri="{FF2B5EF4-FFF2-40B4-BE49-F238E27FC236}">
                      <a16:creationId xmlns:a16="http://schemas.microsoft.com/office/drawing/2014/main" id="{EB267E27-D9FA-0B8F-2559-A0F1278458FC}"/>
                    </a:ext>
                  </a:extLst>
                </p:cNvPr>
                <p:cNvSpPr/>
                <p:nvPr/>
              </p:nvSpPr>
              <p:spPr>
                <a:xfrm>
                  <a:off x="6270642" y="3317841"/>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6E1E50"/>
                  </a:solidFill>
                  <a:prstDash val="solid"/>
                  <a:miter/>
                </a:ln>
              </p:spPr>
              <p:txBody>
                <a:bodyPr rtlCol="0" anchor="ctr"/>
                <a:lstStyle/>
                <a:p>
                  <a:endParaRPr lang="en-US" sz="1100"/>
                </a:p>
              </p:txBody>
            </p:sp>
            <p:sp>
              <p:nvSpPr>
                <p:cNvPr id="162" name="Freeform 1236">
                  <a:extLst>
                    <a:ext uri="{FF2B5EF4-FFF2-40B4-BE49-F238E27FC236}">
                      <a16:creationId xmlns:a16="http://schemas.microsoft.com/office/drawing/2014/main" id="{20EFDB70-AD4C-6B8D-1E79-4BA9C7557A34}"/>
                    </a:ext>
                  </a:extLst>
                </p:cNvPr>
                <p:cNvSpPr/>
                <p:nvPr/>
              </p:nvSpPr>
              <p:spPr>
                <a:xfrm>
                  <a:off x="6243454" y="3345156"/>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152" name="Graphic 69">
                <a:extLst>
                  <a:ext uri="{FF2B5EF4-FFF2-40B4-BE49-F238E27FC236}">
                    <a16:creationId xmlns:a16="http://schemas.microsoft.com/office/drawing/2014/main" id="{F1A3A22C-B024-E600-C782-E85C44D51749}"/>
                  </a:ext>
                </a:extLst>
              </p:cNvPr>
              <p:cNvGrpSpPr/>
              <p:nvPr/>
            </p:nvGrpSpPr>
            <p:grpSpPr>
              <a:xfrm>
                <a:off x="6256921" y="3317841"/>
                <a:ext cx="54503" cy="54503"/>
                <a:chOff x="6256921" y="3317841"/>
                <a:chExt cx="54503" cy="54503"/>
              </a:xfrm>
            </p:grpSpPr>
            <p:sp>
              <p:nvSpPr>
                <p:cNvPr id="159" name="Freeform 1233">
                  <a:extLst>
                    <a:ext uri="{FF2B5EF4-FFF2-40B4-BE49-F238E27FC236}">
                      <a16:creationId xmlns:a16="http://schemas.microsoft.com/office/drawing/2014/main" id="{9B258C8C-96C1-3DBF-FBCD-541F0D03D378}"/>
                    </a:ext>
                  </a:extLst>
                </p:cNvPr>
                <p:cNvSpPr/>
                <p:nvPr/>
              </p:nvSpPr>
              <p:spPr>
                <a:xfrm>
                  <a:off x="6284110" y="3317841"/>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6E1E50"/>
                  </a:solidFill>
                  <a:prstDash val="solid"/>
                  <a:miter/>
                </a:ln>
              </p:spPr>
              <p:txBody>
                <a:bodyPr rtlCol="0" anchor="ctr"/>
                <a:lstStyle/>
                <a:p>
                  <a:endParaRPr lang="en-US" sz="1100"/>
                </a:p>
              </p:txBody>
            </p:sp>
            <p:sp>
              <p:nvSpPr>
                <p:cNvPr id="160" name="Freeform 1234">
                  <a:extLst>
                    <a:ext uri="{FF2B5EF4-FFF2-40B4-BE49-F238E27FC236}">
                      <a16:creationId xmlns:a16="http://schemas.microsoft.com/office/drawing/2014/main" id="{17D55CB1-3BEC-A176-E88A-3BEED8E15F35}"/>
                    </a:ext>
                  </a:extLst>
                </p:cNvPr>
                <p:cNvSpPr/>
                <p:nvPr/>
              </p:nvSpPr>
              <p:spPr>
                <a:xfrm>
                  <a:off x="6256921" y="3345156"/>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153" name="Graphic 69">
                <a:extLst>
                  <a:ext uri="{FF2B5EF4-FFF2-40B4-BE49-F238E27FC236}">
                    <a16:creationId xmlns:a16="http://schemas.microsoft.com/office/drawing/2014/main" id="{85C5B12E-499A-6335-297E-B74B9FCC5870}"/>
                  </a:ext>
                </a:extLst>
              </p:cNvPr>
              <p:cNvGrpSpPr/>
              <p:nvPr/>
            </p:nvGrpSpPr>
            <p:grpSpPr>
              <a:xfrm>
                <a:off x="6440505" y="3384414"/>
                <a:ext cx="54503" cy="54503"/>
                <a:chOff x="6440505" y="3384414"/>
                <a:chExt cx="54503" cy="54503"/>
              </a:xfrm>
            </p:grpSpPr>
            <p:sp>
              <p:nvSpPr>
                <p:cNvPr id="157" name="Freeform 1231">
                  <a:extLst>
                    <a:ext uri="{FF2B5EF4-FFF2-40B4-BE49-F238E27FC236}">
                      <a16:creationId xmlns:a16="http://schemas.microsoft.com/office/drawing/2014/main" id="{183EE905-1347-A6C2-5C28-F14A24CA066A}"/>
                    </a:ext>
                  </a:extLst>
                </p:cNvPr>
                <p:cNvSpPr/>
                <p:nvPr/>
              </p:nvSpPr>
              <p:spPr>
                <a:xfrm>
                  <a:off x="6467820" y="3384414"/>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58" name="Freeform 1232">
                  <a:extLst>
                    <a:ext uri="{FF2B5EF4-FFF2-40B4-BE49-F238E27FC236}">
                      <a16:creationId xmlns:a16="http://schemas.microsoft.com/office/drawing/2014/main" id="{36348796-3E51-9691-ABDD-45A0775B02D0}"/>
                    </a:ext>
                  </a:extLst>
                </p:cNvPr>
                <p:cNvSpPr/>
                <p:nvPr/>
              </p:nvSpPr>
              <p:spPr>
                <a:xfrm>
                  <a:off x="6440505" y="3411729"/>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54" name="Graphic 69">
                <a:extLst>
                  <a:ext uri="{FF2B5EF4-FFF2-40B4-BE49-F238E27FC236}">
                    <a16:creationId xmlns:a16="http://schemas.microsoft.com/office/drawing/2014/main" id="{ECD6302D-286F-0906-0B65-07FE2B94819F}"/>
                  </a:ext>
                </a:extLst>
              </p:cNvPr>
              <p:cNvGrpSpPr/>
              <p:nvPr/>
            </p:nvGrpSpPr>
            <p:grpSpPr>
              <a:xfrm>
                <a:off x="6448128" y="3384414"/>
                <a:ext cx="54503" cy="54503"/>
                <a:chOff x="6448128" y="3384414"/>
                <a:chExt cx="54503" cy="54503"/>
              </a:xfrm>
            </p:grpSpPr>
            <p:sp>
              <p:nvSpPr>
                <p:cNvPr id="155" name="Freeform 1229">
                  <a:extLst>
                    <a:ext uri="{FF2B5EF4-FFF2-40B4-BE49-F238E27FC236}">
                      <a16:creationId xmlns:a16="http://schemas.microsoft.com/office/drawing/2014/main" id="{D572ED1A-0D0E-72B4-8986-1DE5D3957AD7}"/>
                    </a:ext>
                  </a:extLst>
                </p:cNvPr>
                <p:cNvSpPr/>
                <p:nvPr/>
              </p:nvSpPr>
              <p:spPr>
                <a:xfrm>
                  <a:off x="6475443" y="3384414"/>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56" name="Freeform 1230">
                  <a:extLst>
                    <a:ext uri="{FF2B5EF4-FFF2-40B4-BE49-F238E27FC236}">
                      <a16:creationId xmlns:a16="http://schemas.microsoft.com/office/drawing/2014/main" id="{BC87C80B-55D0-5238-74F3-9AA0031BEF0E}"/>
                    </a:ext>
                  </a:extLst>
                </p:cNvPr>
                <p:cNvSpPr/>
                <p:nvPr/>
              </p:nvSpPr>
              <p:spPr>
                <a:xfrm>
                  <a:off x="6448128" y="3411729"/>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sp>
          <p:nvSpPr>
            <p:cNvPr id="443" name="Freeform 765">
              <a:extLst>
                <a:ext uri="{FF2B5EF4-FFF2-40B4-BE49-F238E27FC236}">
                  <a16:creationId xmlns:a16="http://schemas.microsoft.com/office/drawing/2014/main" id="{5EF3F78A-D698-114D-CE43-BFB37D6CAECB}"/>
                </a:ext>
              </a:extLst>
            </p:cNvPr>
            <p:cNvSpPr/>
            <p:nvPr/>
          </p:nvSpPr>
          <p:spPr>
            <a:xfrm>
              <a:off x="3431995" y="2022747"/>
              <a:ext cx="4782840" cy="2401835"/>
            </a:xfrm>
            <a:custGeom>
              <a:avLst/>
              <a:gdLst>
                <a:gd name="connsiteX0" fmla="*/ 0 w 5424933"/>
                <a:gd name="connsiteY0" fmla="*/ 0 h 2401835"/>
                <a:gd name="connsiteX1" fmla="*/ 0 w 5424933"/>
                <a:gd name="connsiteY1" fmla="*/ 2401836 h 2401835"/>
                <a:gd name="connsiteX2" fmla="*/ 5424933 w 5424933"/>
                <a:gd name="connsiteY2" fmla="*/ 2401836 h 2401835"/>
              </a:gdLst>
              <a:ahLst/>
              <a:cxnLst>
                <a:cxn ang="0">
                  <a:pos x="connsiteX0" y="connsiteY0"/>
                </a:cxn>
                <a:cxn ang="0">
                  <a:pos x="connsiteX1" y="connsiteY1"/>
                </a:cxn>
                <a:cxn ang="0">
                  <a:pos x="connsiteX2" y="connsiteY2"/>
                </a:cxn>
              </a:cxnLst>
              <a:rect l="l" t="t" r="r" b="b"/>
              <a:pathLst>
                <a:path w="5424933" h="2401835">
                  <a:moveTo>
                    <a:pt x="0" y="0"/>
                  </a:moveTo>
                  <a:lnTo>
                    <a:pt x="0" y="2401836"/>
                  </a:lnTo>
                  <a:lnTo>
                    <a:pt x="5424933" y="2401836"/>
                  </a:lnTo>
                </a:path>
              </a:pathLst>
            </a:custGeom>
            <a:noFill/>
            <a:ln w="12700" cap="sq">
              <a:solidFill>
                <a:srgbClr val="060F23"/>
              </a:solidFill>
              <a:prstDash val="solid"/>
              <a:miter/>
            </a:ln>
          </p:spPr>
          <p:txBody>
            <a:bodyPr rtlCol="0" anchor="ctr"/>
            <a:lstStyle/>
            <a:p>
              <a:endParaRPr lang="en-US" sz="1100"/>
            </a:p>
          </p:txBody>
        </p:sp>
        <p:sp>
          <p:nvSpPr>
            <p:cNvPr id="444" name="TextBox 443">
              <a:extLst>
                <a:ext uri="{FF2B5EF4-FFF2-40B4-BE49-F238E27FC236}">
                  <a16:creationId xmlns:a16="http://schemas.microsoft.com/office/drawing/2014/main" id="{F7A7A3BB-89F7-D5F3-7C2A-E4141B52B915}"/>
                </a:ext>
              </a:extLst>
            </p:cNvPr>
            <p:cNvSpPr txBox="1"/>
            <p:nvPr/>
          </p:nvSpPr>
          <p:spPr>
            <a:xfrm>
              <a:off x="3764640" y="3929405"/>
              <a:ext cx="1332416" cy="261610"/>
            </a:xfrm>
            <a:prstGeom prst="rect">
              <a:avLst/>
            </a:prstGeom>
            <a:noFill/>
          </p:spPr>
          <p:txBody>
            <a:bodyPr wrap="none" rtlCol="0">
              <a:spAutoFit/>
            </a:bodyPr>
            <a:lstStyle/>
            <a:p>
              <a:pPr algn="l"/>
              <a:r>
                <a:rPr lang="en-US" sz="1100">
                  <a:ln/>
                  <a:solidFill>
                    <a:srgbClr val="000000"/>
                  </a:solidFill>
                  <a:latin typeface="Arial"/>
                  <a:cs typeface="Arial"/>
                  <a:sym typeface="Arial"/>
                  <a:rtl val="0"/>
                </a:rPr>
                <a:t>Dato-DXd (n=365)</a:t>
              </a:r>
            </a:p>
          </p:txBody>
        </p:sp>
        <p:sp>
          <p:nvSpPr>
            <p:cNvPr id="445" name="TextBox 444">
              <a:extLst>
                <a:ext uri="{FF2B5EF4-FFF2-40B4-BE49-F238E27FC236}">
                  <a16:creationId xmlns:a16="http://schemas.microsoft.com/office/drawing/2014/main" id="{E3D7EC8C-D0F6-8199-DB61-5165D69D1A75}"/>
                </a:ext>
              </a:extLst>
            </p:cNvPr>
            <p:cNvSpPr txBox="1"/>
            <p:nvPr/>
          </p:nvSpPr>
          <p:spPr>
            <a:xfrm>
              <a:off x="3764642" y="4098847"/>
              <a:ext cx="955711" cy="261610"/>
            </a:xfrm>
            <a:prstGeom prst="rect">
              <a:avLst/>
            </a:prstGeom>
            <a:noFill/>
          </p:spPr>
          <p:txBody>
            <a:bodyPr wrap="none" rtlCol="0">
              <a:spAutoFit/>
            </a:bodyPr>
            <a:lstStyle/>
            <a:p>
              <a:pPr algn="l"/>
              <a:r>
                <a:rPr lang="en-US" sz="1100">
                  <a:ln/>
                  <a:solidFill>
                    <a:srgbClr val="000000"/>
                  </a:solidFill>
                  <a:latin typeface="Arial"/>
                  <a:cs typeface="Arial"/>
                  <a:sym typeface="Arial"/>
                  <a:rtl val="0"/>
                </a:rPr>
                <a:t>ICC (n=367)</a:t>
              </a:r>
            </a:p>
          </p:txBody>
        </p:sp>
        <p:sp>
          <p:nvSpPr>
            <p:cNvPr id="446" name="Freeform 768">
              <a:extLst>
                <a:ext uri="{FF2B5EF4-FFF2-40B4-BE49-F238E27FC236}">
                  <a16:creationId xmlns:a16="http://schemas.microsoft.com/office/drawing/2014/main" id="{FDAA8224-1837-BB68-81D7-BCC06E406933}"/>
                </a:ext>
              </a:extLst>
            </p:cNvPr>
            <p:cNvSpPr/>
            <p:nvPr/>
          </p:nvSpPr>
          <p:spPr>
            <a:xfrm>
              <a:off x="3607195" y="4221685"/>
              <a:ext cx="199591" cy="12704"/>
            </a:xfrm>
            <a:custGeom>
              <a:avLst/>
              <a:gdLst>
                <a:gd name="connsiteX0" fmla="*/ 0 w 199591"/>
                <a:gd name="connsiteY0" fmla="*/ 0 h 12704"/>
                <a:gd name="connsiteX1" fmla="*/ 199592 w 199591"/>
                <a:gd name="connsiteY1" fmla="*/ 0 h 12704"/>
              </a:gdLst>
              <a:ahLst/>
              <a:cxnLst>
                <a:cxn ang="0">
                  <a:pos x="connsiteX0" y="connsiteY0"/>
                </a:cxn>
                <a:cxn ang="0">
                  <a:pos x="connsiteX1" y="connsiteY1"/>
                </a:cxn>
              </a:cxnLst>
              <a:rect l="l" t="t" r="r" b="b"/>
              <a:pathLst>
                <a:path w="199591" h="12704">
                  <a:moveTo>
                    <a:pt x="0" y="0"/>
                  </a:moveTo>
                  <a:lnTo>
                    <a:pt x="199592" y="0"/>
                  </a:lnTo>
                </a:path>
              </a:pathLst>
            </a:custGeom>
            <a:ln w="12700" cap="flat">
              <a:solidFill>
                <a:srgbClr val="4F74C8"/>
              </a:solidFill>
              <a:prstDash val="solid"/>
              <a:miter/>
            </a:ln>
          </p:spPr>
          <p:txBody>
            <a:bodyPr rtlCol="0" anchor="ctr"/>
            <a:lstStyle/>
            <a:p>
              <a:endParaRPr lang="en-US" sz="1100"/>
            </a:p>
          </p:txBody>
        </p:sp>
        <p:sp>
          <p:nvSpPr>
            <p:cNvPr id="450" name="TextBox 449">
              <a:extLst>
                <a:ext uri="{FF2B5EF4-FFF2-40B4-BE49-F238E27FC236}">
                  <a16:creationId xmlns:a16="http://schemas.microsoft.com/office/drawing/2014/main" id="{DE057D07-E21F-2089-6E26-C04AC470B750}"/>
                </a:ext>
              </a:extLst>
            </p:cNvPr>
            <p:cNvSpPr txBox="1"/>
            <p:nvPr/>
          </p:nvSpPr>
          <p:spPr>
            <a:xfrm>
              <a:off x="3438982" y="4654682"/>
              <a:ext cx="4636730" cy="276999"/>
            </a:xfrm>
            <a:prstGeom prst="rect">
              <a:avLst/>
            </a:prstGeom>
            <a:noFill/>
          </p:spPr>
          <p:txBody>
            <a:bodyPr wrap="square" rtlCol="0">
              <a:spAutoFit/>
            </a:bodyPr>
            <a:lstStyle/>
            <a:p>
              <a:pPr algn="ctr"/>
              <a:r>
                <a:rPr lang="en-US" sz="1200" b="1">
                  <a:ln/>
                  <a:solidFill>
                    <a:srgbClr val="000000"/>
                  </a:solidFill>
                  <a:latin typeface="Arial"/>
                  <a:cs typeface="Arial"/>
                  <a:sym typeface="Arial"/>
                  <a:rtl val="0"/>
                </a:rPr>
                <a:t>Time from randomization (months)</a:t>
              </a:r>
            </a:p>
          </p:txBody>
        </p:sp>
        <p:sp>
          <p:nvSpPr>
            <p:cNvPr id="451" name="Freeform 1076">
              <a:extLst>
                <a:ext uri="{FF2B5EF4-FFF2-40B4-BE49-F238E27FC236}">
                  <a16:creationId xmlns:a16="http://schemas.microsoft.com/office/drawing/2014/main" id="{09A2DAFB-4115-0333-9DF8-AD2DB0043FE8}"/>
                </a:ext>
              </a:extLst>
            </p:cNvPr>
            <p:cNvSpPr/>
            <p:nvPr/>
          </p:nvSpPr>
          <p:spPr>
            <a:xfrm>
              <a:off x="3431995" y="4424582"/>
              <a:ext cx="12704" cy="53995"/>
            </a:xfrm>
            <a:custGeom>
              <a:avLst/>
              <a:gdLst>
                <a:gd name="connsiteX0" fmla="*/ 0 w 12704"/>
                <a:gd name="connsiteY0" fmla="*/ 0 h 53995"/>
                <a:gd name="connsiteX1" fmla="*/ 0 w 12704"/>
                <a:gd name="connsiteY1" fmla="*/ 53995 h 53995"/>
              </a:gdLst>
              <a:ahLst/>
              <a:cxnLst>
                <a:cxn ang="0">
                  <a:pos x="connsiteX0" y="connsiteY0"/>
                </a:cxn>
                <a:cxn ang="0">
                  <a:pos x="connsiteX1" y="connsiteY1"/>
                </a:cxn>
              </a:cxnLst>
              <a:rect l="l" t="t" r="r" b="b"/>
              <a:pathLst>
                <a:path w="12704" h="53995">
                  <a:moveTo>
                    <a:pt x="0" y="0"/>
                  </a:moveTo>
                  <a:lnTo>
                    <a:pt x="0" y="53995"/>
                  </a:lnTo>
                </a:path>
              </a:pathLst>
            </a:custGeom>
            <a:ln w="12700" cap="flat">
              <a:solidFill>
                <a:srgbClr val="000000"/>
              </a:solidFill>
              <a:prstDash val="solid"/>
              <a:round/>
            </a:ln>
          </p:spPr>
          <p:txBody>
            <a:bodyPr rtlCol="0" anchor="ctr"/>
            <a:lstStyle/>
            <a:p>
              <a:endParaRPr lang="en-US" sz="1100"/>
            </a:p>
          </p:txBody>
        </p:sp>
        <p:sp>
          <p:nvSpPr>
            <p:cNvPr id="452" name="Freeform 1077">
              <a:extLst>
                <a:ext uri="{FF2B5EF4-FFF2-40B4-BE49-F238E27FC236}">
                  <a16:creationId xmlns:a16="http://schemas.microsoft.com/office/drawing/2014/main" id="{7E9E2A72-ACDB-E0C9-B142-2664B660B6B2}"/>
                </a:ext>
              </a:extLst>
            </p:cNvPr>
            <p:cNvSpPr/>
            <p:nvPr/>
          </p:nvSpPr>
          <p:spPr>
            <a:xfrm>
              <a:off x="8081937" y="4424582"/>
              <a:ext cx="12704" cy="53995"/>
            </a:xfrm>
            <a:custGeom>
              <a:avLst/>
              <a:gdLst>
                <a:gd name="connsiteX0" fmla="*/ 0 w 12704"/>
                <a:gd name="connsiteY0" fmla="*/ 0 h 53995"/>
                <a:gd name="connsiteX1" fmla="*/ 0 w 12704"/>
                <a:gd name="connsiteY1" fmla="*/ 53995 h 53995"/>
              </a:gdLst>
              <a:ahLst/>
              <a:cxnLst>
                <a:cxn ang="0">
                  <a:pos x="connsiteX0" y="connsiteY0"/>
                </a:cxn>
                <a:cxn ang="0">
                  <a:pos x="connsiteX1" y="connsiteY1"/>
                </a:cxn>
              </a:cxnLst>
              <a:rect l="l" t="t" r="r" b="b"/>
              <a:pathLst>
                <a:path w="12704" h="53995">
                  <a:moveTo>
                    <a:pt x="0" y="0"/>
                  </a:moveTo>
                  <a:lnTo>
                    <a:pt x="0" y="53995"/>
                  </a:lnTo>
                </a:path>
              </a:pathLst>
            </a:custGeom>
            <a:ln w="12700" cap="flat">
              <a:solidFill>
                <a:srgbClr val="000000"/>
              </a:solidFill>
              <a:prstDash val="solid"/>
              <a:round/>
            </a:ln>
          </p:spPr>
          <p:txBody>
            <a:bodyPr rtlCol="0" anchor="ctr"/>
            <a:lstStyle/>
            <a:p>
              <a:endParaRPr lang="en-US" sz="1100"/>
            </a:p>
          </p:txBody>
        </p:sp>
        <p:sp>
          <p:nvSpPr>
            <p:cNvPr id="453" name="Freeform 1078">
              <a:extLst>
                <a:ext uri="{FF2B5EF4-FFF2-40B4-BE49-F238E27FC236}">
                  <a16:creationId xmlns:a16="http://schemas.microsoft.com/office/drawing/2014/main" id="{5C952AAE-F76B-0930-2B62-B3E73C527AF6}"/>
                </a:ext>
              </a:extLst>
            </p:cNvPr>
            <p:cNvSpPr/>
            <p:nvPr/>
          </p:nvSpPr>
          <p:spPr>
            <a:xfrm>
              <a:off x="7306947" y="4424582"/>
              <a:ext cx="12704" cy="53995"/>
            </a:xfrm>
            <a:custGeom>
              <a:avLst/>
              <a:gdLst>
                <a:gd name="connsiteX0" fmla="*/ 0 w 12704"/>
                <a:gd name="connsiteY0" fmla="*/ 0 h 53995"/>
                <a:gd name="connsiteX1" fmla="*/ 0 w 12704"/>
                <a:gd name="connsiteY1" fmla="*/ 53995 h 53995"/>
              </a:gdLst>
              <a:ahLst/>
              <a:cxnLst>
                <a:cxn ang="0">
                  <a:pos x="connsiteX0" y="connsiteY0"/>
                </a:cxn>
                <a:cxn ang="0">
                  <a:pos x="connsiteX1" y="connsiteY1"/>
                </a:cxn>
              </a:cxnLst>
              <a:rect l="l" t="t" r="r" b="b"/>
              <a:pathLst>
                <a:path w="12704" h="53995">
                  <a:moveTo>
                    <a:pt x="0" y="0"/>
                  </a:moveTo>
                  <a:lnTo>
                    <a:pt x="0" y="53995"/>
                  </a:lnTo>
                </a:path>
              </a:pathLst>
            </a:custGeom>
            <a:ln w="12700" cap="flat">
              <a:solidFill>
                <a:srgbClr val="000000"/>
              </a:solidFill>
              <a:prstDash val="solid"/>
              <a:round/>
            </a:ln>
          </p:spPr>
          <p:txBody>
            <a:bodyPr rtlCol="0" anchor="ctr"/>
            <a:lstStyle/>
            <a:p>
              <a:endParaRPr lang="en-US" sz="1100"/>
            </a:p>
          </p:txBody>
        </p:sp>
        <p:sp>
          <p:nvSpPr>
            <p:cNvPr id="454" name="Freeform 1079">
              <a:extLst>
                <a:ext uri="{FF2B5EF4-FFF2-40B4-BE49-F238E27FC236}">
                  <a16:creationId xmlns:a16="http://schemas.microsoft.com/office/drawing/2014/main" id="{569F10FD-4BF7-9F67-09DA-EEB8432908C7}"/>
                </a:ext>
              </a:extLst>
            </p:cNvPr>
            <p:cNvSpPr/>
            <p:nvPr/>
          </p:nvSpPr>
          <p:spPr>
            <a:xfrm>
              <a:off x="6531957" y="4424582"/>
              <a:ext cx="12704" cy="53995"/>
            </a:xfrm>
            <a:custGeom>
              <a:avLst/>
              <a:gdLst>
                <a:gd name="connsiteX0" fmla="*/ 0 w 12704"/>
                <a:gd name="connsiteY0" fmla="*/ 0 h 53995"/>
                <a:gd name="connsiteX1" fmla="*/ 0 w 12704"/>
                <a:gd name="connsiteY1" fmla="*/ 53995 h 53995"/>
              </a:gdLst>
              <a:ahLst/>
              <a:cxnLst>
                <a:cxn ang="0">
                  <a:pos x="connsiteX0" y="connsiteY0"/>
                </a:cxn>
                <a:cxn ang="0">
                  <a:pos x="connsiteX1" y="connsiteY1"/>
                </a:cxn>
              </a:cxnLst>
              <a:rect l="l" t="t" r="r" b="b"/>
              <a:pathLst>
                <a:path w="12704" h="53995">
                  <a:moveTo>
                    <a:pt x="0" y="0"/>
                  </a:moveTo>
                  <a:lnTo>
                    <a:pt x="0" y="53995"/>
                  </a:lnTo>
                </a:path>
              </a:pathLst>
            </a:custGeom>
            <a:ln w="12700" cap="flat">
              <a:solidFill>
                <a:srgbClr val="000000"/>
              </a:solidFill>
              <a:prstDash val="solid"/>
              <a:round/>
            </a:ln>
          </p:spPr>
          <p:txBody>
            <a:bodyPr rtlCol="0" anchor="ctr"/>
            <a:lstStyle/>
            <a:p>
              <a:endParaRPr lang="en-US" sz="1100"/>
            </a:p>
          </p:txBody>
        </p:sp>
        <p:sp>
          <p:nvSpPr>
            <p:cNvPr id="455" name="Freeform 1080">
              <a:extLst>
                <a:ext uri="{FF2B5EF4-FFF2-40B4-BE49-F238E27FC236}">
                  <a16:creationId xmlns:a16="http://schemas.microsoft.com/office/drawing/2014/main" id="{6805B98F-3607-CABF-E987-D875E3B2B9B5}"/>
                </a:ext>
              </a:extLst>
            </p:cNvPr>
            <p:cNvSpPr/>
            <p:nvPr/>
          </p:nvSpPr>
          <p:spPr>
            <a:xfrm>
              <a:off x="5756966" y="4424582"/>
              <a:ext cx="12704" cy="53995"/>
            </a:xfrm>
            <a:custGeom>
              <a:avLst/>
              <a:gdLst>
                <a:gd name="connsiteX0" fmla="*/ 0 w 12704"/>
                <a:gd name="connsiteY0" fmla="*/ 0 h 53995"/>
                <a:gd name="connsiteX1" fmla="*/ 0 w 12704"/>
                <a:gd name="connsiteY1" fmla="*/ 53995 h 53995"/>
              </a:gdLst>
              <a:ahLst/>
              <a:cxnLst>
                <a:cxn ang="0">
                  <a:pos x="connsiteX0" y="connsiteY0"/>
                </a:cxn>
                <a:cxn ang="0">
                  <a:pos x="connsiteX1" y="connsiteY1"/>
                </a:cxn>
              </a:cxnLst>
              <a:rect l="l" t="t" r="r" b="b"/>
              <a:pathLst>
                <a:path w="12704" h="53995">
                  <a:moveTo>
                    <a:pt x="0" y="0"/>
                  </a:moveTo>
                  <a:lnTo>
                    <a:pt x="0" y="53995"/>
                  </a:lnTo>
                </a:path>
              </a:pathLst>
            </a:custGeom>
            <a:ln w="12700" cap="flat">
              <a:solidFill>
                <a:srgbClr val="000000"/>
              </a:solidFill>
              <a:prstDash val="solid"/>
              <a:round/>
            </a:ln>
          </p:spPr>
          <p:txBody>
            <a:bodyPr rtlCol="0" anchor="ctr"/>
            <a:lstStyle/>
            <a:p>
              <a:endParaRPr lang="en-US" sz="1100"/>
            </a:p>
          </p:txBody>
        </p:sp>
        <p:sp>
          <p:nvSpPr>
            <p:cNvPr id="456" name="Freeform 1081">
              <a:extLst>
                <a:ext uri="{FF2B5EF4-FFF2-40B4-BE49-F238E27FC236}">
                  <a16:creationId xmlns:a16="http://schemas.microsoft.com/office/drawing/2014/main" id="{542E8F3A-7E33-1C13-6FB5-33445BAFD0CC}"/>
                </a:ext>
              </a:extLst>
            </p:cNvPr>
            <p:cNvSpPr/>
            <p:nvPr/>
          </p:nvSpPr>
          <p:spPr>
            <a:xfrm>
              <a:off x="4981976" y="4424582"/>
              <a:ext cx="12704" cy="53995"/>
            </a:xfrm>
            <a:custGeom>
              <a:avLst/>
              <a:gdLst>
                <a:gd name="connsiteX0" fmla="*/ 0 w 12704"/>
                <a:gd name="connsiteY0" fmla="*/ 0 h 53995"/>
                <a:gd name="connsiteX1" fmla="*/ 0 w 12704"/>
                <a:gd name="connsiteY1" fmla="*/ 53995 h 53995"/>
              </a:gdLst>
              <a:ahLst/>
              <a:cxnLst>
                <a:cxn ang="0">
                  <a:pos x="connsiteX0" y="connsiteY0"/>
                </a:cxn>
                <a:cxn ang="0">
                  <a:pos x="connsiteX1" y="connsiteY1"/>
                </a:cxn>
              </a:cxnLst>
              <a:rect l="l" t="t" r="r" b="b"/>
              <a:pathLst>
                <a:path w="12704" h="53995">
                  <a:moveTo>
                    <a:pt x="0" y="0"/>
                  </a:moveTo>
                  <a:lnTo>
                    <a:pt x="0" y="53995"/>
                  </a:lnTo>
                </a:path>
              </a:pathLst>
            </a:custGeom>
            <a:ln w="12700" cap="flat">
              <a:solidFill>
                <a:srgbClr val="000000"/>
              </a:solidFill>
              <a:prstDash val="solid"/>
              <a:round/>
            </a:ln>
          </p:spPr>
          <p:txBody>
            <a:bodyPr rtlCol="0" anchor="ctr"/>
            <a:lstStyle/>
            <a:p>
              <a:endParaRPr lang="en-US" sz="1100"/>
            </a:p>
          </p:txBody>
        </p:sp>
        <p:sp>
          <p:nvSpPr>
            <p:cNvPr id="457" name="Freeform 1082">
              <a:extLst>
                <a:ext uri="{FF2B5EF4-FFF2-40B4-BE49-F238E27FC236}">
                  <a16:creationId xmlns:a16="http://schemas.microsoft.com/office/drawing/2014/main" id="{D2898C8B-FD58-B8B1-E825-6BD012CBDFAD}"/>
                </a:ext>
              </a:extLst>
            </p:cNvPr>
            <p:cNvSpPr/>
            <p:nvPr/>
          </p:nvSpPr>
          <p:spPr>
            <a:xfrm>
              <a:off x="4206985" y="4424582"/>
              <a:ext cx="12704" cy="53995"/>
            </a:xfrm>
            <a:custGeom>
              <a:avLst/>
              <a:gdLst>
                <a:gd name="connsiteX0" fmla="*/ 0 w 12704"/>
                <a:gd name="connsiteY0" fmla="*/ 0 h 53995"/>
                <a:gd name="connsiteX1" fmla="*/ 0 w 12704"/>
                <a:gd name="connsiteY1" fmla="*/ 53995 h 53995"/>
              </a:gdLst>
              <a:ahLst/>
              <a:cxnLst>
                <a:cxn ang="0">
                  <a:pos x="connsiteX0" y="connsiteY0"/>
                </a:cxn>
                <a:cxn ang="0">
                  <a:pos x="connsiteX1" y="connsiteY1"/>
                </a:cxn>
              </a:cxnLst>
              <a:rect l="l" t="t" r="r" b="b"/>
              <a:pathLst>
                <a:path w="12704" h="53995">
                  <a:moveTo>
                    <a:pt x="0" y="0"/>
                  </a:moveTo>
                  <a:lnTo>
                    <a:pt x="0" y="53995"/>
                  </a:lnTo>
                </a:path>
              </a:pathLst>
            </a:custGeom>
            <a:ln w="12700" cap="flat">
              <a:solidFill>
                <a:srgbClr val="000000"/>
              </a:solidFill>
              <a:prstDash val="solid"/>
              <a:round/>
            </a:ln>
          </p:spPr>
          <p:txBody>
            <a:bodyPr rtlCol="0" anchor="ctr"/>
            <a:lstStyle/>
            <a:p>
              <a:endParaRPr lang="en-US" sz="1100"/>
            </a:p>
          </p:txBody>
        </p:sp>
        <p:grpSp>
          <p:nvGrpSpPr>
            <p:cNvPr id="458" name="Graphic 69">
              <a:extLst>
                <a:ext uri="{FF2B5EF4-FFF2-40B4-BE49-F238E27FC236}">
                  <a16:creationId xmlns:a16="http://schemas.microsoft.com/office/drawing/2014/main" id="{1C99C1D9-7253-0A8A-3A34-F0835BE4EF5E}"/>
                </a:ext>
              </a:extLst>
            </p:cNvPr>
            <p:cNvGrpSpPr/>
            <p:nvPr/>
          </p:nvGrpSpPr>
          <p:grpSpPr>
            <a:xfrm>
              <a:off x="3301678" y="4449813"/>
              <a:ext cx="4952826" cy="261610"/>
              <a:chOff x="3299287" y="4240224"/>
              <a:chExt cx="4952826" cy="261610"/>
            </a:xfrm>
            <a:solidFill>
              <a:srgbClr val="000000"/>
            </a:solidFill>
          </p:grpSpPr>
          <p:sp>
            <p:nvSpPr>
              <p:cNvPr id="459" name="TextBox 458">
                <a:extLst>
                  <a:ext uri="{FF2B5EF4-FFF2-40B4-BE49-F238E27FC236}">
                    <a16:creationId xmlns:a16="http://schemas.microsoft.com/office/drawing/2014/main" id="{76A933FC-2AC3-734C-BD7B-BD2C6765F0CB}"/>
                  </a:ext>
                </a:extLst>
              </p:cNvPr>
              <p:cNvSpPr txBox="1"/>
              <p:nvPr/>
            </p:nvSpPr>
            <p:spPr>
              <a:xfrm>
                <a:off x="3299287" y="4240224"/>
                <a:ext cx="263214" cy="261610"/>
              </a:xfrm>
              <a:prstGeom prst="rect">
                <a:avLst/>
              </a:prstGeom>
              <a:noFill/>
            </p:spPr>
            <p:txBody>
              <a:bodyPr wrap="none" rtlCol="0">
                <a:spAutoFit/>
              </a:bodyPr>
              <a:lstStyle/>
              <a:p>
                <a:pPr algn="ctr"/>
                <a:r>
                  <a:rPr lang="en-US" sz="1100">
                    <a:ln/>
                    <a:solidFill>
                      <a:srgbClr val="000000"/>
                    </a:solidFill>
                    <a:latin typeface="Arial"/>
                    <a:cs typeface="Arial"/>
                    <a:sym typeface="Arial"/>
                    <a:rtl val="0"/>
                  </a:rPr>
                  <a:t>0</a:t>
                </a:r>
              </a:p>
            </p:txBody>
          </p:sp>
          <p:sp>
            <p:nvSpPr>
              <p:cNvPr id="460" name="TextBox 459">
                <a:extLst>
                  <a:ext uri="{FF2B5EF4-FFF2-40B4-BE49-F238E27FC236}">
                    <a16:creationId xmlns:a16="http://schemas.microsoft.com/office/drawing/2014/main" id="{7C3F3079-284D-0870-1F67-40AB9E060E97}"/>
                  </a:ext>
                </a:extLst>
              </p:cNvPr>
              <p:cNvSpPr txBox="1"/>
              <p:nvPr/>
            </p:nvSpPr>
            <p:spPr>
              <a:xfrm>
                <a:off x="7910353" y="4240224"/>
                <a:ext cx="341760" cy="261610"/>
              </a:xfrm>
              <a:prstGeom prst="rect">
                <a:avLst/>
              </a:prstGeom>
              <a:noFill/>
            </p:spPr>
            <p:txBody>
              <a:bodyPr wrap="none" rtlCol="0">
                <a:spAutoFit/>
              </a:bodyPr>
              <a:lstStyle/>
              <a:p>
                <a:pPr algn="ctr"/>
                <a:r>
                  <a:rPr lang="en-US" sz="1100">
                    <a:ln/>
                    <a:solidFill>
                      <a:srgbClr val="000000"/>
                    </a:solidFill>
                    <a:latin typeface="Arial"/>
                    <a:cs typeface="Arial"/>
                    <a:sym typeface="Arial"/>
                    <a:rtl val="0"/>
                  </a:rPr>
                  <a:t>18</a:t>
                </a:r>
              </a:p>
            </p:txBody>
          </p:sp>
          <p:sp>
            <p:nvSpPr>
              <p:cNvPr id="461" name="TextBox 460">
                <a:extLst>
                  <a:ext uri="{FF2B5EF4-FFF2-40B4-BE49-F238E27FC236}">
                    <a16:creationId xmlns:a16="http://schemas.microsoft.com/office/drawing/2014/main" id="{870DA7BD-D2E2-5A5B-080E-9EB3A1030432}"/>
                  </a:ext>
                </a:extLst>
              </p:cNvPr>
              <p:cNvSpPr txBox="1"/>
              <p:nvPr/>
            </p:nvSpPr>
            <p:spPr>
              <a:xfrm>
                <a:off x="7135363" y="4240224"/>
                <a:ext cx="341760" cy="261610"/>
              </a:xfrm>
              <a:prstGeom prst="rect">
                <a:avLst/>
              </a:prstGeom>
              <a:noFill/>
            </p:spPr>
            <p:txBody>
              <a:bodyPr wrap="none" rtlCol="0">
                <a:spAutoFit/>
              </a:bodyPr>
              <a:lstStyle/>
              <a:p>
                <a:pPr algn="ctr"/>
                <a:r>
                  <a:rPr lang="en-US" sz="1100">
                    <a:ln/>
                    <a:solidFill>
                      <a:srgbClr val="000000"/>
                    </a:solidFill>
                    <a:latin typeface="Arial"/>
                    <a:cs typeface="Arial"/>
                    <a:sym typeface="Arial"/>
                    <a:rtl val="0"/>
                  </a:rPr>
                  <a:t>15</a:t>
                </a:r>
              </a:p>
            </p:txBody>
          </p:sp>
          <p:sp>
            <p:nvSpPr>
              <p:cNvPr id="462" name="TextBox 461">
                <a:extLst>
                  <a:ext uri="{FF2B5EF4-FFF2-40B4-BE49-F238E27FC236}">
                    <a16:creationId xmlns:a16="http://schemas.microsoft.com/office/drawing/2014/main" id="{B7C12373-B146-3C07-D0A4-576C1EABF96A}"/>
                  </a:ext>
                </a:extLst>
              </p:cNvPr>
              <p:cNvSpPr txBox="1"/>
              <p:nvPr/>
            </p:nvSpPr>
            <p:spPr>
              <a:xfrm>
                <a:off x="6360372" y="4240224"/>
                <a:ext cx="341760" cy="261610"/>
              </a:xfrm>
              <a:prstGeom prst="rect">
                <a:avLst/>
              </a:prstGeom>
              <a:noFill/>
            </p:spPr>
            <p:txBody>
              <a:bodyPr wrap="none" rtlCol="0">
                <a:spAutoFit/>
              </a:bodyPr>
              <a:lstStyle/>
              <a:p>
                <a:pPr algn="ctr"/>
                <a:r>
                  <a:rPr lang="en-US" sz="1100">
                    <a:ln/>
                    <a:solidFill>
                      <a:srgbClr val="000000"/>
                    </a:solidFill>
                    <a:latin typeface="Arial"/>
                    <a:cs typeface="Arial"/>
                    <a:sym typeface="Arial"/>
                    <a:rtl val="0"/>
                  </a:rPr>
                  <a:t>12</a:t>
                </a:r>
              </a:p>
            </p:txBody>
          </p:sp>
          <p:sp>
            <p:nvSpPr>
              <p:cNvPr id="463" name="TextBox 462">
                <a:extLst>
                  <a:ext uri="{FF2B5EF4-FFF2-40B4-BE49-F238E27FC236}">
                    <a16:creationId xmlns:a16="http://schemas.microsoft.com/office/drawing/2014/main" id="{E1E2F938-FEDE-0CFA-94A6-627DBE10D7AF}"/>
                  </a:ext>
                </a:extLst>
              </p:cNvPr>
              <p:cNvSpPr txBox="1"/>
              <p:nvPr/>
            </p:nvSpPr>
            <p:spPr>
              <a:xfrm>
                <a:off x="5624258" y="4240224"/>
                <a:ext cx="263214" cy="261610"/>
              </a:xfrm>
              <a:prstGeom prst="rect">
                <a:avLst/>
              </a:prstGeom>
              <a:noFill/>
            </p:spPr>
            <p:txBody>
              <a:bodyPr wrap="none" rtlCol="0">
                <a:spAutoFit/>
              </a:bodyPr>
              <a:lstStyle/>
              <a:p>
                <a:pPr algn="ctr"/>
                <a:r>
                  <a:rPr lang="en-US" sz="1100">
                    <a:ln/>
                    <a:solidFill>
                      <a:srgbClr val="000000"/>
                    </a:solidFill>
                    <a:latin typeface="Arial"/>
                    <a:cs typeface="Arial"/>
                    <a:sym typeface="Arial"/>
                    <a:rtl val="0"/>
                  </a:rPr>
                  <a:t>9</a:t>
                </a:r>
              </a:p>
            </p:txBody>
          </p:sp>
          <p:sp>
            <p:nvSpPr>
              <p:cNvPr id="464" name="TextBox 463">
                <a:extLst>
                  <a:ext uri="{FF2B5EF4-FFF2-40B4-BE49-F238E27FC236}">
                    <a16:creationId xmlns:a16="http://schemas.microsoft.com/office/drawing/2014/main" id="{B67643FF-71C3-D64C-78D5-B77B4B0611FE}"/>
                  </a:ext>
                </a:extLst>
              </p:cNvPr>
              <p:cNvSpPr txBox="1"/>
              <p:nvPr/>
            </p:nvSpPr>
            <p:spPr>
              <a:xfrm>
                <a:off x="4849268" y="4240224"/>
                <a:ext cx="263214" cy="261610"/>
              </a:xfrm>
              <a:prstGeom prst="rect">
                <a:avLst/>
              </a:prstGeom>
              <a:noFill/>
            </p:spPr>
            <p:txBody>
              <a:bodyPr wrap="none" rtlCol="0">
                <a:spAutoFit/>
              </a:bodyPr>
              <a:lstStyle/>
              <a:p>
                <a:pPr algn="ctr"/>
                <a:r>
                  <a:rPr lang="en-US" sz="1100">
                    <a:ln/>
                    <a:solidFill>
                      <a:srgbClr val="000000"/>
                    </a:solidFill>
                    <a:latin typeface="Arial"/>
                    <a:cs typeface="Arial"/>
                    <a:sym typeface="Arial"/>
                    <a:rtl val="0"/>
                  </a:rPr>
                  <a:t>6</a:t>
                </a:r>
              </a:p>
            </p:txBody>
          </p:sp>
          <p:sp>
            <p:nvSpPr>
              <p:cNvPr id="465" name="TextBox 464">
                <a:extLst>
                  <a:ext uri="{FF2B5EF4-FFF2-40B4-BE49-F238E27FC236}">
                    <a16:creationId xmlns:a16="http://schemas.microsoft.com/office/drawing/2014/main" id="{37E86C19-C538-B58E-97D3-F11238113097}"/>
                  </a:ext>
                </a:extLst>
              </p:cNvPr>
              <p:cNvSpPr txBox="1"/>
              <p:nvPr/>
            </p:nvSpPr>
            <p:spPr>
              <a:xfrm>
                <a:off x="4074278" y="4240224"/>
                <a:ext cx="263214" cy="261610"/>
              </a:xfrm>
              <a:prstGeom prst="rect">
                <a:avLst/>
              </a:prstGeom>
              <a:noFill/>
            </p:spPr>
            <p:txBody>
              <a:bodyPr wrap="none" rtlCol="0">
                <a:spAutoFit/>
              </a:bodyPr>
              <a:lstStyle/>
              <a:p>
                <a:pPr algn="ctr"/>
                <a:r>
                  <a:rPr lang="en-US" sz="1100">
                    <a:ln/>
                    <a:solidFill>
                      <a:srgbClr val="000000"/>
                    </a:solidFill>
                    <a:latin typeface="Arial"/>
                    <a:cs typeface="Arial"/>
                    <a:sym typeface="Arial"/>
                    <a:rtl val="0"/>
                  </a:rPr>
                  <a:t>3</a:t>
                </a:r>
              </a:p>
            </p:txBody>
          </p:sp>
        </p:grpSp>
        <p:grpSp>
          <p:nvGrpSpPr>
            <p:cNvPr id="2" name="Group 1">
              <a:extLst>
                <a:ext uri="{FF2B5EF4-FFF2-40B4-BE49-F238E27FC236}">
                  <a16:creationId xmlns:a16="http://schemas.microsoft.com/office/drawing/2014/main" id="{0DAB2261-DEA1-76CC-AB12-1AEF5745E5D4}"/>
                </a:ext>
              </a:extLst>
            </p:cNvPr>
            <p:cNvGrpSpPr/>
            <p:nvPr/>
          </p:nvGrpSpPr>
          <p:grpSpPr>
            <a:xfrm>
              <a:off x="2326577" y="4790623"/>
              <a:ext cx="5884250" cy="617327"/>
              <a:chOff x="802577" y="3933371"/>
              <a:chExt cx="5884250" cy="617327"/>
            </a:xfrm>
          </p:grpSpPr>
          <p:sp>
            <p:nvSpPr>
              <p:cNvPr id="447" name="TextBox 446">
                <a:extLst>
                  <a:ext uri="{FF2B5EF4-FFF2-40B4-BE49-F238E27FC236}">
                    <a16:creationId xmlns:a16="http://schemas.microsoft.com/office/drawing/2014/main" id="{78FB4D9C-C0EC-DCF1-AF8D-A9AA75E0D6C3}"/>
                  </a:ext>
                </a:extLst>
              </p:cNvPr>
              <p:cNvSpPr txBox="1"/>
              <p:nvPr/>
            </p:nvSpPr>
            <p:spPr>
              <a:xfrm>
                <a:off x="802577" y="3933371"/>
                <a:ext cx="1016625" cy="246221"/>
              </a:xfrm>
              <a:prstGeom prst="rect">
                <a:avLst/>
              </a:prstGeom>
              <a:noFill/>
            </p:spPr>
            <p:txBody>
              <a:bodyPr wrap="none" rtlCol="0">
                <a:spAutoFit/>
              </a:bodyPr>
              <a:lstStyle/>
              <a:p>
                <a:pPr algn="r"/>
                <a:r>
                  <a:rPr lang="en-US" sz="1000">
                    <a:ln/>
                    <a:solidFill>
                      <a:srgbClr val="000000"/>
                    </a:solidFill>
                    <a:latin typeface="Arial"/>
                    <a:cs typeface="Arial"/>
                    <a:sym typeface="Arial"/>
                    <a:rtl val="0"/>
                  </a:rPr>
                  <a:t>Number at risk</a:t>
                </a:r>
              </a:p>
            </p:txBody>
          </p:sp>
          <p:sp>
            <p:nvSpPr>
              <p:cNvPr id="448" name="TextBox 447">
                <a:extLst>
                  <a:ext uri="{FF2B5EF4-FFF2-40B4-BE49-F238E27FC236}">
                    <a16:creationId xmlns:a16="http://schemas.microsoft.com/office/drawing/2014/main" id="{754DB3CB-A57A-BB6F-E589-ECE1842AD289}"/>
                  </a:ext>
                </a:extLst>
              </p:cNvPr>
              <p:cNvSpPr txBox="1"/>
              <p:nvPr/>
            </p:nvSpPr>
            <p:spPr>
              <a:xfrm>
                <a:off x="1069622" y="4101709"/>
                <a:ext cx="745717" cy="246221"/>
              </a:xfrm>
              <a:prstGeom prst="rect">
                <a:avLst/>
              </a:prstGeom>
              <a:noFill/>
            </p:spPr>
            <p:txBody>
              <a:bodyPr wrap="none" rtlCol="0">
                <a:spAutoFit/>
              </a:bodyPr>
              <a:lstStyle/>
              <a:p>
                <a:pPr algn="r"/>
                <a:r>
                  <a:rPr lang="en-US" sz="1000">
                    <a:ln/>
                    <a:solidFill>
                      <a:srgbClr val="6E1E50"/>
                    </a:solidFill>
                    <a:latin typeface="Arial"/>
                    <a:cs typeface="Arial"/>
                    <a:sym typeface="Arial"/>
                    <a:rtl val="0"/>
                  </a:rPr>
                  <a:t>Dato-</a:t>
                </a:r>
                <a:r>
                  <a:rPr lang="en-US" sz="1000" err="1">
                    <a:ln/>
                    <a:solidFill>
                      <a:srgbClr val="6E1E50"/>
                    </a:solidFill>
                    <a:latin typeface="Arial"/>
                    <a:cs typeface="Arial"/>
                    <a:sym typeface="Arial"/>
                    <a:rtl val="0"/>
                  </a:rPr>
                  <a:t>DXd</a:t>
                </a:r>
                <a:endParaRPr lang="en-US" sz="1000">
                  <a:ln/>
                  <a:solidFill>
                    <a:srgbClr val="6E1E50"/>
                  </a:solidFill>
                  <a:latin typeface="Arial"/>
                  <a:cs typeface="Arial"/>
                  <a:sym typeface="Arial"/>
                  <a:rtl val="0"/>
                </a:endParaRPr>
              </a:p>
            </p:txBody>
          </p:sp>
          <p:sp>
            <p:nvSpPr>
              <p:cNvPr id="449" name="TextBox 448">
                <a:extLst>
                  <a:ext uri="{FF2B5EF4-FFF2-40B4-BE49-F238E27FC236}">
                    <a16:creationId xmlns:a16="http://schemas.microsoft.com/office/drawing/2014/main" id="{6B89C644-B2DA-D2AF-933C-F81258C03DE8}"/>
                  </a:ext>
                </a:extLst>
              </p:cNvPr>
              <p:cNvSpPr txBox="1"/>
              <p:nvPr/>
            </p:nvSpPr>
            <p:spPr>
              <a:xfrm>
                <a:off x="1405637" y="4304477"/>
                <a:ext cx="405880" cy="246221"/>
              </a:xfrm>
              <a:prstGeom prst="rect">
                <a:avLst/>
              </a:prstGeom>
              <a:noFill/>
            </p:spPr>
            <p:txBody>
              <a:bodyPr wrap="none" rtlCol="0">
                <a:spAutoFit/>
              </a:bodyPr>
              <a:lstStyle/>
              <a:p>
                <a:pPr algn="r"/>
                <a:r>
                  <a:rPr lang="en-US" sz="1000">
                    <a:ln/>
                    <a:solidFill>
                      <a:srgbClr val="4F74C8"/>
                    </a:solidFill>
                    <a:latin typeface="Arial"/>
                    <a:cs typeface="Arial"/>
                    <a:sym typeface="Arial"/>
                    <a:rtl val="0"/>
                  </a:rPr>
                  <a:t>ICC</a:t>
                </a:r>
              </a:p>
            </p:txBody>
          </p:sp>
          <p:grpSp>
            <p:nvGrpSpPr>
              <p:cNvPr id="466" name="Graphic 69">
                <a:extLst>
                  <a:ext uri="{FF2B5EF4-FFF2-40B4-BE49-F238E27FC236}">
                    <a16:creationId xmlns:a16="http://schemas.microsoft.com/office/drawing/2014/main" id="{56A1DB8B-B099-DD52-616F-240057A95518}"/>
                  </a:ext>
                </a:extLst>
              </p:cNvPr>
              <p:cNvGrpSpPr/>
              <p:nvPr/>
            </p:nvGrpSpPr>
            <p:grpSpPr>
              <a:xfrm>
                <a:off x="1711948" y="4101709"/>
                <a:ext cx="4974879" cy="246221"/>
                <a:chOff x="3233557" y="4733422"/>
                <a:chExt cx="4974879" cy="246221"/>
              </a:xfrm>
              <a:solidFill>
                <a:srgbClr val="000000"/>
              </a:solidFill>
            </p:grpSpPr>
            <p:sp>
              <p:nvSpPr>
                <p:cNvPr id="467" name="TextBox 466">
                  <a:extLst>
                    <a:ext uri="{FF2B5EF4-FFF2-40B4-BE49-F238E27FC236}">
                      <a16:creationId xmlns:a16="http://schemas.microsoft.com/office/drawing/2014/main" id="{1791A032-9E96-D72F-3431-E2A26CC98D2C}"/>
                    </a:ext>
                  </a:extLst>
                </p:cNvPr>
                <p:cNvSpPr txBox="1"/>
                <p:nvPr/>
              </p:nvSpPr>
              <p:spPr>
                <a:xfrm>
                  <a:off x="3233557" y="4733422"/>
                  <a:ext cx="396262" cy="246221"/>
                </a:xfrm>
                <a:prstGeom prst="rect">
                  <a:avLst/>
                </a:prstGeom>
                <a:noFill/>
              </p:spPr>
              <p:txBody>
                <a:bodyPr wrap="none" rtlCol="0">
                  <a:spAutoFit/>
                </a:bodyPr>
                <a:lstStyle/>
                <a:p>
                  <a:pPr algn="ctr"/>
                  <a:r>
                    <a:rPr lang="en-US" sz="1000">
                      <a:ln/>
                      <a:solidFill>
                        <a:srgbClr val="6E1E50"/>
                      </a:solidFill>
                      <a:latin typeface="Arial"/>
                      <a:cs typeface="Arial"/>
                      <a:sym typeface="Arial"/>
                      <a:rtl val="0"/>
                    </a:rPr>
                    <a:t>365</a:t>
                  </a:r>
                </a:p>
              </p:txBody>
            </p:sp>
            <p:sp>
              <p:nvSpPr>
                <p:cNvPr id="468" name="TextBox 467">
                  <a:extLst>
                    <a:ext uri="{FF2B5EF4-FFF2-40B4-BE49-F238E27FC236}">
                      <a16:creationId xmlns:a16="http://schemas.microsoft.com/office/drawing/2014/main" id="{65D6956F-2CBE-DBCC-DBB9-6A4BC8F4D46E}"/>
                    </a:ext>
                  </a:extLst>
                </p:cNvPr>
                <p:cNvSpPr txBox="1"/>
                <p:nvPr/>
              </p:nvSpPr>
              <p:spPr>
                <a:xfrm>
                  <a:off x="7953238" y="4733422"/>
                  <a:ext cx="255198" cy="246221"/>
                </a:xfrm>
                <a:prstGeom prst="rect">
                  <a:avLst/>
                </a:prstGeom>
                <a:noFill/>
              </p:spPr>
              <p:txBody>
                <a:bodyPr wrap="none" rtlCol="0">
                  <a:spAutoFit/>
                </a:bodyPr>
                <a:lstStyle/>
                <a:p>
                  <a:pPr algn="ctr"/>
                  <a:r>
                    <a:rPr lang="en-US" sz="1000">
                      <a:ln/>
                      <a:solidFill>
                        <a:srgbClr val="6E1E50"/>
                      </a:solidFill>
                      <a:latin typeface="Arial"/>
                      <a:cs typeface="Arial"/>
                      <a:sym typeface="Arial"/>
                      <a:rtl val="0"/>
                    </a:rPr>
                    <a:t>0</a:t>
                  </a:r>
                </a:p>
              </p:txBody>
            </p:sp>
            <p:sp>
              <p:nvSpPr>
                <p:cNvPr id="469" name="TextBox 468">
                  <a:extLst>
                    <a:ext uri="{FF2B5EF4-FFF2-40B4-BE49-F238E27FC236}">
                      <a16:creationId xmlns:a16="http://schemas.microsoft.com/office/drawing/2014/main" id="{13466A3D-803A-FBA3-16F6-A50147CBDB94}"/>
                    </a:ext>
                  </a:extLst>
                </p:cNvPr>
                <p:cNvSpPr txBox="1"/>
                <p:nvPr/>
              </p:nvSpPr>
              <p:spPr>
                <a:xfrm>
                  <a:off x="7178247" y="4733422"/>
                  <a:ext cx="255198" cy="246221"/>
                </a:xfrm>
                <a:prstGeom prst="rect">
                  <a:avLst/>
                </a:prstGeom>
                <a:noFill/>
              </p:spPr>
              <p:txBody>
                <a:bodyPr wrap="none" rtlCol="0">
                  <a:spAutoFit/>
                </a:bodyPr>
                <a:lstStyle/>
                <a:p>
                  <a:pPr algn="ctr"/>
                  <a:r>
                    <a:rPr lang="en-US" sz="1000">
                      <a:ln/>
                      <a:solidFill>
                        <a:srgbClr val="6E1E50"/>
                      </a:solidFill>
                      <a:latin typeface="Arial"/>
                      <a:cs typeface="Arial"/>
                      <a:sym typeface="Arial"/>
                      <a:rtl val="0"/>
                    </a:rPr>
                    <a:t>7</a:t>
                  </a:r>
                </a:p>
              </p:txBody>
            </p:sp>
            <p:sp>
              <p:nvSpPr>
                <p:cNvPr id="470" name="TextBox 469">
                  <a:extLst>
                    <a:ext uri="{FF2B5EF4-FFF2-40B4-BE49-F238E27FC236}">
                      <a16:creationId xmlns:a16="http://schemas.microsoft.com/office/drawing/2014/main" id="{889CCF08-B049-60E9-A8F6-458894E4D9AE}"/>
                    </a:ext>
                  </a:extLst>
                </p:cNvPr>
                <p:cNvSpPr txBox="1"/>
                <p:nvPr/>
              </p:nvSpPr>
              <p:spPr>
                <a:xfrm>
                  <a:off x="6368387" y="4733422"/>
                  <a:ext cx="325730" cy="246221"/>
                </a:xfrm>
                <a:prstGeom prst="rect">
                  <a:avLst/>
                </a:prstGeom>
                <a:noFill/>
              </p:spPr>
              <p:txBody>
                <a:bodyPr wrap="none" rtlCol="0">
                  <a:spAutoFit/>
                </a:bodyPr>
                <a:lstStyle/>
                <a:p>
                  <a:pPr algn="ctr"/>
                  <a:r>
                    <a:rPr lang="en-US" sz="1000">
                      <a:ln/>
                      <a:solidFill>
                        <a:srgbClr val="6E1E50"/>
                      </a:solidFill>
                      <a:latin typeface="Arial"/>
                      <a:cs typeface="Arial"/>
                      <a:sym typeface="Arial"/>
                      <a:rtl val="0"/>
                    </a:rPr>
                    <a:t>36</a:t>
                  </a:r>
                </a:p>
              </p:txBody>
            </p:sp>
            <p:sp>
              <p:nvSpPr>
                <p:cNvPr id="471" name="TextBox 470">
                  <a:extLst>
                    <a:ext uri="{FF2B5EF4-FFF2-40B4-BE49-F238E27FC236}">
                      <a16:creationId xmlns:a16="http://schemas.microsoft.com/office/drawing/2014/main" id="{3812237B-CD2A-B922-CDB1-35D32CA19B2A}"/>
                    </a:ext>
                  </a:extLst>
                </p:cNvPr>
                <p:cNvSpPr txBox="1"/>
                <p:nvPr/>
              </p:nvSpPr>
              <p:spPr>
                <a:xfrm>
                  <a:off x="5558800" y="4733422"/>
                  <a:ext cx="396262" cy="246221"/>
                </a:xfrm>
                <a:prstGeom prst="rect">
                  <a:avLst/>
                </a:prstGeom>
                <a:noFill/>
              </p:spPr>
              <p:txBody>
                <a:bodyPr wrap="none" rtlCol="0">
                  <a:spAutoFit/>
                </a:bodyPr>
                <a:lstStyle/>
                <a:p>
                  <a:pPr algn="ctr"/>
                  <a:r>
                    <a:rPr lang="en-US" sz="1000">
                      <a:ln/>
                      <a:solidFill>
                        <a:srgbClr val="6E1E50"/>
                      </a:solidFill>
                      <a:latin typeface="Arial"/>
                      <a:cs typeface="Arial"/>
                      <a:sym typeface="Arial"/>
                      <a:rtl val="0"/>
                    </a:rPr>
                    <a:t>110</a:t>
                  </a:r>
                </a:p>
              </p:txBody>
            </p:sp>
            <p:sp>
              <p:nvSpPr>
                <p:cNvPr id="472" name="TextBox 471">
                  <a:extLst>
                    <a:ext uri="{FF2B5EF4-FFF2-40B4-BE49-F238E27FC236}">
                      <a16:creationId xmlns:a16="http://schemas.microsoft.com/office/drawing/2014/main" id="{F0D07F85-EA53-C27B-6691-CDF648D2C704}"/>
                    </a:ext>
                  </a:extLst>
                </p:cNvPr>
                <p:cNvSpPr txBox="1"/>
                <p:nvPr/>
              </p:nvSpPr>
              <p:spPr>
                <a:xfrm>
                  <a:off x="4783538" y="4733422"/>
                  <a:ext cx="396262" cy="246221"/>
                </a:xfrm>
                <a:prstGeom prst="rect">
                  <a:avLst/>
                </a:prstGeom>
                <a:noFill/>
              </p:spPr>
              <p:txBody>
                <a:bodyPr wrap="none" rtlCol="0">
                  <a:spAutoFit/>
                </a:bodyPr>
                <a:lstStyle/>
                <a:p>
                  <a:pPr algn="ctr"/>
                  <a:r>
                    <a:rPr lang="en-US" sz="1000">
                      <a:ln/>
                      <a:solidFill>
                        <a:srgbClr val="6E1E50"/>
                      </a:solidFill>
                      <a:latin typeface="Arial"/>
                      <a:cs typeface="Arial"/>
                      <a:sym typeface="Arial"/>
                      <a:rtl val="0"/>
                    </a:rPr>
                    <a:t>231</a:t>
                  </a:r>
                </a:p>
              </p:txBody>
            </p:sp>
            <p:sp>
              <p:nvSpPr>
                <p:cNvPr id="473" name="TextBox 472">
                  <a:extLst>
                    <a:ext uri="{FF2B5EF4-FFF2-40B4-BE49-F238E27FC236}">
                      <a16:creationId xmlns:a16="http://schemas.microsoft.com/office/drawing/2014/main" id="{F0B5B46A-1157-5963-3645-CDEC818624D0}"/>
                    </a:ext>
                  </a:extLst>
                </p:cNvPr>
                <p:cNvSpPr txBox="1"/>
                <p:nvPr/>
              </p:nvSpPr>
              <p:spPr>
                <a:xfrm>
                  <a:off x="4008547" y="4733422"/>
                  <a:ext cx="396262" cy="246221"/>
                </a:xfrm>
                <a:prstGeom prst="rect">
                  <a:avLst/>
                </a:prstGeom>
                <a:noFill/>
              </p:spPr>
              <p:txBody>
                <a:bodyPr wrap="none" rtlCol="0">
                  <a:spAutoFit/>
                </a:bodyPr>
                <a:lstStyle/>
                <a:p>
                  <a:pPr algn="ctr"/>
                  <a:r>
                    <a:rPr lang="en-US" sz="1000">
                      <a:ln/>
                      <a:solidFill>
                        <a:srgbClr val="6E1E50"/>
                      </a:solidFill>
                      <a:latin typeface="Arial"/>
                      <a:cs typeface="Arial"/>
                      <a:sym typeface="Arial"/>
                      <a:rtl val="0"/>
                    </a:rPr>
                    <a:t>304</a:t>
                  </a:r>
                </a:p>
              </p:txBody>
            </p:sp>
          </p:grpSp>
          <p:grpSp>
            <p:nvGrpSpPr>
              <p:cNvPr id="474" name="Graphic 69">
                <a:extLst>
                  <a:ext uri="{FF2B5EF4-FFF2-40B4-BE49-F238E27FC236}">
                    <a16:creationId xmlns:a16="http://schemas.microsoft.com/office/drawing/2014/main" id="{460843A1-1FE3-B681-EBFE-ACAD18E167F4}"/>
                  </a:ext>
                </a:extLst>
              </p:cNvPr>
              <p:cNvGrpSpPr/>
              <p:nvPr/>
            </p:nvGrpSpPr>
            <p:grpSpPr>
              <a:xfrm>
                <a:off x="1711948" y="4304477"/>
                <a:ext cx="4974879" cy="246221"/>
                <a:chOff x="3233557" y="4936190"/>
                <a:chExt cx="4974879" cy="246221"/>
              </a:xfrm>
              <a:solidFill>
                <a:srgbClr val="000000"/>
              </a:solidFill>
            </p:grpSpPr>
            <p:sp>
              <p:nvSpPr>
                <p:cNvPr id="475" name="TextBox 474">
                  <a:extLst>
                    <a:ext uri="{FF2B5EF4-FFF2-40B4-BE49-F238E27FC236}">
                      <a16:creationId xmlns:a16="http://schemas.microsoft.com/office/drawing/2014/main" id="{B4493169-4C7E-DCBE-1A8F-141282632449}"/>
                    </a:ext>
                  </a:extLst>
                </p:cNvPr>
                <p:cNvSpPr txBox="1"/>
                <p:nvPr/>
              </p:nvSpPr>
              <p:spPr>
                <a:xfrm>
                  <a:off x="3233557" y="4936190"/>
                  <a:ext cx="396262" cy="246221"/>
                </a:xfrm>
                <a:prstGeom prst="rect">
                  <a:avLst/>
                </a:prstGeom>
                <a:noFill/>
              </p:spPr>
              <p:txBody>
                <a:bodyPr wrap="none" rtlCol="0">
                  <a:spAutoFit/>
                </a:bodyPr>
                <a:lstStyle/>
                <a:p>
                  <a:pPr algn="ctr"/>
                  <a:r>
                    <a:rPr lang="en-US" sz="1000">
                      <a:ln/>
                      <a:solidFill>
                        <a:srgbClr val="4F74C8"/>
                      </a:solidFill>
                      <a:latin typeface="Arial"/>
                      <a:cs typeface="Arial"/>
                      <a:sym typeface="Arial"/>
                      <a:rtl val="0"/>
                    </a:rPr>
                    <a:t>367</a:t>
                  </a:r>
                </a:p>
              </p:txBody>
            </p:sp>
            <p:sp>
              <p:nvSpPr>
                <p:cNvPr id="476" name="TextBox 475">
                  <a:extLst>
                    <a:ext uri="{FF2B5EF4-FFF2-40B4-BE49-F238E27FC236}">
                      <a16:creationId xmlns:a16="http://schemas.microsoft.com/office/drawing/2014/main" id="{38B845E8-011C-5E19-05FC-86FC1F3B73A9}"/>
                    </a:ext>
                  </a:extLst>
                </p:cNvPr>
                <p:cNvSpPr txBox="1"/>
                <p:nvPr/>
              </p:nvSpPr>
              <p:spPr>
                <a:xfrm>
                  <a:off x="7953238" y="4936190"/>
                  <a:ext cx="255198" cy="246221"/>
                </a:xfrm>
                <a:prstGeom prst="rect">
                  <a:avLst/>
                </a:prstGeom>
                <a:noFill/>
              </p:spPr>
              <p:txBody>
                <a:bodyPr wrap="none" rtlCol="0">
                  <a:spAutoFit/>
                </a:bodyPr>
                <a:lstStyle/>
                <a:p>
                  <a:pPr algn="ctr"/>
                  <a:r>
                    <a:rPr lang="en-US" sz="1000">
                      <a:ln/>
                      <a:solidFill>
                        <a:srgbClr val="4F74C8"/>
                      </a:solidFill>
                      <a:latin typeface="Arial"/>
                      <a:cs typeface="Arial"/>
                      <a:sym typeface="Arial"/>
                      <a:rtl val="0"/>
                    </a:rPr>
                    <a:t>0</a:t>
                  </a:r>
                </a:p>
              </p:txBody>
            </p:sp>
            <p:sp>
              <p:nvSpPr>
                <p:cNvPr id="477" name="TextBox 476">
                  <a:extLst>
                    <a:ext uri="{FF2B5EF4-FFF2-40B4-BE49-F238E27FC236}">
                      <a16:creationId xmlns:a16="http://schemas.microsoft.com/office/drawing/2014/main" id="{8375F97C-BAC3-4CE7-8E22-B656080165AB}"/>
                    </a:ext>
                  </a:extLst>
                </p:cNvPr>
                <p:cNvSpPr txBox="1"/>
                <p:nvPr/>
              </p:nvSpPr>
              <p:spPr>
                <a:xfrm>
                  <a:off x="7178247" y="4936190"/>
                  <a:ext cx="255198" cy="246221"/>
                </a:xfrm>
                <a:prstGeom prst="rect">
                  <a:avLst/>
                </a:prstGeom>
                <a:noFill/>
              </p:spPr>
              <p:txBody>
                <a:bodyPr wrap="none" rtlCol="0">
                  <a:spAutoFit/>
                </a:bodyPr>
                <a:lstStyle/>
                <a:p>
                  <a:pPr algn="ctr"/>
                  <a:r>
                    <a:rPr lang="en-US" sz="1000">
                      <a:ln/>
                      <a:solidFill>
                        <a:srgbClr val="4F74C8"/>
                      </a:solidFill>
                      <a:latin typeface="Arial"/>
                      <a:cs typeface="Arial"/>
                      <a:sym typeface="Arial"/>
                      <a:rtl val="0"/>
                    </a:rPr>
                    <a:t>4</a:t>
                  </a:r>
                </a:p>
              </p:txBody>
            </p:sp>
            <p:sp>
              <p:nvSpPr>
                <p:cNvPr id="478" name="TextBox 477">
                  <a:extLst>
                    <a:ext uri="{FF2B5EF4-FFF2-40B4-BE49-F238E27FC236}">
                      <a16:creationId xmlns:a16="http://schemas.microsoft.com/office/drawing/2014/main" id="{0FC98272-76C8-EBB7-8C8E-796F9A80F44A}"/>
                    </a:ext>
                  </a:extLst>
                </p:cNvPr>
                <p:cNvSpPr txBox="1"/>
                <p:nvPr/>
              </p:nvSpPr>
              <p:spPr>
                <a:xfrm>
                  <a:off x="6368387" y="4936190"/>
                  <a:ext cx="325730" cy="246221"/>
                </a:xfrm>
                <a:prstGeom prst="rect">
                  <a:avLst/>
                </a:prstGeom>
                <a:noFill/>
              </p:spPr>
              <p:txBody>
                <a:bodyPr wrap="none" rtlCol="0">
                  <a:spAutoFit/>
                </a:bodyPr>
                <a:lstStyle/>
                <a:p>
                  <a:pPr algn="ctr"/>
                  <a:r>
                    <a:rPr lang="en-US" sz="1000">
                      <a:ln/>
                      <a:solidFill>
                        <a:srgbClr val="4F74C8"/>
                      </a:solidFill>
                      <a:latin typeface="Arial"/>
                      <a:cs typeface="Arial"/>
                      <a:sym typeface="Arial"/>
                      <a:rtl val="0"/>
                    </a:rPr>
                    <a:t>13</a:t>
                  </a:r>
                </a:p>
              </p:txBody>
            </p:sp>
            <p:sp>
              <p:nvSpPr>
                <p:cNvPr id="479" name="TextBox 478">
                  <a:extLst>
                    <a:ext uri="{FF2B5EF4-FFF2-40B4-BE49-F238E27FC236}">
                      <a16:creationId xmlns:a16="http://schemas.microsoft.com/office/drawing/2014/main" id="{7965ACD6-C934-9E10-4338-0302BE2747A1}"/>
                    </a:ext>
                  </a:extLst>
                </p:cNvPr>
                <p:cNvSpPr txBox="1"/>
                <p:nvPr/>
              </p:nvSpPr>
              <p:spPr>
                <a:xfrm>
                  <a:off x="5593397" y="4936190"/>
                  <a:ext cx="325730" cy="246221"/>
                </a:xfrm>
                <a:prstGeom prst="rect">
                  <a:avLst/>
                </a:prstGeom>
                <a:noFill/>
              </p:spPr>
              <p:txBody>
                <a:bodyPr wrap="none" rtlCol="0">
                  <a:spAutoFit/>
                </a:bodyPr>
                <a:lstStyle/>
                <a:p>
                  <a:pPr algn="ctr"/>
                  <a:r>
                    <a:rPr lang="en-US" sz="1000">
                      <a:ln/>
                      <a:solidFill>
                        <a:srgbClr val="4F74C8"/>
                      </a:solidFill>
                      <a:latin typeface="Arial"/>
                      <a:cs typeface="Arial"/>
                      <a:sym typeface="Arial"/>
                      <a:rtl val="0"/>
                    </a:rPr>
                    <a:t>65</a:t>
                  </a:r>
                </a:p>
              </p:txBody>
            </p:sp>
            <p:sp>
              <p:nvSpPr>
                <p:cNvPr id="480" name="TextBox 479">
                  <a:extLst>
                    <a:ext uri="{FF2B5EF4-FFF2-40B4-BE49-F238E27FC236}">
                      <a16:creationId xmlns:a16="http://schemas.microsoft.com/office/drawing/2014/main" id="{D43B6C13-960F-C553-0200-879124A6DE98}"/>
                    </a:ext>
                  </a:extLst>
                </p:cNvPr>
                <p:cNvSpPr txBox="1"/>
                <p:nvPr/>
              </p:nvSpPr>
              <p:spPr>
                <a:xfrm>
                  <a:off x="4783538" y="4936190"/>
                  <a:ext cx="396262" cy="246221"/>
                </a:xfrm>
                <a:prstGeom prst="rect">
                  <a:avLst/>
                </a:prstGeom>
                <a:noFill/>
              </p:spPr>
              <p:txBody>
                <a:bodyPr wrap="none" rtlCol="0">
                  <a:spAutoFit/>
                </a:bodyPr>
                <a:lstStyle/>
                <a:p>
                  <a:pPr algn="ctr"/>
                  <a:r>
                    <a:rPr lang="en-US" sz="1000">
                      <a:ln/>
                      <a:solidFill>
                        <a:srgbClr val="4F74C8"/>
                      </a:solidFill>
                      <a:latin typeface="Arial"/>
                      <a:cs typeface="Arial"/>
                      <a:sym typeface="Arial"/>
                      <a:rtl val="0"/>
                    </a:rPr>
                    <a:t>147</a:t>
                  </a:r>
                </a:p>
              </p:txBody>
            </p:sp>
            <p:sp>
              <p:nvSpPr>
                <p:cNvPr id="481" name="TextBox 480">
                  <a:extLst>
                    <a:ext uri="{FF2B5EF4-FFF2-40B4-BE49-F238E27FC236}">
                      <a16:creationId xmlns:a16="http://schemas.microsoft.com/office/drawing/2014/main" id="{1B59183B-E071-F486-DDDF-64150041BA66}"/>
                    </a:ext>
                  </a:extLst>
                </p:cNvPr>
                <p:cNvSpPr txBox="1"/>
                <p:nvPr/>
              </p:nvSpPr>
              <p:spPr>
                <a:xfrm>
                  <a:off x="4008547" y="4936190"/>
                  <a:ext cx="396262" cy="246221"/>
                </a:xfrm>
                <a:prstGeom prst="rect">
                  <a:avLst/>
                </a:prstGeom>
                <a:noFill/>
              </p:spPr>
              <p:txBody>
                <a:bodyPr wrap="none" rtlCol="0">
                  <a:spAutoFit/>
                </a:bodyPr>
                <a:lstStyle/>
                <a:p>
                  <a:pPr algn="ctr"/>
                  <a:r>
                    <a:rPr lang="en-US" sz="1000">
                      <a:ln/>
                      <a:solidFill>
                        <a:srgbClr val="4F74C8"/>
                      </a:solidFill>
                      <a:latin typeface="Arial"/>
                      <a:cs typeface="Arial"/>
                      <a:sym typeface="Arial"/>
                      <a:rtl val="0"/>
                    </a:rPr>
                    <a:t>256</a:t>
                  </a:r>
                </a:p>
              </p:txBody>
            </p:sp>
          </p:grpSp>
        </p:grpSp>
        <p:grpSp>
          <p:nvGrpSpPr>
            <p:cNvPr id="482" name="Graphic 69">
              <a:extLst>
                <a:ext uri="{FF2B5EF4-FFF2-40B4-BE49-F238E27FC236}">
                  <a16:creationId xmlns:a16="http://schemas.microsoft.com/office/drawing/2014/main" id="{45143585-D272-2643-7E6F-3984521DD8FD}"/>
                </a:ext>
              </a:extLst>
            </p:cNvPr>
            <p:cNvGrpSpPr/>
            <p:nvPr/>
          </p:nvGrpSpPr>
          <p:grpSpPr>
            <a:xfrm>
              <a:off x="3377872" y="2022747"/>
              <a:ext cx="54122" cy="2414539"/>
              <a:chOff x="3375481" y="1797208"/>
              <a:chExt cx="54122" cy="2414539"/>
            </a:xfrm>
          </p:grpSpPr>
          <p:sp>
            <p:nvSpPr>
              <p:cNvPr id="483" name="Freeform 1041">
                <a:extLst>
                  <a:ext uri="{FF2B5EF4-FFF2-40B4-BE49-F238E27FC236}">
                    <a16:creationId xmlns:a16="http://schemas.microsoft.com/office/drawing/2014/main" id="{1E5D6F8A-9695-CC44-5BD9-460AD2FE4798}"/>
                  </a:ext>
                </a:extLst>
              </p:cNvPr>
              <p:cNvSpPr/>
              <p:nvPr/>
            </p:nvSpPr>
            <p:spPr>
              <a:xfrm>
                <a:off x="3375481" y="4199043"/>
                <a:ext cx="54122" cy="12704"/>
              </a:xfrm>
              <a:custGeom>
                <a:avLst/>
                <a:gdLst>
                  <a:gd name="connsiteX0" fmla="*/ 54122 w 54122"/>
                  <a:gd name="connsiteY0" fmla="*/ 0 h 12704"/>
                  <a:gd name="connsiteX1" fmla="*/ 0 w 54122"/>
                  <a:gd name="connsiteY1" fmla="*/ 0 h 12704"/>
                </a:gdLst>
                <a:ahLst/>
                <a:cxnLst>
                  <a:cxn ang="0">
                    <a:pos x="connsiteX0" y="connsiteY0"/>
                  </a:cxn>
                  <a:cxn ang="0">
                    <a:pos x="connsiteX1" y="connsiteY1"/>
                  </a:cxn>
                </a:cxnLst>
                <a:rect l="l" t="t" r="r" b="b"/>
                <a:pathLst>
                  <a:path w="54122" h="12704">
                    <a:moveTo>
                      <a:pt x="54122" y="0"/>
                    </a:moveTo>
                    <a:lnTo>
                      <a:pt x="0" y="0"/>
                    </a:lnTo>
                  </a:path>
                </a:pathLst>
              </a:custGeom>
              <a:ln w="12700" cap="flat">
                <a:solidFill>
                  <a:srgbClr val="000000"/>
                </a:solidFill>
                <a:prstDash val="solid"/>
                <a:round/>
              </a:ln>
            </p:spPr>
            <p:txBody>
              <a:bodyPr rtlCol="0" anchor="ctr"/>
              <a:lstStyle/>
              <a:p>
                <a:endParaRPr lang="en-US" sz="1100"/>
              </a:p>
            </p:txBody>
          </p:sp>
          <p:sp>
            <p:nvSpPr>
              <p:cNvPr id="485" name="Freeform 1043">
                <a:extLst>
                  <a:ext uri="{FF2B5EF4-FFF2-40B4-BE49-F238E27FC236}">
                    <a16:creationId xmlns:a16="http://schemas.microsoft.com/office/drawing/2014/main" id="{E4B04AF7-5FC1-BE37-D61A-A62A39CEA5A5}"/>
                  </a:ext>
                </a:extLst>
              </p:cNvPr>
              <p:cNvSpPr/>
              <p:nvPr/>
            </p:nvSpPr>
            <p:spPr>
              <a:xfrm>
                <a:off x="3375481" y="2277575"/>
                <a:ext cx="54122" cy="12704"/>
              </a:xfrm>
              <a:custGeom>
                <a:avLst/>
                <a:gdLst>
                  <a:gd name="connsiteX0" fmla="*/ 54122 w 54122"/>
                  <a:gd name="connsiteY0" fmla="*/ 0 h 12704"/>
                  <a:gd name="connsiteX1" fmla="*/ 0 w 54122"/>
                  <a:gd name="connsiteY1" fmla="*/ 0 h 12704"/>
                </a:gdLst>
                <a:ahLst/>
                <a:cxnLst>
                  <a:cxn ang="0">
                    <a:pos x="connsiteX0" y="connsiteY0"/>
                  </a:cxn>
                  <a:cxn ang="0">
                    <a:pos x="connsiteX1" y="connsiteY1"/>
                  </a:cxn>
                </a:cxnLst>
                <a:rect l="l" t="t" r="r" b="b"/>
                <a:pathLst>
                  <a:path w="54122" h="12704">
                    <a:moveTo>
                      <a:pt x="54122" y="0"/>
                    </a:moveTo>
                    <a:lnTo>
                      <a:pt x="0" y="0"/>
                    </a:lnTo>
                  </a:path>
                </a:pathLst>
              </a:custGeom>
              <a:ln w="12700" cap="flat">
                <a:solidFill>
                  <a:srgbClr val="000000"/>
                </a:solidFill>
                <a:prstDash val="solid"/>
                <a:round/>
              </a:ln>
            </p:spPr>
            <p:txBody>
              <a:bodyPr rtlCol="0" anchor="ctr"/>
              <a:lstStyle/>
              <a:p>
                <a:endParaRPr lang="en-US" sz="1100"/>
              </a:p>
            </p:txBody>
          </p:sp>
          <p:sp>
            <p:nvSpPr>
              <p:cNvPr id="487" name="Freeform 1045">
                <a:extLst>
                  <a:ext uri="{FF2B5EF4-FFF2-40B4-BE49-F238E27FC236}">
                    <a16:creationId xmlns:a16="http://schemas.microsoft.com/office/drawing/2014/main" id="{D8F3AD08-5929-F367-AE4C-37F731C73EB8}"/>
                  </a:ext>
                </a:extLst>
              </p:cNvPr>
              <p:cNvSpPr/>
              <p:nvPr/>
            </p:nvSpPr>
            <p:spPr>
              <a:xfrm>
                <a:off x="3375481" y="2757942"/>
                <a:ext cx="54122" cy="12704"/>
              </a:xfrm>
              <a:custGeom>
                <a:avLst/>
                <a:gdLst>
                  <a:gd name="connsiteX0" fmla="*/ 54122 w 54122"/>
                  <a:gd name="connsiteY0" fmla="*/ 0 h 12704"/>
                  <a:gd name="connsiteX1" fmla="*/ 0 w 54122"/>
                  <a:gd name="connsiteY1" fmla="*/ 0 h 12704"/>
                </a:gdLst>
                <a:ahLst/>
                <a:cxnLst>
                  <a:cxn ang="0">
                    <a:pos x="connsiteX0" y="connsiteY0"/>
                  </a:cxn>
                  <a:cxn ang="0">
                    <a:pos x="connsiteX1" y="connsiteY1"/>
                  </a:cxn>
                </a:cxnLst>
                <a:rect l="l" t="t" r="r" b="b"/>
                <a:pathLst>
                  <a:path w="54122" h="12704">
                    <a:moveTo>
                      <a:pt x="54122" y="0"/>
                    </a:moveTo>
                    <a:lnTo>
                      <a:pt x="0" y="0"/>
                    </a:lnTo>
                  </a:path>
                </a:pathLst>
              </a:custGeom>
              <a:ln w="12700" cap="flat">
                <a:solidFill>
                  <a:srgbClr val="000000"/>
                </a:solidFill>
                <a:prstDash val="solid"/>
                <a:round/>
              </a:ln>
            </p:spPr>
            <p:txBody>
              <a:bodyPr rtlCol="0" anchor="ctr"/>
              <a:lstStyle/>
              <a:p>
                <a:endParaRPr lang="en-US" sz="1100"/>
              </a:p>
            </p:txBody>
          </p:sp>
          <p:sp>
            <p:nvSpPr>
              <p:cNvPr id="489" name="Freeform 1047">
                <a:extLst>
                  <a:ext uri="{FF2B5EF4-FFF2-40B4-BE49-F238E27FC236}">
                    <a16:creationId xmlns:a16="http://schemas.microsoft.com/office/drawing/2014/main" id="{CD4DF87D-4432-DF2C-EA2F-559E928C7755}"/>
                  </a:ext>
                </a:extLst>
              </p:cNvPr>
              <p:cNvSpPr/>
              <p:nvPr/>
            </p:nvSpPr>
            <p:spPr>
              <a:xfrm>
                <a:off x="3375481" y="3238309"/>
                <a:ext cx="54122" cy="12704"/>
              </a:xfrm>
              <a:custGeom>
                <a:avLst/>
                <a:gdLst>
                  <a:gd name="connsiteX0" fmla="*/ 54122 w 54122"/>
                  <a:gd name="connsiteY0" fmla="*/ 0 h 12704"/>
                  <a:gd name="connsiteX1" fmla="*/ 0 w 54122"/>
                  <a:gd name="connsiteY1" fmla="*/ 0 h 12704"/>
                </a:gdLst>
                <a:ahLst/>
                <a:cxnLst>
                  <a:cxn ang="0">
                    <a:pos x="connsiteX0" y="connsiteY0"/>
                  </a:cxn>
                  <a:cxn ang="0">
                    <a:pos x="connsiteX1" y="connsiteY1"/>
                  </a:cxn>
                </a:cxnLst>
                <a:rect l="l" t="t" r="r" b="b"/>
                <a:pathLst>
                  <a:path w="54122" h="12704">
                    <a:moveTo>
                      <a:pt x="54122" y="0"/>
                    </a:moveTo>
                    <a:lnTo>
                      <a:pt x="0" y="0"/>
                    </a:lnTo>
                  </a:path>
                </a:pathLst>
              </a:custGeom>
              <a:ln w="12700" cap="flat">
                <a:solidFill>
                  <a:srgbClr val="000000"/>
                </a:solidFill>
                <a:prstDash val="solid"/>
                <a:round/>
              </a:ln>
            </p:spPr>
            <p:txBody>
              <a:bodyPr rtlCol="0" anchor="ctr"/>
              <a:lstStyle/>
              <a:p>
                <a:endParaRPr lang="en-US" sz="1100"/>
              </a:p>
            </p:txBody>
          </p:sp>
          <p:sp>
            <p:nvSpPr>
              <p:cNvPr id="491" name="Freeform 1049">
                <a:extLst>
                  <a:ext uri="{FF2B5EF4-FFF2-40B4-BE49-F238E27FC236}">
                    <a16:creationId xmlns:a16="http://schemas.microsoft.com/office/drawing/2014/main" id="{5B0CD97D-71DA-822C-B770-97D1DA41D847}"/>
                  </a:ext>
                </a:extLst>
              </p:cNvPr>
              <p:cNvSpPr/>
              <p:nvPr/>
            </p:nvSpPr>
            <p:spPr>
              <a:xfrm>
                <a:off x="3375481" y="3718676"/>
                <a:ext cx="54122" cy="12704"/>
              </a:xfrm>
              <a:custGeom>
                <a:avLst/>
                <a:gdLst>
                  <a:gd name="connsiteX0" fmla="*/ 54122 w 54122"/>
                  <a:gd name="connsiteY0" fmla="*/ 0 h 12704"/>
                  <a:gd name="connsiteX1" fmla="*/ 0 w 54122"/>
                  <a:gd name="connsiteY1" fmla="*/ 0 h 12704"/>
                </a:gdLst>
                <a:ahLst/>
                <a:cxnLst>
                  <a:cxn ang="0">
                    <a:pos x="connsiteX0" y="connsiteY0"/>
                  </a:cxn>
                  <a:cxn ang="0">
                    <a:pos x="connsiteX1" y="connsiteY1"/>
                  </a:cxn>
                </a:cxnLst>
                <a:rect l="l" t="t" r="r" b="b"/>
                <a:pathLst>
                  <a:path w="54122" h="12704">
                    <a:moveTo>
                      <a:pt x="54122" y="0"/>
                    </a:moveTo>
                    <a:lnTo>
                      <a:pt x="0" y="0"/>
                    </a:lnTo>
                  </a:path>
                </a:pathLst>
              </a:custGeom>
              <a:ln w="12700" cap="flat">
                <a:solidFill>
                  <a:srgbClr val="000000"/>
                </a:solidFill>
                <a:prstDash val="solid"/>
                <a:round/>
              </a:ln>
            </p:spPr>
            <p:txBody>
              <a:bodyPr rtlCol="0" anchor="ctr"/>
              <a:lstStyle/>
              <a:p>
                <a:endParaRPr lang="en-US" sz="1100"/>
              </a:p>
            </p:txBody>
          </p:sp>
          <p:sp>
            <p:nvSpPr>
              <p:cNvPr id="493" name="Freeform 1051">
                <a:extLst>
                  <a:ext uri="{FF2B5EF4-FFF2-40B4-BE49-F238E27FC236}">
                    <a16:creationId xmlns:a16="http://schemas.microsoft.com/office/drawing/2014/main" id="{320978FC-AC0F-241F-743D-FD18605CBD3C}"/>
                  </a:ext>
                </a:extLst>
              </p:cNvPr>
              <p:cNvSpPr/>
              <p:nvPr/>
            </p:nvSpPr>
            <p:spPr>
              <a:xfrm>
                <a:off x="3375481" y="1797208"/>
                <a:ext cx="54122" cy="12704"/>
              </a:xfrm>
              <a:custGeom>
                <a:avLst/>
                <a:gdLst>
                  <a:gd name="connsiteX0" fmla="*/ 54122 w 54122"/>
                  <a:gd name="connsiteY0" fmla="*/ 0 h 12704"/>
                  <a:gd name="connsiteX1" fmla="*/ 0 w 54122"/>
                  <a:gd name="connsiteY1" fmla="*/ 0 h 12704"/>
                </a:gdLst>
                <a:ahLst/>
                <a:cxnLst>
                  <a:cxn ang="0">
                    <a:pos x="connsiteX0" y="connsiteY0"/>
                  </a:cxn>
                  <a:cxn ang="0">
                    <a:pos x="connsiteX1" y="connsiteY1"/>
                  </a:cxn>
                </a:cxnLst>
                <a:rect l="l" t="t" r="r" b="b"/>
                <a:pathLst>
                  <a:path w="54122" h="12704">
                    <a:moveTo>
                      <a:pt x="54122" y="0"/>
                    </a:moveTo>
                    <a:lnTo>
                      <a:pt x="0" y="0"/>
                    </a:lnTo>
                  </a:path>
                </a:pathLst>
              </a:custGeom>
              <a:ln w="12700" cap="flat">
                <a:solidFill>
                  <a:srgbClr val="000000"/>
                </a:solidFill>
                <a:prstDash val="solid"/>
                <a:round/>
              </a:ln>
            </p:spPr>
            <p:txBody>
              <a:bodyPr rtlCol="0" anchor="ctr"/>
              <a:lstStyle/>
              <a:p>
                <a:endParaRPr lang="en-US" sz="1100"/>
              </a:p>
            </p:txBody>
          </p:sp>
        </p:grpSp>
        <p:grpSp>
          <p:nvGrpSpPr>
            <p:cNvPr id="494" name="Group 493">
              <a:extLst>
                <a:ext uri="{FF2B5EF4-FFF2-40B4-BE49-F238E27FC236}">
                  <a16:creationId xmlns:a16="http://schemas.microsoft.com/office/drawing/2014/main" id="{7BB6A253-76F5-049D-AD34-C22DC5973C47}"/>
                </a:ext>
              </a:extLst>
            </p:cNvPr>
            <p:cNvGrpSpPr/>
            <p:nvPr/>
          </p:nvGrpSpPr>
          <p:grpSpPr>
            <a:xfrm>
              <a:off x="3063077" y="1889275"/>
              <a:ext cx="380621" cy="2663572"/>
              <a:chOff x="3060684" y="1674370"/>
              <a:chExt cx="380621" cy="2663572"/>
            </a:xfrm>
          </p:grpSpPr>
          <p:sp>
            <p:nvSpPr>
              <p:cNvPr id="495" name="TextBox 494">
                <a:extLst>
                  <a:ext uri="{FF2B5EF4-FFF2-40B4-BE49-F238E27FC236}">
                    <a16:creationId xmlns:a16="http://schemas.microsoft.com/office/drawing/2014/main" id="{0035DE70-361D-6C4E-93C3-B94E6B2090E4}"/>
                  </a:ext>
                </a:extLst>
              </p:cNvPr>
              <p:cNvSpPr txBox="1"/>
              <p:nvPr/>
            </p:nvSpPr>
            <p:spPr>
              <a:xfrm>
                <a:off x="3060684" y="4076332"/>
                <a:ext cx="380232" cy="261610"/>
              </a:xfrm>
              <a:prstGeom prst="rect">
                <a:avLst/>
              </a:prstGeom>
              <a:noFill/>
            </p:spPr>
            <p:txBody>
              <a:bodyPr wrap="none" rtlCol="0">
                <a:spAutoFit/>
              </a:bodyPr>
              <a:lstStyle/>
              <a:p>
                <a:pPr algn="r"/>
                <a:r>
                  <a:rPr lang="en-US" sz="1100">
                    <a:ln/>
                    <a:solidFill>
                      <a:srgbClr val="000000"/>
                    </a:solidFill>
                    <a:latin typeface="Arial"/>
                    <a:cs typeface="Arial"/>
                    <a:sym typeface="Arial"/>
                    <a:rtl val="0"/>
                  </a:rPr>
                  <a:t>0.0</a:t>
                </a:r>
              </a:p>
            </p:txBody>
          </p:sp>
          <p:sp>
            <p:nvSpPr>
              <p:cNvPr id="497" name="TextBox 496">
                <a:extLst>
                  <a:ext uri="{FF2B5EF4-FFF2-40B4-BE49-F238E27FC236}">
                    <a16:creationId xmlns:a16="http://schemas.microsoft.com/office/drawing/2014/main" id="{40AB7F2C-8E1A-7B58-E063-91A4077A95CD}"/>
                  </a:ext>
                </a:extLst>
              </p:cNvPr>
              <p:cNvSpPr txBox="1"/>
              <p:nvPr/>
            </p:nvSpPr>
            <p:spPr>
              <a:xfrm>
                <a:off x="3061073" y="2154737"/>
                <a:ext cx="380232" cy="261610"/>
              </a:xfrm>
              <a:prstGeom prst="rect">
                <a:avLst/>
              </a:prstGeom>
              <a:noFill/>
            </p:spPr>
            <p:txBody>
              <a:bodyPr wrap="none" rtlCol="0">
                <a:spAutoFit/>
              </a:bodyPr>
              <a:lstStyle/>
              <a:p>
                <a:pPr algn="r"/>
                <a:r>
                  <a:rPr lang="en-US" sz="1100">
                    <a:ln/>
                    <a:solidFill>
                      <a:srgbClr val="000000"/>
                    </a:solidFill>
                    <a:latin typeface="Arial"/>
                    <a:cs typeface="Arial"/>
                    <a:sym typeface="Arial"/>
                    <a:rtl val="0"/>
                  </a:rPr>
                  <a:t>0.8</a:t>
                </a:r>
              </a:p>
            </p:txBody>
          </p:sp>
          <p:sp>
            <p:nvSpPr>
              <p:cNvPr id="499" name="TextBox 498">
                <a:extLst>
                  <a:ext uri="{FF2B5EF4-FFF2-40B4-BE49-F238E27FC236}">
                    <a16:creationId xmlns:a16="http://schemas.microsoft.com/office/drawing/2014/main" id="{AB53A42C-3B70-A2A5-3294-D963C4D39264}"/>
                  </a:ext>
                </a:extLst>
              </p:cNvPr>
              <p:cNvSpPr txBox="1"/>
              <p:nvPr/>
            </p:nvSpPr>
            <p:spPr>
              <a:xfrm>
                <a:off x="3061073" y="2635104"/>
                <a:ext cx="380232" cy="261610"/>
              </a:xfrm>
              <a:prstGeom prst="rect">
                <a:avLst/>
              </a:prstGeom>
              <a:noFill/>
            </p:spPr>
            <p:txBody>
              <a:bodyPr wrap="none" rtlCol="0">
                <a:spAutoFit/>
              </a:bodyPr>
              <a:lstStyle/>
              <a:p>
                <a:pPr algn="r"/>
                <a:r>
                  <a:rPr lang="en-US" sz="1100">
                    <a:ln/>
                    <a:solidFill>
                      <a:srgbClr val="000000"/>
                    </a:solidFill>
                    <a:latin typeface="Arial"/>
                    <a:cs typeface="Arial"/>
                    <a:sym typeface="Arial"/>
                    <a:rtl val="0"/>
                  </a:rPr>
                  <a:t>0.6</a:t>
                </a:r>
              </a:p>
            </p:txBody>
          </p:sp>
          <p:sp>
            <p:nvSpPr>
              <p:cNvPr id="501" name="TextBox 500">
                <a:extLst>
                  <a:ext uri="{FF2B5EF4-FFF2-40B4-BE49-F238E27FC236}">
                    <a16:creationId xmlns:a16="http://schemas.microsoft.com/office/drawing/2014/main" id="{6C47EA05-F6CE-95E2-B9A5-5513A5F97BFB}"/>
                  </a:ext>
                </a:extLst>
              </p:cNvPr>
              <p:cNvSpPr txBox="1"/>
              <p:nvPr/>
            </p:nvSpPr>
            <p:spPr>
              <a:xfrm>
                <a:off x="3061073" y="3115471"/>
                <a:ext cx="380232" cy="261610"/>
              </a:xfrm>
              <a:prstGeom prst="rect">
                <a:avLst/>
              </a:prstGeom>
              <a:noFill/>
            </p:spPr>
            <p:txBody>
              <a:bodyPr wrap="none" rtlCol="0">
                <a:spAutoFit/>
              </a:bodyPr>
              <a:lstStyle/>
              <a:p>
                <a:pPr algn="r"/>
                <a:r>
                  <a:rPr lang="en-US" sz="1100">
                    <a:ln/>
                    <a:solidFill>
                      <a:srgbClr val="000000"/>
                    </a:solidFill>
                    <a:latin typeface="Arial"/>
                    <a:cs typeface="Arial"/>
                    <a:sym typeface="Arial"/>
                    <a:rtl val="0"/>
                  </a:rPr>
                  <a:t>0.4</a:t>
                </a:r>
              </a:p>
            </p:txBody>
          </p:sp>
          <p:sp>
            <p:nvSpPr>
              <p:cNvPr id="503" name="TextBox 502">
                <a:extLst>
                  <a:ext uri="{FF2B5EF4-FFF2-40B4-BE49-F238E27FC236}">
                    <a16:creationId xmlns:a16="http://schemas.microsoft.com/office/drawing/2014/main" id="{A02DCD76-C051-996C-504F-097AD91F369B}"/>
                  </a:ext>
                </a:extLst>
              </p:cNvPr>
              <p:cNvSpPr txBox="1"/>
              <p:nvPr/>
            </p:nvSpPr>
            <p:spPr>
              <a:xfrm>
                <a:off x="3061073" y="3595838"/>
                <a:ext cx="380232" cy="261610"/>
              </a:xfrm>
              <a:prstGeom prst="rect">
                <a:avLst/>
              </a:prstGeom>
              <a:noFill/>
            </p:spPr>
            <p:txBody>
              <a:bodyPr wrap="none" rtlCol="0">
                <a:spAutoFit/>
              </a:bodyPr>
              <a:lstStyle/>
              <a:p>
                <a:pPr algn="r"/>
                <a:r>
                  <a:rPr lang="en-US" sz="1100">
                    <a:ln/>
                    <a:solidFill>
                      <a:srgbClr val="000000"/>
                    </a:solidFill>
                    <a:latin typeface="Arial"/>
                    <a:cs typeface="Arial"/>
                    <a:sym typeface="Arial"/>
                    <a:rtl val="0"/>
                  </a:rPr>
                  <a:t>0.2</a:t>
                </a:r>
              </a:p>
            </p:txBody>
          </p:sp>
          <p:sp>
            <p:nvSpPr>
              <p:cNvPr id="505" name="TextBox 504">
                <a:extLst>
                  <a:ext uri="{FF2B5EF4-FFF2-40B4-BE49-F238E27FC236}">
                    <a16:creationId xmlns:a16="http://schemas.microsoft.com/office/drawing/2014/main" id="{398CB9B1-5E44-FE42-9472-E0D89FA59968}"/>
                  </a:ext>
                </a:extLst>
              </p:cNvPr>
              <p:cNvSpPr txBox="1"/>
              <p:nvPr/>
            </p:nvSpPr>
            <p:spPr>
              <a:xfrm>
                <a:off x="3061073" y="1674370"/>
                <a:ext cx="380232" cy="261610"/>
              </a:xfrm>
              <a:prstGeom prst="rect">
                <a:avLst/>
              </a:prstGeom>
              <a:noFill/>
            </p:spPr>
            <p:txBody>
              <a:bodyPr wrap="none" rtlCol="0">
                <a:spAutoFit/>
              </a:bodyPr>
              <a:lstStyle/>
              <a:p>
                <a:pPr algn="r"/>
                <a:r>
                  <a:rPr lang="en-US" sz="1100">
                    <a:ln/>
                    <a:solidFill>
                      <a:srgbClr val="000000"/>
                    </a:solidFill>
                    <a:latin typeface="Arial"/>
                    <a:cs typeface="Arial"/>
                    <a:sym typeface="Arial"/>
                    <a:rtl val="0"/>
                  </a:rPr>
                  <a:t>1.0</a:t>
                </a:r>
              </a:p>
            </p:txBody>
          </p:sp>
        </p:grpSp>
        <p:grpSp>
          <p:nvGrpSpPr>
            <p:cNvPr id="506" name="Graphic 69">
              <a:extLst>
                <a:ext uri="{FF2B5EF4-FFF2-40B4-BE49-F238E27FC236}">
                  <a16:creationId xmlns:a16="http://schemas.microsoft.com/office/drawing/2014/main" id="{28FFF8F3-D320-E302-E167-A549E6890B5B}"/>
                </a:ext>
              </a:extLst>
            </p:cNvPr>
            <p:cNvGrpSpPr/>
            <p:nvPr/>
          </p:nvGrpSpPr>
          <p:grpSpPr>
            <a:xfrm>
              <a:off x="3411923" y="2001273"/>
              <a:ext cx="4663791" cy="2423306"/>
              <a:chOff x="3409530" y="1775736"/>
              <a:chExt cx="4663791" cy="2423306"/>
            </a:xfrm>
            <a:noFill/>
          </p:grpSpPr>
          <p:sp>
            <p:nvSpPr>
              <p:cNvPr id="507" name="Freeform 782">
                <a:extLst>
                  <a:ext uri="{FF2B5EF4-FFF2-40B4-BE49-F238E27FC236}">
                    <a16:creationId xmlns:a16="http://schemas.microsoft.com/office/drawing/2014/main" id="{BAA2913F-07F2-F556-D929-4E6474041B71}"/>
                  </a:ext>
                </a:extLst>
              </p:cNvPr>
              <p:cNvSpPr/>
              <p:nvPr/>
            </p:nvSpPr>
            <p:spPr>
              <a:xfrm>
                <a:off x="3429604" y="1803052"/>
                <a:ext cx="4643717" cy="2395991"/>
              </a:xfrm>
              <a:custGeom>
                <a:avLst/>
                <a:gdLst>
                  <a:gd name="connsiteX0" fmla="*/ 0 w 4643717"/>
                  <a:gd name="connsiteY0" fmla="*/ 0 h 2395991"/>
                  <a:gd name="connsiteX1" fmla="*/ 79786 w 4643717"/>
                  <a:gd name="connsiteY1" fmla="*/ 0 h 2395991"/>
                  <a:gd name="connsiteX2" fmla="*/ 79786 w 4643717"/>
                  <a:gd name="connsiteY2" fmla="*/ 14229 h 2395991"/>
                  <a:gd name="connsiteX3" fmla="*/ 112564 w 4643717"/>
                  <a:gd name="connsiteY3" fmla="*/ 14229 h 2395991"/>
                  <a:gd name="connsiteX4" fmla="*/ 112564 w 4643717"/>
                  <a:gd name="connsiteY4" fmla="*/ 18803 h 2395991"/>
                  <a:gd name="connsiteX5" fmla="*/ 139752 w 4643717"/>
                  <a:gd name="connsiteY5" fmla="*/ 18803 h 2395991"/>
                  <a:gd name="connsiteX6" fmla="*/ 139752 w 4643717"/>
                  <a:gd name="connsiteY6" fmla="*/ 24647 h 2395991"/>
                  <a:gd name="connsiteX7" fmla="*/ 149281 w 4643717"/>
                  <a:gd name="connsiteY7" fmla="*/ 24647 h 2395991"/>
                  <a:gd name="connsiteX8" fmla="*/ 149281 w 4643717"/>
                  <a:gd name="connsiteY8" fmla="*/ 28205 h 2395991"/>
                  <a:gd name="connsiteX9" fmla="*/ 175326 w 4643717"/>
                  <a:gd name="connsiteY9" fmla="*/ 28205 h 2395991"/>
                  <a:gd name="connsiteX10" fmla="*/ 175326 w 4643717"/>
                  <a:gd name="connsiteY10" fmla="*/ 42688 h 2395991"/>
                  <a:gd name="connsiteX11" fmla="*/ 185490 w 4643717"/>
                  <a:gd name="connsiteY11" fmla="*/ 42688 h 2395991"/>
                  <a:gd name="connsiteX12" fmla="*/ 185490 w 4643717"/>
                  <a:gd name="connsiteY12" fmla="*/ 53360 h 2395991"/>
                  <a:gd name="connsiteX13" fmla="*/ 215600 w 4643717"/>
                  <a:gd name="connsiteY13" fmla="*/ 53360 h 2395991"/>
                  <a:gd name="connsiteX14" fmla="*/ 215600 w 4643717"/>
                  <a:gd name="connsiteY14" fmla="*/ 57934 h 2395991"/>
                  <a:gd name="connsiteX15" fmla="*/ 227161 w 4643717"/>
                  <a:gd name="connsiteY15" fmla="*/ 57934 h 2395991"/>
                  <a:gd name="connsiteX16" fmla="*/ 227161 w 4643717"/>
                  <a:gd name="connsiteY16" fmla="*/ 67335 h 2395991"/>
                  <a:gd name="connsiteX17" fmla="*/ 259685 w 4643717"/>
                  <a:gd name="connsiteY17" fmla="*/ 67335 h 2395991"/>
                  <a:gd name="connsiteX18" fmla="*/ 259685 w 4643717"/>
                  <a:gd name="connsiteY18" fmla="*/ 71655 h 2395991"/>
                  <a:gd name="connsiteX19" fmla="*/ 282808 w 4643717"/>
                  <a:gd name="connsiteY19" fmla="*/ 71655 h 2395991"/>
                  <a:gd name="connsiteX20" fmla="*/ 282808 w 4643717"/>
                  <a:gd name="connsiteY20" fmla="*/ 76991 h 2395991"/>
                  <a:gd name="connsiteX21" fmla="*/ 308853 w 4643717"/>
                  <a:gd name="connsiteY21" fmla="*/ 76991 h 2395991"/>
                  <a:gd name="connsiteX22" fmla="*/ 308853 w 4643717"/>
                  <a:gd name="connsiteY22" fmla="*/ 88298 h 2395991"/>
                  <a:gd name="connsiteX23" fmla="*/ 325750 w 4643717"/>
                  <a:gd name="connsiteY23" fmla="*/ 88298 h 2395991"/>
                  <a:gd name="connsiteX24" fmla="*/ 325750 w 4643717"/>
                  <a:gd name="connsiteY24" fmla="*/ 107482 h 2395991"/>
                  <a:gd name="connsiteX25" fmla="*/ 331976 w 4643717"/>
                  <a:gd name="connsiteY25" fmla="*/ 107482 h 2395991"/>
                  <a:gd name="connsiteX26" fmla="*/ 331976 w 4643717"/>
                  <a:gd name="connsiteY26" fmla="*/ 116757 h 2395991"/>
                  <a:gd name="connsiteX27" fmla="*/ 350778 w 4643717"/>
                  <a:gd name="connsiteY27" fmla="*/ 116757 h 2395991"/>
                  <a:gd name="connsiteX28" fmla="*/ 350778 w 4643717"/>
                  <a:gd name="connsiteY28" fmla="*/ 126031 h 2395991"/>
                  <a:gd name="connsiteX29" fmla="*/ 355606 w 4643717"/>
                  <a:gd name="connsiteY29" fmla="*/ 126031 h 2395991"/>
                  <a:gd name="connsiteX30" fmla="*/ 355606 w 4643717"/>
                  <a:gd name="connsiteY30" fmla="*/ 134798 h 2395991"/>
                  <a:gd name="connsiteX31" fmla="*/ 360180 w 4643717"/>
                  <a:gd name="connsiteY31" fmla="*/ 134798 h 2395991"/>
                  <a:gd name="connsiteX32" fmla="*/ 360180 w 4643717"/>
                  <a:gd name="connsiteY32" fmla="*/ 140388 h 2395991"/>
                  <a:gd name="connsiteX33" fmla="*/ 365643 w 4643717"/>
                  <a:gd name="connsiteY33" fmla="*/ 140388 h 2395991"/>
                  <a:gd name="connsiteX34" fmla="*/ 365643 w 4643717"/>
                  <a:gd name="connsiteY34" fmla="*/ 159064 h 2395991"/>
                  <a:gd name="connsiteX35" fmla="*/ 375045 w 4643717"/>
                  <a:gd name="connsiteY35" fmla="*/ 159064 h 2395991"/>
                  <a:gd name="connsiteX36" fmla="*/ 375045 w 4643717"/>
                  <a:gd name="connsiteY36" fmla="*/ 187395 h 2395991"/>
                  <a:gd name="connsiteX37" fmla="*/ 380762 w 4643717"/>
                  <a:gd name="connsiteY37" fmla="*/ 187395 h 2395991"/>
                  <a:gd name="connsiteX38" fmla="*/ 380762 w 4643717"/>
                  <a:gd name="connsiteY38" fmla="*/ 212551 h 2395991"/>
                  <a:gd name="connsiteX39" fmla="*/ 385081 w 4643717"/>
                  <a:gd name="connsiteY39" fmla="*/ 212551 h 2395991"/>
                  <a:gd name="connsiteX40" fmla="*/ 385081 w 4643717"/>
                  <a:gd name="connsiteY40" fmla="*/ 216870 h 2395991"/>
                  <a:gd name="connsiteX41" fmla="*/ 389782 w 4643717"/>
                  <a:gd name="connsiteY41" fmla="*/ 216870 h 2395991"/>
                  <a:gd name="connsiteX42" fmla="*/ 389782 w 4643717"/>
                  <a:gd name="connsiteY42" fmla="*/ 231735 h 2395991"/>
                  <a:gd name="connsiteX43" fmla="*/ 407950 w 4643717"/>
                  <a:gd name="connsiteY43" fmla="*/ 231735 h 2395991"/>
                  <a:gd name="connsiteX44" fmla="*/ 407950 w 4643717"/>
                  <a:gd name="connsiteY44" fmla="*/ 246472 h 2395991"/>
                  <a:gd name="connsiteX45" fmla="*/ 417860 w 4643717"/>
                  <a:gd name="connsiteY45" fmla="*/ 246472 h 2395991"/>
                  <a:gd name="connsiteX46" fmla="*/ 417860 w 4643717"/>
                  <a:gd name="connsiteY46" fmla="*/ 260702 h 2395991"/>
                  <a:gd name="connsiteX47" fmla="*/ 427261 w 4643717"/>
                  <a:gd name="connsiteY47" fmla="*/ 260702 h 2395991"/>
                  <a:gd name="connsiteX48" fmla="*/ 427261 w 4643717"/>
                  <a:gd name="connsiteY48" fmla="*/ 304025 h 2395991"/>
                  <a:gd name="connsiteX49" fmla="*/ 432724 w 4643717"/>
                  <a:gd name="connsiteY49" fmla="*/ 304025 h 2395991"/>
                  <a:gd name="connsiteX50" fmla="*/ 432724 w 4643717"/>
                  <a:gd name="connsiteY50" fmla="*/ 332738 h 2395991"/>
                  <a:gd name="connsiteX51" fmla="*/ 437425 w 4643717"/>
                  <a:gd name="connsiteY51" fmla="*/ 332738 h 2395991"/>
                  <a:gd name="connsiteX52" fmla="*/ 437425 w 4643717"/>
                  <a:gd name="connsiteY52" fmla="*/ 338201 h 2395991"/>
                  <a:gd name="connsiteX53" fmla="*/ 442380 w 4643717"/>
                  <a:gd name="connsiteY53" fmla="*/ 338201 h 2395991"/>
                  <a:gd name="connsiteX54" fmla="*/ 442380 w 4643717"/>
                  <a:gd name="connsiteY54" fmla="*/ 371868 h 2395991"/>
                  <a:gd name="connsiteX55" fmla="*/ 452544 w 4643717"/>
                  <a:gd name="connsiteY55" fmla="*/ 371868 h 2395991"/>
                  <a:gd name="connsiteX56" fmla="*/ 452544 w 4643717"/>
                  <a:gd name="connsiteY56" fmla="*/ 400835 h 2395991"/>
                  <a:gd name="connsiteX57" fmla="*/ 461691 w 4643717"/>
                  <a:gd name="connsiteY57" fmla="*/ 400835 h 2395991"/>
                  <a:gd name="connsiteX58" fmla="*/ 461691 w 4643717"/>
                  <a:gd name="connsiteY58" fmla="*/ 405536 h 2395991"/>
                  <a:gd name="connsiteX59" fmla="*/ 485703 w 4643717"/>
                  <a:gd name="connsiteY59" fmla="*/ 405536 h 2395991"/>
                  <a:gd name="connsiteX60" fmla="*/ 485703 w 4643717"/>
                  <a:gd name="connsiteY60" fmla="*/ 415065 h 2395991"/>
                  <a:gd name="connsiteX61" fmla="*/ 490277 w 4643717"/>
                  <a:gd name="connsiteY61" fmla="*/ 415065 h 2395991"/>
                  <a:gd name="connsiteX62" fmla="*/ 490277 w 4643717"/>
                  <a:gd name="connsiteY62" fmla="*/ 439204 h 2395991"/>
                  <a:gd name="connsiteX63" fmla="*/ 510350 w 4643717"/>
                  <a:gd name="connsiteY63" fmla="*/ 439204 h 2395991"/>
                  <a:gd name="connsiteX64" fmla="*/ 510350 w 4643717"/>
                  <a:gd name="connsiteY64" fmla="*/ 444540 h 2395991"/>
                  <a:gd name="connsiteX65" fmla="*/ 515432 w 4643717"/>
                  <a:gd name="connsiteY65" fmla="*/ 444540 h 2395991"/>
                  <a:gd name="connsiteX66" fmla="*/ 515432 w 4643717"/>
                  <a:gd name="connsiteY66" fmla="*/ 449113 h 2395991"/>
                  <a:gd name="connsiteX67" fmla="*/ 520133 w 4643717"/>
                  <a:gd name="connsiteY67" fmla="*/ 449113 h 2395991"/>
                  <a:gd name="connsiteX68" fmla="*/ 520133 w 4643717"/>
                  <a:gd name="connsiteY68" fmla="*/ 454322 h 2395991"/>
                  <a:gd name="connsiteX69" fmla="*/ 533600 w 4643717"/>
                  <a:gd name="connsiteY69" fmla="*/ 454322 h 2395991"/>
                  <a:gd name="connsiteX70" fmla="*/ 533600 w 4643717"/>
                  <a:gd name="connsiteY70" fmla="*/ 459150 h 2395991"/>
                  <a:gd name="connsiteX71" fmla="*/ 543891 w 4643717"/>
                  <a:gd name="connsiteY71" fmla="*/ 459150 h 2395991"/>
                  <a:gd name="connsiteX72" fmla="*/ 543891 w 4643717"/>
                  <a:gd name="connsiteY72" fmla="*/ 473634 h 2395991"/>
                  <a:gd name="connsiteX73" fmla="*/ 562821 w 4643717"/>
                  <a:gd name="connsiteY73" fmla="*/ 473634 h 2395991"/>
                  <a:gd name="connsiteX74" fmla="*/ 562821 w 4643717"/>
                  <a:gd name="connsiteY74" fmla="*/ 501965 h 2395991"/>
                  <a:gd name="connsiteX75" fmla="*/ 568284 w 4643717"/>
                  <a:gd name="connsiteY75" fmla="*/ 501965 h 2395991"/>
                  <a:gd name="connsiteX76" fmla="*/ 568284 w 4643717"/>
                  <a:gd name="connsiteY76" fmla="*/ 517211 h 2395991"/>
                  <a:gd name="connsiteX77" fmla="*/ 577686 w 4643717"/>
                  <a:gd name="connsiteY77" fmla="*/ 517211 h 2395991"/>
                  <a:gd name="connsiteX78" fmla="*/ 577686 w 4643717"/>
                  <a:gd name="connsiteY78" fmla="*/ 521276 h 2395991"/>
                  <a:gd name="connsiteX79" fmla="*/ 583911 w 4643717"/>
                  <a:gd name="connsiteY79" fmla="*/ 521276 h 2395991"/>
                  <a:gd name="connsiteX80" fmla="*/ 583911 w 4643717"/>
                  <a:gd name="connsiteY80" fmla="*/ 526867 h 2395991"/>
                  <a:gd name="connsiteX81" fmla="*/ 602333 w 4643717"/>
                  <a:gd name="connsiteY81" fmla="*/ 526867 h 2395991"/>
                  <a:gd name="connsiteX82" fmla="*/ 602333 w 4643717"/>
                  <a:gd name="connsiteY82" fmla="*/ 554690 h 2395991"/>
                  <a:gd name="connsiteX83" fmla="*/ 630919 w 4643717"/>
                  <a:gd name="connsiteY83" fmla="*/ 554690 h 2395991"/>
                  <a:gd name="connsiteX84" fmla="*/ 630919 w 4643717"/>
                  <a:gd name="connsiteY84" fmla="*/ 560026 h 2395991"/>
                  <a:gd name="connsiteX85" fmla="*/ 645148 w 4643717"/>
                  <a:gd name="connsiteY85" fmla="*/ 560026 h 2395991"/>
                  <a:gd name="connsiteX86" fmla="*/ 645148 w 4643717"/>
                  <a:gd name="connsiteY86" fmla="*/ 584419 h 2395991"/>
                  <a:gd name="connsiteX87" fmla="*/ 665348 w 4643717"/>
                  <a:gd name="connsiteY87" fmla="*/ 584419 h 2395991"/>
                  <a:gd name="connsiteX88" fmla="*/ 665348 w 4643717"/>
                  <a:gd name="connsiteY88" fmla="*/ 588993 h 2395991"/>
                  <a:gd name="connsiteX89" fmla="*/ 718708 w 4643717"/>
                  <a:gd name="connsiteY89" fmla="*/ 588993 h 2395991"/>
                  <a:gd name="connsiteX90" fmla="*/ 718708 w 4643717"/>
                  <a:gd name="connsiteY90" fmla="*/ 594075 h 2395991"/>
                  <a:gd name="connsiteX91" fmla="*/ 722901 w 4643717"/>
                  <a:gd name="connsiteY91" fmla="*/ 594075 h 2395991"/>
                  <a:gd name="connsiteX92" fmla="*/ 722901 w 4643717"/>
                  <a:gd name="connsiteY92" fmla="*/ 598521 h 2395991"/>
                  <a:gd name="connsiteX93" fmla="*/ 727729 w 4643717"/>
                  <a:gd name="connsiteY93" fmla="*/ 598521 h 2395991"/>
                  <a:gd name="connsiteX94" fmla="*/ 727729 w 4643717"/>
                  <a:gd name="connsiteY94" fmla="*/ 603476 h 2395991"/>
                  <a:gd name="connsiteX95" fmla="*/ 732684 w 4643717"/>
                  <a:gd name="connsiteY95" fmla="*/ 603476 h 2395991"/>
                  <a:gd name="connsiteX96" fmla="*/ 732684 w 4643717"/>
                  <a:gd name="connsiteY96" fmla="*/ 613513 h 2395991"/>
                  <a:gd name="connsiteX97" fmla="*/ 737257 w 4643717"/>
                  <a:gd name="connsiteY97" fmla="*/ 613513 h 2395991"/>
                  <a:gd name="connsiteX98" fmla="*/ 737257 w 4643717"/>
                  <a:gd name="connsiteY98" fmla="*/ 617833 h 2395991"/>
                  <a:gd name="connsiteX99" fmla="*/ 747294 w 4643717"/>
                  <a:gd name="connsiteY99" fmla="*/ 617833 h 2395991"/>
                  <a:gd name="connsiteX100" fmla="*/ 747294 w 4643717"/>
                  <a:gd name="connsiteY100" fmla="*/ 627996 h 2395991"/>
                  <a:gd name="connsiteX101" fmla="*/ 752503 w 4643717"/>
                  <a:gd name="connsiteY101" fmla="*/ 627996 h 2395991"/>
                  <a:gd name="connsiteX102" fmla="*/ 752503 w 4643717"/>
                  <a:gd name="connsiteY102" fmla="*/ 633205 h 2395991"/>
                  <a:gd name="connsiteX103" fmla="*/ 756696 w 4643717"/>
                  <a:gd name="connsiteY103" fmla="*/ 633205 h 2395991"/>
                  <a:gd name="connsiteX104" fmla="*/ 756696 w 4643717"/>
                  <a:gd name="connsiteY104" fmla="*/ 641591 h 2395991"/>
                  <a:gd name="connsiteX105" fmla="*/ 772196 w 4643717"/>
                  <a:gd name="connsiteY105" fmla="*/ 641591 h 2395991"/>
                  <a:gd name="connsiteX106" fmla="*/ 772196 w 4643717"/>
                  <a:gd name="connsiteY106" fmla="*/ 647181 h 2395991"/>
                  <a:gd name="connsiteX107" fmla="*/ 775753 w 4643717"/>
                  <a:gd name="connsiteY107" fmla="*/ 647181 h 2395991"/>
                  <a:gd name="connsiteX108" fmla="*/ 775753 w 4643717"/>
                  <a:gd name="connsiteY108" fmla="*/ 657344 h 2395991"/>
                  <a:gd name="connsiteX109" fmla="*/ 782232 w 4643717"/>
                  <a:gd name="connsiteY109" fmla="*/ 657344 h 2395991"/>
                  <a:gd name="connsiteX110" fmla="*/ 782232 w 4643717"/>
                  <a:gd name="connsiteY110" fmla="*/ 675258 h 2395991"/>
                  <a:gd name="connsiteX111" fmla="*/ 785790 w 4643717"/>
                  <a:gd name="connsiteY111" fmla="*/ 675258 h 2395991"/>
                  <a:gd name="connsiteX112" fmla="*/ 785790 w 4643717"/>
                  <a:gd name="connsiteY112" fmla="*/ 700668 h 2395991"/>
                  <a:gd name="connsiteX113" fmla="*/ 790744 w 4643717"/>
                  <a:gd name="connsiteY113" fmla="*/ 700668 h 2395991"/>
                  <a:gd name="connsiteX114" fmla="*/ 790744 w 4643717"/>
                  <a:gd name="connsiteY114" fmla="*/ 705114 h 2395991"/>
                  <a:gd name="connsiteX115" fmla="*/ 805990 w 4643717"/>
                  <a:gd name="connsiteY115" fmla="*/ 705114 h 2395991"/>
                  <a:gd name="connsiteX116" fmla="*/ 805990 w 4643717"/>
                  <a:gd name="connsiteY116" fmla="*/ 709942 h 2395991"/>
                  <a:gd name="connsiteX117" fmla="*/ 810437 w 4643717"/>
                  <a:gd name="connsiteY117" fmla="*/ 709942 h 2395991"/>
                  <a:gd name="connsiteX118" fmla="*/ 810437 w 4643717"/>
                  <a:gd name="connsiteY118" fmla="*/ 714262 h 2395991"/>
                  <a:gd name="connsiteX119" fmla="*/ 820220 w 4643717"/>
                  <a:gd name="connsiteY119" fmla="*/ 714262 h 2395991"/>
                  <a:gd name="connsiteX120" fmla="*/ 820220 w 4643717"/>
                  <a:gd name="connsiteY120" fmla="*/ 719471 h 2395991"/>
                  <a:gd name="connsiteX121" fmla="*/ 825174 w 4643717"/>
                  <a:gd name="connsiteY121" fmla="*/ 719471 h 2395991"/>
                  <a:gd name="connsiteX122" fmla="*/ 825174 w 4643717"/>
                  <a:gd name="connsiteY122" fmla="*/ 729508 h 2395991"/>
                  <a:gd name="connsiteX123" fmla="*/ 829240 w 4643717"/>
                  <a:gd name="connsiteY123" fmla="*/ 729508 h 2395991"/>
                  <a:gd name="connsiteX124" fmla="*/ 829240 w 4643717"/>
                  <a:gd name="connsiteY124" fmla="*/ 734462 h 2395991"/>
                  <a:gd name="connsiteX125" fmla="*/ 839150 w 4643717"/>
                  <a:gd name="connsiteY125" fmla="*/ 734462 h 2395991"/>
                  <a:gd name="connsiteX126" fmla="*/ 839150 w 4643717"/>
                  <a:gd name="connsiteY126" fmla="*/ 748946 h 2395991"/>
                  <a:gd name="connsiteX127" fmla="*/ 848424 w 4643717"/>
                  <a:gd name="connsiteY127" fmla="*/ 748946 h 2395991"/>
                  <a:gd name="connsiteX128" fmla="*/ 848424 w 4643717"/>
                  <a:gd name="connsiteY128" fmla="*/ 758347 h 2395991"/>
                  <a:gd name="connsiteX129" fmla="*/ 858715 w 4643717"/>
                  <a:gd name="connsiteY129" fmla="*/ 758347 h 2395991"/>
                  <a:gd name="connsiteX130" fmla="*/ 858715 w 4643717"/>
                  <a:gd name="connsiteY130" fmla="*/ 763175 h 2395991"/>
                  <a:gd name="connsiteX131" fmla="*/ 882854 w 4643717"/>
                  <a:gd name="connsiteY131" fmla="*/ 763175 h 2395991"/>
                  <a:gd name="connsiteX132" fmla="*/ 882854 w 4643717"/>
                  <a:gd name="connsiteY132" fmla="*/ 772958 h 2395991"/>
                  <a:gd name="connsiteX133" fmla="*/ 887936 w 4643717"/>
                  <a:gd name="connsiteY133" fmla="*/ 772958 h 2395991"/>
                  <a:gd name="connsiteX134" fmla="*/ 887936 w 4643717"/>
                  <a:gd name="connsiteY134" fmla="*/ 787949 h 2395991"/>
                  <a:gd name="connsiteX135" fmla="*/ 892764 w 4643717"/>
                  <a:gd name="connsiteY135" fmla="*/ 787949 h 2395991"/>
                  <a:gd name="connsiteX136" fmla="*/ 892764 w 4643717"/>
                  <a:gd name="connsiteY136" fmla="*/ 792904 h 2395991"/>
                  <a:gd name="connsiteX137" fmla="*/ 898354 w 4643717"/>
                  <a:gd name="connsiteY137" fmla="*/ 792904 h 2395991"/>
                  <a:gd name="connsiteX138" fmla="*/ 898354 w 4643717"/>
                  <a:gd name="connsiteY138" fmla="*/ 805990 h 2395991"/>
                  <a:gd name="connsiteX139" fmla="*/ 926431 w 4643717"/>
                  <a:gd name="connsiteY139" fmla="*/ 805990 h 2395991"/>
                  <a:gd name="connsiteX140" fmla="*/ 926431 w 4643717"/>
                  <a:gd name="connsiteY140" fmla="*/ 816662 h 2395991"/>
                  <a:gd name="connsiteX141" fmla="*/ 955017 w 4643717"/>
                  <a:gd name="connsiteY141" fmla="*/ 816662 h 2395991"/>
                  <a:gd name="connsiteX142" fmla="*/ 955017 w 4643717"/>
                  <a:gd name="connsiteY142" fmla="*/ 820474 h 2395991"/>
                  <a:gd name="connsiteX143" fmla="*/ 970517 w 4643717"/>
                  <a:gd name="connsiteY143" fmla="*/ 820474 h 2395991"/>
                  <a:gd name="connsiteX144" fmla="*/ 970517 w 4643717"/>
                  <a:gd name="connsiteY144" fmla="*/ 830637 h 2395991"/>
                  <a:gd name="connsiteX145" fmla="*/ 979029 w 4643717"/>
                  <a:gd name="connsiteY145" fmla="*/ 830637 h 2395991"/>
                  <a:gd name="connsiteX146" fmla="*/ 979029 w 4643717"/>
                  <a:gd name="connsiteY146" fmla="*/ 845756 h 2395991"/>
                  <a:gd name="connsiteX147" fmla="*/ 985127 w 4643717"/>
                  <a:gd name="connsiteY147" fmla="*/ 845756 h 2395991"/>
                  <a:gd name="connsiteX148" fmla="*/ 985127 w 4643717"/>
                  <a:gd name="connsiteY148" fmla="*/ 849949 h 2395991"/>
                  <a:gd name="connsiteX149" fmla="*/ 989193 w 4643717"/>
                  <a:gd name="connsiteY149" fmla="*/ 849949 h 2395991"/>
                  <a:gd name="connsiteX150" fmla="*/ 989193 w 4643717"/>
                  <a:gd name="connsiteY150" fmla="*/ 854904 h 2395991"/>
                  <a:gd name="connsiteX151" fmla="*/ 1018287 w 4643717"/>
                  <a:gd name="connsiteY151" fmla="*/ 854904 h 2395991"/>
                  <a:gd name="connsiteX152" fmla="*/ 1018287 w 4643717"/>
                  <a:gd name="connsiteY152" fmla="*/ 864686 h 2395991"/>
                  <a:gd name="connsiteX153" fmla="*/ 1027942 w 4643717"/>
                  <a:gd name="connsiteY153" fmla="*/ 864686 h 2395991"/>
                  <a:gd name="connsiteX154" fmla="*/ 1027942 w 4643717"/>
                  <a:gd name="connsiteY154" fmla="*/ 879551 h 2395991"/>
                  <a:gd name="connsiteX155" fmla="*/ 1037471 w 4643717"/>
                  <a:gd name="connsiteY155" fmla="*/ 879551 h 2395991"/>
                  <a:gd name="connsiteX156" fmla="*/ 1037471 w 4643717"/>
                  <a:gd name="connsiteY156" fmla="*/ 892891 h 2395991"/>
                  <a:gd name="connsiteX157" fmla="*/ 1052590 w 4643717"/>
                  <a:gd name="connsiteY157" fmla="*/ 892891 h 2395991"/>
                  <a:gd name="connsiteX158" fmla="*/ 1052590 w 4643717"/>
                  <a:gd name="connsiteY158" fmla="*/ 908391 h 2395991"/>
                  <a:gd name="connsiteX159" fmla="*/ 1062372 w 4643717"/>
                  <a:gd name="connsiteY159" fmla="*/ 908391 h 2395991"/>
                  <a:gd name="connsiteX160" fmla="*/ 1062372 w 4643717"/>
                  <a:gd name="connsiteY160" fmla="*/ 921858 h 2395991"/>
                  <a:gd name="connsiteX161" fmla="*/ 1072028 w 4643717"/>
                  <a:gd name="connsiteY161" fmla="*/ 921858 h 2395991"/>
                  <a:gd name="connsiteX162" fmla="*/ 1072028 w 4643717"/>
                  <a:gd name="connsiteY162" fmla="*/ 941677 h 2395991"/>
                  <a:gd name="connsiteX163" fmla="*/ 1077364 w 4643717"/>
                  <a:gd name="connsiteY163" fmla="*/ 941677 h 2395991"/>
                  <a:gd name="connsiteX164" fmla="*/ 1077364 w 4643717"/>
                  <a:gd name="connsiteY164" fmla="*/ 951714 h 2395991"/>
                  <a:gd name="connsiteX165" fmla="*/ 1081811 w 4643717"/>
                  <a:gd name="connsiteY165" fmla="*/ 951714 h 2395991"/>
                  <a:gd name="connsiteX166" fmla="*/ 1081811 w 4643717"/>
                  <a:gd name="connsiteY166" fmla="*/ 970136 h 2395991"/>
                  <a:gd name="connsiteX167" fmla="*/ 1085749 w 4643717"/>
                  <a:gd name="connsiteY167" fmla="*/ 970136 h 2395991"/>
                  <a:gd name="connsiteX168" fmla="*/ 1085749 w 4643717"/>
                  <a:gd name="connsiteY168" fmla="*/ 975726 h 2395991"/>
                  <a:gd name="connsiteX169" fmla="*/ 1089942 w 4643717"/>
                  <a:gd name="connsiteY169" fmla="*/ 975726 h 2395991"/>
                  <a:gd name="connsiteX170" fmla="*/ 1089942 w 4643717"/>
                  <a:gd name="connsiteY170" fmla="*/ 1000373 h 2395991"/>
                  <a:gd name="connsiteX171" fmla="*/ 1095405 w 4643717"/>
                  <a:gd name="connsiteY171" fmla="*/ 1000373 h 2395991"/>
                  <a:gd name="connsiteX172" fmla="*/ 1095405 w 4643717"/>
                  <a:gd name="connsiteY172" fmla="*/ 1014221 h 2395991"/>
                  <a:gd name="connsiteX173" fmla="*/ 1100614 w 4643717"/>
                  <a:gd name="connsiteY173" fmla="*/ 1014221 h 2395991"/>
                  <a:gd name="connsiteX174" fmla="*/ 1100614 w 4643717"/>
                  <a:gd name="connsiteY174" fmla="*/ 1019303 h 2395991"/>
                  <a:gd name="connsiteX175" fmla="*/ 1129962 w 4643717"/>
                  <a:gd name="connsiteY175" fmla="*/ 1019303 h 2395991"/>
                  <a:gd name="connsiteX176" fmla="*/ 1129962 w 4643717"/>
                  <a:gd name="connsiteY176" fmla="*/ 1029086 h 2395991"/>
                  <a:gd name="connsiteX177" fmla="*/ 1144318 w 4643717"/>
                  <a:gd name="connsiteY177" fmla="*/ 1029086 h 2395991"/>
                  <a:gd name="connsiteX178" fmla="*/ 1144318 w 4643717"/>
                  <a:gd name="connsiteY178" fmla="*/ 1033914 h 2395991"/>
                  <a:gd name="connsiteX179" fmla="*/ 1149654 w 4643717"/>
                  <a:gd name="connsiteY179" fmla="*/ 1033914 h 2395991"/>
                  <a:gd name="connsiteX180" fmla="*/ 1149654 w 4643717"/>
                  <a:gd name="connsiteY180" fmla="*/ 1038233 h 2395991"/>
                  <a:gd name="connsiteX181" fmla="*/ 1158420 w 4643717"/>
                  <a:gd name="connsiteY181" fmla="*/ 1038233 h 2395991"/>
                  <a:gd name="connsiteX182" fmla="*/ 1158420 w 4643717"/>
                  <a:gd name="connsiteY182" fmla="*/ 1047635 h 2395991"/>
                  <a:gd name="connsiteX183" fmla="*/ 1162994 w 4643717"/>
                  <a:gd name="connsiteY183" fmla="*/ 1047635 h 2395991"/>
                  <a:gd name="connsiteX184" fmla="*/ 1162994 w 4643717"/>
                  <a:gd name="connsiteY184" fmla="*/ 1058053 h 2395991"/>
                  <a:gd name="connsiteX185" fmla="*/ 1168584 w 4643717"/>
                  <a:gd name="connsiteY185" fmla="*/ 1058053 h 2395991"/>
                  <a:gd name="connsiteX186" fmla="*/ 1168584 w 4643717"/>
                  <a:gd name="connsiteY186" fmla="*/ 1062626 h 2395991"/>
                  <a:gd name="connsiteX187" fmla="*/ 1178621 w 4643717"/>
                  <a:gd name="connsiteY187" fmla="*/ 1062626 h 2395991"/>
                  <a:gd name="connsiteX188" fmla="*/ 1178621 w 4643717"/>
                  <a:gd name="connsiteY188" fmla="*/ 1067581 h 2395991"/>
                  <a:gd name="connsiteX189" fmla="*/ 1182432 w 4643717"/>
                  <a:gd name="connsiteY189" fmla="*/ 1067581 h 2395991"/>
                  <a:gd name="connsiteX190" fmla="*/ 1182432 w 4643717"/>
                  <a:gd name="connsiteY190" fmla="*/ 1072917 h 2395991"/>
                  <a:gd name="connsiteX191" fmla="*/ 1192596 w 4643717"/>
                  <a:gd name="connsiteY191" fmla="*/ 1072917 h 2395991"/>
                  <a:gd name="connsiteX192" fmla="*/ 1192596 w 4643717"/>
                  <a:gd name="connsiteY192" fmla="*/ 1076983 h 2395991"/>
                  <a:gd name="connsiteX193" fmla="*/ 1197170 w 4643717"/>
                  <a:gd name="connsiteY193" fmla="*/ 1076983 h 2395991"/>
                  <a:gd name="connsiteX194" fmla="*/ 1197170 w 4643717"/>
                  <a:gd name="connsiteY194" fmla="*/ 1087528 h 2395991"/>
                  <a:gd name="connsiteX195" fmla="*/ 1203014 w 4643717"/>
                  <a:gd name="connsiteY195" fmla="*/ 1087528 h 2395991"/>
                  <a:gd name="connsiteX196" fmla="*/ 1203014 w 4643717"/>
                  <a:gd name="connsiteY196" fmla="*/ 1096802 h 2395991"/>
                  <a:gd name="connsiteX197" fmla="*/ 1207334 w 4643717"/>
                  <a:gd name="connsiteY197" fmla="*/ 1096802 h 2395991"/>
                  <a:gd name="connsiteX198" fmla="*/ 1207334 w 4643717"/>
                  <a:gd name="connsiteY198" fmla="*/ 1100741 h 2395991"/>
                  <a:gd name="connsiteX199" fmla="*/ 1216354 w 4643717"/>
                  <a:gd name="connsiteY199" fmla="*/ 1100741 h 2395991"/>
                  <a:gd name="connsiteX200" fmla="*/ 1216354 w 4643717"/>
                  <a:gd name="connsiteY200" fmla="*/ 1105823 h 2395991"/>
                  <a:gd name="connsiteX201" fmla="*/ 1221690 w 4643717"/>
                  <a:gd name="connsiteY201" fmla="*/ 1105823 h 2395991"/>
                  <a:gd name="connsiteX202" fmla="*/ 1221690 w 4643717"/>
                  <a:gd name="connsiteY202" fmla="*/ 1111032 h 2395991"/>
                  <a:gd name="connsiteX203" fmla="*/ 1227026 w 4643717"/>
                  <a:gd name="connsiteY203" fmla="*/ 1111032 h 2395991"/>
                  <a:gd name="connsiteX204" fmla="*/ 1227026 w 4643717"/>
                  <a:gd name="connsiteY204" fmla="*/ 1115732 h 2395991"/>
                  <a:gd name="connsiteX205" fmla="*/ 1235411 w 4643717"/>
                  <a:gd name="connsiteY205" fmla="*/ 1115732 h 2395991"/>
                  <a:gd name="connsiteX206" fmla="*/ 1235411 w 4643717"/>
                  <a:gd name="connsiteY206" fmla="*/ 1119925 h 2395991"/>
                  <a:gd name="connsiteX207" fmla="*/ 1245702 w 4643717"/>
                  <a:gd name="connsiteY207" fmla="*/ 1119925 h 2395991"/>
                  <a:gd name="connsiteX208" fmla="*/ 1245702 w 4643717"/>
                  <a:gd name="connsiteY208" fmla="*/ 1130470 h 2395991"/>
                  <a:gd name="connsiteX209" fmla="*/ 1256374 w 4643717"/>
                  <a:gd name="connsiteY209" fmla="*/ 1130470 h 2395991"/>
                  <a:gd name="connsiteX210" fmla="*/ 1256374 w 4643717"/>
                  <a:gd name="connsiteY210" fmla="*/ 1144699 h 2395991"/>
                  <a:gd name="connsiteX211" fmla="*/ 1261075 w 4643717"/>
                  <a:gd name="connsiteY211" fmla="*/ 1144699 h 2395991"/>
                  <a:gd name="connsiteX212" fmla="*/ 1261075 w 4643717"/>
                  <a:gd name="connsiteY212" fmla="*/ 1148765 h 2395991"/>
                  <a:gd name="connsiteX213" fmla="*/ 1265903 w 4643717"/>
                  <a:gd name="connsiteY213" fmla="*/ 1148765 h 2395991"/>
                  <a:gd name="connsiteX214" fmla="*/ 1265903 w 4643717"/>
                  <a:gd name="connsiteY214" fmla="*/ 1169092 h 2395991"/>
                  <a:gd name="connsiteX215" fmla="*/ 1270222 w 4643717"/>
                  <a:gd name="connsiteY215" fmla="*/ 1169092 h 2395991"/>
                  <a:gd name="connsiteX216" fmla="*/ 1270222 w 4643717"/>
                  <a:gd name="connsiteY216" fmla="*/ 1172523 h 2395991"/>
                  <a:gd name="connsiteX217" fmla="*/ 1275050 w 4643717"/>
                  <a:gd name="connsiteY217" fmla="*/ 1172523 h 2395991"/>
                  <a:gd name="connsiteX218" fmla="*/ 1275050 w 4643717"/>
                  <a:gd name="connsiteY218" fmla="*/ 1183449 h 2395991"/>
                  <a:gd name="connsiteX219" fmla="*/ 1284198 w 4643717"/>
                  <a:gd name="connsiteY219" fmla="*/ 1183449 h 2395991"/>
                  <a:gd name="connsiteX220" fmla="*/ 1284198 w 4643717"/>
                  <a:gd name="connsiteY220" fmla="*/ 1198059 h 2395991"/>
                  <a:gd name="connsiteX221" fmla="*/ 1295124 w 4643717"/>
                  <a:gd name="connsiteY221" fmla="*/ 1198059 h 2395991"/>
                  <a:gd name="connsiteX222" fmla="*/ 1295124 w 4643717"/>
                  <a:gd name="connsiteY222" fmla="*/ 1202887 h 2395991"/>
                  <a:gd name="connsiteX223" fmla="*/ 1308845 w 4643717"/>
                  <a:gd name="connsiteY223" fmla="*/ 1202887 h 2395991"/>
                  <a:gd name="connsiteX224" fmla="*/ 1308845 w 4643717"/>
                  <a:gd name="connsiteY224" fmla="*/ 1213051 h 2395991"/>
                  <a:gd name="connsiteX225" fmla="*/ 1339463 w 4643717"/>
                  <a:gd name="connsiteY225" fmla="*/ 1213051 h 2395991"/>
                  <a:gd name="connsiteX226" fmla="*/ 1339463 w 4643717"/>
                  <a:gd name="connsiteY226" fmla="*/ 1217116 h 2395991"/>
                  <a:gd name="connsiteX227" fmla="*/ 1348738 w 4643717"/>
                  <a:gd name="connsiteY227" fmla="*/ 1217116 h 2395991"/>
                  <a:gd name="connsiteX228" fmla="*/ 1348738 w 4643717"/>
                  <a:gd name="connsiteY228" fmla="*/ 1222452 h 2395991"/>
                  <a:gd name="connsiteX229" fmla="*/ 1351787 w 4643717"/>
                  <a:gd name="connsiteY229" fmla="*/ 1222452 h 2395991"/>
                  <a:gd name="connsiteX230" fmla="*/ 1351787 w 4643717"/>
                  <a:gd name="connsiteY230" fmla="*/ 1227280 h 2395991"/>
                  <a:gd name="connsiteX231" fmla="*/ 1357504 w 4643717"/>
                  <a:gd name="connsiteY231" fmla="*/ 1227280 h 2395991"/>
                  <a:gd name="connsiteX232" fmla="*/ 1357504 w 4643717"/>
                  <a:gd name="connsiteY232" fmla="*/ 1252054 h 2395991"/>
                  <a:gd name="connsiteX233" fmla="*/ 1372368 w 4643717"/>
                  <a:gd name="connsiteY233" fmla="*/ 1252054 h 2395991"/>
                  <a:gd name="connsiteX234" fmla="*/ 1372368 w 4643717"/>
                  <a:gd name="connsiteY234" fmla="*/ 1256374 h 2395991"/>
                  <a:gd name="connsiteX235" fmla="*/ 1377196 w 4643717"/>
                  <a:gd name="connsiteY235" fmla="*/ 1256374 h 2395991"/>
                  <a:gd name="connsiteX236" fmla="*/ 1377196 w 4643717"/>
                  <a:gd name="connsiteY236" fmla="*/ 1266157 h 2395991"/>
                  <a:gd name="connsiteX237" fmla="*/ 1416327 w 4643717"/>
                  <a:gd name="connsiteY237" fmla="*/ 1266157 h 2395991"/>
                  <a:gd name="connsiteX238" fmla="*/ 1416327 w 4643717"/>
                  <a:gd name="connsiteY238" fmla="*/ 1274796 h 2395991"/>
                  <a:gd name="connsiteX239" fmla="*/ 1419884 w 4643717"/>
                  <a:gd name="connsiteY239" fmla="*/ 1274796 h 2395991"/>
                  <a:gd name="connsiteX240" fmla="*/ 1419884 w 4643717"/>
                  <a:gd name="connsiteY240" fmla="*/ 1280005 h 2395991"/>
                  <a:gd name="connsiteX241" fmla="*/ 1435384 w 4643717"/>
                  <a:gd name="connsiteY241" fmla="*/ 1280005 h 2395991"/>
                  <a:gd name="connsiteX242" fmla="*/ 1435384 w 4643717"/>
                  <a:gd name="connsiteY242" fmla="*/ 1304398 h 2395991"/>
                  <a:gd name="connsiteX243" fmla="*/ 1449232 w 4643717"/>
                  <a:gd name="connsiteY243" fmla="*/ 1304398 h 2395991"/>
                  <a:gd name="connsiteX244" fmla="*/ 1449232 w 4643717"/>
                  <a:gd name="connsiteY244" fmla="*/ 1314054 h 2395991"/>
                  <a:gd name="connsiteX245" fmla="*/ 1454060 w 4643717"/>
                  <a:gd name="connsiteY245" fmla="*/ 1314054 h 2395991"/>
                  <a:gd name="connsiteX246" fmla="*/ 1454060 w 4643717"/>
                  <a:gd name="connsiteY246" fmla="*/ 1318373 h 2395991"/>
                  <a:gd name="connsiteX247" fmla="*/ 1469814 w 4643717"/>
                  <a:gd name="connsiteY247" fmla="*/ 1318373 h 2395991"/>
                  <a:gd name="connsiteX248" fmla="*/ 1469814 w 4643717"/>
                  <a:gd name="connsiteY248" fmla="*/ 1324472 h 2395991"/>
                  <a:gd name="connsiteX249" fmla="*/ 1478326 w 4643717"/>
                  <a:gd name="connsiteY249" fmla="*/ 1324472 h 2395991"/>
                  <a:gd name="connsiteX250" fmla="*/ 1478326 w 4643717"/>
                  <a:gd name="connsiteY250" fmla="*/ 1332476 h 2395991"/>
                  <a:gd name="connsiteX251" fmla="*/ 1498018 w 4643717"/>
                  <a:gd name="connsiteY251" fmla="*/ 1332476 h 2395991"/>
                  <a:gd name="connsiteX252" fmla="*/ 1498018 w 4643717"/>
                  <a:gd name="connsiteY252" fmla="*/ 1338066 h 2395991"/>
                  <a:gd name="connsiteX253" fmla="*/ 1502211 w 4643717"/>
                  <a:gd name="connsiteY253" fmla="*/ 1338066 h 2395991"/>
                  <a:gd name="connsiteX254" fmla="*/ 1502211 w 4643717"/>
                  <a:gd name="connsiteY254" fmla="*/ 1348865 h 2395991"/>
                  <a:gd name="connsiteX255" fmla="*/ 1508055 w 4643717"/>
                  <a:gd name="connsiteY255" fmla="*/ 1348865 h 2395991"/>
                  <a:gd name="connsiteX256" fmla="*/ 1508055 w 4643717"/>
                  <a:gd name="connsiteY256" fmla="*/ 1357631 h 2395991"/>
                  <a:gd name="connsiteX257" fmla="*/ 1511994 w 4643717"/>
                  <a:gd name="connsiteY257" fmla="*/ 1357631 h 2395991"/>
                  <a:gd name="connsiteX258" fmla="*/ 1511994 w 4643717"/>
                  <a:gd name="connsiteY258" fmla="*/ 1361824 h 2395991"/>
                  <a:gd name="connsiteX259" fmla="*/ 1537022 w 4643717"/>
                  <a:gd name="connsiteY259" fmla="*/ 1361824 h 2395991"/>
                  <a:gd name="connsiteX260" fmla="*/ 1537022 w 4643717"/>
                  <a:gd name="connsiteY260" fmla="*/ 1371606 h 2395991"/>
                  <a:gd name="connsiteX261" fmla="*/ 1550108 w 4643717"/>
                  <a:gd name="connsiteY261" fmla="*/ 1371606 h 2395991"/>
                  <a:gd name="connsiteX262" fmla="*/ 1550108 w 4643717"/>
                  <a:gd name="connsiteY262" fmla="*/ 1390790 h 2395991"/>
                  <a:gd name="connsiteX263" fmla="*/ 1560653 w 4643717"/>
                  <a:gd name="connsiteY263" fmla="*/ 1390790 h 2395991"/>
                  <a:gd name="connsiteX264" fmla="*/ 1560653 w 4643717"/>
                  <a:gd name="connsiteY264" fmla="*/ 1405020 h 2395991"/>
                  <a:gd name="connsiteX265" fmla="*/ 1569927 w 4643717"/>
                  <a:gd name="connsiteY265" fmla="*/ 1405020 h 2395991"/>
                  <a:gd name="connsiteX266" fmla="*/ 1569927 w 4643717"/>
                  <a:gd name="connsiteY266" fmla="*/ 1420011 h 2395991"/>
                  <a:gd name="connsiteX267" fmla="*/ 1603214 w 4643717"/>
                  <a:gd name="connsiteY267" fmla="*/ 1420011 h 2395991"/>
                  <a:gd name="connsiteX268" fmla="*/ 1603214 w 4643717"/>
                  <a:gd name="connsiteY268" fmla="*/ 1429667 h 2395991"/>
                  <a:gd name="connsiteX269" fmla="*/ 1608931 w 4643717"/>
                  <a:gd name="connsiteY269" fmla="*/ 1429667 h 2395991"/>
                  <a:gd name="connsiteX270" fmla="*/ 1608931 w 4643717"/>
                  <a:gd name="connsiteY270" fmla="*/ 1435003 h 2395991"/>
                  <a:gd name="connsiteX271" fmla="*/ 1613251 w 4643717"/>
                  <a:gd name="connsiteY271" fmla="*/ 1435003 h 2395991"/>
                  <a:gd name="connsiteX272" fmla="*/ 1613251 w 4643717"/>
                  <a:gd name="connsiteY272" fmla="*/ 1454060 h 2395991"/>
                  <a:gd name="connsiteX273" fmla="*/ 1628242 w 4643717"/>
                  <a:gd name="connsiteY273" fmla="*/ 1454060 h 2395991"/>
                  <a:gd name="connsiteX274" fmla="*/ 1628242 w 4643717"/>
                  <a:gd name="connsiteY274" fmla="*/ 1459142 h 2395991"/>
                  <a:gd name="connsiteX275" fmla="*/ 1638406 w 4643717"/>
                  <a:gd name="connsiteY275" fmla="*/ 1459142 h 2395991"/>
                  <a:gd name="connsiteX276" fmla="*/ 1638406 w 4643717"/>
                  <a:gd name="connsiteY276" fmla="*/ 1468544 h 2395991"/>
                  <a:gd name="connsiteX277" fmla="*/ 1662164 w 4643717"/>
                  <a:gd name="connsiteY277" fmla="*/ 1468544 h 2395991"/>
                  <a:gd name="connsiteX278" fmla="*/ 1662164 w 4643717"/>
                  <a:gd name="connsiteY278" fmla="*/ 1473371 h 2395991"/>
                  <a:gd name="connsiteX279" fmla="*/ 1681475 w 4643717"/>
                  <a:gd name="connsiteY279" fmla="*/ 1473371 h 2395991"/>
                  <a:gd name="connsiteX280" fmla="*/ 1681475 w 4643717"/>
                  <a:gd name="connsiteY280" fmla="*/ 1498273 h 2395991"/>
                  <a:gd name="connsiteX281" fmla="*/ 1700787 w 4643717"/>
                  <a:gd name="connsiteY281" fmla="*/ 1498273 h 2395991"/>
                  <a:gd name="connsiteX282" fmla="*/ 1700787 w 4643717"/>
                  <a:gd name="connsiteY282" fmla="*/ 1502592 h 2395991"/>
                  <a:gd name="connsiteX283" fmla="*/ 1706631 w 4643717"/>
                  <a:gd name="connsiteY283" fmla="*/ 1502592 h 2395991"/>
                  <a:gd name="connsiteX284" fmla="*/ 1706631 w 4643717"/>
                  <a:gd name="connsiteY284" fmla="*/ 1512375 h 2395991"/>
                  <a:gd name="connsiteX285" fmla="*/ 1729626 w 4643717"/>
                  <a:gd name="connsiteY285" fmla="*/ 1512375 h 2395991"/>
                  <a:gd name="connsiteX286" fmla="*/ 1729626 w 4643717"/>
                  <a:gd name="connsiteY286" fmla="*/ 1541215 h 2395991"/>
                  <a:gd name="connsiteX287" fmla="*/ 1739790 w 4643717"/>
                  <a:gd name="connsiteY287" fmla="*/ 1541215 h 2395991"/>
                  <a:gd name="connsiteX288" fmla="*/ 1739790 w 4643717"/>
                  <a:gd name="connsiteY288" fmla="*/ 1550616 h 2395991"/>
                  <a:gd name="connsiteX289" fmla="*/ 1774347 w 4643717"/>
                  <a:gd name="connsiteY289" fmla="*/ 1550616 h 2395991"/>
                  <a:gd name="connsiteX290" fmla="*/ 1774347 w 4643717"/>
                  <a:gd name="connsiteY290" fmla="*/ 1555317 h 2395991"/>
                  <a:gd name="connsiteX291" fmla="*/ 1783495 w 4643717"/>
                  <a:gd name="connsiteY291" fmla="*/ 1555317 h 2395991"/>
                  <a:gd name="connsiteX292" fmla="*/ 1783495 w 4643717"/>
                  <a:gd name="connsiteY292" fmla="*/ 1564210 h 2395991"/>
                  <a:gd name="connsiteX293" fmla="*/ 1787306 w 4643717"/>
                  <a:gd name="connsiteY293" fmla="*/ 1564210 h 2395991"/>
                  <a:gd name="connsiteX294" fmla="*/ 1787306 w 4643717"/>
                  <a:gd name="connsiteY294" fmla="*/ 1569674 h 2395991"/>
                  <a:gd name="connsiteX295" fmla="*/ 1792642 w 4643717"/>
                  <a:gd name="connsiteY295" fmla="*/ 1569674 h 2395991"/>
                  <a:gd name="connsiteX296" fmla="*/ 1792642 w 4643717"/>
                  <a:gd name="connsiteY296" fmla="*/ 1579837 h 2395991"/>
                  <a:gd name="connsiteX297" fmla="*/ 1802806 w 4643717"/>
                  <a:gd name="connsiteY297" fmla="*/ 1579837 h 2395991"/>
                  <a:gd name="connsiteX298" fmla="*/ 1802806 w 4643717"/>
                  <a:gd name="connsiteY298" fmla="*/ 1589366 h 2395991"/>
                  <a:gd name="connsiteX299" fmla="*/ 1856293 w 4643717"/>
                  <a:gd name="connsiteY299" fmla="*/ 1589366 h 2395991"/>
                  <a:gd name="connsiteX300" fmla="*/ 1856293 w 4643717"/>
                  <a:gd name="connsiteY300" fmla="*/ 1594702 h 2395991"/>
                  <a:gd name="connsiteX301" fmla="*/ 1866584 w 4643717"/>
                  <a:gd name="connsiteY301" fmla="*/ 1594702 h 2395991"/>
                  <a:gd name="connsiteX302" fmla="*/ 1866584 w 4643717"/>
                  <a:gd name="connsiteY302" fmla="*/ 1599149 h 2395991"/>
                  <a:gd name="connsiteX303" fmla="*/ 1870268 w 4643717"/>
                  <a:gd name="connsiteY303" fmla="*/ 1599149 h 2395991"/>
                  <a:gd name="connsiteX304" fmla="*/ 1870268 w 4643717"/>
                  <a:gd name="connsiteY304" fmla="*/ 1608169 h 2395991"/>
                  <a:gd name="connsiteX305" fmla="*/ 1910034 w 4643717"/>
                  <a:gd name="connsiteY305" fmla="*/ 1608169 h 2395991"/>
                  <a:gd name="connsiteX306" fmla="*/ 1910034 w 4643717"/>
                  <a:gd name="connsiteY306" fmla="*/ 1623796 h 2395991"/>
                  <a:gd name="connsiteX307" fmla="*/ 1928964 w 4643717"/>
                  <a:gd name="connsiteY307" fmla="*/ 1623796 h 2395991"/>
                  <a:gd name="connsiteX308" fmla="*/ 1928964 w 4643717"/>
                  <a:gd name="connsiteY308" fmla="*/ 1632308 h 2395991"/>
                  <a:gd name="connsiteX309" fmla="*/ 1957042 w 4643717"/>
                  <a:gd name="connsiteY309" fmla="*/ 1632308 h 2395991"/>
                  <a:gd name="connsiteX310" fmla="*/ 1957042 w 4643717"/>
                  <a:gd name="connsiteY310" fmla="*/ 1642472 h 2395991"/>
                  <a:gd name="connsiteX311" fmla="*/ 1967841 w 4643717"/>
                  <a:gd name="connsiteY311" fmla="*/ 1642472 h 2395991"/>
                  <a:gd name="connsiteX312" fmla="*/ 1967841 w 4643717"/>
                  <a:gd name="connsiteY312" fmla="*/ 1647173 h 2395991"/>
                  <a:gd name="connsiteX313" fmla="*/ 1976988 w 4643717"/>
                  <a:gd name="connsiteY313" fmla="*/ 1647173 h 2395991"/>
                  <a:gd name="connsiteX314" fmla="*/ 1976988 w 4643717"/>
                  <a:gd name="connsiteY314" fmla="*/ 1656955 h 2395991"/>
                  <a:gd name="connsiteX315" fmla="*/ 1992361 w 4643717"/>
                  <a:gd name="connsiteY315" fmla="*/ 1656955 h 2395991"/>
                  <a:gd name="connsiteX316" fmla="*/ 1992361 w 4643717"/>
                  <a:gd name="connsiteY316" fmla="*/ 1661783 h 2395991"/>
                  <a:gd name="connsiteX317" fmla="*/ 2029713 w 4643717"/>
                  <a:gd name="connsiteY317" fmla="*/ 1661783 h 2395991"/>
                  <a:gd name="connsiteX318" fmla="*/ 2029713 w 4643717"/>
                  <a:gd name="connsiteY318" fmla="*/ 1670549 h 2395991"/>
                  <a:gd name="connsiteX319" fmla="*/ 2050295 w 4643717"/>
                  <a:gd name="connsiteY319" fmla="*/ 1670549 h 2395991"/>
                  <a:gd name="connsiteX320" fmla="*/ 2050295 w 4643717"/>
                  <a:gd name="connsiteY320" fmla="*/ 1681729 h 2395991"/>
                  <a:gd name="connsiteX321" fmla="*/ 2058807 w 4643717"/>
                  <a:gd name="connsiteY321" fmla="*/ 1681729 h 2395991"/>
                  <a:gd name="connsiteX322" fmla="*/ 2058807 w 4643717"/>
                  <a:gd name="connsiteY322" fmla="*/ 1695959 h 2395991"/>
                  <a:gd name="connsiteX323" fmla="*/ 2146851 w 4643717"/>
                  <a:gd name="connsiteY323" fmla="*/ 1695959 h 2395991"/>
                  <a:gd name="connsiteX324" fmla="*/ 2146851 w 4643717"/>
                  <a:gd name="connsiteY324" fmla="*/ 1699770 h 2395991"/>
                  <a:gd name="connsiteX325" fmla="*/ 2170990 w 4643717"/>
                  <a:gd name="connsiteY325" fmla="*/ 1699770 h 2395991"/>
                  <a:gd name="connsiteX326" fmla="*/ 2170990 w 4643717"/>
                  <a:gd name="connsiteY326" fmla="*/ 1710061 h 2395991"/>
                  <a:gd name="connsiteX327" fmla="*/ 2227526 w 4643717"/>
                  <a:gd name="connsiteY327" fmla="*/ 1710061 h 2395991"/>
                  <a:gd name="connsiteX328" fmla="*/ 2227526 w 4643717"/>
                  <a:gd name="connsiteY328" fmla="*/ 1720098 h 2395991"/>
                  <a:gd name="connsiteX329" fmla="*/ 2268562 w 4643717"/>
                  <a:gd name="connsiteY329" fmla="*/ 1720098 h 2395991"/>
                  <a:gd name="connsiteX330" fmla="*/ 2268562 w 4643717"/>
                  <a:gd name="connsiteY330" fmla="*/ 1729500 h 2395991"/>
                  <a:gd name="connsiteX331" fmla="*/ 2277329 w 4643717"/>
                  <a:gd name="connsiteY331" fmla="*/ 1729500 h 2395991"/>
                  <a:gd name="connsiteX332" fmla="*/ 2277329 w 4643717"/>
                  <a:gd name="connsiteY332" fmla="*/ 1742839 h 2395991"/>
                  <a:gd name="connsiteX333" fmla="*/ 2287874 w 4643717"/>
                  <a:gd name="connsiteY333" fmla="*/ 1742839 h 2395991"/>
                  <a:gd name="connsiteX334" fmla="*/ 2287874 w 4643717"/>
                  <a:gd name="connsiteY334" fmla="*/ 1748684 h 2395991"/>
                  <a:gd name="connsiteX335" fmla="*/ 2310869 w 4643717"/>
                  <a:gd name="connsiteY335" fmla="*/ 1748684 h 2395991"/>
                  <a:gd name="connsiteX336" fmla="*/ 2310869 w 4643717"/>
                  <a:gd name="connsiteY336" fmla="*/ 1754909 h 2395991"/>
                  <a:gd name="connsiteX337" fmla="*/ 2321287 w 4643717"/>
                  <a:gd name="connsiteY337" fmla="*/ 1754909 h 2395991"/>
                  <a:gd name="connsiteX338" fmla="*/ 2321287 w 4643717"/>
                  <a:gd name="connsiteY338" fmla="*/ 1763421 h 2395991"/>
                  <a:gd name="connsiteX339" fmla="*/ 2324845 w 4643717"/>
                  <a:gd name="connsiteY339" fmla="*/ 1763421 h 2395991"/>
                  <a:gd name="connsiteX340" fmla="*/ 2324845 w 4643717"/>
                  <a:gd name="connsiteY340" fmla="*/ 1782224 h 2395991"/>
                  <a:gd name="connsiteX341" fmla="*/ 2340471 w 4643717"/>
                  <a:gd name="connsiteY341" fmla="*/ 1782224 h 2395991"/>
                  <a:gd name="connsiteX342" fmla="*/ 2340471 w 4643717"/>
                  <a:gd name="connsiteY342" fmla="*/ 1787814 h 2395991"/>
                  <a:gd name="connsiteX343" fmla="*/ 2344537 w 4643717"/>
                  <a:gd name="connsiteY343" fmla="*/ 1787814 h 2395991"/>
                  <a:gd name="connsiteX344" fmla="*/ 2344537 w 4643717"/>
                  <a:gd name="connsiteY344" fmla="*/ 1801662 h 2395991"/>
                  <a:gd name="connsiteX345" fmla="*/ 2363340 w 4643717"/>
                  <a:gd name="connsiteY345" fmla="*/ 1801662 h 2395991"/>
                  <a:gd name="connsiteX346" fmla="*/ 2363340 w 4643717"/>
                  <a:gd name="connsiteY346" fmla="*/ 1811699 h 2395991"/>
                  <a:gd name="connsiteX347" fmla="*/ 2374266 w 4643717"/>
                  <a:gd name="connsiteY347" fmla="*/ 1811699 h 2395991"/>
                  <a:gd name="connsiteX348" fmla="*/ 2374266 w 4643717"/>
                  <a:gd name="connsiteY348" fmla="*/ 1825929 h 2395991"/>
                  <a:gd name="connsiteX349" fmla="*/ 2384811 w 4643717"/>
                  <a:gd name="connsiteY349" fmla="*/ 1825929 h 2395991"/>
                  <a:gd name="connsiteX350" fmla="*/ 2384811 w 4643717"/>
                  <a:gd name="connsiteY350" fmla="*/ 1831265 h 2395991"/>
                  <a:gd name="connsiteX351" fmla="*/ 2388750 w 4643717"/>
                  <a:gd name="connsiteY351" fmla="*/ 1831265 h 2395991"/>
                  <a:gd name="connsiteX352" fmla="*/ 2388750 w 4643717"/>
                  <a:gd name="connsiteY352" fmla="*/ 1836219 h 2395991"/>
                  <a:gd name="connsiteX353" fmla="*/ 2407807 w 4643717"/>
                  <a:gd name="connsiteY353" fmla="*/ 1836219 h 2395991"/>
                  <a:gd name="connsiteX354" fmla="*/ 2407807 w 4643717"/>
                  <a:gd name="connsiteY354" fmla="*/ 1844477 h 2395991"/>
                  <a:gd name="connsiteX355" fmla="*/ 2451003 w 4643717"/>
                  <a:gd name="connsiteY355" fmla="*/ 1844477 h 2395991"/>
                  <a:gd name="connsiteX356" fmla="*/ 2451003 w 4643717"/>
                  <a:gd name="connsiteY356" fmla="*/ 1854260 h 2395991"/>
                  <a:gd name="connsiteX357" fmla="*/ 2493691 w 4643717"/>
                  <a:gd name="connsiteY357" fmla="*/ 1854260 h 2395991"/>
                  <a:gd name="connsiteX358" fmla="*/ 2493691 w 4643717"/>
                  <a:gd name="connsiteY358" fmla="*/ 1864805 h 2395991"/>
                  <a:gd name="connsiteX359" fmla="*/ 2506269 w 4643717"/>
                  <a:gd name="connsiteY359" fmla="*/ 1864805 h 2395991"/>
                  <a:gd name="connsiteX360" fmla="*/ 2506269 w 4643717"/>
                  <a:gd name="connsiteY360" fmla="*/ 1875096 h 2395991"/>
                  <a:gd name="connsiteX361" fmla="*/ 2602698 w 4643717"/>
                  <a:gd name="connsiteY361" fmla="*/ 1875096 h 2395991"/>
                  <a:gd name="connsiteX362" fmla="*/ 2602698 w 4643717"/>
                  <a:gd name="connsiteY362" fmla="*/ 1879924 h 2395991"/>
                  <a:gd name="connsiteX363" fmla="*/ 2612099 w 4643717"/>
                  <a:gd name="connsiteY363" fmla="*/ 1879924 h 2395991"/>
                  <a:gd name="connsiteX364" fmla="*/ 2612099 w 4643717"/>
                  <a:gd name="connsiteY364" fmla="*/ 1886149 h 2395991"/>
                  <a:gd name="connsiteX365" fmla="*/ 2625566 w 4643717"/>
                  <a:gd name="connsiteY365" fmla="*/ 1886149 h 2395991"/>
                  <a:gd name="connsiteX366" fmla="*/ 2625566 w 4643717"/>
                  <a:gd name="connsiteY366" fmla="*/ 1898727 h 2395991"/>
                  <a:gd name="connsiteX367" fmla="*/ 2659488 w 4643717"/>
                  <a:gd name="connsiteY367" fmla="*/ 1898727 h 2395991"/>
                  <a:gd name="connsiteX368" fmla="*/ 2659488 w 4643717"/>
                  <a:gd name="connsiteY368" fmla="*/ 1913083 h 2395991"/>
                  <a:gd name="connsiteX369" fmla="*/ 2679561 w 4643717"/>
                  <a:gd name="connsiteY369" fmla="*/ 1913083 h 2395991"/>
                  <a:gd name="connsiteX370" fmla="*/ 2679561 w 4643717"/>
                  <a:gd name="connsiteY370" fmla="*/ 1931886 h 2395991"/>
                  <a:gd name="connsiteX371" fmla="*/ 2683500 w 4643717"/>
                  <a:gd name="connsiteY371" fmla="*/ 1931886 h 2395991"/>
                  <a:gd name="connsiteX372" fmla="*/ 2683500 w 4643717"/>
                  <a:gd name="connsiteY372" fmla="*/ 1940653 h 2395991"/>
                  <a:gd name="connsiteX373" fmla="*/ 2693918 w 4643717"/>
                  <a:gd name="connsiteY373" fmla="*/ 1940653 h 2395991"/>
                  <a:gd name="connsiteX374" fmla="*/ 2693918 w 4643717"/>
                  <a:gd name="connsiteY374" fmla="*/ 1946243 h 2395991"/>
                  <a:gd name="connsiteX375" fmla="*/ 2702811 w 4643717"/>
                  <a:gd name="connsiteY375" fmla="*/ 1946243 h 2395991"/>
                  <a:gd name="connsiteX376" fmla="*/ 2702811 w 4643717"/>
                  <a:gd name="connsiteY376" fmla="*/ 1952849 h 2395991"/>
                  <a:gd name="connsiteX377" fmla="*/ 2724155 w 4643717"/>
                  <a:gd name="connsiteY377" fmla="*/ 1952849 h 2395991"/>
                  <a:gd name="connsiteX378" fmla="*/ 2724155 w 4643717"/>
                  <a:gd name="connsiteY378" fmla="*/ 1956025 h 2395991"/>
                  <a:gd name="connsiteX379" fmla="*/ 2742577 w 4643717"/>
                  <a:gd name="connsiteY379" fmla="*/ 1956025 h 2395991"/>
                  <a:gd name="connsiteX380" fmla="*/ 2742577 w 4643717"/>
                  <a:gd name="connsiteY380" fmla="*/ 1970890 h 2395991"/>
                  <a:gd name="connsiteX381" fmla="*/ 2750581 w 4643717"/>
                  <a:gd name="connsiteY381" fmla="*/ 1970890 h 2395991"/>
                  <a:gd name="connsiteX382" fmla="*/ 2750581 w 4643717"/>
                  <a:gd name="connsiteY382" fmla="*/ 1977369 h 2395991"/>
                  <a:gd name="connsiteX383" fmla="*/ 2754519 w 4643717"/>
                  <a:gd name="connsiteY383" fmla="*/ 1977369 h 2395991"/>
                  <a:gd name="connsiteX384" fmla="*/ 2754519 w 4643717"/>
                  <a:gd name="connsiteY384" fmla="*/ 1985500 h 2395991"/>
                  <a:gd name="connsiteX385" fmla="*/ 2819949 w 4643717"/>
                  <a:gd name="connsiteY385" fmla="*/ 1985500 h 2395991"/>
                  <a:gd name="connsiteX386" fmla="*/ 2819949 w 4643717"/>
                  <a:gd name="connsiteY386" fmla="*/ 2000492 h 2395991"/>
                  <a:gd name="connsiteX387" fmla="*/ 2858571 w 4643717"/>
                  <a:gd name="connsiteY387" fmla="*/ 2000492 h 2395991"/>
                  <a:gd name="connsiteX388" fmla="*/ 2858571 w 4643717"/>
                  <a:gd name="connsiteY388" fmla="*/ 2004558 h 2395991"/>
                  <a:gd name="connsiteX389" fmla="*/ 2862637 w 4643717"/>
                  <a:gd name="connsiteY389" fmla="*/ 2004558 h 2395991"/>
                  <a:gd name="connsiteX390" fmla="*/ 2862637 w 4643717"/>
                  <a:gd name="connsiteY390" fmla="*/ 2019422 h 2395991"/>
                  <a:gd name="connsiteX391" fmla="*/ 2886776 w 4643717"/>
                  <a:gd name="connsiteY391" fmla="*/ 2019422 h 2395991"/>
                  <a:gd name="connsiteX392" fmla="*/ 2886776 w 4643717"/>
                  <a:gd name="connsiteY392" fmla="*/ 2033397 h 2395991"/>
                  <a:gd name="connsiteX393" fmla="*/ 2955636 w 4643717"/>
                  <a:gd name="connsiteY393" fmla="*/ 2033397 h 2395991"/>
                  <a:gd name="connsiteX394" fmla="*/ 2955636 w 4643717"/>
                  <a:gd name="connsiteY394" fmla="*/ 2044324 h 2395991"/>
                  <a:gd name="connsiteX395" fmla="*/ 2959193 w 4643717"/>
                  <a:gd name="connsiteY395" fmla="*/ 2044324 h 2395991"/>
                  <a:gd name="connsiteX396" fmla="*/ 2959193 w 4643717"/>
                  <a:gd name="connsiteY396" fmla="*/ 2053090 h 2395991"/>
                  <a:gd name="connsiteX397" fmla="*/ 2987906 w 4643717"/>
                  <a:gd name="connsiteY397" fmla="*/ 2053090 h 2395991"/>
                  <a:gd name="connsiteX398" fmla="*/ 2987906 w 4643717"/>
                  <a:gd name="connsiteY398" fmla="*/ 2066684 h 2395991"/>
                  <a:gd name="connsiteX399" fmla="*/ 3085479 w 4643717"/>
                  <a:gd name="connsiteY399" fmla="*/ 2066684 h 2395991"/>
                  <a:gd name="connsiteX400" fmla="*/ 3085479 w 4643717"/>
                  <a:gd name="connsiteY400" fmla="*/ 2091458 h 2395991"/>
                  <a:gd name="connsiteX401" fmla="*/ 3415167 w 4643717"/>
                  <a:gd name="connsiteY401" fmla="*/ 2091458 h 2395991"/>
                  <a:gd name="connsiteX402" fmla="*/ 3415167 w 4643717"/>
                  <a:gd name="connsiteY402" fmla="*/ 2097811 h 2395991"/>
                  <a:gd name="connsiteX403" fmla="*/ 3424569 w 4643717"/>
                  <a:gd name="connsiteY403" fmla="*/ 2097811 h 2395991"/>
                  <a:gd name="connsiteX404" fmla="*/ 3424569 w 4643717"/>
                  <a:gd name="connsiteY404" fmla="*/ 2125253 h 2395991"/>
                  <a:gd name="connsiteX405" fmla="*/ 3452773 w 4643717"/>
                  <a:gd name="connsiteY405" fmla="*/ 2125253 h 2395991"/>
                  <a:gd name="connsiteX406" fmla="*/ 3452773 w 4643717"/>
                  <a:gd name="connsiteY406" fmla="*/ 2150154 h 2395991"/>
                  <a:gd name="connsiteX407" fmla="*/ 3458490 w 4643717"/>
                  <a:gd name="connsiteY407" fmla="*/ 2150154 h 2395991"/>
                  <a:gd name="connsiteX408" fmla="*/ 3458490 w 4643717"/>
                  <a:gd name="connsiteY408" fmla="*/ 2154601 h 2395991"/>
                  <a:gd name="connsiteX409" fmla="*/ 4643718 w 4643717"/>
                  <a:gd name="connsiteY409" fmla="*/ 2154601 h 2395991"/>
                  <a:gd name="connsiteX410" fmla="*/ 4643718 w 4643717"/>
                  <a:gd name="connsiteY410" fmla="*/ 2395991 h 239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Lst>
                <a:rect l="l" t="t" r="r" b="b"/>
                <a:pathLst>
                  <a:path w="4643717" h="2395991">
                    <a:moveTo>
                      <a:pt x="0" y="0"/>
                    </a:moveTo>
                    <a:lnTo>
                      <a:pt x="79786" y="0"/>
                    </a:lnTo>
                    <a:lnTo>
                      <a:pt x="79786" y="14229"/>
                    </a:lnTo>
                    <a:lnTo>
                      <a:pt x="112564" y="14229"/>
                    </a:lnTo>
                    <a:lnTo>
                      <a:pt x="112564" y="18803"/>
                    </a:lnTo>
                    <a:lnTo>
                      <a:pt x="139752" y="18803"/>
                    </a:lnTo>
                    <a:lnTo>
                      <a:pt x="139752" y="24647"/>
                    </a:lnTo>
                    <a:lnTo>
                      <a:pt x="149281" y="24647"/>
                    </a:lnTo>
                    <a:lnTo>
                      <a:pt x="149281" y="28205"/>
                    </a:lnTo>
                    <a:lnTo>
                      <a:pt x="175326" y="28205"/>
                    </a:lnTo>
                    <a:lnTo>
                      <a:pt x="175326" y="42688"/>
                    </a:lnTo>
                    <a:lnTo>
                      <a:pt x="185490" y="42688"/>
                    </a:lnTo>
                    <a:lnTo>
                      <a:pt x="185490" y="53360"/>
                    </a:lnTo>
                    <a:lnTo>
                      <a:pt x="215600" y="53360"/>
                    </a:lnTo>
                    <a:lnTo>
                      <a:pt x="215600" y="57934"/>
                    </a:lnTo>
                    <a:lnTo>
                      <a:pt x="227161" y="57934"/>
                    </a:lnTo>
                    <a:lnTo>
                      <a:pt x="227161" y="67335"/>
                    </a:lnTo>
                    <a:lnTo>
                      <a:pt x="259685" y="67335"/>
                    </a:lnTo>
                    <a:lnTo>
                      <a:pt x="259685" y="71655"/>
                    </a:lnTo>
                    <a:lnTo>
                      <a:pt x="282808" y="71655"/>
                    </a:lnTo>
                    <a:lnTo>
                      <a:pt x="282808" y="76991"/>
                    </a:lnTo>
                    <a:lnTo>
                      <a:pt x="308853" y="76991"/>
                    </a:lnTo>
                    <a:lnTo>
                      <a:pt x="308853" y="88298"/>
                    </a:lnTo>
                    <a:lnTo>
                      <a:pt x="325750" y="88298"/>
                    </a:lnTo>
                    <a:lnTo>
                      <a:pt x="325750" y="107482"/>
                    </a:lnTo>
                    <a:lnTo>
                      <a:pt x="331976" y="107482"/>
                    </a:lnTo>
                    <a:lnTo>
                      <a:pt x="331976" y="116757"/>
                    </a:lnTo>
                    <a:lnTo>
                      <a:pt x="350778" y="116757"/>
                    </a:lnTo>
                    <a:lnTo>
                      <a:pt x="350778" y="126031"/>
                    </a:lnTo>
                    <a:lnTo>
                      <a:pt x="355606" y="126031"/>
                    </a:lnTo>
                    <a:lnTo>
                      <a:pt x="355606" y="134798"/>
                    </a:lnTo>
                    <a:lnTo>
                      <a:pt x="360180" y="134798"/>
                    </a:lnTo>
                    <a:lnTo>
                      <a:pt x="360180" y="140388"/>
                    </a:lnTo>
                    <a:lnTo>
                      <a:pt x="365643" y="140388"/>
                    </a:lnTo>
                    <a:lnTo>
                      <a:pt x="365643" y="159064"/>
                    </a:lnTo>
                    <a:lnTo>
                      <a:pt x="375045" y="159064"/>
                    </a:lnTo>
                    <a:lnTo>
                      <a:pt x="375045" y="187395"/>
                    </a:lnTo>
                    <a:lnTo>
                      <a:pt x="380762" y="187395"/>
                    </a:lnTo>
                    <a:lnTo>
                      <a:pt x="380762" y="212551"/>
                    </a:lnTo>
                    <a:lnTo>
                      <a:pt x="385081" y="212551"/>
                    </a:lnTo>
                    <a:lnTo>
                      <a:pt x="385081" y="216870"/>
                    </a:lnTo>
                    <a:lnTo>
                      <a:pt x="389782" y="216870"/>
                    </a:lnTo>
                    <a:lnTo>
                      <a:pt x="389782" y="231735"/>
                    </a:lnTo>
                    <a:lnTo>
                      <a:pt x="407950" y="231735"/>
                    </a:lnTo>
                    <a:lnTo>
                      <a:pt x="407950" y="246472"/>
                    </a:lnTo>
                    <a:lnTo>
                      <a:pt x="417860" y="246472"/>
                    </a:lnTo>
                    <a:lnTo>
                      <a:pt x="417860" y="260702"/>
                    </a:lnTo>
                    <a:lnTo>
                      <a:pt x="427261" y="260702"/>
                    </a:lnTo>
                    <a:lnTo>
                      <a:pt x="427261" y="304025"/>
                    </a:lnTo>
                    <a:lnTo>
                      <a:pt x="432724" y="304025"/>
                    </a:lnTo>
                    <a:lnTo>
                      <a:pt x="432724" y="332738"/>
                    </a:lnTo>
                    <a:lnTo>
                      <a:pt x="437425" y="332738"/>
                    </a:lnTo>
                    <a:lnTo>
                      <a:pt x="437425" y="338201"/>
                    </a:lnTo>
                    <a:lnTo>
                      <a:pt x="442380" y="338201"/>
                    </a:lnTo>
                    <a:lnTo>
                      <a:pt x="442380" y="371868"/>
                    </a:lnTo>
                    <a:lnTo>
                      <a:pt x="452544" y="371868"/>
                    </a:lnTo>
                    <a:lnTo>
                      <a:pt x="452544" y="400835"/>
                    </a:lnTo>
                    <a:lnTo>
                      <a:pt x="461691" y="400835"/>
                    </a:lnTo>
                    <a:lnTo>
                      <a:pt x="461691" y="405536"/>
                    </a:lnTo>
                    <a:lnTo>
                      <a:pt x="485703" y="405536"/>
                    </a:lnTo>
                    <a:lnTo>
                      <a:pt x="485703" y="415065"/>
                    </a:lnTo>
                    <a:lnTo>
                      <a:pt x="490277" y="415065"/>
                    </a:lnTo>
                    <a:lnTo>
                      <a:pt x="490277" y="439204"/>
                    </a:lnTo>
                    <a:lnTo>
                      <a:pt x="510350" y="439204"/>
                    </a:lnTo>
                    <a:lnTo>
                      <a:pt x="510350" y="444540"/>
                    </a:lnTo>
                    <a:lnTo>
                      <a:pt x="515432" y="444540"/>
                    </a:lnTo>
                    <a:lnTo>
                      <a:pt x="515432" y="449113"/>
                    </a:lnTo>
                    <a:lnTo>
                      <a:pt x="520133" y="449113"/>
                    </a:lnTo>
                    <a:lnTo>
                      <a:pt x="520133" y="454322"/>
                    </a:lnTo>
                    <a:lnTo>
                      <a:pt x="533600" y="454322"/>
                    </a:lnTo>
                    <a:lnTo>
                      <a:pt x="533600" y="459150"/>
                    </a:lnTo>
                    <a:lnTo>
                      <a:pt x="543891" y="459150"/>
                    </a:lnTo>
                    <a:lnTo>
                      <a:pt x="543891" y="473634"/>
                    </a:lnTo>
                    <a:lnTo>
                      <a:pt x="562821" y="473634"/>
                    </a:lnTo>
                    <a:lnTo>
                      <a:pt x="562821" y="501965"/>
                    </a:lnTo>
                    <a:lnTo>
                      <a:pt x="568284" y="501965"/>
                    </a:lnTo>
                    <a:lnTo>
                      <a:pt x="568284" y="517211"/>
                    </a:lnTo>
                    <a:lnTo>
                      <a:pt x="577686" y="517211"/>
                    </a:lnTo>
                    <a:lnTo>
                      <a:pt x="577686" y="521276"/>
                    </a:lnTo>
                    <a:lnTo>
                      <a:pt x="583911" y="521276"/>
                    </a:lnTo>
                    <a:lnTo>
                      <a:pt x="583911" y="526867"/>
                    </a:lnTo>
                    <a:lnTo>
                      <a:pt x="602333" y="526867"/>
                    </a:lnTo>
                    <a:lnTo>
                      <a:pt x="602333" y="554690"/>
                    </a:lnTo>
                    <a:lnTo>
                      <a:pt x="630919" y="554690"/>
                    </a:lnTo>
                    <a:lnTo>
                      <a:pt x="630919" y="560026"/>
                    </a:lnTo>
                    <a:lnTo>
                      <a:pt x="645148" y="560026"/>
                    </a:lnTo>
                    <a:lnTo>
                      <a:pt x="645148" y="584419"/>
                    </a:lnTo>
                    <a:lnTo>
                      <a:pt x="665348" y="584419"/>
                    </a:lnTo>
                    <a:lnTo>
                      <a:pt x="665348" y="588993"/>
                    </a:lnTo>
                    <a:lnTo>
                      <a:pt x="718708" y="588993"/>
                    </a:lnTo>
                    <a:lnTo>
                      <a:pt x="718708" y="594075"/>
                    </a:lnTo>
                    <a:lnTo>
                      <a:pt x="722901" y="594075"/>
                    </a:lnTo>
                    <a:lnTo>
                      <a:pt x="722901" y="598521"/>
                    </a:lnTo>
                    <a:lnTo>
                      <a:pt x="727729" y="598521"/>
                    </a:lnTo>
                    <a:lnTo>
                      <a:pt x="727729" y="603476"/>
                    </a:lnTo>
                    <a:lnTo>
                      <a:pt x="732684" y="603476"/>
                    </a:lnTo>
                    <a:lnTo>
                      <a:pt x="732684" y="613513"/>
                    </a:lnTo>
                    <a:lnTo>
                      <a:pt x="737257" y="613513"/>
                    </a:lnTo>
                    <a:lnTo>
                      <a:pt x="737257" y="617833"/>
                    </a:lnTo>
                    <a:lnTo>
                      <a:pt x="747294" y="617833"/>
                    </a:lnTo>
                    <a:lnTo>
                      <a:pt x="747294" y="627996"/>
                    </a:lnTo>
                    <a:lnTo>
                      <a:pt x="752503" y="627996"/>
                    </a:lnTo>
                    <a:lnTo>
                      <a:pt x="752503" y="633205"/>
                    </a:lnTo>
                    <a:lnTo>
                      <a:pt x="756696" y="633205"/>
                    </a:lnTo>
                    <a:lnTo>
                      <a:pt x="756696" y="641591"/>
                    </a:lnTo>
                    <a:lnTo>
                      <a:pt x="772196" y="641591"/>
                    </a:lnTo>
                    <a:lnTo>
                      <a:pt x="772196" y="647181"/>
                    </a:lnTo>
                    <a:lnTo>
                      <a:pt x="775753" y="647181"/>
                    </a:lnTo>
                    <a:lnTo>
                      <a:pt x="775753" y="657344"/>
                    </a:lnTo>
                    <a:lnTo>
                      <a:pt x="782232" y="657344"/>
                    </a:lnTo>
                    <a:lnTo>
                      <a:pt x="782232" y="675258"/>
                    </a:lnTo>
                    <a:lnTo>
                      <a:pt x="785790" y="675258"/>
                    </a:lnTo>
                    <a:lnTo>
                      <a:pt x="785790" y="700668"/>
                    </a:lnTo>
                    <a:lnTo>
                      <a:pt x="790744" y="700668"/>
                    </a:lnTo>
                    <a:lnTo>
                      <a:pt x="790744" y="705114"/>
                    </a:lnTo>
                    <a:lnTo>
                      <a:pt x="805990" y="705114"/>
                    </a:lnTo>
                    <a:lnTo>
                      <a:pt x="805990" y="709942"/>
                    </a:lnTo>
                    <a:lnTo>
                      <a:pt x="810437" y="709942"/>
                    </a:lnTo>
                    <a:lnTo>
                      <a:pt x="810437" y="714262"/>
                    </a:lnTo>
                    <a:lnTo>
                      <a:pt x="820220" y="714262"/>
                    </a:lnTo>
                    <a:lnTo>
                      <a:pt x="820220" y="719471"/>
                    </a:lnTo>
                    <a:lnTo>
                      <a:pt x="825174" y="719471"/>
                    </a:lnTo>
                    <a:lnTo>
                      <a:pt x="825174" y="729508"/>
                    </a:lnTo>
                    <a:lnTo>
                      <a:pt x="829240" y="729508"/>
                    </a:lnTo>
                    <a:lnTo>
                      <a:pt x="829240" y="734462"/>
                    </a:lnTo>
                    <a:lnTo>
                      <a:pt x="839150" y="734462"/>
                    </a:lnTo>
                    <a:lnTo>
                      <a:pt x="839150" y="748946"/>
                    </a:lnTo>
                    <a:lnTo>
                      <a:pt x="848424" y="748946"/>
                    </a:lnTo>
                    <a:lnTo>
                      <a:pt x="848424" y="758347"/>
                    </a:lnTo>
                    <a:lnTo>
                      <a:pt x="858715" y="758347"/>
                    </a:lnTo>
                    <a:lnTo>
                      <a:pt x="858715" y="763175"/>
                    </a:lnTo>
                    <a:lnTo>
                      <a:pt x="882854" y="763175"/>
                    </a:lnTo>
                    <a:lnTo>
                      <a:pt x="882854" y="772958"/>
                    </a:lnTo>
                    <a:lnTo>
                      <a:pt x="887936" y="772958"/>
                    </a:lnTo>
                    <a:lnTo>
                      <a:pt x="887936" y="787949"/>
                    </a:lnTo>
                    <a:lnTo>
                      <a:pt x="892764" y="787949"/>
                    </a:lnTo>
                    <a:lnTo>
                      <a:pt x="892764" y="792904"/>
                    </a:lnTo>
                    <a:lnTo>
                      <a:pt x="898354" y="792904"/>
                    </a:lnTo>
                    <a:lnTo>
                      <a:pt x="898354" y="805990"/>
                    </a:lnTo>
                    <a:lnTo>
                      <a:pt x="926431" y="805990"/>
                    </a:lnTo>
                    <a:lnTo>
                      <a:pt x="926431" y="816662"/>
                    </a:lnTo>
                    <a:lnTo>
                      <a:pt x="955017" y="816662"/>
                    </a:lnTo>
                    <a:lnTo>
                      <a:pt x="955017" y="820474"/>
                    </a:lnTo>
                    <a:lnTo>
                      <a:pt x="970517" y="820474"/>
                    </a:lnTo>
                    <a:lnTo>
                      <a:pt x="970517" y="830637"/>
                    </a:lnTo>
                    <a:lnTo>
                      <a:pt x="979029" y="830637"/>
                    </a:lnTo>
                    <a:lnTo>
                      <a:pt x="979029" y="845756"/>
                    </a:lnTo>
                    <a:lnTo>
                      <a:pt x="985127" y="845756"/>
                    </a:lnTo>
                    <a:lnTo>
                      <a:pt x="985127" y="849949"/>
                    </a:lnTo>
                    <a:lnTo>
                      <a:pt x="989193" y="849949"/>
                    </a:lnTo>
                    <a:lnTo>
                      <a:pt x="989193" y="854904"/>
                    </a:lnTo>
                    <a:lnTo>
                      <a:pt x="1018287" y="854904"/>
                    </a:lnTo>
                    <a:lnTo>
                      <a:pt x="1018287" y="864686"/>
                    </a:lnTo>
                    <a:lnTo>
                      <a:pt x="1027942" y="864686"/>
                    </a:lnTo>
                    <a:lnTo>
                      <a:pt x="1027942" y="879551"/>
                    </a:lnTo>
                    <a:lnTo>
                      <a:pt x="1037471" y="879551"/>
                    </a:lnTo>
                    <a:lnTo>
                      <a:pt x="1037471" y="892891"/>
                    </a:lnTo>
                    <a:lnTo>
                      <a:pt x="1052590" y="892891"/>
                    </a:lnTo>
                    <a:lnTo>
                      <a:pt x="1052590" y="908391"/>
                    </a:lnTo>
                    <a:lnTo>
                      <a:pt x="1062372" y="908391"/>
                    </a:lnTo>
                    <a:lnTo>
                      <a:pt x="1062372" y="921858"/>
                    </a:lnTo>
                    <a:lnTo>
                      <a:pt x="1072028" y="921858"/>
                    </a:lnTo>
                    <a:lnTo>
                      <a:pt x="1072028" y="941677"/>
                    </a:lnTo>
                    <a:lnTo>
                      <a:pt x="1077364" y="941677"/>
                    </a:lnTo>
                    <a:lnTo>
                      <a:pt x="1077364" y="951714"/>
                    </a:lnTo>
                    <a:lnTo>
                      <a:pt x="1081811" y="951714"/>
                    </a:lnTo>
                    <a:lnTo>
                      <a:pt x="1081811" y="970136"/>
                    </a:lnTo>
                    <a:lnTo>
                      <a:pt x="1085749" y="970136"/>
                    </a:lnTo>
                    <a:lnTo>
                      <a:pt x="1085749" y="975726"/>
                    </a:lnTo>
                    <a:lnTo>
                      <a:pt x="1089942" y="975726"/>
                    </a:lnTo>
                    <a:lnTo>
                      <a:pt x="1089942" y="1000373"/>
                    </a:lnTo>
                    <a:lnTo>
                      <a:pt x="1095405" y="1000373"/>
                    </a:lnTo>
                    <a:lnTo>
                      <a:pt x="1095405" y="1014221"/>
                    </a:lnTo>
                    <a:lnTo>
                      <a:pt x="1100614" y="1014221"/>
                    </a:lnTo>
                    <a:lnTo>
                      <a:pt x="1100614" y="1019303"/>
                    </a:lnTo>
                    <a:lnTo>
                      <a:pt x="1129962" y="1019303"/>
                    </a:lnTo>
                    <a:lnTo>
                      <a:pt x="1129962" y="1029086"/>
                    </a:lnTo>
                    <a:lnTo>
                      <a:pt x="1144318" y="1029086"/>
                    </a:lnTo>
                    <a:lnTo>
                      <a:pt x="1144318" y="1033914"/>
                    </a:lnTo>
                    <a:lnTo>
                      <a:pt x="1149654" y="1033914"/>
                    </a:lnTo>
                    <a:lnTo>
                      <a:pt x="1149654" y="1038233"/>
                    </a:lnTo>
                    <a:lnTo>
                      <a:pt x="1158420" y="1038233"/>
                    </a:lnTo>
                    <a:lnTo>
                      <a:pt x="1158420" y="1047635"/>
                    </a:lnTo>
                    <a:lnTo>
                      <a:pt x="1162994" y="1047635"/>
                    </a:lnTo>
                    <a:lnTo>
                      <a:pt x="1162994" y="1058053"/>
                    </a:lnTo>
                    <a:lnTo>
                      <a:pt x="1168584" y="1058053"/>
                    </a:lnTo>
                    <a:lnTo>
                      <a:pt x="1168584" y="1062626"/>
                    </a:lnTo>
                    <a:lnTo>
                      <a:pt x="1178621" y="1062626"/>
                    </a:lnTo>
                    <a:lnTo>
                      <a:pt x="1178621" y="1067581"/>
                    </a:lnTo>
                    <a:lnTo>
                      <a:pt x="1182432" y="1067581"/>
                    </a:lnTo>
                    <a:lnTo>
                      <a:pt x="1182432" y="1072917"/>
                    </a:lnTo>
                    <a:lnTo>
                      <a:pt x="1192596" y="1072917"/>
                    </a:lnTo>
                    <a:lnTo>
                      <a:pt x="1192596" y="1076983"/>
                    </a:lnTo>
                    <a:lnTo>
                      <a:pt x="1197170" y="1076983"/>
                    </a:lnTo>
                    <a:lnTo>
                      <a:pt x="1197170" y="1087528"/>
                    </a:lnTo>
                    <a:lnTo>
                      <a:pt x="1203014" y="1087528"/>
                    </a:lnTo>
                    <a:lnTo>
                      <a:pt x="1203014" y="1096802"/>
                    </a:lnTo>
                    <a:lnTo>
                      <a:pt x="1207334" y="1096802"/>
                    </a:lnTo>
                    <a:lnTo>
                      <a:pt x="1207334" y="1100741"/>
                    </a:lnTo>
                    <a:lnTo>
                      <a:pt x="1216354" y="1100741"/>
                    </a:lnTo>
                    <a:lnTo>
                      <a:pt x="1216354" y="1105823"/>
                    </a:lnTo>
                    <a:lnTo>
                      <a:pt x="1221690" y="1105823"/>
                    </a:lnTo>
                    <a:lnTo>
                      <a:pt x="1221690" y="1111032"/>
                    </a:lnTo>
                    <a:lnTo>
                      <a:pt x="1227026" y="1111032"/>
                    </a:lnTo>
                    <a:lnTo>
                      <a:pt x="1227026" y="1115732"/>
                    </a:lnTo>
                    <a:lnTo>
                      <a:pt x="1235411" y="1115732"/>
                    </a:lnTo>
                    <a:lnTo>
                      <a:pt x="1235411" y="1119925"/>
                    </a:lnTo>
                    <a:lnTo>
                      <a:pt x="1245702" y="1119925"/>
                    </a:lnTo>
                    <a:lnTo>
                      <a:pt x="1245702" y="1130470"/>
                    </a:lnTo>
                    <a:lnTo>
                      <a:pt x="1256374" y="1130470"/>
                    </a:lnTo>
                    <a:lnTo>
                      <a:pt x="1256374" y="1144699"/>
                    </a:lnTo>
                    <a:lnTo>
                      <a:pt x="1261075" y="1144699"/>
                    </a:lnTo>
                    <a:lnTo>
                      <a:pt x="1261075" y="1148765"/>
                    </a:lnTo>
                    <a:lnTo>
                      <a:pt x="1265903" y="1148765"/>
                    </a:lnTo>
                    <a:lnTo>
                      <a:pt x="1265903" y="1169092"/>
                    </a:lnTo>
                    <a:lnTo>
                      <a:pt x="1270222" y="1169092"/>
                    </a:lnTo>
                    <a:lnTo>
                      <a:pt x="1270222" y="1172523"/>
                    </a:lnTo>
                    <a:lnTo>
                      <a:pt x="1275050" y="1172523"/>
                    </a:lnTo>
                    <a:lnTo>
                      <a:pt x="1275050" y="1183449"/>
                    </a:lnTo>
                    <a:lnTo>
                      <a:pt x="1284198" y="1183449"/>
                    </a:lnTo>
                    <a:lnTo>
                      <a:pt x="1284198" y="1198059"/>
                    </a:lnTo>
                    <a:lnTo>
                      <a:pt x="1295124" y="1198059"/>
                    </a:lnTo>
                    <a:lnTo>
                      <a:pt x="1295124" y="1202887"/>
                    </a:lnTo>
                    <a:lnTo>
                      <a:pt x="1308845" y="1202887"/>
                    </a:lnTo>
                    <a:lnTo>
                      <a:pt x="1308845" y="1213051"/>
                    </a:lnTo>
                    <a:lnTo>
                      <a:pt x="1339463" y="1213051"/>
                    </a:lnTo>
                    <a:lnTo>
                      <a:pt x="1339463" y="1217116"/>
                    </a:lnTo>
                    <a:lnTo>
                      <a:pt x="1348738" y="1217116"/>
                    </a:lnTo>
                    <a:lnTo>
                      <a:pt x="1348738" y="1222452"/>
                    </a:lnTo>
                    <a:lnTo>
                      <a:pt x="1351787" y="1222452"/>
                    </a:lnTo>
                    <a:lnTo>
                      <a:pt x="1351787" y="1227280"/>
                    </a:lnTo>
                    <a:lnTo>
                      <a:pt x="1357504" y="1227280"/>
                    </a:lnTo>
                    <a:lnTo>
                      <a:pt x="1357504" y="1252054"/>
                    </a:lnTo>
                    <a:lnTo>
                      <a:pt x="1372368" y="1252054"/>
                    </a:lnTo>
                    <a:lnTo>
                      <a:pt x="1372368" y="1256374"/>
                    </a:lnTo>
                    <a:lnTo>
                      <a:pt x="1377196" y="1256374"/>
                    </a:lnTo>
                    <a:lnTo>
                      <a:pt x="1377196" y="1266157"/>
                    </a:lnTo>
                    <a:lnTo>
                      <a:pt x="1416327" y="1266157"/>
                    </a:lnTo>
                    <a:lnTo>
                      <a:pt x="1416327" y="1274796"/>
                    </a:lnTo>
                    <a:lnTo>
                      <a:pt x="1419884" y="1274796"/>
                    </a:lnTo>
                    <a:lnTo>
                      <a:pt x="1419884" y="1280005"/>
                    </a:lnTo>
                    <a:lnTo>
                      <a:pt x="1435384" y="1280005"/>
                    </a:lnTo>
                    <a:lnTo>
                      <a:pt x="1435384" y="1304398"/>
                    </a:lnTo>
                    <a:lnTo>
                      <a:pt x="1449232" y="1304398"/>
                    </a:lnTo>
                    <a:lnTo>
                      <a:pt x="1449232" y="1314054"/>
                    </a:lnTo>
                    <a:lnTo>
                      <a:pt x="1454060" y="1314054"/>
                    </a:lnTo>
                    <a:lnTo>
                      <a:pt x="1454060" y="1318373"/>
                    </a:lnTo>
                    <a:lnTo>
                      <a:pt x="1469814" y="1318373"/>
                    </a:lnTo>
                    <a:lnTo>
                      <a:pt x="1469814" y="1324472"/>
                    </a:lnTo>
                    <a:lnTo>
                      <a:pt x="1478326" y="1324472"/>
                    </a:lnTo>
                    <a:lnTo>
                      <a:pt x="1478326" y="1332476"/>
                    </a:lnTo>
                    <a:lnTo>
                      <a:pt x="1498018" y="1332476"/>
                    </a:lnTo>
                    <a:lnTo>
                      <a:pt x="1498018" y="1338066"/>
                    </a:lnTo>
                    <a:lnTo>
                      <a:pt x="1502211" y="1338066"/>
                    </a:lnTo>
                    <a:lnTo>
                      <a:pt x="1502211" y="1348865"/>
                    </a:lnTo>
                    <a:lnTo>
                      <a:pt x="1508055" y="1348865"/>
                    </a:lnTo>
                    <a:lnTo>
                      <a:pt x="1508055" y="1357631"/>
                    </a:lnTo>
                    <a:lnTo>
                      <a:pt x="1511994" y="1357631"/>
                    </a:lnTo>
                    <a:lnTo>
                      <a:pt x="1511994" y="1361824"/>
                    </a:lnTo>
                    <a:lnTo>
                      <a:pt x="1537022" y="1361824"/>
                    </a:lnTo>
                    <a:lnTo>
                      <a:pt x="1537022" y="1371606"/>
                    </a:lnTo>
                    <a:lnTo>
                      <a:pt x="1550108" y="1371606"/>
                    </a:lnTo>
                    <a:lnTo>
                      <a:pt x="1550108" y="1390790"/>
                    </a:lnTo>
                    <a:lnTo>
                      <a:pt x="1560653" y="1390790"/>
                    </a:lnTo>
                    <a:lnTo>
                      <a:pt x="1560653" y="1405020"/>
                    </a:lnTo>
                    <a:lnTo>
                      <a:pt x="1569927" y="1405020"/>
                    </a:lnTo>
                    <a:lnTo>
                      <a:pt x="1569927" y="1420011"/>
                    </a:lnTo>
                    <a:lnTo>
                      <a:pt x="1603214" y="1420011"/>
                    </a:lnTo>
                    <a:lnTo>
                      <a:pt x="1603214" y="1429667"/>
                    </a:lnTo>
                    <a:lnTo>
                      <a:pt x="1608931" y="1429667"/>
                    </a:lnTo>
                    <a:lnTo>
                      <a:pt x="1608931" y="1435003"/>
                    </a:lnTo>
                    <a:lnTo>
                      <a:pt x="1613251" y="1435003"/>
                    </a:lnTo>
                    <a:lnTo>
                      <a:pt x="1613251" y="1454060"/>
                    </a:lnTo>
                    <a:lnTo>
                      <a:pt x="1628242" y="1454060"/>
                    </a:lnTo>
                    <a:lnTo>
                      <a:pt x="1628242" y="1459142"/>
                    </a:lnTo>
                    <a:lnTo>
                      <a:pt x="1638406" y="1459142"/>
                    </a:lnTo>
                    <a:lnTo>
                      <a:pt x="1638406" y="1468544"/>
                    </a:lnTo>
                    <a:lnTo>
                      <a:pt x="1662164" y="1468544"/>
                    </a:lnTo>
                    <a:lnTo>
                      <a:pt x="1662164" y="1473371"/>
                    </a:lnTo>
                    <a:lnTo>
                      <a:pt x="1681475" y="1473371"/>
                    </a:lnTo>
                    <a:lnTo>
                      <a:pt x="1681475" y="1498273"/>
                    </a:lnTo>
                    <a:lnTo>
                      <a:pt x="1700787" y="1498273"/>
                    </a:lnTo>
                    <a:lnTo>
                      <a:pt x="1700787" y="1502592"/>
                    </a:lnTo>
                    <a:lnTo>
                      <a:pt x="1706631" y="1502592"/>
                    </a:lnTo>
                    <a:lnTo>
                      <a:pt x="1706631" y="1512375"/>
                    </a:lnTo>
                    <a:lnTo>
                      <a:pt x="1729626" y="1512375"/>
                    </a:lnTo>
                    <a:lnTo>
                      <a:pt x="1729626" y="1541215"/>
                    </a:lnTo>
                    <a:lnTo>
                      <a:pt x="1739790" y="1541215"/>
                    </a:lnTo>
                    <a:lnTo>
                      <a:pt x="1739790" y="1550616"/>
                    </a:lnTo>
                    <a:lnTo>
                      <a:pt x="1774347" y="1550616"/>
                    </a:lnTo>
                    <a:lnTo>
                      <a:pt x="1774347" y="1555317"/>
                    </a:lnTo>
                    <a:lnTo>
                      <a:pt x="1783495" y="1555317"/>
                    </a:lnTo>
                    <a:lnTo>
                      <a:pt x="1783495" y="1564210"/>
                    </a:lnTo>
                    <a:lnTo>
                      <a:pt x="1787306" y="1564210"/>
                    </a:lnTo>
                    <a:lnTo>
                      <a:pt x="1787306" y="1569674"/>
                    </a:lnTo>
                    <a:lnTo>
                      <a:pt x="1792642" y="1569674"/>
                    </a:lnTo>
                    <a:lnTo>
                      <a:pt x="1792642" y="1579837"/>
                    </a:lnTo>
                    <a:lnTo>
                      <a:pt x="1802806" y="1579837"/>
                    </a:lnTo>
                    <a:lnTo>
                      <a:pt x="1802806" y="1589366"/>
                    </a:lnTo>
                    <a:lnTo>
                      <a:pt x="1856293" y="1589366"/>
                    </a:lnTo>
                    <a:lnTo>
                      <a:pt x="1856293" y="1594702"/>
                    </a:lnTo>
                    <a:lnTo>
                      <a:pt x="1866584" y="1594702"/>
                    </a:lnTo>
                    <a:lnTo>
                      <a:pt x="1866584" y="1599149"/>
                    </a:lnTo>
                    <a:lnTo>
                      <a:pt x="1870268" y="1599149"/>
                    </a:lnTo>
                    <a:lnTo>
                      <a:pt x="1870268" y="1608169"/>
                    </a:lnTo>
                    <a:lnTo>
                      <a:pt x="1910034" y="1608169"/>
                    </a:lnTo>
                    <a:lnTo>
                      <a:pt x="1910034" y="1623796"/>
                    </a:lnTo>
                    <a:lnTo>
                      <a:pt x="1928964" y="1623796"/>
                    </a:lnTo>
                    <a:lnTo>
                      <a:pt x="1928964" y="1632308"/>
                    </a:lnTo>
                    <a:lnTo>
                      <a:pt x="1957042" y="1632308"/>
                    </a:lnTo>
                    <a:lnTo>
                      <a:pt x="1957042" y="1642472"/>
                    </a:lnTo>
                    <a:lnTo>
                      <a:pt x="1967841" y="1642472"/>
                    </a:lnTo>
                    <a:lnTo>
                      <a:pt x="1967841" y="1647173"/>
                    </a:lnTo>
                    <a:lnTo>
                      <a:pt x="1976988" y="1647173"/>
                    </a:lnTo>
                    <a:lnTo>
                      <a:pt x="1976988" y="1656955"/>
                    </a:lnTo>
                    <a:lnTo>
                      <a:pt x="1992361" y="1656955"/>
                    </a:lnTo>
                    <a:lnTo>
                      <a:pt x="1992361" y="1661783"/>
                    </a:lnTo>
                    <a:lnTo>
                      <a:pt x="2029713" y="1661783"/>
                    </a:lnTo>
                    <a:lnTo>
                      <a:pt x="2029713" y="1670549"/>
                    </a:lnTo>
                    <a:lnTo>
                      <a:pt x="2050295" y="1670549"/>
                    </a:lnTo>
                    <a:lnTo>
                      <a:pt x="2050295" y="1681729"/>
                    </a:lnTo>
                    <a:lnTo>
                      <a:pt x="2058807" y="1681729"/>
                    </a:lnTo>
                    <a:lnTo>
                      <a:pt x="2058807" y="1695959"/>
                    </a:lnTo>
                    <a:lnTo>
                      <a:pt x="2146851" y="1695959"/>
                    </a:lnTo>
                    <a:lnTo>
                      <a:pt x="2146851" y="1699770"/>
                    </a:lnTo>
                    <a:lnTo>
                      <a:pt x="2170990" y="1699770"/>
                    </a:lnTo>
                    <a:lnTo>
                      <a:pt x="2170990" y="1710061"/>
                    </a:lnTo>
                    <a:lnTo>
                      <a:pt x="2227526" y="1710061"/>
                    </a:lnTo>
                    <a:lnTo>
                      <a:pt x="2227526" y="1720098"/>
                    </a:lnTo>
                    <a:lnTo>
                      <a:pt x="2268562" y="1720098"/>
                    </a:lnTo>
                    <a:lnTo>
                      <a:pt x="2268562" y="1729500"/>
                    </a:lnTo>
                    <a:lnTo>
                      <a:pt x="2277329" y="1729500"/>
                    </a:lnTo>
                    <a:lnTo>
                      <a:pt x="2277329" y="1742839"/>
                    </a:lnTo>
                    <a:lnTo>
                      <a:pt x="2287874" y="1742839"/>
                    </a:lnTo>
                    <a:lnTo>
                      <a:pt x="2287874" y="1748684"/>
                    </a:lnTo>
                    <a:lnTo>
                      <a:pt x="2310869" y="1748684"/>
                    </a:lnTo>
                    <a:lnTo>
                      <a:pt x="2310869" y="1754909"/>
                    </a:lnTo>
                    <a:lnTo>
                      <a:pt x="2321287" y="1754909"/>
                    </a:lnTo>
                    <a:lnTo>
                      <a:pt x="2321287" y="1763421"/>
                    </a:lnTo>
                    <a:lnTo>
                      <a:pt x="2324845" y="1763421"/>
                    </a:lnTo>
                    <a:lnTo>
                      <a:pt x="2324845" y="1782224"/>
                    </a:lnTo>
                    <a:lnTo>
                      <a:pt x="2340471" y="1782224"/>
                    </a:lnTo>
                    <a:lnTo>
                      <a:pt x="2340471" y="1787814"/>
                    </a:lnTo>
                    <a:lnTo>
                      <a:pt x="2344537" y="1787814"/>
                    </a:lnTo>
                    <a:lnTo>
                      <a:pt x="2344537" y="1801662"/>
                    </a:lnTo>
                    <a:lnTo>
                      <a:pt x="2363340" y="1801662"/>
                    </a:lnTo>
                    <a:lnTo>
                      <a:pt x="2363340" y="1811699"/>
                    </a:lnTo>
                    <a:lnTo>
                      <a:pt x="2374266" y="1811699"/>
                    </a:lnTo>
                    <a:lnTo>
                      <a:pt x="2374266" y="1825929"/>
                    </a:lnTo>
                    <a:lnTo>
                      <a:pt x="2384811" y="1825929"/>
                    </a:lnTo>
                    <a:lnTo>
                      <a:pt x="2384811" y="1831265"/>
                    </a:lnTo>
                    <a:lnTo>
                      <a:pt x="2388750" y="1831265"/>
                    </a:lnTo>
                    <a:lnTo>
                      <a:pt x="2388750" y="1836219"/>
                    </a:lnTo>
                    <a:lnTo>
                      <a:pt x="2407807" y="1836219"/>
                    </a:lnTo>
                    <a:lnTo>
                      <a:pt x="2407807" y="1844477"/>
                    </a:lnTo>
                    <a:lnTo>
                      <a:pt x="2451003" y="1844477"/>
                    </a:lnTo>
                    <a:lnTo>
                      <a:pt x="2451003" y="1854260"/>
                    </a:lnTo>
                    <a:lnTo>
                      <a:pt x="2493691" y="1854260"/>
                    </a:lnTo>
                    <a:lnTo>
                      <a:pt x="2493691" y="1864805"/>
                    </a:lnTo>
                    <a:lnTo>
                      <a:pt x="2506269" y="1864805"/>
                    </a:lnTo>
                    <a:lnTo>
                      <a:pt x="2506269" y="1875096"/>
                    </a:lnTo>
                    <a:lnTo>
                      <a:pt x="2602698" y="1875096"/>
                    </a:lnTo>
                    <a:lnTo>
                      <a:pt x="2602698" y="1879924"/>
                    </a:lnTo>
                    <a:lnTo>
                      <a:pt x="2612099" y="1879924"/>
                    </a:lnTo>
                    <a:lnTo>
                      <a:pt x="2612099" y="1886149"/>
                    </a:lnTo>
                    <a:lnTo>
                      <a:pt x="2625566" y="1886149"/>
                    </a:lnTo>
                    <a:lnTo>
                      <a:pt x="2625566" y="1898727"/>
                    </a:lnTo>
                    <a:lnTo>
                      <a:pt x="2659488" y="1898727"/>
                    </a:lnTo>
                    <a:lnTo>
                      <a:pt x="2659488" y="1913083"/>
                    </a:lnTo>
                    <a:lnTo>
                      <a:pt x="2679561" y="1913083"/>
                    </a:lnTo>
                    <a:lnTo>
                      <a:pt x="2679561" y="1931886"/>
                    </a:lnTo>
                    <a:lnTo>
                      <a:pt x="2683500" y="1931886"/>
                    </a:lnTo>
                    <a:lnTo>
                      <a:pt x="2683500" y="1940653"/>
                    </a:lnTo>
                    <a:lnTo>
                      <a:pt x="2693918" y="1940653"/>
                    </a:lnTo>
                    <a:lnTo>
                      <a:pt x="2693918" y="1946243"/>
                    </a:lnTo>
                    <a:lnTo>
                      <a:pt x="2702811" y="1946243"/>
                    </a:lnTo>
                    <a:lnTo>
                      <a:pt x="2702811" y="1952849"/>
                    </a:lnTo>
                    <a:lnTo>
                      <a:pt x="2724155" y="1952849"/>
                    </a:lnTo>
                    <a:lnTo>
                      <a:pt x="2724155" y="1956025"/>
                    </a:lnTo>
                    <a:lnTo>
                      <a:pt x="2742577" y="1956025"/>
                    </a:lnTo>
                    <a:lnTo>
                      <a:pt x="2742577" y="1970890"/>
                    </a:lnTo>
                    <a:lnTo>
                      <a:pt x="2750581" y="1970890"/>
                    </a:lnTo>
                    <a:lnTo>
                      <a:pt x="2750581" y="1977369"/>
                    </a:lnTo>
                    <a:lnTo>
                      <a:pt x="2754519" y="1977369"/>
                    </a:lnTo>
                    <a:lnTo>
                      <a:pt x="2754519" y="1985500"/>
                    </a:lnTo>
                    <a:lnTo>
                      <a:pt x="2819949" y="1985500"/>
                    </a:lnTo>
                    <a:lnTo>
                      <a:pt x="2819949" y="2000492"/>
                    </a:lnTo>
                    <a:lnTo>
                      <a:pt x="2858571" y="2000492"/>
                    </a:lnTo>
                    <a:lnTo>
                      <a:pt x="2858571" y="2004558"/>
                    </a:lnTo>
                    <a:lnTo>
                      <a:pt x="2862637" y="2004558"/>
                    </a:lnTo>
                    <a:lnTo>
                      <a:pt x="2862637" y="2019422"/>
                    </a:lnTo>
                    <a:lnTo>
                      <a:pt x="2886776" y="2019422"/>
                    </a:lnTo>
                    <a:lnTo>
                      <a:pt x="2886776" y="2033397"/>
                    </a:lnTo>
                    <a:lnTo>
                      <a:pt x="2955636" y="2033397"/>
                    </a:lnTo>
                    <a:lnTo>
                      <a:pt x="2955636" y="2044324"/>
                    </a:lnTo>
                    <a:lnTo>
                      <a:pt x="2959193" y="2044324"/>
                    </a:lnTo>
                    <a:lnTo>
                      <a:pt x="2959193" y="2053090"/>
                    </a:lnTo>
                    <a:lnTo>
                      <a:pt x="2987906" y="2053090"/>
                    </a:lnTo>
                    <a:lnTo>
                      <a:pt x="2987906" y="2066684"/>
                    </a:lnTo>
                    <a:lnTo>
                      <a:pt x="3085479" y="2066684"/>
                    </a:lnTo>
                    <a:lnTo>
                      <a:pt x="3085479" y="2091458"/>
                    </a:lnTo>
                    <a:lnTo>
                      <a:pt x="3415167" y="2091458"/>
                    </a:lnTo>
                    <a:lnTo>
                      <a:pt x="3415167" y="2097811"/>
                    </a:lnTo>
                    <a:lnTo>
                      <a:pt x="3424569" y="2097811"/>
                    </a:lnTo>
                    <a:lnTo>
                      <a:pt x="3424569" y="2125253"/>
                    </a:lnTo>
                    <a:lnTo>
                      <a:pt x="3452773" y="2125253"/>
                    </a:lnTo>
                    <a:lnTo>
                      <a:pt x="3452773" y="2150154"/>
                    </a:lnTo>
                    <a:lnTo>
                      <a:pt x="3458490" y="2150154"/>
                    </a:lnTo>
                    <a:lnTo>
                      <a:pt x="3458490" y="2154601"/>
                    </a:lnTo>
                    <a:lnTo>
                      <a:pt x="4643718" y="2154601"/>
                    </a:lnTo>
                    <a:lnTo>
                      <a:pt x="4643718" y="2395991"/>
                    </a:lnTo>
                  </a:path>
                </a:pathLst>
              </a:custGeom>
              <a:noFill/>
              <a:ln w="12700" cap="flat">
                <a:solidFill>
                  <a:srgbClr val="4F74C8"/>
                </a:solidFill>
                <a:prstDash val="solid"/>
                <a:miter/>
              </a:ln>
            </p:spPr>
            <p:txBody>
              <a:bodyPr rtlCol="0" anchor="ctr"/>
              <a:lstStyle/>
              <a:p>
                <a:endParaRPr lang="en-US" sz="1100"/>
              </a:p>
            </p:txBody>
          </p:sp>
          <p:grpSp>
            <p:nvGrpSpPr>
              <p:cNvPr id="508" name="Graphic 69">
                <a:extLst>
                  <a:ext uri="{FF2B5EF4-FFF2-40B4-BE49-F238E27FC236}">
                    <a16:creationId xmlns:a16="http://schemas.microsoft.com/office/drawing/2014/main" id="{1F03F5B1-071A-BDD1-6CAB-C378747336D0}"/>
                  </a:ext>
                </a:extLst>
              </p:cNvPr>
              <p:cNvGrpSpPr/>
              <p:nvPr/>
            </p:nvGrpSpPr>
            <p:grpSpPr>
              <a:xfrm>
                <a:off x="3409530" y="1775736"/>
                <a:ext cx="4088011" cy="2209104"/>
                <a:chOff x="3409530" y="1775736"/>
                <a:chExt cx="4088011" cy="2209104"/>
              </a:xfrm>
            </p:grpSpPr>
            <p:grpSp>
              <p:nvGrpSpPr>
                <p:cNvPr id="509" name="Graphic 69">
                  <a:extLst>
                    <a:ext uri="{FF2B5EF4-FFF2-40B4-BE49-F238E27FC236}">
                      <a16:creationId xmlns:a16="http://schemas.microsoft.com/office/drawing/2014/main" id="{D8AB1667-85ED-F6CC-26EB-3C0BFB092BFD}"/>
                    </a:ext>
                  </a:extLst>
                </p:cNvPr>
                <p:cNvGrpSpPr/>
                <p:nvPr/>
              </p:nvGrpSpPr>
              <p:grpSpPr>
                <a:xfrm>
                  <a:off x="3466702" y="1775736"/>
                  <a:ext cx="54503" cy="54503"/>
                  <a:chOff x="3466702" y="1775736"/>
                  <a:chExt cx="54503" cy="54503"/>
                </a:xfrm>
              </p:grpSpPr>
              <p:sp>
                <p:nvSpPr>
                  <p:cNvPr id="753" name="Freeform 1028">
                    <a:extLst>
                      <a:ext uri="{FF2B5EF4-FFF2-40B4-BE49-F238E27FC236}">
                        <a16:creationId xmlns:a16="http://schemas.microsoft.com/office/drawing/2014/main" id="{4BDF6514-F8B7-9441-8A77-4FE0A8F0AD67}"/>
                      </a:ext>
                    </a:extLst>
                  </p:cNvPr>
                  <p:cNvSpPr/>
                  <p:nvPr/>
                </p:nvSpPr>
                <p:spPr>
                  <a:xfrm>
                    <a:off x="3493890" y="17757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754" name="Freeform 1029">
                    <a:extLst>
                      <a:ext uri="{FF2B5EF4-FFF2-40B4-BE49-F238E27FC236}">
                        <a16:creationId xmlns:a16="http://schemas.microsoft.com/office/drawing/2014/main" id="{7334A9DF-FB9F-44E4-B173-D71BAA118B31}"/>
                      </a:ext>
                    </a:extLst>
                  </p:cNvPr>
                  <p:cNvSpPr/>
                  <p:nvPr/>
                </p:nvSpPr>
                <p:spPr>
                  <a:xfrm>
                    <a:off x="3466702" y="180305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10" name="Graphic 69">
                  <a:extLst>
                    <a:ext uri="{FF2B5EF4-FFF2-40B4-BE49-F238E27FC236}">
                      <a16:creationId xmlns:a16="http://schemas.microsoft.com/office/drawing/2014/main" id="{1E6DA54E-10B3-26FF-D659-5BAA6782D2EF}"/>
                    </a:ext>
                  </a:extLst>
                </p:cNvPr>
                <p:cNvGrpSpPr/>
                <p:nvPr/>
              </p:nvGrpSpPr>
              <p:grpSpPr>
                <a:xfrm>
                  <a:off x="3558303" y="1805720"/>
                  <a:ext cx="54630" cy="54503"/>
                  <a:chOff x="3558303" y="1805720"/>
                  <a:chExt cx="54630" cy="54503"/>
                </a:xfrm>
              </p:grpSpPr>
              <p:sp>
                <p:nvSpPr>
                  <p:cNvPr id="751" name="Freeform 1026">
                    <a:extLst>
                      <a:ext uri="{FF2B5EF4-FFF2-40B4-BE49-F238E27FC236}">
                        <a16:creationId xmlns:a16="http://schemas.microsoft.com/office/drawing/2014/main" id="{4CEA1171-1005-E681-8D78-8ED66DA0EB50}"/>
                      </a:ext>
                    </a:extLst>
                  </p:cNvPr>
                  <p:cNvSpPr/>
                  <p:nvPr/>
                </p:nvSpPr>
                <p:spPr>
                  <a:xfrm>
                    <a:off x="3585618" y="1805720"/>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752" name="Freeform 1027">
                    <a:extLst>
                      <a:ext uri="{FF2B5EF4-FFF2-40B4-BE49-F238E27FC236}">
                        <a16:creationId xmlns:a16="http://schemas.microsoft.com/office/drawing/2014/main" id="{11D6CE80-A2C8-FC2F-743E-C1BCB9D04597}"/>
                      </a:ext>
                    </a:extLst>
                  </p:cNvPr>
                  <p:cNvSpPr/>
                  <p:nvPr/>
                </p:nvSpPr>
                <p:spPr>
                  <a:xfrm>
                    <a:off x="3558303" y="1832908"/>
                    <a:ext cx="54630" cy="12704"/>
                  </a:xfrm>
                  <a:custGeom>
                    <a:avLst/>
                    <a:gdLst>
                      <a:gd name="connsiteX0" fmla="*/ 0 w 54630"/>
                      <a:gd name="connsiteY0" fmla="*/ 0 h 12704"/>
                      <a:gd name="connsiteX1" fmla="*/ 54630 w 54630"/>
                      <a:gd name="connsiteY1" fmla="*/ 0 h 12704"/>
                    </a:gdLst>
                    <a:ahLst/>
                    <a:cxnLst>
                      <a:cxn ang="0">
                        <a:pos x="connsiteX0" y="connsiteY0"/>
                      </a:cxn>
                      <a:cxn ang="0">
                        <a:pos x="connsiteX1" y="connsiteY1"/>
                      </a:cxn>
                    </a:cxnLst>
                    <a:rect l="l" t="t" r="r" b="b"/>
                    <a:pathLst>
                      <a:path w="54630" h="12704">
                        <a:moveTo>
                          <a:pt x="0" y="0"/>
                        </a:moveTo>
                        <a:lnTo>
                          <a:pt x="54630" y="0"/>
                        </a:lnTo>
                      </a:path>
                    </a:pathLst>
                  </a:custGeom>
                  <a:ln w="12700" cap="flat">
                    <a:solidFill>
                      <a:srgbClr val="4F74C8"/>
                    </a:solidFill>
                    <a:prstDash val="solid"/>
                    <a:miter/>
                  </a:ln>
                </p:spPr>
                <p:txBody>
                  <a:bodyPr rtlCol="0" anchor="ctr"/>
                  <a:lstStyle/>
                  <a:p>
                    <a:endParaRPr lang="en-US" sz="1100"/>
                  </a:p>
                </p:txBody>
              </p:sp>
            </p:grpSp>
            <p:grpSp>
              <p:nvGrpSpPr>
                <p:cNvPr id="511" name="Graphic 69">
                  <a:extLst>
                    <a:ext uri="{FF2B5EF4-FFF2-40B4-BE49-F238E27FC236}">
                      <a16:creationId xmlns:a16="http://schemas.microsoft.com/office/drawing/2014/main" id="{054518E7-4B00-7543-25E4-2A76AD9C5081}"/>
                    </a:ext>
                  </a:extLst>
                </p:cNvPr>
                <p:cNvGrpSpPr/>
                <p:nvPr/>
              </p:nvGrpSpPr>
              <p:grpSpPr>
                <a:xfrm>
                  <a:off x="3618015" y="1832019"/>
                  <a:ext cx="54503" cy="54503"/>
                  <a:chOff x="3618015" y="1832019"/>
                  <a:chExt cx="54503" cy="54503"/>
                </a:xfrm>
              </p:grpSpPr>
              <p:sp>
                <p:nvSpPr>
                  <p:cNvPr id="749" name="Freeform 1024">
                    <a:extLst>
                      <a:ext uri="{FF2B5EF4-FFF2-40B4-BE49-F238E27FC236}">
                        <a16:creationId xmlns:a16="http://schemas.microsoft.com/office/drawing/2014/main" id="{52922737-6936-8D23-291C-9CD0F836E57A}"/>
                      </a:ext>
                    </a:extLst>
                  </p:cNvPr>
                  <p:cNvSpPr/>
                  <p:nvPr/>
                </p:nvSpPr>
                <p:spPr>
                  <a:xfrm>
                    <a:off x="3645203" y="183201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750" name="Freeform 1025">
                    <a:extLst>
                      <a:ext uri="{FF2B5EF4-FFF2-40B4-BE49-F238E27FC236}">
                        <a16:creationId xmlns:a16="http://schemas.microsoft.com/office/drawing/2014/main" id="{8964683F-64EA-3D41-64E7-11E5ADEB9B6C}"/>
                      </a:ext>
                    </a:extLst>
                  </p:cNvPr>
                  <p:cNvSpPr/>
                  <p:nvPr/>
                </p:nvSpPr>
                <p:spPr>
                  <a:xfrm>
                    <a:off x="3618015" y="185933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12" name="Graphic 69">
                  <a:extLst>
                    <a:ext uri="{FF2B5EF4-FFF2-40B4-BE49-F238E27FC236}">
                      <a16:creationId xmlns:a16="http://schemas.microsoft.com/office/drawing/2014/main" id="{45B3C2A7-2D46-709D-8DEF-77516379F112}"/>
                    </a:ext>
                  </a:extLst>
                </p:cNvPr>
                <p:cNvGrpSpPr/>
                <p:nvPr/>
              </p:nvGrpSpPr>
              <p:grpSpPr>
                <a:xfrm>
                  <a:off x="3649269" y="1843072"/>
                  <a:ext cx="54503" cy="54630"/>
                  <a:chOff x="3649269" y="1843072"/>
                  <a:chExt cx="54503" cy="54630"/>
                </a:xfrm>
              </p:grpSpPr>
              <p:sp>
                <p:nvSpPr>
                  <p:cNvPr id="747" name="Freeform 1022">
                    <a:extLst>
                      <a:ext uri="{FF2B5EF4-FFF2-40B4-BE49-F238E27FC236}">
                        <a16:creationId xmlns:a16="http://schemas.microsoft.com/office/drawing/2014/main" id="{AED4F767-B14C-4F39-EC24-48B3DF8678CD}"/>
                      </a:ext>
                    </a:extLst>
                  </p:cNvPr>
                  <p:cNvSpPr/>
                  <p:nvPr/>
                </p:nvSpPr>
                <p:spPr>
                  <a:xfrm>
                    <a:off x="3676584" y="1843072"/>
                    <a:ext cx="12704" cy="54630"/>
                  </a:xfrm>
                  <a:custGeom>
                    <a:avLst/>
                    <a:gdLst>
                      <a:gd name="connsiteX0" fmla="*/ 0 w 12704"/>
                      <a:gd name="connsiteY0" fmla="*/ 0 h 54630"/>
                      <a:gd name="connsiteX1" fmla="*/ 0 w 12704"/>
                      <a:gd name="connsiteY1" fmla="*/ 54630 h 54630"/>
                    </a:gdLst>
                    <a:ahLst/>
                    <a:cxnLst>
                      <a:cxn ang="0">
                        <a:pos x="connsiteX0" y="connsiteY0"/>
                      </a:cxn>
                      <a:cxn ang="0">
                        <a:pos x="connsiteX1" y="connsiteY1"/>
                      </a:cxn>
                    </a:cxnLst>
                    <a:rect l="l" t="t" r="r" b="b"/>
                    <a:pathLst>
                      <a:path w="12704" h="54630">
                        <a:moveTo>
                          <a:pt x="0" y="0"/>
                        </a:moveTo>
                        <a:lnTo>
                          <a:pt x="0" y="54630"/>
                        </a:lnTo>
                      </a:path>
                    </a:pathLst>
                  </a:custGeom>
                  <a:ln w="12700" cap="flat">
                    <a:solidFill>
                      <a:srgbClr val="4F74C8"/>
                    </a:solidFill>
                    <a:prstDash val="solid"/>
                    <a:miter/>
                  </a:ln>
                </p:spPr>
                <p:txBody>
                  <a:bodyPr rtlCol="0" anchor="ctr"/>
                  <a:lstStyle/>
                  <a:p>
                    <a:endParaRPr lang="en-US" sz="1100"/>
                  </a:p>
                </p:txBody>
              </p:sp>
              <p:sp>
                <p:nvSpPr>
                  <p:cNvPr id="748" name="Freeform 1023">
                    <a:extLst>
                      <a:ext uri="{FF2B5EF4-FFF2-40B4-BE49-F238E27FC236}">
                        <a16:creationId xmlns:a16="http://schemas.microsoft.com/office/drawing/2014/main" id="{4A883FA6-FFC4-D4E4-A797-C8BC0D5CA0D1}"/>
                      </a:ext>
                    </a:extLst>
                  </p:cNvPr>
                  <p:cNvSpPr/>
                  <p:nvPr/>
                </p:nvSpPr>
                <p:spPr>
                  <a:xfrm>
                    <a:off x="3649269" y="187038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13" name="Graphic 69">
                  <a:extLst>
                    <a:ext uri="{FF2B5EF4-FFF2-40B4-BE49-F238E27FC236}">
                      <a16:creationId xmlns:a16="http://schemas.microsoft.com/office/drawing/2014/main" id="{9F202902-6991-1427-4956-1F6DC3BFCDE0}"/>
                    </a:ext>
                  </a:extLst>
                </p:cNvPr>
                <p:cNvGrpSpPr/>
                <p:nvPr/>
              </p:nvGrpSpPr>
              <p:grpSpPr>
                <a:xfrm>
                  <a:off x="3728166" y="1879916"/>
                  <a:ext cx="54503" cy="54630"/>
                  <a:chOff x="3728166" y="1879916"/>
                  <a:chExt cx="54503" cy="54630"/>
                </a:xfrm>
              </p:grpSpPr>
              <p:sp>
                <p:nvSpPr>
                  <p:cNvPr id="745" name="Freeform 1020">
                    <a:extLst>
                      <a:ext uri="{FF2B5EF4-FFF2-40B4-BE49-F238E27FC236}">
                        <a16:creationId xmlns:a16="http://schemas.microsoft.com/office/drawing/2014/main" id="{00E03C7B-DCEA-D1DB-7390-13D934609249}"/>
                      </a:ext>
                    </a:extLst>
                  </p:cNvPr>
                  <p:cNvSpPr/>
                  <p:nvPr/>
                </p:nvSpPr>
                <p:spPr>
                  <a:xfrm>
                    <a:off x="3755481" y="1879916"/>
                    <a:ext cx="12704" cy="54630"/>
                  </a:xfrm>
                  <a:custGeom>
                    <a:avLst/>
                    <a:gdLst>
                      <a:gd name="connsiteX0" fmla="*/ 0 w 12704"/>
                      <a:gd name="connsiteY0" fmla="*/ 0 h 54630"/>
                      <a:gd name="connsiteX1" fmla="*/ 0 w 12704"/>
                      <a:gd name="connsiteY1" fmla="*/ 54630 h 54630"/>
                    </a:gdLst>
                    <a:ahLst/>
                    <a:cxnLst>
                      <a:cxn ang="0">
                        <a:pos x="connsiteX0" y="connsiteY0"/>
                      </a:cxn>
                      <a:cxn ang="0">
                        <a:pos x="connsiteX1" y="connsiteY1"/>
                      </a:cxn>
                    </a:cxnLst>
                    <a:rect l="l" t="t" r="r" b="b"/>
                    <a:pathLst>
                      <a:path w="12704" h="54630">
                        <a:moveTo>
                          <a:pt x="0" y="0"/>
                        </a:moveTo>
                        <a:lnTo>
                          <a:pt x="0" y="54630"/>
                        </a:lnTo>
                      </a:path>
                    </a:pathLst>
                  </a:custGeom>
                  <a:ln w="12700" cap="flat">
                    <a:solidFill>
                      <a:srgbClr val="4F74C8"/>
                    </a:solidFill>
                    <a:prstDash val="solid"/>
                    <a:miter/>
                  </a:ln>
                </p:spPr>
                <p:txBody>
                  <a:bodyPr rtlCol="0" anchor="ctr"/>
                  <a:lstStyle/>
                  <a:p>
                    <a:endParaRPr lang="en-US" sz="1100"/>
                  </a:p>
                </p:txBody>
              </p:sp>
              <p:sp>
                <p:nvSpPr>
                  <p:cNvPr id="746" name="Freeform 1021">
                    <a:extLst>
                      <a:ext uri="{FF2B5EF4-FFF2-40B4-BE49-F238E27FC236}">
                        <a16:creationId xmlns:a16="http://schemas.microsoft.com/office/drawing/2014/main" id="{8D437E6D-DC81-C6DF-EE70-CD0BC28C9587}"/>
                      </a:ext>
                    </a:extLst>
                  </p:cNvPr>
                  <p:cNvSpPr/>
                  <p:nvPr/>
                </p:nvSpPr>
                <p:spPr>
                  <a:xfrm>
                    <a:off x="3728166" y="1907231"/>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14" name="Graphic 69">
                  <a:extLst>
                    <a:ext uri="{FF2B5EF4-FFF2-40B4-BE49-F238E27FC236}">
                      <a16:creationId xmlns:a16="http://schemas.microsoft.com/office/drawing/2014/main" id="{CC9DEE77-614B-2AF2-BBED-47BB7614F16C}"/>
                    </a:ext>
                  </a:extLst>
                </p:cNvPr>
                <p:cNvGrpSpPr/>
                <p:nvPr/>
              </p:nvGrpSpPr>
              <p:grpSpPr>
                <a:xfrm>
                  <a:off x="4443571" y="2668881"/>
                  <a:ext cx="54503" cy="54503"/>
                  <a:chOff x="4443571" y="2668881"/>
                  <a:chExt cx="54503" cy="54503"/>
                </a:xfrm>
              </p:grpSpPr>
              <p:sp>
                <p:nvSpPr>
                  <p:cNvPr id="743" name="Freeform 1018">
                    <a:extLst>
                      <a:ext uri="{FF2B5EF4-FFF2-40B4-BE49-F238E27FC236}">
                        <a16:creationId xmlns:a16="http://schemas.microsoft.com/office/drawing/2014/main" id="{B30169C5-CAD9-AEEC-13B3-FEE3135D0BBE}"/>
                      </a:ext>
                    </a:extLst>
                  </p:cNvPr>
                  <p:cNvSpPr/>
                  <p:nvPr/>
                </p:nvSpPr>
                <p:spPr>
                  <a:xfrm>
                    <a:off x="4470886" y="266888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744" name="Freeform 1019">
                    <a:extLst>
                      <a:ext uri="{FF2B5EF4-FFF2-40B4-BE49-F238E27FC236}">
                        <a16:creationId xmlns:a16="http://schemas.microsoft.com/office/drawing/2014/main" id="{28EE04D3-E0F3-CE43-DF75-D04500EC2ED8}"/>
                      </a:ext>
                    </a:extLst>
                  </p:cNvPr>
                  <p:cNvSpPr/>
                  <p:nvPr/>
                </p:nvSpPr>
                <p:spPr>
                  <a:xfrm>
                    <a:off x="4443571" y="2696069"/>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15" name="Graphic 69">
                  <a:extLst>
                    <a:ext uri="{FF2B5EF4-FFF2-40B4-BE49-F238E27FC236}">
                      <a16:creationId xmlns:a16="http://schemas.microsoft.com/office/drawing/2014/main" id="{14A8806F-C9CC-4491-C65F-624DF2547034}"/>
                    </a:ext>
                  </a:extLst>
                </p:cNvPr>
                <p:cNvGrpSpPr/>
                <p:nvPr/>
              </p:nvGrpSpPr>
              <p:grpSpPr>
                <a:xfrm>
                  <a:off x="4521705" y="2795167"/>
                  <a:ext cx="54503" cy="54503"/>
                  <a:chOff x="4521705" y="2795167"/>
                  <a:chExt cx="54503" cy="54503"/>
                </a:xfrm>
              </p:grpSpPr>
              <p:sp>
                <p:nvSpPr>
                  <p:cNvPr id="741" name="Freeform 1016">
                    <a:extLst>
                      <a:ext uri="{FF2B5EF4-FFF2-40B4-BE49-F238E27FC236}">
                        <a16:creationId xmlns:a16="http://schemas.microsoft.com/office/drawing/2014/main" id="{541BBA83-E03F-57E6-B15D-B177C3C456AD}"/>
                      </a:ext>
                    </a:extLst>
                  </p:cNvPr>
                  <p:cNvSpPr/>
                  <p:nvPr/>
                </p:nvSpPr>
                <p:spPr>
                  <a:xfrm>
                    <a:off x="4548893" y="279516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742" name="Freeform 1017">
                    <a:extLst>
                      <a:ext uri="{FF2B5EF4-FFF2-40B4-BE49-F238E27FC236}">
                        <a16:creationId xmlns:a16="http://schemas.microsoft.com/office/drawing/2014/main" id="{7A649290-F597-62E7-1AD3-CAE92C6463D6}"/>
                      </a:ext>
                    </a:extLst>
                  </p:cNvPr>
                  <p:cNvSpPr/>
                  <p:nvPr/>
                </p:nvSpPr>
                <p:spPr>
                  <a:xfrm>
                    <a:off x="4521705" y="282235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16" name="Graphic 69">
                  <a:extLst>
                    <a:ext uri="{FF2B5EF4-FFF2-40B4-BE49-F238E27FC236}">
                      <a16:creationId xmlns:a16="http://schemas.microsoft.com/office/drawing/2014/main" id="{C3D8265D-ABF7-9584-063C-554EF1B50922}"/>
                    </a:ext>
                  </a:extLst>
                </p:cNvPr>
                <p:cNvGrpSpPr/>
                <p:nvPr/>
              </p:nvGrpSpPr>
              <p:grpSpPr>
                <a:xfrm>
                  <a:off x="4548893" y="2810666"/>
                  <a:ext cx="54503" cy="54503"/>
                  <a:chOff x="4548893" y="2810666"/>
                  <a:chExt cx="54503" cy="54503"/>
                </a:xfrm>
              </p:grpSpPr>
              <p:sp>
                <p:nvSpPr>
                  <p:cNvPr id="739" name="Freeform 1014">
                    <a:extLst>
                      <a:ext uri="{FF2B5EF4-FFF2-40B4-BE49-F238E27FC236}">
                        <a16:creationId xmlns:a16="http://schemas.microsoft.com/office/drawing/2014/main" id="{14EF3C66-809C-EF2D-26FF-8519E11E31B5}"/>
                      </a:ext>
                    </a:extLst>
                  </p:cNvPr>
                  <p:cNvSpPr/>
                  <p:nvPr/>
                </p:nvSpPr>
                <p:spPr>
                  <a:xfrm>
                    <a:off x="4576208" y="281066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740" name="Freeform 1015">
                    <a:extLst>
                      <a:ext uri="{FF2B5EF4-FFF2-40B4-BE49-F238E27FC236}">
                        <a16:creationId xmlns:a16="http://schemas.microsoft.com/office/drawing/2014/main" id="{E6149613-0576-02A4-3572-37CCD58635AA}"/>
                      </a:ext>
                    </a:extLst>
                  </p:cNvPr>
                  <p:cNvSpPr/>
                  <p:nvPr/>
                </p:nvSpPr>
                <p:spPr>
                  <a:xfrm>
                    <a:off x="4548893" y="283785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17" name="Graphic 69">
                  <a:extLst>
                    <a:ext uri="{FF2B5EF4-FFF2-40B4-BE49-F238E27FC236}">
                      <a16:creationId xmlns:a16="http://schemas.microsoft.com/office/drawing/2014/main" id="{27E0FAA3-172D-76B7-7BB5-64EB7E54D544}"/>
                    </a:ext>
                  </a:extLst>
                </p:cNvPr>
                <p:cNvGrpSpPr/>
                <p:nvPr/>
              </p:nvGrpSpPr>
              <p:grpSpPr>
                <a:xfrm>
                  <a:off x="4658535" y="2919800"/>
                  <a:ext cx="54503" cy="54503"/>
                  <a:chOff x="4658535" y="2919800"/>
                  <a:chExt cx="54503" cy="54503"/>
                </a:xfrm>
              </p:grpSpPr>
              <p:sp>
                <p:nvSpPr>
                  <p:cNvPr id="737" name="Freeform 1012">
                    <a:extLst>
                      <a:ext uri="{FF2B5EF4-FFF2-40B4-BE49-F238E27FC236}">
                        <a16:creationId xmlns:a16="http://schemas.microsoft.com/office/drawing/2014/main" id="{B6D0D650-33BE-2B82-12F8-FE7A26C3F662}"/>
                      </a:ext>
                    </a:extLst>
                  </p:cNvPr>
                  <p:cNvSpPr/>
                  <p:nvPr/>
                </p:nvSpPr>
                <p:spPr>
                  <a:xfrm>
                    <a:off x="4685850" y="2919800"/>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738" name="Freeform 1013">
                    <a:extLst>
                      <a:ext uri="{FF2B5EF4-FFF2-40B4-BE49-F238E27FC236}">
                        <a16:creationId xmlns:a16="http://schemas.microsoft.com/office/drawing/2014/main" id="{3656F672-02F1-CCC6-BC16-782BDD216C6E}"/>
                      </a:ext>
                    </a:extLst>
                  </p:cNvPr>
                  <p:cNvSpPr/>
                  <p:nvPr/>
                </p:nvSpPr>
                <p:spPr>
                  <a:xfrm>
                    <a:off x="4658535" y="2946989"/>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18" name="Graphic 69">
                  <a:extLst>
                    <a:ext uri="{FF2B5EF4-FFF2-40B4-BE49-F238E27FC236}">
                      <a16:creationId xmlns:a16="http://schemas.microsoft.com/office/drawing/2014/main" id="{7C41551C-5EDE-C562-09A1-3A34FCF662E7}"/>
                    </a:ext>
                  </a:extLst>
                </p:cNvPr>
                <p:cNvGrpSpPr/>
                <p:nvPr/>
              </p:nvGrpSpPr>
              <p:grpSpPr>
                <a:xfrm>
                  <a:off x="4853426" y="3091188"/>
                  <a:ext cx="54503" cy="54503"/>
                  <a:chOff x="4853426" y="3091188"/>
                  <a:chExt cx="54503" cy="54503"/>
                </a:xfrm>
              </p:grpSpPr>
              <p:sp>
                <p:nvSpPr>
                  <p:cNvPr id="735" name="Freeform 1010">
                    <a:extLst>
                      <a:ext uri="{FF2B5EF4-FFF2-40B4-BE49-F238E27FC236}">
                        <a16:creationId xmlns:a16="http://schemas.microsoft.com/office/drawing/2014/main" id="{73437517-C744-ED09-FB15-79768B904655}"/>
                      </a:ext>
                    </a:extLst>
                  </p:cNvPr>
                  <p:cNvSpPr/>
                  <p:nvPr/>
                </p:nvSpPr>
                <p:spPr>
                  <a:xfrm>
                    <a:off x="4880742" y="3091188"/>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736" name="Freeform 1011">
                    <a:extLst>
                      <a:ext uri="{FF2B5EF4-FFF2-40B4-BE49-F238E27FC236}">
                        <a16:creationId xmlns:a16="http://schemas.microsoft.com/office/drawing/2014/main" id="{63670173-571F-19CE-6A0B-4FF4CF7173E8}"/>
                      </a:ext>
                    </a:extLst>
                  </p:cNvPr>
                  <p:cNvSpPr/>
                  <p:nvPr/>
                </p:nvSpPr>
                <p:spPr>
                  <a:xfrm>
                    <a:off x="4853426" y="3118503"/>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19" name="Graphic 69">
                  <a:extLst>
                    <a:ext uri="{FF2B5EF4-FFF2-40B4-BE49-F238E27FC236}">
                      <a16:creationId xmlns:a16="http://schemas.microsoft.com/office/drawing/2014/main" id="{7007740C-28D2-F0E3-FEB1-D59F3EE28D01}"/>
                    </a:ext>
                  </a:extLst>
                </p:cNvPr>
                <p:cNvGrpSpPr/>
                <p:nvPr/>
              </p:nvGrpSpPr>
              <p:grpSpPr>
                <a:xfrm>
                  <a:off x="5294917" y="3384032"/>
                  <a:ext cx="54503" cy="54630"/>
                  <a:chOff x="5294917" y="3384032"/>
                  <a:chExt cx="54503" cy="54630"/>
                </a:xfrm>
              </p:grpSpPr>
              <p:sp>
                <p:nvSpPr>
                  <p:cNvPr id="733" name="Freeform 1008">
                    <a:extLst>
                      <a:ext uri="{FF2B5EF4-FFF2-40B4-BE49-F238E27FC236}">
                        <a16:creationId xmlns:a16="http://schemas.microsoft.com/office/drawing/2014/main" id="{B5115415-2A97-0889-D60A-BD0AD6F4CA06}"/>
                      </a:ext>
                    </a:extLst>
                  </p:cNvPr>
                  <p:cNvSpPr/>
                  <p:nvPr/>
                </p:nvSpPr>
                <p:spPr>
                  <a:xfrm>
                    <a:off x="5322105" y="3384032"/>
                    <a:ext cx="12704" cy="54630"/>
                  </a:xfrm>
                  <a:custGeom>
                    <a:avLst/>
                    <a:gdLst>
                      <a:gd name="connsiteX0" fmla="*/ 0 w 12704"/>
                      <a:gd name="connsiteY0" fmla="*/ 0 h 54630"/>
                      <a:gd name="connsiteX1" fmla="*/ 0 w 12704"/>
                      <a:gd name="connsiteY1" fmla="*/ 54631 h 54630"/>
                    </a:gdLst>
                    <a:ahLst/>
                    <a:cxnLst>
                      <a:cxn ang="0">
                        <a:pos x="connsiteX0" y="connsiteY0"/>
                      </a:cxn>
                      <a:cxn ang="0">
                        <a:pos x="connsiteX1" y="connsiteY1"/>
                      </a:cxn>
                    </a:cxnLst>
                    <a:rect l="l" t="t" r="r" b="b"/>
                    <a:pathLst>
                      <a:path w="12704" h="54630">
                        <a:moveTo>
                          <a:pt x="0" y="0"/>
                        </a:moveTo>
                        <a:lnTo>
                          <a:pt x="0" y="54631"/>
                        </a:lnTo>
                      </a:path>
                    </a:pathLst>
                  </a:custGeom>
                  <a:ln w="12700" cap="flat">
                    <a:solidFill>
                      <a:srgbClr val="4F74C8"/>
                    </a:solidFill>
                    <a:prstDash val="solid"/>
                    <a:miter/>
                  </a:ln>
                </p:spPr>
                <p:txBody>
                  <a:bodyPr rtlCol="0" anchor="ctr"/>
                  <a:lstStyle/>
                  <a:p>
                    <a:endParaRPr lang="en-US" sz="1100"/>
                  </a:p>
                </p:txBody>
              </p:sp>
              <p:sp>
                <p:nvSpPr>
                  <p:cNvPr id="734" name="Freeform 1009">
                    <a:extLst>
                      <a:ext uri="{FF2B5EF4-FFF2-40B4-BE49-F238E27FC236}">
                        <a16:creationId xmlns:a16="http://schemas.microsoft.com/office/drawing/2014/main" id="{2B76327D-9689-E4FF-E306-C32D7BCB0B9E}"/>
                      </a:ext>
                    </a:extLst>
                  </p:cNvPr>
                  <p:cNvSpPr/>
                  <p:nvPr/>
                </p:nvSpPr>
                <p:spPr>
                  <a:xfrm>
                    <a:off x="5294917" y="341134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20" name="Graphic 69">
                  <a:extLst>
                    <a:ext uri="{FF2B5EF4-FFF2-40B4-BE49-F238E27FC236}">
                      <a16:creationId xmlns:a16="http://schemas.microsoft.com/office/drawing/2014/main" id="{CA4C61C7-C021-1B12-9A62-3281B685F92F}"/>
                    </a:ext>
                  </a:extLst>
                </p:cNvPr>
                <p:cNvGrpSpPr/>
                <p:nvPr/>
              </p:nvGrpSpPr>
              <p:grpSpPr>
                <a:xfrm>
                  <a:off x="5413071" y="3437519"/>
                  <a:ext cx="54503" cy="54503"/>
                  <a:chOff x="5413071" y="3437519"/>
                  <a:chExt cx="54503" cy="54503"/>
                </a:xfrm>
              </p:grpSpPr>
              <p:sp>
                <p:nvSpPr>
                  <p:cNvPr id="731" name="Freeform 1006">
                    <a:extLst>
                      <a:ext uri="{FF2B5EF4-FFF2-40B4-BE49-F238E27FC236}">
                        <a16:creationId xmlns:a16="http://schemas.microsoft.com/office/drawing/2014/main" id="{EE3E3FA8-AC60-63F8-65A8-216A163DF487}"/>
                      </a:ext>
                    </a:extLst>
                  </p:cNvPr>
                  <p:cNvSpPr/>
                  <p:nvPr/>
                </p:nvSpPr>
                <p:spPr>
                  <a:xfrm>
                    <a:off x="5440386" y="343751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732" name="Freeform 1007">
                    <a:extLst>
                      <a:ext uri="{FF2B5EF4-FFF2-40B4-BE49-F238E27FC236}">
                        <a16:creationId xmlns:a16="http://schemas.microsoft.com/office/drawing/2014/main" id="{D1BE65B9-33A5-289A-23FF-237AFF805D10}"/>
                      </a:ext>
                    </a:extLst>
                  </p:cNvPr>
                  <p:cNvSpPr/>
                  <p:nvPr/>
                </p:nvSpPr>
                <p:spPr>
                  <a:xfrm>
                    <a:off x="5413071" y="346483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21" name="Graphic 69">
                  <a:extLst>
                    <a:ext uri="{FF2B5EF4-FFF2-40B4-BE49-F238E27FC236}">
                      <a16:creationId xmlns:a16="http://schemas.microsoft.com/office/drawing/2014/main" id="{4DFAF24D-103C-7881-44AD-3F91750E4790}"/>
                    </a:ext>
                  </a:extLst>
                </p:cNvPr>
                <p:cNvGrpSpPr/>
                <p:nvPr/>
              </p:nvGrpSpPr>
              <p:grpSpPr>
                <a:xfrm>
                  <a:off x="5432001" y="3444888"/>
                  <a:ext cx="54503" cy="54503"/>
                  <a:chOff x="5432001" y="3444888"/>
                  <a:chExt cx="54503" cy="54503"/>
                </a:xfrm>
              </p:grpSpPr>
              <p:sp>
                <p:nvSpPr>
                  <p:cNvPr id="729" name="Freeform 1004">
                    <a:extLst>
                      <a:ext uri="{FF2B5EF4-FFF2-40B4-BE49-F238E27FC236}">
                        <a16:creationId xmlns:a16="http://schemas.microsoft.com/office/drawing/2014/main" id="{A07EC314-E1BF-C9E1-7B80-B580484D529E}"/>
                      </a:ext>
                    </a:extLst>
                  </p:cNvPr>
                  <p:cNvSpPr/>
                  <p:nvPr/>
                </p:nvSpPr>
                <p:spPr>
                  <a:xfrm>
                    <a:off x="5459316" y="3444888"/>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4F74C8"/>
                    </a:solidFill>
                    <a:prstDash val="solid"/>
                    <a:miter/>
                  </a:ln>
                </p:spPr>
                <p:txBody>
                  <a:bodyPr rtlCol="0" anchor="ctr"/>
                  <a:lstStyle/>
                  <a:p>
                    <a:endParaRPr lang="en-US" sz="1100"/>
                  </a:p>
                </p:txBody>
              </p:sp>
              <p:sp>
                <p:nvSpPr>
                  <p:cNvPr id="730" name="Freeform 1005">
                    <a:extLst>
                      <a:ext uri="{FF2B5EF4-FFF2-40B4-BE49-F238E27FC236}">
                        <a16:creationId xmlns:a16="http://schemas.microsoft.com/office/drawing/2014/main" id="{08D35511-0FBC-1855-C5D1-DA9595CE58B6}"/>
                      </a:ext>
                    </a:extLst>
                  </p:cNvPr>
                  <p:cNvSpPr/>
                  <p:nvPr/>
                </p:nvSpPr>
                <p:spPr>
                  <a:xfrm>
                    <a:off x="5432001" y="3472203"/>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22" name="Graphic 69">
                  <a:extLst>
                    <a:ext uri="{FF2B5EF4-FFF2-40B4-BE49-F238E27FC236}">
                      <a16:creationId xmlns:a16="http://schemas.microsoft.com/office/drawing/2014/main" id="{23F0FB0A-D10B-7E6D-1C9F-6764DA71B733}"/>
                    </a:ext>
                  </a:extLst>
                </p:cNvPr>
                <p:cNvGrpSpPr/>
                <p:nvPr/>
              </p:nvGrpSpPr>
              <p:grpSpPr>
                <a:xfrm>
                  <a:off x="5467574" y="3471695"/>
                  <a:ext cx="54503" cy="54503"/>
                  <a:chOff x="5467574" y="3471695"/>
                  <a:chExt cx="54503" cy="54503"/>
                </a:xfrm>
              </p:grpSpPr>
              <p:sp>
                <p:nvSpPr>
                  <p:cNvPr id="727" name="Freeform 1002">
                    <a:extLst>
                      <a:ext uri="{FF2B5EF4-FFF2-40B4-BE49-F238E27FC236}">
                        <a16:creationId xmlns:a16="http://schemas.microsoft.com/office/drawing/2014/main" id="{BED6A5D3-D7B7-FCB4-32F5-49BE8BF92894}"/>
                      </a:ext>
                    </a:extLst>
                  </p:cNvPr>
                  <p:cNvSpPr/>
                  <p:nvPr/>
                </p:nvSpPr>
                <p:spPr>
                  <a:xfrm>
                    <a:off x="5494890" y="3471695"/>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4F74C8"/>
                    </a:solidFill>
                    <a:prstDash val="solid"/>
                    <a:miter/>
                  </a:ln>
                </p:spPr>
                <p:txBody>
                  <a:bodyPr rtlCol="0" anchor="ctr"/>
                  <a:lstStyle/>
                  <a:p>
                    <a:endParaRPr lang="en-US" sz="1100"/>
                  </a:p>
                </p:txBody>
              </p:sp>
              <p:sp>
                <p:nvSpPr>
                  <p:cNvPr id="728" name="Freeform 1003">
                    <a:extLst>
                      <a:ext uri="{FF2B5EF4-FFF2-40B4-BE49-F238E27FC236}">
                        <a16:creationId xmlns:a16="http://schemas.microsoft.com/office/drawing/2014/main" id="{0CC5AC3C-A307-DC63-4C3E-77B2FE36283E}"/>
                      </a:ext>
                    </a:extLst>
                  </p:cNvPr>
                  <p:cNvSpPr/>
                  <p:nvPr/>
                </p:nvSpPr>
                <p:spPr>
                  <a:xfrm>
                    <a:off x="5467574" y="3499011"/>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23" name="Graphic 69">
                  <a:extLst>
                    <a:ext uri="{FF2B5EF4-FFF2-40B4-BE49-F238E27FC236}">
                      <a16:creationId xmlns:a16="http://schemas.microsoft.com/office/drawing/2014/main" id="{D0F4E437-49CB-87D7-9BD6-3AAE90527398}"/>
                    </a:ext>
                  </a:extLst>
                </p:cNvPr>
                <p:cNvGrpSpPr/>
                <p:nvPr/>
              </p:nvGrpSpPr>
              <p:grpSpPr>
                <a:xfrm>
                  <a:off x="5515090" y="3471695"/>
                  <a:ext cx="54503" cy="54503"/>
                  <a:chOff x="5515090" y="3471695"/>
                  <a:chExt cx="54503" cy="54503"/>
                </a:xfrm>
              </p:grpSpPr>
              <p:sp>
                <p:nvSpPr>
                  <p:cNvPr id="725" name="Freeform 1000">
                    <a:extLst>
                      <a:ext uri="{FF2B5EF4-FFF2-40B4-BE49-F238E27FC236}">
                        <a16:creationId xmlns:a16="http://schemas.microsoft.com/office/drawing/2014/main" id="{1B5527D2-35D4-9D9F-12CE-A4E2E59EA2C0}"/>
                      </a:ext>
                    </a:extLst>
                  </p:cNvPr>
                  <p:cNvSpPr/>
                  <p:nvPr/>
                </p:nvSpPr>
                <p:spPr>
                  <a:xfrm>
                    <a:off x="5542406" y="3471695"/>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4F74C8"/>
                    </a:solidFill>
                    <a:prstDash val="solid"/>
                    <a:miter/>
                  </a:ln>
                </p:spPr>
                <p:txBody>
                  <a:bodyPr rtlCol="0" anchor="ctr"/>
                  <a:lstStyle/>
                  <a:p>
                    <a:endParaRPr lang="en-US" sz="1100"/>
                  </a:p>
                </p:txBody>
              </p:sp>
              <p:sp>
                <p:nvSpPr>
                  <p:cNvPr id="726" name="Freeform 1001">
                    <a:extLst>
                      <a:ext uri="{FF2B5EF4-FFF2-40B4-BE49-F238E27FC236}">
                        <a16:creationId xmlns:a16="http://schemas.microsoft.com/office/drawing/2014/main" id="{E290584E-5DC9-B25D-542D-08BE8FBC1AC1}"/>
                      </a:ext>
                    </a:extLst>
                  </p:cNvPr>
                  <p:cNvSpPr/>
                  <p:nvPr/>
                </p:nvSpPr>
                <p:spPr>
                  <a:xfrm>
                    <a:off x="5515090" y="3499011"/>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4F74C8"/>
                    </a:solidFill>
                    <a:prstDash val="solid"/>
                    <a:miter/>
                  </a:ln>
                </p:spPr>
                <p:txBody>
                  <a:bodyPr rtlCol="0" anchor="ctr"/>
                  <a:lstStyle/>
                  <a:p>
                    <a:endParaRPr lang="en-US" sz="1100"/>
                  </a:p>
                </p:txBody>
              </p:sp>
            </p:grpSp>
            <p:grpSp>
              <p:nvGrpSpPr>
                <p:cNvPr id="524" name="Graphic 69">
                  <a:extLst>
                    <a:ext uri="{FF2B5EF4-FFF2-40B4-BE49-F238E27FC236}">
                      <a16:creationId xmlns:a16="http://schemas.microsoft.com/office/drawing/2014/main" id="{9B6F79D6-B36D-FF70-AB35-C9ADB0F990BD}"/>
                    </a:ext>
                  </a:extLst>
                </p:cNvPr>
                <p:cNvGrpSpPr/>
                <p:nvPr/>
              </p:nvGrpSpPr>
              <p:grpSpPr>
                <a:xfrm>
                  <a:off x="5529320" y="3471695"/>
                  <a:ext cx="54503" cy="54503"/>
                  <a:chOff x="5529320" y="3471695"/>
                  <a:chExt cx="54503" cy="54503"/>
                </a:xfrm>
              </p:grpSpPr>
              <p:sp>
                <p:nvSpPr>
                  <p:cNvPr id="723" name="Freeform 998">
                    <a:extLst>
                      <a:ext uri="{FF2B5EF4-FFF2-40B4-BE49-F238E27FC236}">
                        <a16:creationId xmlns:a16="http://schemas.microsoft.com/office/drawing/2014/main" id="{7B4F157E-BA90-6DA4-DB9E-C2488FD49446}"/>
                      </a:ext>
                    </a:extLst>
                  </p:cNvPr>
                  <p:cNvSpPr/>
                  <p:nvPr/>
                </p:nvSpPr>
                <p:spPr>
                  <a:xfrm>
                    <a:off x="5556508" y="3471695"/>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4F74C8"/>
                    </a:solidFill>
                    <a:prstDash val="solid"/>
                    <a:miter/>
                  </a:ln>
                </p:spPr>
                <p:txBody>
                  <a:bodyPr rtlCol="0" anchor="ctr"/>
                  <a:lstStyle/>
                  <a:p>
                    <a:endParaRPr lang="en-US" sz="1100"/>
                  </a:p>
                </p:txBody>
              </p:sp>
              <p:sp>
                <p:nvSpPr>
                  <p:cNvPr id="724" name="Freeform 999">
                    <a:extLst>
                      <a:ext uri="{FF2B5EF4-FFF2-40B4-BE49-F238E27FC236}">
                        <a16:creationId xmlns:a16="http://schemas.microsoft.com/office/drawing/2014/main" id="{2AAB9976-9FD0-57B1-A710-0F3D835867A7}"/>
                      </a:ext>
                    </a:extLst>
                  </p:cNvPr>
                  <p:cNvSpPr/>
                  <p:nvPr/>
                </p:nvSpPr>
                <p:spPr>
                  <a:xfrm>
                    <a:off x="5529320" y="3499011"/>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25" name="Graphic 69">
                  <a:extLst>
                    <a:ext uri="{FF2B5EF4-FFF2-40B4-BE49-F238E27FC236}">
                      <a16:creationId xmlns:a16="http://schemas.microsoft.com/office/drawing/2014/main" id="{146CAA13-B387-BC70-D7EE-A24F83AF7D3B}"/>
                    </a:ext>
                  </a:extLst>
                </p:cNvPr>
                <p:cNvGrpSpPr/>
                <p:nvPr/>
              </p:nvGrpSpPr>
              <p:grpSpPr>
                <a:xfrm>
                  <a:off x="5535799" y="3471695"/>
                  <a:ext cx="54503" cy="54503"/>
                  <a:chOff x="5535799" y="3471695"/>
                  <a:chExt cx="54503" cy="54503"/>
                </a:xfrm>
              </p:grpSpPr>
              <p:sp>
                <p:nvSpPr>
                  <p:cNvPr id="721" name="Freeform 996">
                    <a:extLst>
                      <a:ext uri="{FF2B5EF4-FFF2-40B4-BE49-F238E27FC236}">
                        <a16:creationId xmlns:a16="http://schemas.microsoft.com/office/drawing/2014/main" id="{36C1C5F4-B459-82B9-3722-8CD637CE4878}"/>
                      </a:ext>
                    </a:extLst>
                  </p:cNvPr>
                  <p:cNvSpPr/>
                  <p:nvPr/>
                </p:nvSpPr>
                <p:spPr>
                  <a:xfrm>
                    <a:off x="5562987" y="3471695"/>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4F74C8"/>
                    </a:solidFill>
                    <a:prstDash val="solid"/>
                    <a:miter/>
                  </a:ln>
                </p:spPr>
                <p:txBody>
                  <a:bodyPr rtlCol="0" anchor="ctr"/>
                  <a:lstStyle/>
                  <a:p>
                    <a:endParaRPr lang="en-US" sz="1100"/>
                  </a:p>
                </p:txBody>
              </p:sp>
              <p:sp>
                <p:nvSpPr>
                  <p:cNvPr id="722" name="Freeform 997">
                    <a:extLst>
                      <a:ext uri="{FF2B5EF4-FFF2-40B4-BE49-F238E27FC236}">
                        <a16:creationId xmlns:a16="http://schemas.microsoft.com/office/drawing/2014/main" id="{091C2E7D-0145-58D0-3760-B9D22CAE3F01}"/>
                      </a:ext>
                    </a:extLst>
                  </p:cNvPr>
                  <p:cNvSpPr/>
                  <p:nvPr/>
                </p:nvSpPr>
                <p:spPr>
                  <a:xfrm>
                    <a:off x="5535799" y="3499011"/>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26" name="Graphic 69">
                  <a:extLst>
                    <a:ext uri="{FF2B5EF4-FFF2-40B4-BE49-F238E27FC236}">
                      <a16:creationId xmlns:a16="http://schemas.microsoft.com/office/drawing/2014/main" id="{96E283AF-B881-29DF-6557-7250B3D3EF6D}"/>
                    </a:ext>
                  </a:extLst>
                </p:cNvPr>
                <p:cNvGrpSpPr/>
                <p:nvPr/>
              </p:nvGrpSpPr>
              <p:grpSpPr>
                <a:xfrm>
                  <a:off x="5547106" y="3471695"/>
                  <a:ext cx="54503" cy="54503"/>
                  <a:chOff x="5547106" y="3471695"/>
                  <a:chExt cx="54503" cy="54503"/>
                </a:xfrm>
              </p:grpSpPr>
              <p:sp>
                <p:nvSpPr>
                  <p:cNvPr id="719" name="Freeform 994">
                    <a:extLst>
                      <a:ext uri="{FF2B5EF4-FFF2-40B4-BE49-F238E27FC236}">
                        <a16:creationId xmlns:a16="http://schemas.microsoft.com/office/drawing/2014/main" id="{28492C5D-AFCF-2F49-E2E6-70EAE35EF91B}"/>
                      </a:ext>
                    </a:extLst>
                  </p:cNvPr>
                  <p:cNvSpPr/>
                  <p:nvPr/>
                </p:nvSpPr>
                <p:spPr>
                  <a:xfrm>
                    <a:off x="5574294" y="3471695"/>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4F74C8"/>
                    </a:solidFill>
                    <a:prstDash val="solid"/>
                    <a:miter/>
                  </a:ln>
                </p:spPr>
                <p:txBody>
                  <a:bodyPr rtlCol="0" anchor="ctr"/>
                  <a:lstStyle/>
                  <a:p>
                    <a:endParaRPr lang="en-US" sz="1100"/>
                  </a:p>
                </p:txBody>
              </p:sp>
              <p:sp>
                <p:nvSpPr>
                  <p:cNvPr id="720" name="Freeform 995">
                    <a:extLst>
                      <a:ext uri="{FF2B5EF4-FFF2-40B4-BE49-F238E27FC236}">
                        <a16:creationId xmlns:a16="http://schemas.microsoft.com/office/drawing/2014/main" id="{2B02CB88-03D4-8514-578F-C3DF70E65AB9}"/>
                      </a:ext>
                    </a:extLst>
                  </p:cNvPr>
                  <p:cNvSpPr/>
                  <p:nvPr/>
                </p:nvSpPr>
                <p:spPr>
                  <a:xfrm>
                    <a:off x="5547106" y="3499011"/>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27" name="Graphic 69">
                  <a:extLst>
                    <a:ext uri="{FF2B5EF4-FFF2-40B4-BE49-F238E27FC236}">
                      <a16:creationId xmlns:a16="http://schemas.microsoft.com/office/drawing/2014/main" id="{3A579179-337D-F5CC-3591-BE934F9AB557}"/>
                    </a:ext>
                  </a:extLst>
                </p:cNvPr>
                <p:cNvGrpSpPr/>
                <p:nvPr/>
              </p:nvGrpSpPr>
              <p:grpSpPr>
                <a:xfrm>
                  <a:off x="5556508" y="3475634"/>
                  <a:ext cx="54503" cy="54503"/>
                  <a:chOff x="5556508" y="3475634"/>
                  <a:chExt cx="54503" cy="54503"/>
                </a:xfrm>
              </p:grpSpPr>
              <p:sp>
                <p:nvSpPr>
                  <p:cNvPr id="717" name="Freeform 992">
                    <a:extLst>
                      <a:ext uri="{FF2B5EF4-FFF2-40B4-BE49-F238E27FC236}">
                        <a16:creationId xmlns:a16="http://schemas.microsoft.com/office/drawing/2014/main" id="{6C1E50D1-FB82-994D-46F3-DFAACE1D6AF8}"/>
                      </a:ext>
                    </a:extLst>
                  </p:cNvPr>
                  <p:cNvSpPr/>
                  <p:nvPr/>
                </p:nvSpPr>
                <p:spPr>
                  <a:xfrm>
                    <a:off x="5583823" y="3475634"/>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718" name="Freeform 993">
                    <a:extLst>
                      <a:ext uri="{FF2B5EF4-FFF2-40B4-BE49-F238E27FC236}">
                        <a16:creationId xmlns:a16="http://schemas.microsoft.com/office/drawing/2014/main" id="{2299E5CB-2B30-54D9-8465-0ED76CC764CE}"/>
                      </a:ext>
                    </a:extLst>
                  </p:cNvPr>
                  <p:cNvSpPr/>
                  <p:nvPr/>
                </p:nvSpPr>
                <p:spPr>
                  <a:xfrm>
                    <a:off x="5556508" y="3502949"/>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28" name="Graphic 69">
                  <a:extLst>
                    <a:ext uri="{FF2B5EF4-FFF2-40B4-BE49-F238E27FC236}">
                      <a16:creationId xmlns:a16="http://schemas.microsoft.com/office/drawing/2014/main" id="{6A0DD9E9-0C68-79D3-BC95-0051B580A212}"/>
                    </a:ext>
                  </a:extLst>
                </p:cNvPr>
                <p:cNvGrpSpPr/>
                <p:nvPr/>
              </p:nvGrpSpPr>
              <p:grpSpPr>
                <a:xfrm>
                  <a:off x="5588651" y="3485798"/>
                  <a:ext cx="54503" cy="54503"/>
                  <a:chOff x="5588651" y="3485798"/>
                  <a:chExt cx="54503" cy="54503"/>
                </a:xfrm>
              </p:grpSpPr>
              <p:sp>
                <p:nvSpPr>
                  <p:cNvPr id="715" name="Freeform 990">
                    <a:extLst>
                      <a:ext uri="{FF2B5EF4-FFF2-40B4-BE49-F238E27FC236}">
                        <a16:creationId xmlns:a16="http://schemas.microsoft.com/office/drawing/2014/main" id="{DBA68386-C8C4-EE85-E9F3-14FF5C4B4DBD}"/>
                      </a:ext>
                    </a:extLst>
                  </p:cNvPr>
                  <p:cNvSpPr/>
                  <p:nvPr/>
                </p:nvSpPr>
                <p:spPr>
                  <a:xfrm>
                    <a:off x="5615966" y="3485798"/>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4F74C8"/>
                    </a:solidFill>
                    <a:prstDash val="solid"/>
                    <a:miter/>
                  </a:ln>
                </p:spPr>
                <p:txBody>
                  <a:bodyPr rtlCol="0" anchor="ctr"/>
                  <a:lstStyle/>
                  <a:p>
                    <a:endParaRPr lang="en-US" sz="1100"/>
                  </a:p>
                </p:txBody>
              </p:sp>
              <p:sp>
                <p:nvSpPr>
                  <p:cNvPr id="716" name="Freeform 991">
                    <a:extLst>
                      <a:ext uri="{FF2B5EF4-FFF2-40B4-BE49-F238E27FC236}">
                        <a16:creationId xmlns:a16="http://schemas.microsoft.com/office/drawing/2014/main" id="{40B13A7C-DBE3-F0B3-9F7B-C979D0C81303}"/>
                      </a:ext>
                    </a:extLst>
                  </p:cNvPr>
                  <p:cNvSpPr/>
                  <p:nvPr/>
                </p:nvSpPr>
                <p:spPr>
                  <a:xfrm>
                    <a:off x="5588651" y="3512986"/>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29" name="Graphic 69">
                  <a:extLst>
                    <a:ext uri="{FF2B5EF4-FFF2-40B4-BE49-F238E27FC236}">
                      <a16:creationId xmlns:a16="http://schemas.microsoft.com/office/drawing/2014/main" id="{5CCE232F-A8F9-1A65-A671-5C0F63C5FD84}"/>
                    </a:ext>
                  </a:extLst>
                </p:cNvPr>
                <p:cNvGrpSpPr/>
                <p:nvPr/>
              </p:nvGrpSpPr>
              <p:grpSpPr>
                <a:xfrm>
                  <a:off x="5594114" y="3485798"/>
                  <a:ext cx="54503" cy="54503"/>
                  <a:chOff x="5594114" y="3485798"/>
                  <a:chExt cx="54503" cy="54503"/>
                </a:xfrm>
              </p:grpSpPr>
              <p:sp>
                <p:nvSpPr>
                  <p:cNvPr id="713" name="Freeform 988">
                    <a:extLst>
                      <a:ext uri="{FF2B5EF4-FFF2-40B4-BE49-F238E27FC236}">
                        <a16:creationId xmlns:a16="http://schemas.microsoft.com/office/drawing/2014/main" id="{9059A117-04B4-290D-D7E0-04FF6E4CA462}"/>
                      </a:ext>
                    </a:extLst>
                  </p:cNvPr>
                  <p:cNvSpPr/>
                  <p:nvPr/>
                </p:nvSpPr>
                <p:spPr>
                  <a:xfrm>
                    <a:off x="5621302" y="3485798"/>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4F74C8"/>
                    </a:solidFill>
                    <a:prstDash val="solid"/>
                    <a:miter/>
                  </a:ln>
                </p:spPr>
                <p:txBody>
                  <a:bodyPr rtlCol="0" anchor="ctr"/>
                  <a:lstStyle/>
                  <a:p>
                    <a:endParaRPr lang="en-US" sz="1100"/>
                  </a:p>
                </p:txBody>
              </p:sp>
              <p:sp>
                <p:nvSpPr>
                  <p:cNvPr id="714" name="Freeform 989">
                    <a:extLst>
                      <a:ext uri="{FF2B5EF4-FFF2-40B4-BE49-F238E27FC236}">
                        <a16:creationId xmlns:a16="http://schemas.microsoft.com/office/drawing/2014/main" id="{1668D3B1-99FB-A24E-D3F0-819EEE6F166A}"/>
                      </a:ext>
                    </a:extLst>
                  </p:cNvPr>
                  <p:cNvSpPr/>
                  <p:nvPr/>
                </p:nvSpPr>
                <p:spPr>
                  <a:xfrm>
                    <a:off x="5594114" y="3512986"/>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30" name="Graphic 69">
                  <a:extLst>
                    <a:ext uri="{FF2B5EF4-FFF2-40B4-BE49-F238E27FC236}">
                      <a16:creationId xmlns:a16="http://schemas.microsoft.com/office/drawing/2014/main" id="{8B175A06-F7B2-09AC-0734-58827C5D252F}"/>
                    </a:ext>
                  </a:extLst>
                </p:cNvPr>
                <p:cNvGrpSpPr/>
                <p:nvPr/>
              </p:nvGrpSpPr>
              <p:grpSpPr>
                <a:xfrm>
                  <a:off x="5599831" y="3485798"/>
                  <a:ext cx="54503" cy="54503"/>
                  <a:chOff x="5599831" y="3485798"/>
                  <a:chExt cx="54503" cy="54503"/>
                </a:xfrm>
              </p:grpSpPr>
              <p:sp>
                <p:nvSpPr>
                  <p:cNvPr id="711" name="Freeform 986">
                    <a:extLst>
                      <a:ext uri="{FF2B5EF4-FFF2-40B4-BE49-F238E27FC236}">
                        <a16:creationId xmlns:a16="http://schemas.microsoft.com/office/drawing/2014/main" id="{DFED7709-4D68-2EC5-9C1D-F6470035A603}"/>
                      </a:ext>
                    </a:extLst>
                  </p:cNvPr>
                  <p:cNvSpPr/>
                  <p:nvPr/>
                </p:nvSpPr>
                <p:spPr>
                  <a:xfrm>
                    <a:off x="5627146" y="3485798"/>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4F74C8"/>
                    </a:solidFill>
                    <a:prstDash val="solid"/>
                    <a:miter/>
                  </a:ln>
                </p:spPr>
                <p:txBody>
                  <a:bodyPr rtlCol="0" anchor="ctr"/>
                  <a:lstStyle/>
                  <a:p>
                    <a:endParaRPr lang="en-US" sz="1100"/>
                  </a:p>
                </p:txBody>
              </p:sp>
              <p:sp>
                <p:nvSpPr>
                  <p:cNvPr id="712" name="Freeform 987">
                    <a:extLst>
                      <a:ext uri="{FF2B5EF4-FFF2-40B4-BE49-F238E27FC236}">
                        <a16:creationId xmlns:a16="http://schemas.microsoft.com/office/drawing/2014/main" id="{301D4014-0FA3-9501-F6A7-2FA74C0EA671}"/>
                      </a:ext>
                    </a:extLst>
                  </p:cNvPr>
                  <p:cNvSpPr/>
                  <p:nvPr/>
                </p:nvSpPr>
                <p:spPr>
                  <a:xfrm>
                    <a:off x="5599831" y="3512986"/>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31" name="Graphic 69">
                  <a:extLst>
                    <a:ext uri="{FF2B5EF4-FFF2-40B4-BE49-F238E27FC236}">
                      <a16:creationId xmlns:a16="http://schemas.microsoft.com/office/drawing/2014/main" id="{0C4B6D83-0FE4-4D0E-6AD0-3E91282C68B8}"/>
                    </a:ext>
                  </a:extLst>
                </p:cNvPr>
                <p:cNvGrpSpPr/>
                <p:nvPr/>
              </p:nvGrpSpPr>
              <p:grpSpPr>
                <a:xfrm>
                  <a:off x="5605548" y="3485798"/>
                  <a:ext cx="54503" cy="54503"/>
                  <a:chOff x="5605548" y="3485798"/>
                  <a:chExt cx="54503" cy="54503"/>
                </a:xfrm>
              </p:grpSpPr>
              <p:sp>
                <p:nvSpPr>
                  <p:cNvPr id="709" name="Freeform 984">
                    <a:extLst>
                      <a:ext uri="{FF2B5EF4-FFF2-40B4-BE49-F238E27FC236}">
                        <a16:creationId xmlns:a16="http://schemas.microsoft.com/office/drawing/2014/main" id="{CDA1B1EE-A8EF-CE8C-1A92-F902799037DE}"/>
                      </a:ext>
                    </a:extLst>
                  </p:cNvPr>
                  <p:cNvSpPr/>
                  <p:nvPr/>
                </p:nvSpPr>
                <p:spPr>
                  <a:xfrm>
                    <a:off x="5632863" y="3485798"/>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4F74C8"/>
                    </a:solidFill>
                    <a:prstDash val="solid"/>
                    <a:miter/>
                  </a:ln>
                </p:spPr>
                <p:txBody>
                  <a:bodyPr rtlCol="0" anchor="ctr"/>
                  <a:lstStyle/>
                  <a:p>
                    <a:endParaRPr lang="en-US" sz="1100"/>
                  </a:p>
                </p:txBody>
              </p:sp>
              <p:sp>
                <p:nvSpPr>
                  <p:cNvPr id="710" name="Freeform 985">
                    <a:extLst>
                      <a:ext uri="{FF2B5EF4-FFF2-40B4-BE49-F238E27FC236}">
                        <a16:creationId xmlns:a16="http://schemas.microsoft.com/office/drawing/2014/main" id="{3240E0D0-7771-07A9-F7D2-52510989A972}"/>
                      </a:ext>
                    </a:extLst>
                  </p:cNvPr>
                  <p:cNvSpPr/>
                  <p:nvPr/>
                </p:nvSpPr>
                <p:spPr>
                  <a:xfrm>
                    <a:off x="5605548" y="3512986"/>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32" name="Graphic 69">
                  <a:extLst>
                    <a:ext uri="{FF2B5EF4-FFF2-40B4-BE49-F238E27FC236}">
                      <a16:creationId xmlns:a16="http://schemas.microsoft.com/office/drawing/2014/main" id="{0A4DC812-3C01-11A6-6124-225F874181C1}"/>
                    </a:ext>
                  </a:extLst>
                </p:cNvPr>
                <p:cNvGrpSpPr/>
                <p:nvPr/>
              </p:nvGrpSpPr>
              <p:grpSpPr>
                <a:xfrm>
                  <a:off x="5611392" y="3485798"/>
                  <a:ext cx="54503" cy="54503"/>
                  <a:chOff x="5611392" y="3485798"/>
                  <a:chExt cx="54503" cy="54503"/>
                </a:xfrm>
              </p:grpSpPr>
              <p:sp>
                <p:nvSpPr>
                  <p:cNvPr id="707" name="Freeform 982">
                    <a:extLst>
                      <a:ext uri="{FF2B5EF4-FFF2-40B4-BE49-F238E27FC236}">
                        <a16:creationId xmlns:a16="http://schemas.microsoft.com/office/drawing/2014/main" id="{60FE3A3F-5492-EBEA-275A-E3653571EA9B}"/>
                      </a:ext>
                    </a:extLst>
                  </p:cNvPr>
                  <p:cNvSpPr/>
                  <p:nvPr/>
                </p:nvSpPr>
                <p:spPr>
                  <a:xfrm>
                    <a:off x="5638581" y="3485798"/>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4F74C8"/>
                    </a:solidFill>
                    <a:prstDash val="solid"/>
                    <a:miter/>
                  </a:ln>
                </p:spPr>
                <p:txBody>
                  <a:bodyPr rtlCol="0" anchor="ctr"/>
                  <a:lstStyle/>
                  <a:p>
                    <a:endParaRPr lang="en-US" sz="1100"/>
                  </a:p>
                </p:txBody>
              </p:sp>
              <p:sp>
                <p:nvSpPr>
                  <p:cNvPr id="708" name="Freeform 983">
                    <a:extLst>
                      <a:ext uri="{FF2B5EF4-FFF2-40B4-BE49-F238E27FC236}">
                        <a16:creationId xmlns:a16="http://schemas.microsoft.com/office/drawing/2014/main" id="{18CB368A-9702-9013-618F-B82EFEDE5B2D}"/>
                      </a:ext>
                    </a:extLst>
                  </p:cNvPr>
                  <p:cNvSpPr/>
                  <p:nvPr/>
                </p:nvSpPr>
                <p:spPr>
                  <a:xfrm>
                    <a:off x="5611392" y="3512986"/>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33" name="Graphic 69">
                  <a:extLst>
                    <a:ext uri="{FF2B5EF4-FFF2-40B4-BE49-F238E27FC236}">
                      <a16:creationId xmlns:a16="http://schemas.microsoft.com/office/drawing/2014/main" id="{50AF6802-F129-5513-6861-D0102A376A60}"/>
                    </a:ext>
                  </a:extLst>
                </p:cNvPr>
                <p:cNvGrpSpPr/>
                <p:nvPr/>
              </p:nvGrpSpPr>
              <p:grpSpPr>
                <a:xfrm>
                  <a:off x="5617110" y="3485798"/>
                  <a:ext cx="54503" cy="54503"/>
                  <a:chOff x="5617110" y="3485798"/>
                  <a:chExt cx="54503" cy="54503"/>
                </a:xfrm>
              </p:grpSpPr>
              <p:sp>
                <p:nvSpPr>
                  <p:cNvPr id="705" name="Freeform 980">
                    <a:extLst>
                      <a:ext uri="{FF2B5EF4-FFF2-40B4-BE49-F238E27FC236}">
                        <a16:creationId xmlns:a16="http://schemas.microsoft.com/office/drawing/2014/main" id="{41E3B11A-E1E5-4902-125A-4F0C9584A610}"/>
                      </a:ext>
                    </a:extLst>
                  </p:cNvPr>
                  <p:cNvSpPr/>
                  <p:nvPr/>
                </p:nvSpPr>
                <p:spPr>
                  <a:xfrm>
                    <a:off x="5644425" y="3485798"/>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4F74C8"/>
                    </a:solidFill>
                    <a:prstDash val="solid"/>
                    <a:miter/>
                  </a:ln>
                </p:spPr>
                <p:txBody>
                  <a:bodyPr rtlCol="0" anchor="ctr"/>
                  <a:lstStyle/>
                  <a:p>
                    <a:endParaRPr lang="en-US" sz="1100"/>
                  </a:p>
                </p:txBody>
              </p:sp>
              <p:sp>
                <p:nvSpPr>
                  <p:cNvPr id="706" name="Freeform 981">
                    <a:extLst>
                      <a:ext uri="{FF2B5EF4-FFF2-40B4-BE49-F238E27FC236}">
                        <a16:creationId xmlns:a16="http://schemas.microsoft.com/office/drawing/2014/main" id="{26028410-7FB4-7639-7B84-8054944A64B4}"/>
                      </a:ext>
                    </a:extLst>
                  </p:cNvPr>
                  <p:cNvSpPr/>
                  <p:nvPr/>
                </p:nvSpPr>
                <p:spPr>
                  <a:xfrm>
                    <a:off x="5617110" y="3512986"/>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4F74C8"/>
                    </a:solidFill>
                    <a:prstDash val="solid"/>
                    <a:miter/>
                  </a:ln>
                </p:spPr>
                <p:txBody>
                  <a:bodyPr rtlCol="0" anchor="ctr"/>
                  <a:lstStyle/>
                  <a:p>
                    <a:endParaRPr lang="en-US" sz="1100"/>
                  </a:p>
                </p:txBody>
              </p:sp>
            </p:grpSp>
            <p:grpSp>
              <p:nvGrpSpPr>
                <p:cNvPr id="534" name="Graphic 69">
                  <a:extLst>
                    <a:ext uri="{FF2B5EF4-FFF2-40B4-BE49-F238E27FC236}">
                      <a16:creationId xmlns:a16="http://schemas.microsoft.com/office/drawing/2014/main" id="{0E144DF9-A012-EC0B-C1B9-C2C8619B1126}"/>
                    </a:ext>
                  </a:extLst>
                </p:cNvPr>
                <p:cNvGrpSpPr/>
                <p:nvPr/>
              </p:nvGrpSpPr>
              <p:grpSpPr>
                <a:xfrm>
                  <a:off x="5622827" y="3485798"/>
                  <a:ext cx="54503" cy="54503"/>
                  <a:chOff x="5622827" y="3485798"/>
                  <a:chExt cx="54503" cy="54503"/>
                </a:xfrm>
              </p:grpSpPr>
              <p:sp>
                <p:nvSpPr>
                  <p:cNvPr id="703" name="Freeform 978">
                    <a:extLst>
                      <a:ext uri="{FF2B5EF4-FFF2-40B4-BE49-F238E27FC236}">
                        <a16:creationId xmlns:a16="http://schemas.microsoft.com/office/drawing/2014/main" id="{C504C847-61C2-7625-4121-6813E7691E63}"/>
                      </a:ext>
                    </a:extLst>
                  </p:cNvPr>
                  <p:cNvSpPr/>
                  <p:nvPr/>
                </p:nvSpPr>
                <p:spPr>
                  <a:xfrm>
                    <a:off x="5650142" y="3485798"/>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4F74C8"/>
                    </a:solidFill>
                    <a:prstDash val="solid"/>
                    <a:miter/>
                  </a:ln>
                </p:spPr>
                <p:txBody>
                  <a:bodyPr rtlCol="0" anchor="ctr"/>
                  <a:lstStyle/>
                  <a:p>
                    <a:endParaRPr lang="en-US" sz="1100"/>
                  </a:p>
                </p:txBody>
              </p:sp>
              <p:sp>
                <p:nvSpPr>
                  <p:cNvPr id="704" name="Freeform 979">
                    <a:extLst>
                      <a:ext uri="{FF2B5EF4-FFF2-40B4-BE49-F238E27FC236}">
                        <a16:creationId xmlns:a16="http://schemas.microsoft.com/office/drawing/2014/main" id="{B864FBC4-83DF-2F44-13C8-D8D7BCC2A156}"/>
                      </a:ext>
                    </a:extLst>
                  </p:cNvPr>
                  <p:cNvSpPr/>
                  <p:nvPr/>
                </p:nvSpPr>
                <p:spPr>
                  <a:xfrm>
                    <a:off x="5622827" y="3512986"/>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35" name="Graphic 69">
                  <a:extLst>
                    <a:ext uri="{FF2B5EF4-FFF2-40B4-BE49-F238E27FC236}">
                      <a16:creationId xmlns:a16="http://schemas.microsoft.com/office/drawing/2014/main" id="{EDF87F0C-CE10-9C73-21B0-F36C41F210ED}"/>
                    </a:ext>
                  </a:extLst>
                </p:cNvPr>
                <p:cNvGrpSpPr/>
                <p:nvPr/>
              </p:nvGrpSpPr>
              <p:grpSpPr>
                <a:xfrm>
                  <a:off x="5634134" y="3495961"/>
                  <a:ext cx="54503" cy="54503"/>
                  <a:chOff x="5634134" y="3495961"/>
                  <a:chExt cx="54503" cy="54503"/>
                </a:xfrm>
              </p:grpSpPr>
              <p:sp>
                <p:nvSpPr>
                  <p:cNvPr id="701" name="Freeform 976">
                    <a:extLst>
                      <a:ext uri="{FF2B5EF4-FFF2-40B4-BE49-F238E27FC236}">
                        <a16:creationId xmlns:a16="http://schemas.microsoft.com/office/drawing/2014/main" id="{B8ACB291-11AE-5821-43E4-3A69FB5D599D}"/>
                      </a:ext>
                    </a:extLst>
                  </p:cNvPr>
                  <p:cNvSpPr/>
                  <p:nvPr/>
                </p:nvSpPr>
                <p:spPr>
                  <a:xfrm>
                    <a:off x="5661449" y="349596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702" name="Freeform 977">
                    <a:extLst>
                      <a:ext uri="{FF2B5EF4-FFF2-40B4-BE49-F238E27FC236}">
                        <a16:creationId xmlns:a16="http://schemas.microsoft.com/office/drawing/2014/main" id="{B5E08188-90D7-D3AB-A21F-591030E78DB8}"/>
                      </a:ext>
                    </a:extLst>
                  </p:cNvPr>
                  <p:cNvSpPr/>
                  <p:nvPr/>
                </p:nvSpPr>
                <p:spPr>
                  <a:xfrm>
                    <a:off x="5634134" y="352327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36" name="Graphic 69">
                  <a:extLst>
                    <a:ext uri="{FF2B5EF4-FFF2-40B4-BE49-F238E27FC236}">
                      <a16:creationId xmlns:a16="http://schemas.microsoft.com/office/drawing/2014/main" id="{517CD0D3-0834-6D7E-6D4A-7EF162542277}"/>
                    </a:ext>
                  </a:extLst>
                </p:cNvPr>
                <p:cNvGrpSpPr/>
                <p:nvPr/>
              </p:nvGrpSpPr>
              <p:grpSpPr>
                <a:xfrm>
                  <a:off x="5638581" y="3495961"/>
                  <a:ext cx="54503" cy="54503"/>
                  <a:chOff x="5638581" y="3495961"/>
                  <a:chExt cx="54503" cy="54503"/>
                </a:xfrm>
              </p:grpSpPr>
              <p:sp>
                <p:nvSpPr>
                  <p:cNvPr id="699" name="Freeform 974">
                    <a:extLst>
                      <a:ext uri="{FF2B5EF4-FFF2-40B4-BE49-F238E27FC236}">
                        <a16:creationId xmlns:a16="http://schemas.microsoft.com/office/drawing/2014/main" id="{5837FA12-BAA0-F2B9-D9C4-554F5B0A0066}"/>
                      </a:ext>
                    </a:extLst>
                  </p:cNvPr>
                  <p:cNvSpPr/>
                  <p:nvPr/>
                </p:nvSpPr>
                <p:spPr>
                  <a:xfrm>
                    <a:off x="5665896" y="349596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700" name="Freeform 975">
                    <a:extLst>
                      <a:ext uri="{FF2B5EF4-FFF2-40B4-BE49-F238E27FC236}">
                        <a16:creationId xmlns:a16="http://schemas.microsoft.com/office/drawing/2014/main" id="{FD67E47C-E738-7AD5-BCCD-515D26B4281A}"/>
                      </a:ext>
                    </a:extLst>
                  </p:cNvPr>
                  <p:cNvSpPr/>
                  <p:nvPr/>
                </p:nvSpPr>
                <p:spPr>
                  <a:xfrm>
                    <a:off x="5638581" y="352327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37" name="Graphic 69">
                  <a:extLst>
                    <a:ext uri="{FF2B5EF4-FFF2-40B4-BE49-F238E27FC236}">
                      <a16:creationId xmlns:a16="http://schemas.microsoft.com/office/drawing/2014/main" id="{24F0D6C1-3AB6-35AA-5D4C-20A6B0534CB0}"/>
                    </a:ext>
                  </a:extLst>
                </p:cNvPr>
                <p:cNvGrpSpPr/>
                <p:nvPr/>
              </p:nvGrpSpPr>
              <p:grpSpPr>
                <a:xfrm>
                  <a:off x="5643027" y="3495961"/>
                  <a:ext cx="54503" cy="54503"/>
                  <a:chOff x="5643027" y="3495961"/>
                  <a:chExt cx="54503" cy="54503"/>
                </a:xfrm>
              </p:grpSpPr>
              <p:sp>
                <p:nvSpPr>
                  <p:cNvPr id="697" name="Freeform 972">
                    <a:extLst>
                      <a:ext uri="{FF2B5EF4-FFF2-40B4-BE49-F238E27FC236}">
                        <a16:creationId xmlns:a16="http://schemas.microsoft.com/office/drawing/2014/main" id="{3766C259-65B8-807D-14EB-6E0707E78034}"/>
                      </a:ext>
                    </a:extLst>
                  </p:cNvPr>
                  <p:cNvSpPr/>
                  <p:nvPr/>
                </p:nvSpPr>
                <p:spPr>
                  <a:xfrm>
                    <a:off x="5670342" y="349596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98" name="Freeform 973">
                    <a:extLst>
                      <a:ext uri="{FF2B5EF4-FFF2-40B4-BE49-F238E27FC236}">
                        <a16:creationId xmlns:a16="http://schemas.microsoft.com/office/drawing/2014/main" id="{2710AFED-8E88-DAC3-3BA8-8FA7829459F1}"/>
                      </a:ext>
                    </a:extLst>
                  </p:cNvPr>
                  <p:cNvSpPr/>
                  <p:nvPr/>
                </p:nvSpPr>
                <p:spPr>
                  <a:xfrm>
                    <a:off x="5643027" y="352327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38" name="Graphic 69">
                  <a:extLst>
                    <a:ext uri="{FF2B5EF4-FFF2-40B4-BE49-F238E27FC236}">
                      <a16:creationId xmlns:a16="http://schemas.microsoft.com/office/drawing/2014/main" id="{E8607302-F41E-1AAF-CF6E-7EE0E5BF136C}"/>
                    </a:ext>
                  </a:extLst>
                </p:cNvPr>
                <p:cNvGrpSpPr/>
                <p:nvPr/>
              </p:nvGrpSpPr>
              <p:grpSpPr>
                <a:xfrm>
                  <a:off x="5647474" y="3495961"/>
                  <a:ext cx="54503" cy="54503"/>
                  <a:chOff x="5647474" y="3495961"/>
                  <a:chExt cx="54503" cy="54503"/>
                </a:xfrm>
              </p:grpSpPr>
              <p:sp>
                <p:nvSpPr>
                  <p:cNvPr id="695" name="Freeform 970">
                    <a:extLst>
                      <a:ext uri="{FF2B5EF4-FFF2-40B4-BE49-F238E27FC236}">
                        <a16:creationId xmlns:a16="http://schemas.microsoft.com/office/drawing/2014/main" id="{064E8812-8745-DF33-01D6-BA239BE08D64}"/>
                      </a:ext>
                    </a:extLst>
                  </p:cNvPr>
                  <p:cNvSpPr/>
                  <p:nvPr/>
                </p:nvSpPr>
                <p:spPr>
                  <a:xfrm>
                    <a:off x="5674789" y="349596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96" name="Freeform 971">
                    <a:extLst>
                      <a:ext uri="{FF2B5EF4-FFF2-40B4-BE49-F238E27FC236}">
                        <a16:creationId xmlns:a16="http://schemas.microsoft.com/office/drawing/2014/main" id="{676CC1A9-57F4-26DA-32FD-F0A87BEBF4D9}"/>
                      </a:ext>
                    </a:extLst>
                  </p:cNvPr>
                  <p:cNvSpPr/>
                  <p:nvPr/>
                </p:nvSpPr>
                <p:spPr>
                  <a:xfrm>
                    <a:off x="5647474" y="352327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39" name="Graphic 69">
                  <a:extLst>
                    <a:ext uri="{FF2B5EF4-FFF2-40B4-BE49-F238E27FC236}">
                      <a16:creationId xmlns:a16="http://schemas.microsoft.com/office/drawing/2014/main" id="{260250DD-B4EF-78C6-0B89-52DCB80ED7BE}"/>
                    </a:ext>
                  </a:extLst>
                </p:cNvPr>
                <p:cNvGrpSpPr/>
                <p:nvPr/>
              </p:nvGrpSpPr>
              <p:grpSpPr>
                <a:xfrm>
                  <a:off x="5651921" y="3495961"/>
                  <a:ext cx="54503" cy="54503"/>
                  <a:chOff x="5651921" y="3495961"/>
                  <a:chExt cx="54503" cy="54503"/>
                </a:xfrm>
              </p:grpSpPr>
              <p:sp>
                <p:nvSpPr>
                  <p:cNvPr id="693" name="Freeform 968">
                    <a:extLst>
                      <a:ext uri="{FF2B5EF4-FFF2-40B4-BE49-F238E27FC236}">
                        <a16:creationId xmlns:a16="http://schemas.microsoft.com/office/drawing/2014/main" id="{0C7A7F03-150A-5F2F-524B-3669CE2871AC}"/>
                      </a:ext>
                    </a:extLst>
                  </p:cNvPr>
                  <p:cNvSpPr/>
                  <p:nvPr/>
                </p:nvSpPr>
                <p:spPr>
                  <a:xfrm>
                    <a:off x="5679236" y="349596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94" name="Freeform 969">
                    <a:extLst>
                      <a:ext uri="{FF2B5EF4-FFF2-40B4-BE49-F238E27FC236}">
                        <a16:creationId xmlns:a16="http://schemas.microsoft.com/office/drawing/2014/main" id="{FBCD0E95-FF83-E1FB-B588-E3F78C016B8E}"/>
                      </a:ext>
                    </a:extLst>
                  </p:cNvPr>
                  <p:cNvSpPr/>
                  <p:nvPr/>
                </p:nvSpPr>
                <p:spPr>
                  <a:xfrm>
                    <a:off x="5651921" y="352327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40" name="Graphic 69">
                  <a:extLst>
                    <a:ext uri="{FF2B5EF4-FFF2-40B4-BE49-F238E27FC236}">
                      <a16:creationId xmlns:a16="http://schemas.microsoft.com/office/drawing/2014/main" id="{C1D45BF4-1A28-B4BF-605C-B201EC16F83F}"/>
                    </a:ext>
                  </a:extLst>
                </p:cNvPr>
                <p:cNvGrpSpPr/>
                <p:nvPr/>
              </p:nvGrpSpPr>
              <p:grpSpPr>
                <a:xfrm>
                  <a:off x="5656367" y="3495961"/>
                  <a:ext cx="54503" cy="54503"/>
                  <a:chOff x="5656367" y="3495961"/>
                  <a:chExt cx="54503" cy="54503"/>
                </a:xfrm>
              </p:grpSpPr>
              <p:sp>
                <p:nvSpPr>
                  <p:cNvPr id="691" name="Freeform 966">
                    <a:extLst>
                      <a:ext uri="{FF2B5EF4-FFF2-40B4-BE49-F238E27FC236}">
                        <a16:creationId xmlns:a16="http://schemas.microsoft.com/office/drawing/2014/main" id="{3D02420B-DE6E-5613-0B89-A1D19002980B}"/>
                      </a:ext>
                    </a:extLst>
                  </p:cNvPr>
                  <p:cNvSpPr/>
                  <p:nvPr/>
                </p:nvSpPr>
                <p:spPr>
                  <a:xfrm>
                    <a:off x="5683682" y="349596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92" name="Freeform 967">
                    <a:extLst>
                      <a:ext uri="{FF2B5EF4-FFF2-40B4-BE49-F238E27FC236}">
                        <a16:creationId xmlns:a16="http://schemas.microsoft.com/office/drawing/2014/main" id="{021A40AA-AC08-9943-7190-2E3CCBCD93A8}"/>
                      </a:ext>
                    </a:extLst>
                  </p:cNvPr>
                  <p:cNvSpPr/>
                  <p:nvPr/>
                </p:nvSpPr>
                <p:spPr>
                  <a:xfrm>
                    <a:off x="5656367" y="352327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41" name="Graphic 69">
                  <a:extLst>
                    <a:ext uri="{FF2B5EF4-FFF2-40B4-BE49-F238E27FC236}">
                      <a16:creationId xmlns:a16="http://schemas.microsoft.com/office/drawing/2014/main" id="{9E50F6B1-D969-4506-C85D-11001B65A0E4}"/>
                    </a:ext>
                  </a:extLst>
                </p:cNvPr>
                <p:cNvGrpSpPr/>
                <p:nvPr/>
              </p:nvGrpSpPr>
              <p:grpSpPr>
                <a:xfrm>
                  <a:off x="5660814" y="3495961"/>
                  <a:ext cx="54503" cy="54503"/>
                  <a:chOff x="5660814" y="3495961"/>
                  <a:chExt cx="54503" cy="54503"/>
                </a:xfrm>
              </p:grpSpPr>
              <p:sp>
                <p:nvSpPr>
                  <p:cNvPr id="689" name="Freeform 964">
                    <a:extLst>
                      <a:ext uri="{FF2B5EF4-FFF2-40B4-BE49-F238E27FC236}">
                        <a16:creationId xmlns:a16="http://schemas.microsoft.com/office/drawing/2014/main" id="{AC08EA72-EBF4-BD55-6D2A-528937FC2159}"/>
                      </a:ext>
                    </a:extLst>
                  </p:cNvPr>
                  <p:cNvSpPr/>
                  <p:nvPr/>
                </p:nvSpPr>
                <p:spPr>
                  <a:xfrm>
                    <a:off x="5688129" y="349596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90" name="Freeform 965">
                    <a:extLst>
                      <a:ext uri="{FF2B5EF4-FFF2-40B4-BE49-F238E27FC236}">
                        <a16:creationId xmlns:a16="http://schemas.microsoft.com/office/drawing/2014/main" id="{2DCFFA74-BB8A-D584-63E7-5A62996D4DEC}"/>
                      </a:ext>
                    </a:extLst>
                  </p:cNvPr>
                  <p:cNvSpPr/>
                  <p:nvPr/>
                </p:nvSpPr>
                <p:spPr>
                  <a:xfrm>
                    <a:off x="5660814" y="352327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42" name="Graphic 69">
                  <a:extLst>
                    <a:ext uri="{FF2B5EF4-FFF2-40B4-BE49-F238E27FC236}">
                      <a16:creationId xmlns:a16="http://schemas.microsoft.com/office/drawing/2014/main" id="{F4F31527-8CAE-31CE-1E63-46408D5EE76B}"/>
                    </a:ext>
                  </a:extLst>
                </p:cNvPr>
                <p:cNvGrpSpPr/>
                <p:nvPr/>
              </p:nvGrpSpPr>
              <p:grpSpPr>
                <a:xfrm>
                  <a:off x="5665261" y="3495961"/>
                  <a:ext cx="54503" cy="54503"/>
                  <a:chOff x="5665261" y="3495961"/>
                  <a:chExt cx="54503" cy="54503"/>
                </a:xfrm>
              </p:grpSpPr>
              <p:sp>
                <p:nvSpPr>
                  <p:cNvPr id="687" name="Freeform 962">
                    <a:extLst>
                      <a:ext uri="{FF2B5EF4-FFF2-40B4-BE49-F238E27FC236}">
                        <a16:creationId xmlns:a16="http://schemas.microsoft.com/office/drawing/2014/main" id="{B2C6A633-5BCA-4DAF-3A5A-37BED091B1C2}"/>
                      </a:ext>
                    </a:extLst>
                  </p:cNvPr>
                  <p:cNvSpPr/>
                  <p:nvPr/>
                </p:nvSpPr>
                <p:spPr>
                  <a:xfrm>
                    <a:off x="5692576" y="349596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88" name="Freeform 963">
                    <a:extLst>
                      <a:ext uri="{FF2B5EF4-FFF2-40B4-BE49-F238E27FC236}">
                        <a16:creationId xmlns:a16="http://schemas.microsoft.com/office/drawing/2014/main" id="{AC8320A9-33B8-78E5-FE08-720787B29F26}"/>
                      </a:ext>
                    </a:extLst>
                  </p:cNvPr>
                  <p:cNvSpPr/>
                  <p:nvPr/>
                </p:nvSpPr>
                <p:spPr>
                  <a:xfrm>
                    <a:off x="5665261" y="352327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43" name="Graphic 69">
                  <a:extLst>
                    <a:ext uri="{FF2B5EF4-FFF2-40B4-BE49-F238E27FC236}">
                      <a16:creationId xmlns:a16="http://schemas.microsoft.com/office/drawing/2014/main" id="{CCB4EB08-0F1F-E337-032F-738728E768CF}"/>
                    </a:ext>
                  </a:extLst>
                </p:cNvPr>
                <p:cNvGrpSpPr/>
                <p:nvPr/>
              </p:nvGrpSpPr>
              <p:grpSpPr>
                <a:xfrm>
                  <a:off x="5669707" y="3495961"/>
                  <a:ext cx="54503" cy="54503"/>
                  <a:chOff x="5669707" y="3495961"/>
                  <a:chExt cx="54503" cy="54503"/>
                </a:xfrm>
              </p:grpSpPr>
              <p:sp>
                <p:nvSpPr>
                  <p:cNvPr id="685" name="Freeform 960">
                    <a:extLst>
                      <a:ext uri="{FF2B5EF4-FFF2-40B4-BE49-F238E27FC236}">
                        <a16:creationId xmlns:a16="http://schemas.microsoft.com/office/drawing/2014/main" id="{00F177EF-05F9-FDE7-387C-6D77B862C9ED}"/>
                      </a:ext>
                    </a:extLst>
                  </p:cNvPr>
                  <p:cNvSpPr/>
                  <p:nvPr/>
                </p:nvSpPr>
                <p:spPr>
                  <a:xfrm>
                    <a:off x="5697022" y="349596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86" name="Freeform 961">
                    <a:extLst>
                      <a:ext uri="{FF2B5EF4-FFF2-40B4-BE49-F238E27FC236}">
                        <a16:creationId xmlns:a16="http://schemas.microsoft.com/office/drawing/2014/main" id="{011D5688-5440-F777-0513-6B99C4FB5C10}"/>
                      </a:ext>
                    </a:extLst>
                  </p:cNvPr>
                  <p:cNvSpPr/>
                  <p:nvPr/>
                </p:nvSpPr>
                <p:spPr>
                  <a:xfrm>
                    <a:off x="5669707" y="352327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44" name="Graphic 69">
                  <a:extLst>
                    <a:ext uri="{FF2B5EF4-FFF2-40B4-BE49-F238E27FC236}">
                      <a16:creationId xmlns:a16="http://schemas.microsoft.com/office/drawing/2014/main" id="{F46C0589-4DAC-AD09-C6F3-529E39554E25}"/>
                    </a:ext>
                  </a:extLst>
                </p:cNvPr>
                <p:cNvGrpSpPr/>
                <p:nvPr/>
              </p:nvGrpSpPr>
              <p:grpSpPr>
                <a:xfrm>
                  <a:off x="5697022" y="3524420"/>
                  <a:ext cx="54503" cy="54630"/>
                  <a:chOff x="5697022" y="3524420"/>
                  <a:chExt cx="54503" cy="54630"/>
                </a:xfrm>
              </p:grpSpPr>
              <p:sp>
                <p:nvSpPr>
                  <p:cNvPr id="683" name="Freeform 958">
                    <a:extLst>
                      <a:ext uri="{FF2B5EF4-FFF2-40B4-BE49-F238E27FC236}">
                        <a16:creationId xmlns:a16="http://schemas.microsoft.com/office/drawing/2014/main" id="{1081D9AD-CE20-5492-E977-2706FA010D9E}"/>
                      </a:ext>
                    </a:extLst>
                  </p:cNvPr>
                  <p:cNvSpPr/>
                  <p:nvPr/>
                </p:nvSpPr>
                <p:spPr>
                  <a:xfrm>
                    <a:off x="5724211" y="3524420"/>
                    <a:ext cx="12704" cy="54630"/>
                  </a:xfrm>
                  <a:custGeom>
                    <a:avLst/>
                    <a:gdLst>
                      <a:gd name="connsiteX0" fmla="*/ 0 w 12704"/>
                      <a:gd name="connsiteY0" fmla="*/ 0 h 54630"/>
                      <a:gd name="connsiteX1" fmla="*/ 0 w 12704"/>
                      <a:gd name="connsiteY1" fmla="*/ 54630 h 54630"/>
                    </a:gdLst>
                    <a:ahLst/>
                    <a:cxnLst>
                      <a:cxn ang="0">
                        <a:pos x="connsiteX0" y="connsiteY0"/>
                      </a:cxn>
                      <a:cxn ang="0">
                        <a:pos x="connsiteX1" y="connsiteY1"/>
                      </a:cxn>
                    </a:cxnLst>
                    <a:rect l="l" t="t" r="r" b="b"/>
                    <a:pathLst>
                      <a:path w="12704" h="54630">
                        <a:moveTo>
                          <a:pt x="0" y="0"/>
                        </a:moveTo>
                        <a:lnTo>
                          <a:pt x="0" y="54630"/>
                        </a:lnTo>
                      </a:path>
                    </a:pathLst>
                  </a:custGeom>
                  <a:ln w="12700" cap="flat">
                    <a:solidFill>
                      <a:srgbClr val="4F74C8"/>
                    </a:solidFill>
                    <a:prstDash val="solid"/>
                    <a:miter/>
                  </a:ln>
                </p:spPr>
                <p:txBody>
                  <a:bodyPr rtlCol="0" anchor="ctr"/>
                  <a:lstStyle/>
                  <a:p>
                    <a:endParaRPr lang="en-US" sz="1100"/>
                  </a:p>
                </p:txBody>
              </p:sp>
              <p:sp>
                <p:nvSpPr>
                  <p:cNvPr id="684" name="Freeform 959">
                    <a:extLst>
                      <a:ext uri="{FF2B5EF4-FFF2-40B4-BE49-F238E27FC236}">
                        <a16:creationId xmlns:a16="http://schemas.microsoft.com/office/drawing/2014/main" id="{27B3F443-74CC-62A2-1CF9-6E772D595A36}"/>
                      </a:ext>
                    </a:extLst>
                  </p:cNvPr>
                  <p:cNvSpPr/>
                  <p:nvPr/>
                </p:nvSpPr>
                <p:spPr>
                  <a:xfrm>
                    <a:off x="5697022" y="355173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45" name="Graphic 69">
                  <a:extLst>
                    <a:ext uri="{FF2B5EF4-FFF2-40B4-BE49-F238E27FC236}">
                      <a16:creationId xmlns:a16="http://schemas.microsoft.com/office/drawing/2014/main" id="{86B21096-C156-2758-31F4-D1AE01C8AB63}"/>
                    </a:ext>
                  </a:extLst>
                </p:cNvPr>
                <p:cNvGrpSpPr/>
                <p:nvPr/>
              </p:nvGrpSpPr>
              <p:grpSpPr>
                <a:xfrm>
                  <a:off x="5805902" y="3620341"/>
                  <a:ext cx="54630" cy="54503"/>
                  <a:chOff x="5805902" y="3620341"/>
                  <a:chExt cx="54630" cy="54503"/>
                </a:xfrm>
              </p:grpSpPr>
              <p:sp>
                <p:nvSpPr>
                  <p:cNvPr id="681" name="Freeform 956">
                    <a:extLst>
                      <a:ext uri="{FF2B5EF4-FFF2-40B4-BE49-F238E27FC236}">
                        <a16:creationId xmlns:a16="http://schemas.microsoft.com/office/drawing/2014/main" id="{C7A12B58-CBF7-3761-6AA1-69B6FF9A5599}"/>
                      </a:ext>
                    </a:extLst>
                  </p:cNvPr>
                  <p:cNvSpPr/>
                  <p:nvPr/>
                </p:nvSpPr>
                <p:spPr>
                  <a:xfrm>
                    <a:off x="5833218" y="362034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82" name="Freeform 957">
                    <a:extLst>
                      <a:ext uri="{FF2B5EF4-FFF2-40B4-BE49-F238E27FC236}">
                        <a16:creationId xmlns:a16="http://schemas.microsoft.com/office/drawing/2014/main" id="{519EAA4E-D143-8C3F-1A2C-401790DDB738}"/>
                      </a:ext>
                    </a:extLst>
                  </p:cNvPr>
                  <p:cNvSpPr/>
                  <p:nvPr/>
                </p:nvSpPr>
                <p:spPr>
                  <a:xfrm>
                    <a:off x="5805902" y="3647656"/>
                    <a:ext cx="54630" cy="12704"/>
                  </a:xfrm>
                  <a:custGeom>
                    <a:avLst/>
                    <a:gdLst>
                      <a:gd name="connsiteX0" fmla="*/ 0 w 54630"/>
                      <a:gd name="connsiteY0" fmla="*/ 0 h 12704"/>
                      <a:gd name="connsiteX1" fmla="*/ 54630 w 54630"/>
                      <a:gd name="connsiteY1" fmla="*/ 0 h 12704"/>
                    </a:gdLst>
                    <a:ahLst/>
                    <a:cxnLst>
                      <a:cxn ang="0">
                        <a:pos x="connsiteX0" y="connsiteY0"/>
                      </a:cxn>
                      <a:cxn ang="0">
                        <a:pos x="connsiteX1" y="connsiteY1"/>
                      </a:cxn>
                    </a:cxnLst>
                    <a:rect l="l" t="t" r="r" b="b"/>
                    <a:pathLst>
                      <a:path w="54630" h="12704">
                        <a:moveTo>
                          <a:pt x="0" y="0"/>
                        </a:moveTo>
                        <a:lnTo>
                          <a:pt x="54630" y="0"/>
                        </a:lnTo>
                      </a:path>
                    </a:pathLst>
                  </a:custGeom>
                  <a:ln w="12700" cap="flat">
                    <a:solidFill>
                      <a:srgbClr val="4F74C8"/>
                    </a:solidFill>
                    <a:prstDash val="solid"/>
                    <a:miter/>
                  </a:ln>
                </p:spPr>
                <p:txBody>
                  <a:bodyPr rtlCol="0" anchor="ctr"/>
                  <a:lstStyle/>
                  <a:p>
                    <a:endParaRPr lang="en-US" sz="1100"/>
                  </a:p>
                </p:txBody>
              </p:sp>
            </p:grpSp>
            <p:grpSp>
              <p:nvGrpSpPr>
                <p:cNvPr id="546" name="Graphic 69">
                  <a:extLst>
                    <a:ext uri="{FF2B5EF4-FFF2-40B4-BE49-F238E27FC236}">
                      <a16:creationId xmlns:a16="http://schemas.microsoft.com/office/drawing/2014/main" id="{66EE50D6-23B2-CCC4-446C-FF7F5C5B1587}"/>
                    </a:ext>
                  </a:extLst>
                </p:cNvPr>
                <p:cNvGrpSpPr/>
                <p:nvPr/>
              </p:nvGrpSpPr>
              <p:grpSpPr>
                <a:xfrm>
                  <a:off x="5812763" y="3620341"/>
                  <a:ext cx="54503" cy="54503"/>
                  <a:chOff x="5812763" y="3620341"/>
                  <a:chExt cx="54503" cy="54503"/>
                </a:xfrm>
              </p:grpSpPr>
              <p:sp>
                <p:nvSpPr>
                  <p:cNvPr id="679" name="Freeform 954">
                    <a:extLst>
                      <a:ext uri="{FF2B5EF4-FFF2-40B4-BE49-F238E27FC236}">
                        <a16:creationId xmlns:a16="http://schemas.microsoft.com/office/drawing/2014/main" id="{E09B8D3B-0940-AD9A-18C3-2EFA1B1B68BE}"/>
                      </a:ext>
                    </a:extLst>
                  </p:cNvPr>
                  <p:cNvSpPr/>
                  <p:nvPr/>
                </p:nvSpPr>
                <p:spPr>
                  <a:xfrm>
                    <a:off x="5839951" y="362034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80" name="Freeform 955">
                    <a:extLst>
                      <a:ext uri="{FF2B5EF4-FFF2-40B4-BE49-F238E27FC236}">
                        <a16:creationId xmlns:a16="http://schemas.microsoft.com/office/drawing/2014/main" id="{D8F4ADCF-1DEC-9399-C6B8-4B6094825D31}"/>
                      </a:ext>
                    </a:extLst>
                  </p:cNvPr>
                  <p:cNvSpPr/>
                  <p:nvPr/>
                </p:nvSpPr>
                <p:spPr>
                  <a:xfrm>
                    <a:off x="5812763" y="3647656"/>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4F74C8"/>
                    </a:solidFill>
                    <a:prstDash val="solid"/>
                    <a:miter/>
                  </a:ln>
                </p:spPr>
                <p:txBody>
                  <a:bodyPr rtlCol="0" anchor="ctr"/>
                  <a:lstStyle/>
                  <a:p>
                    <a:endParaRPr lang="en-US" sz="1100"/>
                  </a:p>
                </p:txBody>
              </p:sp>
            </p:grpSp>
            <p:grpSp>
              <p:nvGrpSpPr>
                <p:cNvPr id="547" name="Graphic 69">
                  <a:extLst>
                    <a:ext uri="{FF2B5EF4-FFF2-40B4-BE49-F238E27FC236}">
                      <a16:creationId xmlns:a16="http://schemas.microsoft.com/office/drawing/2014/main" id="{C2E64AEB-7C80-BE6A-5B26-9541C5B5A7E6}"/>
                    </a:ext>
                  </a:extLst>
                </p:cNvPr>
                <p:cNvGrpSpPr/>
                <p:nvPr/>
              </p:nvGrpSpPr>
              <p:grpSpPr>
                <a:xfrm>
                  <a:off x="5819496" y="3620341"/>
                  <a:ext cx="54503" cy="54503"/>
                  <a:chOff x="5819496" y="3620341"/>
                  <a:chExt cx="54503" cy="54503"/>
                </a:xfrm>
              </p:grpSpPr>
              <p:sp>
                <p:nvSpPr>
                  <p:cNvPr id="677" name="Freeform 952">
                    <a:extLst>
                      <a:ext uri="{FF2B5EF4-FFF2-40B4-BE49-F238E27FC236}">
                        <a16:creationId xmlns:a16="http://schemas.microsoft.com/office/drawing/2014/main" id="{0E546775-792F-BD11-0CFA-80FDD1E7529B}"/>
                      </a:ext>
                    </a:extLst>
                  </p:cNvPr>
                  <p:cNvSpPr/>
                  <p:nvPr/>
                </p:nvSpPr>
                <p:spPr>
                  <a:xfrm>
                    <a:off x="5846812" y="362034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78" name="Freeform 953">
                    <a:extLst>
                      <a:ext uri="{FF2B5EF4-FFF2-40B4-BE49-F238E27FC236}">
                        <a16:creationId xmlns:a16="http://schemas.microsoft.com/office/drawing/2014/main" id="{721DFE20-D81C-FEE6-177F-A902A821A3EA}"/>
                      </a:ext>
                    </a:extLst>
                  </p:cNvPr>
                  <p:cNvSpPr/>
                  <p:nvPr/>
                </p:nvSpPr>
                <p:spPr>
                  <a:xfrm>
                    <a:off x="5819496" y="3647656"/>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4F74C8"/>
                    </a:solidFill>
                    <a:prstDash val="solid"/>
                    <a:miter/>
                  </a:ln>
                </p:spPr>
                <p:txBody>
                  <a:bodyPr rtlCol="0" anchor="ctr"/>
                  <a:lstStyle/>
                  <a:p>
                    <a:endParaRPr lang="en-US" sz="1100"/>
                  </a:p>
                </p:txBody>
              </p:sp>
            </p:grpSp>
            <p:grpSp>
              <p:nvGrpSpPr>
                <p:cNvPr id="548" name="Graphic 69">
                  <a:extLst>
                    <a:ext uri="{FF2B5EF4-FFF2-40B4-BE49-F238E27FC236}">
                      <a16:creationId xmlns:a16="http://schemas.microsoft.com/office/drawing/2014/main" id="{601CBB31-6D06-F1D8-8975-4873C1E78E28}"/>
                    </a:ext>
                  </a:extLst>
                </p:cNvPr>
                <p:cNvGrpSpPr/>
                <p:nvPr/>
              </p:nvGrpSpPr>
              <p:grpSpPr>
                <a:xfrm>
                  <a:off x="5826230" y="3620341"/>
                  <a:ext cx="54630" cy="54503"/>
                  <a:chOff x="5826230" y="3620341"/>
                  <a:chExt cx="54630" cy="54503"/>
                </a:xfrm>
              </p:grpSpPr>
              <p:sp>
                <p:nvSpPr>
                  <p:cNvPr id="675" name="Freeform 950">
                    <a:extLst>
                      <a:ext uri="{FF2B5EF4-FFF2-40B4-BE49-F238E27FC236}">
                        <a16:creationId xmlns:a16="http://schemas.microsoft.com/office/drawing/2014/main" id="{D956C0A7-FEDD-5A09-F285-54E7B57CE18F}"/>
                      </a:ext>
                    </a:extLst>
                  </p:cNvPr>
                  <p:cNvSpPr/>
                  <p:nvPr/>
                </p:nvSpPr>
                <p:spPr>
                  <a:xfrm>
                    <a:off x="5853545" y="362034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76" name="Freeform 951">
                    <a:extLst>
                      <a:ext uri="{FF2B5EF4-FFF2-40B4-BE49-F238E27FC236}">
                        <a16:creationId xmlns:a16="http://schemas.microsoft.com/office/drawing/2014/main" id="{4DEEB556-DD43-6ED7-A21F-BF4FEAE59608}"/>
                      </a:ext>
                    </a:extLst>
                  </p:cNvPr>
                  <p:cNvSpPr/>
                  <p:nvPr/>
                </p:nvSpPr>
                <p:spPr>
                  <a:xfrm>
                    <a:off x="5826230" y="3647656"/>
                    <a:ext cx="54630" cy="12704"/>
                  </a:xfrm>
                  <a:custGeom>
                    <a:avLst/>
                    <a:gdLst>
                      <a:gd name="connsiteX0" fmla="*/ 0 w 54630"/>
                      <a:gd name="connsiteY0" fmla="*/ 0 h 12704"/>
                      <a:gd name="connsiteX1" fmla="*/ 54630 w 54630"/>
                      <a:gd name="connsiteY1" fmla="*/ 0 h 12704"/>
                    </a:gdLst>
                    <a:ahLst/>
                    <a:cxnLst>
                      <a:cxn ang="0">
                        <a:pos x="connsiteX0" y="connsiteY0"/>
                      </a:cxn>
                      <a:cxn ang="0">
                        <a:pos x="connsiteX1" y="connsiteY1"/>
                      </a:cxn>
                    </a:cxnLst>
                    <a:rect l="l" t="t" r="r" b="b"/>
                    <a:pathLst>
                      <a:path w="54630" h="12704">
                        <a:moveTo>
                          <a:pt x="0" y="0"/>
                        </a:moveTo>
                        <a:lnTo>
                          <a:pt x="54630" y="0"/>
                        </a:lnTo>
                      </a:path>
                    </a:pathLst>
                  </a:custGeom>
                  <a:ln w="12700" cap="flat">
                    <a:solidFill>
                      <a:srgbClr val="4F74C8"/>
                    </a:solidFill>
                    <a:prstDash val="solid"/>
                    <a:miter/>
                  </a:ln>
                </p:spPr>
                <p:txBody>
                  <a:bodyPr rtlCol="0" anchor="ctr"/>
                  <a:lstStyle/>
                  <a:p>
                    <a:endParaRPr lang="en-US" sz="1100"/>
                  </a:p>
                </p:txBody>
              </p:sp>
            </p:grpSp>
            <p:grpSp>
              <p:nvGrpSpPr>
                <p:cNvPr id="549" name="Graphic 69">
                  <a:extLst>
                    <a:ext uri="{FF2B5EF4-FFF2-40B4-BE49-F238E27FC236}">
                      <a16:creationId xmlns:a16="http://schemas.microsoft.com/office/drawing/2014/main" id="{B9CFF666-39B2-EF78-EA4A-3580CB53F3D9}"/>
                    </a:ext>
                  </a:extLst>
                </p:cNvPr>
                <p:cNvGrpSpPr/>
                <p:nvPr/>
              </p:nvGrpSpPr>
              <p:grpSpPr>
                <a:xfrm>
                  <a:off x="5833090" y="3620341"/>
                  <a:ext cx="54503" cy="54503"/>
                  <a:chOff x="5833090" y="3620341"/>
                  <a:chExt cx="54503" cy="54503"/>
                </a:xfrm>
              </p:grpSpPr>
              <p:sp>
                <p:nvSpPr>
                  <p:cNvPr id="673" name="Freeform 948">
                    <a:extLst>
                      <a:ext uri="{FF2B5EF4-FFF2-40B4-BE49-F238E27FC236}">
                        <a16:creationId xmlns:a16="http://schemas.microsoft.com/office/drawing/2014/main" id="{38200043-98EE-D1D3-5875-DB912ECE2A1E}"/>
                      </a:ext>
                    </a:extLst>
                  </p:cNvPr>
                  <p:cNvSpPr/>
                  <p:nvPr/>
                </p:nvSpPr>
                <p:spPr>
                  <a:xfrm>
                    <a:off x="5860279" y="362034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74" name="Freeform 949">
                    <a:extLst>
                      <a:ext uri="{FF2B5EF4-FFF2-40B4-BE49-F238E27FC236}">
                        <a16:creationId xmlns:a16="http://schemas.microsoft.com/office/drawing/2014/main" id="{8678BD04-55C4-C043-8574-4A5C8EAAB914}"/>
                      </a:ext>
                    </a:extLst>
                  </p:cNvPr>
                  <p:cNvSpPr/>
                  <p:nvPr/>
                </p:nvSpPr>
                <p:spPr>
                  <a:xfrm>
                    <a:off x="5833090" y="3647656"/>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50" name="Graphic 69">
                  <a:extLst>
                    <a:ext uri="{FF2B5EF4-FFF2-40B4-BE49-F238E27FC236}">
                      <a16:creationId xmlns:a16="http://schemas.microsoft.com/office/drawing/2014/main" id="{C10BB313-0647-0B21-DCEA-EB6C1C4301C6}"/>
                    </a:ext>
                  </a:extLst>
                </p:cNvPr>
                <p:cNvGrpSpPr/>
                <p:nvPr/>
              </p:nvGrpSpPr>
              <p:grpSpPr>
                <a:xfrm>
                  <a:off x="5839824" y="3620341"/>
                  <a:ext cx="54503" cy="54503"/>
                  <a:chOff x="5839824" y="3620341"/>
                  <a:chExt cx="54503" cy="54503"/>
                </a:xfrm>
              </p:grpSpPr>
              <p:sp>
                <p:nvSpPr>
                  <p:cNvPr id="671" name="Freeform 946">
                    <a:extLst>
                      <a:ext uri="{FF2B5EF4-FFF2-40B4-BE49-F238E27FC236}">
                        <a16:creationId xmlns:a16="http://schemas.microsoft.com/office/drawing/2014/main" id="{EBCFF431-A6AC-D7B8-CE4A-C41C960CFB2E}"/>
                      </a:ext>
                    </a:extLst>
                  </p:cNvPr>
                  <p:cNvSpPr/>
                  <p:nvPr/>
                </p:nvSpPr>
                <p:spPr>
                  <a:xfrm>
                    <a:off x="5867139" y="362034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72" name="Freeform 947">
                    <a:extLst>
                      <a:ext uri="{FF2B5EF4-FFF2-40B4-BE49-F238E27FC236}">
                        <a16:creationId xmlns:a16="http://schemas.microsoft.com/office/drawing/2014/main" id="{F14456C4-4407-4BD1-83FA-2685A4BEED30}"/>
                      </a:ext>
                    </a:extLst>
                  </p:cNvPr>
                  <p:cNvSpPr/>
                  <p:nvPr/>
                </p:nvSpPr>
                <p:spPr>
                  <a:xfrm>
                    <a:off x="5839824" y="3647656"/>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51" name="Graphic 69">
                  <a:extLst>
                    <a:ext uri="{FF2B5EF4-FFF2-40B4-BE49-F238E27FC236}">
                      <a16:creationId xmlns:a16="http://schemas.microsoft.com/office/drawing/2014/main" id="{613CA269-A2EE-5F16-02E7-9DDB5F1994DE}"/>
                    </a:ext>
                  </a:extLst>
                </p:cNvPr>
                <p:cNvGrpSpPr/>
                <p:nvPr/>
              </p:nvGrpSpPr>
              <p:grpSpPr>
                <a:xfrm>
                  <a:off x="5846558" y="3620341"/>
                  <a:ext cx="54503" cy="54503"/>
                  <a:chOff x="5846558" y="3620341"/>
                  <a:chExt cx="54503" cy="54503"/>
                </a:xfrm>
              </p:grpSpPr>
              <p:sp>
                <p:nvSpPr>
                  <p:cNvPr id="669" name="Freeform 944">
                    <a:extLst>
                      <a:ext uri="{FF2B5EF4-FFF2-40B4-BE49-F238E27FC236}">
                        <a16:creationId xmlns:a16="http://schemas.microsoft.com/office/drawing/2014/main" id="{38EA585B-14F9-1897-9E2F-7ACEC01CFC97}"/>
                      </a:ext>
                    </a:extLst>
                  </p:cNvPr>
                  <p:cNvSpPr/>
                  <p:nvPr/>
                </p:nvSpPr>
                <p:spPr>
                  <a:xfrm>
                    <a:off x="5873873" y="362034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70" name="Freeform 945">
                    <a:extLst>
                      <a:ext uri="{FF2B5EF4-FFF2-40B4-BE49-F238E27FC236}">
                        <a16:creationId xmlns:a16="http://schemas.microsoft.com/office/drawing/2014/main" id="{5AEEE542-337A-5017-BB4B-1E5F0FB5A799}"/>
                      </a:ext>
                    </a:extLst>
                  </p:cNvPr>
                  <p:cNvSpPr/>
                  <p:nvPr/>
                </p:nvSpPr>
                <p:spPr>
                  <a:xfrm>
                    <a:off x="5846558" y="3647656"/>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52" name="Graphic 69">
                  <a:extLst>
                    <a:ext uri="{FF2B5EF4-FFF2-40B4-BE49-F238E27FC236}">
                      <a16:creationId xmlns:a16="http://schemas.microsoft.com/office/drawing/2014/main" id="{1870889A-5AC8-2870-6B49-4BDB2134CF82}"/>
                    </a:ext>
                  </a:extLst>
                </p:cNvPr>
                <p:cNvGrpSpPr/>
                <p:nvPr/>
              </p:nvGrpSpPr>
              <p:grpSpPr>
                <a:xfrm>
                  <a:off x="5848209" y="3629997"/>
                  <a:ext cx="54503" cy="54503"/>
                  <a:chOff x="5848209" y="3629997"/>
                  <a:chExt cx="54503" cy="54503"/>
                </a:xfrm>
              </p:grpSpPr>
              <p:sp>
                <p:nvSpPr>
                  <p:cNvPr id="667" name="Freeform 942">
                    <a:extLst>
                      <a:ext uri="{FF2B5EF4-FFF2-40B4-BE49-F238E27FC236}">
                        <a16:creationId xmlns:a16="http://schemas.microsoft.com/office/drawing/2014/main" id="{9D1C8ADD-B9F6-91B7-5509-1F09EA87D895}"/>
                      </a:ext>
                    </a:extLst>
                  </p:cNvPr>
                  <p:cNvSpPr/>
                  <p:nvPr/>
                </p:nvSpPr>
                <p:spPr>
                  <a:xfrm>
                    <a:off x="5875397" y="362999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68" name="Freeform 943">
                    <a:extLst>
                      <a:ext uri="{FF2B5EF4-FFF2-40B4-BE49-F238E27FC236}">
                        <a16:creationId xmlns:a16="http://schemas.microsoft.com/office/drawing/2014/main" id="{D99F02D1-4CD9-AC16-E58B-FA8196BBD376}"/>
                      </a:ext>
                    </a:extLst>
                  </p:cNvPr>
                  <p:cNvSpPr/>
                  <p:nvPr/>
                </p:nvSpPr>
                <p:spPr>
                  <a:xfrm>
                    <a:off x="5848209" y="365731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53" name="Graphic 69">
                  <a:extLst>
                    <a:ext uri="{FF2B5EF4-FFF2-40B4-BE49-F238E27FC236}">
                      <a16:creationId xmlns:a16="http://schemas.microsoft.com/office/drawing/2014/main" id="{CDB1FA4C-7E90-A2EF-B7D6-E17263A869A6}"/>
                    </a:ext>
                  </a:extLst>
                </p:cNvPr>
                <p:cNvGrpSpPr/>
                <p:nvPr/>
              </p:nvGrpSpPr>
              <p:grpSpPr>
                <a:xfrm>
                  <a:off x="5855324" y="3629997"/>
                  <a:ext cx="54503" cy="54503"/>
                  <a:chOff x="5855324" y="3629997"/>
                  <a:chExt cx="54503" cy="54503"/>
                </a:xfrm>
              </p:grpSpPr>
              <p:sp>
                <p:nvSpPr>
                  <p:cNvPr id="665" name="Freeform 940">
                    <a:extLst>
                      <a:ext uri="{FF2B5EF4-FFF2-40B4-BE49-F238E27FC236}">
                        <a16:creationId xmlns:a16="http://schemas.microsoft.com/office/drawing/2014/main" id="{A9516D6F-1FAB-B87B-8F73-F9C909C2FB15}"/>
                      </a:ext>
                    </a:extLst>
                  </p:cNvPr>
                  <p:cNvSpPr/>
                  <p:nvPr/>
                </p:nvSpPr>
                <p:spPr>
                  <a:xfrm>
                    <a:off x="5882639" y="362999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66" name="Freeform 941">
                    <a:extLst>
                      <a:ext uri="{FF2B5EF4-FFF2-40B4-BE49-F238E27FC236}">
                        <a16:creationId xmlns:a16="http://schemas.microsoft.com/office/drawing/2014/main" id="{19D1EE28-F163-63D2-FF2B-D19381296ED2}"/>
                      </a:ext>
                    </a:extLst>
                  </p:cNvPr>
                  <p:cNvSpPr/>
                  <p:nvPr/>
                </p:nvSpPr>
                <p:spPr>
                  <a:xfrm>
                    <a:off x="5855324" y="365731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54" name="Graphic 69">
                  <a:extLst>
                    <a:ext uri="{FF2B5EF4-FFF2-40B4-BE49-F238E27FC236}">
                      <a16:creationId xmlns:a16="http://schemas.microsoft.com/office/drawing/2014/main" id="{949CDDB4-D876-C748-0002-8543C2992D68}"/>
                    </a:ext>
                  </a:extLst>
                </p:cNvPr>
                <p:cNvGrpSpPr/>
                <p:nvPr/>
              </p:nvGrpSpPr>
              <p:grpSpPr>
                <a:xfrm>
                  <a:off x="5869426" y="3629997"/>
                  <a:ext cx="54503" cy="54503"/>
                  <a:chOff x="5869426" y="3629997"/>
                  <a:chExt cx="54503" cy="54503"/>
                </a:xfrm>
              </p:grpSpPr>
              <p:sp>
                <p:nvSpPr>
                  <p:cNvPr id="663" name="Freeform 938">
                    <a:extLst>
                      <a:ext uri="{FF2B5EF4-FFF2-40B4-BE49-F238E27FC236}">
                        <a16:creationId xmlns:a16="http://schemas.microsoft.com/office/drawing/2014/main" id="{74F7861A-5DAC-324F-276D-60967B5967BE}"/>
                      </a:ext>
                    </a:extLst>
                  </p:cNvPr>
                  <p:cNvSpPr/>
                  <p:nvPr/>
                </p:nvSpPr>
                <p:spPr>
                  <a:xfrm>
                    <a:off x="5896614" y="362999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64" name="Freeform 939">
                    <a:extLst>
                      <a:ext uri="{FF2B5EF4-FFF2-40B4-BE49-F238E27FC236}">
                        <a16:creationId xmlns:a16="http://schemas.microsoft.com/office/drawing/2014/main" id="{D28AA4D8-ADCB-3F7B-5472-3F90A4D5AB2E}"/>
                      </a:ext>
                    </a:extLst>
                  </p:cNvPr>
                  <p:cNvSpPr/>
                  <p:nvPr/>
                </p:nvSpPr>
                <p:spPr>
                  <a:xfrm>
                    <a:off x="5869426" y="3657312"/>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4F74C8"/>
                    </a:solidFill>
                    <a:prstDash val="solid"/>
                    <a:miter/>
                  </a:ln>
                </p:spPr>
                <p:txBody>
                  <a:bodyPr rtlCol="0" anchor="ctr"/>
                  <a:lstStyle/>
                  <a:p>
                    <a:endParaRPr lang="en-US" sz="1100"/>
                  </a:p>
                </p:txBody>
              </p:sp>
            </p:grpSp>
            <p:grpSp>
              <p:nvGrpSpPr>
                <p:cNvPr id="555" name="Graphic 69">
                  <a:extLst>
                    <a:ext uri="{FF2B5EF4-FFF2-40B4-BE49-F238E27FC236}">
                      <a16:creationId xmlns:a16="http://schemas.microsoft.com/office/drawing/2014/main" id="{657E4F97-7217-EE97-0E8D-D58723E925B6}"/>
                    </a:ext>
                  </a:extLst>
                </p:cNvPr>
                <p:cNvGrpSpPr/>
                <p:nvPr/>
              </p:nvGrpSpPr>
              <p:grpSpPr>
                <a:xfrm>
                  <a:off x="5882639" y="3629997"/>
                  <a:ext cx="54503" cy="54503"/>
                  <a:chOff x="5882639" y="3629997"/>
                  <a:chExt cx="54503" cy="54503"/>
                </a:xfrm>
              </p:grpSpPr>
              <p:sp>
                <p:nvSpPr>
                  <p:cNvPr id="661" name="Freeform 936">
                    <a:extLst>
                      <a:ext uri="{FF2B5EF4-FFF2-40B4-BE49-F238E27FC236}">
                        <a16:creationId xmlns:a16="http://schemas.microsoft.com/office/drawing/2014/main" id="{8A64C09C-F17D-F37E-0748-F4446B7A7CF7}"/>
                      </a:ext>
                    </a:extLst>
                  </p:cNvPr>
                  <p:cNvSpPr/>
                  <p:nvPr/>
                </p:nvSpPr>
                <p:spPr>
                  <a:xfrm>
                    <a:off x="5909827" y="362999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62" name="Freeform 937">
                    <a:extLst>
                      <a:ext uri="{FF2B5EF4-FFF2-40B4-BE49-F238E27FC236}">
                        <a16:creationId xmlns:a16="http://schemas.microsoft.com/office/drawing/2014/main" id="{BBD4572D-7D6D-4DE5-E87B-A29D6A028C11}"/>
                      </a:ext>
                    </a:extLst>
                  </p:cNvPr>
                  <p:cNvSpPr/>
                  <p:nvPr/>
                </p:nvSpPr>
                <p:spPr>
                  <a:xfrm>
                    <a:off x="5882639" y="3657312"/>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4F74C8"/>
                    </a:solidFill>
                    <a:prstDash val="solid"/>
                    <a:miter/>
                  </a:ln>
                </p:spPr>
                <p:txBody>
                  <a:bodyPr rtlCol="0" anchor="ctr"/>
                  <a:lstStyle/>
                  <a:p>
                    <a:endParaRPr lang="en-US" sz="1100"/>
                  </a:p>
                </p:txBody>
              </p:sp>
            </p:grpSp>
            <p:grpSp>
              <p:nvGrpSpPr>
                <p:cNvPr id="556" name="Graphic 69">
                  <a:extLst>
                    <a:ext uri="{FF2B5EF4-FFF2-40B4-BE49-F238E27FC236}">
                      <a16:creationId xmlns:a16="http://schemas.microsoft.com/office/drawing/2014/main" id="{93F5E70D-81D9-2F26-5018-0E6C0B3A4EB4}"/>
                    </a:ext>
                  </a:extLst>
                </p:cNvPr>
                <p:cNvGrpSpPr/>
                <p:nvPr/>
              </p:nvGrpSpPr>
              <p:grpSpPr>
                <a:xfrm>
                  <a:off x="5901061" y="3650705"/>
                  <a:ext cx="54630" cy="54503"/>
                  <a:chOff x="5901061" y="3650705"/>
                  <a:chExt cx="54630" cy="54503"/>
                </a:xfrm>
              </p:grpSpPr>
              <p:sp>
                <p:nvSpPr>
                  <p:cNvPr id="659" name="Freeform 934">
                    <a:extLst>
                      <a:ext uri="{FF2B5EF4-FFF2-40B4-BE49-F238E27FC236}">
                        <a16:creationId xmlns:a16="http://schemas.microsoft.com/office/drawing/2014/main" id="{3713CC0C-CF82-BCEB-1D8E-3237BB324B1A}"/>
                      </a:ext>
                    </a:extLst>
                  </p:cNvPr>
                  <p:cNvSpPr/>
                  <p:nvPr/>
                </p:nvSpPr>
                <p:spPr>
                  <a:xfrm>
                    <a:off x="5928376" y="3650705"/>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60" name="Freeform 935">
                    <a:extLst>
                      <a:ext uri="{FF2B5EF4-FFF2-40B4-BE49-F238E27FC236}">
                        <a16:creationId xmlns:a16="http://schemas.microsoft.com/office/drawing/2014/main" id="{41177E84-E8F2-5B6A-04BC-39FBBA34A464}"/>
                      </a:ext>
                    </a:extLst>
                  </p:cNvPr>
                  <p:cNvSpPr/>
                  <p:nvPr/>
                </p:nvSpPr>
                <p:spPr>
                  <a:xfrm>
                    <a:off x="5901061" y="3677894"/>
                    <a:ext cx="54630" cy="12704"/>
                  </a:xfrm>
                  <a:custGeom>
                    <a:avLst/>
                    <a:gdLst>
                      <a:gd name="connsiteX0" fmla="*/ 0 w 54630"/>
                      <a:gd name="connsiteY0" fmla="*/ 0 h 12704"/>
                      <a:gd name="connsiteX1" fmla="*/ 54631 w 54630"/>
                      <a:gd name="connsiteY1" fmla="*/ 0 h 12704"/>
                    </a:gdLst>
                    <a:ahLst/>
                    <a:cxnLst>
                      <a:cxn ang="0">
                        <a:pos x="connsiteX0" y="connsiteY0"/>
                      </a:cxn>
                      <a:cxn ang="0">
                        <a:pos x="connsiteX1" y="connsiteY1"/>
                      </a:cxn>
                    </a:cxnLst>
                    <a:rect l="l" t="t" r="r" b="b"/>
                    <a:pathLst>
                      <a:path w="54630" h="12704">
                        <a:moveTo>
                          <a:pt x="0" y="0"/>
                        </a:moveTo>
                        <a:lnTo>
                          <a:pt x="54631" y="0"/>
                        </a:lnTo>
                      </a:path>
                    </a:pathLst>
                  </a:custGeom>
                  <a:ln w="12700" cap="flat">
                    <a:solidFill>
                      <a:srgbClr val="4F74C8"/>
                    </a:solidFill>
                    <a:prstDash val="solid"/>
                    <a:miter/>
                  </a:ln>
                </p:spPr>
                <p:txBody>
                  <a:bodyPr rtlCol="0" anchor="ctr"/>
                  <a:lstStyle/>
                  <a:p>
                    <a:endParaRPr lang="en-US" sz="1100"/>
                  </a:p>
                </p:txBody>
              </p:sp>
            </p:grpSp>
            <p:grpSp>
              <p:nvGrpSpPr>
                <p:cNvPr id="557" name="Graphic 69">
                  <a:extLst>
                    <a:ext uri="{FF2B5EF4-FFF2-40B4-BE49-F238E27FC236}">
                      <a16:creationId xmlns:a16="http://schemas.microsoft.com/office/drawing/2014/main" id="{4A70DE14-6559-9DE7-F045-C2CD4EFE6FC6}"/>
                    </a:ext>
                  </a:extLst>
                </p:cNvPr>
                <p:cNvGrpSpPr/>
                <p:nvPr/>
              </p:nvGrpSpPr>
              <p:grpSpPr>
                <a:xfrm>
                  <a:off x="5925835" y="3650705"/>
                  <a:ext cx="54503" cy="54503"/>
                  <a:chOff x="5925835" y="3650705"/>
                  <a:chExt cx="54503" cy="54503"/>
                </a:xfrm>
              </p:grpSpPr>
              <p:sp>
                <p:nvSpPr>
                  <p:cNvPr id="657" name="Freeform 932">
                    <a:extLst>
                      <a:ext uri="{FF2B5EF4-FFF2-40B4-BE49-F238E27FC236}">
                        <a16:creationId xmlns:a16="http://schemas.microsoft.com/office/drawing/2014/main" id="{715029F4-6AE6-E4BD-0808-811C5CBEC483}"/>
                      </a:ext>
                    </a:extLst>
                  </p:cNvPr>
                  <p:cNvSpPr/>
                  <p:nvPr/>
                </p:nvSpPr>
                <p:spPr>
                  <a:xfrm>
                    <a:off x="5953150" y="3650705"/>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58" name="Freeform 933">
                    <a:extLst>
                      <a:ext uri="{FF2B5EF4-FFF2-40B4-BE49-F238E27FC236}">
                        <a16:creationId xmlns:a16="http://schemas.microsoft.com/office/drawing/2014/main" id="{5107CDC1-E420-2AA9-8384-C36F38A28DD8}"/>
                      </a:ext>
                    </a:extLst>
                  </p:cNvPr>
                  <p:cNvSpPr/>
                  <p:nvPr/>
                </p:nvSpPr>
                <p:spPr>
                  <a:xfrm>
                    <a:off x="5925835" y="3677894"/>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4F74C8"/>
                    </a:solidFill>
                    <a:prstDash val="solid"/>
                    <a:miter/>
                  </a:ln>
                </p:spPr>
                <p:txBody>
                  <a:bodyPr rtlCol="0" anchor="ctr"/>
                  <a:lstStyle/>
                  <a:p>
                    <a:endParaRPr lang="en-US" sz="1100"/>
                  </a:p>
                </p:txBody>
              </p:sp>
            </p:grpSp>
            <p:grpSp>
              <p:nvGrpSpPr>
                <p:cNvPr id="558" name="Graphic 69">
                  <a:extLst>
                    <a:ext uri="{FF2B5EF4-FFF2-40B4-BE49-F238E27FC236}">
                      <a16:creationId xmlns:a16="http://schemas.microsoft.com/office/drawing/2014/main" id="{38CEE359-76E0-796A-4DC2-9F6E8F6CE2E3}"/>
                    </a:ext>
                  </a:extLst>
                </p:cNvPr>
                <p:cNvGrpSpPr/>
                <p:nvPr/>
              </p:nvGrpSpPr>
              <p:grpSpPr>
                <a:xfrm>
                  <a:off x="5932950" y="3650705"/>
                  <a:ext cx="54503" cy="54503"/>
                  <a:chOff x="5932950" y="3650705"/>
                  <a:chExt cx="54503" cy="54503"/>
                </a:xfrm>
              </p:grpSpPr>
              <p:sp>
                <p:nvSpPr>
                  <p:cNvPr id="655" name="Freeform 930">
                    <a:extLst>
                      <a:ext uri="{FF2B5EF4-FFF2-40B4-BE49-F238E27FC236}">
                        <a16:creationId xmlns:a16="http://schemas.microsoft.com/office/drawing/2014/main" id="{5D934833-E5AD-7DF7-A6A4-357B1E2E24BA}"/>
                      </a:ext>
                    </a:extLst>
                  </p:cNvPr>
                  <p:cNvSpPr/>
                  <p:nvPr/>
                </p:nvSpPr>
                <p:spPr>
                  <a:xfrm>
                    <a:off x="5960265" y="3650705"/>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56" name="Freeform 931">
                    <a:extLst>
                      <a:ext uri="{FF2B5EF4-FFF2-40B4-BE49-F238E27FC236}">
                        <a16:creationId xmlns:a16="http://schemas.microsoft.com/office/drawing/2014/main" id="{C5D276DF-0539-8AC2-4570-D92B25DB13AB}"/>
                      </a:ext>
                    </a:extLst>
                  </p:cNvPr>
                  <p:cNvSpPr/>
                  <p:nvPr/>
                </p:nvSpPr>
                <p:spPr>
                  <a:xfrm>
                    <a:off x="5932950" y="3677894"/>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4F74C8"/>
                    </a:solidFill>
                    <a:prstDash val="solid"/>
                    <a:miter/>
                  </a:ln>
                </p:spPr>
                <p:txBody>
                  <a:bodyPr rtlCol="0" anchor="ctr"/>
                  <a:lstStyle/>
                  <a:p>
                    <a:endParaRPr lang="en-US" sz="1100"/>
                  </a:p>
                </p:txBody>
              </p:sp>
            </p:grpSp>
            <p:grpSp>
              <p:nvGrpSpPr>
                <p:cNvPr id="559" name="Graphic 69">
                  <a:extLst>
                    <a:ext uri="{FF2B5EF4-FFF2-40B4-BE49-F238E27FC236}">
                      <a16:creationId xmlns:a16="http://schemas.microsoft.com/office/drawing/2014/main" id="{0A6193EA-3B9A-C6D2-C593-92B4E4BFD664}"/>
                    </a:ext>
                  </a:extLst>
                </p:cNvPr>
                <p:cNvGrpSpPr/>
                <p:nvPr/>
              </p:nvGrpSpPr>
              <p:grpSpPr>
                <a:xfrm>
                  <a:off x="5940700" y="3650705"/>
                  <a:ext cx="54503" cy="54503"/>
                  <a:chOff x="5940700" y="3650705"/>
                  <a:chExt cx="54503" cy="54503"/>
                </a:xfrm>
              </p:grpSpPr>
              <p:sp>
                <p:nvSpPr>
                  <p:cNvPr id="653" name="Freeform 928">
                    <a:extLst>
                      <a:ext uri="{FF2B5EF4-FFF2-40B4-BE49-F238E27FC236}">
                        <a16:creationId xmlns:a16="http://schemas.microsoft.com/office/drawing/2014/main" id="{FFF68B3E-6BBB-A7AB-1B34-CCE0AFDEC6FC}"/>
                      </a:ext>
                    </a:extLst>
                  </p:cNvPr>
                  <p:cNvSpPr/>
                  <p:nvPr/>
                </p:nvSpPr>
                <p:spPr>
                  <a:xfrm>
                    <a:off x="5967888" y="3650705"/>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54" name="Freeform 929">
                    <a:extLst>
                      <a:ext uri="{FF2B5EF4-FFF2-40B4-BE49-F238E27FC236}">
                        <a16:creationId xmlns:a16="http://schemas.microsoft.com/office/drawing/2014/main" id="{CB5AA10C-2760-B84F-A04E-A30628492117}"/>
                      </a:ext>
                    </a:extLst>
                  </p:cNvPr>
                  <p:cNvSpPr/>
                  <p:nvPr/>
                </p:nvSpPr>
                <p:spPr>
                  <a:xfrm>
                    <a:off x="5940700" y="367789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60" name="Graphic 69">
                  <a:extLst>
                    <a:ext uri="{FF2B5EF4-FFF2-40B4-BE49-F238E27FC236}">
                      <a16:creationId xmlns:a16="http://schemas.microsoft.com/office/drawing/2014/main" id="{CA3932C8-826D-7DD2-7A9D-4AA10DD9F612}"/>
                    </a:ext>
                  </a:extLst>
                </p:cNvPr>
                <p:cNvGrpSpPr/>
                <p:nvPr/>
              </p:nvGrpSpPr>
              <p:grpSpPr>
                <a:xfrm>
                  <a:off x="5948323" y="3650705"/>
                  <a:ext cx="54503" cy="54503"/>
                  <a:chOff x="5948323" y="3650705"/>
                  <a:chExt cx="54503" cy="54503"/>
                </a:xfrm>
              </p:grpSpPr>
              <p:sp>
                <p:nvSpPr>
                  <p:cNvPr id="651" name="Freeform 926">
                    <a:extLst>
                      <a:ext uri="{FF2B5EF4-FFF2-40B4-BE49-F238E27FC236}">
                        <a16:creationId xmlns:a16="http://schemas.microsoft.com/office/drawing/2014/main" id="{AF3E52E4-126E-3779-A2D6-C658769225D2}"/>
                      </a:ext>
                    </a:extLst>
                  </p:cNvPr>
                  <p:cNvSpPr/>
                  <p:nvPr/>
                </p:nvSpPr>
                <p:spPr>
                  <a:xfrm>
                    <a:off x="5975638" y="3650705"/>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52" name="Freeform 927">
                    <a:extLst>
                      <a:ext uri="{FF2B5EF4-FFF2-40B4-BE49-F238E27FC236}">
                        <a16:creationId xmlns:a16="http://schemas.microsoft.com/office/drawing/2014/main" id="{5800C54E-B0B3-DEDE-BCF1-A54DE534E310}"/>
                      </a:ext>
                    </a:extLst>
                  </p:cNvPr>
                  <p:cNvSpPr/>
                  <p:nvPr/>
                </p:nvSpPr>
                <p:spPr>
                  <a:xfrm>
                    <a:off x="5948323" y="367789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61" name="Graphic 69">
                  <a:extLst>
                    <a:ext uri="{FF2B5EF4-FFF2-40B4-BE49-F238E27FC236}">
                      <a16:creationId xmlns:a16="http://schemas.microsoft.com/office/drawing/2014/main" id="{58CE3B87-62F3-AE8E-259B-2372FD3EC343}"/>
                    </a:ext>
                  </a:extLst>
                </p:cNvPr>
                <p:cNvGrpSpPr/>
                <p:nvPr/>
              </p:nvGrpSpPr>
              <p:grpSpPr>
                <a:xfrm>
                  <a:off x="5956073" y="3650705"/>
                  <a:ext cx="54503" cy="54503"/>
                  <a:chOff x="5956073" y="3650705"/>
                  <a:chExt cx="54503" cy="54503"/>
                </a:xfrm>
              </p:grpSpPr>
              <p:sp>
                <p:nvSpPr>
                  <p:cNvPr id="649" name="Freeform 924">
                    <a:extLst>
                      <a:ext uri="{FF2B5EF4-FFF2-40B4-BE49-F238E27FC236}">
                        <a16:creationId xmlns:a16="http://schemas.microsoft.com/office/drawing/2014/main" id="{77AEFFAD-6457-9B38-F734-2B98A8FF115C}"/>
                      </a:ext>
                    </a:extLst>
                  </p:cNvPr>
                  <p:cNvSpPr/>
                  <p:nvPr/>
                </p:nvSpPr>
                <p:spPr>
                  <a:xfrm>
                    <a:off x="5983261" y="3650705"/>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50" name="Freeform 925">
                    <a:extLst>
                      <a:ext uri="{FF2B5EF4-FFF2-40B4-BE49-F238E27FC236}">
                        <a16:creationId xmlns:a16="http://schemas.microsoft.com/office/drawing/2014/main" id="{CD09290F-0565-AEAB-7C39-7A47C47E7F53}"/>
                      </a:ext>
                    </a:extLst>
                  </p:cNvPr>
                  <p:cNvSpPr/>
                  <p:nvPr/>
                </p:nvSpPr>
                <p:spPr>
                  <a:xfrm>
                    <a:off x="5956073" y="3677894"/>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4F74C8"/>
                    </a:solidFill>
                    <a:prstDash val="solid"/>
                    <a:miter/>
                  </a:ln>
                </p:spPr>
                <p:txBody>
                  <a:bodyPr rtlCol="0" anchor="ctr"/>
                  <a:lstStyle/>
                  <a:p>
                    <a:endParaRPr lang="en-US" sz="1100"/>
                  </a:p>
                </p:txBody>
              </p:sp>
            </p:grpSp>
            <p:grpSp>
              <p:nvGrpSpPr>
                <p:cNvPr id="562" name="Graphic 69">
                  <a:extLst>
                    <a:ext uri="{FF2B5EF4-FFF2-40B4-BE49-F238E27FC236}">
                      <a16:creationId xmlns:a16="http://schemas.microsoft.com/office/drawing/2014/main" id="{F758C66C-B459-FD83-2AC9-80EA2C7F61F0}"/>
                    </a:ext>
                  </a:extLst>
                </p:cNvPr>
                <p:cNvGrpSpPr/>
                <p:nvPr/>
              </p:nvGrpSpPr>
              <p:grpSpPr>
                <a:xfrm>
                  <a:off x="5963695" y="3650705"/>
                  <a:ext cx="54503" cy="54503"/>
                  <a:chOff x="5963695" y="3650705"/>
                  <a:chExt cx="54503" cy="54503"/>
                </a:xfrm>
              </p:grpSpPr>
              <p:sp>
                <p:nvSpPr>
                  <p:cNvPr id="647" name="Freeform 922">
                    <a:extLst>
                      <a:ext uri="{FF2B5EF4-FFF2-40B4-BE49-F238E27FC236}">
                        <a16:creationId xmlns:a16="http://schemas.microsoft.com/office/drawing/2014/main" id="{3B8F5C2E-3854-477F-F727-CFEE3F3190DD}"/>
                      </a:ext>
                    </a:extLst>
                  </p:cNvPr>
                  <p:cNvSpPr/>
                  <p:nvPr/>
                </p:nvSpPr>
                <p:spPr>
                  <a:xfrm>
                    <a:off x="5991011" y="3650705"/>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48" name="Freeform 923">
                    <a:extLst>
                      <a:ext uri="{FF2B5EF4-FFF2-40B4-BE49-F238E27FC236}">
                        <a16:creationId xmlns:a16="http://schemas.microsoft.com/office/drawing/2014/main" id="{683CC158-6E3B-144A-8359-D9913DCE4BDE}"/>
                      </a:ext>
                    </a:extLst>
                  </p:cNvPr>
                  <p:cNvSpPr/>
                  <p:nvPr/>
                </p:nvSpPr>
                <p:spPr>
                  <a:xfrm>
                    <a:off x="5963695" y="367789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63" name="Graphic 69">
                  <a:extLst>
                    <a:ext uri="{FF2B5EF4-FFF2-40B4-BE49-F238E27FC236}">
                      <a16:creationId xmlns:a16="http://schemas.microsoft.com/office/drawing/2014/main" id="{1FDC64E7-4AD1-2112-E569-17D9CE957C4A}"/>
                    </a:ext>
                  </a:extLst>
                </p:cNvPr>
                <p:cNvGrpSpPr/>
                <p:nvPr/>
              </p:nvGrpSpPr>
              <p:grpSpPr>
                <a:xfrm>
                  <a:off x="5971318" y="3650705"/>
                  <a:ext cx="54630" cy="54503"/>
                  <a:chOff x="5971318" y="3650705"/>
                  <a:chExt cx="54630" cy="54503"/>
                </a:xfrm>
              </p:grpSpPr>
              <p:sp>
                <p:nvSpPr>
                  <p:cNvPr id="645" name="Freeform 920">
                    <a:extLst>
                      <a:ext uri="{FF2B5EF4-FFF2-40B4-BE49-F238E27FC236}">
                        <a16:creationId xmlns:a16="http://schemas.microsoft.com/office/drawing/2014/main" id="{05105B54-13AA-8D37-F825-B87809C33D7A}"/>
                      </a:ext>
                    </a:extLst>
                  </p:cNvPr>
                  <p:cNvSpPr/>
                  <p:nvPr/>
                </p:nvSpPr>
                <p:spPr>
                  <a:xfrm>
                    <a:off x="5998634" y="3650705"/>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46" name="Freeform 921">
                    <a:extLst>
                      <a:ext uri="{FF2B5EF4-FFF2-40B4-BE49-F238E27FC236}">
                        <a16:creationId xmlns:a16="http://schemas.microsoft.com/office/drawing/2014/main" id="{56EC7A4B-12D4-4A10-F4A1-3AFF00995F52}"/>
                      </a:ext>
                    </a:extLst>
                  </p:cNvPr>
                  <p:cNvSpPr/>
                  <p:nvPr/>
                </p:nvSpPr>
                <p:spPr>
                  <a:xfrm>
                    <a:off x="5971318" y="3677894"/>
                    <a:ext cx="54630" cy="12704"/>
                  </a:xfrm>
                  <a:custGeom>
                    <a:avLst/>
                    <a:gdLst>
                      <a:gd name="connsiteX0" fmla="*/ 0 w 54630"/>
                      <a:gd name="connsiteY0" fmla="*/ 0 h 12704"/>
                      <a:gd name="connsiteX1" fmla="*/ 54631 w 54630"/>
                      <a:gd name="connsiteY1" fmla="*/ 0 h 12704"/>
                    </a:gdLst>
                    <a:ahLst/>
                    <a:cxnLst>
                      <a:cxn ang="0">
                        <a:pos x="connsiteX0" y="connsiteY0"/>
                      </a:cxn>
                      <a:cxn ang="0">
                        <a:pos x="connsiteX1" y="connsiteY1"/>
                      </a:cxn>
                    </a:cxnLst>
                    <a:rect l="l" t="t" r="r" b="b"/>
                    <a:pathLst>
                      <a:path w="54630" h="12704">
                        <a:moveTo>
                          <a:pt x="0" y="0"/>
                        </a:moveTo>
                        <a:lnTo>
                          <a:pt x="54631" y="0"/>
                        </a:lnTo>
                      </a:path>
                    </a:pathLst>
                  </a:custGeom>
                  <a:ln w="12700" cap="flat">
                    <a:solidFill>
                      <a:srgbClr val="4F74C8"/>
                    </a:solidFill>
                    <a:prstDash val="solid"/>
                    <a:miter/>
                  </a:ln>
                </p:spPr>
                <p:txBody>
                  <a:bodyPr rtlCol="0" anchor="ctr"/>
                  <a:lstStyle/>
                  <a:p>
                    <a:endParaRPr lang="en-US" sz="1100"/>
                  </a:p>
                </p:txBody>
              </p:sp>
            </p:grpSp>
            <p:grpSp>
              <p:nvGrpSpPr>
                <p:cNvPr id="564" name="Graphic 69">
                  <a:extLst>
                    <a:ext uri="{FF2B5EF4-FFF2-40B4-BE49-F238E27FC236}">
                      <a16:creationId xmlns:a16="http://schemas.microsoft.com/office/drawing/2014/main" id="{653F4E79-D6D2-5D5B-C347-A9065CCBDF74}"/>
                    </a:ext>
                  </a:extLst>
                </p:cNvPr>
                <p:cNvGrpSpPr/>
                <p:nvPr/>
              </p:nvGrpSpPr>
              <p:grpSpPr>
                <a:xfrm>
                  <a:off x="5979068" y="3650705"/>
                  <a:ext cx="54503" cy="54503"/>
                  <a:chOff x="5979068" y="3650705"/>
                  <a:chExt cx="54503" cy="54503"/>
                </a:xfrm>
              </p:grpSpPr>
              <p:sp>
                <p:nvSpPr>
                  <p:cNvPr id="643" name="Freeform 918">
                    <a:extLst>
                      <a:ext uri="{FF2B5EF4-FFF2-40B4-BE49-F238E27FC236}">
                        <a16:creationId xmlns:a16="http://schemas.microsoft.com/office/drawing/2014/main" id="{EB2F2F29-05A7-D158-A9A9-828628974354}"/>
                      </a:ext>
                    </a:extLst>
                  </p:cNvPr>
                  <p:cNvSpPr/>
                  <p:nvPr/>
                </p:nvSpPr>
                <p:spPr>
                  <a:xfrm>
                    <a:off x="6006256" y="3650705"/>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44" name="Freeform 919">
                    <a:extLst>
                      <a:ext uri="{FF2B5EF4-FFF2-40B4-BE49-F238E27FC236}">
                        <a16:creationId xmlns:a16="http://schemas.microsoft.com/office/drawing/2014/main" id="{D2C30F82-DC91-21A8-D767-BBE8E5811E75}"/>
                      </a:ext>
                    </a:extLst>
                  </p:cNvPr>
                  <p:cNvSpPr/>
                  <p:nvPr/>
                </p:nvSpPr>
                <p:spPr>
                  <a:xfrm>
                    <a:off x="5979068" y="3677894"/>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4F74C8"/>
                    </a:solidFill>
                    <a:prstDash val="solid"/>
                    <a:miter/>
                  </a:ln>
                </p:spPr>
                <p:txBody>
                  <a:bodyPr rtlCol="0" anchor="ctr"/>
                  <a:lstStyle/>
                  <a:p>
                    <a:endParaRPr lang="en-US" sz="1100"/>
                  </a:p>
                </p:txBody>
              </p:sp>
            </p:grpSp>
            <p:grpSp>
              <p:nvGrpSpPr>
                <p:cNvPr id="565" name="Graphic 69">
                  <a:extLst>
                    <a:ext uri="{FF2B5EF4-FFF2-40B4-BE49-F238E27FC236}">
                      <a16:creationId xmlns:a16="http://schemas.microsoft.com/office/drawing/2014/main" id="{F77ADD4F-46DE-2A71-E99D-6F9174F04395}"/>
                    </a:ext>
                  </a:extLst>
                </p:cNvPr>
                <p:cNvGrpSpPr/>
                <p:nvPr/>
              </p:nvGrpSpPr>
              <p:grpSpPr>
                <a:xfrm>
                  <a:off x="6000666" y="3650705"/>
                  <a:ext cx="54503" cy="54503"/>
                  <a:chOff x="6000666" y="3650705"/>
                  <a:chExt cx="54503" cy="54503"/>
                </a:xfrm>
              </p:grpSpPr>
              <p:sp>
                <p:nvSpPr>
                  <p:cNvPr id="641" name="Freeform 916">
                    <a:extLst>
                      <a:ext uri="{FF2B5EF4-FFF2-40B4-BE49-F238E27FC236}">
                        <a16:creationId xmlns:a16="http://schemas.microsoft.com/office/drawing/2014/main" id="{333CC097-34B3-D4BC-D650-B6929D47B8EC}"/>
                      </a:ext>
                    </a:extLst>
                  </p:cNvPr>
                  <p:cNvSpPr/>
                  <p:nvPr/>
                </p:nvSpPr>
                <p:spPr>
                  <a:xfrm>
                    <a:off x="6027854" y="3650705"/>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42" name="Freeform 917">
                    <a:extLst>
                      <a:ext uri="{FF2B5EF4-FFF2-40B4-BE49-F238E27FC236}">
                        <a16:creationId xmlns:a16="http://schemas.microsoft.com/office/drawing/2014/main" id="{CB9DAE91-BCE5-5FED-E911-4344B2297B91}"/>
                      </a:ext>
                    </a:extLst>
                  </p:cNvPr>
                  <p:cNvSpPr/>
                  <p:nvPr/>
                </p:nvSpPr>
                <p:spPr>
                  <a:xfrm>
                    <a:off x="6000666" y="367789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66" name="Graphic 69">
                  <a:extLst>
                    <a:ext uri="{FF2B5EF4-FFF2-40B4-BE49-F238E27FC236}">
                      <a16:creationId xmlns:a16="http://schemas.microsoft.com/office/drawing/2014/main" id="{9496F0C5-A997-0C8E-D1B4-8999DF04FF7A}"/>
                    </a:ext>
                  </a:extLst>
                </p:cNvPr>
                <p:cNvGrpSpPr/>
                <p:nvPr/>
              </p:nvGrpSpPr>
              <p:grpSpPr>
                <a:xfrm>
                  <a:off x="6014514" y="3657312"/>
                  <a:ext cx="54503" cy="54503"/>
                  <a:chOff x="6014514" y="3657312"/>
                  <a:chExt cx="54503" cy="54503"/>
                </a:xfrm>
              </p:grpSpPr>
              <p:sp>
                <p:nvSpPr>
                  <p:cNvPr id="639" name="Freeform 914">
                    <a:extLst>
                      <a:ext uri="{FF2B5EF4-FFF2-40B4-BE49-F238E27FC236}">
                        <a16:creationId xmlns:a16="http://schemas.microsoft.com/office/drawing/2014/main" id="{5034F7D1-0CA3-910F-29BF-A0E225FE4C2F}"/>
                      </a:ext>
                    </a:extLst>
                  </p:cNvPr>
                  <p:cNvSpPr/>
                  <p:nvPr/>
                </p:nvSpPr>
                <p:spPr>
                  <a:xfrm>
                    <a:off x="6041830" y="3657312"/>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4F74C8"/>
                    </a:solidFill>
                    <a:prstDash val="solid"/>
                    <a:miter/>
                  </a:ln>
                </p:spPr>
                <p:txBody>
                  <a:bodyPr rtlCol="0" anchor="ctr"/>
                  <a:lstStyle/>
                  <a:p>
                    <a:endParaRPr lang="en-US" sz="1100"/>
                  </a:p>
                </p:txBody>
              </p:sp>
              <p:sp>
                <p:nvSpPr>
                  <p:cNvPr id="640" name="Freeform 915">
                    <a:extLst>
                      <a:ext uri="{FF2B5EF4-FFF2-40B4-BE49-F238E27FC236}">
                        <a16:creationId xmlns:a16="http://schemas.microsoft.com/office/drawing/2014/main" id="{F0FAA527-5CDD-755F-9F39-171D2F4B0FB4}"/>
                      </a:ext>
                    </a:extLst>
                  </p:cNvPr>
                  <p:cNvSpPr/>
                  <p:nvPr/>
                </p:nvSpPr>
                <p:spPr>
                  <a:xfrm>
                    <a:off x="6014514" y="3684500"/>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67" name="Graphic 69">
                  <a:extLst>
                    <a:ext uri="{FF2B5EF4-FFF2-40B4-BE49-F238E27FC236}">
                      <a16:creationId xmlns:a16="http://schemas.microsoft.com/office/drawing/2014/main" id="{CEFCBD9C-DCD8-FD12-85FE-60BC7C600C6B}"/>
                    </a:ext>
                  </a:extLst>
                </p:cNvPr>
                <p:cNvGrpSpPr/>
                <p:nvPr/>
              </p:nvGrpSpPr>
              <p:grpSpPr>
                <a:xfrm>
                  <a:off x="6027854" y="3667349"/>
                  <a:ext cx="54503" cy="54503"/>
                  <a:chOff x="6027854" y="3667349"/>
                  <a:chExt cx="54503" cy="54503"/>
                </a:xfrm>
              </p:grpSpPr>
              <p:sp>
                <p:nvSpPr>
                  <p:cNvPr id="637" name="Freeform 912">
                    <a:extLst>
                      <a:ext uri="{FF2B5EF4-FFF2-40B4-BE49-F238E27FC236}">
                        <a16:creationId xmlns:a16="http://schemas.microsoft.com/office/drawing/2014/main" id="{4A1E1959-4558-5FDD-4D7F-F3E9D8ABA7CF}"/>
                      </a:ext>
                    </a:extLst>
                  </p:cNvPr>
                  <p:cNvSpPr/>
                  <p:nvPr/>
                </p:nvSpPr>
                <p:spPr>
                  <a:xfrm>
                    <a:off x="6055170" y="366734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38" name="Freeform 913">
                    <a:extLst>
                      <a:ext uri="{FF2B5EF4-FFF2-40B4-BE49-F238E27FC236}">
                        <a16:creationId xmlns:a16="http://schemas.microsoft.com/office/drawing/2014/main" id="{59E78049-A191-3497-EDB3-6CD50259320D}"/>
                      </a:ext>
                    </a:extLst>
                  </p:cNvPr>
                  <p:cNvSpPr/>
                  <p:nvPr/>
                </p:nvSpPr>
                <p:spPr>
                  <a:xfrm>
                    <a:off x="6027854" y="3694537"/>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4F74C8"/>
                    </a:solidFill>
                    <a:prstDash val="solid"/>
                    <a:miter/>
                  </a:ln>
                </p:spPr>
                <p:txBody>
                  <a:bodyPr rtlCol="0" anchor="ctr"/>
                  <a:lstStyle/>
                  <a:p>
                    <a:endParaRPr lang="en-US" sz="1100"/>
                  </a:p>
                </p:txBody>
              </p:sp>
            </p:grpSp>
            <p:grpSp>
              <p:nvGrpSpPr>
                <p:cNvPr id="568" name="Graphic 69">
                  <a:extLst>
                    <a:ext uri="{FF2B5EF4-FFF2-40B4-BE49-F238E27FC236}">
                      <a16:creationId xmlns:a16="http://schemas.microsoft.com/office/drawing/2014/main" id="{24417123-B09F-8588-576F-B265CB3A7332}"/>
                    </a:ext>
                  </a:extLst>
                </p:cNvPr>
                <p:cNvGrpSpPr/>
                <p:nvPr/>
              </p:nvGrpSpPr>
              <p:grpSpPr>
                <a:xfrm>
                  <a:off x="6078801" y="3688566"/>
                  <a:ext cx="54503" cy="54503"/>
                  <a:chOff x="6078801" y="3688566"/>
                  <a:chExt cx="54503" cy="54503"/>
                </a:xfrm>
              </p:grpSpPr>
              <p:sp>
                <p:nvSpPr>
                  <p:cNvPr id="635" name="Freeform 910">
                    <a:extLst>
                      <a:ext uri="{FF2B5EF4-FFF2-40B4-BE49-F238E27FC236}">
                        <a16:creationId xmlns:a16="http://schemas.microsoft.com/office/drawing/2014/main" id="{260417E2-6785-370A-BACB-A8100D012DA2}"/>
                      </a:ext>
                    </a:extLst>
                  </p:cNvPr>
                  <p:cNvSpPr/>
                  <p:nvPr/>
                </p:nvSpPr>
                <p:spPr>
                  <a:xfrm>
                    <a:off x="6105989" y="368856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36" name="Freeform 911">
                    <a:extLst>
                      <a:ext uri="{FF2B5EF4-FFF2-40B4-BE49-F238E27FC236}">
                        <a16:creationId xmlns:a16="http://schemas.microsoft.com/office/drawing/2014/main" id="{2879D550-4237-ACFB-3329-21C98EEA4B53}"/>
                      </a:ext>
                    </a:extLst>
                  </p:cNvPr>
                  <p:cNvSpPr/>
                  <p:nvPr/>
                </p:nvSpPr>
                <p:spPr>
                  <a:xfrm>
                    <a:off x="6078801" y="3715881"/>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69" name="Graphic 69">
                  <a:extLst>
                    <a:ext uri="{FF2B5EF4-FFF2-40B4-BE49-F238E27FC236}">
                      <a16:creationId xmlns:a16="http://schemas.microsoft.com/office/drawing/2014/main" id="{6FB38B1A-2423-389A-2EA3-64A9F73F3A88}"/>
                    </a:ext>
                  </a:extLst>
                </p:cNvPr>
                <p:cNvGrpSpPr/>
                <p:nvPr/>
              </p:nvGrpSpPr>
              <p:grpSpPr>
                <a:xfrm>
                  <a:off x="6105989" y="3728713"/>
                  <a:ext cx="54503" cy="54503"/>
                  <a:chOff x="6105989" y="3728713"/>
                  <a:chExt cx="54503" cy="54503"/>
                </a:xfrm>
              </p:grpSpPr>
              <p:sp>
                <p:nvSpPr>
                  <p:cNvPr id="633" name="Freeform 908">
                    <a:extLst>
                      <a:ext uri="{FF2B5EF4-FFF2-40B4-BE49-F238E27FC236}">
                        <a16:creationId xmlns:a16="http://schemas.microsoft.com/office/drawing/2014/main" id="{280B77A6-2BD6-CBB0-2198-09BDA0E6273E}"/>
                      </a:ext>
                    </a:extLst>
                  </p:cNvPr>
                  <p:cNvSpPr/>
                  <p:nvPr/>
                </p:nvSpPr>
                <p:spPr>
                  <a:xfrm>
                    <a:off x="6133304" y="3728713"/>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34" name="Freeform 909">
                    <a:extLst>
                      <a:ext uri="{FF2B5EF4-FFF2-40B4-BE49-F238E27FC236}">
                        <a16:creationId xmlns:a16="http://schemas.microsoft.com/office/drawing/2014/main" id="{E436270D-3CF8-38FE-4E92-CCB66F529990}"/>
                      </a:ext>
                    </a:extLst>
                  </p:cNvPr>
                  <p:cNvSpPr/>
                  <p:nvPr/>
                </p:nvSpPr>
                <p:spPr>
                  <a:xfrm>
                    <a:off x="6105989" y="3755901"/>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70" name="Graphic 69">
                  <a:extLst>
                    <a:ext uri="{FF2B5EF4-FFF2-40B4-BE49-F238E27FC236}">
                      <a16:creationId xmlns:a16="http://schemas.microsoft.com/office/drawing/2014/main" id="{C3D8104B-644B-07DD-0C98-E87421351A72}"/>
                    </a:ext>
                  </a:extLst>
                </p:cNvPr>
                <p:cNvGrpSpPr/>
                <p:nvPr/>
              </p:nvGrpSpPr>
              <p:grpSpPr>
                <a:xfrm>
                  <a:off x="6135083" y="3728713"/>
                  <a:ext cx="54630" cy="54503"/>
                  <a:chOff x="6135083" y="3728713"/>
                  <a:chExt cx="54630" cy="54503"/>
                </a:xfrm>
              </p:grpSpPr>
              <p:sp>
                <p:nvSpPr>
                  <p:cNvPr id="631" name="Freeform 906">
                    <a:extLst>
                      <a:ext uri="{FF2B5EF4-FFF2-40B4-BE49-F238E27FC236}">
                        <a16:creationId xmlns:a16="http://schemas.microsoft.com/office/drawing/2014/main" id="{5C22718D-0722-CA58-9A14-B756FA0A3894}"/>
                      </a:ext>
                    </a:extLst>
                  </p:cNvPr>
                  <p:cNvSpPr/>
                  <p:nvPr/>
                </p:nvSpPr>
                <p:spPr>
                  <a:xfrm>
                    <a:off x="6162398" y="3728713"/>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32" name="Freeform 907">
                    <a:extLst>
                      <a:ext uri="{FF2B5EF4-FFF2-40B4-BE49-F238E27FC236}">
                        <a16:creationId xmlns:a16="http://schemas.microsoft.com/office/drawing/2014/main" id="{3148F721-0ED9-4893-806C-12B290973D22}"/>
                      </a:ext>
                    </a:extLst>
                  </p:cNvPr>
                  <p:cNvSpPr/>
                  <p:nvPr/>
                </p:nvSpPr>
                <p:spPr>
                  <a:xfrm>
                    <a:off x="6135083" y="3755901"/>
                    <a:ext cx="54630" cy="12704"/>
                  </a:xfrm>
                  <a:custGeom>
                    <a:avLst/>
                    <a:gdLst>
                      <a:gd name="connsiteX0" fmla="*/ 0 w 54630"/>
                      <a:gd name="connsiteY0" fmla="*/ 0 h 12704"/>
                      <a:gd name="connsiteX1" fmla="*/ 54630 w 54630"/>
                      <a:gd name="connsiteY1" fmla="*/ 0 h 12704"/>
                    </a:gdLst>
                    <a:ahLst/>
                    <a:cxnLst>
                      <a:cxn ang="0">
                        <a:pos x="connsiteX0" y="connsiteY0"/>
                      </a:cxn>
                      <a:cxn ang="0">
                        <a:pos x="connsiteX1" y="connsiteY1"/>
                      </a:cxn>
                    </a:cxnLst>
                    <a:rect l="l" t="t" r="r" b="b"/>
                    <a:pathLst>
                      <a:path w="54630" h="12704">
                        <a:moveTo>
                          <a:pt x="0" y="0"/>
                        </a:moveTo>
                        <a:lnTo>
                          <a:pt x="54630" y="0"/>
                        </a:lnTo>
                      </a:path>
                    </a:pathLst>
                  </a:custGeom>
                  <a:ln w="12700" cap="flat">
                    <a:solidFill>
                      <a:srgbClr val="4F74C8"/>
                    </a:solidFill>
                    <a:prstDash val="solid"/>
                    <a:miter/>
                  </a:ln>
                </p:spPr>
                <p:txBody>
                  <a:bodyPr rtlCol="0" anchor="ctr"/>
                  <a:lstStyle/>
                  <a:p>
                    <a:endParaRPr lang="en-US" sz="1100"/>
                  </a:p>
                </p:txBody>
              </p:sp>
            </p:grpSp>
            <p:grpSp>
              <p:nvGrpSpPr>
                <p:cNvPr id="571" name="Graphic 69">
                  <a:extLst>
                    <a:ext uri="{FF2B5EF4-FFF2-40B4-BE49-F238E27FC236}">
                      <a16:creationId xmlns:a16="http://schemas.microsoft.com/office/drawing/2014/main" id="{1B77EF03-BC1B-AF06-81CA-951A1B38CF73}"/>
                    </a:ext>
                  </a:extLst>
                </p:cNvPr>
                <p:cNvGrpSpPr/>
                <p:nvPr/>
              </p:nvGrpSpPr>
              <p:grpSpPr>
                <a:xfrm>
                  <a:off x="6180820" y="3761364"/>
                  <a:ext cx="54503" cy="54503"/>
                  <a:chOff x="6180820" y="3761364"/>
                  <a:chExt cx="54503" cy="54503"/>
                </a:xfrm>
              </p:grpSpPr>
              <p:sp>
                <p:nvSpPr>
                  <p:cNvPr id="629" name="Freeform 904">
                    <a:extLst>
                      <a:ext uri="{FF2B5EF4-FFF2-40B4-BE49-F238E27FC236}">
                        <a16:creationId xmlns:a16="http://schemas.microsoft.com/office/drawing/2014/main" id="{61D041E8-1E72-86F5-2C83-6D26C2FA48C8}"/>
                      </a:ext>
                    </a:extLst>
                  </p:cNvPr>
                  <p:cNvSpPr/>
                  <p:nvPr/>
                </p:nvSpPr>
                <p:spPr>
                  <a:xfrm>
                    <a:off x="6208135" y="3761364"/>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30" name="Freeform 905">
                    <a:extLst>
                      <a:ext uri="{FF2B5EF4-FFF2-40B4-BE49-F238E27FC236}">
                        <a16:creationId xmlns:a16="http://schemas.microsoft.com/office/drawing/2014/main" id="{F88FCB33-6FBB-C2BC-F9C5-99C87C6B9E8E}"/>
                      </a:ext>
                    </a:extLst>
                  </p:cNvPr>
                  <p:cNvSpPr/>
                  <p:nvPr/>
                </p:nvSpPr>
                <p:spPr>
                  <a:xfrm>
                    <a:off x="6180820" y="3788679"/>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72" name="Graphic 69">
                  <a:extLst>
                    <a:ext uri="{FF2B5EF4-FFF2-40B4-BE49-F238E27FC236}">
                      <a16:creationId xmlns:a16="http://schemas.microsoft.com/office/drawing/2014/main" id="{74299F13-9A9D-92A9-4F76-150113723498}"/>
                    </a:ext>
                  </a:extLst>
                </p:cNvPr>
                <p:cNvGrpSpPr/>
                <p:nvPr/>
              </p:nvGrpSpPr>
              <p:grpSpPr>
                <a:xfrm>
                  <a:off x="6295925" y="3809134"/>
                  <a:ext cx="54503" cy="54503"/>
                  <a:chOff x="6295925" y="3809134"/>
                  <a:chExt cx="54503" cy="54503"/>
                </a:xfrm>
              </p:grpSpPr>
              <p:sp>
                <p:nvSpPr>
                  <p:cNvPr id="627" name="Freeform 902">
                    <a:extLst>
                      <a:ext uri="{FF2B5EF4-FFF2-40B4-BE49-F238E27FC236}">
                        <a16:creationId xmlns:a16="http://schemas.microsoft.com/office/drawing/2014/main" id="{EDC8FB3A-AC51-006F-8838-6D4CDDAF3E89}"/>
                      </a:ext>
                    </a:extLst>
                  </p:cNvPr>
                  <p:cNvSpPr/>
                  <p:nvPr/>
                </p:nvSpPr>
                <p:spPr>
                  <a:xfrm>
                    <a:off x="6323240" y="3809134"/>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28" name="Freeform 903">
                    <a:extLst>
                      <a:ext uri="{FF2B5EF4-FFF2-40B4-BE49-F238E27FC236}">
                        <a16:creationId xmlns:a16="http://schemas.microsoft.com/office/drawing/2014/main" id="{50AD5E7E-1718-BC57-D634-FAFA21D75F81}"/>
                      </a:ext>
                    </a:extLst>
                  </p:cNvPr>
                  <p:cNvSpPr/>
                  <p:nvPr/>
                </p:nvSpPr>
                <p:spPr>
                  <a:xfrm>
                    <a:off x="6295925" y="3836322"/>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4F74C8"/>
                    </a:solidFill>
                    <a:prstDash val="solid"/>
                    <a:miter/>
                  </a:ln>
                </p:spPr>
                <p:txBody>
                  <a:bodyPr rtlCol="0" anchor="ctr"/>
                  <a:lstStyle/>
                  <a:p>
                    <a:endParaRPr lang="en-US" sz="1100"/>
                  </a:p>
                </p:txBody>
              </p:sp>
            </p:grpSp>
            <p:grpSp>
              <p:nvGrpSpPr>
                <p:cNvPr id="573" name="Graphic 69">
                  <a:extLst>
                    <a:ext uri="{FF2B5EF4-FFF2-40B4-BE49-F238E27FC236}">
                      <a16:creationId xmlns:a16="http://schemas.microsoft.com/office/drawing/2014/main" id="{CCA194CC-C6EF-5AC6-95A5-4CD0E9069054}"/>
                    </a:ext>
                  </a:extLst>
                </p:cNvPr>
                <p:cNvGrpSpPr/>
                <p:nvPr/>
              </p:nvGrpSpPr>
              <p:grpSpPr>
                <a:xfrm>
                  <a:off x="6371645" y="3828953"/>
                  <a:ext cx="54503" cy="54503"/>
                  <a:chOff x="6371645" y="3828953"/>
                  <a:chExt cx="54503" cy="54503"/>
                </a:xfrm>
              </p:grpSpPr>
              <p:sp>
                <p:nvSpPr>
                  <p:cNvPr id="625" name="Freeform 900">
                    <a:extLst>
                      <a:ext uri="{FF2B5EF4-FFF2-40B4-BE49-F238E27FC236}">
                        <a16:creationId xmlns:a16="http://schemas.microsoft.com/office/drawing/2014/main" id="{993E59FE-C8A5-6421-EE2E-751A21DCAD3A}"/>
                      </a:ext>
                    </a:extLst>
                  </p:cNvPr>
                  <p:cNvSpPr/>
                  <p:nvPr/>
                </p:nvSpPr>
                <p:spPr>
                  <a:xfrm>
                    <a:off x="6398834" y="3828953"/>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26" name="Freeform 901">
                    <a:extLst>
                      <a:ext uri="{FF2B5EF4-FFF2-40B4-BE49-F238E27FC236}">
                        <a16:creationId xmlns:a16="http://schemas.microsoft.com/office/drawing/2014/main" id="{311660A5-05A1-C0CF-64EF-8AE42D7F97DF}"/>
                      </a:ext>
                    </a:extLst>
                  </p:cNvPr>
                  <p:cNvSpPr/>
                  <p:nvPr/>
                </p:nvSpPr>
                <p:spPr>
                  <a:xfrm>
                    <a:off x="6371645" y="385626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74" name="Graphic 69">
                  <a:extLst>
                    <a:ext uri="{FF2B5EF4-FFF2-40B4-BE49-F238E27FC236}">
                      <a16:creationId xmlns:a16="http://schemas.microsoft.com/office/drawing/2014/main" id="{C5F51911-2C1A-A0F7-B623-D291BCE325F7}"/>
                    </a:ext>
                  </a:extLst>
                </p:cNvPr>
                <p:cNvGrpSpPr/>
                <p:nvPr/>
              </p:nvGrpSpPr>
              <p:grpSpPr>
                <a:xfrm>
                  <a:off x="6380539" y="3828953"/>
                  <a:ext cx="54630" cy="54503"/>
                  <a:chOff x="6380539" y="3828953"/>
                  <a:chExt cx="54630" cy="54503"/>
                </a:xfrm>
              </p:grpSpPr>
              <p:sp>
                <p:nvSpPr>
                  <p:cNvPr id="623" name="Freeform 898">
                    <a:extLst>
                      <a:ext uri="{FF2B5EF4-FFF2-40B4-BE49-F238E27FC236}">
                        <a16:creationId xmlns:a16="http://schemas.microsoft.com/office/drawing/2014/main" id="{6BB367E1-40E8-1B9B-AAC7-252070918D65}"/>
                      </a:ext>
                    </a:extLst>
                  </p:cNvPr>
                  <p:cNvSpPr/>
                  <p:nvPr/>
                </p:nvSpPr>
                <p:spPr>
                  <a:xfrm>
                    <a:off x="6407854" y="3828953"/>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24" name="Freeform 899">
                    <a:extLst>
                      <a:ext uri="{FF2B5EF4-FFF2-40B4-BE49-F238E27FC236}">
                        <a16:creationId xmlns:a16="http://schemas.microsoft.com/office/drawing/2014/main" id="{F267EFD3-4010-1033-C059-5DCB291031CF}"/>
                      </a:ext>
                    </a:extLst>
                  </p:cNvPr>
                  <p:cNvSpPr/>
                  <p:nvPr/>
                </p:nvSpPr>
                <p:spPr>
                  <a:xfrm>
                    <a:off x="6380539" y="3856268"/>
                    <a:ext cx="54630" cy="12704"/>
                  </a:xfrm>
                  <a:custGeom>
                    <a:avLst/>
                    <a:gdLst>
                      <a:gd name="connsiteX0" fmla="*/ 0 w 54630"/>
                      <a:gd name="connsiteY0" fmla="*/ 0 h 12704"/>
                      <a:gd name="connsiteX1" fmla="*/ 54630 w 54630"/>
                      <a:gd name="connsiteY1" fmla="*/ 0 h 12704"/>
                    </a:gdLst>
                    <a:ahLst/>
                    <a:cxnLst>
                      <a:cxn ang="0">
                        <a:pos x="connsiteX0" y="connsiteY0"/>
                      </a:cxn>
                      <a:cxn ang="0">
                        <a:pos x="connsiteX1" y="connsiteY1"/>
                      </a:cxn>
                    </a:cxnLst>
                    <a:rect l="l" t="t" r="r" b="b"/>
                    <a:pathLst>
                      <a:path w="54630" h="12704">
                        <a:moveTo>
                          <a:pt x="0" y="0"/>
                        </a:moveTo>
                        <a:lnTo>
                          <a:pt x="54630" y="0"/>
                        </a:lnTo>
                      </a:path>
                    </a:pathLst>
                  </a:custGeom>
                  <a:ln w="12700" cap="flat">
                    <a:solidFill>
                      <a:srgbClr val="4F74C8"/>
                    </a:solidFill>
                    <a:prstDash val="solid"/>
                    <a:miter/>
                  </a:ln>
                </p:spPr>
                <p:txBody>
                  <a:bodyPr rtlCol="0" anchor="ctr"/>
                  <a:lstStyle/>
                  <a:p>
                    <a:endParaRPr lang="en-US" sz="1100"/>
                  </a:p>
                </p:txBody>
              </p:sp>
            </p:grpSp>
            <p:grpSp>
              <p:nvGrpSpPr>
                <p:cNvPr id="575" name="Graphic 69">
                  <a:extLst>
                    <a:ext uri="{FF2B5EF4-FFF2-40B4-BE49-F238E27FC236}">
                      <a16:creationId xmlns:a16="http://schemas.microsoft.com/office/drawing/2014/main" id="{D326606C-8C2B-0769-33C5-980015B18FA8}"/>
                    </a:ext>
                  </a:extLst>
                </p:cNvPr>
                <p:cNvGrpSpPr/>
                <p:nvPr/>
              </p:nvGrpSpPr>
              <p:grpSpPr>
                <a:xfrm>
                  <a:off x="6413825" y="3842293"/>
                  <a:ext cx="54503" cy="54503"/>
                  <a:chOff x="6413825" y="3842293"/>
                  <a:chExt cx="54503" cy="54503"/>
                </a:xfrm>
              </p:grpSpPr>
              <p:sp>
                <p:nvSpPr>
                  <p:cNvPr id="621" name="Freeform 896">
                    <a:extLst>
                      <a:ext uri="{FF2B5EF4-FFF2-40B4-BE49-F238E27FC236}">
                        <a16:creationId xmlns:a16="http://schemas.microsoft.com/office/drawing/2014/main" id="{A7EB0C27-7F0B-1F52-483F-0F37DAC755AE}"/>
                      </a:ext>
                    </a:extLst>
                  </p:cNvPr>
                  <p:cNvSpPr/>
                  <p:nvPr/>
                </p:nvSpPr>
                <p:spPr>
                  <a:xfrm>
                    <a:off x="6441140" y="3842293"/>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22" name="Freeform 897">
                    <a:extLst>
                      <a:ext uri="{FF2B5EF4-FFF2-40B4-BE49-F238E27FC236}">
                        <a16:creationId xmlns:a16="http://schemas.microsoft.com/office/drawing/2014/main" id="{F6089824-E873-FD80-5F61-4E5EE1983859}"/>
                      </a:ext>
                    </a:extLst>
                  </p:cNvPr>
                  <p:cNvSpPr/>
                  <p:nvPr/>
                </p:nvSpPr>
                <p:spPr>
                  <a:xfrm>
                    <a:off x="6413825" y="3869608"/>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4F74C8"/>
                    </a:solidFill>
                    <a:prstDash val="solid"/>
                    <a:miter/>
                  </a:ln>
                </p:spPr>
                <p:txBody>
                  <a:bodyPr rtlCol="0" anchor="ctr"/>
                  <a:lstStyle/>
                  <a:p>
                    <a:endParaRPr lang="en-US" sz="1100"/>
                  </a:p>
                </p:txBody>
              </p:sp>
            </p:grpSp>
            <p:grpSp>
              <p:nvGrpSpPr>
                <p:cNvPr id="576" name="Graphic 69">
                  <a:extLst>
                    <a:ext uri="{FF2B5EF4-FFF2-40B4-BE49-F238E27FC236}">
                      <a16:creationId xmlns:a16="http://schemas.microsoft.com/office/drawing/2014/main" id="{D0BCE7DE-80D3-0403-078B-C69F595CEAD5}"/>
                    </a:ext>
                  </a:extLst>
                </p:cNvPr>
                <p:cNvGrpSpPr/>
                <p:nvPr/>
              </p:nvGrpSpPr>
              <p:grpSpPr>
                <a:xfrm>
                  <a:off x="6442157" y="3842293"/>
                  <a:ext cx="54503" cy="54503"/>
                  <a:chOff x="6442157" y="3842293"/>
                  <a:chExt cx="54503" cy="54503"/>
                </a:xfrm>
              </p:grpSpPr>
              <p:sp>
                <p:nvSpPr>
                  <p:cNvPr id="619" name="Freeform 894">
                    <a:extLst>
                      <a:ext uri="{FF2B5EF4-FFF2-40B4-BE49-F238E27FC236}">
                        <a16:creationId xmlns:a16="http://schemas.microsoft.com/office/drawing/2014/main" id="{C38E5B3E-1A36-6FEA-B690-E891264B3CCC}"/>
                      </a:ext>
                    </a:extLst>
                  </p:cNvPr>
                  <p:cNvSpPr/>
                  <p:nvPr/>
                </p:nvSpPr>
                <p:spPr>
                  <a:xfrm>
                    <a:off x="6469472" y="3842293"/>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20" name="Freeform 895">
                    <a:extLst>
                      <a:ext uri="{FF2B5EF4-FFF2-40B4-BE49-F238E27FC236}">
                        <a16:creationId xmlns:a16="http://schemas.microsoft.com/office/drawing/2014/main" id="{94AF3629-7359-179A-024D-C8706175D711}"/>
                      </a:ext>
                    </a:extLst>
                  </p:cNvPr>
                  <p:cNvSpPr/>
                  <p:nvPr/>
                </p:nvSpPr>
                <p:spPr>
                  <a:xfrm>
                    <a:off x="6442157" y="386960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77" name="Graphic 69">
                  <a:extLst>
                    <a:ext uri="{FF2B5EF4-FFF2-40B4-BE49-F238E27FC236}">
                      <a16:creationId xmlns:a16="http://schemas.microsoft.com/office/drawing/2014/main" id="{9220F7C4-81BC-B0CC-9039-D83D5DCAFB89}"/>
                    </a:ext>
                  </a:extLst>
                </p:cNvPr>
                <p:cNvGrpSpPr/>
                <p:nvPr/>
              </p:nvGrpSpPr>
              <p:grpSpPr>
                <a:xfrm>
                  <a:off x="6469472" y="3842293"/>
                  <a:ext cx="54503" cy="54503"/>
                  <a:chOff x="6469472" y="3842293"/>
                  <a:chExt cx="54503" cy="54503"/>
                </a:xfrm>
              </p:grpSpPr>
              <p:sp>
                <p:nvSpPr>
                  <p:cNvPr id="617" name="Freeform 892">
                    <a:extLst>
                      <a:ext uri="{FF2B5EF4-FFF2-40B4-BE49-F238E27FC236}">
                        <a16:creationId xmlns:a16="http://schemas.microsoft.com/office/drawing/2014/main" id="{9DD30464-297A-EE02-5537-DE41E8A3AC0E}"/>
                      </a:ext>
                    </a:extLst>
                  </p:cNvPr>
                  <p:cNvSpPr/>
                  <p:nvPr/>
                </p:nvSpPr>
                <p:spPr>
                  <a:xfrm>
                    <a:off x="6496660" y="3842293"/>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18" name="Freeform 893">
                    <a:extLst>
                      <a:ext uri="{FF2B5EF4-FFF2-40B4-BE49-F238E27FC236}">
                        <a16:creationId xmlns:a16="http://schemas.microsoft.com/office/drawing/2014/main" id="{61201286-5239-CD8A-E8A5-407E78487B03}"/>
                      </a:ext>
                    </a:extLst>
                  </p:cNvPr>
                  <p:cNvSpPr/>
                  <p:nvPr/>
                </p:nvSpPr>
                <p:spPr>
                  <a:xfrm>
                    <a:off x="6469472" y="386960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78" name="Graphic 69">
                  <a:extLst>
                    <a:ext uri="{FF2B5EF4-FFF2-40B4-BE49-F238E27FC236}">
                      <a16:creationId xmlns:a16="http://schemas.microsoft.com/office/drawing/2014/main" id="{CACC3461-9B25-A17D-6D33-EE91D598FA5A}"/>
                    </a:ext>
                  </a:extLst>
                </p:cNvPr>
                <p:cNvGrpSpPr/>
                <p:nvPr/>
              </p:nvGrpSpPr>
              <p:grpSpPr>
                <a:xfrm>
                  <a:off x="6559930" y="3867449"/>
                  <a:ext cx="54503" cy="54503"/>
                  <a:chOff x="6559930" y="3867449"/>
                  <a:chExt cx="54503" cy="54503"/>
                </a:xfrm>
              </p:grpSpPr>
              <p:sp>
                <p:nvSpPr>
                  <p:cNvPr id="615" name="Freeform 890">
                    <a:extLst>
                      <a:ext uri="{FF2B5EF4-FFF2-40B4-BE49-F238E27FC236}">
                        <a16:creationId xmlns:a16="http://schemas.microsoft.com/office/drawing/2014/main" id="{27EB341E-01BD-6174-D536-8E214B11ECEA}"/>
                      </a:ext>
                    </a:extLst>
                  </p:cNvPr>
                  <p:cNvSpPr/>
                  <p:nvPr/>
                </p:nvSpPr>
                <p:spPr>
                  <a:xfrm>
                    <a:off x="6587118" y="386744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16" name="Freeform 891">
                    <a:extLst>
                      <a:ext uri="{FF2B5EF4-FFF2-40B4-BE49-F238E27FC236}">
                        <a16:creationId xmlns:a16="http://schemas.microsoft.com/office/drawing/2014/main" id="{953F8BB6-FBA3-8884-BD20-489C24864AD9}"/>
                      </a:ext>
                    </a:extLst>
                  </p:cNvPr>
                  <p:cNvSpPr/>
                  <p:nvPr/>
                </p:nvSpPr>
                <p:spPr>
                  <a:xfrm>
                    <a:off x="6559930" y="3894637"/>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4F74C8"/>
                    </a:solidFill>
                    <a:prstDash val="solid"/>
                    <a:miter/>
                  </a:ln>
                </p:spPr>
                <p:txBody>
                  <a:bodyPr rtlCol="0" anchor="ctr"/>
                  <a:lstStyle/>
                  <a:p>
                    <a:endParaRPr lang="en-US" sz="1100"/>
                  </a:p>
                </p:txBody>
              </p:sp>
            </p:grpSp>
            <p:grpSp>
              <p:nvGrpSpPr>
                <p:cNvPr id="579" name="Graphic 69">
                  <a:extLst>
                    <a:ext uri="{FF2B5EF4-FFF2-40B4-BE49-F238E27FC236}">
                      <a16:creationId xmlns:a16="http://schemas.microsoft.com/office/drawing/2014/main" id="{F64ECB2B-2E83-6521-2729-037B629B460E}"/>
                    </a:ext>
                  </a:extLst>
                </p:cNvPr>
                <p:cNvGrpSpPr/>
                <p:nvPr/>
              </p:nvGrpSpPr>
              <p:grpSpPr>
                <a:xfrm>
                  <a:off x="6730428" y="3867449"/>
                  <a:ext cx="54503" cy="54503"/>
                  <a:chOff x="6730428" y="3867449"/>
                  <a:chExt cx="54503" cy="54503"/>
                </a:xfrm>
              </p:grpSpPr>
              <p:sp>
                <p:nvSpPr>
                  <p:cNvPr id="613" name="Freeform 888">
                    <a:extLst>
                      <a:ext uri="{FF2B5EF4-FFF2-40B4-BE49-F238E27FC236}">
                        <a16:creationId xmlns:a16="http://schemas.microsoft.com/office/drawing/2014/main" id="{B1DB25CD-B8AB-D006-019E-9732611EF6CB}"/>
                      </a:ext>
                    </a:extLst>
                  </p:cNvPr>
                  <p:cNvSpPr/>
                  <p:nvPr/>
                </p:nvSpPr>
                <p:spPr>
                  <a:xfrm>
                    <a:off x="6757743" y="386744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14" name="Freeform 889">
                    <a:extLst>
                      <a:ext uri="{FF2B5EF4-FFF2-40B4-BE49-F238E27FC236}">
                        <a16:creationId xmlns:a16="http://schemas.microsoft.com/office/drawing/2014/main" id="{AE207F65-B0DE-9244-4D69-FF338C56990B}"/>
                      </a:ext>
                    </a:extLst>
                  </p:cNvPr>
                  <p:cNvSpPr/>
                  <p:nvPr/>
                </p:nvSpPr>
                <p:spPr>
                  <a:xfrm>
                    <a:off x="6730428" y="389463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80" name="Graphic 69">
                  <a:extLst>
                    <a:ext uri="{FF2B5EF4-FFF2-40B4-BE49-F238E27FC236}">
                      <a16:creationId xmlns:a16="http://schemas.microsoft.com/office/drawing/2014/main" id="{BB2C4AA4-1044-DB84-7453-FFAFBB367327}"/>
                    </a:ext>
                  </a:extLst>
                </p:cNvPr>
                <p:cNvGrpSpPr/>
                <p:nvPr/>
              </p:nvGrpSpPr>
              <p:grpSpPr>
                <a:xfrm>
                  <a:off x="6793825" y="3867449"/>
                  <a:ext cx="54503" cy="54503"/>
                  <a:chOff x="6793825" y="3867449"/>
                  <a:chExt cx="54503" cy="54503"/>
                </a:xfrm>
              </p:grpSpPr>
              <p:sp>
                <p:nvSpPr>
                  <p:cNvPr id="611" name="Freeform 886">
                    <a:extLst>
                      <a:ext uri="{FF2B5EF4-FFF2-40B4-BE49-F238E27FC236}">
                        <a16:creationId xmlns:a16="http://schemas.microsoft.com/office/drawing/2014/main" id="{0B5BBD92-C3A8-53BD-464C-1EC8AC15939E}"/>
                      </a:ext>
                    </a:extLst>
                  </p:cNvPr>
                  <p:cNvSpPr/>
                  <p:nvPr/>
                </p:nvSpPr>
                <p:spPr>
                  <a:xfrm>
                    <a:off x="6821140" y="386744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12" name="Freeform 887">
                    <a:extLst>
                      <a:ext uri="{FF2B5EF4-FFF2-40B4-BE49-F238E27FC236}">
                        <a16:creationId xmlns:a16="http://schemas.microsoft.com/office/drawing/2014/main" id="{440E6236-6E7B-E3D8-EB6F-BBBB8CE94537}"/>
                      </a:ext>
                    </a:extLst>
                  </p:cNvPr>
                  <p:cNvSpPr/>
                  <p:nvPr/>
                </p:nvSpPr>
                <p:spPr>
                  <a:xfrm>
                    <a:off x="6793825" y="389463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81" name="Graphic 69">
                  <a:extLst>
                    <a:ext uri="{FF2B5EF4-FFF2-40B4-BE49-F238E27FC236}">
                      <a16:creationId xmlns:a16="http://schemas.microsoft.com/office/drawing/2014/main" id="{C6417E83-6B34-A596-0673-775F959D5553}"/>
                    </a:ext>
                  </a:extLst>
                </p:cNvPr>
                <p:cNvGrpSpPr/>
                <p:nvPr/>
              </p:nvGrpSpPr>
              <p:grpSpPr>
                <a:xfrm>
                  <a:off x="6965974" y="3930337"/>
                  <a:ext cx="54503" cy="54503"/>
                  <a:chOff x="6965974" y="3930337"/>
                  <a:chExt cx="54503" cy="54503"/>
                </a:xfrm>
              </p:grpSpPr>
              <p:sp>
                <p:nvSpPr>
                  <p:cNvPr id="609" name="Freeform 884">
                    <a:extLst>
                      <a:ext uri="{FF2B5EF4-FFF2-40B4-BE49-F238E27FC236}">
                        <a16:creationId xmlns:a16="http://schemas.microsoft.com/office/drawing/2014/main" id="{195FABA2-AD20-C3D4-B66E-A28A7347F91B}"/>
                      </a:ext>
                    </a:extLst>
                  </p:cNvPr>
                  <p:cNvSpPr/>
                  <p:nvPr/>
                </p:nvSpPr>
                <p:spPr>
                  <a:xfrm>
                    <a:off x="6993162" y="393033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10" name="Freeform 885">
                    <a:extLst>
                      <a:ext uri="{FF2B5EF4-FFF2-40B4-BE49-F238E27FC236}">
                        <a16:creationId xmlns:a16="http://schemas.microsoft.com/office/drawing/2014/main" id="{B090FC97-8F77-ED6D-AF73-4CC8E555059A}"/>
                      </a:ext>
                    </a:extLst>
                  </p:cNvPr>
                  <p:cNvSpPr/>
                  <p:nvPr/>
                </p:nvSpPr>
                <p:spPr>
                  <a:xfrm>
                    <a:off x="6965974" y="395765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82" name="Graphic 69">
                  <a:extLst>
                    <a:ext uri="{FF2B5EF4-FFF2-40B4-BE49-F238E27FC236}">
                      <a16:creationId xmlns:a16="http://schemas.microsoft.com/office/drawing/2014/main" id="{1784DFB2-6C74-ACD4-2668-754210649FE5}"/>
                    </a:ext>
                  </a:extLst>
                </p:cNvPr>
                <p:cNvGrpSpPr/>
                <p:nvPr/>
              </p:nvGrpSpPr>
              <p:grpSpPr>
                <a:xfrm>
                  <a:off x="7018191" y="3930337"/>
                  <a:ext cx="54503" cy="54503"/>
                  <a:chOff x="7018191" y="3930337"/>
                  <a:chExt cx="54503" cy="54503"/>
                </a:xfrm>
              </p:grpSpPr>
              <p:sp>
                <p:nvSpPr>
                  <p:cNvPr id="607" name="Freeform 882">
                    <a:extLst>
                      <a:ext uri="{FF2B5EF4-FFF2-40B4-BE49-F238E27FC236}">
                        <a16:creationId xmlns:a16="http://schemas.microsoft.com/office/drawing/2014/main" id="{F6DDE22E-C922-8870-4FB7-2E92EFD1DFA1}"/>
                      </a:ext>
                    </a:extLst>
                  </p:cNvPr>
                  <p:cNvSpPr/>
                  <p:nvPr/>
                </p:nvSpPr>
                <p:spPr>
                  <a:xfrm>
                    <a:off x="7045506" y="393033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08" name="Freeform 883">
                    <a:extLst>
                      <a:ext uri="{FF2B5EF4-FFF2-40B4-BE49-F238E27FC236}">
                        <a16:creationId xmlns:a16="http://schemas.microsoft.com/office/drawing/2014/main" id="{9C654B25-F52F-3552-0015-E6B24A16F7C6}"/>
                      </a:ext>
                    </a:extLst>
                  </p:cNvPr>
                  <p:cNvSpPr/>
                  <p:nvPr/>
                </p:nvSpPr>
                <p:spPr>
                  <a:xfrm>
                    <a:off x="7018191" y="395765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83" name="Graphic 69">
                  <a:extLst>
                    <a:ext uri="{FF2B5EF4-FFF2-40B4-BE49-F238E27FC236}">
                      <a16:creationId xmlns:a16="http://schemas.microsoft.com/office/drawing/2014/main" id="{32A99D84-C20E-9CE2-21B5-A9E8FAA1619E}"/>
                    </a:ext>
                  </a:extLst>
                </p:cNvPr>
                <p:cNvGrpSpPr/>
                <p:nvPr/>
              </p:nvGrpSpPr>
              <p:grpSpPr>
                <a:xfrm>
                  <a:off x="7198090" y="3930337"/>
                  <a:ext cx="54503" cy="54503"/>
                  <a:chOff x="7198090" y="3930337"/>
                  <a:chExt cx="54503" cy="54503"/>
                </a:xfrm>
              </p:grpSpPr>
              <p:sp>
                <p:nvSpPr>
                  <p:cNvPr id="605" name="Freeform 880">
                    <a:extLst>
                      <a:ext uri="{FF2B5EF4-FFF2-40B4-BE49-F238E27FC236}">
                        <a16:creationId xmlns:a16="http://schemas.microsoft.com/office/drawing/2014/main" id="{BA20CF57-21A4-6F62-05E6-694FD20BDD0B}"/>
                      </a:ext>
                    </a:extLst>
                  </p:cNvPr>
                  <p:cNvSpPr/>
                  <p:nvPr/>
                </p:nvSpPr>
                <p:spPr>
                  <a:xfrm>
                    <a:off x="7225405" y="393033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06" name="Freeform 881">
                    <a:extLst>
                      <a:ext uri="{FF2B5EF4-FFF2-40B4-BE49-F238E27FC236}">
                        <a16:creationId xmlns:a16="http://schemas.microsoft.com/office/drawing/2014/main" id="{F79615AF-8F62-8292-5B89-C9162D268316}"/>
                      </a:ext>
                    </a:extLst>
                  </p:cNvPr>
                  <p:cNvSpPr/>
                  <p:nvPr/>
                </p:nvSpPr>
                <p:spPr>
                  <a:xfrm>
                    <a:off x="7198090" y="395765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84" name="Graphic 69">
                  <a:extLst>
                    <a:ext uri="{FF2B5EF4-FFF2-40B4-BE49-F238E27FC236}">
                      <a16:creationId xmlns:a16="http://schemas.microsoft.com/office/drawing/2014/main" id="{9514D770-18E8-391F-42BB-B3AB5E1EABE2}"/>
                    </a:ext>
                  </a:extLst>
                </p:cNvPr>
                <p:cNvGrpSpPr/>
                <p:nvPr/>
              </p:nvGrpSpPr>
              <p:grpSpPr>
                <a:xfrm>
                  <a:off x="7263647" y="3930337"/>
                  <a:ext cx="54503" cy="54503"/>
                  <a:chOff x="7263647" y="3930337"/>
                  <a:chExt cx="54503" cy="54503"/>
                </a:xfrm>
              </p:grpSpPr>
              <p:sp>
                <p:nvSpPr>
                  <p:cNvPr id="603" name="Freeform 878">
                    <a:extLst>
                      <a:ext uri="{FF2B5EF4-FFF2-40B4-BE49-F238E27FC236}">
                        <a16:creationId xmlns:a16="http://schemas.microsoft.com/office/drawing/2014/main" id="{71EBFA0C-5FBD-F849-B0BA-75EB284C45CB}"/>
                      </a:ext>
                    </a:extLst>
                  </p:cNvPr>
                  <p:cNvSpPr/>
                  <p:nvPr/>
                </p:nvSpPr>
                <p:spPr>
                  <a:xfrm>
                    <a:off x="7290962" y="393033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04" name="Freeform 879">
                    <a:extLst>
                      <a:ext uri="{FF2B5EF4-FFF2-40B4-BE49-F238E27FC236}">
                        <a16:creationId xmlns:a16="http://schemas.microsoft.com/office/drawing/2014/main" id="{7F9CFE15-B105-589B-E6A0-86B600293987}"/>
                      </a:ext>
                    </a:extLst>
                  </p:cNvPr>
                  <p:cNvSpPr/>
                  <p:nvPr/>
                </p:nvSpPr>
                <p:spPr>
                  <a:xfrm>
                    <a:off x="7263647" y="395765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85" name="Graphic 69">
                  <a:extLst>
                    <a:ext uri="{FF2B5EF4-FFF2-40B4-BE49-F238E27FC236}">
                      <a16:creationId xmlns:a16="http://schemas.microsoft.com/office/drawing/2014/main" id="{3F8B7083-99B0-4A09-2D0D-CF70B0BCBFA6}"/>
                    </a:ext>
                  </a:extLst>
                </p:cNvPr>
                <p:cNvGrpSpPr/>
                <p:nvPr/>
              </p:nvGrpSpPr>
              <p:grpSpPr>
                <a:xfrm>
                  <a:off x="7375194" y="3930337"/>
                  <a:ext cx="54503" cy="54503"/>
                  <a:chOff x="7375194" y="3930337"/>
                  <a:chExt cx="54503" cy="54503"/>
                </a:xfrm>
              </p:grpSpPr>
              <p:sp>
                <p:nvSpPr>
                  <p:cNvPr id="601" name="Freeform 876">
                    <a:extLst>
                      <a:ext uri="{FF2B5EF4-FFF2-40B4-BE49-F238E27FC236}">
                        <a16:creationId xmlns:a16="http://schemas.microsoft.com/office/drawing/2014/main" id="{2216377A-CA96-1621-46C7-2222679EF562}"/>
                      </a:ext>
                    </a:extLst>
                  </p:cNvPr>
                  <p:cNvSpPr/>
                  <p:nvPr/>
                </p:nvSpPr>
                <p:spPr>
                  <a:xfrm>
                    <a:off x="7402383" y="393033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02" name="Freeform 877">
                    <a:extLst>
                      <a:ext uri="{FF2B5EF4-FFF2-40B4-BE49-F238E27FC236}">
                        <a16:creationId xmlns:a16="http://schemas.microsoft.com/office/drawing/2014/main" id="{84A85498-D21C-03B4-04DA-81516B5B70BC}"/>
                      </a:ext>
                    </a:extLst>
                  </p:cNvPr>
                  <p:cNvSpPr/>
                  <p:nvPr/>
                </p:nvSpPr>
                <p:spPr>
                  <a:xfrm>
                    <a:off x="7375194" y="395765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86" name="Graphic 69">
                  <a:extLst>
                    <a:ext uri="{FF2B5EF4-FFF2-40B4-BE49-F238E27FC236}">
                      <a16:creationId xmlns:a16="http://schemas.microsoft.com/office/drawing/2014/main" id="{6D664E7B-9C9E-E581-C6C1-4480334C1FC4}"/>
                    </a:ext>
                  </a:extLst>
                </p:cNvPr>
                <p:cNvGrpSpPr/>
                <p:nvPr/>
              </p:nvGrpSpPr>
              <p:grpSpPr>
                <a:xfrm>
                  <a:off x="7443038" y="3930337"/>
                  <a:ext cx="54503" cy="54503"/>
                  <a:chOff x="7443038" y="3930337"/>
                  <a:chExt cx="54503" cy="54503"/>
                </a:xfrm>
              </p:grpSpPr>
              <p:sp>
                <p:nvSpPr>
                  <p:cNvPr id="599" name="Freeform 874">
                    <a:extLst>
                      <a:ext uri="{FF2B5EF4-FFF2-40B4-BE49-F238E27FC236}">
                        <a16:creationId xmlns:a16="http://schemas.microsoft.com/office/drawing/2014/main" id="{4E96ECF8-A6D2-0E50-4C0F-B53769F9954E}"/>
                      </a:ext>
                    </a:extLst>
                  </p:cNvPr>
                  <p:cNvSpPr/>
                  <p:nvPr/>
                </p:nvSpPr>
                <p:spPr>
                  <a:xfrm>
                    <a:off x="7470353" y="393033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00" name="Freeform 875">
                    <a:extLst>
                      <a:ext uri="{FF2B5EF4-FFF2-40B4-BE49-F238E27FC236}">
                        <a16:creationId xmlns:a16="http://schemas.microsoft.com/office/drawing/2014/main" id="{9900383B-89AE-BBEC-C72E-39B004F2D069}"/>
                      </a:ext>
                    </a:extLst>
                  </p:cNvPr>
                  <p:cNvSpPr/>
                  <p:nvPr/>
                </p:nvSpPr>
                <p:spPr>
                  <a:xfrm>
                    <a:off x="7443038" y="395765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87" name="Graphic 69">
                  <a:extLst>
                    <a:ext uri="{FF2B5EF4-FFF2-40B4-BE49-F238E27FC236}">
                      <a16:creationId xmlns:a16="http://schemas.microsoft.com/office/drawing/2014/main" id="{D5879EEB-1123-C38B-8893-453C224FC517}"/>
                    </a:ext>
                  </a:extLst>
                </p:cNvPr>
                <p:cNvGrpSpPr/>
                <p:nvPr/>
              </p:nvGrpSpPr>
              <p:grpSpPr>
                <a:xfrm>
                  <a:off x="3450185" y="1775736"/>
                  <a:ext cx="54503" cy="54503"/>
                  <a:chOff x="3450185" y="1775736"/>
                  <a:chExt cx="54503" cy="54503"/>
                </a:xfrm>
              </p:grpSpPr>
              <p:sp>
                <p:nvSpPr>
                  <p:cNvPr id="597" name="Freeform 872">
                    <a:extLst>
                      <a:ext uri="{FF2B5EF4-FFF2-40B4-BE49-F238E27FC236}">
                        <a16:creationId xmlns:a16="http://schemas.microsoft.com/office/drawing/2014/main" id="{0DF79E79-54BB-6550-475C-B8693AEB1773}"/>
                      </a:ext>
                    </a:extLst>
                  </p:cNvPr>
                  <p:cNvSpPr/>
                  <p:nvPr/>
                </p:nvSpPr>
                <p:spPr>
                  <a:xfrm>
                    <a:off x="3477374" y="17757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598" name="Freeform 873">
                    <a:extLst>
                      <a:ext uri="{FF2B5EF4-FFF2-40B4-BE49-F238E27FC236}">
                        <a16:creationId xmlns:a16="http://schemas.microsoft.com/office/drawing/2014/main" id="{8601EFC7-09B2-A447-1642-16776FFB4519}"/>
                      </a:ext>
                    </a:extLst>
                  </p:cNvPr>
                  <p:cNvSpPr/>
                  <p:nvPr/>
                </p:nvSpPr>
                <p:spPr>
                  <a:xfrm>
                    <a:off x="3450185" y="180305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88" name="Graphic 69">
                  <a:extLst>
                    <a:ext uri="{FF2B5EF4-FFF2-40B4-BE49-F238E27FC236}">
                      <a16:creationId xmlns:a16="http://schemas.microsoft.com/office/drawing/2014/main" id="{EB4CB6B8-E321-EDBD-11E2-EE16032D0417}"/>
                    </a:ext>
                  </a:extLst>
                </p:cNvPr>
                <p:cNvGrpSpPr/>
                <p:nvPr/>
              </p:nvGrpSpPr>
              <p:grpSpPr>
                <a:xfrm>
                  <a:off x="3436591" y="1775736"/>
                  <a:ext cx="54503" cy="54503"/>
                  <a:chOff x="3436591" y="1775736"/>
                  <a:chExt cx="54503" cy="54503"/>
                </a:xfrm>
              </p:grpSpPr>
              <p:sp>
                <p:nvSpPr>
                  <p:cNvPr id="595" name="Freeform 870">
                    <a:extLst>
                      <a:ext uri="{FF2B5EF4-FFF2-40B4-BE49-F238E27FC236}">
                        <a16:creationId xmlns:a16="http://schemas.microsoft.com/office/drawing/2014/main" id="{3C311F11-8AC8-DE5D-658B-9BE5605E948E}"/>
                      </a:ext>
                    </a:extLst>
                  </p:cNvPr>
                  <p:cNvSpPr/>
                  <p:nvPr/>
                </p:nvSpPr>
                <p:spPr>
                  <a:xfrm>
                    <a:off x="3463906" y="17757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596" name="Freeform 871">
                    <a:extLst>
                      <a:ext uri="{FF2B5EF4-FFF2-40B4-BE49-F238E27FC236}">
                        <a16:creationId xmlns:a16="http://schemas.microsoft.com/office/drawing/2014/main" id="{A0560EA4-2059-713F-E1FF-8CEEEA8B118F}"/>
                      </a:ext>
                    </a:extLst>
                  </p:cNvPr>
                  <p:cNvSpPr/>
                  <p:nvPr/>
                </p:nvSpPr>
                <p:spPr>
                  <a:xfrm>
                    <a:off x="3436591" y="180305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89" name="Graphic 69">
                  <a:extLst>
                    <a:ext uri="{FF2B5EF4-FFF2-40B4-BE49-F238E27FC236}">
                      <a16:creationId xmlns:a16="http://schemas.microsoft.com/office/drawing/2014/main" id="{584DBABF-932A-77DE-A79F-91E3D510AD47}"/>
                    </a:ext>
                  </a:extLst>
                </p:cNvPr>
                <p:cNvGrpSpPr/>
                <p:nvPr/>
              </p:nvGrpSpPr>
              <p:grpSpPr>
                <a:xfrm>
                  <a:off x="3423124" y="1775736"/>
                  <a:ext cx="54503" cy="54503"/>
                  <a:chOff x="3423124" y="1775736"/>
                  <a:chExt cx="54503" cy="54503"/>
                </a:xfrm>
              </p:grpSpPr>
              <p:sp>
                <p:nvSpPr>
                  <p:cNvPr id="593" name="Freeform 868">
                    <a:extLst>
                      <a:ext uri="{FF2B5EF4-FFF2-40B4-BE49-F238E27FC236}">
                        <a16:creationId xmlns:a16="http://schemas.microsoft.com/office/drawing/2014/main" id="{B1361059-3032-3B1C-4096-A10664B092FB}"/>
                      </a:ext>
                    </a:extLst>
                  </p:cNvPr>
                  <p:cNvSpPr/>
                  <p:nvPr/>
                </p:nvSpPr>
                <p:spPr>
                  <a:xfrm>
                    <a:off x="3450312" y="17757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594" name="Freeform 869">
                    <a:extLst>
                      <a:ext uri="{FF2B5EF4-FFF2-40B4-BE49-F238E27FC236}">
                        <a16:creationId xmlns:a16="http://schemas.microsoft.com/office/drawing/2014/main" id="{FA2A18BD-9AD3-150A-0492-A9B62F0CB2C0}"/>
                      </a:ext>
                    </a:extLst>
                  </p:cNvPr>
                  <p:cNvSpPr/>
                  <p:nvPr/>
                </p:nvSpPr>
                <p:spPr>
                  <a:xfrm>
                    <a:off x="3423124" y="180305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90" name="Graphic 69">
                  <a:extLst>
                    <a:ext uri="{FF2B5EF4-FFF2-40B4-BE49-F238E27FC236}">
                      <a16:creationId xmlns:a16="http://schemas.microsoft.com/office/drawing/2014/main" id="{BFC17EC9-D3C1-4C31-17CA-5C59BD60CA3A}"/>
                    </a:ext>
                  </a:extLst>
                </p:cNvPr>
                <p:cNvGrpSpPr/>
                <p:nvPr/>
              </p:nvGrpSpPr>
              <p:grpSpPr>
                <a:xfrm>
                  <a:off x="3409530" y="1775736"/>
                  <a:ext cx="54503" cy="54503"/>
                  <a:chOff x="3409530" y="1775736"/>
                  <a:chExt cx="54503" cy="54503"/>
                </a:xfrm>
              </p:grpSpPr>
              <p:sp>
                <p:nvSpPr>
                  <p:cNvPr id="591" name="Freeform 866">
                    <a:extLst>
                      <a:ext uri="{FF2B5EF4-FFF2-40B4-BE49-F238E27FC236}">
                        <a16:creationId xmlns:a16="http://schemas.microsoft.com/office/drawing/2014/main" id="{4B8E9E71-4A11-2F79-C454-286B1182187B}"/>
                      </a:ext>
                    </a:extLst>
                  </p:cNvPr>
                  <p:cNvSpPr/>
                  <p:nvPr/>
                </p:nvSpPr>
                <p:spPr>
                  <a:xfrm>
                    <a:off x="3436845" y="17757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592" name="Freeform 867">
                    <a:extLst>
                      <a:ext uri="{FF2B5EF4-FFF2-40B4-BE49-F238E27FC236}">
                        <a16:creationId xmlns:a16="http://schemas.microsoft.com/office/drawing/2014/main" id="{664B3E4E-1F38-6CAA-2B5F-E242815B0092}"/>
                      </a:ext>
                    </a:extLst>
                  </p:cNvPr>
                  <p:cNvSpPr/>
                  <p:nvPr/>
                </p:nvSpPr>
                <p:spPr>
                  <a:xfrm>
                    <a:off x="3409530" y="180305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grpSp>
        <p:sp>
          <p:nvSpPr>
            <p:cNvPr id="755" name="TextBox 754">
              <a:extLst>
                <a:ext uri="{FF2B5EF4-FFF2-40B4-BE49-F238E27FC236}">
                  <a16:creationId xmlns:a16="http://schemas.microsoft.com/office/drawing/2014/main" id="{787AD6DC-EBA9-03FB-0F53-888798ECEFC3}"/>
                </a:ext>
              </a:extLst>
            </p:cNvPr>
            <p:cNvSpPr txBox="1"/>
            <p:nvPr/>
          </p:nvSpPr>
          <p:spPr>
            <a:xfrm rot="16200000">
              <a:off x="1915424" y="2838375"/>
              <a:ext cx="1927507" cy="461665"/>
            </a:xfrm>
            <a:prstGeom prst="rect">
              <a:avLst/>
            </a:prstGeom>
            <a:noFill/>
          </p:spPr>
          <p:txBody>
            <a:bodyPr wrap="square" rtlCol="0">
              <a:spAutoFit/>
            </a:bodyPr>
            <a:lstStyle/>
            <a:p>
              <a:pPr algn="ctr"/>
              <a:r>
                <a:rPr lang="en-US" sz="1200" b="1">
                  <a:ln/>
                  <a:solidFill>
                    <a:srgbClr val="000000"/>
                  </a:solidFill>
                  <a:latin typeface="Arial"/>
                  <a:cs typeface="Arial"/>
                  <a:sym typeface="Arial"/>
                  <a:rtl val="0"/>
                </a:rPr>
                <a:t>Probability of no first</a:t>
              </a:r>
            </a:p>
            <a:p>
              <a:pPr algn="ctr"/>
              <a:r>
                <a:rPr lang="en-US" sz="1200" b="1">
                  <a:ln/>
                  <a:solidFill>
                    <a:srgbClr val="000000"/>
                  </a:solidFill>
                  <a:latin typeface="Arial"/>
                  <a:cs typeface="Arial"/>
                  <a:sym typeface="Arial"/>
                  <a:rtl val="0"/>
                </a:rPr>
                <a:t>subsequent therapy</a:t>
              </a:r>
            </a:p>
          </p:txBody>
        </p:sp>
      </p:grpSp>
      <p:graphicFrame>
        <p:nvGraphicFramePr>
          <p:cNvPr id="4" name="Content Placeholder 8">
            <a:extLst>
              <a:ext uri="{FF2B5EF4-FFF2-40B4-BE49-F238E27FC236}">
                <a16:creationId xmlns:a16="http://schemas.microsoft.com/office/drawing/2014/main" id="{8BD78B0D-A330-35CD-091F-9D8AD00A7C0C}"/>
              </a:ext>
            </a:extLst>
          </p:cNvPr>
          <p:cNvGraphicFramePr>
            <a:graphicFrameLocks/>
          </p:cNvGraphicFramePr>
          <p:nvPr>
            <p:extLst>
              <p:ext uri="{D42A27DB-BD31-4B8C-83A1-F6EECF244321}">
                <p14:modId xmlns:p14="http://schemas.microsoft.com/office/powerpoint/2010/main" val="1602412927"/>
              </p:ext>
            </p:extLst>
          </p:nvPr>
        </p:nvGraphicFramePr>
        <p:xfrm>
          <a:off x="6218826" y="1569630"/>
          <a:ext cx="3815987" cy="1272556"/>
        </p:xfrm>
        <a:graphic>
          <a:graphicData uri="http://schemas.openxmlformats.org/drawingml/2006/table">
            <a:tbl>
              <a:tblPr firstRow="1" bandRow="1">
                <a:tableStyleId>{5C22544A-7EE6-4342-B048-85BDC9FD1C3A}</a:tableStyleId>
              </a:tblPr>
              <a:tblGrid>
                <a:gridCol w="1860294">
                  <a:extLst>
                    <a:ext uri="{9D8B030D-6E8A-4147-A177-3AD203B41FA5}">
                      <a16:colId xmlns:a16="http://schemas.microsoft.com/office/drawing/2014/main" val="2275183721"/>
                    </a:ext>
                  </a:extLst>
                </a:gridCol>
                <a:gridCol w="1024962">
                  <a:extLst>
                    <a:ext uri="{9D8B030D-6E8A-4147-A177-3AD203B41FA5}">
                      <a16:colId xmlns:a16="http://schemas.microsoft.com/office/drawing/2014/main" val="20001"/>
                    </a:ext>
                  </a:extLst>
                </a:gridCol>
                <a:gridCol w="930731">
                  <a:extLst>
                    <a:ext uri="{9D8B030D-6E8A-4147-A177-3AD203B41FA5}">
                      <a16:colId xmlns:a16="http://schemas.microsoft.com/office/drawing/2014/main" val="2836121545"/>
                    </a:ext>
                  </a:extLst>
                </a:gridCol>
              </a:tblGrid>
              <a:tr h="1752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bg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altLang="zh-CN" sz="1400" u="none" strike="noStrike" kern="1200" cap="none">
                          <a:solidFill>
                            <a:schemeClr val="bg1"/>
                          </a:solidFill>
                          <a:latin typeface="Arial" panose="020B0604020202020204" pitchFamily="34" charset="0"/>
                          <a:ea typeface="+mn-ea"/>
                          <a:cs typeface="Arial" panose="020B0604020202020204" pitchFamily="34" charset="0"/>
                          <a:sym typeface="Arial"/>
                        </a:rPr>
                        <a:t>Dato-</a:t>
                      </a:r>
                      <a:r>
                        <a:rPr lang="en-US" altLang="zh-CN" sz="1400" u="none" strike="noStrike" kern="1200" cap="none" err="1">
                          <a:solidFill>
                            <a:schemeClr val="bg1"/>
                          </a:solidFill>
                          <a:latin typeface="Arial" panose="020B0604020202020204" pitchFamily="34" charset="0"/>
                          <a:ea typeface="+mn-ea"/>
                          <a:cs typeface="Arial" panose="020B0604020202020204" pitchFamily="34" charset="0"/>
                          <a:sym typeface="Arial"/>
                        </a:rPr>
                        <a:t>DXd</a:t>
                      </a:r>
                      <a:endParaRPr lang="en-GB" altLang="zh-CN" sz="1400" u="none" strike="noStrike" kern="1200" cap="none">
                        <a:solidFill>
                          <a:schemeClr val="bg1"/>
                        </a:solidFill>
                        <a:latin typeface="Arial" panose="020B0604020202020204" pitchFamily="34" charset="0"/>
                        <a:ea typeface="+mn-ea"/>
                        <a:cs typeface="Arial" panose="020B0604020202020204" pitchFamily="34" charset="0"/>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81122"/>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defRPr/>
                      </a:pPr>
                      <a:r>
                        <a:rPr lang="en-US" altLang="zh-CN" sz="1400" u="none" strike="noStrike" kern="1200" cap="none">
                          <a:solidFill>
                            <a:schemeClr val="bg1"/>
                          </a:solidFill>
                          <a:latin typeface="Arial" panose="020B0604020202020204" pitchFamily="34" charset="0"/>
                          <a:ea typeface="+mn-ea"/>
                          <a:cs typeface="Arial" panose="020B0604020202020204" pitchFamily="34" charset="0"/>
                          <a:sym typeface="Arial"/>
                        </a:rPr>
                        <a:t>ICC</a:t>
                      </a:r>
                      <a:endParaRPr lang="en-GB" altLang="zh-CN" sz="1400" u="none" strike="noStrike" kern="1200" cap="none">
                        <a:solidFill>
                          <a:schemeClr val="bg1"/>
                        </a:solidFill>
                        <a:latin typeface="Arial" panose="020B0604020202020204" pitchFamily="34" charset="0"/>
                        <a:ea typeface="+mn-ea"/>
                        <a:cs typeface="Arial" panose="020B0604020202020204" pitchFamily="34" charset="0"/>
                        <a:sym typeface="Arial"/>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74C7"/>
                    </a:solidFill>
                  </a:tcPr>
                </a:tc>
                <a:extLst>
                  <a:ext uri="{0D108BD9-81ED-4DB2-BD59-A6C34878D82A}">
                    <a16:rowId xmlns:a16="http://schemas.microsoft.com/office/drawing/2014/main" val="10000"/>
                  </a:ext>
                </a:extLst>
              </a:tr>
              <a:tr h="292078">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1400" b="1" u="none" strike="noStrike" kern="1200" cap="none">
                          <a:solidFill>
                            <a:schemeClr val="tx1"/>
                          </a:solidFill>
                          <a:latin typeface="Arial" panose="020B0604020202020204" pitchFamily="34" charset="0"/>
                          <a:ea typeface="+mn-ea"/>
                          <a:cs typeface="Arial" panose="020B0604020202020204" pitchFamily="34" charset="0"/>
                        </a:rPr>
                        <a:t>Median TFST, months</a:t>
                      </a:r>
                      <a:br>
                        <a:rPr lang="en-US" sz="1400" b="1" u="none" strike="noStrike" kern="1200" cap="none">
                          <a:solidFill>
                            <a:schemeClr val="tx1"/>
                          </a:solidFill>
                          <a:latin typeface="Arial" panose="020B0604020202020204" pitchFamily="34" charset="0"/>
                          <a:ea typeface="+mn-ea"/>
                          <a:cs typeface="Arial" panose="020B0604020202020204" pitchFamily="34" charset="0"/>
                        </a:rPr>
                      </a:br>
                      <a:r>
                        <a:rPr lang="en-US" sz="1400" b="1" u="none" strike="noStrike" kern="1200" cap="none">
                          <a:solidFill>
                            <a:schemeClr val="tx1"/>
                          </a:solidFill>
                          <a:latin typeface="Arial" panose="020B0604020202020204" pitchFamily="34" charset="0"/>
                          <a:ea typeface="+mn-ea"/>
                          <a:cs typeface="Arial" panose="020B0604020202020204" pitchFamily="34" charset="0"/>
                        </a:rPr>
                        <a:t>(95% CI)</a:t>
                      </a:r>
                    </a:p>
                  </a:txBody>
                  <a:tcPr marL="68588" marR="68588" marT="34294" marB="3429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GB" altLang="zh-CN" sz="14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t>8.2</a:t>
                      </a:r>
                      <a:br>
                        <a:rPr kumimoji="0" lang="en-GB" altLang="zh-CN" sz="14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br>
                      <a:r>
                        <a:rPr kumimoji="0" lang="en-GB" altLang="zh-CN" sz="14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t>(7.4–8.9)</a:t>
                      </a: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altLang="zh-CN" sz="1400" b="0" u="none" strike="noStrike" kern="1200" cap="none">
                          <a:solidFill>
                            <a:schemeClr val="tx1"/>
                          </a:solidFill>
                          <a:latin typeface="Arial" panose="020B0604020202020204" pitchFamily="34" charset="0"/>
                          <a:ea typeface="+mn-ea"/>
                          <a:cs typeface="Arial" panose="020B0604020202020204" pitchFamily="34" charset="0"/>
                        </a:rPr>
                        <a:t>5.0</a:t>
                      </a:r>
                      <a:br>
                        <a:rPr lang="en-US" altLang="zh-CN" sz="1400" b="0" u="none" strike="noStrike" kern="1200" cap="none">
                          <a:solidFill>
                            <a:schemeClr val="tx1"/>
                          </a:solidFill>
                          <a:latin typeface="Arial" panose="020B0604020202020204" pitchFamily="34" charset="0"/>
                          <a:ea typeface="+mn-ea"/>
                          <a:cs typeface="Arial" panose="020B0604020202020204" pitchFamily="34" charset="0"/>
                        </a:rPr>
                      </a:br>
                      <a:r>
                        <a:rPr lang="en-US" altLang="zh-CN" sz="1400" b="0" u="none" strike="noStrike" kern="1200" cap="none">
                          <a:solidFill>
                            <a:schemeClr val="tx1"/>
                          </a:solidFill>
                          <a:latin typeface="Arial" panose="020B0604020202020204" pitchFamily="34" charset="0"/>
                          <a:ea typeface="+mn-ea"/>
                          <a:cs typeface="Arial" panose="020B0604020202020204" pitchFamily="34" charset="0"/>
                        </a:rPr>
                        <a:t>(4.6–5.7)</a:t>
                      </a:r>
                      <a:endParaRPr lang="zh-CN" altLang="en-US" sz="1400" b="0" u="none" strike="noStrike" kern="1200" cap="none">
                        <a:solidFill>
                          <a:schemeClr val="tx1"/>
                        </a:solidFill>
                        <a:latin typeface="Arial" panose="020B0604020202020204" pitchFamily="34" charset="0"/>
                        <a:ea typeface="+mn-ea"/>
                        <a:cs typeface="Arial" panose="020B0604020202020204" pitchFamily="34" charset="0"/>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216602">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1400" b="1" u="none" strike="noStrike" kern="1200" cap="none">
                          <a:solidFill>
                            <a:schemeClr val="tx1"/>
                          </a:solidFill>
                          <a:latin typeface="Arial" panose="020B0604020202020204" pitchFamily="34" charset="0"/>
                          <a:ea typeface="+mn-ea"/>
                          <a:cs typeface="Arial" panose="020B0604020202020204" pitchFamily="34" charset="0"/>
                        </a:rPr>
                        <a:t>HR (95% CI)</a:t>
                      </a:r>
                    </a:p>
                  </a:txBody>
                  <a:tcPr marL="68588" marR="68588" marT="34294" marB="3429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gridSpan="2">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1400" b="0" u="none" strike="noStrike" kern="1200" cap="none" dirty="0">
                          <a:solidFill>
                            <a:schemeClr val="tx1"/>
                          </a:solidFill>
                          <a:latin typeface="Arial" panose="020B0604020202020204" pitchFamily="34" charset="0"/>
                          <a:ea typeface="+mn-ea"/>
                          <a:cs typeface="Arial" panose="020B0604020202020204" pitchFamily="34" charset="0"/>
                        </a:rPr>
                        <a:t>0.53 (0.45–0.64)</a:t>
                      </a: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zh-CN" altLang="en-US"/>
                    </a:p>
                  </a:txBody>
                  <a:tcPr>
                    <a:lnL w="12700" cmpd="sng">
                      <a:noFill/>
                    </a:lnL>
                    <a:lnT w="6350" cap="flat" cmpd="sng" algn="ctr">
                      <a:solidFill>
                        <a:schemeClr val="bg1">
                          <a:lumMod val="85000"/>
                        </a:schemeClr>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sp>
        <p:nvSpPr>
          <p:cNvPr id="6" name="Footer Placeholder 5">
            <a:extLst>
              <a:ext uri="{FF2B5EF4-FFF2-40B4-BE49-F238E27FC236}">
                <a16:creationId xmlns:a16="http://schemas.microsoft.com/office/drawing/2014/main" id="{0871FBBE-12E5-99FA-1166-392C414A4B17}"/>
              </a:ext>
            </a:extLst>
          </p:cNvPr>
          <p:cNvSpPr>
            <a:spLocks noGrp="1"/>
          </p:cNvSpPr>
          <p:nvPr>
            <p:ph type="ftr" sz="quarter" idx="3"/>
          </p:nvPr>
        </p:nvSpPr>
        <p:spPr>
          <a:xfrm>
            <a:off x="1401417" y="5964383"/>
            <a:ext cx="9223513" cy="642566"/>
          </a:xfrm>
        </p:spPr>
        <p:txBody>
          <a:bodyPr/>
          <a:lstStyle/>
          <a:p>
            <a:r>
              <a:rPr lang="en-US">
                <a:solidFill>
                  <a:schemeClr val="bg2">
                    <a:lumMod val="10000"/>
                  </a:schemeClr>
                </a:solidFill>
                <a:latin typeface="Arial" panose="020B0604020202020204" pitchFamily="34" charset="0"/>
                <a:cs typeface="Arial" panose="020B0604020202020204" pitchFamily="34" charset="0"/>
              </a:rPr>
              <a:t>Bardia A, et al; TROPION-Breast01 Investigators. </a:t>
            </a:r>
            <a:r>
              <a:rPr lang="en-US" i="1">
                <a:solidFill>
                  <a:schemeClr val="bg2">
                    <a:lumMod val="10000"/>
                  </a:schemeClr>
                </a:solidFill>
                <a:latin typeface="Arial" panose="020B0604020202020204" pitchFamily="34" charset="0"/>
                <a:cs typeface="Arial" panose="020B0604020202020204" pitchFamily="34" charset="0"/>
              </a:rPr>
              <a:t>J Clin Oncol. </a:t>
            </a:r>
            <a:r>
              <a:rPr lang="en-US">
                <a:solidFill>
                  <a:schemeClr val="bg2">
                    <a:lumMod val="10000"/>
                  </a:schemeClr>
                </a:solidFill>
                <a:latin typeface="Arial" panose="020B0604020202020204" pitchFamily="34" charset="0"/>
                <a:cs typeface="Arial" panose="020B0604020202020204" pitchFamily="34" charset="0"/>
              </a:rPr>
              <a:t>2025;43(3):285-296.</a:t>
            </a:r>
            <a:endParaRPr lang="en-US">
              <a:solidFill>
                <a:schemeClr val="bg2">
                  <a:lumMod val="10000"/>
                </a:schemeClr>
              </a:solidFill>
            </a:endParaRPr>
          </a:p>
        </p:txBody>
      </p:sp>
    </p:spTree>
    <p:extLst>
      <p:ext uri="{BB962C8B-B14F-4D97-AF65-F5344CB8AC3E}">
        <p14:creationId xmlns:p14="http://schemas.microsoft.com/office/powerpoint/2010/main" val="30873057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01C17D-A5EA-244B-A1BC-150292E23A31}"/>
              </a:ext>
            </a:extLst>
          </p:cNvPr>
          <p:cNvSpPr>
            <a:spLocks noGrp="1"/>
          </p:cNvSpPr>
          <p:nvPr>
            <p:ph type="title"/>
          </p:nvPr>
        </p:nvSpPr>
        <p:spPr>
          <a:xfrm>
            <a:off x="838200" y="365126"/>
            <a:ext cx="10515600" cy="919324"/>
          </a:xfrm>
        </p:spPr>
        <p:txBody>
          <a:bodyPr/>
          <a:lstStyle/>
          <a:p>
            <a:r>
              <a:rPr lang="en-US" dirty="0"/>
              <a:t>TROPION-Breast01: PFS by BICR in Subgroups</a:t>
            </a:r>
          </a:p>
        </p:txBody>
      </p:sp>
      <p:sp>
        <p:nvSpPr>
          <p:cNvPr id="2" name="Content Placeholder 1">
            <a:extLst>
              <a:ext uri="{FF2B5EF4-FFF2-40B4-BE49-F238E27FC236}">
                <a16:creationId xmlns:a16="http://schemas.microsoft.com/office/drawing/2014/main" id="{CA8C4873-E371-CC74-8EC8-3E1B7FF83659}"/>
              </a:ext>
            </a:extLst>
          </p:cNvPr>
          <p:cNvSpPr>
            <a:spLocks noGrp="1"/>
          </p:cNvSpPr>
          <p:nvPr>
            <p:ph idx="1"/>
          </p:nvPr>
        </p:nvSpPr>
        <p:spPr>
          <a:xfrm>
            <a:off x="838200" y="1371601"/>
            <a:ext cx="3657600" cy="355171"/>
          </a:xfrm>
        </p:spPr>
        <p:txBody>
          <a:bodyPr>
            <a:normAutofit lnSpcReduction="10000"/>
          </a:bodyPr>
          <a:lstStyle/>
          <a:p>
            <a:pPr marL="0" indent="0">
              <a:buNone/>
            </a:pPr>
            <a:r>
              <a:rPr lang="en-US" sz="2000" b="1">
                <a:solidFill>
                  <a:schemeClr val="accent1"/>
                </a:solidFill>
              </a:rPr>
              <a:t>Prior </a:t>
            </a:r>
            <a:r>
              <a:rPr lang="en-US" sz="2000" b="1" dirty="0">
                <a:solidFill>
                  <a:schemeClr val="accent1"/>
                </a:solidFill>
              </a:rPr>
              <a:t>CDK4/6</a:t>
            </a:r>
            <a:r>
              <a:rPr lang="en-US" sz="2000" b="1">
                <a:solidFill>
                  <a:schemeClr val="accent1"/>
                </a:solidFill>
              </a:rPr>
              <a:t> Inhibitor</a:t>
            </a:r>
          </a:p>
        </p:txBody>
      </p:sp>
      <p:sp>
        <p:nvSpPr>
          <p:cNvPr id="13" name="TextBox 12">
            <a:extLst>
              <a:ext uri="{FF2B5EF4-FFF2-40B4-BE49-F238E27FC236}">
                <a16:creationId xmlns:a16="http://schemas.microsoft.com/office/drawing/2014/main" id="{811B950E-78CA-99FE-74F7-300643A452B0}"/>
              </a:ext>
            </a:extLst>
          </p:cNvPr>
          <p:cNvSpPr txBox="1"/>
          <p:nvPr/>
        </p:nvSpPr>
        <p:spPr>
          <a:xfrm>
            <a:off x="1617194" y="1830880"/>
            <a:ext cx="4248150" cy="307777"/>
          </a:xfrm>
          <a:prstGeom prst="rect">
            <a:avLst/>
          </a:prstGeom>
          <a:noFill/>
        </p:spPr>
        <p:txBody>
          <a:bodyPr wrap="square" rtlCol="0">
            <a:spAutoFit/>
          </a:bodyPr>
          <a:lstStyle/>
          <a:p>
            <a:pPr algn="ctr"/>
            <a:r>
              <a:rPr lang="en-IN" sz="1400" b="1">
                <a:solidFill>
                  <a:schemeClr val="tx1">
                    <a:lumMod val="50000"/>
                  </a:schemeClr>
                </a:solidFill>
                <a:latin typeface="Arial" panose="020B0604020202020204" pitchFamily="34" charset="0"/>
                <a:cs typeface="Arial" panose="020B0604020202020204" pitchFamily="34" charset="0"/>
              </a:rPr>
              <a:t>Prior duration of CDK4/6 inhibitor: ≤12 months</a:t>
            </a:r>
          </a:p>
        </p:txBody>
      </p:sp>
      <p:sp>
        <p:nvSpPr>
          <p:cNvPr id="14" name="TextBox 13">
            <a:extLst>
              <a:ext uri="{FF2B5EF4-FFF2-40B4-BE49-F238E27FC236}">
                <a16:creationId xmlns:a16="http://schemas.microsoft.com/office/drawing/2014/main" id="{BABA6F20-7E6B-7544-B48F-C934CB39C482}"/>
              </a:ext>
            </a:extLst>
          </p:cNvPr>
          <p:cNvSpPr txBox="1"/>
          <p:nvPr/>
        </p:nvSpPr>
        <p:spPr>
          <a:xfrm>
            <a:off x="6517969" y="1802791"/>
            <a:ext cx="4248150" cy="307777"/>
          </a:xfrm>
          <a:prstGeom prst="rect">
            <a:avLst/>
          </a:prstGeom>
          <a:noFill/>
        </p:spPr>
        <p:txBody>
          <a:bodyPr wrap="square" rtlCol="0">
            <a:spAutoFit/>
          </a:bodyPr>
          <a:lstStyle/>
          <a:p>
            <a:pPr algn="ctr"/>
            <a:r>
              <a:rPr lang="en-IN" sz="1400" b="1">
                <a:solidFill>
                  <a:schemeClr val="tx1">
                    <a:lumMod val="50000"/>
                  </a:schemeClr>
                </a:solidFill>
                <a:latin typeface="Arial" panose="020B0604020202020204" pitchFamily="34" charset="0"/>
                <a:cs typeface="Arial" panose="020B0604020202020204" pitchFamily="34" charset="0"/>
              </a:rPr>
              <a:t>Prior duration of CDK4/6 inhibitor: </a:t>
            </a:r>
            <a:r>
              <a:rPr lang="en-IN" sz="1400" b="1">
                <a:solidFill>
                  <a:schemeClr val="tx1">
                    <a:lumMod val="50000"/>
                  </a:schemeClr>
                </a:solidFill>
                <a:latin typeface="Arial"/>
                <a:cs typeface="Arial"/>
              </a:rPr>
              <a:t>&gt;12 months</a:t>
            </a:r>
            <a:endParaRPr lang="en-IN" sz="1400" b="1">
              <a:solidFill>
                <a:schemeClr val="tx1">
                  <a:lumMod val="50000"/>
                </a:schemeClr>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ED792A0F-A2BA-E8F8-C2B7-ED8A7F6EF964}"/>
              </a:ext>
            </a:extLst>
          </p:cNvPr>
          <p:cNvGrpSpPr/>
          <p:nvPr/>
        </p:nvGrpSpPr>
        <p:grpSpPr>
          <a:xfrm>
            <a:off x="993941" y="2217357"/>
            <a:ext cx="4744600" cy="3563222"/>
            <a:chOff x="1849240" y="2382114"/>
            <a:chExt cx="4009836" cy="3011410"/>
          </a:xfrm>
        </p:grpSpPr>
        <p:sp>
          <p:nvSpPr>
            <p:cNvPr id="12" name="Freeform 2389">
              <a:extLst>
                <a:ext uri="{FF2B5EF4-FFF2-40B4-BE49-F238E27FC236}">
                  <a16:creationId xmlns:a16="http://schemas.microsoft.com/office/drawing/2014/main" id="{05FD5F4C-AD65-19A6-9597-3669DA456EBA}"/>
                </a:ext>
              </a:extLst>
            </p:cNvPr>
            <p:cNvSpPr/>
            <p:nvPr/>
          </p:nvSpPr>
          <p:spPr>
            <a:xfrm>
              <a:off x="2571866" y="2498888"/>
              <a:ext cx="3198484" cy="2015137"/>
            </a:xfrm>
            <a:custGeom>
              <a:avLst/>
              <a:gdLst>
                <a:gd name="connsiteX0" fmla="*/ 3198485 w 3198484"/>
                <a:gd name="connsiteY0" fmla="*/ 2015137 h 2015137"/>
                <a:gd name="connsiteX1" fmla="*/ 0 w 3198484"/>
                <a:gd name="connsiteY1" fmla="*/ 2015137 h 2015137"/>
                <a:gd name="connsiteX2" fmla="*/ 0 w 3198484"/>
                <a:gd name="connsiteY2" fmla="*/ 0 h 2015137"/>
              </a:gdLst>
              <a:ahLst/>
              <a:cxnLst>
                <a:cxn ang="0">
                  <a:pos x="connsiteX0" y="connsiteY0"/>
                </a:cxn>
                <a:cxn ang="0">
                  <a:pos x="connsiteX1" y="connsiteY1"/>
                </a:cxn>
                <a:cxn ang="0">
                  <a:pos x="connsiteX2" y="connsiteY2"/>
                </a:cxn>
              </a:cxnLst>
              <a:rect l="l" t="t" r="r" b="b"/>
              <a:pathLst>
                <a:path w="3198484" h="2015137">
                  <a:moveTo>
                    <a:pt x="3198485" y="2015137"/>
                  </a:moveTo>
                  <a:lnTo>
                    <a:pt x="0" y="2015137"/>
                  </a:lnTo>
                  <a:lnTo>
                    <a:pt x="0" y="0"/>
                  </a:lnTo>
                </a:path>
              </a:pathLst>
            </a:custGeom>
            <a:noFill/>
            <a:ln w="19043" cap="sq">
              <a:solidFill>
                <a:srgbClr val="000000"/>
              </a:solidFill>
              <a:prstDash val="solid"/>
              <a:miter/>
            </a:ln>
          </p:spPr>
          <p:txBody>
            <a:bodyPr rtlCol="0" anchor="ctr"/>
            <a:lstStyle/>
            <a:p>
              <a:endParaRPr lang="en-US" sz="900"/>
            </a:p>
          </p:txBody>
        </p:sp>
        <p:sp>
          <p:nvSpPr>
            <p:cNvPr id="15" name="TextBox 14">
              <a:extLst>
                <a:ext uri="{FF2B5EF4-FFF2-40B4-BE49-F238E27FC236}">
                  <a16:creationId xmlns:a16="http://schemas.microsoft.com/office/drawing/2014/main" id="{CBDFA917-5324-1882-19A7-7B623540EF7A}"/>
                </a:ext>
              </a:extLst>
            </p:cNvPr>
            <p:cNvSpPr txBox="1"/>
            <p:nvPr/>
          </p:nvSpPr>
          <p:spPr>
            <a:xfrm>
              <a:off x="3137527" y="4693899"/>
              <a:ext cx="2015167" cy="230832"/>
            </a:xfrm>
            <a:prstGeom prst="rect">
              <a:avLst/>
            </a:prstGeom>
            <a:noFill/>
          </p:spPr>
          <p:txBody>
            <a:bodyPr wrap="none" rtlCol="0">
              <a:spAutoFit/>
            </a:bodyPr>
            <a:lstStyle/>
            <a:p>
              <a:pPr algn="ctr"/>
              <a:r>
                <a:rPr lang="en-US" sz="900" b="1" spc="-18">
                  <a:ln/>
                  <a:solidFill>
                    <a:srgbClr val="000000"/>
                  </a:solidFill>
                  <a:latin typeface="Arial"/>
                  <a:cs typeface="Arial"/>
                  <a:sym typeface="Arial"/>
                  <a:rtl val="0"/>
                </a:rPr>
                <a:t>Time from randomization (months)</a:t>
              </a:r>
            </a:p>
          </p:txBody>
        </p:sp>
        <p:sp>
          <p:nvSpPr>
            <p:cNvPr id="16" name="TextBox 15">
              <a:extLst>
                <a:ext uri="{FF2B5EF4-FFF2-40B4-BE49-F238E27FC236}">
                  <a16:creationId xmlns:a16="http://schemas.microsoft.com/office/drawing/2014/main" id="{77CEFCDD-9B23-07CD-631A-38AB1160FCA2}"/>
                </a:ext>
              </a:extLst>
            </p:cNvPr>
            <p:cNvSpPr txBox="1"/>
            <p:nvPr/>
          </p:nvSpPr>
          <p:spPr>
            <a:xfrm rot="16200000">
              <a:off x="1632395" y="3388121"/>
              <a:ext cx="1178529" cy="230832"/>
            </a:xfrm>
            <a:prstGeom prst="rect">
              <a:avLst/>
            </a:prstGeom>
            <a:noFill/>
          </p:spPr>
          <p:txBody>
            <a:bodyPr wrap="none" rtlCol="0">
              <a:spAutoFit/>
            </a:bodyPr>
            <a:lstStyle/>
            <a:p>
              <a:pPr algn="ctr"/>
              <a:r>
                <a:rPr lang="en-US" sz="900" b="1">
                  <a:ln/>
                  <a:solidFill>
                    <a:srgbClr val="000000"/>
                  </a:solidFill>
                  <a:latin typeface="Arial"/>
                  <a:cs typeface="Arial"/>
                  <a:sym typeface="Arial"/>
                  <a:rtl val="0"/>
                </a:rPr>
                <a:t>Probability of PFS</a:t>
              </a:r>
            </a:p>
          </p:txBody>
        </p:sp>
        <p:grpSp>
          <p:nvGrpSpPr>
            <p:cNvPr id="17" name="Graphic 4">
              <a:extLst>
                <a:ext uri="{FF2B5EF4-FFF2-40B4-BE49-F238E27FC236}">
                  <a16:creationId xmlns:a16="http://schemas.microsoft.com/office/drawing/2014/main" id="{947A8537-B9FF-1AEB-B402-3AC2827E8520}"/>
                </a:ext>
              </a:extLst>
            </p:cNvPr>
            <p:cNvGrpSpPr/>
            <p:nvPr/>
          </p:nvGrpSpPr>
          <p:grpSpPr>
            <a:xfrm>
              <a:off x="2571868" y="4514025"/>
              <a:ext cx="3142085" cy="46819"/>
              <a:chOff x="3469636" y="4637677"/>
              <a:chExt cx="3142085" cy="46819"/>
            </a:xfrm>
          </p:grpSpPr>
          <p:sp>
            <p:nvSpPr>
              <p:cNvPr id="18" name="Freeform 2970">
                <a:extLst>
                  <a:ext uri="{FF2B5EF4-FFF2-40B4-BE49-F238E27FC236}">
                    <a16:creationId xmlns:a16="http://schemas.microsoft.com/office/drawing/2014/main" id="{A43E1AB7-4B12-8EB5-701D-DC8B1593DD45}"/>
                  </a:ext>
                </a:extLst>
              </p:cNvPr>
              <p:cNvSpPr/>
              <p:nvPr/>
            </p:nvSpPr>
            <p:spPr>
              <a:xfrm>
                <a:off x="3469636" y="4637677"/>
                <a:ext cx="12702" cy="46819"/>
              </a:xfrm>
              <a:custGeom>
                <a:avLst/>
                <a:gdLst>
                  <a:gd name="connsiteX0" fmla="*/ 0 w 12702"/>
                  <a:gd name="connsiteY0" fmla="*/ 0 h 46819"/>
                  <a:gd name="connsiteX1" fmla="*/ 0 w 12702"/>
                  <a:gd name="connsiteY1" fmla="*/ 46819 h 46819"/>
                </a:gdLst>
                <a:ahLst/>
                <a:cxnLst>
                  <a:cxn ang="0">
                    <a:pos x="connsiteX0" y="connsiteY0"/>
                  </a:cxn>
                  <a:cxn ang="0">
                    <a:pos x="connsiteX1" y="connsiteY1"/>
                  </a:cxn>
                </a:cxnLst>
                <a:rect l="l" t="t" r="r" b="b"/>
                <a:pathLst>
                  <a:path w="12702" h="46819">
                    <a:moveTo>
                      <a:pt x="0" y="0"/>
                    </a:moveTo>
                    <a:lnTo>
                      <a:pt x="0" y="46819"/>
                    </a:lnTo>
                  </a:path>
                </a:pathLst>
              </a:custGeom>
              <a:ln w="19043" cap="flat">
                <a:solidFill>
                  <a:srgbClr val="000000"/>
                </a:solidFill>
                <a:prstDash val="solid"/>
                <a:miter/>
              </a:ln>
            </p:spPr>
            <p:txBody>
              <a:bodyPr rtlCol="0" anchor="ctr"/>
              <a:lstStyle/>
              <a:p>
                <a:endParaRPr lang="en-US" sz="900"/>
              </a:p>
            </p:txBody>
          </p:sp>
          <p:sp>
            <p:nvSpPr>
              <p:cNvPr id="19" name="Freeform 2971">
                <a:extLst>
                  <a:ext uri="{FF2B5EF4-FFF2-40B4-BE49-F238E27FC236}">
                    <a16:creationId xmlns:a16="http://schemas.microsoft.com/office/drawing/2014/main" id="{A71576EE-5E8C-A949-3CAA-ACF2C92F33BE}"/>
                  </a:ext>
                </a:extLst>
              </p:cNvPr>
              <p:cNvSpPr/>
              <p:nvPr/>
            </p:nvSpPr>
            <p:spPr>
              <a:xfrm>
                <a:off x="3990311" y="4637677"/>
                <a:ext cx="12702" cy="46819"/>
              </a:xfrm>
              <a:custGeom>
                <a:avLst/>
                <a:gdLst>
                  <a:gd name="connsiteX0" fmla="*/ 0 w 12702"/>
                  <a:gd name="connsiteY0" fmla="*/ 0 h 46819"/>
                  <a:gd name="connsiteX1" fmla="*/ 0 w 12702"/>
                  <a:gd name="connsiteY1" fmla="*/ 46819 h 46819"/>
                </a:gdLst>
                <a:ahLst/>
                <a:cxnLst>
                  <a:cxn ang="0">
                    <a:pos x="connsiteX0" y="connsiteY0"/>
                  </a:cxn>
                  <a:cxn ang="0">
                    <a:pos x="connsiteX1" y="connsiteY1"/>
                  </a:cxn>
                </a:cxnLst>
                <a:rect l="l" t="t" r="r" b="b"/>
                <a:pathLst>
                  <a:path w="12702" h="46819">
                    <a:moveTo>
                      <a:pt x="0" y="0"/>
                    </a:moveTo>
                    <a:lnTo>
                      <a:pt x="0" y="46819"/>
                    </a:lnTo>
                  </a:path>
                </a:pathLst>
              </a:custGeom>
              <a:ln w="19043" cap="flat">
                <a:solidFill>
                  <a:srgbClr val="000000"/>
                </a:solidFill>
                <a:prstDash val="solid"/>
                <a:miter/>
              </a:ln>
            </p:spPr>
            <p:txBody>
              <a:bodyPr rtlCol="0" anchor="ctr"/>
              <a:lstStyle/>
              <a:p>
                <a:endParaRPr lang="en-US" sz="900"/>
              </a:p>
            </p:txBody>
          </p:sp>
          <p:sp>
            <p:nvSpPr>
              <p:cNvPr id="20" name="Freeform 2972">
                <a:extLst>
                  <a:ext uri="{FF2B5EF4-FFF2-40B4-BE49-F238E27FC236}">
                    <a16:creationId xmlns:a16="http://schemas.microsoft.com/office/drawing/2014/main" id="{2B239B33-04D7-1949-D443-2BFAA1F1B984}"/>
                  </a:ext>
                </a:extLst>
              </p:cNvPr>
              <p:cNvSpPr/>
              <p:nvPr/>
            </p:nvSpPr>
            <p:spPr>
              <a:xfrm>
                <a:off x="4512128" y="4637677"/>
                <a:ext cx="12702" cy="46819"/>
              </a:xfrm>
              <a:custGeom>
                <a:avLst/>
                <a:gdLst>
                  <a:gd name="connsiteX0" fmla="*/ 0 w 12702"/>
                  <a:gd name="connsiteY0" fmla="*/ 0 h 46819"/>
                  <a:gd name="connsiteX1" fmla="*/ 0 w 12702"/>
                  <a:gd name="connsiteY1" fmla="*/ 46819 h 46819"/>
                </a:gdLst>
                <a:ahLst/>
                <a:cxnLst>
                  <a:cxn ang="0">
                    <a:pos x="connsiteX0" y="connsiteY0"/>
                  </a:cxn>
                  <a:cxn ang="0">
                    <a:pos x="connsiteX1" y="connsiteY1"/>
                  </a:cxn>
                </a:cxnLst>
                <a:rect l="l" t="t" r="r" b="b"/>
                <a:pathLst>
                  <a:path w="12702" h="46819">
                    <a:moveTo>
                      <a:pt x="0" y="0"/>
                    </a:moveTo>
                    <a:lnTo>
                      <a:pt x="0" y="46819"/>
                    </a:lnTo>
                  </a:path>
                </a:pathLst>
              </a:custGeom>
              <a:ln w="19043" cap="flat">
                <a:solidFill>
                  <a:srgbClr val="000000"/>
                </a:solidFill>
                <a:prstDash val="solid"/>
                <a:miter/>
              </a:ln>
            </p:spPr>
            <p:txBody>
              <a:bodyPr rtlCol="0" anchor="ctr"/>
              <a:lstStyle/>
              <a:p>
                <a:endParaRPr lang="en-US" sz="900"/>
              </a:p>
            </p:txBody>
          </p:sp>
          <p:sp>
            <p:nvSpPr>
              <p:cNvPr id="21" name="Freeform 2973">
                <a:extLst>
                  <a:ext uri="{FF2B5EF4-FFF2-40B4-BE49-F238E27FC236}">
                    <a16:creationId xmlns:a16="http://schemas.microsoft.com/office/drawing/2014/main" id="{7F61E109-D295-8014-8161-6A3C8892D944}"/>
                  </a:ext>
                </a:extLst>
              </p:cNvPr>
              <p:cNvSpPr/>
              <p:nvPr/>
            </p:nvSpPr>
            <p:spPr>
              <a:xfrm>
                <a:off x="5036233" y="4637677"/>
                <a:ext cx="12702" cy="46819"/>
              </a:xfrm>
              <a:custGeom>
                <a:avLst/>
                <a:gdLst>
                  <a:gd name="connsiteX0" fmla="*/ 0 w 12702"/>
                  <a:gd name="connsiteY0" fmla="*/ 0 h 46819"/>
                  <a:gd name="connsiteX1" fmla="*/ 0 w 12702"/>
                  <a:gd name="connsiteY1" fmla="*/ 46819 h 46819"/>
                </a:gdLst>
                <a:ahLst/>
                <a:cxnLst>
                  <a:cxn ang="0">
                    <a:pos x="connsiteX0" y="connsiteY0"/>
                  </a:cxn>
                  <a:cxn ang="0">
                    <a:pos x="connsiteX1" y="connsiteY1"/>
                  </a:cxn>
                </a:cxnLst>
                <a:rect l="l" t="t" r="r" b="b"/>
                <a:pathLst>
                  <a:path w="12702" h="46819">
                    <a:moveTo>
                      <a:pt x="0" y="0"/>
                    </a:moveTo>
                    <a:lnTo>
                      <a:pt x="0" y="46819"/>
                    </a:lnTo>
                  </a:path>
                </a:pathLst>
              </a:custGeom>
              <a:ln w="19043" cap="flat">
                <a:solidFill>
                  <a:srgbClr val="000000"/>
                </a:solidFill>
                <a:prstDash val="solid"/>
                <a:miter/>
              </a:ln>
            </p:spPr>
            <p:txBody>
              <a:bodyPr rtlCol="0" anchor="ctr"/>
              <a:lstStyle/>
              <a:p>
                <a:endParaRPr lang="en-US" sz="900"/>
              </a:p>
            </p:txBody>
          </p:sp>
          <p:sp>
            <p:nvSpPr>
              <p:cNvPr id="22" name="Freeform 2974">
                <a:extLst>
                  <a:ext uri="{FF2B5EF4-FFF2-40B4-BE49-F238E27FC236}">
                    <a16:creationId xmlns:a16="http://schemas.microsoft.com/office/drawing/2014/main" id="{0F032C8C-AE64-8FB6-EE1C-9E7D95CDB632}"/>
                  </a:ext>
                </a:extLst>
              </p:cNvPr>
              <p:cNvSpPr/>
              <p:nvPr/>
            </p:nvSpPr>
            <p:spPr>
              <a:xfrm>
                <a:off x="5554494" y="4637677"/>
                <a:ext cx="12702" cy="46819"/>
              </a:xfrm>
              <a:custGeom>
                <a:avLst/>
                <a:gdLst>
                  <a:gd name="connsiteX0" fmla="*/ 0 w 12702"/>
                  <a:gd name="connsiteY0" fmla="*/ 0 h 46819"/>
                  <a:gd name="connsiteX1" fmla="*/ 0 w 12702"/>
                  <a:gd name="connsiteY1" fmla="*/ 46819 h 46819"/>
                </a:gdLst>
                <a:ahLst/>
                <a:cxnLst>
                  <a:cxn ang="0">
                    <a:pos x="connsiteX0" y="connsiteY0"/>
                  </a:cxn>
                  <a:cxn ang="0">
                    <a:pos x="connsiteX1" y="connsiteY1"/>
                  </a:cxn>
                </a:cxnLst>
                <a:rect l="l" t="t" r="r" b="b"/>
                <a:pathLst>
                  <a:path w="12702" h="46819">
                    <a:moveTo>
                      <a:pt x="0" y="0"/>
                    </a:moveTo>
                    <a:lnTo>
                      <a:pt x="0" y="46819"/>
                    </a:lnTo>
                  </a:path>
                </a:pathLst>
              </a:custGeom>
              <a:ln w="19043" cap="flat">
                <a:solidFill>
                  <a:srgbClr val="000000"/>
                </a:solidFill>
                <a:prstDash val="solid"/>
                <a:miter/>
              </a:ln>
            </p:spPr>
            <p:txBody>
              <a:bodyPr rtlCol="0" anchor="ctr"/>
              <a:lstStyle/>
              <a:p>
                <a:endParaRPr lang="en-US" sz="900"/>
              </a:p>
            </p:txBody>
          </p:sp>
          <p:sp>
            <p:nvSpPr>
              <p:cNvPr id="23" name="Freeform 2975">
                <a:extLst>
                  <a:ext uri="{FF2B5EF4-FFF2-40B4-BE49-F238E27FC236}">
                    <a16:creationId xmlns:a16="http://schemas.microsoft.com/office/drawing/2014/main" id="{33EB3BBC-B908-F39C-F249-15FDB6627117}"/>
                  </a:ext>
                </a:extLst>
              </p:cNvPr>
              <p:cNvSpPr/>
              <p:nvPr/>
            </p:nvSpPr>
            <p:spPr>
              <a:xfrm>
                <a:off x="6077836" y="4637677"/>
                <a:ext cx="12702" cy="46819"/>
              </a:xfrm>
              <a:custGeom>
                <a:avLst/>
                <a:gdLst>
                  <a:gd name="connsiteX0" fmla="*/ 0 w 12702"/>
                  <a:gd name="connsiteY0" fmla="*/ 0 h 46819"/>
                  <a:gd name="connsiteX1" fmla="*/ 0 w 12702"/>
                  <a:gd name="connsiteY1" fmla="*/ 46819 h 46819"/>
                </a:gdLst>
                <a:ahLst/>
                <a:cxnLst>
                  <a:cxn ang="0">
                    <a:pos x="connsiteX0" y="connsiteY0"/>
                  </a:cxn>
                  <a:cxn ang="0">
                    <a:pos x="connsiteX1" y="connsiteY1"/>
                  </a:cxn>
                </a:cxnLst>
                <a:rect l="l" t="t" r="r" b="b"/>
                <a:pathLst>
                  <a:path w="12702" h="46819">
                    <a:moveTo>
                      <a:pt x="0" y="0"/>
                    </a:moveTo>
                    <a:lnTo>
                      <a:pt x="0" y="46819"/>
                    </a:lnTo>
                  </a:path>
                </a:pathLst>
              </a:custGeom>
              <a:ln w="19043" cap="flat">
                <a:solidFill>
                  <a:srgbClr val="000000"/>
                </a:solidFill>
                <a:prstDash val="solid"/>
                <a:miter/>
              </a:ln>
            </p:spPr>
            <p:txBody>
              <a:bodyPr rtlCol="0" anchor="ctr"/>
              <a:lstStyle/>
              <a:p>
                <a:endParaRPr lang="en-US" sz="900"/>
              </a:p>
            </p:txBody>
          </p:sp>
          <p:sp>
            <p:nvSpPr>
              <p:cNvPr id="24" name="Freeform 2976">
                <a:extLst>
                  <a:ext uri="{FF2B5EF4-FFF2-40B4-BE49-F238E27FC236}">
                    <a16:creationId xmlns:a16="http://schemas.microsoft.com/office/drawing/2014/main" id="{5606A6C7-FA25-2834-3B31-13D57B3EDA48}"/>
                  </a:ext>
                </a:extLst>
              </p:cNvPr>
              <p:cNvSpPr/>
              <p:nvPr/>
            </p:nvSpPr>
            <p:spPr>
              <a:xfrm>
                <a:off x="6599019" y="4637677"/>
                <a:ext cx="12702" cy="46819"/>
              </a:xfrm>
              <a:custGeom>
                <a:avLst/>
                <a:gdLst>
                  <a:gd name="connsiteX0" fmla="*/ 0 w 12702"/>
                  <a:gd name="connsiteY0" fmla="*/ 0 h 46819"/>
                  <a:gd name="connsiteX1" fmla="*/ 0 w 12702"/>
                  <a:gd name="connsiteY1" fmla="*/ 46819 h 46819"/>
                </a:gdLst>
                <a:ahLst/>
                <a:cxnLst>
                  <a:cxn ang="0">
                    <a:pos x="connsiteX0" y="connsiteY0"/>
                  </a:cxn>
                  <a:cxn ang="0">
                    <a:pos x="connsiteX1" y="connsiteY1"/>
                  </a:cxn>
                </a:cxnLst>
                <a:rect l="l" t="t" r="r" b="b"/>
                <a:pathLst>
                  <a:path w="12702" h="46819">
                    <a:moveTo>
                      <a:pt x="0" y="0"/>
                    </a:moveTo>
                    <a:lnTo>
                      <a:pt x="0" y="46819"/>
                    </a:lnTo>
                  </a:path>
                </a:pathLst>
              </a:custGeom>
              <a:ln w="19043" cap="flat">
                <a:solidFill>
                  <a:srgbClr val="000000"/>
                </a:solidFill>
                <a:prstDash val="solid"/>
                <a:miter/>
              </a:ln>
            </p:spPr>
            <p:txBody>
              <a:bodyPr rtlCol="0" anchor="ctr"/>
              <a:lstStyle/>
              <a:p>
                <a:endParaRPr lang="en-US" sz="900"/>
              </a:p>
            </p:txBody>
          </p:sp>
        </p:grpSp>
        <p:grpSp>
          <p:nvGrpSpPr>
            <p:cNvPr id="25" name="Graphic 4">
              <a:extLst>
                <a:ext uri="{FF2B5EF4-FFF2-40B4-BE49-F238E27FC236}">
                  <a16:creationId xmlns:a16="http://schemas.microsoft.com/office/drawing/2014/main" id="{F0DE3D66-E8BA-6D36-BF08-39511A8B15F6}"/>
                </a:ext>
              </a:extLst>
            </p:cNvPr>
            <p:cNvGrpSpPr/>
            <p:nvPr/>
          </p:nvGrpSpPr>
          <p:grpSpPr>
            <a:xfrm>
              <a:off x="2448670" y="4529841"/>
              <a:ext cx="3410406" cy="230832"/>
              <a:chOff x="3346440" y="4653495"/>
              <a:chExt cx="3410406" cy="230832"/>
            </a:xfrm>
            <a:solidFill>
              <a:srgbClr val="000000"/>
            </a:solidFill>
          </p:grpSpPr>
          <p:sp>
            <p:nvSpPr>
              <p:cNvPr id="26" name="TextBox 25">
                <a:extLst>
                  <a:ext uri="{FF2B5EF4-FFF2-40B4-BE49-F238E27FC236}">
                    <a16:creationId xmlns:a16="http://schemas.microsoft.com/office/drawing/2014/main" id="{11FF4678-6E44-E93E-A271-6D5E1B38B27B}"/>
                  </a:ext>
                </a:extLst>
              </p:cNvPr>
              <p:cNvSpPr txBox="1"/>
              <p:nvPr/>
            </p:nvSpPr>
            <p:spPr>
              <a:xfrm>
                <a:off x="3346440" y="4653495"/>
                <a:ext cx="248786" cy="230832"/>
              </a:xfrm>
              <a:prstGeom prst="rect">
                <a:avLst/>
              </a:prstGeom>
              <a:noFill/>
            </p:spPr>
            <p:txBody>
              <a:bodyPr wrap="none" rtlCol="0">
                <a:spAutoFit/>
              </a:bodyPr>
              <a:lstStyle/>
              <a:p>
                <a:pPr algn="ctr"/>
                <a:r>
                  <a:rPr lang="en-US" sz="900">
                    <a:ln/>
                    <a:solidFill>
                      <a:srgbClr val="000000"/>
                    </a:solidFill>
                    <a:latin typeface="Arial"/>
                    <a:cs typeface="Arial"/>
                    <a:sym typeface="Arial"/>
                    <a:rtl val="0"/>
                  </a:rPr>
                  <a:t>0</a:t>
                </a:r>
              </a:p>
            </p:txBody>
          </p:sp>
          <p:sp>
            <p:nvSpPr>
              <p:cNvPr id="27" name="TextBox 26">
                <a:extLst>
                  <a:ext uri="{FF2B5EF4-FFF2-40B4-BE49-F238E27FC236}">
                    <a16:creationId xmlns:a16="http://schemas.microsoft.com/office/drawing/2014/main" id="{E208D514-E508-7169-E671-D2521FF01FA3}"/>
                  </a:ext>
                </a:extLst>
              </p:cNvPr>
              <p:cNvSpPr txBox="1"/>
              <p:nvPr/>
            </p:nvSpPr>
            <p:spPr>
              <a:xfrm>
                <a:off x="3866987" y="4653495"/>
                <a:ext cx="248786" cy="230832"/>
              </a:xfrm>
              <a:prstGeom prst="rect">
                <a:avLst/>
              </a:prstGeom>
              <a:noFill/>
            </p:spPr>
            <p:txBody>
              <a:bodyPr wrap="none" rtlCol="0">
                <a:spAutoFit/>
              </a:bodyPr>
              <a:lstStyle/>
              <a:p>
                <a:pPr algn="ctr"/>
                <a:r>
                  <a:rPr lang="en-US" sz="900">
                    <a:ln/>
                    <a:solidFill>
                      <a:srgbClr val="000000"/>
                    </a:solidFill>
                    <a:latin typeface="Arial"/>
                    <a:cs typeface="Arial"/>
                    <a:sym typeface="Arial"/>
                    <a:rtl val="0"/>
                  </a:rPr>
                  <a:t>3</a:t>
                </a:r>
              </a:p>
            </p:txBody>
          </p:sp>
          <p:sp>
            <p:nvSpPr>
              <p:cNvPr id="28" name="TextBox 27">
                <a:extLst>
                  <a:ext uri="{FF2B5EF4-FFF2-40B4-BE49-F238E27FC236}">
                    <a16:creationId xmlns:a16="http://schemas.microsoft.com/office/drawing/2014/main" id="{1D891ED0-0CD9-D721-B058-59F911238B31}"/>
                  </a:ext>
                </a:extLst>
              </p:cNvPr>
              <p:cNvSpPr txBox="1"/>
              <p:nvPr/>
            </p:nvSpPr>
            <p:spPr>
              <a:xfrm>
                <a:off x="4388932" y="4653495"/>
                <a:ext cx="248786" cy="230832"/>
              </a:xfrm>
              <a:prstGeom prst="rect">
                <a:avLst/>
              </a:prstGeom>
              <a:noFill/>
            </p:spPr>
            <p:txBody>
              <a:bodyPr wrap="none" rtlCol="0">
                <a:spAutoFit/>
              </a:bodyPr>
              <a:lstStyle/>
              <a:p>
                <a:pPr algn="ctr"/>
                <a:r>
                  <a:rPr lang="en-US" sz="900">
                    <a:ln/>
                    <a:solidFill>
                      <a:srgbClr val="000000"/>
                    </a:solidFill>
                    <a:latin typeface="Arial"/>
                    <a:cs typeface="Arial"/>
                    <a:sym typeface="Arial"/>
                    <a:rtl val="0"/>
                  </a:rPr>
                  <a:t>6</a:t>
                </a:r>
              </a:p>
            </p:txBody>
          </p:sp>
          <p:sp>
            <p:nvSpPr>
              <p:cNvPr id="29" name="TextBox 28">
                <a:extLst>
                  <a:ext uri="{FF2B5EF4-FFF2-40B4-BE49-F238E27FC236}">
                    <a16:creationId xmlns:a16="http://schemas.microsoft.com/office/drawing/2014/main" id="{09F46DDF-3DE6-B990-5AB0-1BE3BD0AA955}"/>
                  </a:ext>
                </a:extLst>
              </p:cNvPr>
              <p:cNvSpPr txBox="1"/>
              <p:nvPr/>
            </p:nvSpPr>
            <p:spPr>
              <a:xfrm>
                <a:off x="4913037" y="4653495"/>
                <a:ext cx="248786" cy="230832"/>
              </a:xfrm>
              <a:prstGeom prst="rect">
                <a:avLst/>
              </a:prstGeom>
              <a:noFill/>
            </p:spPr>
            <p:txBody>
              <a:bodyPr wrap="none" rtlCol="0">
                <a:spAutoFit/>
              </a:bodyPr>
              <a:lstStyle/>
              <a:p>
                <a:pPr algn="ctr"/>
                <a:r>
                  <a:rPr lang="en-US" sz="900">
                    <a:ln/>
                    <a:solidFill>
                      <a:srgbClr val="000000"/>
                    </a:solidFill>
                    <a:latin typeface="Arial"/>
                    <a:cs typeface="Arial"/>
                    <a:sym typeface="Arial"/>
                    <a:rtl val="0"/>
                  </a:rPr>
                  <a:t>9</a:t>
                </a:r>
              </a:p>
            </p:txBody>
          </p:sp>
          <p:sp>
            <p:nvSpPr>
              <p:cNvPr id="30" name="TextBox 29">
                <a:extLst>
                  <a:ext uri="{FF2B5EF4-FFF2-40B4-BE49-F238E27FC236}">
                    <a16:creationId xmlns:a16="http://schemas.microsoft.com/office/drawing/2014/main" id="{F85F8738-AA18-3714-906E-DA8C64851066}"/>
                  </a:ext>
                </a:extLst>
              </p:cNvPr>
              <p:cNvSpPr txBox="1"/>
              <p:nvPr/>
            </p:nvSpPr>
            <p:spPr>
              <a:xfrm>
                <a:off x="5399415" y="4653495"/>
                <a:ext cx="312906" cy="230832"/>
              </a:xfrm>
              <a:prstGeom prst="rect">
                <a:avLst/>
              </a:prstGeom>
              <a:noFill/>
            </p:spPr>
            <p:txBody>
              <a:bodyPr wrap="none" rtlCol="0">
                <a:spAutoFit/>
              </a:bodyPr>
              <a:lstStyle/>
              <a:p>
                <a:pPr algn="ctr"/>
                <a:r>
                  <a:rPr lang="en-US" sz="900">
                    <a:ln/>
                    <a:solidFill>
                      <a:srgbClr val="000000"/>
                    </a:solidFill>
                    <a:latin typeface="Arial"/>
                    <a:cs typeface="Arial"/>
                    <a:sym typeface="Arial"/>
                    <a:rtl val="0"/>
                  </a:rPr>
                  <a:t>12</a:t>
                </a:r>
              </a:p>
            </p:txBody>
          </p:sp>
          <p:sp>
            <p:nvSpPr>
              <p:cNvPr id="31" name="TextBox 30">
                <a:extLst>
                  <a:ext uri="{FF2B5EF4-FFF2-40B4-BE49-F238E27FC236}">
                    <a16:creationId xmlns:a16="http://schemas.microsoft.com/office/drawing/2014/main" id="{C4FD1D4C-FD0F-46D7-998F-DBB6F294D3F5}"/>
                  </a:ext>
                </a:extLst>
              </p:cNvPr>
              <p:cNvSpPr txBox="1"/>
              <p:nvPr/>
            </p:nvSpPr>
            <p:spPr>
              <a:xfrm>
                <a:off x="5922884" y="4653495"/>
                <a:ext cx="312906" cy="230832"/>
              </a:xfrm>
              <a:prstGeom prst="rect">
                <a:avLst/>
              </a:prstGeom>
              <a:noFill/>
            </p:spPr>
            <p:txBody>
              <a:bodyPr wrap="none" rtlCol="0">
                <a:spAutoFit/>
              </a:bodyPr>
              <a:lstStyle/>
              <a:p>
                <a:pPr algn="ctr"/>
                <a:r>
                  <a:rPr lang="en-US" sz="900">
                    <a:ln/>
                    <a:solidFill>
                      <a:srgbClr val="000000"/>
                    </a:solidFill>
                    <a:latin typeface="Arial"/>
                    <a:cs typeface="Arial"/>
                    <a:sym typeface="Arial"/>
                    <a:rtl val="0"/>
                  </a:rPr>
                  <a:t>15</a:t>
                </a:r>
              </a:p>
            </p:txBody>
          </p:sp>
          <p:sp>
            <p:nvSpPr>
              <p:cNvPr id="32" name="TextBox 31">
                <a:extLst>
                  <a:ext uri="{FF2B5EF4-FFF2-40B4-BE49-F238E27FC236}">
                    <a16:creationId xmlns:a16="http://schemas.microsoft.com/office/drawing/2014/main" id="{AC8C2C6A-E74C-4820-FB30-829E6233CACD}"/>
                  </a:ext>
                </a:extLst>
              </p:cNvPr>
              <p:cNvSpPr txBox="1"/>
              <p:nvPr/>
            </p:nvSpPr>
            <p:spPr>
              <a:xfrm>
                <a:off x="6443940" y="4653495"/>
                <a:ext cx="312906" cy="230832"/>
              </a:xfrm>
              <a:prstGeom prst="rect">
                <a:avLst/>
              </a:prstGeom>
              <a:noFill/>
            </p:spPr>
            <p:txBody>
              <a:bodyPr wrap="none" rtlCol="0">
                <a:spAutoFit/>
              </a:bodyPr>
              <a:lstStyle/>
              <a:p>
                <a:pPr algn="ctr"/>
                <a:r>
                  <a:rPr lang="en-US" sz="900">
                    <a:ln/>
                    <a:solidFill>
                      <a:srgbClr val="000000"/>
                    </a:solidFill>
                    <a:latin typeface="Arial"/>
                    <a:cs typeface="Arial"/>
                    <a:sym typeface="Arial"/>
                    <a:rtl val="0"/>
                  </a:rPr>
                  <a:t>18</a:t>
                </a:r>
              </a:p>
            </p:txBody>
          </p:sp>
        </p:grpSp>
        <p:sp>
          <p:nvSpPr>
            <p:cNvPr id="33" name="TextBox 32">
              <a:extLst>
                <a:ext uri="{FF2B5EF4-FFF2-40B4-BE49-F238E27FC236}">
                  <a16:creationId xmlns:a16="http://schemas.microsoft.com/office/drawing/2014/main" id="{BD5AA81E-4401-3BFA-F95C-0D75CC924883}"/>
                </a:ext>
              </a:extLst>
            </p:cNvPr>
            <p:cNvSpPr txBox="1"/>
            <p:nvPr/>
          </p:nvSpPr>
          <p:spPr>
            <a:xfrm>
              <a:off x="2789223" y="4154398"/>
              <a:ext cx="1124026" cy="230832"/>
            </a:xfrm>
            <a:prstGeom prst="rect">
              <a:avLst/>
            </a:prstGeom>
            <a:noFill/>
          </p:spPr>
          <p:txBody>
            <a:bodyPr wrap="none" rtlCol="0">
              <a:spAutoFit/>
            </a:bodyPr>
            <a:lstStyle/>
            <a:p>
              <a:pPr algn="l"/>
              <a:r>
                <a:rPr lang="en-US" sz="900">
                  <a:ln/>
                  <a:solidFill>
                    <a:srgbClr val="000000"/>
                  </a:solidFill>
                  <a:latin typeface="Arial"/>
                  <a:cs typeface="Arial"/>
                  <a:sym typeface="Arial"/>
                  <a:rtl val="0"/>
                </a:rPr>
                <a:t>Dato-</a:t>
              </a:r>
              <a:r>
                <a:rPr lang="en-US" sz="900" err="1">
                  <a:ln/>
                  <a:solidFill>
                    <a:srgbClr val="000000"/>
                  </a:solidFill>
                  <a:latin typeface="Arial"/>
                  <a:cs typeface="Arial"/>
                  <a:sym typeface="Arial"/>
                  <a:rtl val="0"/>
                </a:rPr>
                <a:t>DXd</a:t>
              </a:r>
              <a:r>
                <a:rPr lang="en-US" sz="900">
                  <a:ln/>
                  <a:solidFill>
                    <a:srgbClr val="000000"/>
                  </a:solidFill>
                  <a:latin typeface="Arial"/>
                  <a:cs typeface="Arial"/>
                  <a:sym typeface="Arial"/>
                  <a:rtl val="0"/>
                </a:rPr>
                <a:t> (n=151)</a:t>
              </a:r>
            </a:p>
          </p:txBody>
        </p:sp>
        <p:grpSp>
          <p:nvGrpSpPr>
            <p:cNvPr id="34" name="Graphic 4">
              <a:extLst>
                <a:ext uri="{FF2B5EF4-FFF2-40B4-BE49-F238E27FC236}">
                  <a16:creationId xmlns:a16="http://schemas.microsoft.com/office/drawing/2014/main" id="{2B442516-BF4B-8200-0F57-4DED1B86E8AB}"/>
                </a:ext>
              </a:extLst>
            </p:cNvPr>
            <p:cNvGrpSpPr/>
            <p:nvPr/>
          </p:nvGrpSpPr>
          <p:grpSpPr>
            <a:xfrm>
              <a:off x="2524994" y="2498888"/>
              <a:ext cx="47380" cy="2027825"/>
              <a:chOff x="3422764" y="2622540"/>
              <a:chExt cx="47380" cy="2027825"/>
            </a:xfrm>
          </p:grpSpPr>
          <p:sp>
            <p:nvSpPr>
              <p:cNvPr id="35" name="Freeform 2957">
                <a:extLst>
                  <a:ext uri="{FF2B5EF4-FFF2-40B4-BE49-F238E27FC236}">
                    <a16:creationId xmlns:a16="http://schemas.microsoft.com/office/drawing/2014/main" id="{12BED1BA-A87A-06BE-C862-EC0B98C92580}"/>
                  </a:ext>
                </a:extLst>
              </p:cNvPr>
              <p:cNvSpPr/>
              <p:nvPr/>
            </p:nvSpPr>
            <p:spPr>
              <a:xfrm>
                <a:off x="3422764" y="4637677"/>
                <a:ext cx="46872" cy="12688"/>
              </a:xfrm>
              <a:custGeom>
                <a:avLst/>
                <a:gdLst>
                  <a:gd name="connsiteX0" fmla="*/ 46872 w 46872"/>
                  <a:gd name="connsiteY0" fmla="*/ 0 h 12688"/>
                  <a:gd name="connsiteX1" fmla="*/ 0 w 46872"/>
                  <a:gd name="connsiteY1" fmla="*/ 0 h 12688"/>
                </a:gdLst>
                <a:ahLst/>
                <a:cxnLst>
                  <a:cxn ang="0">
                    <a:pos x="connsiteX0" y="connsiteY0"/>
                  </a:cxn>
                  <a:cxn ang="0">
                    <a:pos x="connsiteX1" y="connsiteY1"/>
                  </a:cxn>
                </a:cxnLst>
                <a:rect l="l" t="t" r="r" b="b"/>
                <a:pathLst>
                  <a:path w="46872" h="12688">
                    <a:moveTo>
                      <a:pt x="46872" y="0"/>
                    </a:moveTo>
                    <a:lnTo>
                      <a:pt x="0" y="0"/>
                    </a:lnTo>
                  </a:path>
                </a:pathLst>
              </a:custGeom>
              <a:ln w="19043" cap="flat">
                <a:solidFill>
                  <a:srgbClr val="000000"/>
                </a:solidFill>
                <a:prstDash val="solid"/>
                <a:miter/>
              </a:ln>
            </p:spPr>
            <p:txBody>
              <a:bodyPr rtlCol="0" anchor="ctr"/>
              <a:lstStyle/>
              <a:p>
                <a:endParaRPr lang="en-US" sz="900"/>
              </a:p>
            </p:txBody>
          </p:sp>
          <p:sp>
            <p:nvSpPr>
              <p:cNvPr id="36" name="Freeform 2958">
                <a:extLst>
                  <a:ext uri="{FF2B5EF4-FFF2-40B4-BE49-F238E27FC236}">
                    <a16:creationId xmlns:a16="http://schemas.microsoft.com/office/drawing/2014/main" id="{C60660FE-4B52-5434-6D7C-70C75FB5C5DA}"/>
                  </a:ext>
                </a:extLst>
              </p:cNvPr>
              <p:cNvSpPr/>
              <p:nvPr/>
            </p:nvSpPr>
            <p:spPr>
              <a:xfrm>
                <a:off x="3422764" y="4227722"/>
                <a:ext cx="46872" cy="12688"/>
              </a:xfrm>
              <a:custGeom>
                <a:avLst/>
                <a:gdLst>
                  <a:gd name="connsiteX0" fmla="*/ 46872 w 46872"/>
                  <a:gd name="connsiteY0" fmla="*/ 0 h 12688"/>
                  <a:gd name="connsiteX1" fmla="*/ 0 w 46872"/>
                  <a:gd name="connsiteY1" fmla="*/ 0 h 12688"/>
                </a:gdLst>
                <a:ahLst/>
                <a:cxnLst>
                  <a:cxn ang="0">
                    <a:pos x="connsiteX0" y="connsiteY0"/>
                  </a:cxn>
                  <a:cxn ang="0">
                    <a:pos x="connsiteX1" y="connsiteY1"/>
                  </a:cxn>
                </a:cxnLst>
                <a:rect l="l" t="t" r="r" b="b"/>
                <a:pathLst>
                  <a:path w="46872" h="12688">
                    <a:moveTo>
                      <a:pt x="46872" y="0"/>
                    </a:moveTo>
                    <a:lnTo>
                      <a:pt x="0" y="0"/>
                    </a:lnTo>
                  </a:path>
                </a:pathLst>
              </a:custGeom>
              <a:ln w="19043" cap="flat">
                <a:solidFill>
                  <a:srgbClr val="000000"/>
                </a:solidFill>
                <a:prstDash val="solid"/>
                <a:miter/>
              </a:ln>
            </p:spPr>
            <p:txBody>
              <a:bodyPr rtlCol="0" anchor="ctr"/>
              <a:lstStyle/>
              <a:p>
                <a:endParaRPr lang="en-US" sz="900"/>
              </a:p>
            </p:txBody>
          </p:sp>
          <p:sp>
            <p:nvSpPr>
              <p:cNvPr id="37" name="Freeform 2959">
                <a:extLst>
                  <a:ext uri="{FF2B5EF4-FFF2-40B4-BE49-F238E27FC236}">
                    <a16:creationId xmlns:a16="http://schemas.microsoft.com/office/drawing/2014/main" id="{E30BEC6D-ABBF-5A25-86DD-33B93162F6BF}"/>
                  </a:ext>
                </a:extLst>
              </p:cNvPr>
              <p:cNvSpPr/>
              <p:nvPr/>
            </p:nvSpPr>
            <p:spPr>
              <a:xfrm>
                <a:off x="3423399" y="3827664"/>
                <a:ext cx="46745" cy="12688"/>
              </a:xfrm>
              <a:custGeom>
                <a:avLst/>
                <a:gdLst>
                  <a:gd name="connsiteX0" fmla="*/ 46745 w 46745"/>
                  <a:gd name="connsiteY0" fmla="*/ 0 h 12688"/>
                  <a:gd name="connsiteX1" fmla="*/ 0 w 46745"/>
                  <a:gd name="connsiteY1" fmla="*/ 0 h 12688"/>
                </a:gdLst>
                <a:ahLst/>
                <a:cxnLst>
                  <a:cxn ang="0">
                    <a:pos x="connsiteX0" y="connsiteY0"/>
                  </a:cxn>
                  <a:cxn ang="0">
                    <a:pos x="connsiteX1" y="connsiteY1"/>
                  </a:cxn>
                </a:cxnLst>
                <a:rect l="l" t="t" r="r" b="b"/>
                <a:pathLst>
                  <a:path w="46745" h="12688">
                    <a:moveTo>
                      <a:pt x="46745" y="0"/>
                    </a:moveTo>
                    <a:lnTo>
                      <a:pt x="0" y="0"/>
                    </a:lnTo>
                  </a:path>
                </a:pathLst>
              </a:custGeom>
              <a:ln w="19043" cap="flat">
                <a:solidFill>
                  <a:srgbClr val="000000"/>
                </a:solidFill>
                <a:prstDash val="solid"/>
                <a:miter/>
              </a:ln>
            </p:spPr>
            <p:txBody>
              <a:bodyPr rtlCol="0" anchor="ctr"/>
              <a:lstStyle/>
              <a:p>
                <a:endParaRPr lang="en-US" sz="900"/>
              </a:p>
            </p:txBody>
          </p:sp>
          <p:sp>
            <p:nvSpPr>
              <p:cNvPr id="38" name="Freeform 2960">
                <a:extLst>
                  <a:ext uri="{FF2B5EF4-FFF2-40B4-BE49-F238E27FC236}">
                    <a16:creationId xmlns:a16="http://schemas.microsoft.com/office/drawing/2014/main" id="{CE9A3FCC-D6A2-D287-B52F-09F5CFFC7259}"/>
                  </a:ext>
                </a:extLst>
              </p:cNvPr>
              <p:cNvSpPr/>
              <p:nvPr/>
            </p:nvSpPr>
            <p:spPr>
              <a:xfrm>
                <a:off x="3423399" y="3426971"/>
                <a:ext cx="46745" cy="12688"/>
              </a:xfrm>
              <a:custGeom>
                <a:avLst/>
                <a:gdLst>
                  <a:gd name="connsiteX0" fmla="*/ 46745 w 46745"/>
                  <a:gd name="connsiteY0" fmla="*/ 0 h 12688"/>
                  <a:gd name="connsiteX1" fmla="*/ 0 w 46745"/>
                  <a:gd name="connsiteY1" fmla="*/ 0 h 12688"/>
                </a:gdLst>
                <a:ahLst/>
                <a:cxnLst>
                  <a:cxn ang="0">
                    <a:pos x="connsiteX0" y="connsiteY0"/>
                  </a:cxn>
                  <a:cxn ang="0">
                    <a:pos x="connsiteX1" y="connsiteY1"/>
                  </a:cxn>
                </a:cxnLst>
                <a:rect l="l" t="t" r="r" b="b"/>
                <a:pathLst>
                  <a:path w="46745" h="12688">
                    <a:moveTo>
                      <a:pt x="46745" y="0"/>
                    </a:moveTo>
                    <a:lnTo>
                      <a:pt x="0" y="0"/>
                    </a:lnTo>
                  </a:path>
                </a:pathLst>
              </a:custGeom>
              <a:ln w="19043" cap="flat">
                <a:solidFill>
                  <a:srgbClr val="000000"/>
                </a:solidFill>
                <a:prstDash val="solid"/>
                <a:miter/>
              </a:ln>
            </p:spPr>
            <p:txBody>
              <a:bodyPr rtlCol="0" anchor="ctr"/>
              <a:lstStyle/>
              <a:p>
                <a:endParaRPr lang="en-US" sz="900"/>
              </a:p>
            </p:txBody>
          </p:sp>
          <p:sp>
            <p:nvSpPr>
              <p:cNvPr id="39" name="Freeform 2961">
                <a:extLst>
                  <a:ext uri="{FF2B5EF4-FFF2-40B4-BE49-F238E27FC236}">
                    <a16:creationId xmlns:a16="http://schemas.microsoft.com/office/drawing/2014/main" id="{E6923A95-265A-3A59-B89E-42AE0D885008}"/>
                  </a:ext>
                </a:extLst>
              </p:cNvPr>
              <p:cNvSpPr/>
              <p:nvPr/>
            </p:nvSpPr>
            <p:spPr>
              <a:xfrm>
                <a:off x="3423399" y="3025897"/>
                <a:ext cx="46745" cy="12688"/>
              </a:xfrm>
              <a:custGeom>
                <a:avLst/>
                <a:gdLst>
                  <a:gd name="connsiteX0" fmla="*/ 46745 w 46745"/>
                  <a:gd name="connsiteY0" fmla="*/ 0 h 12688"/>
                  <a:gd name="connsiteX1" fmla="*/ 0 w 46745"/>
                  <a:gd name="connsiteY1" fmla="*/ 0 h 12688"/>
                </a:gdLst>
                <a:ahLst/>
                <a:cxnLst>
                  <a:cxn ang="0">
                    <a:pos x="connsiteX0" y="connsiteY0"/>
                  </a:cxn>
                  <a:cxn ang="0">
                    <a:pos x="connsiteX1" y="connsiteY1"/>
                  </a:cxn>
                </a:cxnLst>
                <a:rect l="l" t="t" r="r" b="b"/>
                <a:pathLst>
                  <a:path w="46745" h="12688">
                    <a:moveTo>
                      <a:pt x="46745" y="0"/>
                    </a:moveTo>
                    <a:lnTo>
                      <a:pt x="0" y="0"/>
                    </a:lnTo>
                  </a:path>
                </a:pathLst>
              </a:custGeom>
              <a:ln w="19043" cap="flat">
                <a:solidFill>
                  <a:srgbClr val="000000"/>
                </a:solidFill>
                <a:prstDash val="solid"/>
                <a:miter/>
              </a:ln>
            </p:spPr>
            <p:txBody>
              <a:bodyPr rtlCol="0" anchor="ctr"/>
              <a:lstStyle/>
              <a:p>
                <a:endParaRPr lang="en-US" sz="900"/>
              </a:p>
            </p:txBody>
          </p:sp>
          <p:sp>
            <p:nvSpPr>
              <p:cNvPr id="40" name="Freeform 2962">
                <a:extLst>
                  <a:ext uri="{FF2B5EF4-FFF2-40B4-BE49-F238E27FC236}">
                    <a16:creationId xmlns:a16="http://schemas.microsoft.com/office/drawing/2014/main" id="{B879CD06-B2F8-F17E-A870-11CC496EEABD}"/>
                  </a:ext>
                </a:extLst>
              </p:cNvPr>
              <p:cNvSpPr/>
              <p:nvPr/>
            </p:nvSpPr>
            <p:spPr>
              <a:xfrm>
                <a:off x="3423399" y="2622540"/>
                <a:ext cx="46745" cy="12688"/>
              </a:xfrm>
              <a:custGeom>
                <a:avLst/>
                <a:gdLst>
                  <a:gd name="connsiteX0" fmla="*/ 46745 w 46745"/>
                  <a:gd name="connsiteY0" fmla="*/ 0 h 12688"/>
                  <a:gd name="connsiteX1" fmla="*/ 0 w 46745"/>
                  <a:gd name="connsiteY1" fmla="*/ 0 h 12688"/>
                </a:gdLst>
                <a:ahLst/>
                <a:cxnLst>
                  <a:cxn ang="0">
                    <a:pos x="connsiteX0" y="connsiteY0"/>
                  </a:cxn>
                  <a:cxn ang="0">
                    <a:pos x="connsiteX1" y="connsiteY1"/>
                  </a:cxn>
                </a:cxnLst>
                <a:rect l="l" t="t" r="r" b="b"/>
                <a:pathLst>
                  <a:path w="46745" h="12688">
                    <a:moveTo>
                      <a:pt x="46745" y="0"/>
                    </a:moveTo>
                    <a:lnTo>
                      <a:pt x="0" y="0"/>
                    </a:lnTo>
                  </a:path>
                </a:pathLst>
              </a:custGeom>
              <a:ln w="19043" cap="flat">
                <a:solidFill>
                  <a:srgbClr val="000000"/>
                </a:solidFill>
                <a:prstDash val="solid"/>
                <a:miter/>
              </a:ln>
            </p:spPr>
            <p:txBody>
              <a:bodyPr rtlCol="0" anchor="ctr"/>
              <a:lstStyle/>
              <a:p>
                <a:endParaRPr lang="en-US" sz="900"/>
              </a:p>
            </p:txBody>
          </p:sp>
        </p:grpSp>
        <p:grpSp>
          <p:nvGrpSpPr>
            <p:cNvPr id="41" name="Graphic 4">
              <a:extLst>
                <a:ext uri="{FF2B5EF4-FFF2-40B4-BE49-F238E27FC236}">
                  <a16:creationId xmlns:a16="http://schemas.microsoft.com/office/drawing/2014/main" id="{510E5858-08A2-08E3-FBCB-1871217A5324}"/>
                </a:ext>
              </a:extLst>
            </p:cNvPr>
            <p:cNvGrpSpPr/>
            <p:nvPr/>
          </p:nvGrpSpPr>
          <p:grpSpPr>
            <a:xfrm>
              <a:off x="2245938" y="2382114"/>
              <a:ext cx="344966" cy="2245969"/>
              <a:chOff x="3143708" y="2505766"/>
              <a:chExt cx="344966" cy="2245969"/>
            </a:xfrm>
            <a:solidFill>
              <a:srgbClr val="000000"/>
            </a:solidFill>
          </p:grpSpPr>
          <p:sp>
            <p:nvSpPr>
              <p:cNvPr id="42" name="TextBox 41">
                <a:extLst>
                  <a:ext uri="{FF2B5EF4-FFF2-40B4-BE49-F238E27FC236}">
                    <a16:creationId xmlns:a16="http://schemas.microsoft.com/office/drawing/2014/main" id="{92F8F294-6FDB-C572-6BB7-2923D806BE81}"/>
                  </a:ext>
                </a:extLst>
              </p:cNvPr>
              <p:cNvSpPr txBox="1"/>
              <p:nvPr/>
            </p:nvSpPr>
            <p:spPr>
              <a:xfrm>
                <a:off x="3143708" y="4520903"/>
                <a:ext cx="344966" cy="230832"/>
              </a:xfrm>
              <a:prstGeom prst="rect">
                <a:avLst/>
              </a:prstGeom>
              <a:noFill/>
            </p:spPr>
            <p:txBody>
              <a:bodyPr wrap="none" rtlCol="0">
                <a:spAutoFit/>
              </a:bodyPr>
              <a:lstStyle/>
              <a:p>
                <a:pPr algn="r"/>
                <a:r>
                  <a:rPr lang="en-US" sz="900">
                    <a:ln/>
                    <a:solidFill>
                      <a:srgbClr val="000000"/>
                    </a:solidFill>
                    <a:latin typeface="Arial"/>
                    <a:cs typeface="Arial"/>
                    <a:sym typeface="Arial"/>
                    <a:rtl val="0"/>
                  </a:rPr>
                  <a:t>0.0</a:t>
                </a:r>
              </a:p>
            </p:txBody>
          </p:sp>
          <p:sp>
            <p:nvSpPr>
              <p:cNvPr id="43" name="TextBox 42">
                <a:extLst>
                  <a:ext uri="{FF2B5EF4-FFF2-40B4-BE49-F238E27FC236}">
                    <a16:creationId xmlns:a16="http://schemas.microsoft.com/office/drawing/2014/main" id="{4D2EE503-0C66-78F2-1457-A6DD227CB787}"/>
                  </a:ext>
                </a:extLst>
              </p:cNvPr>
              <p:cNvSpPr txBox="1"/>
              <p:nvPr/>
            </p:nvSpPr>
            <p:spPr>
              <a:xfrm>
                <a:off x="3143708" y="4110948"/>
                <a:ext cx="344966" cy="230832"/>
              </a:xfrm>
              <a:prstGeom prst="rect">
                <a:avLst/>
              </a:prstGeom>
              <a:noFill/>
            </p:spPr>
            <p:txBody>
              <a:bodyPr wrap="none" rtlCol="0">
                <a:spAutoFit/>
              </a:bodyPr>
              <a:lstStyle/>
              <a:p>
                <a:pPr algn="r"/>
                <a:r>
                  <a:rPr lang="en-US" sz="900">
                    <a:ln/>
                    <a:solidFill>
                      <a:srgbClr val="000000"/>
                    </a:solidFill>
                    <a:latin typeface="Arial"/>
                    <a:cs typeface="Arial"/>
                    <a:sym typeface="Arial"/>
                    <a:rtl val="0"/>
                  </a:rPr>
                  <a:t>0.2</a:t>
                </a:r>
              </a:p>
            </p:txBody>
          </p:sp>
          <p:sp>
            <p:nvSpPr>
              <p:cNvPr id="44" name="TextBox 43">
                <a:extLst>
                  <a:ext uri="{FF2B5EF4-FFF2-40B4-BE49-F238E27FC236}">
                    <a16:creationId xmlns:a16="http://schemas.microsoft.com/office/drawing/2014/main" id="{47C3BC5E-88A7-4351-67E4-734995BA3B43}"/>
                  </a:ext>
                </a:extLst>
              </p:cNvPr>
              <p:cNvSpPr txBox="1"/>
              <p:nvPr/>
            </p:nvSpPr>
            <p:spPr>
              <a:xfrm>
                <a:off x="3143708" y="3710890"/>
                <a:ext cx="344966" cy="230832"/>
              </a:xfrm>
              <a:prstGeom prst="rect">
                <a:avLst/>
              </a:prstGeom>
              <a:noFill/>
            </p:spPr>
            <p:txBody>
              <a:bodyPr wrap="none" rtlCol="0">
                <a:spAutoFit/>
              </a:bodyPr>
              <a:lstStyle/>
              <a:p>
                <a:pPr algn="r"/>
                <a:r>
                  <a:rPr lang="en-US" sz="900">
                    <a:ln/>
                    <a:solidFill>
                      <a:srgbClr val="000000"/>
                    </a:solidFill>
                    <a:latin typeface="Arial"/>
                    <a:cs typeface="Arial"/>
                    <a:sym typeface="Arial"/>
                    <a:rtl val="0"/>
                  </a:rPr>
                  <a:t>0.4</a:t>
                </a:r>
              </a:p>
            </p:txBody>
          </p:sp>
          <p:sp>
            <p:nvSpPr>
              <p:cNvPr id="45" name="TextBox 44">
                <a:extLst>
                  <a:ext uri="{FF2B5EF4-FFF2-40B4-BE49-F238E27FC236}">
                    <a16:creationId xmlns:a16="http://schemas.microsoft.com/office/drawing/2014/main" id="{5DA0F07B-49EC-2053-B8A6-CECF368A89DA}"/>
                  </a:ext>
                </a:extLst>
              </p:cNvPr>
              <p:cNvSpPr txBox="1"/>
              <p:nvPr/>
            </p:nvSpPr>
            <p:spPr>
              <a:xfrm>
                <a:off x="3143708" y="3310197"/>
                <a:ext cx="344966" cy="230832"/>
              </a:xfrm>
              <a:prstGeom prst="rect">
                <a:avLst/>
              </a:prstGeom>
              <a:noFill/>
            </p:spPr>
            <p:txBody>
              <a:bodyPr wrap="none" rtlCol="0">
                <a:spAutoFit/>
              </a:bodyPr>
              <a:lstStyle/>
              <a:p>
                <a:pPr algn="r"/>
                <a:r>
                  <a:rPr lang="en-US" sz="900">
                    <a:ln/>
                    <a:solidFill>
                      <a:srgbClr val="000000"/>
                    </a:solidFill>
                    <a:latin typeface="Arial"/>
                    <a:cs typeface="Arial"/>
                    <a:sym typeface="Arial"/>
                    <a:rtl val="0"/>
                  </a:rPr>
                  <a:t>0.6</a:t>
                </a:r>
              </a:p>
            </p:txBody>
          </p:sp>
          <p:sp>
            <p:nvSpPr>
              <p:cNvPr id="46" name="TextBox 45">
                <a:extLst>
                  <a:ext uri="{FF2B5EF4-FFF2-40B4-BE49-F238E27FC236}">
                    <a16:creationId xmlns:a16="http://schemas.microsoft.com/office/drawing/2014/main" id="{CCF3FF93-AC76-5BD6-AB5F-A6E3935D45F8}"/>
                  </a:ext>
                </a:extLst>
              </p:cNvPr>
              <p:cNvSpPr txBox="1"/>
              <p:nvPr/>
            </p:nvSpPr>
            <p:spPr>
              <a:xfrm>
                <a:off x="3143708" y="2909124"/>
                <a:ext cx="344966" cy="230832"/>
              </a:xfrm>
              <a:prstGeom prst="rect">
                <a:avLst/>
              </a:prstGeom>
              <a:noFill/>
            </p:spPr>
            <p:txBody>
              <a:bodyPr wrap="none" rtlCol="0">
                <a:spAutoFit/>
              </a:bodyPr>
              <a:lstStyle/>
              <a:p>
                <a:pPr algn="r"/>
                <a:r>
                  <a:rPr lang="en-US" sz="900">
                    <a:ln/>
                    <a:solidFill>
                      <a:srgbClr val="000000"/>
                    </a:solidFill>
                    <a:latin typeface="Arial"/>
                    <a:cs typeface="Arial"/>
                    <a:sym typeface="Arial"/>
                    <a:rtl val="0"/>
                  </a:rPr>
                  <a:t>0.8</a:t>
                </a:r>
              </a:p>
            </p:txBody>
          </p:sp>
          <p:sp>
            <p:nvSpPr>
              <p:cNvPr id="47" name="TextBox 46">
                <a:extLst>
                  <a:ext uri="{FF2B5EF4-FFF2-40B4-BE49-F238E27FC236}">
                    <a16:creationId xmlns:a16="http://schemas.microsoft.com/office/drawing/2014/main" id="{33AAC2F6-9F00-9E01-0474-D0D81409DE77}"/>
                  </a:ext>
                </a:extLst>
              </p:cNvPr>
              <p:cNvSpPr txBox="1"/>
              <p:nvPr/>
            </p:nvSpPr>
            <p:spPr>
              <a:xfrm>
                <a:off x="3143708" y="2505766"/>
                <a:ext cx="344966" cy="230832"/>
              </a:xfrm>
              <a:prstGeom prst="rect">
                <a:avLst/>
              </a:prstGeom>
              <a:noFill/>
            </p:spPr>
            <p:txBody>
              <a:bodyPr wrap="none" rtlCol="0">
                <a:spAutoFit/>
              </a:bodyPr>
              <a:lstStyle/>
              <a:p>
                <a:pPr algn="r"/>
                <a:r>
                  <a:rPr lang="en-US" sz="900">
                    <a:ln/>
                    <a:solidFill>
                      <a:srgbClr val="000000"/>
                    </a:solidFill>
                    <a:latin typeface="Arial"/>
                    <a:cs typeface="Arial"/>
                    <a:sym typeface="Arial"/>
                    <a:rtl val="0"/>
                  </a:rPr>
                  <a:t>1.0</a:t>
                </a:r>
              </a:p>
            </p:txBody>
          </p:sp>
        </p:grpSp>
        <p:sp>
          <p:nvSpPr>
            <p:cNvPr id="48" name="Freeform 2397">
              <a:extLst>
                <a:ext uri="{FF2B5EF4-FFF2-40B4-BE49-F238E27FC236}">
                  <a16:creationId xmlns:a16="http://schemas.microsoft.com/office/drawing/2014/main" id="{BD7D5F5F-6F1A-72CD-4C8C-FDF83FAB7256}"/>
                </a:ext>
              </a:extLst>
            </p:cNvPr>
            <p:cNvSpPr/>
            <p:nvPr/>
          </p:nvSpPr>
          <p:spPr>
            <a:xfrm>
              <a:off x="2624200" y="4271171"/>
              <a:ext cx="216958" cy="12688"/>
            </a:xfrm>
            <a:custGeom>
              <a:avLst/>
              <a:gdLst>
                <a:gd name="connsiteX0" fmla="*/ 0 w 216958"/>
                <a:gd name="connsiteY0" fmla="*/ 0 h 12688"/>
                <a:gd name="connsiteX1" fmla="*/ 216958 w 216958"/>
                <a:gd name="connsiteY1" fmla="*/ 0 h 12688"/>
              </a:gdLst>
              <a:ahLst/>
              <a:cxnLst>
                <a:cxn ang="0">
                  <a:pos x="connsiteX0" y="connsiteY0"/>
                </a:cxn>
                <a:cxn ang="0">
                  <a:pos x="connsiteX1" y="connsiteY1"/>
                </a:cxn>
              </a:cxnLst>
              <a:rect l="l" t="t" r="r" b="b"/>
              <a:pathLst>
                <a:path w="216958" h="12688">
                  <a:moveTo>
                    <a:pt x="0" y="0"/>
                  </a:moveTo>
                  <a:lnTo>
                    <a:pt x="216958" y="0"/>
                  </a:lnTo>
                </a:path>
              </a:pathLst>
            </a:custGeom>
            <a:ln w="12700" cap="flat">
              <a:solidFill>
                <a:srgbClr val="6E1E50"/>
              </a:solidFill>
              <a:prstDash val="solid"/>
              <a:miter/>
            </a:ln>
          </p:spPr>
          <p:txBody>
            <a:bodyPr rtlCol="0" anchor="ctr"/>
            <a:lstStyle/>
            <a:p>
              <a:endParaRPr lang="en-US" sz="900"/>
            </a:p>
          </p:txBody>
        </p:sp>
        <p:sp>
          <p:nvSpPr>
            <p:cNvPr id="49" name="TextBox 48">
              <a:extLst>
                <a:ext uri="{FF2B5EF4-FFF2-40B4-BE49-F238E27FC236}">
                  <a16:creationId xmlns:a16="http://schemas.microsoft.com/office/drawing/2014/main" id="{BCE5924F-DEDB-9B39-BCB9-2DC1338C4572}"/>
                </a:ext>
              </a:extLst>
            </p:cNvPr>
            <p:cNvSpPr txBox="1"/>
            <p:nvPr/>
          </p:nvSpPr>
          <p:spPr>
            <a:xfrm>
              <a:off x="2789225" y="4313507"/>
              <a:ext cx="816249" cy="230832"/>
            </a:xfrm>
            <a:prstGeom prst="rect">
              <a:avLst/>
            </a:prstGeom>
            <a:noFill/>
          </p:spPr>
          <p:txBody>
            <a:bodyPr wrap="none" rtlCol="0">
              <a:spAutoFit/>
            </a:bodyPr>
            <a:lstStyle/>
            <a:p>
              <a:pPr algn="l"/>
              <a:r>
                <a:rPr lang="en-US" sz="900">
                  <a:ln/>
                  <a:solidFill>
                    <a:srgbClr val="000000"/>
                  </a:solidFill>
                  <a:latin typeface="Arial"/>
                  <a:cs typeface="Arial"/>
                  <a:sym typeface="Arial"/>
                  <a:rtl val="0"/>
                </a:rPr>
                <a:t>ICC (n=136)</a:t>
              </a:r>
            </a:p>
          </p:txBody>
        </p:sp>
        <p:grpSp>
          <p:nvGrpSpPr>
            <p:cNvPr id="50" name="Graphic 4">
              <a:extLst>
                <a:ext uri="{FF2B5EF4-FFF2-40B4-BE49-F238E27FC236}">
                  <a16:creationId xmlns:a16="http://schemas.microsoft.com/office/drawing/2014/main" id="{BEE81C08-EFB5-335B-A13F-B16F1EB5F52C}"/>
                </a:ext>
              </a:extLst>
            </p:cNvPr>
            <p:cNvGrpSpPr/>
            <p:nvPr/>
          </p:nvGrpSpPr>
          <p:grpSpPr>
            <a:xfrm>
              <a:off x="2395700" y="5035846"/>
              <a:ext cx="3428284" cy="215444"/>
              <a:chOff x="3293470" y="5159500"/>
              <a:chExt cx="3428284" cy="215444"/>
            </a:xfrm>
            <a:solidFill>
              <a:srgbClr val="6E1E50"/>
            </a:solidFill>
          </p:grpSpPr>
          <p:sp>
            <p:nvSpPr>
              <p:cNvPr id="51" name="TextBox 50">
                <a:extLst>
                  <a:ext uri="{FF2B5EF4-FFF2-40B4-BE49-F238E27FC236}">
                    <a16:creationId xmlns:a16="http://schemas.microsoft.com/office/drawing/2014/main" id="{CA2CDC32-56A7-9E0A-CCA1-2BDB9DA7C2AF}"/>
                  </a:ext>
                </a:extLst>
              </p:cNvPr>
              <p:cNvSpPr txBox="1"/>
              <p:nvPr/>
            </p:nvSpPr>
            <p:spPr>
              <a:xfrm>
                <a:off x="3293470" y="5159500"/>
                <a:ext cx="357790" cy="215444"/>
              </a:xfrm>
              <a:prstGeom prst="rect">
                <a:avLst/>
              </a:prstGeom>
              <a:noFill/>
            </p:spPr>
            <p:txBody>
              <a:bodyPr wrap="none" rtlCol="0">
                <a:spAutoFit/>
              </a:bodyPr>
              <a:lstStyle/>
              <a:p>
                <a:pPr algn="ctr"/>
                <a:r>
                  <a:rPr lang="en-US" sz="800">
                    <a:ln/>
                    <a:solidFill>
                      <a:srgbClr val="6E1E50"/>
                    </a:solidFill>
                    <a:latin typeface="Arial"/>
                    <a:cs typeface="Arial"/>
                    <a:sym typeface="Arial"/>
                    <a:rtl val="0"/>
                  </a:rPr>
                  <a:t>151</a:t>
                </a:r>
              </a:p>
            </p:txBody>
          </p:sp>
          <p:sp>
            <p:nvSpPr>
              <p:cNvPr id="52" name="TextBox 51">
                <a:extLst>
                  <a:ext uri="{FF2B5EF4-FFF2-40B4-BE49-F238E27FC236}">
                    <a16:creationId xmlns:a16="http://schemas.microsoft.com/office/drawing/2014/main" id="{92398A9D-56A6-1010-7B9C-C22020EBF162}"/>
                  </a:ext>
                </a:extLst>
              </p:cNvPr>
              <p:cNvSpPr txBox="1"/>
              <p:nvPr/>
            </p:nvSpPr>
            <p:spPr>
              <a:xfrm>
                <a:off x="3814018" y="5159500"/>
                <a:ext cx="357790" cy="215444"/>
              </a:xfrm>
              <a:prstGeom prst="rect">
                <a:avLst/>
              </a:prstGeom>
              <a:noFill/>
            </p:spPr>
            <p:txBody>
              <a:bodyPr wrap="none" rtlCol="0">
                <a:spAutoFit/>
              </a:bodyPr>
              <a:lstStyle/>
              <a:p>
                <a:pPr algn="ctr"/>
                <a:r>
                  <a:rPr lang="en-US" sz="800">
                    <a:ln/>
                    <a:solidFill>
                      <a:srgbClr val="6E1E50"/>
                    </a:solidFill>
                    <a:latin typeface="Arial"/>
                    <a:cs typeface="Arial"/>
                    <a:sym typeface="Arial"/>
                    <a:rtl val="0"/>
                  </a:rPr>
                  <a:t>106</a:t>
                </a:r>
              </a:p>
            </p:txBody>
          </p:sp>
          <p:sp>
            <p:nvSpPr>
              <p:cNvPr id="53" name="TextBox 52">
                <a:extLst>
                  <a:ext uri="{FF2B5EF4-FFF2-40B4-BE49-F238E27FC236}">
                    <a16:creationId xmlns:a16="http://schemas.microsoft.com/office/drawing/2014/main" id="{866FE9C8-18B8-5403-9020-9B1A1E6328B8}"/>
                  </a:ext>
                </a:extLst>
              </p:cNvPr>
              <p:cNvSpPr txBox="1"/>
              <p:nvPr/>
            </p:nvSpPr>
            <p:spPr>
              <a:xfrm>
                <a:off x="4364162" y="5159500"/>
                <a:ext cx="300082" cy="215444"/>
              </a:xfrm>
              <a:prstGeom prst="rect">
                <a:avLst/>
              </a:prstGeom>
              <a:noFill/>
            </p:spPr>
            <p:txBody>
              <a:bodyPr wrap="none" rtlCol="0">
                <a:spAutoFit/>
              </a:bodyPr>
              <a:lstStyle/>
              <a:p>
                <a:pPr algn="ctr"/>
                <a:r>
                  <a:rPr lang="en-US" sz="800">
                    <a:ln/>
                    <a:solidFill>
                      <a:srgbClr val="6E1E50"/>
                    </a:solidFill>
                    <a:latin typeface="Arial"/>
                    <a:cs typeface="Arial"/>
                    <a:sym typeface="Arial"/>
                    <a:rtl val="0"/>
                  </a:rPr>
                  <a:t>63</a:t>
                </a:r>
              </a:p>
            </p:txBody>
          </p:sp>
          <p:sp>
            <p:nvSpPr>
              <p:cNvPr id="54" name="TextBox 53">
                <a:extLst>
                  <a:ext uri="{FF2B5EF4-FFF2-40B4-BE49-F238E27FC236}">
                    <a16:creationId xmlns:a16="http://schemas.microsoft.com/office/drawing/2014/main" id="{EB6FE041-5C9C-8F44-FA9E-AA928D257ED0}"/>
                  </a:ext>
                </a:extLst>
              </p:cNvPr>
              <p:cNvSpPr txBox="1"/>
              <p:nvPr/>
            </p:nvSpPr>
            <p:spPr>
              <a:xfrm>
                <a:off x="4888267" y="5159500"/>
                <a:ext cx="300082" cy="215444"/>
              </a:xfrm>
              <a:prstGeom prst="rect">
                <a:avLst/>
              </a:prstGeom>
              <a:noFill/>
            </p:spPr>
            <p:txBody>
              <a:bodyPr wrap="none" rtlCol="0">
                <a:spAutoFit/>
              </a:bodyPr>
              <a:lstStyle/>
              <a:p>
                <a:pPr algn="ctr"/>
                <a:r>
                  <a:rPr lang="en-US" sz="800">
                    <a:ln/>
                    <a:solidFill>
                      <a:srgbClr val="6E1E50"/>
                    </a:solidFill>
                    <a:latin typeface="Arial"/>
                    <a:cs typeface="Arial"/>
                    <a:sym typeface="Arial"/>
                    <a:rtl val="0"/>
                  </a:rPr>
                  <a:t>26</a:t>
                </a:r>
              </a:p>
            </p:txBody>
          </p:sp>
          <p:sp>
            <p:nvSpPr>
              <p:cNvPr id="55" name="TextBox 54">
                <a:extLst>
                  <a:ext uri="{FF2B5EF4-FFF2-40B4-BE49-F238E27FC236}">
                    <a16:creationId xmlns:a16="http://schemas.microsoft.com/office/drawing/2014/main" id="{FB00EE60-65DB-3540-205C-41D92109665F}"/>
                  </a:ext>
                </a:extLst>
              </p:cNvPr>
              <p:cNvSpPr txBox="1"/>
              <p:nvPr/>
            </p:nvSpPr>
            <p:spPr>
              <a:xfrm>
                <a:off x="5434728" y="5159500"/>
                <a:ext cx="242374" cy="215444"/>
              </a:xfrm>
              <a:prstGeom prst="rect">
                <a:avLst/>
              </a:prstGeom>
              <a:noFill/>
            </p:spPr>
            <p:txBody>
              <a:bodyPr wrap="none" rtlCol="0">
                <a:spAutoFit/>
              </a:bodyPr>
              <a:lstStyle/>
              <a:p>
                <a:pPr algn="ctr"/>
                <a:r>
                  <a:rPr lang="en-US" sz="800">
                    <a:ln/>
                    <a:solidFill>
                      <a:srgbClr val="6E1E50"/>
                    </a:solidFill>
                    <a:latin typeface="Arial"/>
                    <a:cs typeface="Arial"/>
                    <a:sym typeface="Arial"/>
                    <a:rtl val="0"/>
                  </a:rPr>
                  <a:t>8</a:t>
                </a:r>
              </a:p>
            </p:txBody>
          </p:sp>
          <p:sp>
            <p:nvSpPr>
              <p:cNvPr id="56" name="TextBox 55">
                <a:extLst>
                  <a:ext uri="{FF2B5EF4-FFF2-40B4-BE49-F238E27FC236}">
                    <a16:creationId xmlns:a16="http://schemas.microsoft.com/office/drawing/2014/main" id="{1106B2BF-FFBB-4E10-A054-567EC314D89E}"/>
                  </a:ext>
                </a:extLst>
              </p:cNvPr>
              <p:cNvSpPr txBox="1"/>
              <p:nvPr/>
            </p:nvSpPr>
            <p:spPr>
              <a:xfrm>
                <a:off x="5958197" y="5159500"/>
                <a:ext cx="242374" cy="215444"/>
              </a:xfrm>
              <a:prstGeom prst="rect">
                <a:avLst/>
              </a:prstGeom>
              <a:noFill/>
            </p:spPr>
            <p:txBody>
              <a:bodyPr wrap="none" rtlCol="0">
                <a:spAutoFit/>
              </a:bodyPr>
              <a:lstStyle/>
              <a:p>
                <a:pPr algn="ctr"/>
                <a:r>
                  <a:rPr lang="en-US" sz="800">
                    <a:ln/>
                    <a:solidFill>
                      <a:srgbClr val="6E1E50"/>
                    </a:solidFill>
                    <a:latin typeface="Arial"/>
                    <a:cs typeface="Arial"/>
                    <a:sym typeface="Arial"/>
                    <a:rtl val="0"/>
                  </a:rPr>
                  <a:t>2</a:t>
                </a:r>
              </a:p>
            </p:txBody>
          </p:sp>
          <p:sp>
            <p:nvSpPr>
              <p:cNvPr id="57" name="TextBox 56">
                <a:extLst>
                  <a:ext uri="{FF2B5EF4-FFF2-40B4-BE49-F238E27FC236}">
                    <a16:creationId xmlns:a16="http://schemas.microsoft.com/office/drawing/2014/main" id="{AD5E9B25-6452-E55F-9201-607357707A60}"/>
                  </a:ext>
                </a:extLst>
              </p:cNvPr>
              <p:cNvSpPr txBox="1"/>
              <p:nvPr/>
            </p:nvSpPr>
            <p:spPr>
              <a:xfrm>
                <a:off x="6479380" y="5159500"/>
                <a:ext cx="242374" cy="215444"/>
              </a:xfrm>
              <a:prstGeom prst="rect">
                <a:avLst/>
              </a:prstGeom>
              <a:noFill/>
            </p:spPr>
            <p:txBody>
              <a:bodyPr wrap="none" rtlCol="0">
                <a:spAutoFit/>
              </a:bodyPr>
              <a:lstStyle/>
              <a:p>
                <a:pPr algn="ctr"/>
                <a:r>
                  <a:rPr lang="en-US" sz="800">
                    <a:ln/>
                    <a:solidFill>
                      <a:srgbClr val="6E1E50"/>
                    </a:solidFill>
                    <a:latin typeface="Arial"/>
                    <a:cs typeface="Arial"/>
                    <a:sym typeface="Arial"/>
                    <a:rtl val="0"/>
                  </a:rPr>
                  <a:t>0</a:t>
                </a:r>
              </a:p>
            </p:txBody>
          </p:sp>
        </p:grpSp>
        <p:grpSp>
          <p:nvGrpSpPr>
            <p:cNvPr id="58" name="Graphic 4">
              <a:extLst>
                <a:ext uri="{FF2B5EF4-FFF2-40B4-BE49-F238E27FC236}">
                  <a16:creationId xmlns:a16="http://schemas.microsoft.com/office/drawing/2014/main" id="{638BFE4E-1AE2-AF06-A075-619B32286CAF}"/>
                </a:ext>
              </a:extLst>
            </p:cNvPr>
            <p:cNvGrpSpPr/>
            <p:nvPr/>
          </p:nvGrpSpPr>
          <p:grpSpPr>
            <a:xfrm>
              <a:off x="2395700" y="5178080"/>
              <a:ext cx="3428284" cy="215444"/>
              <a:chOff x="3293470" y="5301734"/>
              <a:chExt cx="3428284" cy="215444"/>
            </a:xfrm>
            <a:solidFill>
              <a:srgbClr val="4F74C8"/>
            </a:solidFill>
          </p:grpSpPr>
          <p:sp>
            <p:nvSpPr>
              <p:cNvPr id="59" name="TextBox 58">
                <a:extLst>
                  <a:ext uri="{FF2B5EF4-FFF2-40B4-BE49-F238E27FC236}">
                    <a16:creationId xmlns:a16="http://schemas.microsoft.com/office/drawing/2014/main" id="{98D8A3C4-8E6D-AF4E-CEF5-E8404345DE23}"/>
                  </a:ext>
                </a:extLst>
              </p:cNvPr>
              <p:cNvSpPr txBox="1"/>
              <p:nvPr/>
            </p:nvSpPr>
            <p:spPr>
              <a:xfrm>
                <a:off x="3293470" y="5301734"/>
                <a:ext cx="357790" cy="215444"/>
              </a:xfrm>
              <a:prstGeom prst="rect">
                <a:avLst/>
              </a:prstGeom>
              <a:noFill/>
            </p:spPr>
            <p:txBody>
              <a:bodyPr wrap="none" rtlCol="0">
                <a:spAutoFit/>
              </a:bodyPr>
              <a:lstStyle/>
              <a:p>
                <a:pPr algn="ctr"/>
                <a:r>
                  <a:rPr lang="en-US" sz="800">
                    <a:ln/>
                    <a:solidFill>
                      <a:srgbClr val="4F74C8"/>
                    </a:solidFill>
                    <a:latin typeface="Arial"/>
                    <a:cs typeface="Arial"/>
                    <a:sym typeface="Arial"/>
                    <a:rtl val="0"/>
                  </a:rPr>
                  <a:t>136</a:t>
                </a:r>
              </a:p>
            </p:txBody>
          </p:sp>
          <p:sp>
            <p:nvSpPr>
              <p:cNvPr id="60" name="TextBox 59">
                <a:extLst>
                  <a:ext uri="{FF2B5EF4-FFF2-40B4-BE49-F238E27FC236}">
                    <a16:creationId xmlns:a16="http://schemas.microsoft.com/office/drawing/2014/main" id="{E78352FD-BB96-AD1C-EBE7-FA9D3EF8D485}"/>
                  </a:ext>
                </a:extLst>
              </p:cNvPr>
              <p:cNvSpPr txBox="1"/>
              <p:nvPr/>
            </p:nvSpPr>
            <p:spPr>
              <a:xfrm>
                <a:off x="3842345" y="5301734"/>
                <a:ext cx="300082" cy="215444"/>
              </a:xfrm>
              <a:prstGeom prst="rect">
                <a:avLst/>
              </a:prstGeom>
              <a:noFill/>
            </p:spPr>
            <p:txBody>
              <a:bodyPr wrap="none" rtlCol="0">
                <a:spAutoFit/>
              </a:bodyPr>
              <a:lstStyle/>
              <a:p>
                <a:pPr algn="ctr"/>
                <a:r>
                  <a:rPr lang="en-US" sz="800">
                    <a:ln/>
                    <a:solidFill>
                      <a:srgbClr val="4F74C8"/>
                    </a:solidFill>
                    <a:latin typeface="Arial"/>
                    <a:cs typeface="Arial"/>
                    <a:sym typeface="Arial"/>
                    <a:rtl val="0"/>
                  </a:rPr>
                  <a:t>74</a:t>
                </a:r>
              </a:p>
            </p:txBody>
          </p:sp>
          <p:sp>
            <p:nvSpPr>
              <p:cNvPr id="61" name="TextBox 60">
                <a:extLst>
                  <a:ext uri="{FF2B5EF4-FFF2-40B4-BE49-F238E27FC236}">
                    <a16:creationId xmlns:a16="http://schemas.microsoft.com/office/drawing/2014/main" id="{53348DEC-6F46-A9CF-6A17-ECC0041F0B7B}"/>
                  </a:ext>
                </a:extLst>
              </p:cNvPr>
              <p:cNvSpPr txBox="1"/>
              <p:nvPr/>
            </p:nvSpPr>
            <p:spPr>
              <a:xfrm>
                <a:off x="4364162" y="5301734"/>
                <a:ext cx="300082" cy="215444"/>
              </a:xfrm>
              <a:prstGeom prst="rect">
                <a:avLst/>
              </a:prstGeom>
              <a:noFill/>
            </p:spPr>
            <p:txBody>
              <a:bodyPr wrap="none" rtlCol="0">
                <a:spAutoFit/>
              </a:bodyPr>
              <a:lstStyle/>
              <a:p>
                <a:pPr algn="ctr"/>
                <a:r>
                  <a:rPr lang="en-US" sz="800">
                    <a:ln/>
                    <a:solidFill>
                      <a:srgbClr val="4F74C8"/>
                    </a:solidFill>
                    <a:latin typeface="Arial"/>
                    <a:cs typeface="Arial"/>
                    <a:sym typeface="Arial"/>
                    <a:rtl val="0"/>
                  </a:rPr>
                  <a:t>35</a:t>
                </a:r>
              </a:p>
            </p:txBody>
          </p:sp>
          <p:sp>
            <p:nvSpPr>
              <p:cNvPr id="62" name="TextBox 61">
                <a:extLst>
                  <a:ext uri="{FF2B5EF4-FFF2-40B4-BE49-F238E27FC236}">
                    <a16:creationId xmlns:a16="http://schemas.microsoft.com/office/drawing/2014/main" id="{017E0FBE-E0FB-E6DB-0FB3-7943460B60D7}"/>
                  </a:ext>
                </a:extLst>
              </p:cNvPr>
              <p:cNvSpPr txBox="1"/>
              <p:nvPr/>
            </p:nvSpPr>
            <p:spPr>
              <a:xfrm>
                <a:off x="4916593" y="5301734"/>
                <a:ext cx="242374" cy="215444"/>
              </a:xfrm>
              <a:prstGeom prst="rect">
                <a:avLst/>
              </a:prstGeom>
              <a:noFill/>
            </p:spPr>
            <p:txBody>
              <a:bodyPr wrap="none" rtlCol="0">
                <a:spAutoFit/>
              </a:bodyPr>
              <a:lstStyle/>
              <a:p>
                <a:pPr algn="ctr"/>
                <a:r>
                  <a:rPr lang="en-US" sz="800">
                    <a:ln/>
                    <a:solidFill>
                      <a:srgbClr val="4F74C8"/>
                    </a:solidFill>
                    <a:latin typeface="Arial"/>
                    <a:cs typeface="Arial"/>
                    <a:sym typeface="Arial"/>
                    <a:rtl val="0"/>
                  </a:rPr>
                  <a:t>7</a:t>
                </a:r>
              </a:p>
            </p:txBody>
          </p:sp>
          <p:sp>
            <p:nvSpPr>
              <p:cNvPr id="63" name="TextBox 62">
                <a:extLst>
                  <a:ext uri="{FF2B5EF4-FFF2-40B4-BE49-F238E27FC236}">
                    <a16:creationId xmlns:a16="http://schemas.microsoft.com/office/drawing/2014/main" id="{A4738E5C-B4B4-6630-73ED-531A1686C4CF}"/>
                  </a:ext>
                </a:extLst>
              </p:cNvPr>
              <p:cNvSpPr txBox="1"/>
              <p:nvPr/>
            </p:nvSpPr>
            <p:spPr>
              <a:xfrm>
                <a:off x="5434728" y="5301734"/>
                <a:ext cx="242374" cy="215444"/>
              </a:xfrm>
              <a:prstGeom prst="rect">
                <a:avLst/>
              </a:prstGeom>
              <a:noFill/>
            </p:spPr>
            <p:txBody>
              <a:bodyPr wrap="none" rtlCol="0">
                <a:spAutoFit/>
              </a:bodyPr>
              <a:lstStyle/>
              <a:p>
                <a:pPr algn="ctr"/>
                <a:r>
                  <a:rPr lang="en-US" sz="800">
                    <a:ln/>
                    <a:solidFill>
                      <a:srgbClr val="4F74C8"/>
                    </a:solidFill>
                    <a:latin typeface="Arial"/>
                    <a:cs typeface="Arial"/>
                    <a:sym typeface="Arial"/>
                    <a:rtl val="0"/>
                  </a:rPr>
                  <a:t>0</a:t>
                </a:r>
              </a:p>
            </p:txBody>
          </p:sp>
          <p:sp>
            <p:nvSpPr>
              <p:cNvPr id="64" name="TextBox 63">
                <a:extLst>
                  <a:ext uri="{FF2B5EF4-FFF2-40B4-BE49-F238E27FC236}">
                    <a16:creationId xmlns:a16="http://schemas.microsoft.com/office/drawing/2014/main" id="{2EA4E1E5-EF5D-E6C6-E3F5-916320868579}"/>
                  </a:ext>
                </a:extLst>
              </p:cNvPr>
              <p:cNvSpPr txBox="1"/>
              <p:nvPr/>
            </p:nvSpPr>
            <p:spPr>
              <a:xfrm>
                <a:off x="5958197" y="5301734"/>
                <a:ext cx="242374" cy="215444"/>
              </a:xfrm>
              <a:prstGeom prst="rect">
                <a:avLst/>
              </a:prstGeom>
              <a:noFill/>
            </p:spPr>
            <p:txBody>
              <a:bodyPr wrap="none" rtlCol="0">
                <a:spAutoFit/>
              </a:bodyPr>
              <a:lstStyle/>
              <a:p>
                <a:pPr algn="ctr"/>
                <a:r>
                  <a:rPr lang="en-US" sz="800">
                    <a:ln/>
                    <a:solidFill>
                      <a:srgbClr val="4F74C8"/>
                    </a:solidFill>
                    <a:latin typeface="Arial"/>
                    <a:cs typeface="Arial"/>
                    <a:sym typeface="Arial"/>
                    <a:rtl val="0"/>
                  </a:rPr>
                  <a:t>0</a:t>
                </a:r>
              </a:p>
            </p:txBody>
          </p:sp>
          <p:sp>
            <p:nvSpPr>
              <p:cNvPr id="65" name="TextBox 64">
                <a:extLst>
                  <a:ext uri="{FF2B5EF4-FFF2-40B4-BE49-F238E27FC236}">
                    <a16:creationId xmlns:a16="http://schemas.microsoft.com/office/drawing/2014/main" id="{2D73DA6C-847C-24AD-CCBD-14FE06E41645}"/>
                  </a:ext>
                </a:extLst>
              </p:cNvPr>
              <p:cNvSpPr txBox="1"/>
              <p:nvPr/>
            </p:nvSpPr>
            <p:spPr>
              <a:xfrm>
                <a:off x="6479380" y="5301734"/>
                <a:ext cx="242374" cy="215444"/>
              </a:xfrm>
              <a:prstGeom prst="rect">
                <a:avLst/>
              </a:prstGeom>
              <a:noFill/>
            </p:spPr>
            <p:txBody>
              <a:bodyPr wrap="none" rtlCol="0">
                <a:spAutoFit/>
              </a:bodyPr>
              <a:lstStyle/>
              <a:p>
                <a:pPr algn="ctr"/>
                <a:r>
                  <a:rPr lang="en-US" sz="800">
                    <a:ln/>
                    <a:solidFill>
                      <a:srgbClr val="4F74C8"/>
                    </a:solidFill>
                    <a:latin typeface="Arial"/>
                    <a:cs typeface="Arial"/>
                    <a:sym typeface="Arial"/>
                    <a:rtl val="0"/>
                  </a:rPr>
                  <a:t>0</a:t>
                </a:r>
              </a:p>
            </p:txBody>
          </p:sp>
        </p:grpSp>
        <p:grpSp>
          <p:nvGrpSpPr>
            <p:cNvPr id="66" name="Graphic 4">
              <a:extLst>
                <a:ext uri="{FF2B5EF4-FFF2-40B4-BE49-F238E27FC236}">
                  <a16:creationId xmlns:a16="http://schemas.microsoft.com/office/drawing/2014/main" id="{B5952D41-AB9B-0C09-54EC-35A3F28DE320}"/>
                </a:ext>
              </a:extLst>
            </p:cNvPr>
            <p:cNvGrpSpPr/>
            <p:nvPr/>
          </p:nvGrpSpPr>
          <p:grpSpPr>
            <a:xfrm>
              <a:off x="1849240" y="4894880"/>
              <a:ext cx="683200" cy="498644"/>
              <a:chOff x="2747010" y="5018534"/>
              <a:chExt cx="683200" cy="498644"/>
            </a:xfrm>
          </p:grpSpPr>
          <p:sp>
            <p:nvSpPr>
              <p:cNvPr id="67" name="TextBox 66">
                <a:extLst>
                  <a:ext uri="{FF2B5EF4-FFF2-40B4-BE49-F238E27FC236}">
                    <a16:creationId xmlns:a16="http://schemas.microsoft.com/office/drawing/2014/main" id="{5C2C475E-CF39-0D2D-AF5F-4EDE402D6072}"/>
                  </a:ext>
                </a:extLst>
              </p:cNvPr>
              <p:cNvSpPr txBox="1"/>
              <p:nvPr/>
            </p:nvSpPr>
            <p:spPr>
              <a:xfrm>
                <a:off x="2747010" y="5159500"/>
                <a:ext cx="651140" cy="215444"/>
              </a:xfrm>
              <a:prstGeom prst="rect">
                <a:avLst/>
              </a:prstGeom>
              <a:noFill/>
            </p:spPr>
            <p:txBody>
              <a:bodyPr wrap="none" rtlCol="0">
                <a:spAutoFit/>
              </a:bodyPr>
              <a:lstStyle/>
              <a:p>
                <a:r>
                  <a:rPr lang="en-US" sz="800" b="1">
                    <a:ln/>
                    <a:solidFill>
                      <a:srgbClr val="6E1E50"/>
                    </a:solidFill>
                    <a:latin typeface="Arial"/>
                    <a:cs typeface="Arial"/>
                    <a:sym typeface="Arial"/>
                    <a:rtl val="0"/>
                  </a:rPr>
                  <a:t>Dato-</a:t>
                </a:r>
                <a:r>
                  <a:rPr lang="en-US" sz="800" b="1" err="1">
                    <a:ln/>
                    <a:solidFill>
                      <a:srgbClr val="6E1E50"/>
                    </a:solidFill>
                    <a:latin typeface="Arial"/>
                    <a:cs typeface="Arial"/>
                    <a:sym typeface="Arial"/>
                    <a:rtl val="0"/>
                  </a:rPr>
                  <a:t>DXd</a:t>
                </a:r>
                <a:endParaRPr lang="en-US" sz="800" b="1">
                  <a:ln/>
                  <a:solidFill>
                    <a:srgbClr val="6E1E50"/>
                  </a:solidFill>
                  <a:latin typeface="Arial"/>
                  <a:cs typeface="Arial"/>
                  <a:sym typeface="Arial"/>
                  <a:rtl val="0"/>
                </a:endParaRPr>
              </a:p>
            </p:txBody>
          </p:sp>
          <p:sp>
            <p:nvSpPr>
              <p:cNvPr id="68" name="TextBox 67">
                <a:extLst>
                  <a:ext uri="{FF2B5EF4-FFF2-40B4-BE49-F238E27FC236}">
                    <a16:creationId xmlns:a16="http://schemas.microsoft.com/office/drawing/2014/main" id="{C18E468E-3ACC-ED29-63EB-5FA4D8889100}"/>
                  </a:ext>
                </a:extLst>
              </p:cNvPr>
              <p:cNvSpPr txBox="1"/>
              <p:nvPr/>
            </p:nvSpPr>
            <p:spPr>
              <a:xfrm>
                <a:off x="2747010" y="5301734"/>
                <a:ext cx="360996" cy="215444"/>
              </a:xfrm>
              <a:prstGeom prst="rect">
                <a:avLst/>
              </a:prstGeom>
              <a:noFill/>
            </p:spPr>
            <p:txBody>
              <a:bodyPr wrap="none" rtlCol="0">
                <a:spAutoFit/>
              </a:bodyPr>
              <a:lstStyle/>
              <a:p>
                <a:r>
                  <a:rPr lang="en-US" sz="800" b="1">
                    <a:ln/>
                    <a:solidFill>
                      <a:srgbClr val="4F74C8"/>
                    </a:solidFill>
                    <a:latin typeface="Arial"/>
                    <a:cs typeface="Arial"/>
                    <a:sym typeface="Arial"/>
                    <a:rtl val="0"/>
                  </a:rPr>
                  <a:t>ICC</a:t>
                </a:r>
              </a:p>
            </p:txBody>
          </p:sp>
          <p:sp>
            <p:nvSpPr>
              <p:cNvPr id="69" name="TextBox 68">
                <a:extLst>
                  <a:ext uri="{FF2B5EF4-FFF2-40B4-BE49-F238E27FC236}">
                    <a16:creationId xmlns:a16="http://schemas.microsoft.com/office/drawing/2014/main" id="{0D3EEA8B-6D35-9334-DFCA-26ED768E0F6A}"/>
                  </a:ext>
                </a:extLst>
              </p:cNvPr>
              <p:cNvSpPr txBox="1"/>
              <p:nvPr/>
            </p:nvSpPr>
            <p:spPr>
              <a:xfrm>
                <a:off x="2747010" y="5018534"/>
                <a:ext cx="683200" cy="215444"/>
              </a:xfrm>
              <a:prstGeom prst="rect">
                <a:avLst/>
              </a:prstGeom>
              <a:noFill/>
            </p:spPr>
            <p:txBody>
              <a:bodyPr wrap="none" rtlCol="0">
                <a:spAutoFit/>
              </a:bodyPr>
              <a:lstStyle/>
              <a:p>
                <a:r>
                  <a:rPr lang="en-US" sz="800" b="1">
                    <a:ln/>
                    <a:solidFill>
                      <a:srgbClr val="000000"/>
                    </a:solidFill>
                    <a:latin typeface="Arial"/>
                    <a:cs typeface="Arial"/>
                    <a:sym typeface="Arial"/>
                    <a:rtl val="0"/>
                  </a:rPr>
                  <a:t>No. at risk</a:t>
                </a:r>
              </a:p>
            </p:txBody>
          </p:sp>
        </p:grpSp>
        <p:sp>
          <p:nvSpPr>
            <p:cNvPr id="70" name="Freeform 2402">
              <a:extLst>
                <a:ext uri="{FF2B5EF4-FFF2-40B4-BE49-F238E27FC236}">
                  <a16:creationId xmlns:a16="http://schemas.microsoft.com/office/drawing/2014/main" id="{187B6D39-0F43-FE75-7709-7D92F33B12FE}"/>
                </a:ext>
              </a:extLst>
            </p:cNvPr>
            <p:cNvSpPr/>
            <p:nvPr/>
          </p:nvSpPr>
          <p:spPr>
            <a:xfrm>
              <a:off x="2624200" y="4430281"/>
              <a:ext cx="216958" cy="12688"/>
            </a:xfrm>
            <a:custGeom>
              <a:avLst/>
              <a:gdLst>
                <a:gd name="connsiteX0" fmla="*/ 0 w 216958"/>
                <a:gd name="connsiteY0" fmla="*/ 0 h 12688"/>
                <a:gd name="connsiteX1" fmla="*/ 216958 w 216958"/>
                <a:gd name="connsiteY1" fmla="*/ 0 h 12688"/>
              </a:gdLst>
              <a:ahLst/>
              <a:cxnLst>
                <a:cxn ang="0">
                  <a:pos x="connsiteX0" y="connsiteY0"/>
                </a:cxn>
                <a:cxn ang="0">
                  <a:pos x="connsiteX1" y="connsiteY1"/>
                </a:cxn>
              </a:cxnLst>
              <a:rect l="l" t="t" r="r" b="b"/>
              <a:pathLst>
                <a:path w="216958" h="12688">
                  <a:moveTo>
                    <a:pt x="0" y="0"/>
                  </a:moveTo>
                  <a:lnTo>
                    <a:pt x="216958" y="0"/>
                  </a:lnTo>
                </a:path>
              </a:pathLst>
            </a:custGeom>
            <a:ln w="12700" cap="flat">
              <a:solidFill>
                <a:srgbClr val="4F74C8"/>
              </a:solidFill>
              <a:prstDash val="solid"/>
              <a:miter/>
            </a:ln>
          </p:spPr>
          <p:txBody>
            <a:bodyPr rtlCol="0" anchor="ctr"/>
            <a:lstStyle/>
            <a:p>
              <a:endParaRPr lang="en-US" sz="900"/>
            </a:p>
          </p:txBody>
        </p:sp>
        <p:sp>
          <p:nvSpPr>
            <p:cNvPr id="128" name="Freeform 2417">
              <a:extLst>
                <a:ext uri="{FF2B5EF4-FFF2-40B4-BE49-F238E27FC236}">
                  <a16:creationId xmlns:a16="http://schemas.microsoft.com/office/drawing/2014/main" id="{FB0AC483-2611-456F-472D-44B2F483263E}"/>
                </a:ext>
              </a:extLst>
            </p:cNvPr>
            <p:cNvSpPr/>
            <p:nvPr/>
          </p:nvSpPr>
          <p:spPr>
            <a:xfrm>
              <a:off x="2571868" y="2500789"/>
              <a:ext cx="2684923" cy="1721278"/>
            </a:xfrm>
            <a:custGeom>
              <a:avLst/>
              <a:gdLst>
                <a:gd name="connsiteX0" fmla="*/ 0 w 2684923"/>
                <a:gd name="connsiteY0" fmla="*/ 0 h 1721278"/>
                <a:gd name="connsiteX1" fmla="*/ 206796 w 2684923"/>
                <a:gd name="connsiteY1" fmla="*/ 0 h 1721278"/>
                <a:gd name="connsiteX2" fmla="*/ 206796 w 2684923"/>
                <a:gd name="connsiteY2" fmla="*/ 11673 h 1721278"/>
                <a:gd name="connsiteX3" fmla="*/ 213275 w 2684923"/>
                <a:gd name="connsiteY3" fmla="*/ 11673 h 1721278"/>
                <a:gd name="connsiteX4" fmla="*/ 213275 w 2684923"/>
                <a:gd name="connsiteY4" fmla="*/ 40602 h 1721278"/>
                <a:gd name="connsiteX5" fmla="*/ 221912 w 2684923"/>
                <a:gd name="connsiteY5" fmla="*/ 40602 h 1721278"/>
                <a:gd name="connsiteX6" fmla="*/ 221912 w 2684923"/>
                <a:gd name="connsiteY6" fmla="*/ 74353 h 1721278"/>
                <a:gd name="connsiteX7" fmla="*/ 230931 w 2684923"/>
                <a:gd name="connsiteY7" fmla="*/ 74353 h 1721278"/>
                <a:gd name="connsiteX8" fmla="*/ 230931 w 2684923"/>
                <a:gd name="connsiteY8" fmla="*/ 96811 h 1721278"/>
                <a:gd name="connsiteX9" fmla="*/ 239569 w 2684923"/>
                <a:gd name="connsiteY9" fmla="*/ 96811 h 1721278"/>
                <a:gd name="connsiteX10" fmla="*/ 239569 w 2684923"/>
                <a:gd name="connsiteY10" fmla="*/ 108103 h 1721278"/>
                <a:gd name="connsiteX11" fmla="*/ 245666 w 2684923"/>
                <a:gd name="connsiteY11" fmla="*/ 108103 h 1721278"/>
                <a:gd name="connsiteX12" fmla="*/ 245666 w 2684923"/>
                <a:gd name="connsiteY12" fmla="*/ 140585 h 1721278"/>
                <a:gd name="connsiteX13" fmla="*/ 254431 w 2684923"/>
                <a:gd name="connsiteY13" fmla="*/ 140585 h 1721278"/>
                <a:gd name="connsiteX14" fmla="*/ 254431 w 2684923"/>
                <a:gd name="connsiteY14" fmla="*/ 159617 h 1721278"/>
                <a:gd name="connsiteX15" fmla="*/ 257606 w 2684923"/>
                <a:gd name="connsiteY15" fmla="*/ 159617 h 1721278"/>
                <a:gd name="connsiteX16" fmla="*/ 257606 w 2684923"/>
                <a:gd name="connsiteY16" fmla="*/ 192099 h 1721278"/>
                <a:gd name="connsiteX17" fmla="*/ 262560 w 2684923"/>
                <a:gd name="connsiteY17" fmla="*/ 192099 h 1721278"/>
                <a:gd name="connsiteX18" fmla="*/ 262560 w 2684923"/>
                <a:gd name="connsiteY18" fmla="*/ 203899 h 1721278"/>
                <a:gd name="connsiteX19" fmla="*/ 268531 w 2684923"/>
                <a:gd name="connsiteY19" fmla="*/ 203899 h 1721278"/>
                <a:gd name="connsiteX20" fmla="*/ 268531 w 2684923"/>
                <a:gd name="connsiteY20" fmla="*/ 208594 h 1721278"/>
                <a:gd name="connsiteX21" fmla="*/ 276152 w 2684923"/>
                <a:gd name="connsiteY21" fmla="*/ 208594 h 1721278"/>
                <a:gd name="connsiteX22" fmla="*/ 276152 w 2684923"/>
                <a:gd name="connsiteY22" fmla="*/ 232321 h 1721278"/>
                <a:gd name="connsiteX23" fmla="*/ 280344 w 2684923"/>
                <a:gd name="connsiteY23" fmla="*/ 232321 h 1721278"/>
                <a:gd name="connsiteX24" fmla="*/ 280344 w 2684923"/>
                <a:gd name="connsiteY24" fmla="*/ 277364 h 1721278"/>
                <a:gd name="connsiteX25" fmla="*/ 297619 w 2684923"/>
                <a:gd name="connsiteY25" fmla="*/ 277364 h 1721278"/>
                <a:gd name="connsiteX26" fmla="*/ 297619 w 2684923"/>
                <a:gd name="connsiteY26" fmla="*/ 289671 h 1721278"/>
                <a:gd name="connsiteX27" fmla="*/ 348937 w 2684923"/>
                <a:gd name="connsiteY27" fmla="*/ 289671 h 1721278"/>
                <a:gd name="connsiteX28" fmla="*/ 348937 w 2684923"/>
                <a:gd name="connsiteY28" fmla="*/ 317839 h 1721278"/>
                <a:gd name="connsiteX29" fmla="*/ 433790 w 2684923"/>
                <a:gd name="connsiteY29" fmla="*/ 317839 h 1721278"/>
                <a:gd name="connsiteX30" fmla="*/ 433790 w 2684923"/>
                <a:gd name="connsiteY30" fmla="*/ 329385 h 1721278"/>
                <a:gd name="connsiteX31" fmla="*/ 445222 w 2684923"/>
                <a:gd name="connsiteY31" fmla="*/ 329385 h 1721278"/>
                <a:gd name="connsiteX32" fmla="*/ 445222 w 2684923"/>
                <a:gd name="connsiteY32" fmla="*/ 360979 h 1721278"/>
                <a:gd name="connsiteX33" fmla="*/ 458687 w 2684923"/>
                <a:gd name="connsiteY33" fmla="*/ 360979 h 1721278"/>
                <a:gd name="connsiteX34" fmla="*/ 458687 w 2684923"/>
                <a:gd name="connsiteY34" fmla="*/ 395744 h 1721278"/>
                <a:gd name="connsiteX35" fmla="*/ 487140 w 2684923"/>
                <a:gd name="connsiteY35" fmla="*/ 395744 h 1721278"/>
                <a:gd name="connsiteX36" fmla="*/ 487140 w 2684923"/>
                <a:gd name="connsiteY36" fmla="*/ 414904 h 1721278"/>
                <a:gd name="connsiteX37" fmla="*/ 496032 w 2684923"/>
                <a:gd name="connsiteY37" fmla="*/ 414904 h 1721278"/>
                <a:gd name="connsiteX38" fmla="*/ 496032 w 2684923"/>
                <a:gd name="connsiteY38" fmla="*/ 433936 h 1721278"/>
                <a:gd name="connsiteX39" fmla="*/ 501875 w 2684923"/>
                <a:gd name="connsiteY39" fmla="*/ 433936 h 1721278"/>
                <a:gd name="connsiteX40" fmla="*/ 501875 w 2684923"/>
                <a:gd name="connsiteY40" fmla="*/ 443071 h 1721278"/>
                <a:gd name="connsiteX41" fmla="*/ 520167 w 2684923"/>
                <a:gd name="connsiteY41" fmla="*/ 443071 h 1721278"/>
                <a:gd name="connsiteX42" fmla="*/ 520167 w 2684923"/>
                <a:gd name="connsiteY42" fmla="*/ 501691 h 1721278"/>
                <a:gd name="connsiteX43" fmla="*/ 688983 w 2684923"/>
                <a:gd name="connsiteY43" fmla="*/ 501691 h 1721278"/>
                <a:gd name="connsiteX44" fmla="*/ 688983 w 2684923"/>
                <a:gd name="connsiteY44" fmla="*/ 531508 h 1721278"/>
                <a:gd name="connsiteX45" fmla="*/ 692920 w 2684923"/>
                <a:gd name="connsiteY45" fmla="*/ 531508 h 1721278"/>
                <a:gd name="connsiteX46" fmla="*/ 692920 w 2684923"/>
                <a:gd name="connsiteY46" fmla="*/ 542420 h 1721278"/>
                <a:gd name="connsiteX47" fmla="*/ 703082 w 2684923"/>
                <a:gd name="connsiteY47" fmla="*/ 542420 h 1721278"/>
                <a:gd name="connsiteX48" fmla="*/ 703082 w 2684923"/>
                <a:gd name="connsiteY48" fmla="*/ 563355 h 1721278"/>
                <a:gd name="connsiteX49" fmla="*/ 726201 w 2684923"/>
                <a:gd name="connsiteY49" fmla="*/ 563355 h 1721278"/>
                <a:gd name="connsiteX50" fmla="*/ 726201 w 2684923"/>
                <a:gd name="connsiteY50" fmla="*/ 603450 h 1721278"/>
                <a:gd name="connsiteX51" fmla="*/ 795810 w 2684923"/>
                <a:gd name="connsiteY51" fmla="*/ 603450 h 1721278"/>
                <a:gd name="connsiteX52" fmla="*/ 795810 w 2684923"/>
                <a:gd name="connsiteY52" fmla="*/ 621213 h 1721278"/>
                <a:gd name="connsiteX53" fmla="*/ 808894 w 2684923"/>
                <a:gd name="connsiteY53" fmla="*/ 621213 h 1721278"/>
                <a:gd name="connsiteX54" fmla="*/ 830107 w 2684923"/>
                <a:gd name="connsiteY54" fmla="*/ 621213 h 1721278"/>
                <a:gd name="connsiteX55" fmla="*/ 830107 w 2684923"/>
                <a:gd name="connsiteY55" fmla="*/ 633013 h 1721278"/>
                <a:gd name="connsiteX56" fmla="*/ 858688 w 2684923"/>
                <a:gd name="connsiteY56" fmla="*/ 633013 h 1721278"/>
                <a:gd name="connsiteX57" fmla="*/ 858688 w 2684923"/>
                <a:gd name="connsiteY57" fmla="*/ 666383 h 1721278"/>
                <a:gd name="connsiteX58" fmla="*/ 899209 w 2684923"/>
                <a:gd name="connsiteY58" fmla="*/ 666383 h 1721278"/>
                <a:gd name="connsiteX59" fmla="*/ 899209 w 2684923"/>
                <a:gd name="connsiteY59" fmla="*/ 679198 h 1721278"/>
                <a:gd name="connsiteX60" fmla="*/ 930076 w 2684923"/>
                <a:gd name="connsiteY60" fmla="*/ 679198 h 1721278"/>
                <a:gd name="connsiteX61" fmla="*/ 930076 w 2684923"/>
                <a:gd name="connsiteY61" fmla="*/ 741751 h 1721278"/>
                <a:gd name="connsiteX62" fmla="*/ 937443 w 2684923"/>
                <a:gd name="connsiteY62" fmla="*/ 741751 h 1721278"/>
                <a:gd name="connsiteX63" fmla="*/ 937443 w 2684923"/>
                <a:gd name="connsiteY63" fmla="*/ 758500 h 1721278"/>
                <a:gd name="connsiteX64" fmla="*/ 944303 w 2684923"/>
                <a:gd name="connsiteY64" fmla="*/ 758500 h 1721278"/>
                <a:gd name="connsiteX65" fmla="*/ 944303 w 2684923"/>
                <a:gd name="connsiteY65" fmla="*/ 800117 h 1721278"/>
                <a:gd name="connsiteX66" fmla="*/ 958656 w 2684923"/>
                <a:gd name="connsiteY66" fmla="*/ 800117 h 1721278"/>
                <a:gd name="connsiteX67" fmla="*/ 958656 w 2684923"/>
                <a:gd name="connsiteY67" fmla="*/ 837166 h 1721278"/>
                <a:gd name="connsiteX68" fmla="*/ 963864 w 2684923"/>
                <a:gd name="connsiteY68" fmla="*/ 837166 h 1721278"/>
                <a:gd name="connsiteX69" fmla="*/ 963864 w 2684923"/>
                <a:gd name="connsiteY69" fmla="*/ 897308 h 1721278"/>
                <a:gd name="connsiteX70" fmla="*/ 982918 w 2684923"/>
                <a:gd name="connsiteY70" fmla="*/ 897308 h 1721278"/>
                <a:gd name="connsiteX71" fmla="*/ 982918 w 2684923"/>
                <a:gd name="connsiteY71" fmla="*/ 934992 h 1721278"/>
                <a:gd name="connsiteX72" fmla="*/ 990540 w 2684923"/>
                <a:gd name="connsiteY72" fmla="*/ 934992 h 1721278"/>
                <a:gd name="connsiteX73" fmla="*/ 990540 w 2684923"/>
                <a:gd name="connsiteY73" fmla="*/ 968235 h 1721278"/>
                <a:gd name="connsiteX74" fmla="*/ 1127981 w 2684923"/>
                <a:gd name="connsiteY74" fmla="*/ 968235 h 1721278"/>
                <a:gd name="connsiteX75" fmla="*/ 1127981 w 2684923"/>
                <a:gd name="connsiteY75" fmla="*/ 984603 h 1721278"/>
                <a:gd name="connsiteX76" fmla="*/ 1206609 w 2684923"/>
                <a:gd name="connsiteY76" fmla="*/ 984603 h 1721278"/>
                <a:gd name="connsiteX77" fmla="*/ 1206609 w 2684923"/>
                <a:gd name="connsiteY77" fmla="*/ 1070121 h 1721278"/>
                <a:gd name="connsiteX78" fmla="*/ 1214103 w 2684923"/>
                <a:gd name="connsiteY78" fmla="*/ 1070121 h 1721278"/>
                <a:gd name="connsiteX79" fmla="*/ 1214103 w 2684923"/>
                <a:gd name="connsiteY79" fmla="*/ 1101588 h 1721278"/>
                <a:gd name="connsiteX80" fmla="*/ 1231887 w 2684923"/>
                <a:gd name="connsiteY80" fmla="*/ 1101588 h 1721278"/>
                <a:gd name="connsiteX81" fmla="*/ 1231887 w 2684923"/>
                <a:gd name="connsiteY81" fmla="*/ 1121889 h 1721278"/>
                <a:gd name="connsiteX82" fmla="*/ 1250559 w 2684923"/>
                <a:gd name="connsiteY82" fmla="*/ 1121889 h 1721278"/>
                <a:gd name="connsiteX83" fmla="*/ 1250559 w 2684923"/>
                <a:gd name="connsiteY83" fmla="*/ 1157797 h 1721278"/>
                <a:gd name="connsiteX84" fmla="*/ 1441859 w 2684923"/>
                <a:gd name="connsiteY84" fmla="*/ 1157797 h 1721278"/>
                <a:gd name="connsiteX85" fmla="*/ 1441859 w 2684923"/>
                <a:gd name="connsiteY85" fmla="*/ 1214005 h 1721278"/>
                <a:gd name="connsiteX86" fmla="*/ 1446305 w 2684923"/>
                <a:gd name="connsiteY86" fmla="*/ 1214005 h 1721278"/>
                <a:gd name="connsiteX87" fmla="*/ 1446305 w 2684923"/>
                <a:gd name="connsiteY87" fmla="*/ 1237479 h 1721278"/>
                <a:gd name="connsiteX88" fmla="*/ 1452402 w 2684923"/>
                <a:gd name="connsiteY88" fmla="*/ 1237479 h 1721278"/>
                <a:gd name="connsiteX89" fmla="*/ 1452402 w 2684923"/>
                <a:gd name="connsiteY89" fmla="*/ 1275416 h 1721278"/>
                <a:gd name="connsiteX90" fmla="*/ 1485936 w 2684923"/>
                <a:gd name="connsiteY90" fmla="*/ 1275416 h 1721278"/>
                <a:gd name="connsiteX91" fmla="*/ 1485936 w 2684923"/>
                <a:gd name="connsiteY91" fmla="*/ 1329595 h 1721278"/>
                <a:gd name="connsiteX92" fmla="*/ 1602418 w 2684923"/>
                <a:gd name="connsiteY92" fmla="*/ 1329595 h 1721278"/>
                <a:gd name="connsiteX93" fmla="*/ 1602418 w 2684923"/>
                <a:gd name="connsiteY93" fmla="*/ 1350784 h 1721278"/>
                <a:gd name="connsiteX94" fmla="*/ 1640272 w 2684923"/>
                <a:gd name="connsiteY94" fmla="*/ 1350784 h 1721278"/>
                <a:gd name="connsiteX95" fmla="*/ 1640272 w 2684923"/>
                <a:gd name="connsiteY95" fmla="*/ 1383646 h 1721278"/>
                <a:gd name="connsiteX96" fmla="*/ 1658182 w 2684923"/>
                <a:gd name="connsiteY96" fmla="*/ 1383646 h 1721278"/>
                <a:gd name="connsiteX97" fmla="*/ 1658182 w 2684923"/>
                <a:gd name="connsiteY97" fmla="*/ 1433638 h 1721278"/>
                <a:gd name="connsiteX98" fmla="*/ 1681173 w 2684923"/>
                <a:gd name="connsiteY98" fmla="*/ 1433638 h 1721278"/>
                <a:gd name="connsiteX99" fmla="*/ 1681173 w 2684923"/>
                <a:gd name="connsiteY99" fmla="*/ 1457745 h 1721278"/>
                <a:gd name="connsiteX100" fmla="*/ 1687144 w 2684923"/>
                <a:gd name="connsiteY100" fmla="*/ 1457745 h 1721278"/>
                <a:gd name="connsiteX101" fmla="*/ 1687144 w 2684923"/>
                <a:gd name="connsiteY101" fmla="*/ 1485659 h 1721278"/>
                <a:gd name="connsiteX102" fmla="*/ 1891908 w 2684923"/>
                <a:gd name="connsiteY102" fmla="*/ 1485659 h 1721278"/>
                <a:gd name="connsiteX103" fmla="*/ 1891908 w 2684923"/>
                <a:gd name="connsiteY103" fmla="*/ 1518014 h 1721278"/>
                <a:gd name="connsiteX104" fmla="*/ 1960501 w 2684923"/>
                <a:gd name="connsiteY104" fmla="*/ 1518014 h 1721278"/>
                <a:gd name="connsiteX105" fmla="*/ 1960501 w 2684923"/>
                <a:gd name="connsiteY105" fmla="*/ 1567752 h 1721278"/>
                <a:gd name="connsiteX106" fmla="*/ 2080921 w 2684923"/>
                <a:gd name="connsiteY106" fmla="*/ 1567752 h 1721278"/>
                <a:gd name="connsiteX107" fmla="*/ 2080921 w 2684923"/>
                <a:gd name="connsiteY107" fmla="*/ 1612668 h 1721278"/>
                <a:gd name="connsiteX108" fmla="*/ 2324427 w 2684923"/>
                <a:gd name="connsiteY108" fmla="*/ 1612668 h 1721278"/>
                <a:gd name="connsiteX109" fmla="*/ 2324427 w 2684923"/>
                <a:gd name="connsiteY109" fmla="*/ 1721279 h 1721278"/>
                <a:gd name="connsiteX110" fmla="*/ 2684924 w 2684923"/>
                <a:gd name="connsiteY110" fmla="*/ 1721279 h 172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684923" h="1721278">
                  <a:moveTo>
                    <a:pt x="0" y="0"/>
                  </a:moveTo>
                  <a:lnTo>
                    <a:pt x="206796" y="0"/>
                  </a:lnTo>
                  <a:lnTo>
                    <a:pt x="206796" y="11673"/>
                  </a:lnTo>
                  <a:lnTo>
                    <a:pt x="213275" y="11673"/>
                  </a:lnTo>
                  <a:lnTo>
                    <a:pt x="213275" y="40602"/>
                  </a:lnTo>
                  <a:lnTo>
                    <a:pt x="221912" y="40602"/>
                  </a:lnTo>
                  <a:lnTo>
                    <a:pt x="221912" y="74353"/>
                  </a:lnTo>
                  <a:lnTo>
                    <a:pt x="230931" y="74353"/>
                  </a:lnTo>
                  <a:lnTo>
                    <a:pt x="230931" y="96811"/>
                  </a:lnTo>
                  <a:lnTo>
                    <a:pt x="239569" y="96811"/>
                  </a:lnTo>
                  <a:lnTo>
                    <a:pt x="239569" y="108103"/>
                  </a:lnTo>
                  <a:lnTo>
                    <a:pt x="245666" y="108103"/>
                  </a:lnTo>
                  <a:lnTo>
                    <a:pt x="245666" y="140585"/>
                  </a:lnTo>
                  <a:lnTo>
                    <a:pt x="254431" y="140585"/>
                  </a:lnTo>
                  <a:lnTo>
                    <a:pt x="254431" y="159617"/>
                  </a:lnTo>
                  <a:lnTo>
                    <a:pt x="257606" y="159617"/>
                  </a:lnTo>
                  <a:lnTo>
                    <a:pt x="257606" y="192099"/>
                  </a:lnTo>
                  <a:lnTo>
                    <a:pt x="262560" y="192099"/>
                  </a:lnTo>
                  <a:lnTo>
                    <a:pt x="262560" y="203899"/>
                  </a:lnTo>
                  <a:lnTo>
                    <a:pt x="268531" y="203899"/>
                  </a:lnTo>
                  <a:lnTo>
                    <a:pt x="268531" y="208594"/>
                  </a:lnTo>
                  <a:lnTo>
                    <a:pt x="276152" y="208594"/>
                  </a:lnTo>
                  <a:lnTo>
                    <a:pt x="276152" y="232321"/>
                  </a:lnTo>
                  <a:lnTo>
                    <a:pt x="280344" y="232321"/>
                  </a:lnTo>
                  <a:lnTo>
                    <a:pt x="280344" y="277364"/>
                  </a:lnTo>
                  <a:lnTo>
                    <a:pt x="297619" y="277364"/>
                  </a:lnTo>
                  <a:lnTo>
                    <a:pt x="297619" y="289671"/>
                  </a:lnTo>
                  <a:lnTo>
                    <a:pt x="348937" y="289671"/>
                  </a:lnTo>
                  <a:lnTo>
                    <a:pt x="348937" y="317839"/>
                  </a:lnTo>
                  <a:lnTo>
                    <a:pt x="433790" y="317839"/>
                  </a:lnTo>
                  <a:lnTo>
                    <a:pt x="433790" y="329385"/>
                  </a:lnTo>
                  <a:lnTo>
                    <a:pt x="445222" y="329385"/>
                  </a:lnTo>
                  <a:lnTo>
                    <a:pt x="445222" y="360979"/>
                  </a:lnTo>
                  <a:lnTo>
                    <a:pt x="458687" y="360979"/>
                  </a:lnTo>
                  <a:lnTo>
                    <a:pt x="458687" y="395744"/>
                  </a:lnTo>
                  <a:lnTo>
                    <a:pt x="487140" y="395744"/>
                  </a:lnTo>
                  <a:lnTo>
                    <a:pt x="487140" y="414904"/>
                  </a:lnTo>
                  <a:lnTo>
                    <a:pt x="496032" y="414904"/>
                  </a:lnTo>
                  <a:lnTo>
                    <a:pt x="496032" y="433936"/>
                  </a:lnTo>
                  <a:lnTo>
                    <a:pt x="501875" y="433936"/>
                  </a:lnTo>
                  <a:lnTo>
                    <a:pt x="501875" y="443071"/>
                  </a:lnTo>
                  <a:lnTo>
                    <a:pt x="520167" y="443071"/>
                  </a:lnTo>
                  <a:lnTo>
                    <a:pt x="520167" y="501691"/>
                  </a:lnTo>
                  <a:lnTo>
                    <a:pt x="688983" y="501691"/>
                  </a:lnTo>
                  <a:lnTo>
                    <a:pt x="688983" y="531508"/>
                  </a:lnTo>
                  <a:lnTo>
                    <a:pt x="692920" y="531508"/>
                  </a:lnTo>
                  <a:lnTo>
                    <a:pt x="692920" y="542420"/>
                  </a:lnTo>
                  <a:lnTo>
                    <a:pt x="703082" y="542420"/>
                  </a:lnTo>
                  <a:lnTo>
                    <a:pt x="703082" y="563355"/>
                  </a:lnTo>
                  <a:lnTo>
                    <a:pt x="726201" y="563355"/>
                  </a:lnTo>
                  <a:lnTo>
                    <a:pt x="726201" y="603450"/>
                  </a:lnTo>
                  <a:lnTo>
                    <a:pt x="795810" y="603450"/>
                  </a:lnTo>
                  <a:lnTo>
                    <a:pt x="795810" y="621213"/>
                  </a:lnTo>
                  <a:lnTo>
                    <a:pt x="808894" y="621213"/>
                  </a:lnTo>
                  <a:lnTo>
                    <a:pt x="830107" y="621213"/>
                  </a:lnTo>
                  <a:lnTo>
                    <a:pt x="830107" y="633013"/>
                  </a:lnTo>
                  <a:lnTo>
                    <a:pt x="858688" y="633013"/>
                  </a:lnTo>
                  <a:lnTo>
                    <a:pt x="858688" y="666383"/>
                  </a:lnTo>
                  <a:lnTo>
                    <a:pt x="899209" y="666383"/>
                  </a:lnTo>
                  <a:lnTo>
                    <a:pt x="899209" y="679198"/>
                  </a:lnTo>
                  <a:lnTo>
                    <a:pt x="930076" y="679198"/>
                  </a:lnTo>
                  <a:lnTo>
                    <a:pt x="930076" y="741751"/>
                  </a:lnTo>
                  <a:lnTo>
                    <a:pt x="937443" y="741751"/>
                  </a:lnTo>
                  <a:lnTo>
                    <a:pt x="937443" y="758500"/>
                  </a:lnTo>
                  <a:lnTo>
                    <a:pt x="944303" y="758500"/>
                  </a:lnTo>
                  <a:lnTo>
                    <a:pt x="944303" y="800117"/>
                  </a:lnTo>
                  <a:lnTo>
                    <a:pt x="958656" y="800117"/>
                  </a:lnTo>
                  <a:lnTo>
                    <a:pt x="958656" y="837166"/>
                  </a:lnTo>
                  <a:lnTo>
                    <a:pt x="963864" y="837166"/>
                  </a:lnTo>
                  <a:lnTo>
                    <a:pt x="963864" y="897308"/>
                  </a:lnTo>
                  <a:lnTo>
                    <a:pt x="982918" y="897308"/>
                  </a:lnTo>
                  <a:lnTo>
                    <a:pt x="982918" y="934992"/>
                  </a:lnTo>
                  <a:lnTo>
                    <a:pt x="990540" y="934992"/>
                  </a:lnTo>
                  <a:lnTo>
                    <a:pt x="990540" y="968235"/>
                  </a:lnTo>
                  <a:lnTo>
                    <a:pt x="1127981" y="968235"/>
                  </a:lnTo>
                  <a:lnTo>
                    <a:pt x="1127981" y="984603"/>
                  </a:lnTo>
                  <a:lnTo>
                    <a:pt x="1206609" y="984603"/>
                  </a:lnTo>
                  <a:lnTo>
                    <a:pt x="1206609" y="1070121"/>
                  </a:lnTo>
                  <a:lnTo>
                    <a:pt x="1214103" y="1070121"/>
                  </a:lnTo>
                  <a:lnTo>
                    <a:pt x="1214103" y="1101588"/>
                  </a:lnTo>
                  <a:lnTo>
                    <a:pt x="1231887" y="1101588"/>
                  </a:lnTo>
                  <a:lnTo>
                    <a:pt x="1231887" y="1121889"/>
                  </a:lnTo>
                  <a:lnTo>
                    <a:pt x="1250559" y="1121889"/>
                  </a:lnTo>
                  <a:lnTo>
                    <a:pt x="1250559" y="1157797"/>
                  </a:lnTo>
                  <a:lnTo>
                    <a:pt x="1441859" y="1157797"/>
                  </a:lnTo>
                  <a:lnTo>
                    <a:pt x="1441859" y="1214005"/>
                  </a:lnTo>
                  <a:lnTo>
                    <a:pt x="1446305" y="1214005"/>
                  </a:lnTo>
                  <a:lnTo>
                    <a:pt x="1446305" y="1237479"/>
                  </a:lnTo>
                  <a:lnTo>
                    <a:pt x="1452402" y="1237479"/>
                  </a:lnTo>
                  <a:lnTo>
                    <a:pt x="1452402" y="1275416"/>
                  </a:lnTo>
                  <a:lnTo>
                    <a:pt x="1485936" y="1275416"/>
                  </a:lnTo>
                  <a:lnTo>
                    <a:pt x="1485936" y="1329595"/>
                  </a:lnTo>
                  <a:lnTo>
                    <a:pt x="1602418" y="1329595"/>
                  </a:lnTo>
                  <a:lnTo>
                    <a:pt x="1602418" y="1350784"/>
                  </a:lnTo>
                  <a:lnTo>
                    <a:pt x="1640272" y="1350784"/>
                  </a:lnTo>
                  <a:lnTo>
                    <a:pt x="1640272" y="1383646"/>
                  </a:lnTo>
                  <a:lnTo>
                    <a:pt x="1658182" y="1383646"/>
                  </a:lnTo>
                  <a:lnTo>
                    <a:pt x="1658182" y="1433638"/>
                  </a:lnTo>
                  <a:lnTo>
                    <a:pt x="1681173" y="1433638"/>
                  </a:lnTo>
                  <a:lnTo>
                    <a:pt x="1681173" y="1457745"/>
                  </a:lnTo>
                  <a:lnTo>
                    <a:pt x="1687144" y="1457745"/>
                  </a:lnTo>
                  <a:lnTo>
                    <a:pt x="1687144" y="1485659"/>
                  </a:lnTo>
                  <a:lnTo>
                    <a:pt x="1891908" y="1485659"/>
                  </a:lnTo>
                  <a:lnTo>
                    <a:pt x="1891908" y="1518014"/>
                  </a:lnTo>
                  <a:lnTo>
                    <a:pt x="1960501" y="1518014"/>
                  </a:lnTo>
                  <a:lnTo>
                    <a:pt x="1960501" y="1567752"/>
                  </a:lnTo>
                  <a:lnTo>
                    <a:pt x="2080921" y="1567752"/>
                  </a:lnTo>
                  <a:lnTo>
                    <a:pt x="2080921" y="1612668"/>
                  </a:lnTo>
                  <a:lnTo>
                    <a:pt x="2324427" y="1612668"/>
                  </a:lnTo>
                  <a:lnTo>
                    <a:pt x="2324427" y="1721279"/>
                  </a:lnTo>
                  <a:lnTo>
                    <a:pt x="2684924" y="1721279"/>
                  </a:lnTo>
                </a:path>
              </a:pathLst>
            </a:custGeom>
            <a:noFill/>
            <a:ln w="12695" cap="flat">
              <a:solidFill>
                <a:srgbClr val="6E1E50"/>
              </a:solidFill>
              <a:prstDash val="solid"/>
              <a:miter/>
            </a:ln>
          </p:spPr>
          <p:txBody>
            <a:bodyPr rtlCol="0" anchor="ctr"/>
            <a:lstStyle/>
            <a:p>
              <a:endParaRPr lang="en-US" sz="900"/>
            </a:p>
          </p:txBody>
        </p:sp>
        <p:grpSp>
          <p:nvGrpSpPr>
            <p:cNvPr id="130" name="Graphic 4">
              <a:extLst>
                <a:ext uri="{FF2B5EF4-FFF2-40B4-BE49-F238E27FC236}">
                  <a16:creationId xmlns:a16="http://schemas.microsoft.com/office/drawing/2014/main" id="{ECBF1BC1-CCE1-0252-5D7C-291BCA74E9E8}"/>
                </a:ext>
              </a:extLst>
            </p:cNvPr>
            <p:cNvGrpSpPr/>
            <p:nvPr/>
          </p:nvGrpSpPr>
          <p:grpSpPr>
            <a:xfrm>
              <a:off x="2762913" y="2522361"/>
              <a:ext cx="2509121" cy="1718741"/>
              <a:chOff x="3660681" y="2646013"/>
              <a:chExt cx="2509121" cy="1718741"/>
            </a:xfrm>
          </p:grpSpPr>
          <p:grpSp>
            <p:nvGrpSpPr>
              <p:cNvPr id="131" name="Graphic 4">
                <a:extLst>
                  <a:ext uri="{FF2B5EF4-FFF2-40B4-BE49-F238E27FC236}">
                    <a16:creationId xmlns:a16="http://schemas.microsoft.com/office/drawing/2014/main" id="{69729252-845F-62A4-ECE4-F8F69BF46F7B}"/>
                  </a:ext>
                </a:extLst>
              </p:cNvPr>
              <p:cNvGrpSpPr/>
              <p:nvPr/>
            </p:nvGrpSpPr>
            <p:grpSpPr>
              <a:xfrm>
                <a:off x="3660681" y="2646013"/>
                <a:ext cx="44458" cy="38064"/>
                <a:chOff x="3660681" y="2646013"/>
                <a:chExt cx="44458" cy="38064"/>
              </a:xfrm>
            </p:grpSpPr>
            <p:sp>
              <p:nvSpPr>
                <p:cNvPr id="237" name="Freeform 2889">
                  <a:extLst>
                    <a:ext uri="{FF2B5EF4-FFF2-40B4-BE49-F238E27FC236}">
                      <a16:creationId xmlns:a16="http://schemas.microsoft.com/office/drawing/2014/main" id="{E26422D1-E207-37FB-74AD-04533F87D5DF}"/>
                    </a:ext>
                  </a:extLst>
                </p:cNvPr>
                <p:cNvSpPr/>
                <p:nvPr/>
              </p:nvSpPr>
              <p:spPr>
                <a:xfrm>
                  <a:off x="3682910" y="2646013"/>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38" name="Freeform 2890">
                  <a:extLst>
                    <a:ext uri="{FF2B5EF4-FFF2-40B4-BE49-F238E27FC236}">
                      <a16:creationId xmlns:a16="http://schemas.microsoft.com/office/drawing/2014/main" id="{F3A79FAD-3337-B2F8-1FC2-8656F27EC07B}"/>
                    </a:ext>
                  </a:extLst>
                </p:cNvPr>
                <p:cNvSpPr/>
                <p:nvPr/>
              </p:nvSpPr>
              <p:spPr>
                <a:xfrm>
                  <a:off x="3660681" y="266504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32" name="Graphic 4">
                <a:extLst>
                  <a:ext uri="{FF2B5EF4-FFF2-40B4-BE49-F238E27FC236}">
                    <a16:creationId xmlns:a16="http://schemas.microsoft.com/office/drawing/2014/main" id="{3E0FE778-E3C6-E891-1DD5-174B188F81B9}"/>
                  </a:ext>
                </a:extLst>
              </p:cNvPr>
              <p:cNvGrpSpPr/>
              <p:nvPr/>
            </p:nvGrpSpPr>
            <p:grpSpPr>
              <a:xfrm>
                <a:off x="3709967" y="2802332"/>
                <a:ext cx="44458" cy="38064"/>
                <a:chOff x="3709967" y="2802332"/>
                <a:chExt cx="44458" cy="38064"/>
              </a:xfrm>
            </p:grpSpPr>
            <p:sp>
              <p:nvSpPr>
                <p:cNvPr id="235" name="Freeform 2887">
                  <a:extLst>
                    <a:ext uri="{FF2B5EF4-FFF2-40B4-BE49-F238E27FC236}">
                      <a16:creationId xmlns:a16="http://schemas.microsoft.com/office/drawing/2014/main" id="{1DEB3E8E-FAA1-C692-6841-8CC51767B815}"/>
                    </a:ext>
                  </a:extLst>
                </p:cNvPr>
                <p:cNvSpPr/>
                <p:nvPr/>
              </p:nvSpPr>
              <p:spPr>
                <a:xfrm>
                  <a:off x="3732196" y="2802332"/>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36" name="Freeform 2888">
                  <a:extLst>
                    <a:ext uri="{FF2B5EF4-FFF2-40B4-BE49-F238E27FC236}">
                      <a16:creationId xmlns:a16="http://schemas.microsoft.com/office/drawing/2014/main" id="{DD4C0578-344A-D32F-6482-D4A83106C15D}"/>
                    </a:ext>
                  </a:extLst>
                </p:cNvPr>
                <p:cNvSpPr/>
                <p:nvPr/>
              </p:nvSpPr>
              <p:spPr>
                <a:xfrm>
                  <a:off x="3709967" y="2821364"/>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33" name="Graphic 4">
                <a:extLst>
                  <a:ext uri="{FF2B5EF4-FFF2-40B4-BE49-F238E27FC236}">
                    <a16:creationId xmlns:a16="http://schemas.microsoft.com/office/drawing/2014/main" id="{261B6DF7-30F1-DDA6-AFB7-1D40837EA6B4}"/>
                  </a:ext>
                </a:extLst>
              </p:cNvPr>
              <p:cNvGrpSpPr/>
              <p:nvPr/>
            </p:nvGrpSpPr>
            <p:grpSpPr>
              <a:xfrm>
                <a:off x="3727750" y="2856256"/>
                <a:ext cx="44458" cy="38064"/>
                <a:chOff x="3727750" y="2856256"/>
                <a:chExt cx="44458" cy="38064"/>
              </a:xfrm>
            </p:grpSpPr>
            <p:sp>
              <p:nvSpPr>
                <p:cNvPr id="233" name="Freeform 2885">
                  <a:extLst>
                    <a:ext uri="{FF2B5EF4-FFF2-40B4-BE49-F238E27FC236}">
                      <a16:creationId xmlns:a16="http://schemas.microsoft.com/office/drawing/2014/main" id="{65F6D839-C4BD-8FF5-175B-D675EEC7F2AE}"/>
                    </a:ext>
                  </a:extLst>
                </p:cNvPr>
                <p:cNvSpPr/>
                <p:nvPr/>
              </p:nvSpPr>
              <p:spPr>
                <a:xfrm>
                  <a:off x="3749980" y="2856256"/>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34" name="Freeform 2886">
                  <a:extLst>
                    <a:ext uri="{FF2B5EF4-FFF2-40B4-BE49-F238E27FC236}">
                      <a16:creationId xmlns:a16="http://schemas.microsoft.com/office/drawing/2014/main" id="{B69199CB-FED2-4259-E0AD-B40F79997C2C}"/>
                    </a:ext>
                  </a:extLst>
                </p:cNvPr>
                <p:cNvSpPr/>
                <p:nvPr/>
              </p:nvSpPr>
              <p:spPr>
                <a:xfrm>
                  <a:off x="3727750" y="2875289"/>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34" name="Graphic 4">
                <a:extLst>
                  <a:ext uri="{FF2B5EF4-FFF2-40B4-BE49-F238E27FC236}">
                    <a16:creationId xmlns:a16="http://schemas.microsoft.com/office/drawing/2014/main" id="{AA0BED14-47CC-C226-3E28-08F74F5DE45F}"/>
                  </a:ext>
                </a:extLst>
              </p:cNvPr>
              <p:cNvGrpSpPr/>
              <p:nvPr/>
            </p:nvGrpSpPr>
            <p:grpSpPr>
              <a:xfrm>
                <a:off x="3855410" y="2923250"/>
                <a:ext cx="44458" cy="38064"/>
                <a:chOff x="3855410" y="2923250"/>
                <a:chExt cx="44458" cy="38064"/>
              </a:xfrm>
            </p:grpSpPr>
            <p:sp>
              <p:nvSpPr>
                <p:cNvPr id="231" name="Freeform 2883">
                  <a:extLst>
                    <a:ext uri="{FF2B5EF4-FFF2-40B4-BE49-F238E27FC236}">
                      <a16:creationId xmlns:a16="http://schemas.microsoft.com/office/drawing/2014/main" id="{A6AF272B-BAE3-C427-0B07-C33E8BF3F807}"/>
                    </a:ext>
                  </a:extLst>
                </p:cNvPr>
                <p:cNvSpPr/>
                <p:nvPr/>
              </p:nvSpPr>
              <p:spPr>
                <a:xfrm>
                  <a:off x="3877640" y="2923250"/>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32" name="Freeform 2884">
                  <a:extLst>
                    <a:ext uri="{FF2B5EF4-FFF2-40B4-BE49-F238E27FC236}">
                      <a16:creationId xmlns:a16="http://schemas.microsoft.com/office/drawing/2014/main" id="{C2170140-9E29-165C-E994-ACF1313830EF}"/>
                    </a:ext>
                  </a:extLst>
                </p:cNvPr>
                <p:cNvSpPr/>
                <p:nvPr/>
              </p:nvSpPr>
              <p:spPr>
                <a:xfrm>
                  <a:off x="3855410" y="2942282"/>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35" name="Graphic 4">
                <a:extLst>
                  <a:ext uri="{FF2B5EF4-FFF2-40B4-BE49-F238E27FC236}">
                    <a16:creationId xmlns:a16="http://schemas.microsoft.com/office/drawing/2014/main" id="{6C10E611-49D2-9497-CC88-43B6C89EF480}"/>
                  </a:ext>
                </a:extLst>
              </p:cNvPr>
              <p:cNvGrpSpPr/>
              <p:nvPr/>
            </p:nvGrpSpPr>
            <p:grpSpPr>
              <a:xfrm>
                <a:off x="3905966" y="2993543"/>
                <a:ext cx="44458" cy="38064"/>
                <a:chOff x="3905966" y="2993543"/>
                <a:chExt cx="44458" cy="38064"/>
              </a:xfrm>
            </p:grpSpPr>
            <p:sp>
              <p:nvSpPr>
                <p:cNvPr id="229" name="Freeform 2881">
                  <a:extLst>
                    <a:ext uri="{FF2B5EF4-FFF2-40B4-BE49-F238E27FC236}">
                      <a16:creationId xmlns:a16="http://schemas.microsoft.com/office/drawing/2014/main" id="{E01BD190-D885-F414-4DC9-76D40ED48008}"/>
                    </a:ext>
                  </a:extLst>
                </p:cNvPr>
                <p:cNvSpPr/>
                <p:nvPr/>
              </p:nvSpPr>
              <p:spPr>
                <a:xfrm>
                  <a:off x="3928195" y="2993543"/>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30" name="Freeform 2882">
                  <a:extLst>
                    <a:ext uri="{FF2B5EF4-FFF2-40B4-BE49-F238E27FC236}">
                      <a16:creationId xmlns:a16="http://schemas.microsoft.com/office/drawing/2014/main" id="{641B2C81-4F13-1632-8443-EBB1F24185C0}"/>
                    </a:ext>
                  </a:extLst>
                </p:cNvPr>
                <p:cNvSpPr/>
                <p:nvPr/>
              </p:nvSpPr>
              <p:spPr>
                <a:xfrm>
                  <a:off x="3905966" y="3012575"/>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36" name="Graphic 4">
                <a:extLst>
                  <a:ext uri="{FF2B5EF4-FFF2-40B4-BE49-F238E27FC236}">
                    <a16:creationId xmlns:a16="http://schemas.microsoft.com/office/drawing/2014/main" id="{F2F74DC7-8FFB-5768-983F-4D51E18269F4}"/>
                  </a:ext>
                </a:extLst>
              </p:cNvPr>
              <p:cNvGrpSpPr/>
              <p:nvPr/>
            </p:nvGrpSpPr>
            <p:grpSpPr>
              <a:xfrm>
                <a:off x="3967573" y="3088196"/>
                <a:ext cx="44458" cy="38064"/>
                <a:chOff x="3967573" y="3088196"/>
                <a:chExt cx="44458" cy="38064"/>
              </a:xfrm>
            </p:grpSpPr>
            <p:sp>
              <p:nvSpPr>
                <p:cNvPr id="227" name="Freeform 2879">
                  <a:extLst>
                    <a:ext uri="{FF2B5EF4-FFF2-40B4-BE49-F238E27FC236}">
                      <a16:creationId xmlns:a16="http://schemas.microsoft.com/office/drawing/2014/main" id="{E95D1F58-151B-4165-FDCA-A5730C62AE98}"/>
                    </a:ext>
                  </a:extLst>
                </p:cNvPr>
                <p:cNvSpPr/>
                <p:nvPr/>
              </p:nvSpPr>
              <p:spPr>
                <a:xfrm>
                  <a:off x="3989802" y="3088196"/>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28" name="Freeform 2880">
                  <a:extLst>
                    <a:ext uri="{FF2B5EF4-FFF2-40B4-BE49-F238E27FC236}">
                      <a16:creationId xmlns:a16="http://schemas.microsoft.com/office/drawing/2014/main" id="{DA8FA237-B467-F507-F2EA-596652A58AED}"/>
                    </a:ext>
                  </a:extLst>
                </p:cNvPr>
                <p:cNvSpPr/>
                <p:nvPr/>
              </p:nvSpPr>
              <p:spPr>
                <a:xfrm>
                  <a:off x="3967573" y="3107229"/>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37" name="Graphic 4">
                <a:extLst>
                  <a:ext uri="{FF2B5EF4-FFF2-40B4-BE49-F238E27FC236}">
                    <a16:creationId xmlns:a16="http://schemas.microsoft.com/office/drawing/2014/main" id="{4A4D562B-90C3-FC46-37B8-5CE345E49660}"/>
                  </a:ext>
                </a:extLst>
              </p:cNvPr>
              <p:cNvGrpSpPr/>
              <p:nvPr/>
            </p:nvGrpSpPr>
            <p:grpSpPr>
              <a:xfrm>
                <a:off x="3987389" y="3107229"/>
                <a:ext cx="44458" cy="38064"/>
                <a:chOff x="3987389" y="3107229"/>
                <a:chExt cx="44458" cy="38064"/>
              </a:xfrm>
            </p:grpSpPr>
            <p:sp>
              <p:nvSpPr>
                <p:cNvPr id="225" name="Freeform 2877">
                  <a:extLst>
                    <a:ext uri="{FF2B5EF4-FFF2-40B4-BE49-F238E27FC236}">
                      <a16:creationId xmlns:a16="http://schemas.microsoft.com/office/drawing/2014/main" id="{A8247A9B-FCEA-E109-A7A1-34765A8FC44F}"/>
                    </a:ext>
                  </a:extLst>
                </p:cNvPr>
                <p:cNvSpPr/>
                <p:nvPr/>
              </p:nvSpPr>
              <p:spPr>
                <a:xfrm>
                  <a:off x="4009618" y="310722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26" name="Freeform 2878">
                  <a:extLst>
                    <a:ext uri="{FF2B5EF4-FFF2-40B4-BE49-F238E27FC236}">
                      <a16:creationId xmlns:a16="http://schemas.microsoft.com/office/drawing/2014/main" id="{88E13754-3DAF-74B7-6322-B1A7648C96AA}"/>
                    </a:ext>
                  </a:extLst>
                </p:cNvPr>
                <p:cNvSpPr/>
                <p:nvPr/>
              </p:nvSpPr>
              <p:spPr>
                <a:xfrm>
                  <a:off x="3987389" y="312626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38" name="Graphic 4">
                <a:extLst>
                  <a:ext uri="{FF2B5EF4-FFF2-40B4-BE49-F238E27FC236}">
                    <a16:creationId xmlns:a16="http://schemas.microsoft.com/office/drawing/2014/main" id="{93D65911-88D3-5507-0EA6-B0731B44BCFA}"/>
                  </a:ext>
                </a:extLst>
              </p:cNvPr>
              <p:cNvGrpSpPr/>
              <p:nvPr/>
            </p:nvGrpSpPr>
            <p:grpSpPr>
              <a:xfrm>
                <a:off x="4150489" y="3156586"/>
                <a:ext cx="44458" cy="38064"/>
                <a:chOff x="4150489" y="3156586"/>
                <a:chExt cx="44458" cy="38064"/>
              </a:xfrm>
            </p:grpSpPr>
            <p:sp>
              <p:nvSpPr>
                <p:cNvPr id="223" name="Freeform 2875">
                  <a:extLst>
                    <a:ext uri="{FF2B5EF4-FFF2-40B4-BE49-F238E27FC236}">
                      <a16:creationId xmlns:a16="http://schemas.microsoft.com/office/drawing/2014/main" id="{0B14F258-F810-9751-4807-16CE80B7C00F}"/>
                    </a:ext>
                  </a:extLst>
                </p:cNvPr>
                <p:cNvSpPr/>
                <p:nvPr/>
              </p:nvSpPr>
              <p:spPr>
                <a:xfrm>
                  <a:off x="4172718" y="3156586"/>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24" name="Freeform 2876">
                  <a:extLst>
                    <a:ext uri="{FF2B5EF4-FFF2-40B4-BE49-F238E27FC236}">
                      <a16:creationId xmlns:a16="http://schemas.microsoft.com/office/drawing/2014/main" id="{FE5F768B-B339-8F50-571D-DFE06E968FC6}"/>
                    </a:ext>
                  </a:extLst>
                </p:cNvPr>
                <p:cNvSpPr/>
                <p:nvPr/>
              </p:nvSpPr>
              <p:spPr>
                <a:xfrm>
                  <a:off x="4150489" y="3175618"/>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39" name="Graphic 4">
                <a:extLst>
                  <a:ext uri="{FF2B5EF4-FFF2-40B4-BE49-F238E27FC236}">
                    <a16:creationId xmlns:a16="http://schemas.microsoft.com/office/drawing/2014/main" id="{8A84421A-1F58-0589-CAB2-1B4A1A1266DA}"/>
                  </a:ext>
                </a:extLst>
              </p:cNvPr>
              <p:cNvGrpSpPr/>
              <p:nvPr/>
            </p:nvGrpSpPr>
            <p:grpSpPr>
              <a:xfrm>
                <a:off x="4173607" y="3168640"/>
                <a:ext cx="44458" cy="38064"/>
                <a:chOff x="4173607" y="3168640"/>
                <a:chExt cx="44458" cy="38064"/>
              </a:xfrm>
            </p:grpSpPr>
            <p:sp>
              <p:nvSpPr>
                <p:cNvPr id="221" name="Freeform 2873">
                  <a:extLst>
                    <a:ext uri="{FF2B5EF4-FFF2-40B4-BE49-F238E27FC236}">
                      <a16:creationId xmlns:a16="http://schemas.microsoft.com/office/drawing/2014/main" id="{46C307CA-5B8E-24AF-6CC2-0B0C74F327D9}"/>
                    </a:ext>
                  </a:extLst>
                </p:cNvPr>
                <p:cNvSpPr/>
                <p:nvPr/>
              </p:nvSpPr>
              <p:spPr>
                <a:xfrm>
                  <a:off x="4195837" y="3168640"/>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22" name="Freeform 2874">
                  <a:extLst>
                    <a:ext uri="{FF2B5EF4-FFF2-40B4-BE49-F238E27FC236}">
                      <a16:creationId xmlns:a16="http://schemas.microsoft.com/office/drawing/2014/main" id="{CD57A528-E9FD-2265-5C4D-DA452E0E5D34}"/>
                    </a:ext>
                  </a:extLst>
                </p:cNvPr>
                <p:cNvSpPr/>
                <p:nvPr/>
              </p:nvSpPr>
              <p:spPr>
                <a:xfrm>
                  <a:off x="4173607" y="3187672"/>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40" name="Graphic 4">
                <a:extLst>
                  <a:ext uri="{FF2B5EF4-FFF2-40B4-BE49-F238E27FC236}">
                    <a16:creationId xmlns:a16="http://schemas.microsoft.com/office/drawing/2014/main" id="{86F08903-9E1B-B613-6C2B-4B4B235A6932}"/>
                  </a:ext>
                </a:extLst>
              </p:cNvPr>
              <p:cNvGrpSpPr/>
              <p:nvPr/>
            </p:nvGrpSpPr>
            <p:grpSpPr>
              <a:xfrm>
                <a:off x="4173607" y="3208988"/>
                <a:ext cx="44458" cy="38064"/>
                <a:chOff x="4173607" y="3208988"/>
                <a:chExt cx="44458" cy="38064"/>
              </a:xfrm>
            </p:grpSpPr>
            <p:sp>
              <p:nvSpPr>
                <p:cNvPr id="219" name="Freeform 2871">
                  <a:extLst>
                    <a:ext uri="{FF2B5EF4-FFF2-40B4-BE49-F238E27FC236}">
                      <a16:creationId xmlns:a16="http://schemas.microsoft.com/office/drawing/2014/main" id="{12FBB032-3BA4-3341-1F06-87E78F67FD54}"/>
                    </a:ext>
                  </a:extLst>
                </p:cNvPr>
                <p:cNvSpPr/>
                <p:nvPr/>
              </p:nvSpPr>
              <p:spPr>
                <a:xfrm>
                  <a:off x="4195837" y="3208988"/>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20" name="Freeform 2872">
                  <a:extLst>
                    <a:ext uri="{FF2B5EF4-FFF2-40B4-BE49-F238E27FC236}">
                      <a16:creationId xmlns:a16="http://schemas.microsoft.com/office/drawing/2014/main" id="{8177881C-AA8E-2881-AE49-73450D8DE5B7}"/>
                    </a:ext>
                  </a:extLst>
                </p:cNvPr>
                <p:cNvSpPr/>
                <p:nvPr/>
              </p:nvSpPr>
              <p:spPr>
                <a:xfrm>
                  <a:off x="4173607" y="3228020"/>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41" name="Graphic 4">
                <a:extLst>
                  <a:ext uri="{FF2B5EF4-FFF2-40B4-BE49-F238E27FC236}">
                    <a16:creationId xmlns:a16="http://schemas.microsoft.com/office/drawing/2014/main" id="{77BD1E1F-863B-1E02-F86F-ECA22DAEC550}"/>
                  </a:ext>
                </a:extLst>
              </p:cNvPr>
              <p:cNvGrpSpPr/>
              <p:nvPr/>
            </p:nvGrpSpPr>
            <p:grpSpPr>
              <a:xfrm>
                <a:off x="4243217" y="3226625"/>
                <a:ext cx="44458" cy="38064"/>
                <a:chOff x="4243217" y="3226625"/>
                <a:chExt cx="44458" cy="38064"/>
              </a:xfrm>
            </p:grpSpPr>
            <p:sp>
              <p:nvSpPr>
                <p:cNvPr id="217" name="Freeform 2869">
                  <a:extLst>
                    <a:ext uri="{FF2B5EF4-FFF2-40B4-BE49-F238E27FC236}">
                      <a16:creationId xmlns:a16="http://schemas.microsoft.com/office/drawing/2014/main" id="{459517B0-0F12-B0B9-82B0-856AB55D3FC0}"/>
                    </a:ext>
                  </a:extLst>
                </p:cNvPr>
                <p:cNvSpPr/>
                <p:nvPr/>
              </p:nvSpPr>
              <p:spPr>
                <a:xfrm>
                  <a:off x="4265446" y="322662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18" name="Freeform 2870">
                  <a:extLst>
                    <a:ext uri="{FF2B5EF4-FFF2-40B4-BE49-F238E27FC236}">
                      <a16:creationId xmlns:a16="http://schemas.microsoft.com/office/drawing/2014/main" id="{236131A9-82F8-77BE-727D-B2376FB9C513}"/>
                    </a:ext>
                  </a:extLst>
                </p:cNvPr>
                <p:cNvSpPr/>
                <p:nvPr/>
              </p:nvSpPr>
              <p:spPr>
                <a:xfrm>
                  <a:off x="4243217" y="324565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42" name="Graphic 4">
                <a:extLst>
                  <a:ext uri="{FF2B5EF4-FFF2-40B4-BE49-F238E27FC236}">
                    <a16:creationId xmlns:a16="http://schemas.microsoft.com/office/drawing/2014/main" id="{EEB715AF-60C4-25AE-ABC7-15E0E0A5C5B1}"/>
                  </a:ext>
                </a:extLst>
              </p:cNvPr>
              <p:cNvGrpSpPr/>
              <p:nvPr/>
            </p:nvGrpSpPr>
            <p:grpSpPr>
              <a:xfrm>
                <a:off x="4391709" y="3390556"/>
                <a:ext cx="44458" cy="38064"/>
                <a:chOff x="4391709" y="3390556"/>
                <a:chExt cx="44458" cy="38064"/>
              </a:xfrm>
            </p:grpSpPr>
            <p:sp>
              <p:nvSpPr>
                <p:cNvPr id="215" name="Freeform 2867">
                  <a:extLst>
                    <a:ext uri="{FF2B5EF4-FFF2-40B4-BE49-F238E27FC236}">
                      <a16:creationId xmlns:a16="http://schemas.microsoft.com/office/drawing/2014/main" id="{703021C2-E590-B69B-B1DE-8258698E64D3}"/>
                    </a:ext>
                  </a:extLst>
                </p:cNvPr>
                <p:cNvSpPr/>
                <p:nvPr/>
              </p:nvSpPr>
              <p:spPr>
                <a:xfrm>
                  <a:off x="4413938" y="3390556"/>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16" name="Freeform 2868">
                  <a:extLst>
                    <a:ext uri="{FF2B5EF4-FFF2-40B4-BE49-F238E27FC236}">
                      <a16:creationId xmlns:a16="http://schemas.microsoft.com/office/drawing/2014/main" id="{3FA5F2FF-5AF2-240B-3988-40DD2941E3B2}"/>
                    </a:ext>
                  </a:extLst>
                </p:cNvPr>
                <p:cNvSpPr/>
                <p:nvPr/>
              </p:nvSpPr>
              <p:spPr>
                <a:xfrm>
                  <a:off x="4391709" y="3409588"/>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43" name="Graphic 4">
                <a:extLst>
                  <a:ext uri="{FF2B5EF4-FFF2-40B4-BE49-F238E27FC236}">
                    <a16:creationId xmlns:a16="http://schemas.microsoft.com/office/drawing/2014/main" id="{779A811F-9F2F-D7A1-6CB2-196624AF9E50}"/>
                  </a:ext>
                </a:extLst>
              </p:cNvPr>
              <p:cNvGrpSpPr/>
              <p:nvPr/>
            </p:nvGrpSpPr>
            <p:grpSpPr>
              <a:xfrm>
                <a:off x="4411144" y="3484195"/>
                <a:ext cx="44458" cy="38064"/>
                <a:chOff x="4411144" y="3484195"/>
                <a:chExt cx="44458" cy="38064"/>
              </a:xfrm>
            </p:grpSpPr>
            <p:sp>
              <p:nvSpPr>
                <p:cNvPr id="213" name="Freeform 2865">
                  <a:extLst>
                    <a:ext uri="{FF2B5EF4-FFF2-40B4-BE49-F238E27FC236}">
                      <a16:creationId xmlns:a16="http://schemas.microsoft.com/office/drawing/2014/main" id="{3060EDDB-0615-0B15-4553-1A28F7F131D9}"/>
                    </a:ext>
                  </a:extLst>
                </p:cNvPr>
                <p:cNvSpPr/>
                <p:nvPr/>
              </p:nvSpPr>
              <p:spPr>
                <a:xfrm>
                  <a:off x="4433373" y="348419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14" name="Freeform 2866">
                  <a:extLst>
                    <a:ext uri="{FF2B5EF4-FFF2-40B4-BE49-F238E27FC236}">
                      <a16:creationId xmlns:a16="http://schemas.microsoft.com/office/drawing/2014/main" id="{664EAB15-B63A-D6FD-B1D9-91BA7F9534A9}"/>
                    </a:ext>
                  </a:extLst>
                </p:cNvPr>
                <p:cNvSpPr/>
                <p:nvPr/>
              </p:nvSpPr>
              <p:spPr>
                <a:xfrm>
                  <a:off x="4411144" y="350322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44" name="Graphic 4">
                <a:extLst>
                  <a:ext uri="{FF2B5EF4-FFF2-40B4-BE49-F238E27FC236}">
                    <a16:creationId xmlns:a16="http://schemas.microsoft.com/office/drawing/2014/main" id="{2423F78A-F045-337C-B422-4869D25501BB}"/>
                  </a:ext>
                </a:extLst>
              </p:cNvPr>
              <p:cNvGrpSpPr/>
              <p:nvPr/>
            </p:nvGrpSpPr>
            <p:grpSpPr>
              <a:xfrm>
                <a:off x="4627594" y="3590014"/>
                <a:ext cx="44458" cy="38064"/>
                <a:chOff x="4627594" y="3590014"/>
                <a:chExt cx="44458" cy="38064"/>
              </a:xfrm>
            </p:grpSpPr>
            <p:sp>
              <p:nvSpPr>
                <p:cNvPr id="211" name="Freeform 2863">
                  <a:extLst>
                    <a:ext uri="{FF2B5EF4-FFF2-40B4-BE49-F238E27FC236}">
                      <a16:creationId xmlns:a16="http://schemas.microsoft.com/office/drawing/2014/main" id="{B626AA26-6A3E-51F7-DE52-E78E3DA9DD4E}"/>
                    </a:ext>
                  </a:extLst>
                </p:cNvPr>
                <p:cNvSpPr/>
                <p:nvPr/>
              </p:nvSpPr>
              <p:spPr>
                <a:xfrm>
                  <a:off x="4649823" y="3590014"/>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12" name="Freeform 2864">
                  <a:extLst>
                    <a:ext uri="{FF2B5EF4-FFF2-40B4-BE49-F238E27FC236}">
                      <a16:creationId xmlns:a16="http://schemas.microsoft.com/office/drawing/2014/main" id="{CC2ABB78-5535-CB3B-F84C-C7734F943779}"/>
                    </a:ext>
                  </a:extLst>
                </p:cNvPr>
                <p:cNvSpPr/>
                <p:nvPr/>
              </p:nvSpPr>
              <p:spPr>
                <a:xfrm>
                  <a:off x="4627594" y="360904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45" name="Graphic 4">
                <a:extLst>
                  <a:ext uri="{FF2B5EF4-FFF2-40B4-BE49-F238E27FC236}">
                    <a16:creationId xmlns:a16="http://schemas.microsoft.com/office/drawing/2014/main" id="{257BD3E2-E190-FD49-0534-4706386D00B7}"/>
                  </a:ext>
                </a:extLst>
              </p:cNvPr>
              <p:cNvGrpSpPr/>
              <p:nvPr/>
            </p:nvGrpSpPr>
            <p:grpSpPr>
              <a:xfrm>
                <a:off x="4669258" y="3706872"/>
                <a:ext cx="44458" cy="38064"/>
                <a:chOff x="4669258" y="3706872"/>
                <a:chExt cx="44458" cy="38064"/>
              </a:xfrm>
            </p:grpSpPr>
            <p:sp>
              <p:nvSpPr>
                <p:cNvPr id="209" name="Freeform 2861">
                  <a:extLst>
                    <a:ext uri="{FF2B5EF4-FFF2-40B4-BE49-F238E27FC236}">
                      <a16:creationId xmlns:a16="http://schemas.microsoft.com/office/drawing/2014/main" id="{6FC1EF08-9F34-1342-3F0E-B6EE71672AA9}"/>
                    </a:ext>
                  </a:extLst>
                </p:cNvPr>
                <p:cNvSpPr/>
                <p:nvPr/>
              </p:nvSpPr>
              <p:spPr>
                <a:xfrm>
                  <a:off x="4691488" y="3706872"/>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10" name="Freeform 2862">
                  <a:extLst>
                    <a:ext uri="{FF2B5EF4-FFF2-40B4-BE49-F238E27FC236}">
                      <a16:creationId xmlns:a16="http://schemas.microsoft.com/office/drawing/2014/main" id="{7A5CB3AF-94FB-8CCA-C098-0068209678C0}"/>
                    </a:ext>
                  </a:extLst>
                </p:cNvPr>
                <p:cNvSpPr/>
                <p:nvPr/>
              </p:nvSpPr>
              <p:spPr>
                <a:xfrm>
                  <a:off x="4669258" y="3725904"/>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46" name="Graphic 4">
                <a:extLst>
                  <a:ext uri="{FF2B5EF4-FFF2-40B4-BE49-F238E27FC236}">
                    <a16:creationId xmlns:a16="http://schemas.microsoft.com/office/drawing/2014/main" id="{64393997-A298-1C38-47F1-8A12C70C318E}"/>
                  </a:ext>
                </a:extLst>
              </p:cNvPr>
              <p:cNvGrpSpPr/>
              <p:nvPr/>
            </p:nvGrpSpPr>
            <p:grpSpPr>
              <a:xfrm>
                <a:off x="4679420" y="3725904"/>
                <a:ext cx="44458" cy="38064"/>
                <a:chOff x="4679420" y="3725904"/>
                <a:chExt cx="44458" cy="38064"/>
              </a:xfrm>
            </p:grpSpPr>
            <p:sp>
              <p:nvSpPr>
                <p:cNvPr id="207" name="Freeform 2859">
                  <a:extLst>
                    <a:ext uri="{FF2B5EF4-FFF2-40B4-BE49-F238E27FC236}">
                      <a16:creationId xmlns:a16="http://schemas.microsoft.com/office/drawing/2014/main" id="{F7B81167-2351-2119-E372-C0C5F0E3CEC2}"/>
                    </a:ext>
                  </a:extLst>
                </p:cNvPr>
                <p:cNvSpPr/>
                <p:nvPr/>
              </p:nvSpPr>
              <p:spPr>
                <a:xfrm>
                  <a:off x="4701650" y="3725904"/>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08" name="Freeform 2860">
                  <a:extLst>
                    <a:ext uri="{FF2B5EF4-FFF2-40B4-BE49-F238E27FC236}">
                      <a16:creationId xmlns:a16="http://schemas.microsoft.com/office/drawing/2014/main" id="{A3C0A7EE-3064-700C-365C-7698F98EE4DB}"/>
                    </a:ext>
                  </a:extLst>
                </p:cNvPr>
                <p:cNvSpPr/>
                <p:nvPr/>
              </p:nvSpPr>
              <p:spPr>
                <a:xfrm>
                  <a:off x="4679420" y="374493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47" name="Graphic 4">
                <a:extLst>
                  <a:ext uri="{FF2B5EF4-FFF2-40B4-BE49-F238E27FC236}">
                    <a16:creationId xmlns:a16="http://schemas.microsoft.com/office/drawing/2014/main" id="{1C379619-74C1-0C2F-1476-7FE596474477}"/>
                  </a:ext>
                </a:extLst>
              </p:cNvPr>
              <p:cNvGrpSpPr/>
              <p:nvPr/>
            </p:nvGrpSpPr>
            <p:grpSpPr>
              <a:xfrm>
                <a:off x="4697966" y="3739354"/>
                <a:ext cx="44458" cy="38064"/>
                <a:chOff x="4697966" y="3739354"/>
                <a:chExt cx="44458" cy="38064"/>
              </a:xfrm>
            </p:grpSpPr>
            <p:sp>
              <p:nvSpPr>
                <p:cNvPr id="205" name="Freeform 2857">
                  <a:extLst>
                    <a:ext uri="{FF2B5EF4-FFF2-40B4-BE49-F238E27FC236}">
                      <a16:creationId xmlns:a16="http://schemas.microsoft.com/office/drawing/2014/main" id="{DE9D6735-9707-1776-8862-C20B319B5E48}"/>
                    </a:ext>
                  </a:extLst>
                </p:cNvPr>
                <p:cNvSpPr/>
                <p:nvPr/>
              </p:nvSpPr>
              <p:spPr>
                <a:xfrm>
                  <a:off x="4720195" y="3739354"/>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06" name="Freeform 2858">
                  <a:extLst>
                    <a:ext uri="{FF2B5EF4-FFF2-40B4-BE49-F238E27FC236}">
                      <a16:creationId xmlns:a16="http://schemas.microsoft.com/office/drawing/2014/main" id="{DE0A0E6E-A570-349C-A38B-CA4A16A828D7}"/>
                    </a:ext>
                  </a:extLst>
                </p:cNvPr>
                <p:cNvSpPr/>
                <p:nvPr/>
              </p:nvSpPr>
              <p:spPr>
                <a:xfrm>
                  <a:off x="4697966" y="375838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48" name="Graphic 4">
                <a:extLst>
                  <a:ext uri="{FF2B5EF4-FFF2-40B4-BE49-F238E27FC236}">
                    <a16:creationId xmlns:a16="http://schemas.microsoft.com/office/drawing/2014/main" id="{9D5D9C65-0CF5-F12D-ADFD-08029820F8FD}"/>
                  </a:ext>
                </a:extLst>
              </p:cNvPr>
              <p:cNvGrpSpPr/>
              <p:nvPr/>
            </p:nvGrpSpPr>
            <p:grpSpPr>
              <a:xfrm>
                <a:off x="4858398" y="3763208"/>
                <a:ext cx="44458" cy="38064"/>
                <a:chOff x="4858398" y="3763208"/>
                <a:chExt cx="44458" cy="38064"/>
              </a:xfrm>
            </p:grpSpPr>
            <p:sp>
              <p:nvSpPr>
                <p:cNvPr id="203" name="Freeform 2855">
                  <a:extLst>
                    <a:ext uri="{FF2B5EF4-FFF2-40B4-BE49-F238E27FC236}">
                      <a16:creationId xmlns:a16="http://schemas.microsoft.com/office/drawing/2014/main" id="{DAC3B067-683E-4030-DF7F-F671163D5C79}"/>
                    </a:ext>
                  </a:extLst>
                </p:cNvPr>
                <p:cNvSpPr/>
                <p:nvPr/>
              </p:nvSpPr>
              <p:spPr>
                <a:xfrm>
                  <a:off x="4880627" y="3763208"/>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04" name="Freeform 2856">
                  <a:extLst>
                    <a:ext uri="{FF2B5EF4-FFF2-40B4-BE49-F238E27FC236}">
                      <a16:creationId xmlns:a16="http://schemas.microsoft.com/office/drawing/2014/main" id="{FB012D48-5016-87B9-1026-C0EA6E3656FC}"/>
                    </a:ext>
                  </a:extLst>
                </p:cNvPr>
                <p:cNvSpPr/>
                <p:nvPr/>
              </p:nvSpPr>
              <p:spPr>
                <a:xfrm>
                  <a:off x="4858398" y="3782240"/>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49" name="Graphic 4">
                <a:extLst>
                  <a:ext uri="{FF2B5EF4-FFF2-40B4-BE49-F238E27FC236}">
                    <a16:creationId xmlns:a16="http://schemas.microsoft.com/office/drawing/2014/main" id="{85674709-E370-FF0D-35E4-CF7E35F8E798}"/>
                  </a:ext>
                </a:extLst>
              </p:cNvPr>
              <p:cNvGrpSpPr/>
              <p:nvPr/>
            </p:nvGrpSpPr>
            <p:grpSpPr>
              <a:xfrm>
                <a:off x="4889138" y="3779702"/>
                <a:ext cx="44458" cy="38064"/>
                <a:chOff x="4889138" y="3779702"/>
                <a:chExt cx="44458" cy="38064"/>
              </a:xfrm>
            </p:grpSpPr>
            <p:sp>
              <p:nvSpPr>
                <p:cNvPr id="201" name="Freeform 2853">
                  <a:extLst>
                    <a:ext uri="{FF2B5EF4-FFF2-40B4-BE49-F238E27FC236}">
                      <a16:creationId xmlns:a16="http://schemas.microsoft.com/office/drawing/2014/main" id="{636E5C61-F770-5C0D-0984-9BCC23FB5EC5}"/>
                    </a:ext>
                  </a:extLst>
                </p:cNvPr>
                <p:cNvSpPr/>
                <p:nvPr/>
              </p:nvSpPr>
              <p:spPr>
                <a:xfrm>
                  <a:off x="4911367" y="3779702"/>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02" name="Freeform 2854">
                  <a:extLst>
                    <a:ext uri="{FF2B5EF4-FFF2-40B4-BE49-F238E27FC236}">
                      <a16:creationId xmlns:a16="http://schemas.microsoft.com/office/drawing/2014/main" id="{239FA1D5-231A-0048-889A-D236D511B9C8}"/>
                    </a:ext>
                  </a:extLst>
                </p:cNvPr>
                <p:cNvSpPr/>
                <p:nvPr/>
              </p:nvSpPr>
              <p:spPr>
                <a:xfrm>
                  <a:off x="4889138" y="3798735"/>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50" name="Graphic 4">
                <a:extLst>
                  <a:ext uri="{FF2B5EF4-FFF2-40B4-BE49-F238E27FC236}">
                    <a16:creationId xmlns:a16="http://schemas.microsoft.com/office/drawing/2014/main" id="{3ED53F54-C45E-7A0E-FA2B-89CEC39F1B67}"/>
                  </a:ext>
                </a:extLst>
              </p:cNvPr>
              <p:cNvGrpSpPr/>
              <p:nvPr/>
            </p:nvGrpSpPr>
            <p:grpSpPr>
              <a:xfrm>
                <a:off x="4893076" y="3837053"/>
                <a:ext cx="44458" cy="38064"/>
                <a:chOff x="4893076" y="3837053"/>
                <a:chExt cx="44458" cy="38064"/>
              </a:xfrm>
            </p:grpSpPr>
            <p:sp>
              <p:nvSpPr>
                <p:cNvPr id="199" name="Freeform 2851">
                  <a:extLst>
                    <a:ext uri="{FF2B5EF4-FFF2-40B4-BE49-F238E27FC236}">
                      <a16:creationId xmlns:a16="http://schemas.microsoft.com/office/drawing/2014/main" id="{F8F9E30D-8E74-45BB-5C06-0940656DD938}"/>
                    </a:ext>
                  </a:extLst>
                </p:cNvPr>
                <p:cNvSpPr/>
                <p:nvPr/>
              </p:nvSpPr>
              <p:spPr>
                <a:xfrm>
                  <a:off x="4915305" y="3837053"/>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00" name="Freeform 2852">
                  <a:extLst>
                    <a:ext uri="{FF2B5EF4-FFF2-40B4-BE49-F238E27FC236}">
                      <a16:creationId xmlns:a16="http://schemas.microsoft.com/office/drawing/2014/main" id="{490A14F8-1F55-CF35-2498-29C73EE40724}"/>
                    </a:ext>
                  </a:extLst>
                </p:cNvPr>
                <p:cNvSpPr/>
                <p:nvPr/>
              </p:nvSpPr>
              <p:spPr>
                <a:xfrm>
                  <a:off x="4893076" y="3856085"/>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51" name="Graphic 4">
                <a:extLst>
                  <a:ext uri="{FF2B5EF4-FFF2-40B4-BE49-F238E27FC236}">
                    <a16:creationId xmlns:a16="http://schemas.microsoft.com/office/drawing/2014/main" id="{B43747F6-6212-94D6-3EE7-6C97E7BCCA92}"/>
                  </a:ext>
                </a:extLst>
              </p:cNvPr>
              <p:cNvGrpSpPr/>
              <p:nvPr/>
            </p:nvGrpSpPr>
            <p:grpSpPr>
              <a:xfrm>
                <a:off x="4904762" y="3880827"/>
                <a:ext cx="44458" cy="38064"/>
                <a:chOff x="4904762" y="3880827"/>
                <a:chExt cx="44458" cy="38064"/>
              </a:xfrm>
            </p:grpSpPr>
            <p:sp>
              <p:nvSpPr>
                <p:cNvPr id="197" name="Freeform 2849">
                  <a:extLst>
                    <a:ext uri="{FF2B5EF4-FFF2-40B4-BE49-F238E27FC236}">
                      <a16:creationId xmlns:a16="http://schemas.microsoft.com/office/drawing/2014/main" id="{AE309019-E651-9BB3-FF05-022CDD5AEE56}"/>
                    </a:ext>
                  </a:extLst>
                </p:cNvPr>
                <p:cNvSpPr/>
                <p:nvPr/>
              </p:nvSpPr>
              <p:spPr>
                <a:xfrm>
                  <a:off x="4926992" y="3880827"/>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198" name="Freeform 2850">
                  <a:extLst>
                    <a:ext uri="{FF2B5EF4-FFF2-40B4-BE49-F238E27FC236}">
                      <a16:creationId xmlns:a16="http://schemas.microsoft.com/office/drawing/2014/main" id="{B5C537C5-491C-1A28-4AD0-214C234DC893}"/>
                    </a:ext>
                  </a:extLst>
                </p:cNvPr>
                <p:cNvSpPr/>
                <p:nvPr/>
              </p:nvSpPr>
              <p:spPr>
                <a:xfrm>
                  <a:off x="4904762" y="3899859"/>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52" name="Graphic 4">
                <a:extLst>
                  <a:ext uri="{FF2B5EF4-FFF2-40B4-BE49-F238E27FC236}">
                    <a16:creationId xmlns:a16="http://schemas.microsoft.com/office/drawing/2014/main" id="{0B321F17-E7DD-4228-8AF5-9780C662218E}"/>
                  </a:ext>
                </a:extLst>
              </p:cNvPr>
              <p:cNvGrpSpPr/>
              <p:nvPr/>
            </p:nvGrpSpPr>
            <p:grpSpPr>
              <a:xfrm>
                <a:off x="4933597" y="3935006"/>
                <a:ext cx="44458" cy="38064"/>
                <a:chOff x="4933597" y="3935006"/>
                <a:chExt cx="44458" cy="38064"/>
              </a:xfrm>
            </p:grpSpPr>
            <p:sp>
              <p:nvSpPr>
                <p:cNvPr id="195" name="Freeform 2847">
                  <a:extLst>
                    <a:ext uri="{FF2B5EF4-FFF2-40B4-BE49-F238E27FC236}">
                      <a16:creationId xmlns:a16="http://schemas.microsoft.com/office/drawing/2014/main" id="{D38F4EB3-80C0-4DC6-51AF-5822CABBC387}"/>
                    </a:ext>
                  </a:extLst>
                </p:cNvPr>
                <p:cNvSpPr/>
                <p:nvPr/>
              </p:nvSpPr>
              <p:spPr>
                <a:xfrm>
                  <a:off x="4955826" y="3935006"/>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196" name="Freeform 2848">
                  <a:extLst>
                    <a:ext uri="{FF2B5EF4-FFF2-40B4-BE49-F238E27FC236}">
                      <a16:creationId xmlns:a16="http://schemas.microsoft.com/office/drawing/2014/main" id="{9924AE8E-B140-08D1-2D99-24B3D2DA97FC}"/>
                    </a:ext>
                  </a:extLst>
                </p:cNvPr>
                <p:cNvSpPr/>
                <p:nvPr/>
              </p:nvSpPr>
              <p:spPr>
                <a:xfrm>
                  <a:off x="4933597" y="3954038"/>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53" name="Graphic 4">
                <a:extLst>
                  <a:ext uri="{FF2B5EF4-FFF2-40B4-BE49-F238E27FC236}">
                    <a16:creationId xmlns:a16="http://schemas.microsoft.com/office/drawing/2014/main" id="{04AAF066-386A-8C62-D4BF-E88CEFC850C9}"/>
                  </a:ext>
                </a:extLst>
              </p:cNvPr>
              <p:cNvGrpSpPr/>
              <p:nvPr/>
            </p:nvGrpSpPr>
            <p:grpSpPr>
              <a:xfrm>
                <a:off x="4963194" y="3935006"/>
                <a:ext cx="44458" cy="38064"/>
                <a:chOff x="4963194" y="3935006"/>
                <a:chExt cx="44458" cy="38064"/>
              </a:xfrm>
            </p:grpSpPr>
            <p:sp>
              <p:nvSpPr>
                <p:cNvPr id="193" name="Freeform 2845">
                  <a:extLst>
                    <a:ext uri="{FF2B5EF4-FFF2-40B4-BE49-F238E27FC236}">
                      <a16:creationId xmlns:a16="http://schemas.microsoft.com/office/drawing/2014/main" id="{2741BC45-7534-2E46-AAE9-4491965CF9B1}"/>
                    </a:ext>
                  </a:extLst>
                </p:cNvPr>
                <p:cNvSpPr/>
                <p:nvPr/>
              </p:nvSpPr>
              <p:spPr>
                <a:xfrm>
                  <a:off x="4985423" y="3935006"/>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194" name="Freeform 2846">
                  <a:extLst>
                    <a:ext uri="{FF2B5EF4-FFF2-40B4-BE49-F238E27FC236}">
                      <a16:creationId xmlns:a16="http://schemas.microsoft.com/office/drawing/2014/main" id="{480C0111-A929-CF48-EA72-CE3F3A001259}"/>
                    </a:ext>
                  </a:extLst>
                </p:cNvPr>
                <p:cNvSpPr/>
                <p:nvPr/>
              </p:nvSpPr>
              <p:spPr>
                <a:xfrm>
                  <a:off x="4963194" y="3954038"/>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54" name="Graphic 4">
                <a:extLst>
                  <a:ext uri="{FF2B5EF4-FFF2-40B4-BE49-F238E27FC236}">
                    <a16:creationId xmlns:a16="http://schemas.microsoft.com/office/drawing/2014/main" id="{C5840FD4-B1CE-B006-EC10-7D2CD6105933}"/>
                  </a:ext>
                </a:extLst>
              </p:cNvPr>
              <p:cNvGrpSpPr/>
              <p:nvPr/>
            </p:nvGrpSpPr>
            <p:grpSpPr>
              <a:xfrm>
                <a:off x="5134550" y="4091070"/>
                <a:ext cx="44458" cy="38064"/>
                <a:chOff x="5134550" y="4091070"/>
                <a:chExt cx="44458" cy="38064"/>
              </a:xfrm>
            </p:grpSpPr>
            <p:sp>
              <p:nvSpPr>
                <p:cNvPr id="191" name="Freeform 2843">
                  <a:extLst>
                    <a:ext uri="{FF2B5EF4-FFF2-40B4-BE49-F238E27FC236}">
                      <a16:creationId xmlns:a16="http://schemas.microsoft.com/office/drawing/2014/main" id="{B9AD80F8-DC69-3D3A-E957-1FA938D5CA42}"/>
                    </a:ext>
                  </a:extLst>
                </p:cNvPr>
                <p:cNvSpPr/>
                <p:nvPr/>
              </p:nvSpPr>
              <p:spPr>
                <a:xfrm>
                  <a:off x="5156779" y="4091070"/>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192" name="Freeform 2844">
                  <a:extLst>
                    <a:ext uri="{FF2B5EF4-FFF2-40B4-BE49-F238E27FC236}">
                      <a16:creationId xmlns:a16="http://schemas.microsoft.com/office/drawing/2014/main" id="{37AAEF82-8604-3D95-CF42-05701A796038}"/>
                    </a:ext>
                  </a:extLst>
                </p:cNvPr>
                <p:cNvSpPr/>
                <p:nvPr/>
              </p:nvSpPr>
              <p:spPr>
                <a:xfrm>
                  <a:off x="5134550" y="411010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55" name="Graphic 4">
                <a:extLst>
                  <a:ext uri="{FF2B5EF4-FFF2-40B4-BE49-F238E27FC236}">
                    <a16:creationId xmlns:a16="http://schemas.microsoft.com/office/drawing/2014/main" id="{CB0F7849-BA3A-D108-4D3F-86C18482464A}"/>
                  </a:ext>
                </a:extLst>
              </p:cNvPr>
              <p:cNvGrpSpPr/>
              <p:nvPr/>
            </p:nvGrpSpPr>
            <p:grpSpPr>
              <a:xfrm>
                <a:off x="5161225" y="4091070"/>
                <a:ext cx="44458" cy="38064"/>
                <a:chOff x="5161225" y="4091070"/>
                <a:chExt cx="44458" cy="38064"/>
              </a:xfrm>
            </p:grpSpPr>
            <p:sp>
              <p:nvSpPr>
                <p:cNvPr id="189" name="Freeform 2841">
                  <a:extLst>
                    <a:ext uri="{FF2B5EF4-FFF2-40B4-BE49-F238E27FC236}">
                      <a16:creationId xmlns:a16="http://schemas.microsoft.com/office/drawing/2014/main" id="{E0878D66-E227-9D8A-EF6B-D0110FC3300B}"/>
                    </a:ext>
                  </a:extLst>
                </p:cNvPr>
                <p:cNvSpPr/>
                <p:nvPr/>
              </p:nvSpPr>
              <p:spPr>
                <a:xfrm>
                  <a:off x="5183455" y="4091070"/>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190" name="Freeform 2842">
                  <a:extLst>
                    <a:ext uri="{FF2B5EF4-FFF2-40B4-BE49-F238E27FC236}">
                      <a16:creationId xmlns:a16="http://schemas.microsoft.com/office/drawing/2014/main" id="{91FB386E-0963-1230-A2AE-97D2BEE40385}"/>
                    </a:ext>
                  </a:extLst>
                </p:cNvPr>
                <p:cNvSpPr/>
                <p:nvPr/>
              </p:nvSpPr>
              <p:spPr>
                <a:xfrm>
                  <a:off x="5161225" y="411010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56" name="Graphic 4">
                <a:extLst>
                  <a:ext uri="{FF2B5EF4-FFF2-40B4-BE49-F238E27FC236}">
                    <a16:creationId xmlns:a16="http://schemas.microsoft.com/office/drawing/2014/main" id="{5380E5D7-2229-7AB6-50D9-9F3E2B69064C}"/>
                  </a:ext>
                </a:extLst>
              </p:cNvPr>
              <p:cNvGrpSpPr/>
              <p:nvPr/>
            </p:nvGrpSpPr>
            <p:grpSpPr>
              <a:xfrm>
                <a:off x="5339314" y="4091070"/>
                <a:ext cx="44458" cy="38064"/>
                <a:chOff x="5339314" y="4091070"/>
                <a:chExt cx="44458" cy="38064"/>
              </a:xfrm>
            </p:grpSpPr>
            <p:sp>
              <p:nvSpPr>
                <p:cNvPr id="187" name="Freeform 2839">
                  <a:extLst>
                    <a:ext uri="{FF2B5EF4-FFF2-40B4-BE49-F238E27FC236}">
                      <a16:creationId xmlns:a16="http://schemas.microsoft.com/office/drawing/2014/main" id="{DE81F6FF-1B2F-BE6A-5CD2-1467849436D1}"/>
                    </a:ext>
                  </a:extLst>
                </p:cNvPr>
                <p:cNvSpPr/>
                <p:nvPr/>
              </p:nvSpPr>
              <p:spPr>
                <a:xfrm>
                  <a:off x="5361543" y="4091070"/>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188" name="Freeform 2840">
                  <a:extLst>
                    <a:ext uri="{FF2B5EF4-FFF2-40B4-BE49-F238E27FC236}">
                      <a16:creationId xmlns:a16="http://schemas.microsoft.com/office/drawing/2014/main" id="{4C8AA3A8-FEFB-2A8B-DE5D-783EDA5DBECE}"/>
                    </a:ext>
                  </a:extLst>
                </p:cNvPr>
                <p:cNvSpPr/>
                <p:nvPr/>
              </p:nvSpPr>
              <p:spPr>
                <a:xfrm>
                  <a:off x="5339314" y="411010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57" name="Graphic 4">
                <a:extLst>
                  <a:ext uri="{FF2B5EF4-FFF2-40B4-BE49-F238E27FC236}">
                    <a16:creationId xmlns:a16="http://schemas.microsoft.com/office/drawing/2014/main" id="{7DBA758B-0DE5-310B-57EC-93558C97A739}"/>
                  </a:ext>
                </a:extLst>
              </p:cNvPr>
              <p:cNvGrpSpPr/>
              <p:nvPr/>
            </p:nvGrpSpPr>
            <p:grpSpPr>
              <a:xfrm>
                <a:off x="5356081" y="4123425"/>
                <a:ext cx="44458" cy="38064"/>
                <a:chOff x="5356081" y="4123425"/>
                <a:chExt cx="44458" cy="38064"/>
              </a:xfrm>
            </p:grpSpPr>
            <p:sp>
              <p:nvSpPr>
                <p:cNvPr id="185" name="Freeform 2837">
                  <a:extLst>
                    <a:ext uri="{FF2B5EF4-FFF2-40B4-BE49-F238E27FC236}">
                      <a16:creationId xmlns:a16="http://schemas.microsoft.com/office/drawing/2014/main" id="{2F782F65-B5ED-BA64-A2AA-BD353C5E7CFD}"/>
                    </a:ext>
                  </a:extLst>
                </p:cNvPr>
                <p:cNvSpPr/>
                <p:nvPr/>
              </p:nvSpPr>
              <p:spPr>
                <a:xfrm>
                  <a:off x="5378311" y="412342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186" name="Freeform 2838">
                  <a:extLst>
                    <a:ext uri="{FF2B5EF4-FFF2-40B4-BE49-F238E27FC236}">
                      <a16:creationId xmlns:a16="http://schemas.microsoft.com/office/drawing/2014/main" id="{6A7E3D75-B1E4-B6CC-1D40-8BE35FC9F2E0}"/>
                    </a:ext>
                  </a:extLst>
                </p:cNvPr>
                <p:cNvSpPr/>
                <p:nvPr/>
              </p:nvSpPr>
              <p:spPr>
                <a:xfrm>
                  <a:off x="5356081" y="414245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58" name="Graphic 4">
                <a:extLst>
                  <a:ext uri="{FF2B5EF4-FFF2-40B4-BE49-F238E27FC236}">
                    <a16:creationId xmlns:a16="http://schemas.microsoft.com/office/drawing/2014/main" id="{D8271F82-DB1E-F1A9-CC5F-A6BC749FC7D8}"/>
                  </a:ext>
                </a:extLst>
              </p:cNvPr>
              <p:cNvGrpSpPr/>
              <p:nvPr/>
            </p:nvGrpSpPr>
            <p:grpSpPr>
              <a:xfrm>
                <a:off x="5375770" y="4123425"/>
                <a:ext cx="44458" cy="38064"/>
                <a:chOff x="5375770" y="4123425"/>
                <a:chExt cx="44458" cy="38064"/>
              </a:xfrm>
            </p:grpSpPr>
            <p:sp>
              <p:nvSpPr>
                <p:cNvPr id="183" name="Freeform 2835">
                  <a:extLst>
                    <a:ext uri="{FF2B5EF4-FFF2-40B4-BE49-F238E27FC236}">
                      <a16:creationId xmlns:a16="http://schemas.microsoft.com/office/drawing/2014/main" id="{468B1B57-164C-CF42-0726-247BFC44939D}"/>
                    </a:ext>
                  </a:extLst>
                </p:cNvPr>
                <p:cNvSpPr/>
                <p:nvPr/>
              </p:nvSpPr>
              <p:spPr>
                <a:xfrm>
                  <a:off x="5398000" y="412342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184" name="Freeform 2836">
                  <a:extLst>
                    <a:ext uri="{FF2B5EF4-FFF2-40B4-BE49-F238E27FC236}">
                      <a16:creationId xmlns:a16="http://schemas.microsoft.com/office/drawing/2014/main" id="{6F5B3FCC-E58B-947A-8AB3-13C151AD4CFD}"/>
                    </a:ext>
                  </a:extLst>
                </p:cNvPr>
                <p:cNvSpPr/>
                <p:nvPr/>
              </p:nvSpPr>
              <p:spPr>
                <a:xfrm>
                  <a:off x="5375770" y="414245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59" name="Graphic 4">
                <a:extLst>
                  <a:ext uri="{FF2B5EF4-FFF2-40B4-BE49-F238E27FC236}">
                    <a16:creationId xmlns:a16="http://schemas.microsoft.com/office/drawing/2014/main" id="{9A9C15EA-AF33-B300-E9C2-A0B0332BE488}"/>
                  </a:ext>
                </a:extLst>
              </p:cNvPr>
              <p:cNvGrpSpPr/>
              <p:nvPr/>
            </p:nvGrpSpPr>
            <p:grpSpPr>
              <a:xfrm>
                <a:off x="5393808" y="4123425"/>
                <a:ext cx="44458" cy="38064"/>
                <a:chOff x="5393808" y="4123425"/>
                <a:chExt cx="44458" cy="38064"/>
              </a:xfrm>
            </p:grpSpPr>
            <p:sp>
              <p:nvSpPr>
                <p:cNvPr id="181" name="Freeform 2833">
                  <a:extLst>
                    <a:ext uri="{FF2B5EF4-FFF2-40B4-BE49-F238E27FC236}">
                      <a16:creationId xmlns:a16="http://schemas.microsoft.com/office/drawing/2014/main" id="{41249102-75FF-DF33-6A8B-D73D8EB5A3F2}"/>
                    </a:ext>
                  </a:extLst>
                </p:cNvPr>
                <p:cNvSpPr/>
                <p:nvPr/>
              </p:nvSpPr>
              <p:spPr>
                <a:xfrm>
                  <a:off x="5416037" y="412342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182" name="Freeform 2834">
                  <a:extLst>
                    <a:ext uri="{FF2B5EF4-FFF2-40B4-BE49-F238E27FC236}">
                      <a16:creationId xmlns:a16="http://schemas.microsoft.com/office/drawing/2014/main" id="{41BAD709-6B73-7B6B-C8F1-43B26BD50DD0}"/>
                    </a:ext>
                  </a:extLst>
                </p:cNvPr>
                <p:cNvSpPr/>
                <p:nvPr/>
              </p:nvSpPr>
              <p:spPr>
                <a:xfrm>
                  <a:off x="5393808" y="414245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60" name="Graphic 4">
                <a:extLst>
                  <a:ext uri="{FF2B5EF4-FFF2-40B4-BE49-F238E27FC236}">
                    <a16:creationId xmlns:a16="http://schemas.microsoft.com/office/drawing/2014/main" id="{DAC31555-EFD7-AEE1-CE31-C4C4A15238C3}"/>
                  </a:ext>
                </a:extLst>
              </p:cNvPr>
              <p:cNvGrpSpPr/>
              <p:nvPr/>
            </p:nvGrpSpPr>
            <p:grpSpPr>
              <a:xfrm>
                <a:off x="5602128" y="4218079"/>
                <a:ext cx="44458" cy="38064"/>
                <a:chOff x="5602128" y="4218079"/>
                <a:chExt cx="44458" cy="38064"/>
              </a:xfrm>
            </p:grpSpPr>
            <p:sp>
              <p:nvSpPr>
                <p:cNvPr id="179" name="Freeform 2831">
                  <a:extLst>
                    <a:ext uri="{FF2B5EF4-FFF2-40B4-BE49-F238E27FC236}">
                      <a16:creationId xmlns:a16="http://schemas.microsoft.com/office/drawing/2014/main" id="{79816105-6CEE-B5C2-81C3-AFB8A1DEA9CD}"/>
                    </a:ext>
                  </a:extLst>
                </p:cNvPr>
                <p:cNvSpPr/>
                <p:nvPr/>
              </p:nvSpPr>
              <p:spPr>
                <a:xfrm>
                  <a:off x="5624358" y="421807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180" name="Freeform 2832">
                  <a:extLst>
                    <a:ext uri="{FF2B5EF4-FFF2-40B4-BE49-F238E27FC236}">
                      <a16:creationId xmlns:a16="http://schemas.microsoft.com/office/drawing/2014/main" id="{ACE08B09-0B48-060C-C0F4-33C83582BC16}"/>
                    </a:ext>
                  </a:extLst>
                </p:cNvPr>
                <p:cNvSpPr/>
                <p:nvPr/>
              </p:nvSpPr>
              <p:spPr>
                <a:xfrm>
                  <a:off x="5602128" y="423711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61" name="Graphic 4">
                <a:extLst>
                  <a:ext uri="{FF2B5EF4-FFF2-40B4-BE49-F238E27FC236}">
                    <a16:creationId xmlns:a16="http://schemas.microsoft.com/office/drawing/2014/main" id="{10339D14-0B11-507D-FC95-F6886868F574}"/>
                  </a:ext>
                </a:extLst>
              </p:cNvPr>
              <p:cNvGrpSpPr/>
              <p:nvPr/>
            </p:nvGrpSpPr>
            <p:grpSpPr>
              <a:xfrm>
                <a:off x="5701462" y="4218079"/>
                <a:ext cx="44458" cy="38064"/>
                <a:chOff x="5701462" y="4218079"/>
                <a:chExt cx="44458" cy="38064"/>
              </a:xfrm>
            </p:grpSpPr>
            <p:sp>
              <p:nvSpPr>
                <p:cNvPr id="177" name="Freeform 2829">
                  <a:extLst>
                    <a:ext uri="{FF2B5EF4-FFF2-40B4-BE49-F238E27FC236}">
                      <a16:creationId xmlns:a16="http://schemas.microsoft.com/office/drawing/2014/main" id="{55A86486-580F-62F2-9999-91978742B4F9}"/>
                    </a:ext>
                  </a:extLst>
                </p:cNvPr>
                <p:cNvSpPr/>
                <p:nvPr/>
              </p:nvSpPr>
              <p:spPr>
                <a:xfrm>
                  <a:off x="5723691" y="421807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178" name="Freeform 2830">
                  <a:extLst>
                    <a:ext uri="{FF2B5EF4-FFF2-40B4-BE49-F238E27FC236}">
                      <a16:creationId xmlns:a16="http://schemas.microsoft.com/office/drawing/2014/main" id="{7E2BA70C-636E-6D97-88D6-CB5071885EB9}"/>
                    </a:ext>
                  </a:extLst>
                </p:cNvPr>
                <p:cNvSpPr/>
                <p:nvPr/>
              </p:nvSpPr>
              <p:spPr>
                <a:xfrm>
                  <a:off x="5701462" y="423711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62" name="Graphic 4">
                <a:extLst>
                  <a:ext uri="{FF2B5EF4-FFF2-40B4-BE49-F238E27FC236}">
                    <a16:creationId xmlns:a16="http://schemas.microsoft.com/office/drawing/2014/main" id="{94DC43A9-09E3-66FF-CEA7-F277A7276105}"/>
                  </a:ext>
                </a:extLst>
              </p:cNvPr>
              <p:cNvGrpSpPr/>
              <p:nvPr/>
            </p:nvGrpSpPr>
            <p:grpSpPr>
              <a:xfrm>
                <a:off x="5735250" y="4218079"/>
                <a:ext cx="44458" cy="38064"/>
                <a:chOff x="5735250" y="4218079"/>
                <a:chExt cx="44458" cy="38064"/>
              </a:xfrm>
            </p:grpSpPr>
            <p:sp>
              <p:nvSpPr>
                <p:cNvPr id="175" name="Freeform 2827">
                  <a:extLst>
                    <a:ext uri="{FF2B5EF4-FFF2-40B4-BE49-F238E27FC236}">
                      <a16:creationId xmlns:a16="http://schemas.microsoft.com/office/drawing/2014/main" id="{74EE13B8-1616-C86C-BA1C-488937B62063}"/>
                    </a:ext>
                  </a:extLst>
                </p:cNvPr>
                <p:cNvSpPr/>
                <p:nvPr/>
              </p:nvSpPr>
              <p:spPr>
                <a:xfrm>
                  <a:off x="5757480" y="421807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176" name="Freeform 2828">
                  <a:extLst>
                    <a:ext uri="{FF2B5EF4-FFF2-40B4-BE49-F238E27FC236}">
                      <a16:creationId xmlns:a16="http://schemas.microsoft.com/office/drawing/2014/main" id="{E392F088-0A83-E865-4354-31E82B29A801}"/>
                    </a:ext>
                  </a:extLst>
                </p:cNvPr>
                <p:cNvSpPr/>
                <p:nvPr/>
              </p:nvSpPr>
              <p:spPr>
                <a:xfrm>
                  <a:off x="5735250" y="423711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63" name="Graphic 4">
                <a:extLst>
                  <a:ext uri="{FF2B5EF4-FFF2-40B4-BE49-F238E27FC236}">
                    <a16:creationId xmlns:a16="http://schemas.microsoft.com/office/drawing/2014/main" id="{09016C3E-44B2-CA2B-BDCC-78F070358731}"/>
                  </a:ext>
                </a:extLst>
              </p:cNvPr>
              <p:cNvGrpSpPr/>
              <p:nvPr/>
            </p:nvGrpSpPr>
            <p:grpSpPr>
              <a:xfrm>
                <a:off x="5745921" y="4218079"/>
                <a:ext cx="44458" cy="38064"/>
                <a:chOff x="5745921" y="4218079"/>
                <a:chExt cx="44458" cy="38064"/>
              </a:xfrm>
            </p:grpSpPr>
            <p:sp>
              <p:nvSpPr>
                <p:cNvPr id="173" name="Freeform 2825">
                  <a:extLst>
                    <a:ext uri="{FF2B5EF4-FFF2-40B4-BE49-F238E27FC236}">
                      <a16:creationId xmlns:a16="http://schemas.microsoft.com/office/drawing/2014/main" id="{BC276161-7FA6-63D7-D69A-097065E8615F}"/>
                    </a:ext>
                  </a:extLst>
                </p:cNvPr>
                <p:cNvSpPr/>
                <p:nvPr/>
              </p:nvSpPr>
              <p:spPr>
                <a:xfrm>
                  <a:off x="5768150" y="421807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174" name="Freeform 2826">
                  <a:extLst>
                    <a:ext uri="{FF2B5EF4-FFF2-40B4-BE49-F238E27FC236}">
                      <a16:creationId xmlns:a16="http://schemas.microsoft.com/office/drawing/2014/main" id="{F0111E1E-CCF5-FE6C-1D6C-43968AD7F596}"/>
                    </a:ext>
                  </a:extLst>
                </p:cNvPr>
                <p:cNvSpPr/>
                <p:nvPr/>
              </p:nvSpPr>
              <p:spPr>
                <a:xfrm>
                  <a:off x="5745921" y="423711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64" name="Graphic 4">
                <a:extLst>
                  <a:ext uri="{FF2B5EF4-FFF2-40B4-BE49-F238E27FC236}">
                    <a16:creationId xmlns:a16="http://schemas.microsoft.com/office/drawing/2014/main" id="{5EAD7B3F-D671-085D-01BF-A84719F524B5}"/>
                  </a:ext>
                </a:extLst>
              </p:cNvPr>
              <p:cNvGrpSpPr/>
              <p:nvPr/>
            </p:nvGrpSpPr>
            <p:grpSpPr>
              <a:xfrm>
                <a:off x="6055607" y="4326690"/>
                <a:ext cx="44458" cy="38064"/>
                <a:chOff x="6055607" y="4326690"/>
                <a:chExt cx="44458" cy="38064"/>
              </a:xfrm>
            </p:grpSpPr>
            <p:sp>
              <p:nvSpPr>
                <p:cNvPr id="171" name="Freeform 2823">
                  <a:extLst>
                    <a:ext uri="{FF2B5EF4-FFF2-40B4-BE49-F238E27FC236}">
                      <a16:creationId xmlns:a16="http://schemas.microsoft.com/office/drawing/2014/main" id="{D8BA03B0-4207-8363-82A7-5E613E935533}"/>
                    </a:ext>
                  </a:extLst>
                </p:cNvPr>
                <p:cNvSpPr/>
                <p:nvPr/>
              </p:nvSpPr>
              <p:spPr>
                <a:xfrm>
                  <a:off x="6077836" y="4326690"/>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172" name="Freeform 2824">
                  <a:extLst>
                    <a:ext uri="{FF2B5EF4-FFF2-40B4-BE49-F238E27FC236}">
                      <a16:creationId xmlns:a16="http://schemas.microsoft.com/office/drawing/2014/main" id="{10C64D98-C3FD-45EC-CACB-2B3478435C53}"/>
                    </a:ext>
                  </a:extLst>
                </p:cNvPr>
                <p:cNvSpPr/>
                <p:nvPr/>
              </p:nvSpPr>
              <p:spPr>
                <a:xfrm>
                  <a:off x="6055607" y="4345722"/>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65" name="Graphic 4">
                <a:extLst>
                  <a:ext uri="{FF2B5EF4-FFF2-40B4-BE49-F238E27FC236}">
                    <a16:creationId xmlns:a16="http://schemas.microsoft.com/office/drawing/2014/main" id="{D8FF0890-325C-549A-66F3-72F4611B0539}"/>
                  </a:ext>
                </a:extLst>
              </p:cNvPr>
              <p:cNvGrpSpPr/>
              <p:nvPr/>
            </p:nvGrpSpPr>
            <p:grpSpPr>
              <a:xfrm>
                <a:off x="6111625" y="4326690"/>
                <a:ext cx="44458" cy="38064"/>
                <a:chOff x="6111625" y="4326690"/>
                <a:chExt cx="44458" cy="38064"/>
              </a:xfrm>
            </p:grpSpPr>
            <p:sp>
              <p:nvSpPr>
                <p:cNvPr id="169" name="Freeform 2821">
                  <a:extLst>
                    <a:ext uri="{FF2B5EF4-FFF2-40B4-BE49-F238E27FC236}">
                      <a16:creationId xmlns:a16="http://schemas.microsoft.com/office/drawing/2014/main" id="{7FAA8F6F-3A68-E1A8-E272-786F09057259}"/>
                    </a:ext>
                  </a:extLst>
                </p:cNvPr>
                <p:cNvSpPr/>
                <p:nvPr/>
              </p:nvSpPr>
              <p:spPr>
                <a:xfrm>
                  <a:off x="6133854" y="4326690"/>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170" name="Freeform 2822">
                  <a:extLst>
                    <a:ext uri="{FF2B5EF4-FFF2-40B4-BE49-F238E27FC236}">
                      <a16:creationId xmlns:a16="http://schemas.microsoft.com/office/drawing/2014/main" id="{28402CEF-0B13-0480-86FE-504C885AA61D}"/>
                    </a:ext>
                  </a:extLst>
                </p:cNvPr>
                <p:cNvSpPr/>
                <p:nvPr/>
              </p:nvSpPr>
              <p:spPr>
                <a:xfrm>
                  <a:off x="6111625" y="4345722"/>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66" name="Graphic 4">
                <a:extLst>
                  <a:ext uri="{FF2B5EF4-FFF2-40B4-BE49-F238E27FC236}">
                    <a16:creationId xmlns:a16="http://schemas.microsoft.com/office/drawing/2014/main" id="{12996EF9-9195-5568-163F-1255D3472AFD}"/>
                  </a:ext>
                </a:extLst>
              </p:cNvPr>
              <p:cNvGrpSpPr/>
              <p:nvPr/>
            </p:nvGrpSpPr>
            <p:grpSpPr>
              <a:xfrm>
                <a:off x="6125344" y="4326690"/>
                <a:ext cx="44458" cy="38064"/>
                <a:chOff x="6125344" y="4326690"/>
                <a:chExt cx="44458" cy="38064"/>
              </a:xfrm>
            </p:grpSpPr>
            <p:sp>
              <p:nvSpPr>
                <p:cNvPr id="167" name="Freeform 2819">
                  <a:extLst>
                    <a:ext uri="{FF2B5EF4-FFF2-40B4-BE49-F238E27FC236}">
                      <a16:creationId xmlns:a16="http://schemas.microsoft.com/office/drawing/2014/main" id="{CBF76E7A-ACC2-561A-D6BB-E925405A032F}"/>
                    </a:ext>
                  </a:extLst>
                </p:cNvPr>
                <p:cNvSpPr/>
                <p:nvPr/>
              </p:nvSpPr>
              <p:spPr>
                <a:xfrm>
                  <a:off x="6147573" y="4326690"/>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168" name="Freeform 2820">
                  <a:extLst>
                    <a:ext uri="{FF2B5EF4-FFF2-40B4-BE49-F238E27FC236}">
                      <a16:creationId xmlns:a16="http://schemas.microsoft.com/office/drawing/2014/main" id="{BCF3AABA-18AD-A53F-EEB4-F57BCC6C3622}"/>
                    </a:ext>
                  </a:extLst>
                </p:cNvPr>
                <p:cNvSpPr/>
                <p:nvPr/>
              </p:nvSpPr>
              <p:spPr>
                <a:xfrm>
                  <a:off x="6125344" y="4345722"/>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sp>
          <p:nvSpPr>
            <p:cNvPr id="385" name="Freeform 2421">
              <a:extLst>
                <a:ext uri="{FF2B5EF4-FFF2-40B4-BE49-F238E27FC236}">
                  <a16:creationId xmlns:a16="http://schemas.microsoft.com/office/drawing/2014/main" id="{95444EAB-572D-EB56-53E5-2871B4C1BD4F}"/>
                </a:ext>
              </a:extLst>
            </p:cNvPr>
            <p:cNvSpPr/>
            <p:nvPr/>
          </p:nvSpPr>
          <p:spPr>
            <a:xfrm>
              <a:off x="2569327" y="2500789"/>
              <a:ext cx="1948941" cy="1791698"/>
            </a:xfrm>
            <a:custGeom>
              <a:avLst/>
              <a:gdLst>
                <a:gd name="connsiteX0" fmla="*/ 0 w 1948941"/>
                <a:gd name="connsiteY0" fmla="*/ 0 h 1791698"/>
                <a:gd name="connsiteX1" fmla="*/ 46364 w 1948941"/>
                <a:gd name="connsiteY1" fmla="*/ 0 h 1791698"/>
                <a:gd name="connsiteX2" fmla="*/ 46364 w 1948941"/>
                <a:gd name="connsiteY2" fmla="*/ 17002 h 1791698"/>
                <a:gd name="connsiteX3" fmla="*/ 95269 w 1948941"/>
                <a:gd name="connsiteY3" fmla="*/ 17002 h 1791698"/>
                <a:gd name="connsiteX4" fmla="*/ 95269 w 1948941"/>
                <a:gd name="connsiteY4" fmla="*/ 28422 h 1791698"/>
                <a:gd name="connsiteX5" fmla="*/ 104414 w 1948941"/>
                <a:gd name="connsiteY5" fmla="*/ 28422 h 1791698"/>
                <a:gd name="connsiteX6" fmla="*/ 104414 w 1948941"/>
                <a:gd name="connsiteY6" fmla="*/ 47961 h 1791698"/>
                <a:gd name="connsiteX7" fmla="*/ 147857 w 1948941"/>
                <a:gd name="connsiteY7" fmla="*/ 47961 h 1791698"/>
                <a:gd name="connsiteX8" fmla="*/ 147857 w 1948941"/>
                <a:gd name="connsiteY8" fmla="*/ 63187 h 1791698"/>
                <a:gd name="connsiteX9" fmla="*/ 204256 w 1948941"/>
                <a:gd name="connsiteY9" fmla="*/ 63187 h 1791698"/>
                <a:gd name="connsiteX10" fmla="*/ 204256 w 1948941"/>
                <a:gd name="connsiteY10" fmla="*/ 80697 h 1791698"/>
                <a:gd name="connsiteX11" fmla="*/ 210226 w 1948941"/>
                <a:gd name="connsiteY11" fmla="*/ 80697 h 1791698"/>
                <a:gd name="connsiteX12" fmla="*/ 210226 w 1948941"/>
                <a:gd name="connsiteY12" fmla="*/ 108991 h 1791698"/>
                <a:gd name="connsiteX13" fmla="*/ 214926 w 1948941"/>
                <a:gd name="connsiteY13" fmla="*/ 108991 h 1791698"/>
                <a:gd name="connsiteX14" fmla="*/ 214926 w 1948941"/>
                <a:gd name="connsiteY14" fmla="*/ 139316 h 1791698"/>
                <a:gd name="connsiteX15" fmla="*/ 225469 w 1948941"/>
                <a:gd name="connsiteY15" fmla="*/ 139316 h 1791698"/>
                <a:gd name="connsiteX16" fmla="*/ 225469 w 1948941"/>
                <a:gd name="connsiteY16" fmla="*/ 160759 h 1791698"/>
                <a:gd name="connsiteX17" fmla="*/ 229280 w 1948941"/>
                <a:gd name="connsiteY17" fmla="*/ 160759 h 1791698"/>
                <a:gd name="connsiteX18" fmla="*/ 229280 w 1948941"/>
                <a:gd name="connsiteY18" fmla="*/ 171671 h 1791698"/>
                <a:gd name="connsiteX19" fmla="*/ 235123 w 1948941"/>
                <a:gd name="connsiteY19" fmla="*/ 171671 h 1791698"/>
                <a:gd name="connsiteX20" fmla="*/ 235123 w 1948941"/>
                <a:gd name="connsiteY20" fmla="*/ 200093 h 1791698"/>
                <a:gd name="connsiteX21" fmla="*/ 241474 w 1948941"/>
                <a:gd name="connsiteY21" fmla="*/ 200093 h 1791698"/>
                <a:gd name="connsiteX22" fmla="*/ 241474 w 1948941"/>
                <a:gd name="connsiteY22" fmla="*/ 251607 h 1791698"/>
                <a:gd name="connsiteX23" fmla="*/ 247571 w 1948941"/>
                <a:gd name="connsiteY23" fmla="*/ 251607 h 1791698"/>
                <a:gd name="connsiteX24" fmla="*/ 247571 w 1948941"/>
                <a:gd name="connsiteY24" fmla="*/ 299187 h 1791698"/>
                <a:gd name="connsiteX25" fmla="*/ 254304 w 1948941"/>
                <a:gd name="connsiteY25" fmla="*/ 299187 h 1791698"/>
                <a:gd name="connsiteX26" fmla="*/ 254304 w 1948941"/>
                <a:gd name="connsiteY26" fmla="*/ 347910 h 1791698"/>
                <a:gd name="connsiteX27" fmla="*/ 260401 w 1948941"/>
                <a:gd name="connsiteY27" fmla="*/ 347910 h 1791698"/>
                <a:gd name="connsiteX28" fmla="*/ 260401 w 1948941"/>
                <a:gd name="connsiteY28" fmla="*/ 428607 h 1791698"/>
                <a:gd name="connsiteX29" fmla="*/ 266117 w 1948941"/>
                <a:gd name="connsiteY29" fmla="*/ 428607 h 1791698"/>
                <a:gd name="connsiteX30" fmla="*/ 266117 w 1948941"/>
                <a:gd name="connsiteY30" fmla="*/ 474411 h 1791698"/>
                <a:gd name="connsiteX31" fmla="*/ 272214 w 1948941"/>
                <a:gd name="connsiteY31" fmla="*/ 474411 h 1791698"/>
                <a:gd name="connsiteX32" fmla="*/ 272595 w 1948941"/>
                <a:gd name="connsiteY32" fmla="*/ 520850 h 1791698"/>
                <a:gd name="connsiteX33" fmla="*/ 283519 w 1948941"/>
                <a:gd name="connsiteY33" fmla="*/ 520850 h 1791698"/>
                <a:gd name="connsiteX34" fmla="*/ 283138 w 1948941"/>
                <a:gd name="connsiteY34" fmla="*/ 546099 h 1791698"/>
                <a:gd name="connsiteX35" fmla="*/ 283138 w 1948941"/>
                <a:gd name="connsiteY35" fmla="*/ 555362 h 1791698"/>
                <a:gd name="connsiteX36" fmla="*/ 386028 w 1948941"/>
                <a:gd name="connsiteY36" fmla="*/ 555362 h 1791698"/>
                <a:gd name="connsiteX37" fmla="*/ 386028 w 1948941"/>
                <a:gd name="connsiteY37" fmla="*/ 571222 h 1791698"/>
                <a:gd name="connsiteX38" fmla="*/ 445984 w 1948941"/>
                <a:gd name="connsiteY38" fmla="*/ 571222 h 1791698"/>
                <a:gd name="connsiteX39" fmla="*/ 445984 w 1948941"/>
                <a:gd name="connsiteY39" fmla="*/ 587082 h 1791698"/>
                <a:gd name="connsiteX40" fmla="*/ 454241 w 1948941"/>
                <a:gd name="connsiteY40" fmla="*/ 587082 h 1791698"/>
                <a:gd name="connsiteX41" fmla="*/ 454241 w 1948941"/>
                <a:gd name="connsiteY41" fmla="*/ 605607 h 1791698"/>
                <a:gd name="connsiteX42" fmla="*/ 465165 w 1948941"/>
                <a:gd name="connsiteY42" fmla="*/ 605607 h 1791698"/>
                <a:gd name="connsiteX43" fmla="*/ 465165 w 1948941"/>
                <a:gd name="connsiteY43" fmla="*/ 621213 h 1791698"/>
                <a:gd name="connsiteX44" fmla="*/ 473040 w 1948941"/>
                <a:gd name="connsiteY44" fmla="*/ 621213 h 1791698"/>
                <a:gd name="connsiteX45" fmla="*/ 473040 w 1948941"/>
                <a:gd name="connsiteY45" fmla="*/ 635424 h 1791698"/>
                <a:gd name="connsiteX46" fmla="*/ 476597 w 1948941"/>
                <a:gd name="connsiteY46" fmla="*/ 635424 h 1791698"/>
                <a:gd name="connsiteX47" fmla="*/ 476597 w 1948941"/>
                <a:gd name="connsiteY47" fmla="*/ 649254 h 1791698"/>
                <a:gd name="connsiteX48" fmla="*/ 482694 w 1948941"/>
                <a:gd name="connsiteY48" fmla="*/ 649254 h 1791698"/>
                <a:gd name="connsiteX49" fmla="*/ 482694 w 1948941"/>
                <a:gd name="connsiteY49" fmla="*/ 667398 h 1791698"/>
                <a:gd name="connsiteX50" fmla="*/ 489808 w 1948941"/>
                <a:gd name="connsiteY50" fmla="*/ 667398 h 1791698"/>
                <a:gd name="connsiteX51" fmla="*/ 489808 w 1948941"/>
                <a:gd name="connsiteY51" fmla="*/ 732743 h 1791698"/>
                <a:gd name="connsiteX52" fmla="*/ 505559 w 1948941"/>
                <a:gd name="connsiteY52" fmla="*/ 732743 h 1791698"/>
                <a:gd name="connsiteX53" fmla="*/ 505559 w 1948941"/>
                <a:gd name="connsiteY53" fmla="*/ 749618 h 1791698"/>
                <a:gd name="connsiteX54" fmla="*/ 651764 w 1948941"/>
                <a:gd name="connsiteY54" fmla="*/ 749618 h 1791698"/>
                <a:gd name="connsiteX55" fmla="*/ 651764 w 1948941"/>
                <a:gd name="connsiteY55" fmla="*/ 768904 h 1791698"/>
                <a:gd name="connsiteX56" fmla="*/ 686315 w 1948941"/>
                <a:gd name="connsiteY56" fmla="*/ 768904 h 1791698"/>
                <a:gd name="connsiteX57" fmla="*/ 686315 w 1948941"/>
                <a:gd name="connsiteY57" fmla="*/ 804177 h 1791698"/>
                <a:gd name="connsiteX58" fmla="*/ 704607 w 1948941"/>
                <a:gd name="connsiteY58" fmla="*/ 804177 h 1791698"/>
                <a:gd name="connsiteX59" fmla="*/ 704607 w 1948941"/>
                <a:gd name="connsiteY59" fmla="*/ 837801 h 1791698"/>
                <a:gd name="connsiteX60" fmla="*/ 716039 w 1948941"/>
                <a:gd name="connsiteY60" fmla="*/ 837801 h 1791698"/>
                <a:gd name="connsiteX61" fmla="*/ 716039 w 1948941"/>
                <a:gd name="connsiteY61" fmla="*/ 860639 h 1791698"/>
                <a:gd name="connsiteX62" fmla="*/ 721120 w 1948941"/>
                <a:gd name="connsiteY62" fmla="*/ 860639 h 1791698"/>
                <a:gd name="connsiteX63" fmla="*/ 721120 w 1948941"/>
                <a:gd name="connsiteY63" fmla="*/ 876373 h 1791698"/>
                <a:gd name="connsiteX64" fmla="*/ 728868 w 1948941"/>
                <a:gd name="connsiteY64" fmla="*/ 876373 h 1791698"/>
                <a:gd name="connsiteX65" fmla="*/ 728868 w 1948941"/>
                <a:gd name="connsiteY65" fmla="*/ 952248 h 1791698"/>
                <a:gd name="connsiteX66" fmla="*/ 734966 w 1948941"/>
                <a:gd name="connsiteY66" fmla="*/ 952248 h 1791698"/>
                <a:gd name="connsiteX67" fmla="*/ 734966 w 1948941"/>
                <a:gd name="connsiteY67" fmla="*/ 990440 h 1791698"/>
                <a:gd name="connsiteX68" fmla="*/ 741190 w 1948941"/>
                <a:gd name="connsiteY68" fmla="*/ 990440 h 1791698"/>
                <a:gd name="connsiteX69" fmla="*/ 741190 w 1948941"/>
                <a:gd name="connsiteY69" fmla="*/ 1003889 h 1791698"/>
                <a:gd name="connsiteX70" fmla="*/ 767611 w 1948941"/>
                <a:gd name="connsiteY70" fmla="*/ 1003889 h 1791698"/>
                <a:gd name="connsiteX71" fmla="*/ 767611 w 1948941"/>
                <a:gd name="connsiteY71" fmla="*/ 1043984 h 1791698"/>
                <a:gd name="connsiteX72" fmla="*/ 791492 w 1948941"/>
                <a:gd name="connsiteY72" fmla="*/ 1043984 h 1791698"/>
                <a:gd name="connsiteX73" fmla="*/ 791492 w 1948941"/>
                <a:gd name="connsiteY73" fmla="*/ 1061113 h 1791698"/>
                <a:gd name="connsiteX74" fmla="*/ 849796 w 1948941"/>
                <a:gd name="connsiteY74" fmla="*/ 1061113 h 1791698"/>
                <a:gd name="connsiteX75" fmla="*/ 849796 w 1948941"/>
                <a:gd name="connsiteY75" fmla="*/ 1081414 h 1791698"/>
                <a:gd name="connsiteX76" fmla="*/ 934395 w 1948941"/>
                <a:gd name="connsiteY76" fmla="*/ 1081414 h 1791698"/>
                <a:gd name="connsiteX77" fmla="*/ 934395 w 1948941"/>
                <a:gd name="connsiteY77" fmla="*/ 1120367 h 1791698"/>
                <a:gd name="connsiteX78" fmla="*/ 940873 w 1948941"/>
                <a:gd name="connsiteY78" fmla="*/ 1120367 h 1791698"/>
                <a:gd name="connsiteX79" fmla="*/ 940873 w 1948941"/>
                <a:gd name="connsiteY79" fmla="*/ 1156655 h 1791698"/>
                <a:gd name="connsiteX80" fmla="*/ 951924 w 1948941"/>
                <a:gd name="connsiteY80" fmla="*/ 1156655 h 1791698"/>
                <a:gd name="connsiteX81" fmla="*/ 951924 w 1948941"/>
                <a:gd name="connsiteY81" fmla="*/ 1177210 h 1791698"/>
                <a:gd name="connsiteX82" fmla="*/ 958021 w 1948941"/>
                <a:gd name="connsiteY82" fmla="*/ 1177210 h 1791698"/>
                <a:gd name="connsiteX83" fmla="*/ 958021 w 1948941"/>
                <a:gd name="connsiteY83" fmla="*/ 1216924 h 1791698"/>
                <a:gd name="connsiteX84" fmla="*/ 965897 w 1948941"/>
                <a:gd name="connsiteY84" fmla="*/ 1216924 h 1791698"/>
                <a:gd name="connsiteX85" fmla="*/ 965897 w 1948941"/>
                <a:gd name="connsiteY85" fmla="*/ 1237732 h 1791698"/>
                <a:gd name="connsiteX86" fmla="*/ 991937 w 1948941"/>
                <a:gd name="connsiteY86" fmla="*/ 1237732 h 1791698"/>
                <a:gd name="connsiteX87" fmla="*/ 991937 w 1948941"/>
                <a:gd name="connsiteY87" fmla="*/ 1257018 h 1791698"/>
                <a:gd name="connsiteX88" fmla="*/ 1024582 w 1948941"/>
                <a:gd name="connsiteY88" fmla="*/ 1257018 h 1791698"/>
                <a:gd name="connsiteX89" fmla="*/ 1024582 w 1948941"/>
                <a:gd name="connsiteY89" fmla="*/ 1277066 h 1791698"/>
                <a:gd name="connsiteX90" fmla="*/ 1049225 w 1948941"/>
                <a:gd name="connsiteY90" fmla="*/ 1277066 h 1791698"/>
                <a:gd name="connsiteX91" fmla="*/ 1049225 w 1948941"/>
                <a:gd name="connsiteY91" fmla="*/ 1298889 h 1791698"/>
                <a:gd name="connsiteX92" fmla="*/ 1210546 w 1948941"/>
                <a:gd name="connsiteY92" fmla="*/ 1298889 h 1791698"/>
                <a:gd name="connsiteX93" fmla="*/ 1210546 w 1948941"/>
                <a:gd name="connsiteY93" fmla="*/ 1321347 h 1791698"/>
                <a:gd name="connsiteX94" fmla="*/ 1216517 w 1948941"/>
                <a:gd name="connsiteY94" fmla="*/ 1321347 h 1791698"/>
                <a:gd name="connsiteX95" fmla="*/ 1216517 w 1948941"/>
                <a:gd name="connsiteY95" fmla="*/ 1384281 h 1791698"/>
                <a:gd name="connsiteX96" fmla="*/ 1225027 w 1948941"/>
                <a:gd name="connsiteY96" fmla="*/ 1384281 h 1791698"/>
                <a:gd name="connsiteX97" fmla="*/ 1225027 w 1948941"/>
                <a:gd name="connsiteY97" fmla="*/ 1408515 h 1791698"/>
                <a:gd name="connsiteX98" fmla="*/ 1248908 w 1948941"/>
                <a:gd name="connsiteY98" fmla="*/ 1408515 h 1791698"/>
                <a:gd name="connsiteX99" fmla="*/ 1248908 w 1948941"/>
                <a:gd name="connsiteY99" fmla="*/ 1451909 h 1791698"/>
                <a:gd name="connsiteX100" fmla="*/ 1312293 w 1948941"/>
                <a:gd name="connsiteY100" fmla="*/ 1451909 h 1791698"/>
                <a:gd name="connsiteX101" fmla="*/ 1312293 w 1948941"/>
                <a:gd name="connsiteY101" fmla="*/ 1478427 h 1791698"/>
                <a:gd name="connsiteX102" fmla="*/ 1396892 w 1948941"/>
                <a:gd name="connsiteY102" fmla="*/ 1478427 h 1791698"/>
                <a:gd name="connsiteX103" fmla="*/ 1396892 w 1948941"/>
                <a:gd name="connsiteY103" fmla="*/ 1532352 h 1791698"/>
                <a:gd name="connsiteX104" fmla="*/ 1421154 w 1948941"/>
                <a:gd name="connsiteY104" fmla="*/ 1532352 h 1791698"/>
                <a:gd name="connsiteX105" fmla="*/ 1421154 w 1948941"/>
                <a:gd name="connsiteY105" fmla="*/ 1589702 h 1791698"/>
                <a:gd name="connsiteX106" fmla="*/ 1478696 w 1948941"/>
                <a:gd name="connsiteY106" fmla="*/ 1589702 h 1791698"/>
                <a:gd name="connsiteX107" fmla="*/ 1478696 w 1948941"/>
                <a:gd name="connsiteY107" fmla="*/ 1625483 h 1791698"/>
                <a:gd name="connsiteX108" fmla="*/ 1530649 w 1948941"/>
                <a:gd name="connsiteY108" fmla="*/ 1625483 h 1791698"/>
                <a:gd name="connsiteX109" fmla="*/ 1530649 w 1948941"/>
                <a:gd name="connsiteY109" fmla="*/ 1672302 h 1791698"/>
                <a:gd name="connsiteX110" fmla="*/ 1539160 w 1948941"/>
                <a:gd name="connsiteY110" fmla="*/ 1672302 h 1791698"/>
                <a:gd name="connsiteX111" fmla="*/ 1539160 w 1948941"/>
                <a:gd name="connsiteY111" fmla="*/ 1717726 h 1791698"/>
                <a:gd name="connsiteX112" fmla="*/ 1699338 w 1948941"/>
                <a:gd name="connsiteY112" fmla="*/ 1717726 h 1791698"/>
                <a:gd name="connsiteX113" fmla="*/ 1699338 w 1948941"/>
                <a:gd name="connsiteY113" fmla="*/ 1791698 h 1791698"/>
                <a:gd name="connsiteX114" fmla="*/ 1948942 w 1948941"/>
                <a:gd name="connsiteY114" fmla="*/ 1791698 h 179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948941" h="1791698">
                  <a:moveTo>
                    <a:pt x="0" y="0"/>
                  </a:moveTo>
                  <a:lnTo>
                    <a:pt x="46364" y="0"/>
                  </a:lnTo>
                  <a:lnTo>
                    <a:pt x="46364" y="17002"/>
                  </a:lnTo>
                  <a:lnTo>
                    <a:pt x="95269" y="17002"/>
                  </a:lnTo>
                  <a:lnTo>
                    <a:pt x="95269" y="28422"/>
                  </a:lnTo>
                  <a:lnTo>
                    <a:pt x="104414" y="28422"/>
                  </a:lnTo>
                  <a:lnTo>
                    <a:pt x="104414" y="47961"/>
                  </a:lnTo>
                  <a:lnTo>
                    <a:pt x="147857" y="47961"/>
                  </a:lnTo>
                  <a:lnTo>
                    <a:pt x="147857" y="63187"/>
                  </a:lnTo>
                  <a:lnTo>
                    <a:pt x="204256" y="63187"/>
                  </a:lnTo>
                  <a:lnTo>
                    <a:pt x="204256" y="80697"/>
                  </a:lnTo>
                  <a:lnTo>
                    <a:pt x="210226" y="80697"/>
                  </a:lnTo>
                  <a:lnTo>
                    <a:pt x="210226" y="108991"/>
                  </a:lnTo>
                  <a:lnTo>
                    <a:pt x="214926" y="108991"/>
                  </a:lnTo>
                  <a:lnTo>
                    <a:pt x="214926" y="139316"/>
                  </a:lnTo>
                  <a:lnTo>
                    <a:pt x="225469" y="139316"/>
                  </a:lnTo>
                  <a:lnTo>
                    <a:pt x="225469" y="160759"/>
                  </a:lnTo>
                  <a:lnTo>
                    <a:pt x="229280" y="160759"/>
                  </a:lnTo>
                  <a:lnTo>
                    <a:pt x="229280" y="171671"/>
                  </a:lnTo>
                  <a:lnTo>
                    <a:pt x="235123" y="171671"/>
                  </a:lnTo>
                  <a:lnTo>
                    <a:pt x="235123" y="200093"/>
                  </a:lnTo>
                  <a:lnTo>
                    <a:pt x="241474" y="200093"/>
                  </a:lnTo>
                  <a:lnTo>
                    <a:pt x="241474" y="251607"/>
                  </a:lnTo>
                  <a:lnTo>
                    <a:pt x="247571" y="251607"/>
                  </a:lnTo>
                  <a:lnTo>
                    <a:pt x="247571" y="299187"/>
                  </a:lnTo>
                  <a:lnTo>
                    <a:pt x="254304" y="299187"/>
                  </a:lnTo>
                  <a:lnTo>
                    <a:pt x="254304" y="347910"/>
                  </a:lnTo>
                  <a:lnTo>
                    <a:pt x="260401" y="347910"/>
                  </a:lnTo>
                  <a:lnTo>
                    <a:pt x="260401" y="428607"/>
                  </a:lnTo>
                  <a:lnTo>
                    <a:pt x="266117" y="428607"/>
                  </a:lnTo>
                  <a:lnTo>
                    <a:pt x="266117" y="474411"/>
                  </a:lnTo>
                  <a:lnTo>
                    <a:pt x="272214" y="474411"/>
                  </a:lnTo>
                  <a:lnTo>
                    <a:pt x="272595" y="520850"/>
                  </a:lnTo>
                  <a:lnTo>
                    <a:pt x="283519" y="520850"/>
                  </a:lnTo>
                  <a:lnTo>
                    <a:pt x="283138" y="546099"/>
                  </a:lnTo>
                  <a:lnTo>
                    <a:pt x="283138" y="555362"/>
                  </a:lnTo>
                  <a:lnTo>
                    <a:pt x="386028" y="555362"/>
                  </a:lnTo>
                  <a:lnTo>
                    <a:pt x="386028" y="571222"/>
                  </a:lnTo>
                  <a:lnTo>
                    <a:pt x="445984" y="571222"/>
                  </a:lnTo>
                  <a:lnTo>
                    <a:pt x="445984" y="587082"/>
                  </a:lnTo>
                  <a:lnTo>
                    <a:pt x="454241" y="587082"/>
                  </a:lnTo>
                  <a:lnTo>
                    <a:pt x="454241" y="605607"/>
                  </a:lnTo>
                  <a:lnTo>
                    <a:pt x="465165" y="605607"/>
                  </a:lnTo>
                  <a:lnTo>
                    <a:pt x="465165" y="621213"/>
                  </a:lnTo>
                  <a:lnTo>
                    <a:pt x="473040" y="621213"/>
                  </a:lnTo>
                  <a:lnTo>
                    <a:pt x="473040" y="635424"/>
                  </a:lnTo>
                  <a:lnTo>
                    <a:pt x="476597" y="635424"/>
                  </a:lnTo>
                  <a:lnTo>
                    <a:pt x="476597" y="649254"/>
                  </a:lnTo>
                  <a:lnTo>
                    <a:pt x="482694" y="649254"/>
                  </a:lnTo>
                  <a:lnTo>
                    <a:pt x="482694" y="667398"/>
                  </a:lnTo>
                  <a:lnTo>
                    <a:pt x="489808" y="667398"/>
                  </a:lnTo>
                  <a:lnTo>
                    <a:pt x="489808" y="732743"/>
                  </a:lnTo>
                  <a:lnTo>
                    <a:pt x="505559" y="732743"/>
                  </a:lnTo>
                  <a:lnTo>
                    <a:pt x="505559" y="749618"/>
                  </a:lnTo>
                  <a:lnTo>
                    <a:pt x="651764" y="749618"/>
                  </a:lnTo>
                  <a:lnTo>
                    <a:pt x="651764" y="768904"/>
                  </a:lnTo>
                  <a:lnTo>
                    <a:pt x="686315" y="768904"/>
                  </a:lnTo>
                  <a:lnTo>
                    <a:pt x="686315" y="804177"/>
                  </a:lnTo>
                  <a:lnTo>
                    <a:pt x="704607" y="804177"/>
                  </a:lnTo>
                  <a:lnTo>
                    <a:pt x="704607" y="837801"/>
                  </a:lnTo>
                  <a:lnTo>
                    <a:pt x="716039" y="837801"/>
                  </a:lnTo>
                  <a:lnTo>
                    <a:pt x="716039" y="860639"/>
                  </a:lnTo>
                  <a:lnTo>
                    <a:pt x="721120" y="860639"/>
                  </a:lnTo>
                  <a:lnTo>
                    <a:pt x="721120" y="876373"/>
                  </a:lnTo>
                  <a:lnTo>
                    <a:pt x="728868" y="876373"/>
                  </a:lnTo>
                  <a:lnTo>
                    <a:pt x="728868" y="952248"/>
                  </a:lnTo>
                  <a:lnTo>
                    <a:pt x="734966" y="952248"/>
                  </a:lnTo>
                  <a:lnTo>
                    <a:pt x="734966" y="990440"/>
                  </a:lnTo>
                  <a:lnTo>
                    <a:pt x="741190" y="990440"/>
                  </a:lnTo>
                  <a:lnTo>
                    <a:pt x="741190" y="1003889"/>
                  </a:lnTo>
                  <a:lnTo>
                    <a:pt x="767611" y="1003889"/>
                  </a:lnTo>
                  <a:lnTo>
                    <a:pt x="767611" y="1043984"/>
                  </a:lnTo>
                  <a:lnTo>
                    <a:pt x="791492" y="1043984"/>
                  </a:lnTo>
                  <a:lnTo>
                    <a:pt x="791492" y="1061113"/>
                  </a:lnTo>
                  <a:lnTo>
                    <a:pt x="849796" y="1061113"/>
                  </a:lnTo>
                  <a:lnTo>
                    <a:pt x="849796" y="1081414"/>
                  </a:lnTo>
                  <a:lnTo>
                    <a:pt x="934395" y="1081414"/>
                  </a:lnTo>
                  <a:lnTo>
                    <a:pt x="934395" y="1120367"/>
                  </a:lnTo>
                  <a:lnTo>
                    <a:pt x="940873" y="1120367"/>
                  </a:lnTo>
                  <a:lnTo>
                    <a:pt x="940873" y="1156655"/>
                  </a:lnTo>
                  <a:lnTo>
                    <a:pt x="951924" y="1156655"/>
                  </a:lnTo>
                  <a:lnTo>
                    <a:pt x="951924" y="1177210"/>
                  </a:lnTo>
                  <a:lnTo>
                    <a:pt x="958021" y="1177210"/>
                  </a:lnTo>
                  <a:lnTo>
                    <a:pt x="958021" y="1216924"/>
                  </a:lnTo>
                  <a:lnTo>
                    <a:pt x="965897" y="1216924"/>
                  </a:lnTo>
                  <a:lnTo>
                    <a:pt x="965897" y="1237732"/>
                  </a:lnTo>
                  <a:lnTo>
                    <a:pt x="991937" y="1237732"/>
                  </a:lnTo>
                  <a:lnTo>
                    <a:pt x="991937" y="1257018"/>
                  </a:lnTo>
                  <a:lnTo>
                    <a:pt x="1024582" y="1257018"/>
                  </a:lnTo>
                  <a:lnTo>
                    <a:pt x="1024582" y="1277066"/>
                  </a:lnTo>
                  <a:lnTo>
                    <a:pt x="1049225" y="1277066"/>
                  </a:lnTo>
                  <a:lnTo>
                    <a:pt x="1049225" y="1298889"/>
                  </a:lnTo>
                  <a:lnTo>
                    <a:pt x="1210546" y="1298889"/>
                  </a:lnTo>
                  <a:lnTo>
                    <a:pt x="1210546" y="1321347"/>
                  </a:lnTo>
                  <a:lnTo>
                    <a:pt x="1216517" y="1321347"/>
                  </a:lnTo>
                  <a:lnTo>
                    <a:pt x="1216517" y="1384281"/>
                  </a:lnTo>
                  <a:lnTo>
                    <a:pt x="1225027" y="1384281"/>
                  </a:lnTo>
                  <a:lnTo>
                    <a:pt x="1225027" y="1408515"/>
                  </a:lnTo>
                  <a:lnTo>
                    <a:pt x="1248908" y="1408515"/>
                  </a:lnTo>
                  <a:lnTo>
                    <a:pt x="1248908" y="1451909"/>
                  </a:lnTo>
                  <a:lnTo>
                    <a:pt x="1312293" y="1451909"/>
                  </a:lnTo>
                  <a:lnTo>
                    <a:pt x="1312293" y="1478427"/>
                  </a:lnTo>
                  <a:lnTo>
                    <a:pt x="1396892" y="1478427"/>
                  </a:lnTo>
                  <a:lnTo>
                    <a:pt x="1396892" y="1532352"/>
                  </a:lnTo>
                  <a:lnTo>
                    <a:pt x="1421154" y="1532352"/>
                  </a:lnTo>
                  <a:lnTo>
                    <a:pt x="1421154" y="1589702"/>
                  </a:lnTo>
                  <a:lnTo>
                    <a:pt x="1478696" y="1589702"/>
                  </a:lnTo>
                  <a:lnTo>
                    <a:pt x="1478696" y="1625483"/>
                  </a:lnTo>
                  <a:lnTo>
                    <a:pt x="1530649" y="1625483"/>
                  </a:lnTo>
                  <a:lnTo>
                    <a:pt x="1530649" y="1672302"/>
                  </a:lnTo>
                  <a:lnTo>
                    <a:pt x="1539160" y="1672302"/>
                  </a:lnTo>
                  <a:lnTo>
                    <a:pt x="1539160" y="1717726"/>
                  </a:lnTo>
                  <a:lnTo>
                    <a:pt x="1699338" y="1717726"/>
                  </a:lnTo>
                  <a:lnTo>
                    <a:pt x="1699338" y="1791698"/>
                  </a:lnTo>
                  <a:lnTo>
                    <a:pt x="1948942" y="1791698"/>
                  </a:lnTo>
                </a:path>
              </a:pathLst>
            </a:custGeom>
            <a:noFill/>
            <a:ln w="12695" cap="flat">
              <a:solidFill>
                <a:srgbClr val="4F74C8"/>
              </a:solidFill>
              <a:prstDash val="solid"/>
              <a:miter/>
            </a:ln>
          </p:spPr>
          <p:txBody>
            <a:bodyPr rtlCol="0" anchor="ctr"/>
            <a:lstStyle/>
            <a:p>
              <a:endParaRPr lang="en-US" sz="900"/>
            </a:p>
          </p:txBody>
        </p:sp>
        <p:grpSp>
          <p:nvGrpSpPr>
            <p:cNvPr id="387" name="Graphic 4">
              <a:extLst>
                <a:ext uri="{FF2B5EF4-FFF2-40B4-BE49-F238E27FC236}">
                  <a16:creationId xmlns:a16="http://schemas.microsoft.com/office/drawing/2014/main" id="{6207B94F-0790-70A8-844C-4E0B5D7F9C41}"/>
                </a:ext>
              </a:extLst>
            </p:cNvPr>
            <p:cNvGrpSpPr/>
            <p:nvPr/>
          </p:nvGrpSpPr>
          <p:grpSpPr>
            <a:xfrm>
              <a:off x="2558274" y="2481757"/>
              <a:ext cx="1982222" cy="1829762"/>
              <a:chOff x="3456044" y="2605411"/>
              <a:chExt cx="1982222" cy="1829762"/>
            </a:xfrm>
          </p:grpSpPr>
          <p:grpSp>
            <p:nvGrpSpPr>
              <p:cNvPr id="388" name="Graphic 4">
                <a:extLst>
                  <a:ext uri="{FF2B5EF4-FFF2-40B4-BE49-F238E27FC236}">
                    <a16:creationId xmlns:a16="http://schemas.microsoft.com/office/drawing/2014/main" id="{A5B9CBE1-363D-1D59-1C09-598DB77E068F}"/>
                  </a:ext>
                </a:extLst>
              </p:cNvPr>
              <p:cNvGrpSpPr/>
              <p:nvPr/>
            </p:nvGrpSpPr>
            <p:grpSpPr>
              <a:xfrm>
                <a:off x="3456044" y="2605411"/>
                <a:ext cx="44458" cy="38064"/>
                <a:chOff x="3456044" y="2605411"/>
                <a:chExt cx="44458" cy="38064"/>
              </a:xfrm>
            </p:grpSpPr>
            <p:sp>
              <p:nvSpPr>
                <p:cNvPr id="482" name="Freeform 2636">
                  <a:extLst>
                    <a:ext uri="{FF2B5EF4-FFF2-40B4-BE49-F238E27FC236}">
                      <a16:creationId xmlns:a16="http://schemas.microsoft.com/office/drawing/2014/main" id="{86F779A4-4814-ABEC-66C8-57CD1DB8BE49}"/>
                    </a:ext>
                  </a:extLst>
                </p:cNvPr>
                <p:cNvSpPr/>
                <p:nvPr/>
              </p:nvSpPr>
              <p:spPr>
                <a:xfrm>
                  <a:off x="3478274" y="2605411"/>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83" name="Freeform 2637">
                  <a:extLst>
                    <a:ext uri="{FF2B5EF4-FFF2-40B4-BE49-F238E27FC236}">
                      <a16:creationId xmlns:a16="http://schemas.microsoft.com/office/drawing/2014/main" id="{B9A227D2-316B-AD5E-753D-5D96000A5C10}"/>
                    </a:ext>
                  </a:extLst>
                </p:cNvPr>
                <p:cNvSpPr/>
                <p:nvPr/>
              </p:nvSpPr>
              <p:spPr>
                <a:xfrm>
                  <a:off x="3456044" y="262444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389" name="Graphic 4">
                <a:extLst>
                  <a:ext uri="{FF2B5EF4-FFF2-40B4-BE49-F238E27FC236}">
                    <a16:creationId xmlns:a16="http://schemas.microsoft.com/office/drawing/2014/main" id="{571A6B61-DF97-C804-8429-35543AC0BEE3}"/>
                  </a:ext>
                </a:extLst>
              </p:cNvPr>
              <p:cNvGrpSpPr/>
              <p:nvPr/>
            </p:nvGrpSpPr>
            <p:grpSpPr>
              <a:xfrm>
                <a:off x="3659284" y="2744474"/>
                <a:ext cx="44458" cy="38064"/>
                <a:chOff x="3659284" y="2744474"/>
                <a:chExt cx="44458" cy="38064"/>
              </a:xfrm>
            </p:grpSpPr>
            <p:sp>
              <p:nvSpPr>
                <p:cNvPr id="480" name="Freeform 2634">
                  <a:extLst>
                    <a:ext uri="{FF2B5EF4-FFF2-40B4-BE49-F238E27FC236}">
                      <a16:creationId xmlns:a16="http://schemas.microsoft.com/office/drawing/2014/main" id="{29F2790A-6C4C-8519-83BA-64EAEECCE23C}"/>
                    </a:ext>
                  </a:extLst>
                </p:cNvPr>
                <p:cNvSpPr/>
                <p:nvPr/>
              </p:nvSpPr>
              <p:spPr>
                <a:xfrm>
                  <a:off x="3681513" y="2744474"/>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81" name="Freeform 2635">
                  <a:extLst>
                    <a:ext uri="{FF2B5EF4-FFF2-40B4-BE49-F238E27FC236}">
                      <a16:creationId xmlns:a16="http://schemas.microsoft.com/office/drawing/2014/main" id="{2C70A44F-A1F5-B006-39B7-1A05AF759D02}"/>
                    </a:ext>
                  </a:extLst>
                </p:cNvPr>
                <p:cNvSpPr/>
                <p:nvPr/>
              </p:nvSpPr>
              <p:spPr>
                <a:xfrm>
                  <a:off x="3659284" y="276350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390" name="Graphic 4">
                <a:extLst>
                  <a:ext uri="{FF2B5EF4-FFF2-40B4-BE49-F238E27FC236}">
                    <a16:creationId xmlns:a16="http://schemas.microsoft.com/office/drawing/2014/main" id="{30B05002-6338-99D7-D9B2-8D47DFD8DBC2}"/>
                  </a:ext>
                </a:extLst>
              </p:cNvPr>
              <p:cNvGrpSpPr/>
              <p:nvPr/>
            </p:nvGrpSpPr>
            <p:grpSpPr>
              <a:xfrm>
                <a:off x="3683292" y="2805631"/>
                <a:ext cx="44458" cy="38064"/>
                <a:chOff x="3683292" y="2805631"/>
                <a:chExt cx="44458" cy="38064"/>
              </a:xfrm>
            </p:grpSpPr>
            <p:sp>
              <p:nvSpPr>
                <p:cNvPr id="478" name="Freeform 2632">
                  <a:extLst>
                    <a:ext uri="{FF2B5EF4-FFF2-40B4-BE49-F238E27FC236}">
                      <a16:creationId xmlns:a16="http://schemas.microsoft.com/office/drawing/2014/main" id="{21C5D19D-B5DF-2A13-B1FF-6D999D86023B}"/>
                    </a:ext>
                  </a:extLst>
                </p:cNvPr>
                <p:cNvSpPr/>
                <p:nvPr/>
              </p:nvSpPr>
              <p:spPr>
                <a:xfrm>
                  <a:off x="3705521" y="2805631"/>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79" name="Freeform 2633">
                  <a:extLst>
                    <a:ext uri="{FF2B5EF4-FFF2-40B4-BE49-F238E27FC236}">
                      <a16:creationId xmlns:a16="http://schemas.microsoft.com/office/drawing/2014/main" id="{E3E04B8F-2244-1445-C072-0D0503F1027E}"/>
                    </a:ext>
                  </a:extLst>
                </p:cNvPr>
                <p:cNvSpPr/>
                <p:nvPr/>
              </p:nvSpPr>
              <p:spPr>
                <a:xfrm>
                  <a:off x="3683292" y="282466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391" name="Graphic 4">
                <a:extLst>
                  <a:ext uri="{FF2B5EF4-FFF2-40B4-BE49-F238E27FC236}">
                    <a16:creationId xmlns:a16="http://schemas.microsoft.com/office/drawing/2014/main" id="{4DC489C7-E539-B4FD-D629-3F4FAD2DA11E}"/>
                  </a:ext>
                </a:extLst>
              </p:cNvPr>
              <p:cNvGrpSpPr/>
              <p:nvPr/>
            </p:nvGrpSpPr>
            <p:grpSpPr>
              <a:xfrm>
                <a:off x="3693835" y="2904725"/>
                <a:ext cx="44458" cy="38064"/>
                <a:chOff x="3693835" y="2904725"/>
                <a:chExt cx="44458" cy="38064"/>
              </a:xfrm>
            </p:grpSpPr>
            <p:sp>
              <p:nvSpPr>
                <p:cNvPr id="476" name="Freeform 2630">
                  <a:extLst>
                    <a:ext uri="{FF2B5EF4-FFF2-40B4-BE49-F238E27FC236}">
                      <a16:creationId xmlns:a16="http://schemas.microsoft.com/office/drawing/2014/main" id="{CA849796-F51D-D222-1F2F-0E8D17BFDCAC}"/>
                    </a:ext>
                  </a:extLst>
                </p:cNvPr>
                <p:cNvSpPr/>
                <p:nvPr/>
              </p:nvSpPr>
              <p:spPr>
                <a:xfrm>
                  <a:off x="3716064" y="290472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77" name="Freeform 2631">
                  <a:extLst>
                    <a:ext uri="{FF2B5EF4-FFF2-40B4-BE49-F238E27FC236}">
                      <a16:creationId xmlns:a16="http://schemas.microsoft.com/office/drawing/2014/main" id="{4FE9D70F-3CC3-AC1A-0069-728B36F8E682}"/>
                    </a:ext>
                  </a:extLst>
                </p:cNvPr>
                <p:cNvSpPr/>
                <p:nvPr/>
              </p:nvSpPr>
              <p:spPr>
                <a:xfrm>
                  <a:off x="3693835" y="2923758"/>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392" name="Graphic 4">
                <a:extLst>
                  <a:ext uri="{FF2B5EF4-FFF2-40B4-BE49-F238E27FC236}">
                    <a16:creationId xmlns:a16="http://schemas.microsoft.com/office/drawing/2014/main" id="{ECFF422C-CB09-0F34-3A17-4E00BDECBB5F}"/>
                  </a:ext>
                </a:extLst>
              </p:cNvPr>
              <p:cNvGrpSpPr/>
              <p:nvPr/>
            </p:nvGrpSpPr>
            <p:grpSpPr>
              <a:xfrm>
                <a:off x="3720510" y="3126261"/>
                <a:ext cx="44458" cy="38064"/>
                <a:chOff x="3720510" y="3126261"/>
                <a:chExt cx="44458" cy="38064"/>
              </a:xfrm>
            </p:grpSpPr>
            <p:sp>
              <p:nvSpPr>
                <p:cNvPr id="474" name="Freeform 2628">
                  <a:extLst>
                    <a:ext uri="{FF2B5EF4-FFF2-40B4-BE49-F238E27FC236}">
                      <a16:creationId xmlns:a16="http://schemas.microsoft.com/office/drawing/2014/main" id="{CFE0F877-7127-4F20-2C5E-8E93A378CD59}"/>
                    </a:ext>
                  </a:extLst>
                </p:cNvPr>
                <p:cNvSpPr/>
                <p:nvPr/>
              </p:nvSpPr>
              <p:spPr>
                <a:xfrm>
                  <a:off x="3742739" y="3126261"/>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75" name="Freeform 2629">
                  <a:extLst>
                    <a:ext uri="{FF2B5EF4-FFF2-40B4-BE49-F238E27FC236}">
                      <a16:creationId xmlns:a16="http://schemas.microsoft.com/office/drawing/2014/main" id="{AD85308F-61ED-365A-3D85-DA707C0AD59B}"/>
                    </a:ext>
                  </a:extLst>
                </p:cNvPr>
                <p:cNvSpPr/>
                <p:nvPr/>
              </p:nvSpPr>
              <p:spPr>
                <a:xfrm>
                  <a:off x="3720510" y="314529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393" name="Graphic 4">
                <a:extLst>
                  <a:ext uri="{FF2B5EF4-FFF2-40B4-BE49-F238E27FC236}">
                    <a16:creationId xmlns:a16="http://schemas.microsoft.com/office/drawing/2014/main" id="{080B8DBD-3937-DA23-6070-1C783E069275}"/>
                  </a:ext>
                </a:extLst>
              </p:cNvPr>
              <p:cNvGrpSpPr/>
              <p:nvPr/>
            </p:nvGrpSpPr>
            <p:grpSpPr>
              <a:xfrm>
                <a:off x="3934801" y="3313285"/>
                <a:ext cx="44458" cy="38064"/>
                <a:chOff x="3934801" y="3313285"/>
                <a:chExt cx="44458" cy="38064"/>
              </a:xfrm>
            </p:grpSpPr>
            <p:sp>
              <p:nvSpPr>
                <p:cNvPr id="472" name="Freeform 2626">
                  <a:extLst>
                    <a:ext uri="{FF2B5EF4-FFF2-40B4-BE49-F238E27FC236}">
                      <a16:creationId xmlns:a16="http://schemas.microsoft.com/office/drawing/2014/main" id="{1FEEC43F-8ACB-20F9-3DD8-EC478354D91B}"/>
                    </a:ext>
                  </a:extLst>
                </p:cNvPr>
                <p:cNvSpPr/>
                <p:nvPr/>
              </p:nvSpPr>
              <p:spPr>
                <a:xfrm>
                  <a:off x="3957030" y="331328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73" name="Freeform 2627">
                  <a:extLst>
                    <a:ext uri="{FF2B5EF4-FFF2-40B4-BE49-F238E27FC236}">
                      <a16:creationId xmlns:a16="http://schemas.microsoft.com/office/drawing/2014/main" id="{7DC43EC1-13A9-CBAD-2720-98D815AE90CC}"/>
                    </a:ext>
                  </a:extLst>
                </p:cNvPr>
                <p:cNvSpPr/>
                <p:nvPr/>
              </p:nvSpPr>
              <p:spPr>
                <a:xfrm>
                  <a:off x="3934801" y="333231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394" name="Graphic 4">
                <a:extLst>
                  <a:ext uri="{FF2B5EF4-FFF2-40B4-BE49-F238E27FC236}">
                    <a16:creationId xmlns:a16="http://schemas.microsoft.com/office/drawing/2014/main" id="{61E23A8B-E3FF-F51A-2472-31706D064D29}"/>
                  </a:ext>
                </a:extLst>
              </p:cNvPr>
              <p:cNvGrpSpPr/>
              <p:nvPr/>
            </p:nvGrpSpPr>
            <p:grpSpPr>
              <a:xfrm>
                <a:off x="3912571" y="3226625"/>
                <a:ext cx="44458" cy="38064"/>
                <a:chOff x="3912571" y="3226625"/>
                <a:chExt cx="44458" cy="38064"/>
              </a:xfrm>
            </p:grpSpPr>
            <p:sp>
              <p:nvSpPr>
                <p:cNvPr id="470" name="Freeform 2624">
                  <a:extLst>
                    <a:ext uri="{FF2B5EF4-FFF2-40B4-BE49-F238E27FC236}">
                      <a16:creationId xmlns:a16="http://schemas.microsoft.com/office/drawing/2014/main" id="{1655AA57-5A6D-E650-1FEE-486F0AA83A3F}"/>
                    </a:ext>
                  </a:extLst>
                </p:cNvPr>
                <p:cNvSpPr/>
                <p:nvPr/>
              </p:nvSpPr>
              <p:spPr>
                <a:xfrm>
                  <a:off x="3934801" y="322662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71" name="Freeform 2625">
                  <a:extLst>
                    <a:ext uri="{FF2B5EF4-FFF2-40B4-BE49-F238E27FC236}">
                      <a16:creationId xmlns:a16="http://schemas.microsoft.com/office/drawing/2014/main" id="{4ADFFB00-C78E-D8A9-E24A-DD0F182DB266}"/>
                    </a:ext>
                  </a:extLst>
                </p:cNvPr>
                <p:cNvSpPr/>
                <p:nvPr/>
              </p:nvSpPr>
              <p:spPr>
                <a:xfrm>
                  <a:off x="3912571" y="324565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395" name="Graphic 4">
                <a:extLst>
                  <a:ext uri="{FF2B5EF4-FFF2-40B4-BE49-F238E27FC236}">
                    <a16:creationId xmlns:a16="http://schemas.microsoft.com/office/drawing/2014/main" id="{92FCFF38-8EEC-5F31-9C66-66C007A6535B}"/>
                  </a:ext>
                </a:extLst>
              </p:cNvPr>
              <p:cNvGrpSpPr/>
              <p:nvPr/>
            </p:nvGrpSpPr>
            <p:grpSpPr>
              <a:xfrm>
                <a:off x="3934801" y="3338154"/>
                <a:ext cx="44458" cy="38064"/>
                <a:chOff x="3934801" y="3338154"/>
                <a:chExt cx="44458" cy="38064"/>
              </a:xfrm>
            </p:grpSpPr>
            <p:sp>
              <p:nvSpPr>
                <p:cNvPr id="468" name="Freeform 2622">
                  <a:extLst>
                    <a:ext uri="{FF2B5EF4-FFF2-40B4-BE49-F238E27FC236}">
                      <a16:creationId xmlns:a16="http://schemas.microsoft.com/office/drawing/2014/main" id="{0911C870-499B-928E-8C87-C595D39978DB}"/>
                    </a:ext>
                  </a:extLst>
                </p:cNvPr>
                <p:cNvSpPr/>
                <p:nvPr/>
              </p:nvSpPr>
              <p:spPr>
                <a:xfrm>
                  <a:off x="3957030" y="3338154"/>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69" name="Freeform 2623">
                  <a:extLst>
                    <a:ext uri="{FF2B5EF4-FFF2-40B4-BE49-F238E27FC236}">
                      <a16:creationId xmlns:a16="http://schemas.microsoft.com/office/drawing/2014/main" id="{904FEAD5-085A-0C2D-FEC9-4B07C4564EE0}"/>
                    </a:ext>
                  </a:extLst>
                </p:cNvPr>
                <p:cNvSpPr/>
                <p:nvPr/>
              </p:nvSpPr>
              <p:spPr>
                <a:xfrm>
                  <a:off x="3934801" y="335718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396" name="Graphic 4">
                <a:extLst>
                  <a:ext uri="{FF2B5EF4-FFF2-40B4-BE49-F238E27FC236}">
                    <a16:creationId xmlns:a16="http://schemas.microsoft.com/office/drawing/2014/main" id="{C4F18989-90E5-2AE4-CFBE-7E9CE7DCC553}"/>
                  </a:ext>
                </a:extLst>
              </p:cNvPr>
              <p:cNvGrpSpPr/>
              <p:nvPr/>
            </p:nvGrpSpPr>
            <p:grpSpPr>
              <a:xfrm>
                <a:off x="3957030" y="3355029"/>
                <a:ext cx="44458" cy="38064"/>
                <a:chOff x="3957030" y="3355029"/>
                <a:chExt cx="44458" cy="38064"/>
              </a:xfrm>
            </p:grpSpPr>
            <p:sp>
              <p:nvSpPr>
                <p:cNvPr id="466" name="Freeform 2620">
                  <a:extLst>
                    <a:ext uri="{FF2B5EF4-FFF2-40B4-BE49-F238E27FC236}">
                      <a16:creationId xmlns:a16="http://schemas.microsoft.com/office/drawing/2014/main" id="{851B308B-ABFE-06D3-2671-611DAA1A2DC0}"/>
                    </a:ext>
                  </a:extLst>
                </p:cNvPr>
                <p:cNvSpPr/>
                <p:nvPr/>
              </p:nvSpPr>
              <p:spPr>
                <a:xfrm>
                  <a:off x="3979259" y="335502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67" name="Freeform 2621">
                  <a:extLst>
                    <a:ext uri="{FF2B5EF4-FFF2-40B4-BE49-F238E27FC236}">
                      <a16:creationId xmlns:a16="http://schemas.microsoft.com/office/drawing/2014/main" id="{96396C49-52FE-90C1-2FF1-E2DBC5E0E520}"/>
                    </a:ext>
                  </a:extLst>
                </p:cNvPr>
                <p:cNvSpPr/>
                <p:nvPr/>
              </p:nvSpPr>
              <p:spPr>
                <a:xfrm>
                  <a:off x="3957030" y="337406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397" name="Graphic 4">
                <a:extLst>
                  <a:ext uri="{FF2B5EF4-FFF2-40B4-BE49-F238E27FC236}">
                    <a16:creationId xmlns:a16="http://schemas.microsoft.com/office/drawing/2014/main" id="{23DA99C6-D4DF-761F-3310-2882BA75D75E}"/>
                  </a:ext>
                </a:extLst>
              </p:cNvPr>
              <p:cNvGrpSpPr/>
              <p:nvPr/>
            </p:nvGrpSpPr>
            <p:grpSpPr>
              <a:xfrm>
                <a:off x="3971130" y="3355029"/>
                <a:ext cx="44458" cy="38064"/>
                <a:chOff x="3971130" y="3355029"/>
                <a:chExt cx="44458" cy="38064"/>
              </a:xfrm>
            </p:grpSpPr>
            <p:sp>
              <p:nvSpPr>
                <p:cNvPr id="464" name="Freeform 2618">
                  <a:extLst>
                    <a:ext uri="{FF2B5EF4-FFF2-40B4-BE49-F238E27FC236}">
                      <a16:creationId xmlns:a16="http://schemas.microsoft.com/office/drawing/2014/main" id="{CCC9B455-DDDD-2377-B6DD-FD4E0BA71B2B}"/>
                    </a:ext>
                  </a:extLst>
                </p:cNvPr>
                <p:cNvSpPr/>
                <p:nvPr/>
              </p:nvSpPr>
              <p:spPr>
                <a:xfrm>
                  <a:off x="3993359" y="335502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65" name="Freeform 2619">
                  <a:extLst>
                    <a:ext uri="{FF2B5EF4-FFF2-40B4-BE49-F238E27FC236}">
                      <a16:creationId xmlns:a16="http://schemas.microsoft.com/office/drawing/2014/main" id="{79001645-9356-0CEF-312E-AAE410CBFAA8}"/>
                    </a:ext>
                  </a:extLst>
                </p:cNvPr>
                <p:cNvSpPr/>
                <p:nvPr/>
              </p:nvSpPr>
              <p:spPr>
                <a:xfrm>
                  <a:off x="3971130" y="337406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398" name="Graphic 4">
                <a:extLst>
                  <a:ext uri="{FF2B5EF4-FFF2-40B4-BE49-F238E27FC236}">
                    <a16:creationId xmlns:a16="http://schemas.microsoft.com/office/drawing/2014/main" id="{36BD7DBB-D523-8F7F-3934-C54CBBCBB35C}"/>
                  </a:ext>
                </a:extLst>
              </p:cNvPr>
              <p:cNvGrpSpPr/>
              <p:nvPr/>
            </p:nvGrpSpPr>
            <p:grpSpPr>
              <a:xfrm>
                <a:off x="3989040" y="3355029"/>
                <a:ext cx="44458" cy="38064"/>
                <a:chOff x="3989040" y="3355029"/>
                <a:chExt cx="44458" cy="38064"/>
              </a:xfrm>
            </p:grpSpPr>
            <p:sp>
              <p:nvSpPr>
                <p:cNvPr id="462" name="Freeform 2616">
                  <a:extLst>
                    <a:ext uri="{FF2B5EF4-FFF2-40B4-BE49-F238E27FC236}">
                      <a16:creationId xmlns:a16="http://schemas.microsoft.com/office/drawing/2014/main" id="{0E25E1BA-79F8-1D90-15C6-3A73DC39D8BD}"/>
                    </a:ext>
                  </a:extLst>
                </p:cNvPr>
                <p:cNvSpPr/>
                <p:nvPr/>
              </p:nvSpPr>
              <p:spPr>
                <a:xfrm>
                  <a:off x="4011270" y="335502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63" name="Freeform 2617">
                  <a:extLst>
                    <a:ext uri="{FF2B5EF4-FFF2-40B4-BE49-F238E27FC236}">
                      <a16:creationId xmlns:a16="http://schemas.microsoft.com/office/drawing/2014/main" id="{35940729-EE3E-554B-DECA-28DBB31D5CEB}"/>
                    </a:ext>
                  </a:extLst>
                </p:cNvPr>
                <p:cNvSpPr/>
                <p:nvPr/>
              </p:nvSpPr>
              <p:spPr>
                <a:xfrm>
                  <a:off x="3989040" y="337406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399" name="Graphic 4">
                <a:extLst>
                  <a:ext uri="{FF2B5EF4-FFF2-40B4-BE49-F238E27FC236}">
                    <a16:creationId xmlns:a16="http://schemas.microsoft.com/office/drawing/2014/main" id="{B294D642-FE03-8FD1-BDFC-41BB649F3BCB}"/>
                  </a:ext>
                </a:extLst>
              </p:cNvPr>
              <p:cNvGrpSpPr/>
              <p:nvPr/>
            </p:nvGrpSpPr>
            <p:grpSpPr>
              <a:xfrm>
                <a:off x="4117081" y="3374061"/>
                <a:ext cx="44458" cy="38064"/>
                <a:chOff x="4117081" y="3374061"/>
                <a:chExt cx="44458" cy="38064"/>
              </a:xfrm>
            </p:grpSpPr>
            <p:sp>
              <p:nvSpPr>
                <p:cNvPr id="460" name="Freeform 2614">
                  <a:extLst>
                    <a:ext uri="{FF2B5EF4-FFF2-40B4-BE49-F238E27FC236}">
                      <a16:creationId xmlns:a16="http://schemas.microsoft.com/office/drawing/2014/main" id="{435B91EE-E0E1-84D2-CB6E-998BFE28F6C3}"/>
                    </a:ext>
                  </a:extLst>
                </p:cNvPr>
                <p:cNvSpPr/>
                <p:nvPr/>
              </p:nvSpPr>
              <p:spPr>
                <a:xfrm>
                  <a:off x="4139311" y="3374061"/>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61" name="Freeform 2615">
                  <a:extLst>
                    <a:ext uri="{FF2B5EF4-FFF2-40B4-BE49-F238E27FC236}">
                      <a16:creationId xmlns:a16="http://schemas.microsoft.com/office/drawing/2014/main" id="{42A7FA14-384B-C67E-783F-F1C74452C5DB}"/>
                    </a:ext>
                  </a:extLst>
                </p:cNvPr>
                <p:cNvSpPr/>
                <p:nvPr/>
              </p:nvSpPr>
              <p:spPr>
                <a:xfrm>
                  <a:off x="4117081" y="339309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00" name="Graphic 4">
                <a:extLst>
                  <a:ext uri="{FF2B5EF4-FFF2-40B4-BE49-F238E27FC236}">
                    <a16:creationId xmlns:a16="http://schemas.microsoft.com/office/drawing/2014/main" id="{AC1B16F7-3611-F955-188B-3D358500412F}"/>
                  </a:ext>
                </a:extLst>
              </p:cNvPr>
              <p:cNvGrpSpPr/>
              <p:nvPr/>
            </p:nvGrpSpPr>
            <p:grpSpPr>
              <a:xfrm>
                <a:off x="4141724" y="3409588"/>
                <a:ext cx="44458" cy="38064"/>
                <a:chOff x="4141724" y="3409588"/>
                <a:chExt cx="44458" cy="38064"/>
              </a:xfrm>
            </p:grpSpPr>
            <p:sp>
              <p:nvSpPr>
                <p:cNvPr id="458" name="Freeform 2612">
                  <a:extLst>
                    <a:ext uri="{FF2B5EF4-FFF2-40B4-BE49-F238E27FC236}">
                      <a16:creationId xmlns:a16="http://schemas.microsoft.com/office/drawing/2014/main" id="{921A0CEB-FC8A-C7CF-4723-2572DDC5FB40}"/>
                    </a:ext>
                  </a:extLst>
                </p:cNvPr>
                <p:cNvSpPr/>
                <p:nvPr/>
              </p:nvSpPr>
              <p:spPr>
                <a:xfrm>
                  <a:off x="4163953" y="3409588"/>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59" name="Freeform 2613">
                  <a:extLst>
                    <a:ext uri="{FF2B5EF4-FFF2-40B4-BE49-F238E27FC236}">
                      <a16:creationId xmlns:a16="http://schemas.microsoft.com/office/drawing/2014/main" id="{1830945D-FF00-1220-9E78-BB2259DD461D}"/>
                    </a:ext>
                  </a:extLst>
                </p:cNvPr>
                <p:cNvSpPr/>
                <p:nvPr/>
              </p:nvSpPr>
              <p:spPr>
                <a:xfrm>
                  <a:off x="4141724" y="3428620"/>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01" name="Graphic 4">
                <a:extLst>
                  <a:ext uri="{FF2B5EF4-FFF2-40B4-BE49-F238E27FC236}">
                    <a16:creationId xmlns:a16="http://schemas.microsoft.com/office/drawing/2014/main" id="{B0214913-9EF8-16C3-1421-3604A93FB9B6}"/>
                  </a:ext>
                </a:extLst>
              </p:cNvPr>
              <p:cNvGrpSpPr/>
              <p:nvPr/>
            </p:nvGrpSpPr>
            <p:grpSpPr>
              <a:xfrm>
                <a:off x="4154300" y="3443339"/>
                <a:ext cx="44458" cy="38064"/>
                <a:chOff x="4154300" y="3443339"/>
                <a:chExt cx="44458" cy="38064"/>
              </a:xfrm>
            </p:grpSpPr>
            <p:sp>
              <p:nvSpPr>
                <p:cNvPr id="456" name="Freeform 2610">
                  <a:extLst>
                    <a:ext uri="{FF2B5EF4-FFF2-40B4-BE49-F238E27FC236}">
                      <a16:creationId xmlns:a16="http://schemas.microsoft.com/office/drawing/2014/main" id="{21DFA30F-F161-9AD4-CADE-D445145CE758}"/>
                    </a:ext>
                  </a:extLst>
                </p:cNvPr>
                <p:cNvSpPr/>
                <p:nvPr/>
              </p:nvSpPr>
              <p:spPr>
                <a:xfrm>
                  <a:off x="4176529" y="344333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57" name="Freeform 2611">
                  <a:extLst>
                    <a:ext uri="{FF2B5EF4-FFF2-40B4-BE49-F238E27FC236}">
                      <a16:creationId xmlns:a16="http://schemas.microsoft.com/office/drawing/2014/main" id="{D8C307D0-74EB-EB57-C834-9EB0F7A0004D}"/>
                    </a:ext>
                  </a:extLst>
                </p:cNvPr>
                <p:cNvSpPr/>
                <p:nvPr/>
              </p:nvSpPr>
              <p:spPr>
                <a:xfrm>
                  <a:off x="4154300" y="346237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02" name="Graphic 4">
                <a:extLst>
                  <a:ext uri="{FF2B5EF4-FFF2-40B4-BE49-F238E27FC236}">
                    <a16:creationId xmlns:a16="http://schemas.microsoft.com/office/drawing/2014/main" id="{AB10A7D1-1C29-AC46-AA70-1229E32D06C2}"/>
                  </a:ext>
                </a:extLst>
              </p:cNvPr>
              <p:cNvGrpSpPr/>
              <p:nvPr/>
            </p:nvGrpSpPr>
            <p:grpSpPr>
              <a:xfrm>
                <a:off x="4219463" y="3649395"/>
                <a:ext cx="44458" cy="38064"/>
                <a:chOff x="4219463" y="3649395"/>
                <a:chExt cx="44458" cy="38064"/>
              </a:xfrm>
            </p:grpSpPr>
            <p:sp>
              <p:nvSpPr>
                <p:cNvPr id="454" name="Freeform 2608">
                  <a:extLst>
                    <a:ext uri="{FF2B5EF4-FFF2-40B4-BE49-F238E27FC236}">
                      <a16:creationId xmlns:a16="http://schemas.microsoft.com/office/drawing/2014/main" id="{414C36E8-0366-C5B7-0DF0-6FD55812088B}"/>
                    </a:ext>
                  </a:extLst>
                </p:cNvPr>
                <p:cNvSpPr/>
                <p:nvPr/>
              </p:nvSpPr>
              <p:spPr>
                <a:xfrm>
                  <a:off x="4241693" y="364939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55" name="Freeform 2609">
                  <a:extLst>
                    <a:ext uri="{FF2B5EF4-FFF2-40B4-BE49-F238E27FC236}">
                      <a16:creationId xmlns:a16="http://schemas.microsoft.com/office/drawing/2014/main" id="{7A0B00F5-D65E-27E6-E166-557C461C1F61}"/>
                    </a:ext>
                  </a:extLst>
                </p:cNvPr>
                <p:cNvSpPr/>
                <p:nvPr/>
              </p:nvSpPr>
              <p:spPr>
                <a:xfrm>
                  <a:off x="4219463" y="366842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03" name="Graphic 4">
                <a:extLst>
                  <a:ext uri="{FF2B5EF4-FFF2-40B4-BE49-F238E27FC236}">
                    <a16:creationId xmlns:a16="http://schemas.microsoft.com/office/drawing/2014/main" id="{E16E6BAA-43F2-AD78-88F9-30214727F669}"/>
                  </a:ext>
                </a:extLst>
              </p:cNvPr>
              <p:cNvGrpSpPr/>
              <p:nvPr/>
            </p:nvGrpSpPr>
            <p:grpSpPr>
              <a:xfrm>
                <a:off x="4381420" y="3725778"/>
                <a:ext cx="44458" cy="38064"/>
                <a:chOff x="4381420" y="3725778"/>
                <a:chExt cx="44458" cy="38064"/>
              </a:xfrm>
            </p:grpSpPr>
            <p:sp>
              <p:nvSpPr>
                <p:cNvPr id="452" name="Freeform 2606">
                  <a:extLst>
                    <a:ext uri="{FF2B5EF4-FFF2-40B4-BE49-F238E27FC236}">
                      <a16:creationId xmlns:a16="http://schemas.microsoft.com/office/drawing/2014/main" id="{C656D147-5EC1-0EA2-7046-71DDC8D376B4}"/>
                    </a:ext>
                  </a:extLst>
                </p:cNvPr>
                <p:cNvSpPr/>
                <p:nvPr/>
              </p:nvSpPr>
              <p:spPr>
                <a:xfrm>
                  <a:off x="4403649" y="3725778"/>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53" name="Freeform 2607">
                  <a:extLst>
                    <a:ext uri="{FF2B5EF4-FFF2-40B4-BE49-F238E27FC236}">
                      <a16:creationId xmlns:a16="http://schemas.microsoft.com/office/drawing/2014/main" id="{9D2ED0D4-EB91-3C23-609E-A72AC647AFA7}"/>
                    </a:ext>
                  </a:extLst>
                </p:cNvPr>
                <p:cNvSpPr/>
                <p:nvPr/>
              </p:nvSpPr>
              <p:spPr>
                <a:xfrm>
                  <a:off x="4381420" y="3744810"/>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04" name="Graphic 4">
                <a:extLst>
                  <a:ext uri="{FF2B5EF4-FFF2-40B4-BE49-F238E27FC236}">
                    <a16:creationId xmlns:a16="http://schemas.microsoft.com/office/drawing/2014/main" id="{F7D63589-2731-8558-3F0B-38BE25680044}"/>
                  </a:ext>
                </a:extLst>
              </p:cNvPr>
              <p:cNvGrpSpPr/>
              <p:nvPr/>
            </p:nvGrpSpPr>
            <p:grpSpPr>
              <a:xfrm>
                <a:off x="4390947" y="3761685"/>
                <a:ext cx="44458" cy="38064"/>
                <a:chOff x="4390947" y="3761685"/>
                <a:chExt cx="44458" cy="38064"/>
              </a:xfrm>
            </p:grpSpPr>
            <p:sp>
              <p:nvSpPr>
                <p:cNvPr id="450" name="Freeform 2604">
                  <a:extLst>
                    <a:ext uri="{FF2B5EF4-FFF2-40B4-BE49-F238E27FC236}">
                      <a16:creationId xmlns:a16="http://schemas.microsoft.com/office/drawing/2014/main" id="{802AEDBE-28E7-B076-7B2B-972EC7EFA1D9}"/>
                    </a:ext>
                  </a:extLst>
                </p:cNvPr>
                <p:cNvSpPr/>
                <p:nvPr/>
              </p:nvSpPr>
              <p:spPr>
                <a:xfrm>
                  <a:off x="4413176" y="376168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51" name="Freeform 2605">
                  <a:extLst>
                    <a:ext uri="{FF2B5EF4-FFF2-40B4-BE49-F238E27FC236}">
                      <a16:creationId xmlns:a16="http://schemas.microsoft.com/office/drawing/2014/main" id="{1A9FA3E3-CE82-8949-9B35-7C236B9EF7A5}"/>
                    </a:ext>
                  </a:extLst>
                </p:cNvPr>
                <p:cNvSpPr/>
                <p:nvPr/>
              </p:nvSpPr>
              <p:spPr>
                <a:xfrm>
                  <a:off x="4390947" y="378071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05" name="Graphic 4">
                <a:extLst>
                  <a:ext uri="{FF2B5EF4-FFF2-40B4-BE49-F238E27FC236}">
                    <a16:creationId xmlns:a16="http://schemas.microsoft.com/office/drawing/2014/main" id="{CB0ECF21-E57D-8599-1CC1-143664F3CFE6}"/>
                  </a:ext>
                </a:extLst>
              </p:cNvPr>
              <p:cNvGrpSpPr/>
              <p:nvPr/>
            </p:nvGrpSpPr>
            <p:grpSpPr>
              <a:xfrm>
                <a:off x="4419273" y="3843016"/>
                <a:ext cx="44458" cy="38064"/>
                <a:chOff x="4419273" y="3843016"/>
                <a:chExt cx="44458" cy="38064"/>
              </a:xfrm>
            </p:grpSpPr>
            <p:sp>
              <p:nvSpPr>
                <p:cNvPr id="448" name="Freeform 2602">
                  <a:extLst>
                    <a:ext uri="{FF2B5EF4-FFF2-40B4-BE49-F238E27FC236}">
                      <a16:creationId xmlns:a16="http://schemas.microsoft.com/office/drawing/2014/main" id="{5D90C1C3-844F-FD6C-E2EA-12DF33A845E0}"/>
                    </a:ext>
                  </a:extLst>
                </p:cNvPr>
                <p:cNvSpPr/>
                <p:nvPr/>
              </p:nvSpPr>
              <p:spPr>
                <a:xfrm>
                  <a:off x="4441503" y="3843016"/>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49" name="Freeform 2603">
                  <a:extLst>
                    <a:ext uri="{FF2B5EF4-FFF2-40B4-BE49-F238E27FC236}">
                      <a16:creationId xmlns:a16="http://schemas.microsoft.com/office/drawing/2014/main" id="{E6F5385E-FE47-3CB3-ED11-2A11BFEB5FDD}"/>
                    </a:ext>
                  </a:extLst>
                </p:cNvPr>
                <p:cNvSpPr/>
                <p:nvPr/>
              </p:nvSpPr>
              <p:spPr>
                <a:xfrm>
                  <a:off x="4419273" y="3862049"/>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06" name="Graphic 4">
                <a:extLst>
                  <a:ext uri="{FF2B5EF4-FFF2-40B4-BE49-F238E27FC236}">
                    <a16:creationId xmlns:a16="http://schemas.microsoft.com/office/drawing/2014/main" id="{ABB58729-160B-8BB8-B0A6-124C42F49B6D}"/>
                  </a:ext>
                </a:extLst>
              </p:cNvPr>
              <p:cNvGrpSpPr/>
              <p:nvPr/>
            </p:nvGrpSpPr>
            <p:grpSpPr>
              <a:xfrm>
                <a:off x="4442900" y="3862049"/>
                <a:ext cx="44458" cy="38064"/>
                <a:chOff x="4442900" y="3862049"/>
                <a:chExt cx="44458" cy="38064"/>
              </a:xfrm>
            </p:grpSpPr>
            <p:sp>
              <p:nvSpPr>
                <p:cNvPr id="446" name="Freeform 2600">
                  <a:extLst>
                    <a:ext uri="{FF2B5EF4-FFF2-40B4-BE49-F238E27FC236}">
                      <a16:creationId xmlns:a16="http://schemas.microsoft.com/office/drawing/2014/main" id="{DE58DCDD-14BD-2860-39A6-D2F2C1C97920}"/>
                    </a:ext>
                  </a:extLst>
                </p:cNvPr>
                <p:cNvSpPr/>
                <p:nvPr/>
              </p:nvSpPr>
              <p:spPr>
                <a:xfrm>
                  <a:off x="4465129" y="386204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47" name="Freeform 2601">
                  <a:extLst>
                    <a:ext uri="{FF2B5EF4-FFF2-40B4-BE49-F238E27FC236}">
                      <a16:creationId xmlns:a16="http://schemas.microsoft.com/office/drawing/2014/main" id="{53372E5C-6250-F056-3482-8C438B3DFA82}"/>
                    </a:ext>
                  </a:extLst>
                </p:cNvPr>
                <p:cNvSpPr/>
                <p:nvPr/>
              </p:nvSpPr>
              <p:spPr>
                <a:xfrm>
                  <a:off x="4442900" y="388108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07" name="Graphic 4">
                <a:extLst>
                  <a:ext uri="{FF2B5EF4-FFF2-40B4-BE49-F238E27FC236}">
                    <a16:creationId xmlns:a16="http://schemas.microsoft.com/office/drawing/2014/main" id="{15BD149E-146F-9D45-7102-0A231DB05BF9}"/>
                  </a:ext>
                </a:extLst>
              </p:cNvPr>
              <p:cNvGrpSpPr/>
              <p:nvPr/>
            </p:nvGrpSpPr>
            <p:grpSpPr>
              <a:xfrm>
                <a:off x="4655412" y="3926505"/>
                <a:ext cx="44458" cy="38064"/>
                <a:chOff x="4655412" y="3926505"/>
                <a:chExt cx="44458" cy="38064"/>
              </a:xfrm>
            </p:grpSpPr>
            <p:sp>
              <p:nvSpPr>
                <p:cNvPr id="444" name="Freeform 2598">
                  <a:extLst>
                    <a:ext uri="{FF2B5EF4-FFF2-40B4-BE49-F238E27FC236}">
                      <a16:creationId xmlns:a16="http://schemas.microsoft.com/office/drawing/2014/main" id="{78710EC9-AECA-6358-466A-AE9F3493ABD2}"/>
                    </a:ext>
                  </a:extLst>
                </p:cNvPr>
                <p:cNvSpPr/>
                <p:nvPr/>
              </p:nvSpPr>
              <p:spPr>
                <a:xfrm>
                  <a:off x="4677642" y="392650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45" name="Freeform 2599">
                  <a:extLst>
                    <a:ext uri="{FF2B5EF4-FFF2-40B4-BE49-F238E27FC236}">
                      <a16:creationId xmlns:a16="http://schemas.microsoft.com/office/drawing/2014/main" id="{72D494AA-795C-7D23-CE28-69EC224DC667}"/>
                    </a:ext>
                  </a:extLst>
                </p:cNvPr>
                <p:cNvSpPr/>
                <p:nvPr/>
              </p:nvSpPr>
              <p:spPr>
                <a:xfrm>
                  <a:off x="4655412" y="394553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08" name="Graphic 4">
                <a:extLst>
                  <a:ext uri="{FF2B5EF4-FFF2-40B4-BE49-F238E27FC236}">
                    <a16:creationId xmlns:a16="http://schemas.microsoft.com/office/drawing/2014/main" id="{46FA6E28-7871-8F5B-586C-80D18BE42AB2}"/>
                  </a:ext>
                </a:extLst>
              </p:cNvPr>
              <p:cNvGrpSpPr/>
              <p:nvPr/>
            </p:nvGrpSpPr>
            <p:grpSpPr>
              <a:xfrm>
                <a:off x="4662526" y="3989819"/>
                <a:ext cx="44458" cy="38064"/>
                <a:chOff x="4662526" y="3989819"/>
                <a:chExt cx="44458" cy="38064"/>
              </a:xfrm>
            </p:grpSpPr>
            <p:sp>
              <p:nvSpPr>
                <p:cNvPr id="442" name="Freeform 2596">
                  <a:extLst>
                    <a:ext uri="{FF2B5EF4-FFF2-40B4-BE49-F238E27FC236}">
                      <a16:creationId xmlns:a16="http://schemas.microsoft.com/office/drawing/2014/main" id="{EDF17EE8-2935-03C4-23D1-997AF9D30750}"/>
                    </a:ext>
                  </a:extLst>
                </p:cNvPr>
                <p:cNvSpPr/>
                <p:nvPr/>
              </p:nvSpPr>
              <p:spPr>
                <a:xfrm>
                  <a:off x="4684755" y="3989819"/>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4F74C8"/>
                  </a:solidFill>
                  <a:prstDash val="solid"/>
                  <a:miter/>
                </a:ln>
              </p:spPr>
              <p:txBody>
                <a:bodyPr rtlCol="0" anchor="ctr"/>
                <a:lstStyle/>
                <a:p>
                  <a:endParaRPr lang="en-US" sz="900"/>
                </a:p>
              </p:txBody>
            </p:sp>
            <p:sp>
              <p:nvSpPr>
                <p:cNvPr id="443" name="Freeform 2597">
                  <a:extLst>
                    <a:ext uri="{FF2B5EF4-FFF2-40B4-BE49-F238E27FC236}">
                      <a16:creationId xmlns:a16="http://schemas.microsoft.com/office/drawing/2014/main" id="{8E78DB6B-EDA9-5F35-FEDC-350B2AB5F4B8}"/>
                    </a:ext>
                  </a:extLst>
                </p:cNvPr>
                <p:cNvSpPr/>
                <p:nvPr/>
              </p:nvSpPr>
              <p:spPr>
                <a:xfrm>
                  <a:off x="4662526" y="400885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09" name="Graphic 4">
                <a:extLst>
                  <a:ext uri="{FF2B5EF4-FFF2-40B4-BE49-F238E27FC236}">
                    <a16:creationId xmlns:a16="http://schemas.microsoft.com/office/drawing/2014/main" id="{7B8D60C9-7890-79FD-42D5-12D45703E148}"/>
                  </a:ext>
                </a:extLst>
              </p:cNvPr>
              <p:cNvGrpSpPr/>
              <p:nvPr/>
            </p:nvGrpSpPr>
            <p:grpSpPr>
              <a:xfrm>
                <a:off x="4702031" y="4057320"/>
                <a:ext cx="44458" cy="38064"/>
                <a:chOff x="4702031" y="4057320"/>
                <a:chExt cx="44458" cy="38064"/>
              </a:xfrm>
            </p:grpSpPr>
            <p:sp>
              <p:nvSpPr>
                <p:cNvPr id="440" name="Freeform 2594">
                  <a:extLst>
                    <a:ext uri="{FF2B5EF4-FFF2-40B4-BE49-F238E27FC236}">
                      <a16:creationId xmlns:a16="http://schemas.microsoft.com/office/drawing/2014/main" id="{BAD0B4E7-2EF2-82BD-B089-6290D7AE9D2D}"/>
                    </a:ext>
                  </a:extLst>
                </p:cNvPr>
                <p:cNvSpPr/>
                <p:nvPr/>
              </p:nvSpPr>
              <p:spPr>
                <a:xfrm>
                  <a:off x="4724260" y="4057320"/>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41" name="Freeform 2595">
                  <a:extLst>
                    <a:ext uri="{FF2B5EF4-FFF2-40B4-BE49-F238E27FC236}">
                      <a16:creationId xmlns:a16="http://schemas.microsoft.com/office/drawing/2014/main" id="{13E47F1E-91A0-1FB5-33F5-CF984537E729}"/>
                    </a:ext>
                  </a:extLst>
                </p:cNvPr>
                <p:cNvSpPr/>
                <p:nvPr/>
              </p:nvSpPr>
              <p:spPr>
                <a:xfrm>
                  <a:off x="4702031" y="4076352"/>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10" name="Graphic 4">
                <a:extLst>
                  <a:ext uri="{FF2B5EF4-FFF2-40B4-BE49-F238E27FC236}">
                    <a16:creationId xmlns:a16="http://schemas.microsoft.com/office/drawing/2014/main" id="{2761DE5C-3739-6C09-8F66-E407E99B8E9A}"/>
                  </a:ext>
                </a:extLst>
              </p:cNvPr>
              <p:cNvGrpSpPr/>
              <p:nvPr/>
            </p:nvGrpSpPr>
            <p:grpSpPr>
              <a:xfrm>
                <a:off x="4731500" y="4057320"/>
                <a:ext cx="44458" cy="38064"/>
                <a:chOff x="4731500" y="4057320"/>
                <a:chExt cx="44458" cy="38064"/>
              </a:xfrm>
            </p:grpSpPr>
            <p:sp>
              <p:nvSpPr>
                <p:cNvPr id="438" name="Freeform 2592">
                  <a:extLst>
                    <a:ext uri="{FF2B5EF4-FFF2-40B4-BE49-F238E27FC236}">
                      <a16:creationId xmlns:a16="http://schemas.microsoft.com/office/drawing/2014/main" id="{53F750A0-1C0A-8E53-EE2C-8DA48107C7C7}"/>
                    </a:ext>
                  </a:extLst>
                </p:cNvPr>
                <p:cNvSpPr/>
                <p:nvPr/>
              </p:nvSpPr>
              <p:spPr>
                <a:xfrm>
                  <a:off x="4753730" y="4057320"/>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39" name="Freeform 2593">
                  <a:extLst>
                    <a:ext uri="{FF2B5EF4-FFF2-40B4-BE49-F238E27FC236}">
                      <a16:creationId xmlns:a16="http://schemas.microsoft.com/office/drawing/2014/main" id="{11854FE3-A019-B377-0F9F-1FBCB2C04FEE}"/>
                    </a:ext>
                  </a:extLst>
                </p:cNvPr>
                <p:cNvSpPr/>
                <p:nvPr/>
              </p:nvSpPr>
              <p:spPr>
                <a:xfrm>
                  <a:off x="4731500" y="4076352"/>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11" name="Graphic 4">
                <a:extLst>
                  <a:ext uri="{FF2B5EF4-FFF2-40B4-BE49-F238E27FC236}">
                    <a16:creationId xmlns:a16="http://schemas.microsoft.com/office/drawing/2014/main" id="{060220C3-8A70-B6C1-9DA6-C123C93B071E}"/>
                  </a:ext>
                </a:extLst>
              </p:cNvPr>
              <p:cNvGrpSpPr/>
              <p:nvPr/>
            </p:nvGrpSpPr>
            <p:grpSpPr>
              <a:xfrm>
                <a:off x="4860176" y="4137763"/>
                <a:ext cx="44458" cy="38064"/>
                <a:chOff x="4860176" y="4137763"/>
                <a:chExt cx="44458" cy="38064"/>
              </a:xfrm>
            </p:grpSpPr>
            <p:sp>
              <p:nvSpPr>
                <p:cNvPr id="436" name="Freeform 2590">
                  <a:extLst>
                    <a:ext uri="{FF2B5EF4-FFF2-40B4-BE49-F238E27FC236}">
                      <a16:creationId xmlns:a16="http://schemas.microsoft.com/office/drawing/2014/main" id="{E5FA9285-CE0F-7E34-5DA6-69D208F98D7B}"/>
                    </a:ext>
                  </a:extLst>
                </p:cNvPr>
                <p:cNvSpPr/>
                <p:nvPr/>
              </p:nvSpPr>
              <p:spPr>
                <a:xfrm>
                  <a:off x="4882406" y="4137763"/>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37" name="Freeform 2591">
                  <a:extLst>
                    <a:ext uri="{FF2B5EF4-FFF2-40B4-BE49-F238E27FC236}">
                      <a16:creationId xmlns:a16="http://schemas.microsoft.com/office/drawing/2014/main" id="{90C3ADF6-E618-502D-3953-C61CDAF8DCF6}"/>
                    </a:ext>
                  </a:extLst>
                </p:cNvPr>
                <p:cNvSpPr/>
                <p:nvPr/>
              </p:nvSpPr>
              <p:spPr>
                <a:xfrm>
                  <a:off x="4860176" y="4156795"/>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12" name="Graphic 4">
                <a:extLst>
                  <a:ext uri="{FF2B5EF4-FFF2-40B4-BE49-F238E27FC236}">
                    <a16:creationId xmlns:a16="http://schemas.microsoft.com/office/drawing/2014/main" id="{F972C8D5-3E03-9614-915B-878CB0A4FA00}"/>
                  </a:ext>
                </a:extLst>
              </p:cNvPr>
              <p:cNvGrpSpPr/>
              <p:nvPr/>
            </p:nvGrpSpPr>
            <p:grpSpPr>
              <a:xfrm>
                <a:off x="4872752" y="4195113"/>
                <a:ext cx="44458" cy="38064"/>
                <a:chOff x="4872752" y="4195113"/>
                <a:chExt cx="44458" cy="38064"/>
              </a:xfrm>
            </p:grpSpPr>
            <p:sp>
              <p:nvSpPr>
                <p:cNvPr id="434" name="Freeform 2588">
                  <a:extLst>
                    <a:ext uri="{FF2B5EF4-FFF2-40B4-BE49-F238E27FC236}">
                      <a16:creationId xmlns:a16="http://schemas.microsoft.com/office/drawing/2014/main" id="{AF41F5A2-08CF-5364-E994-B764677D8D9E}"/>
                    </a:ext>
                  </a:extLst>
                </p:cNvPr>
                <p:cNvSpPr/>
                <p:nvPr/>
              </p:nvSpPr>
              <p:spPr>
                <a:xfrm>
                  <a:off x="4894981" y="4195113"/>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35" name="Freeform 2589">
                  <a:extLst>
                    <a:ext uri="{FF2B5EF4-FFF2-40B4-BE49-F238E27FC236}">
                      <a16:creationId xmlns:a16="http://schemas.microsoft.com/office/drawing/2014/main" id="{94B2517F-0AA5-5E4B-363A-E11B685C44AF}"/>
                    </a:ext>
                  </a:extLst>
                </p:cNvPr>
                <p:cNvSpPr/>
                <p:nvPr/>
              </p:nvSpPr>
              <p:spPr>
                <a:xfrm>
                  <a:off x="4872752" y="421414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13" name="Graphic 4">
                <a:extLst>
                  <a:ext uri="{FF2B5EF4-FFF2-40B4-BE49-F238E27FC236}">
                    <a16:creationId xmlns:a16="http://schemas.microsoft.com/office/drawing/2014/main" id="{BB81C82C-E90F-85F5-CCE6-7D72C02BF963}"/>
                  </a:ext>
                </a:extLst>
              </p:cNvPr>
              <p:cNvGrpSpPr/>
              <p:nvPr/>
            </p:nvGrpSpPr>
            <p:grpSpPr>
              <a:xfrm>
                <a:off x="4894981" y="4195113"/>
                <a:ext cx="44458" cy="38064"/>
                <a:chOff x="4894981" y="4195113"/>
                <a:chExt cx="44458" cy="38064"/>
              </a:xfrm>
            </p:grpSpPr>
            <p:sp>
              <p:nvSpPr>
                <p:cNvPr id="432" name="Freeform 2586">
                  <a:extLst>
                    <a:ext uri="{FF2B5EF4-FFF2-40B4-BE49-F238E27FC236}">
                      <a16:creationId xmlns:a16="http://schemas.microsoft.com/office/drawing/2014/main" id="{368D6904-50F9-C65C-C1E8-E3E931D9FF52}"/>
                    </a:ext>
                  </a:extLst>
                </p:cNvPr>
                <p:cNvSpPr/>
                <p:nvPr/>
              </p:nvSpPr>
              <p:spPr>
                <a:xfrm>
                  <a:off x="4917211" y="4195113"/>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33" name="Freeform 2587">
                  <a:extLst>
                    <a:ext uri="{FF2B5EF4-FFF2-40B4-BE49-F238E27FC236}">
                      <a16:creationId xmlns:a16="http://schemas.microsoft.com/office/drawing/2014/main" id="{CA1045F2-42A6-164E-633A-46F50B35D12B}"/>
                    </a:ext>
                  </a:extLst>
                </p:cNvPr>
                <p:cNvSpPr/>
                <p:nvPr/>
              </p:nvSpPr>
              <p:spPr>
                <a:xfrm>
                  <a:off x="4894981" y="421414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14" name="Graphic 4">
                <a:extLst>
                  <a:ext uri="{FF2B5EF4-FFF2-40B4-BE49-F238E27FC236}">
                    <a16:creationId xmlns:a16="http://schemas.microsoft.com/office/drawing/2014/main" id="{6E55CFA6-D1C3-6B5B-4201-8220F53821AC}"/>
                  </a:ext>
                </a:extLst>
              </p:cNvPr>
              <p:cNvGrpSpPr/>
              <p:nvPr/>
            </p:nvGrpSpPr>
            <p:grpSpPr>
              <a:xfrm>
                <a:off x="4917211" y="4195113"/>
                <a:ext cx="44458" cy="38064"/>
                <a:chOff x="4917211" y="4195113"/>
                <a:chExt cx="44458" cy="38064"/>
              </a:xfrm>
            </p:grpSpPr>
            <p:sp>
              <p:nvSpPr>
                <p:cNvPr id="430" name="Freeform 2584">
                  <a:extLst>
                    <a:ext uri="{FF2B5EF4-FFF2-40B4-BE49-F238E27FC236}">
                      <a16:creationId xmlns:a16="http://schemas.microsoft.com/office/drawing/2014/main" id="{0B2C676F-B889-0070-4C70-D9F949DA39C5}"/>
                    </a:ext>
                  </a:extLst>
                </p:cNvPr>
                <p:cNvSpPr/>
                <p:nvPr/>
              </p:nvSpPr>
              <p:spPr>
                <a:xfrm>
                  <a:off x="4939440" y="4195113"/>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31" name="Freeform 2585">
                  <a:extLst>
                    <a:ext uri="{FF2B5EF4-FFF2-40B4-BE49-F238E27FC236}">
                      <a16:creationId xmlns:a16="http://schemas.microsoft.com/office/drawing/2014/main" id="{E155F96C-A471-7947-4702-CC50A95FBCDB}"/>
                    </a:ext>
                  </a:extLst>
                </p:cNvPr>
                <p:cNvSpPr/>
                <p:nvPr/>
              </p:nvSpPr>
              <p:spPr>
                <a:xfrm>
                  <a:off x="4917211" y="421414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15" name="Graphic 4">
                <a:extLst>
                  <a:ext uri="{FF2B5EF4-FFF2-40B4-BE49-F238E27FC236}">
                    <a16:creationId xmlns:a16="http://schemas.microsoft.com/office/drawing/2014/main" id="{23DA2C4F-1CCE-45E8-BEE9-631ECAA08F46}"/>
                  </a:ext>
                </a:extLst>
              </p:cNvPr>
              <p:cNvGrpSpPr/>
              <p:nvPr/>
            </p:nvGrpSpPr>
            <p:grpSpPr>
              <a:xfrm>
                <a:off x="4935756" y="4230894"/>
                <a:ext cx="44458" cy="38064"/>
                <a:chOff x="4935756" y="4230894"/>
                <a:chExt cx="44458" cy="38064"/>
              </a:xfrm>
            </p:grpSpPr>
            <p:sp>
              <p:nvSpPr>
                <p:cNvPr id="428" name="Freeform 2582">
                  <a:extLst>
                    <a:ext uri="{FF2B5EF4-FFF2-40B4-BE49-F238E27FC236}">
                      <a16:creationId xmlns:a16="http://schemas.microsoft.com/office/drawing/2014/main" id="{42A1E054-641D-4BD3-A7FE-20B801FB2862}"/>
                    </a:ext>
                  </a:extLst>
                </p:cNvPr>
                <p:cNvSpPr/>
                <p:nvPr/>
              </p:nvSpPr>
              <p:spPr>
                <a:xfrm>
                  <a:off x="4957986" y="4230894"/>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4F74C8"/>
                  </a:solidFill>
                  <a:prstDash val="solid"/>
                  <a:miter/>
                </a:ln>
              </p:spPr>
              <p:txBody>
                <a:bodyPr rtlCol="0" anchor="ctr"/>
                <a:lstStyle/>
                <a:p>
                  <a:endParaRPr lang="en-US" sz="900"/>
                </a:p>
              </p:txBody>
            </p:sp>
            <p:sp>
              <p:nvSpPr>
                <p:cNvPr id="429" name="Freeform 2583">
                  <a:extLst>
                    <a:ext uri="{FF2B5EF4-FFF2-40B4-BE49-F238E27FC236}">
                      <a16:creationId xmlns:a16="http://schemas.microsoft.com/office/drawing/2014/main" id="{628C7B03-7104-FBE2-4C38-F1D389A038A8}"/>
                    </a:ext>
                  </a:extLst>
                </p:cNvPr>
                <p:cNvSpPr/>
                <p:nvPr/>
              </p:nvSpPr>
              <p:spPr>
                <a:xfrm>
                  <a:off x="4935756" y="424992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16" name="Graphic 4">
                <a:extLst>
                  <a:ext uri="{FF2B5EF4-FFF2-40B4-BE49-F238E27FC236}">
                    <a16:creationId xmlns:a16="http://schemas.microsoft.com/office/drawing/2014/main" id="{B08E4763-6971-2A10-7620-4D47537D92FF}"/>
                  </a:ext>
                </a:extLst>
              </p:cNvPr>
              <p:cNvGrpSpPr/>
              <p:nvPr/>
            </p:nvGrpSpPr>
            <p:grpSpPr>
              <a:xfrm>
                <a:off x="5013368" y="4323264"/>
                <a:ext cx="44458" cy="38064"/>
                <a:chOff x="5013368" y="4323264"/>
                <a:chExt cx="44458" cy="38064"/>
              </a:xfrm>
            </p:grpSpPr>
            <p:sp>
              <p:nvSpPr>
                <p:cNvPr id="426" name="Freeform 2580">
                  <a:extLst>
                    <a:ext uri="{FF2B5EF4-FFF2-40B4-BE49-F238E27FC236}">
                      <a16:creationId xmlns:a16="http://schemas.microsoft.com/office/drawing/2014/main" id="{7B05F1BF-5054-DC20-8BB2-E39A72DAEF66}"/>
                    </a:ext>
                  </a:extLst>
                </p:cNvPr>
                <p:cNvSpPr/>
                <p:nvPr/>
              </p:nvSpPr>
              <p:spPr>
                <a:xfrm>
                  <a:off x="5035598" y="4323264"/>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27" name="Freeform 2581">
                  <a:extLst>
                    <a:ext uri="{FF2B5EF4-FFF2-40B4-BE49-F238E27FC236}">
                      <a16:creationId xmlns:a16="http://schemas.microsoft.com/office/drawing/2014/main" id="{D2B3A43B-1CAE-BF89-B296-AACCAF72E34D}"/>
                    </a:ext>
                  </a:extLst>
                </p:cNvPr>
                <p:cNvSpPr/>
                <p:nvPr/>
              </p:nvSpPr>
              <p:spPr>
                <a:xfrm>
                  <a:off x="5013368" y="434229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17" name="Graphic 4">
                <a:extLst>
                  <a:ext uri="{FF2B5EF4-FFF2-40B4-BE49-F238E27FC236}">
                    <a16:creationId xmlns:a16="http://schemas.microsoft.com/office/drawing/2014/main" id="{D6D45BB3-450D-CCBD-B94A-BA89E66A4C08}"/>
                  </a:ext>
                </a:extLst>
              </p:cNvPr>
              <p:cNvGrpSpPr/>
              <p:nvPr/>
            </p:nvGrpSpPr>
            <p:grpSpPr>
              <a:xfrm>
                <a:off x="5144331" y="4323264"/>
                <a:ext cx="44458" cy="38064"/>
                <a:chOff x="5144331" y="4323264"/>
                <a:chExt cx="44458" cy="38064"/>
              </a:xfrm>
            </p:grpSpPr>
            <p:sp>
              <p:nvSpPr>
                <p:cNvPr id="424" name="Freeform 2578">
                  <a:extLst>
                    <a:ext uri="{FF2B5EF4-FFF2-40B4-BE49-F238E27FC236}">
                      <a16:creationId xmlns:a16="http://schemas.microsoft.com/office/drawing/2014/main" id="{19070516-87CA-BA7E-5ED7-4EE726B151C9}"/>
                    </a:ext>
                  </a:extLst>
                </p:cNvPr>
                <p:cNvSpPr/>
                <p:nvPr/>
              </p:nvSpPr>
              <p:spPr>
                <a:xfrm>
                  <a:off x="5166560" y="4323264"/>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25" name="Freeform 2579">
                  <a:extLst>
                    <a:ext uri="{FF2B5EF4-FFF2-40B4-BE49-F238E27FC236}">
                      <a16:creationId xmlns:a16="http://schemas.microsoft.com/office/drawing/2014/main" id="{75AF873E-A15A-7E24-FFB2-1F4C45A37080}"/>
                    </a:ext>
                  </a:extLst>
                </p:cNvPr>
                <p:cNvSpPr/>
                <p:nvPr/>
              </p:nvSpPr>
              <p:spPr>
                <a:xfrm>
                  <a:off x="5144331" y="434229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18" name="Graphic 4">
                <a:extLst>
                  <a:ext uri="{FF2B5EF4-FFF2-40B4-BE49-F238E27FC236}">
                    <a16:creationId xmlns:a16="http://schemas.microsoft.com/office/drawing/2014/main" id="{971D2F05-681A-9572-BFF7-C5FD18BCF5A5}"/>
                  </a:ext>
                </a:extLst>
              </p:cNvPr>
              <p:cNvGrpSpPr/>
              <p:nvPr/>
            </p:nvGrpSpPr>
            <p:grpSpPr>
              <a:xfrm>
                <a:off x="5340203" y="4397109"/>
                <a:ext cx="44458" cy="38064"/>
                <a:chOff x="5340203" y="4397109"/>
                <a:chExt cx="44458" cy="38064"/>
              </a:xfrm>
            </p:grpSpPr>
            <p:sp>
              <p:nvSpPr>
                <p:cNvPr id="422" name="Freeform 2576">
                  <a:extLst>
                    <a:ext uri="{FF2B5EF4-FFF2-40B4-BE49-F238E27FC236}">
                      <a16:creationId xmlns:a16="http://schemas.microsoft.com/office/drawing/2014/main" id="{B44F88C7-C283-0063-EA70-8D6687C0527E}"/>
                    </a:ext>
                  </a:extLst>
                </p:cNvPr>
                <p:cNvSpPr/>
                <p:nvPr/>
              </p:nvSpPr>
              <p:spPr>
                <a:xfrm>
                  <a:off x="5362433" y="439710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23" name="Freeform 2577">
                  <a:extLst>
                    <a:ext uri="{FF2B5EF4-FFF2-40B4-BE49-F238E27FC236}">
                      <a16:creationId xmlns:a16="http://schemas.microsoft.com/office/drawing/2014/main" id="{98C00AEC-0F6C-184E-E831-6DC2F5005E9E}"/>
                    </a:ext>
                  </a:extLst>
                </p:cNvPr>
                <p:cNvSpPr/>
                <p:nvPr/>
              </p:nvSpPr>
              <p:spPr>
                <a:xfrm>
                  <a:off x="5340203" y="4416142"/>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19" name="Graphic 4">
                <a:extLst>
                  <a:ext uri="{FF2B5EF4-FFF2-40B4-BE49-F238E27FC236}">
                    <a16:creationId xmlns:a16="http://schemas.microsoft.com/office/drawing/2014/main" id="{F59C3956-36CE-61DA-8179-8F7E7D7756C3}"/>
                  </a:ext>
                </a:extLst>
              </p:cNvPr>
              <p:cNvGrpSpPr/>
              <p:nvPr/>
            </p:nvGrpSpPr>
            <p:grpSpPr>
              <a:xfrm>
                <a:off x="5393808" y="4397109"/>
                <a:ext cx="44458" cy="38064"/>
                <a:chOff x="5393808" y="4397109"/>
                <a:chExt cx="44458" cy="38064"/>
              </a:xfrm>
            </p:grpSpPr>
            <p:sp>
              <p:nvSpPr>
                <p:cNvPr id="420" name="Freeform 2574">
                  <a:extLst>
                    <a:ext uri="{FF2B5EF4-FFF2-40B4-BE49-F238E27FC236}">
                      <a16:creationId xmlns:a16="http://schemas.microsoft.com/office/drawing/2014/main" id="{D54264E5-DD3C-EACA-6A23-110A53FCDACE}"/>
                    </a:ext>
                  </a:extLst>
                </p:cNvPr>
                <p:cNvSpPr/>
                <p:nvPr/>
              </p:nvSpPr>
              <p:spPr>
                <a:xfrm>
                  <a:off x="5416037" y="439710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21" name="Freeform 2575">
                  <a:extLst>
                    <a:ext uri="{FF2B5EF4-FFF2-40B4-BE49-F238E27FC236}">
                      <a16:creationId xmlns:a16="http://schemas.microsoft.com/office/drawing/2014/main" id="{64848262-EEE4-4A41-0663-7A61D8B8485A}"/>
                    </a:ext>
                  </a:extLst>
                </p:cNvPr>
                <p:cNvSpPr/>
                <p:nvPr/>
              </p:nvSpPr>
              <p:spPr>
                <a:xfrm>
                  <a:off x="5393808" y="4416142"/>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grpSp>
      <p:grpSp>
        <p:nvGrpSpPr>
          <p:cNvPr id="10" name="Group 9">
            <a:extLst>
              <a:ext uri="{FF2B5EF4-FFF2-40B4-BE49-F238E27FC236}">
                <a16:creationId xmlns:a16="http://schemas.microsoft.com/office/drawing/2014/main" id="{7D309150-C533-DD4B-AF34-79223B87F850}"/>
              </a:ext>
            </a:extLst>
          </p:cNvPr>
          <p:cNvGrpSpPr/>
          <p:nvPr/>
        </p:nvGrpSpPr>
        <p:grpSpPr>
          <a:xfrm>
            <a:off x="6090428" y="2266871"/>
            <a:ext cx="4604907" cy="3458310"/>
            <a:chOff x="6097585" y="2382114"/>
            <a:chExt cx="4009838" cy="3011410"/>
          </a:xfrm>
        </p:grpSpPr>
        <p:sp>
          <p:nvSpPr>
            <p:cNvPr id="71" name="Freeform 2403">
              <a:extLst>
                <a:ext uri="{FF2B5EF4-FFF2-40B4-BE49-F238E27FC236}">
                  <a16:creationId xmlns:a16="http://schemas.microsoft.com/office/drawing/2014/main" id="{138A1679-D689-251C-914A-8629875EF8EB}"/>
                </a:ext>
              </a:extLst>
            </p:cNvPr>
            <p:cNvSpPr/>
            <p:nvPr/>
          </p:nvSpPr>
          <p:spPr>
            <a:xfrm>
              <a:off x="6820084" y="2498888"/>
              <a:ext cx="3198484" cy="2015137"/>
            </a:xfrm>
            <a:custGeom>
              <a:avLst/>
              <a:gdLst>
                <a:gd name="connsiteX0" fmla="*/ 3198485 w 3198484"/>
                <a:gd name="connsiteY0" fmla="*/ 2015137 h 2015137"/>
                <a:gd name="connsiteX1" fmla="*/ 0 w 3198484"/>
                <a:gd name="connsiteY1" fmla="*/ 2015137 h 2015137"/>
                <a:gd name="connsiteX2" fmla="*/ 0 w 3198484"/>
                <a:gd name="connsiteY2" fmla="*/ 0 h 2015137"/>
              </a:gdLst>
              <a:ahLst/>
              <a:cxnLst>
                <a:cxn ang="0">
                  <a:pos x="connsiteX0" y="connsiteY0"/>
                </a:cxn>
                <a:cxn ang="0">
                  <a:pos x="connsiteX1" y="connsiteY1"/>
                </a:cxn>
                <a:cxn ang="0">
                  <a:pos x="connsiteX2" y="connsiteY2"/>
                </a:cxn>
              </a:cxnLst>
              <a:rect l="l" t="t" r="r" b="b"/>
              <a:pathLst>
                <a:path w="3198484" h="2015137">
                  <a:moveTo>
                    <a:pt x="3198485" y="2015137"/>
                  </a:moveTo>
                  <a:lnTo>
                    <a:pt x="0" y="2015137"/>
                  </a:lnTo>
                  <a:lnTo>
                    <a:pt x="0" y="0"/>
                  </a:lnTo>
                </a:path>
              </a:pathLst>
            </a:custGeom>
            <a:noFill/>
            <a:ln w="19043" cap="sq">
              <a:solidFill>
                <a:srgbClr val="000000"/>
              </a:solidFill>
              <a:prstDash val="solid"/>
              <a:miter/>
            </a:ln>
          </p:spPr>
          <p:txBody>
            <a:bodyPr rtlCol="0" anchor="ctr"/>
            <a:lstStyle/>
            <a:p>
              <a:endParaRPr lang="en-US" sz="900"/>
            </a:p>
          </p:txBody>
        </p:sp>
        <p:sp>
          <p:nvSpPr>
            <p:cNvPr id="72" name="TextBox 71">
              <a:extLst>
                <a:ext uri="{FF2B5EF4-FFF2-40B4-BE49-F238E27FC236}">
                  <a16:creationId xmlns:a16="http://schemas.microsoft.com/office/drawing/2014/main" id="{D85AD3A2-BE41-B87A-1822-E58F22AC3B4F}"/>
                </a:ext>
              </a:extLst>
            </p:cNvPr>
            <p:cNvSpPr txBox="1"/>
            <p:nvPr/>
          </p:nvSpPr>
          <p:spPr>
            <a:xfrm>
              <a:off x="7385872" y="4693899"/>
              <a:ext cx="2015167" cy="230832"/>
            </a:xfrm>
            <a:prstGeom prst="rect">
              <a:avLst/>
            </a:prstGeom>
            <a:noFill/>
          </p:spPr>
          <p:txBody>
            <a:bodyPr wrap="none" rtlCol="0">
              <a:spAutoFit/>
            </a:bodyPr>
            <a:lstStyle/>
            <a:p>
              <a:pPr algn="ctr"/>
              <a:r>
                <a:rPr lang="en-US" sz="900" b="1" spc="-18">
                  <a:ln/>
                  <a:solidFill>
                    <a:srgbClr val="000000"/>
                  </a:solidFill>
                  <a:latin typeface="Arial"/>
                  <a:cs typeface="Arial"/>
                  <a:sym typeface="Arial"/>
                  <a:rtl val="0"/>
                </a:rPr>
                <a:t>Time from randomization (months)</a:t>
              </a:r>
            </a:p>
          </p:txBody>
        </p:sp>
        <p:sp>
          <p:nvSpPr>
            <p:cNvPr id="73" name="TextBox 72">
              <a:extLst>
                <a:ext uri="{FF2B5EF4-FFF2-40B4-BE49-F238E27FC236}">
                  <a16:creationId xmlns:a16="http://schemas.microsoft.com/office/drawing/2014/main" id="{0C292331-51ED-B4ED-E1E8-B3D6D53BF64A}"/>
                </a:ext>
              </a:extLst>
            </p:cNvPr>
            <p:cNvSpPr txBox="1"/>
            <p:nvPr/>
          </p:nvSpPr>
          <p:spPr>
            <a:xfrm rot="16200000">
              <a:off x="5880613" y="3388121"/>
              <a:ext cx="1178529" cy="230832"/>
            </a:xfrm>
            <a:prstGeom prst="rect">
              <a:avLst/>
            </a:prstGeom>
            <a:noFill/>
          </p:spPr>
          <p:txBody>
            <a:bodyPr wrap="none" rtlCol="0">
              <a:spAutoFit/>
            </a:bodyPr>
            <a:lstStyle/>
            <a:p>
              <a:pPr algn="ctr"/>
              <a:r>
                <a:rPr lang="en-US" sz="900" b="1">
                  <a:ln/>
                  <a:solidFill>
                    <a:srgbClr val="000000"/>
                  </a:solidFill>
                  <a:latin typeface="Arial"/>
                  <a:cs typeface="Arial"/>
                  <a:sym typeface="Arial"/>
                  <a:rtl val="0"/>
                </a:rPr>
                <a:t>Probability of PFS</a:t>
              </a:r>
            </a:p>
          </p:txBody>
        </p:sp>
        <p:grpSp>
          <p:nvGrpSpPr>
            <p:cNvPr id="74" name="Graphic 4">
              <a:extLst>
                <a:ext uri="{FF2B5EF4-FFF2-40B4-BE49-F238E27FC236}">
                  <a16:creationId xmlns:a16="http://schemas.microsoft.com/office/drawing/2014/main" id="{ED0F1A1D-8C55-3F7C-D8B0-9158C9177419}"/>
                </a:ext>
              </a:extLst>
            </p:cNvPr>
            <p:cNvGrpSpPr/>
            <p:nvPr/>
          </p:nvGrpSpPr>
          <p:grpSpPr>
            <a:xfrm>
              <a:off x="6820213" y="4514025"/>
              <a:ext cx="3142085" cy="46819"/>
              <a:chOff x="7717981" y="4637677"/>
              <a:chExt cx="3142085" cy="46819"/>
            </a:xfrm>
          </p:grpSpPr>
          <p:sp>
            <p:nvSpPr>
              <p:cNvPr id="75" name="Freeform 2927">
                <a:extLst>
                  <a:ext uri="{FF2B5EF4-FFF2-40B4-BE49-F238E27FC236}">
                    <a16:creationId xmlns:a16="http://schemas.microsoft.com/office/drawing/2014/main" id="{CC622E30-DF78-5A83-2E89-715A02024B6D}"/>
                  </a:ext>
                </a:extLst>
              </p:cNvPr>
              <p:cNvSpPr/>
              <p:nvPr/>
            </p:nvSpPr>
            <p:spPr>
              <a:xfrm>
                <a:off x="7717981" y="4637677"/>
                <a:ext cx="12702" cy="46819"/>
              </a:xfrm>
              <a:custGeom>
                <a:avLst/>
                <a:gdLst>
                  <a:gd name="connsiteX0" fmla="*/ 0 w 12702"/>
                  <a:gd name="connsiteY0" fmla="*/ 0 h 46819"/>
                  <a:gd name="connsiteX1" fmla="*/ 0 w 12702"/>
                  <a:gd name="connsiteY1" fmla="*/ 46819 h 46819"/>
                </a:gdLst>
                <a:ahLst/>
                <a:cxnLst>
                  <a:cxn ang="0">
                    <a:pos x="connsiteX0" y="connsiteY0"/>
                  </a:cxn>
                  <a:cxn ang="0">
                    <a:pos x="connsiteX1" y="connsiteY1"/>
                  </a:cxn>
                </a:cxnLst>
                <a:rect l="l" t="t" r="r" b="b"/>
                <a:pathLst>
                  <a:path w="12702" h="46819">
                    <a:moveTo>
                      <a:pt x="0" y="0"/>
                    </a:moveTo>
                    <a:lnTo>
                      <a:pt x="0" y="46819"/>
                    </a:lnTo>
                  </a:path>
                </a:pathLst>
              </a:custGeom>
              <a:ln w="19043" cap="flat">
                <a:solidFill>
                  <a:srgbClr val="000000"/>
                </a:solidFill>
                <a:prstDash val="solid"/>
                <a:miter/>
              </a:ln>
            </p:spPr>
            <p:txBody>
              <a:bodyPr rtlCol="0" anchor="ctr"/>
              <a:lstStyle/>
              <a:p>
                <a:endParaRPr lang="en-US" sz="900"/>
              </a:p>
            </p:txBody>
          </p:sp>
          <p:sp>
            <p:nvSpPr>
              <p:cNvPr id="76" name="Freeform 2928">
                <a:extLst>
                  <a:ext uri="{FF2B5EF4-FFF2-40B4-BE49-F238E27FC236}">
                    <a16:creationId xmlns:a16="http://schemas.microsoft.com/office/drawing/2014/main" id="{6F89B296-5FF3-ACF1-64D0-E239FD0AD010}"/>
                  </a:ext>
                </a:extLst>
              </p:cNvPr>
              <p:cNvSpPr/>
              <p:nvPr/>
            </p:nvSpPr>
            <p:spPr>
              <a:xfrm>
                <a:off x="8238529" y="4637677"/>
                <a:ext cx="12702" cy="46819"/>
              </a:xfrm>
              <a:custGeom>
                <a:avLst/>
                <a:gdLst>
                  <a:gd name="connsiteX0" fmla="*/ 0 w 12702"/>
                  <a:gd name="connsiteY0" fmla="*/ 0 h 46819"/>
                  <a:gd name="connsiteX1" fmla="*/ 0 w 12702"/>
                  <a:gd name="connsiteY1" fmla="*/ 46819 h 46819"/>
                </a:gdLst>
                <a:ahLst/>
                <a:cxnLst>
                  <a:cxn ang="0">
                    <a:pos x="connsiteX0" y="connsiteY0"/>
                  </a:cxn>
                  <a:cxn ang="0">
                    <a:pos x="connsiteX1" y="connsiteY1"/>
                  </a:cxn>
                </a:cxnLst>
                <a:rect l="l" t="t" r="r" b="b"/>
                <a:pathLst>
                  <a:path w="12702" h="46819">
                    <a:moveTo>
                      <a:pt x="0" y="0"/>
                    </a:moveTo>
                    <a:lnTo>
                      <a:pt x="0" y="46819"/>
                    </a:lnTo>
                  </a:path>
                </a:pathLst>
              </a:custGeom>
              <a:ln w="19043" cap="flat">
                <a:solidFill>
                  <a:srgbClr val="000000"/>
                </a:solidFill>
                <a:prstDash val="solid"/>
                <a:miter/>
              </a:ln>
            </p:spPr>
            <p:txBody>
              <a:bodyPr rtlCol="0" anchor="ctr"/>
              <a:lstStyle/>
              <a:p>
                <a:endParaRPr lang="en-US" sz="900"/>
              </a:p>
            </p:txBody>
          </p:sp>
          <p:sp>
            <p:nvSpPr>
              <p:cNvPr id="77" name="Freeform 2929">
                <a:extLst>
                  <a:ext uri="{FF2B5EF4-FFF2-40B4-BE49-F238E27FC236}">
                    <a16:creationId xmlns:a16="http://schemas.microsoft.com/office/drawing/2014/main" id="{25B9057C-8732-A0A6-A706-9B1B25897108}"/>
                  </a:ext>
                </a:extLst>
              </p:cNvPr>
              <p:cNvSpPr/>
              <p:nvPr/>
            </p:nvSpPr>
            <p:spPr>
              <a:xfrm>
                <a:off x="8760474" y="4637677"/>
                <a:ext cx="12702" cy="46819"/>
              </a:xfrm>
              <a:custGeom>
                <a:avLst/>
                <a:gdLst>
                  <a:gd name="connsiteX0" fmla="*/ 0 w 12702"/>
                  <a:gd name="connsiteY0" fmla="*/ 0 h 46819"/>
                  <a:gd name="connsiteX1" fmla="*/ 0 w 12702"/>
                  <a:gd name="connsiteY1" fmla="*/ 46819 h 46819"/>
                </a:gdLst>
                <a:ahLst/>
                <a:cxnLst>
                  <a:cxn ang="0">
                    <a:pos x="connsiteX0" y="connsiteY0"/>
                  </a:cxn>
                  <a:cxn ang="0">
                    <a:pos x="connsiteX1" y="connsiteY1"/>
                  </a:cxn>
                </a:cxnLst>
                <a:rect l="l" t="t" r="r" b="b"/>
                <a:pathLst>
                  <a:path w="12702" h="46819">
                    <a:moveTo>
                      <a:pt x="0" y="0"/>
                    </a:moveTo>
                    <a:lnTo>
                      <a:pt x="0" y="46819"/>
                    </a:lnTo>
                  </a:path>
                </a:pathLst>
              </a:custGeom>
              <a:ln w="19043" cap="flat">
                <a:solidFill>
                  <a:srgbClr val="000000"/>
                </a:solidFill>
                <a:prstDash val="solid"/>
                <a:miter/>
              </a:ln>
            </p:spPr>
            <p:txBody>
              <a:bodyPr rtlCol="0" anchor="ctr"/>
              <a:lstStyle/>
              <a:p>
                <a:endParaRPr lang="en-US" sz="900"/>
              </a:p>
            </p:txBody>
          </p:sp>
          <p:sp>
            <p:nvSpPr>
              <p:cNvPr id="78" name="Freeform 2930">
                <a:extLst>
                  <a:ext uri="{FF2B5EF4-FFF2-40B4-BE49-F238E27FC236}">
                    <a16:creationId xmlns:a16="http://schemas.microsoft.com/office/drawing/2014/main" id="{7192560B-4896-BCD9-08AF-94ED089F2545}"/>
                  </a:ext>
                </a:extLst>
              </p:cNvPr>
              <p:cNvSpPr/>
              <p:nvPr/>
            </p:nvSpPr>
            <p:spPr>
              <a:xfrm>
                <a:off x="9284578" y="4637677"/>
                <a:ext cx="12702" cy="46819"/>
              </a:xfrm>
              <a:custGeom>
                <a:avLst/>
                <a:gdLst>
                  <a:gd name="connsiteX0" fmla="*/ 0 w 12702"/>
                  <a:gd name="connsiteY0" fmla="*/ 0 h 46819"/>
                  <a:gd name="connsiteX1" fmla="*/ 0 w 12702"/>
                  <a:gd name="connsiteY1" fmla="*/ 46819 h 46819"/>
                </a:gdLst>
                <a:ahLst/>
                <a:cxnLst>
                  <a:cxn ang="0">
                    <a:pos x="connsiteX0" y="connsiteY0"/>
                  </a:cxn>
                  <a:cxn ang="0">
                    <a:pos x="connsiteX1" y="connsiteY1"/>
                  </a:cxn>
                </a:cxnLst>
                <a:rect l="l" t="t" r="r" b="b"/>
                <a:pathLst>
                  <a:path w="12702" h="46819">
                    <a:moveTo>
                      <a:pt x="0" y="0"/>
                    </a:moveTo>
                    <a:lnTo>
                      <a:pt x="0" y="46819"/>
                    </a:lnTo>
                  </a:path>
                </a:pathLst>
              </a:custGeom>
              <a:ln w="19043" cap="flat">
                <a:solidFill>
                  <a:srgbClr val="000000"/>
                </a:solidFill>
                <a:prstDash val="solid"/>
                <a:miter/>
              </a:ln>
            </p:spPr>
            <p:txBody>
              <a:bodyPr rtlCol="0" anchor="ctr"/>
              <a:lstStyle/>
              <a:p>
                <a:endParaRPr lang="en-US" sz="900"/>
              </a:p>
            </p:txBody>
          </p:sp>
          <p:sp>
            <p:nvSpPr>
              <p:cNvPr id="79" name="Freeform 2931">
                <a:extLst>
                  <a:ext uri="{FF2B5EF4-FFF2-40B4-BE49-F238E27FC236}">
                    <a16:creationId xmlns:a16="http://schemas.microsoft.com/office/drawing/2014/main" id="{9CADF653-E8F2-1465-E705-B60E74EDBEFC}"/>
                  </a:ext>
                </a:extLst>
              </p:cNvPr>
              <p:cNvSpPr/>
              <p:nvPr/>
            </p:nvSpPr>
            <p:spPr>
              <a:xfrm>
                <a:off x="9802712" y="4637677"/>
                <a:ext cx="12702" cy="46819"/>
              </a:xfrm>
              <a:custGeom>
                <a:avLst/>
                <a:gdLst>
                  <a:gd name="connsiteX0" fmla="*/ 0 w 12702"/>
                  <a:gd name="connsiteY0" fmla="*/ 0 h 46819"/>
                  <a:gd name="connsiteX1" fmla="*/ 0 w 12702"/>
                  <a:gd name="connsiteY1" fmla="*/ 46819 h 46819"/>
                </a:gdLst>
                <a:ahLst/>
                <a:cxnLst>
                  <a:cxn ang="0">
                    <a:pos x="connsiteX0" y="connsiteY0"/>
                  </a:cxn>
                  <a:cxn ang="0">
                    <a:pos x="connsiteX1" y="connsiteY1"/>
                  </a:cxn>
                </a:cxnLst>
                <a:rect l="l" t="t" r="r" b="b"/>
                <a:pathLst>
                  <a:path w="12702" h="46819">
                    <a:moveTo>
                      <a:pt x="0" y="0"/>
                    </a:moveTo>
                    <a:lnTo>
                      <a:pt x="0" y="46819"/>
                    </a:lnTo>
                  </a:path>
                </a:pathLst>
              </a:custGeom>
              <a:ln w="19043" cap="flat">
                <a:solidFill>
                  <a:srgbClr val="000000"/>
                </a:solidFill>
                <a:prstDash val="solid"/>
                <a:miter/>
              </a:ln>
            </p:spPr>
            <p:txBody>
              <a:bodyPr rtlCol="0" anchor="ctr"/>
              <a:lstStyle/>
              <a:p>
                <a:endParaRPr lang="en-US" sz="900"/>
              </a:p>
            </p:txBody>
          </p:sp>
          <p:sp>
            <p:nvSpPr>
              <p:cNvPr id="80" name="Freeform 2932">
                <a:extLst>
                  <a:ext uri="{FF2B5EF4-FFF2-40B4-BE49-F238E27FC236}">
                    <a16:creationId xmlns:a16="http://schemas.microsoft.com/office/drawing/2014/main" id="{1FF29AC6-6FA0-75AA-62CD-8B5A9EF4A896}"/>
                  </a:ext>
                </a:extLst>
              </p:cNvPr>
              <p:cNvSpPr/>
              <p:nvPr/>
            </p:nvSpPr>
            <p:spPr>
              <a:xfrm>
                <a:off x="10326181" y="4637677"/>
                <a:ext cx="12702" cy="46819"/>
              </a:xfrm>
              <a:custGeom>
                <a:avLst/>
                <a:gdLst>
                  <a:gd name="connsiteX0" fmla="*/ 0 w 12702"/>
                  <a:gd name="connsiteY0" fmla="*/ 0 h 46819"/>
                  <a:gd name="connsiteX1" fmla="*/ 0 w 12702"/>
                  <a:gd name="connsiteY1" fmla="*/ 46819 h 46819"/>
                </a:gdLst>
                <a:ahLst/>
                <a:cxnLst>
                  <a:cxn ang="0">
                    <a:pos x="connsiteX0" y="connsiteY0"/>
                  </a:cxn>
                  <a:cxn ang="0">
                    <a:pos x="connsiteX1" y="connsiteY1"/>
                  </a:cxn>
                </a:cxnLst>
                <a:rect l="l" t="t" r="r" b="b"/>
                <a:pathLst>
                  <a:path w="12702" h="46819">
                    <a:moveTo>
                      <a:pt x="0" y="0"/>
                    </a:moveTo>
                    <a:lnTo>
                      <a:pt x="0" y="46819"/>
                    </a:lnTo>
                  </a:path>
                </a:pathLst>
              </a:custGeom>
              <a:ln w="19043" cap="flat">
                <a:solidFill>
                  <a:srgbClr val="000000"/>
                </a:solidFill>
                <a:prstDash val="solid"/>
                <a:miter/>
              </a:ln>
            </p:spPr>
            <p:txBody>
              <a:bodyPr rtlCol="0" anchor="ctr"/>
              <a:lstStyle/>
              <a:p>
                <a:endParaRPr lang="en-US" sz="900"/>
              </a:p>
            </p:txBody>
          </p:sp>
          <p:sp>
            <p:nvSpPr>
              <p:cNvPr id="81" name="Freeform 2933">
                <a:extLst>
                  <a:ext uri="{FF2B5EF4-FFF2-40B4-BE49-F238E27FC236}">
                    <a16:creationId xmlns:a16="http://schemas.microsoft.com/office/drawing/2014/main" id="{929568DE-B403-A0DF-33BE-2C8BD54564D2}"/>
                  </a:ext>
                </a:extLst>
              </p:cNvPr>
              <p:cNvSpPr/>
              <p:nvPr/>
            </p:nvSpPr>
            <p:spPr>
              <a:xfrm>
                <a:off x="10847364" y="4637677"/>
                <a:ext cx="12702" cy="46819"/>
              </a:xfrm>
              <a:custGeom>
                <a:avLst/>
                <a:gdLst>
                  <a:gd name="connsiteX0" fmla="*/ 0 w 12702"/>
                  <a:gd name="connsiteY0" fmla="*/ 0 h 46819"/>
                  <a:gd name="connsiteX1" fmla="*/ 0 w 12702"/>
                  <a:gd name="connsiteY1" fmla="*/ 46819 h 46819"/>
                </a:gdLst>
                <a:ahLst/>
                <a:cxnLst>
                  <a:cxn ang="0">
                    <a:pos x="connsiteX0" y="connsiteY0"/>
                  </a:cxn>
                  <a:cxn ang="0">
                    <a:pos x="connsiteX1" y="connsiteY1"/>
                  </a:cxn>
                </a:cxnLst>
                <a:rect l="l" t="t" r="r" b="b"/>
                <a:pathLst>
                  <a:path w="12702" h="46819">
                    <a:moveTo>
                      <a:pt x="0" y="0"/>
                    </a:moveTo>
                    <a:lnTo>
                      <a:pt x="0" y="46819"/>
                    </a:lnTo>
                  </a:path>
                </a:pathLst>
              </a:custGeom>
              <a:ln w="19043" cap="flat">
                <a:solidFill>
                  <a:srgbClr val="000000"/>
                </a:solidFill>
                <a:prstDash val="solid"/>
                <a:miter/>
              </a:ln>
            </p:spPr>
            <p:txBody>
              <a:bodyPr rtlCol="0" anchor="ctr"/>
              <a:lstStyle/>
              <a:p>
                <a:endParaRPr lang="en-US" sz="900"/>
              </a:p>
            </p:txBody>
          </p:sp>
        </p:grpSp>
        <p:grpSp>
          <p:nvGrpSpPr>
            <p:cNvPr id="82" name="Graphic 4">
              <a:extLst>
                <a:ext uri="{FF2B5EF4-FFF2-40B4-BE49-F238E27FC236}">
                  <a16:creationId xmlns:a16="http://schemas.microsoft.com/office/drawing/2014/main" id="{FF35DF9F-BAFD-3BA1-D429-44CB1F98F640}"/>
                </a:ext>
              </a:extLst>
            </p:cNvPr>
            <p:cNvGrpSpPr/>
            <p:nvPr/>
          </p:nvGrpSpPr>
          <p:grpSpPr>
            <a:xfrm>
              <a:off x="6696890" y="4529841"/>
              <a:ext cx="3410533" cy="230832"/>
              <a:chOff x="7594658" y="4653495"/>
              <a:chExt cx="3410533" cy="230832"/>
            </a:xfrm>
            <a:solidFill>
              <a:srgbClr val="000000"/>
            </a:solidFill>
          </p:grpSpPr>
          <p:sp>
            <p:nvSpPr>
              <p:cNvPr id="83" name="TextBox 82">
                <a:extLst>
                  <a:ext uri="{FF2B5EF4-FFF2-40B4-BE49-F238E27FC236}">
                    <a16:creationId xmlns:a16="http://schemas.microsoft.com/office/drawing/2014/main" id="{DB9897B9-1275-4FC1-E793-68399C7632F3}"/>
                  </a:ext>
                </a:extLst>
              </p:cNvPr>
              <p:cNvSpPr txBox="1"/>
              <p:nvPr/>
            </p:nvSpPr>
            <p:spPr>
              <a:xfrm>
                <a:off x="7594658" y="4653495"/>
                <a:ext cx="248786" cy="230832"/>
              </a:xfrm>
              <a:prstGeom prst="rect">
                <a:avLst/>
              </a:prstGeom>
              <a:noFill/>
            </p:spPr>
            <p:txBody>
              <a:bodyPr wrap="none" rtlCol="0">
                <a:spAutoFit/>
              </a:bodyPr>
              <a:lstStyle/>
              <a:p>
                <a:pPr algn="ctr"/>
                <a:r>
                  <a:rPr lang="en-US" sz="900">
                    <a:ln/>
                    <a:solidFill>
                      <a:srgbClr val="000000"/>
                    </a:solidFill>
                    <a:latin typeface="Arial"/>
                    <a:cs typeface="Arial"/>
                    <a:sym typeface="Arial"/>
                    <a:rtl val="0"/>
                  </a:rPr>
                  <a:t>0</a:t>
                </a:r>
              </a:p>
            </p:txBody>
          </p:sp>
          <p:sp>
            <p:nvSpPr>
              <p:cNvPr id="84" name="TextBox 83">
                <a:extLst>
                  <a:ext uri="{FF2B5EF4-FFF2-40B4-BE49-F238E27FC236}">
                    <a16:creationId xmlns:a16="http://schemas.microsoft.com/office/drawing/2014/main" id="{C5C15E22-DF99-6B55-1C6E-82BB30DCCE57}"/>
                  </a:ext>
                </a:extLst>
              </p:cNvPr>
              <p:cNvSpPr txBox="1"/>
              <p:nvPr/>
            </p:nvSpPr>
            <p:spPr>
              <a:xfrm>
                <a:off x="8115332" y="4653495"/>
                <a:ext cx="248786" cy="230832"/>
              </a:xfrm>
              <a:prstGeom prst="rect">
                <a:avLst/>
              </a:prstGeom>
              <a:noFill/>
            </p:spPr>
            <p:txBody>
              <a:bodyPr wrap="none" rtlCol="0">
                <a:spAutoFit/>
              </a:bodyPr>
              <a:lstStyle/>
              <a:p>
                <a:pPr algn="ctr"/>
                <a:r>
                  <a:rPr lang="en-US" sz="900">
                    <a:ln/>
                    <a:solidFill>
                      <a:srgbClr val="000000"/>
                    </a:solidFill>
                    <a:latin typeface="Arial"/>
                    <a:cs typeface="Arial"/>
                    <a:sym typeface="Arial"/>
                    <a:rtl val="0"/>
                  </a:rPr>
                  <a:t>3</a:t>
                </a:r>
              </a:p>
            </p:txBody>
          </p:sp>
          <p:sp>
            <p:nvSpPr>
              <p:cNvPr id="85" name="TextBox 84">
                <a:extLst>
                  <a:ext uri="{FF2B5EF4-FFF2-40B4-BE49-F238E27FC236}">
                    <a16:creationId xmlns:a16="http://schemas.microsoft.com/office/drawing/2014/main" id="{50EA7BAE-49F4-38C6-2639-F3CBBC4CA07A}"/>
                  </a:ext>
                </a:extLst>
              </p:cNvPr>
              <p:cNvSpPr txBox="1"/>
              <p:nvPr/>
            </p:nvSpPr>
            <p:spPr>
              <a:xfrm>
                <a:off x="8637150" y="4653495"/>
                <a:ext cx="248786" cy="230832"/>
              </a:xfrm>
              <a:prstGeom prst="rect">
                <a:avLst/>
              </a:prstGeom>
              <a:noFill/>
            </p:spPr>
            <p:txBody>
              <a:bodyPr wrap="none" rtlCol="0">
                <a:spAutoFit/>
              </a:bodyPr>
              <a:lstStyle/>
              <a:p>
                <a:pPr algn="ctr"/>
                <a:r>
                  <a:rPr lang="en-US" sz="900">
                    <a:ln/>
                    <a:solidFill>
                      <a:srgbClr val="000000"/>
                    </a:solidFill>
                    <a:latin typeface="Arial"/>
                    <a:cs typeface="Arial"/>
                    <a:sym typeface="Arial"/>
                    <a:rtl val="0"/>
                  </a:rPr>
                  <a:t>6</a:t>
                </a:r>
              </a:p>
            </p:txBody>
          </p:sp>
          <p:sp>
            <p:nvSpPr>
              <p:cNvPr id="86" name="TextBox 85">
                <a:extLst>
                  <a:ext uri="{FF2B5EF4-FFF2-40B4-BE49-F238E27FC236}">
                    <a16:creationId xmlns:a16="http://schemas.microsoft.com/office/drawing/2014/main" id="{C7F06863-19F9-28E4-32B4-511B0C442BF1}"/>
                  </a:ext>
                </a:extLst>
              </p:cNvPr>
              <p:cNvSpPr txBox="1"/>
              <p:nvPr/>
            </p:nvSpPr>
            <p:spPr>
              <a:xfrm>
                <a:off x="9161382" y="4653495"/>
                <a:ext cx="248786" cy="230832"/>
              </a:xfrm>
              <a:prstGeom prst="rect">
                <a:avLst/>
              </a:prstGeom>
              <a:noFill/>
            </p:spPr>
            <p:txBody>
              <a:bodyPr wrap="none" rtlCol="0">
                <a:spAutoFit/>
              </a:bodyPr>
              <a:lstStyle/>
              <a:p>
                <a:pPr algn="ctr"/>
                <a:r>
                  <a:rPr lang="en-US" sz="900">
                    <a:ln/>
                    <a:solidFill>
                      <a:srgbClr val="000000"/>
                    </a:solidFill>
                    <a:latin typeface="Arial"/>
                    <a:cs typeface="Arial"/>
                    <a:sym typeface="Arial"/>
                    <a:rtl val="0"/>
                  </a:rPr>
                  <a:t>9</a:t>
                </a:r>
              </a:p>
            </p:txBody>
          </p:sp>
          <p:sp>
            <p:nvSpPr>
              <p:cNvPr id="87" name="TextBox 86">
                <a:extLst>
                  <a:ext uri="{FF2B5EF4-FFF2-40B4-BE49-F238E27FC236}">
                    <a16:creationId xmlns:a16="http://schemas.microsoft.com/office/drawing/2014/main" id="{AEC36090-1C04-F8CB-9DAF-128F88D82FC3}"/>
                  </a:ext>
                </a:extLst>
              </p:cNvPr>
              <p:cNvSpPr txBox="1"/>
              <p:nvPr/>
            </p:nvSpPr>
            <p:spPr>
              <a:xfrm>
                <a:off x="9647760" y="4653495"/>
                <a:ext cx="312906" cy="230832"/>
              </a:xfrm>
              <a:prstGeom prst="rect">
                <a:avLst/>
              </a:prstGeom>
              <a:noFill/>
            </p:spPr>
            <p:txBody>
              <a:bodyPr wrap="none" rtlCol="0">
                <a:spAutoFit/>
              </a:bodyPr>
              <a:lstStyle/>
              <a:p>
                <a:pPr algn="ctr"/>
                <a:r>
                  <a:rPr lang="en-US" sz="900">
                    <a:ln/>
                    <a:solidFill>
                      <a:srgbClr val="000000"/>
                    </a:solidFill>
                    <a:latin typeface="Arial"/>
                    <a:cs typeface="Arial"/>
                    <a:sym typeface="Arial"/>
                    <a:rtl val="0"/>
                  </a:rPr>
                  <a:t>12</a:t>
                </a:r>
              </a:p>
            </p:txBody>
          </p:sp>
          <p:sp>
            <p:nvSpPr>
              <p:cNvPr id="88" name="TextBox 87">
                <a:extLst>
                  <a:ext uri="{FF2B5EF4-FFF2-40B4-BE49-F238E27FC236}">
                    <a16:creationId xmlns:a16="http://schemas.microsoft.com/office/drawing/2014/main" id="{23D6A836-A904-398B-6605-4EE8E384A49C}"/>
                  </a:ext>
                </a:extLst>
              </p:cNvPr>
              <p:cNvSpPr txBox="1"/>
              <p:nvPr/>
            </p:nvSpPr>
            <p:spPr>
              <a:xfrm>
                <a:off x="10171102" y="4653495"/>
                <a:ext cx="312906" cy="230832"/>
              </a:xfrm>
              <a:prstGeom prst="rect">
                <a:avLst/>
              </a:prstGeom>
              <a:noFill/>
            </p:spPr>
            <p:txBody>
              <a:bodyPr wrap="none" rtlCol="0">
                <a:spAutoFit/>
              </a:bodyPr>
              <a:lstStyle/>
              <a:p>
                <a:pPr algn="ctr"/>
                <a:r>
                  <a:rPr lang="en-US" sz="900">
                    <a:ln/>
                    <a:solidFill>
                      <a:srgbClr val="000000"/>
                    </a:solidFill>
                    <a:latin typeface="Arial"/>
                    <a:cs typeface="Arial"/>
                    <a:sym typeface="Arial"/>
                    <a:rtl val="0"/>
                  </a:rPr>
                  <a:t>15</a:t>
                </a:r>
              </a:p>
            </p:txBody>
          </p:sp>
          <p:sp>
            <p:nvSpPr>
              <p:cNvPr id="89" name="TextBox 88">
                <a:extLst>
                  <a:ext uri="{FF2B5EF4-FFF2-40B4-BE49-F238E27FC236}">
                    <a16:creationId xmlns:a16="http://schemas.microsoft.com/office/drawing/2014/main" id="{1AB5D8A2-4640-B3B2-6C19-4555E5E9C335}"/>
                  </a:ext>
                </a:extLst>
              </p:cNvPr>
              <p:cNvSpPr txBox="1"/>
              <p:nvPr/>
            </p:nvSpPr>
            <p:spPr>
              <a:xfrm>
                <a:off x="10692285" y="4653495"/>
                <a:ext cx="312906" cy="230832"/>
              </a:xfrm>
              <a:prstGeom prst="rect">
                <a:avLst/>
              </a:prstGeom>
              <a:noFill/>
            </p:spPr>
            <p:txBody>
              <a:bodyPr wrap="none" rtlCol="0">
                <a:spAutoFit/>
              </a:bodyPr>
              <a:lstStyle/>
              <a:p>
                <a:pPr algn="ctr"/>
                <a:r>
                  <a:rPr lang="en-US" sz="900">
                    <a:ln/>
                    <a:solidFill>
                      <a:srgbClr val="000000"/>
                    </a:solidFill>
                    <a:latin typeface="Arial"/>
                    <a:cs typeface="Arial"/>
                    <a:sym typeface="Arial"/>
                    <a:rtl val="0"/>
                  </a:rPr>
                  <a:t>18</a:t>
                </a:r>
              </a:p>
            </p:txBody>
          </p:sp>
        </p:grpSp>
        <p:sp>
          <p:nvSpPr>
            <p:cNvPr id="90" name="TextBox 89">
              <a:extLst>
                <a:ext uri="{FF2B5EF4-FFF2-40B4-BE49-F238E27FC236}">
                  <a16:creationId xmlns:a16="http://schemas.microsoft.com/office/drawing/2014/main" id="{AECF70F8-66BF-5431-85EF-2B3E3178518D}"/>
                </a:ext>
              </a:extLst>
            </p:cNvPr>
            <p:cNvSpPr txBox="1"/>
            <p:nvPr/>
          </p:nvSpPr>
          <p:spPr>
            <a:xfrm>
              <a:off x="7037441" y="4154398"/>
              <a:ext cx="1124026" cy="230832"/>
            </a:xfrm>
            <a:prstGeom prst="rect">
              <a:avLst/>
            </a:prstGeom>
            <a:noFill/>
          </p:spPr>
          <p:txBody>
            <a:bodyPr wrap="none" rtlCol="0">
              <a:spAutoFit/>
            </a:bodyPr>
            <a:lstStyle/>
            <a:p>
              <a:pPr algn="l"/>
              <a:r>
                <a:rPr lang="en-US" sz="900">
                  <a:ln/>
                  <a:solidFill>
                    <a:srgbClr val="000000"/>
                  </a:solidFill>
                  <a:latin typeface="Arial"/>
                  <a:cs typeface="Arial"/>
                  <a:sym typeface="Arial"/>
                  <a:rtl val="0"/>
                </a:rPr>
                <a:t>Dato-</a:t>
              </a:r>
              <a:r>
                <a:rPr lang="en-US" sz="900" err="1">
                  <a:ln/>
                  <a:solidFill>
                    <a:srgbClr val="000000"/>
                  </a:solidFill>
                  <a:latin typeface="Arial"/>
                  <a:cs typeface="Arial"/>
                  <a:sym typeface="Arial"/>
                  <a:rtl val="0"/>
                </a:rPr>
                <a:t>DXd</a:t>
              </a:r>
              <a:r>
                <a:rPr lang="en-US" sz="900">
                  <a:ln/>
                  <a:solidFill>
                    <a:srgbClr val="000000"/>
                  </a:solidFill>
                  <a:latin typeface="Arial"/>
                  <a:cs typeface="Arial"/>
                  <a:sym typeface="Arial"/>
                  <a:rtl val="0"/>
                </a:rPr>
                <a:t> (n=153)</a:t>
              </a:r>
            </a:p>
          </p:txBody>
        </p:sp>
        <p:grpSp>
          <p:nvGrpSpPr>
            <p:cNvPr id="91" name="Graphic 4">
              <a:extLst>
                <a:ext uri="{FF2B5EF4-FFF2-40B4-BE49-F238E27FC236}">
                  <a16:creationId xmlns:a16="http://schemas.microsoft.com/office/drawing/2014/main" id="{8567DFBF-532A-681F-FF88-D78317FFFB5C}"/>
                </a:ext>
              </a:extLst>
            </p:cNvPr>
            <p:cNvGrpSpPr/>
            <p:nvPr/>
          </p:nvGrpSpPr>
          <p:grpSpPr>
            <a:xfrm>
              <a:off x="6773339" y="2498888"/>
              <a:ext cx="47380" cy="2027825"/>
              <a:chOff x="7671109" y="2622540"/>
              <a:chExt cx="47380" cy="2027825"/>
            </a:xfrm>
          </p:grpSpPr>
          <p:sp>
            <p:nvSpPr>
              <p:cNvPr id="92" name="Freeform 2914">
                <a:extLst>
                  <a:ext uri="{FF2B5EF4-FFF2-40B4-BE49-F238E27FC236}">
                    <a16:creationId xmlns:a16="http://schemas.microsoft.com/office/drawing/2014/main" id="{7383EFC0-0263-F5F6-9975-5132A05B91F5}"/>
                  </a:ext>
                </a:extLst>
              </p:cNvPr>
              <p:cNvSpPr/>
              <p:nvPr/>
            </p:nvSpPr>
            <p:spPr>
              <a:xfrm>
                <a:off x="7671109" y="4637677"/>
                <a:ext cx="46745" cy="12688"/>
              </a:xfrm>
              <a:custGeom>
                <a:avLst/>
                <a:gdLst>
                  <a:gd name="connsiteX0" fmla="*/ 46745 w 46745"/>
                  <a:gd name="connsiteY0" fmla="*/ 0 h 12688"/>
                  <a:gd name="connsiteX1" fmla="*/ 0 w 46745"/>
                  <a:gd name="connsiteY1" fmla="*/ 0 h 12688"/>
                </a:gdLst>
                <a:ahLst/>
                <a:cxnLst>
                  <a:cxn ang="0">
                    <a:pos x="connsiteX0" y="connsiteY0"/>
                  </a:cxn>
                  <a:cxn ang="0">
                    <a:pos x="connsiteX1" y="connsiteY1"/>
                  </a:cxn>
                </a:cxnLst>
                <a:rect l="l" t="t" r="r" b="b"/>
                <a:pathLst>
                  <a:path w="46745" h="12688">
                    <a:moveTo>
                      <a:pt x="46745" y="0"/>
                    </a:moveTo>
                    <a:lnTo>
                      <a:pt x="0" y="0"/>
                    </a:lnTo>
                  </a:path>
                </a:pathLst>
              </a:custGeom>
              <a:ln w="19043" cap="flat">
                <a:solidFill>
                  <a:srgbClr val="000000"/>
                </a:solidFill>
                <a:prstDash val="solid"/>
                <a:miter/>
              </a:ln>
            </p:spPr>
            <p:txBody>
              <a:bodyPr rtlCol="0" anchor="ctr"/>
              <a:lstStyle/>
              <a:p>
                <a:endParaRPr lang="en-US" sz="900"/>
              </a:p>
            </p:txBody>
          </p:sp>
          <p:sp>
            <p:nvSpPr>
              <p:cNvPr id="93" name="Freeform 2915">
                <a:extLst>
                  <a:ext uri="{FF2B5EF4-FFF2-40B4-BE49-F238E27FC236}">
                    <a16:creationId xmlns:a16="http://schemas.microsoft.com/office/drawing/2014/main" id="{9693415A-267A-158D-77A9-9487DF406966}"/>
                  </a:ext>
                </a:extLst>
              </p:cNvPr>
              <p:cNvSpPr/>
              <p:nvPr/>
            </p:nvSpPr>
            <p:spPr>
              <a:xfrm>
                <a:off x="7671109" y="4227722"/>
                <a:ext cx="46745" cy="12688"/>
              </a:xfrm>
              <a:custGeom>
                <a:avLst/>
                <a:gdLst>
                  <a:gd name="connsiteX0" fmla="*/ 46745 w 46745"/>
                  <a:gd name="connsiteY0" fmla="*/ 0 h 12688"/>
                  <a:gd name="connsiteX1" fmla="*/ 0 w 46745"/>
                  <a:gd name="connsiteY1" fmla="*/ 0 h 12688"/>
                </a:gdLst>
                <a:ahLst/>
                <a:cxnLst>
                  <a:cxn ang="0">
                    <a:pos x="connsiteX0" y="connsiteY0"/>
                  </a:cxn>
                  <a:cxn ang="0">
                    <a:pos x="connsiteX1" y="connsiteY1"/>
                  </a:cxn>
                </a:cxnLst>
                <a:rect l="l" t="t" r="r" b="b"/>
                <a:pathLst>
                  <a:path w="46745" h="12688">
                    <a:moveTo>
                      <a:pt x="46745" y="0"/>
                    </a:moveTo>
                    <a:lnTo>
                      <a:pt x="0" y="0"/>
                    </a:lnTo>
                  </a:path>
                </a:pathLst>
              </a:custGeom>
              <a:ln w="19043" cap="flat">
                <a:solidFill>
                  <a:srgbClr val="000000"/>
                </a:solidFill>
                <a:prstDash val="solid"/>
                <a:miter/>
              </a:ln>
            </p:spPr>
            <p:txBody>
              <a:bodyPr rtlCol="0" anchor="ctr"/>
              <a:lstStyle/>
              <a:p>
                <a:endParaRPr lang="en-US" sz="900"/>
              </a:p>
            </p:txBody>
          </p:sp>
          <p:sp>
            <p:nvSpPr>
              <p:cNvPr id="94" name="Freeform 2916">
                <a:extLst>
                  <a:ext uri="{FF2B5EF4-FFF2-40B4-BE49-F238E27FC236}">
                    <a16:creationId xmlns:a16="http://schemas.microsoft.com/office/drawing/2014/main" id="{B4861992-3F11-6980-968C-818C9999F52A}"/>
                  </a:ext>
                </a:extLst>
              </p:cNvPr>
              <p:cNvSpPr/>
              <p:nvPr/>
            </p:nvSpPr>
            <p:spPr>
              <a:xfrm>
                <a:off x="7671617" y="3827664"/>
                <a:ext cx="46872" cy="12688"/>
              </a:xfrm>
              <a:custGeom>
                <a:avLst/>
                <a:gdLst>
                  <a:gd name="connsiteX0" fmla="*/ 46872 w 46872"/>
                  <a:gd name="connsiteY0" fmla="*/ 0 h 12688"/>
                  <a:gd name="connsiteX1" fmla="*/ 0 w 46872"/>
                  <a:gd name="connsiteY1" fmla="*/ 0 h 12688"/>
                </a:gdLst>
                <a:ahLst/>
                <a:cxnLst>
                  <a:cxn ang="0">
                    <a:pos x="connsiteX0" y="connsiteY0"/>
                  </a:cxn>
                  <a:cxn ang="0">
                    <a:pos x="connsiteX1" y="connsiteY1"/>
                  </a:cxn>
                </a:cxnLst>
                <a:rect l="l" t="t" r="r" b="b"/>
                <a:pathLst>
                  <a:path w="46872" h="12688">
                    <a:moveTo>
                      <a:pt x="46872" y="0"/>
                    </a:moveTo>
                    <a:lnTo>
                      <a:pt x="0" y="0"/>
                    </a:lnTo>
                  </a:path>
                </a:pathLst>
              </a:custGeom>
              <a:ln w="19043" cap="flat">
                <a:solidFill>
                  <a:srgbClr val="000000"/>
                </a:solidFill>
                <a:prstDash val="solid"/>
                <a:miter/>
              </a:ln>
            </p:spPr>
            <p:txBody>
              <a:bodyPr rtlCol="0" anchor="ctr"/>
              <a:lstStyle/>
              <a:p>
                <a:endParaRPr lang="en-US" sz="900"/>
              </a:p>
            </p:txBody>
          </p:sp>
          <p:sp>
            <p:nvSpPr>
              <p:cNvPr id="95" name="Freeform 2917">
                <a:extLst>
                  <a:ext uri="{FF2B5EF4-FFF2-40B4-BE49-F238E27FC236}">
                    <a16:creationId xmlns:a16="http://schemas.microsoft.com/office/drawing/2014/main" id="{9BC23DB4-60FB-3DB4-FAF0-FAAD4B0831E5}"/>
                  </a:ext>
                </a:extLst>
              </p:cNvPr>
              <p:cNvSpPr/>
              <p:nvPr/>
            </p:nvSpPr>
            <p:spPr>
              <a:xfrm>
                <a:off x="7671617" y="3426971"/>
                <a:ext cx="46872" cy="12688"/>
              </a:xfrm>
              <a:custGeom>
                <a:avLst/>
                <a:gdLst>
                  <a:gd name="connsiteX0" fmla="*/ 46872 w 46872"/>
                  <a:gd name="connsiteY0" fmla="*/ 0 h 12688"/>
                  <a:gd name="connsiteX1" fmla="*/ 0 w 46872"/>
                  <a:gd name="connsiteY1" fmla="*/ 0 h 12688"/>
                </a:gdLst>
                <a:ahLst/>
                <a:cxnLst>
                  <a:cxn ang="0">
                    <a:pos x="connsiteX0" y="connsiteY0"/>
                  </a:cxn>
                  <a:cxn ang="0">
                    <a:pos x="connsiteX1" y="connsiteY1"/>
                  </a:cxn>
                </a:cxnLst>
                <a:rect l="l" t="t" r="r" b="b"/>
                <a:pathLst>
                  <a:path w="46872" h="12688">
                    <a:moveTo>
                      <a:pt x="46872" y="0"/>
                    </a:moveTo>
                    <a:lnTo>
                      <a:pt x="0" y="0"/>
                    </a:lnTo>
                  </a:path>
                </a:pathLst>
              </a:custGeom>
              <a:ln w="19043" cap="flat">
                <a:solidFill>
                  <a:srgbClr val="000000"/>
                </a:solidFill>
                <a:prstDash val="solid"/>
                <a:miter/>
              </a:ln>
            </p:spPr>
            <p:txBody>
              <a:bodyPr rtlCol="0" anchor="ctr"/>
              <a:lstStyle/>
              <a:p>
                <a:endParaRPr lang="en-US" sz="900"/>
              </a:p>
            </p:txBody>
          </p:sp>
          <p:sp>
            <p:nvSpPr>
              <p:cNvPr id="96" name="Freeform 2918">
                <a:extLst>
                  <a:ext uri="{FF2B5EF4-FFF2-40B4-BE49-F238E27FC236}">
                    <a16:creationId xmlns:a16="http://schemas.microsoft.com/office/drawing/2014/main" id="{3DD1D72D-0E4E-E6EA-39C5-53079D69F62C}"/>
                  </a:ext>
                </a:extLst>
              </p:cNvPr>
              <p:cNvSpPr/>
              <p:nvPr/>
            </p:nvSpPr>
            <p:spPr>
              <a:xfrm>
                <a:off x="7671617" y="3025897"/>
                <a:ext cx="46872" cy="12688"/>
              </a:xfrm>
              <a:custGeom>
                <a:avLst/>
                <a:gdLst>
                  <a:gd name="connsiteX0" fmla="*/ 46872 w 46872"/>
                  <a:gd name="connsiteY0" fmla="*/ 0 h 12688"/>
                  <a:gd name="connsiteX1" fmla="*/ 0 w 46872"/>
                  <a:gd name="connsiteY1" fmla="*/ 0 h 12688"/>
                </a:gdLst>
                <a:ahLst/>
                <a:cxnLst>
                  <a:cxn ang="0">
                    <a:pos x="connsiteX0" y="connsiteY0"/>
                  </a:cxn>
                  <a:cxn ang="0">
                    <a:pos x="connsiteX1" y="connsiteY1"/>
                  </a:cxn>
                </a:cxnLst>
                <a:rect l="l" t="t" r="r" b="b"/>
                <a:pathLst>
                  <a:path w="46872" h="12688">
                    <a:moveTo>
                      <a:pt x="46872" y="0"/>
                    </a:moveTo>
                    <a:lnTo>
                      <a:pt x="0" y="0"/>
                    </a:lnTo>
                  </a:path>
                </a:pathLst>
              </a:custGeom>
              <a:ln w="19043" cap="flat">
                <a:solidFill>
                  <a:srgbClr val="000000"/>
                </a:solidFill>
                <a:prstDash val="solid"/>
                <a:miter/>
              </a:ln>
            </p:spPr>
            <p:txBody>
              <a:bodyPr rtlCol="0" anchor="ctr"/>
              <a:lstStyle/>
              <a:p>
                <a:endParaRPr lang="en-US" sz="900"/>
              </a:p>
            </p:txBody>
          </p:sp>
          <p:sp>
            <p:nvSpPr>
              <p:cNvPr id="97" name="Freeform 2919">
                <a:extLst>
                  <a:ext uri="{FF2B5EF4-FFF2-40B4-BE49-F238E27FC236}">
                    <a16:creationId xmlns:a16="http://schemas.microsoft.com/office/drawing/2014/main" id="{72C3F854-4032-AD86-72B8-B1026C252468}"/>
                  </a:ext>
                </a:extLst>
              </p:cNvPr>
              <p:cNvSpPr/>
              <p:nvPr/>
            </p:nvSpPr>
            <p:spPr>
              <a:xfrm>
                <a:off x="7671617" y="2622540"/>
                <a:ext cx="46872" cy="12688"/>
              </a:xfrm>
              <a:custGeom>
                <a:avLst/>
                <a:gdLst>
                  <a:gd name="connsiteX0" fmla="*/ 46872 w 46872"/>
                  <a:gd name="connsiteY0" fmla="*/ 0 h 12688"/>
                  <a:gd name="connsiteX1" fmla="*/ 0 w 46872"/>
                  <a:gd name="connsiteY1" fmla="*/ 0 h 12688"/>
                </a:gdLst>
                <a:ahLst/>
                <a:cxnLst>
                  <a:cxn ang="0">
                    <a:pos x="connsiteX0" y="connsiteY0"/>
                  </a:cxn>
                  <a:cxn ang="0">
                    <a:pos x="connsiteX1" y="connsiteY1"/>
                  </a:cxn>
                </a:cxnLst>
                <a:rect l="l" t="t" r="r" b="b"/>
                <a:pathLst>
                  <a:path w="46872" h="12688">
                    <a:moveTo>
                      <a:pt x="46872" y="0"/>
                    </a:moveTo>
                    <a:lnTo>
                      <a:pt x="0" y="0"/>
                    </a:lnTo>
                  </a:path>
                </a:pathLst>
              </a:custGeom>
              <a:ln w="19043" cap="flat">
                <a:solidFill>
                  <a:srgbClr val="000000"/>
                </a:solidFill>
                <a:prstDash val="solid"/>
                <a:miter/>
              </a:ln>
            </p:spPr>
            <p:txBody>
              <a:bodyPr rtlCol="0" anchor="ctr"/>
              <a:lstStyle/>
              <a:p>
                <a:endParaRPr lang="en-US" sz="900"/>
              </a:p>
            </p:txBody>
          </p:sp>
        </p:grpSp>
        <p:grpSp>
          <p:nvGrpSpPr>
            <p:cNvPr id="98" name="Graphic 4">
              <a:extLst>
                <a:ext uri="{FF2B5EF4-FFF2-40B4-BE49-F238E27FC236}">
                  <a16:creationId xmlns:a16="http://schemas.microsoft.com/office/drawing/2014/main" id="{C461800B-03F2-E3CB-D23D-43B1FF80FDDB}"/>
                </a:ext>
              </a:extLst>
            </p:cNvPr>
            <p:cNvGrpSpPr/>
            <p:nvPr/>
          </p:nvGrpSpPr>
          <p:grpSpPr>
            <a:xfrm>
              <a:off x="6494156" y="2382114"/>
              <a:ext cx="344966" cy="2245969"/>
              <a:chOff x="7391926" y="2505766"/>
              <a:chExt cx="344966" cy="2245969"/>
            </a:xfrm>
            <a:solidFill>
              <a:srgbClr val="000000"/>
            </a:solidFill>
          </p:grpSpPr>
          <p:sp>
            <p:nvSpPr>
              <p:cNvPr id="99" name="TextBox 98">
                <a:extLst>
                  <a:ext uri="{FF2B5EF4-FFF2-40B4-BE49-F238E27FC236}">
                    <a16:creationId xmlns:a16="http://schemas.microsoft.com/office/drawing/2014/main" id="{6BB02538-B909-8E9F-C22B-DC7F999EC47F}"/>
                  </a:ext>
                </a:extLst>
              </p:cNvPr>
              <p:cNvSpPr txBox="1"/>
              <p:nvPr/>
            </p:nvSpPr>
            <p:spPr>
              <a:xfrm>
                <a:off x="7391926" y="4520903"/>
                <a:ext cx="344966" cy="230832"/>
              </a:xfrm>
              <a:prstGeom prst="rect">
                <a:avLst/>
              </a:prstGeom>
              <a:noFill/>
            </p:spPr>
            <p:txBody>
              <a:bodyPr wrap="none" rtlCol="0">
                <a:spAutoFit/>
              </a:bodyPr>
              <a:lstStyle/>
              <a:p>
                <a:pPr algn="r"/>
                <a:r>
                  <a:rPr lang="en-US" sz="900">
                    <a:ln/>
                    <a:solidFill>
                      <a:srgbClr val="000000"/>
                    </a:solidFill>
                    <a:latin typeface="Arial"/>
                    <a:cs typeface="Arial"/>
                    <a:sym typeface="Arial"/>
                    <a:rtl val="0"/>
                  </a:rPr>
                  <a:t>0.0</a:t>
                </a:r>
              </a:p>
            </p:txBody>
          </p:sp>
          <p:sp>
            <p:nvSpPr>
              <p:cNvPr id="100" name="TextBox 99">
                <a:extLst>
                  <a:ext uri="{FF2B5EF4-FFF2-40B4-BE49-F238E27FC236}">
                    <a16:creationId xmlns:a16="http://schemas.microsoft.com/office/drawing/2014/main" id="{B3732E06-4CB8-1350-A148-34D025C33DBF}"/>
                  </a:ext>
                </a:extLst>
              </p:cNvPr>
              <p:cNvSpPr txBox="1"/>
              <p:nvPr/>
            </p:nvSpPr>
            <p:spPr>
              <a:xfrm>
                <a:off x="7391926" y="4110948"/>
                <a:ext cx="344966" cy="230832"/>
              </a:xfrm>
              <a:prstGeom prst="rect">
                <a:avLst/>
              </a:prstGeom>
              <a:noFill/>
            </p:spPr>
            <p:txBody>
              <a:bodyPr wrap="none" rtlCol="0">
                <a:spAutoFit/>
              </a:bodyPr>
              <a:lstStyle/>
              <a:p>
                <a:pPr algn="r"/>
                <a:r>
                  <a:rPr lang="en-US" sz="900">
                    <a:ln/>
                    <a:solidFill>
                      <a:srgbClr val="000000"/>
                    </a:solidFill>
                    <a:latin typeface="Arial"/>
                    <a:cs typeface="Arial"/>
                    <a:sym typeface="Arial"/>
                    <a:rtl val="0"/>
                  </a:rPr>
                  <a:t>0.2</a:t>
                </a:r>
              </a:p>
            </p:txBody>
          </p:sp>
          <p:sp>
            <p:nvSpPr>
              <p:cNvPr id="101" name="TextBox 100">
                <a:extLst>
                  <a:ext uri="{FF2B5EF4-FFF2-40B4-BE49-F238E27FC236}">
                    <a16:creationId xmlns:a16="http://schemas.microsoft.com/office/drawing/2014/main" id="{8259A1CF-C28D-E824-B2F2-D3952B1A3DA1}"/>
                  </a:ext>
                </a:extLst>
              </p:cNvPr>
              <p:cNvSpPr txBox="1"/>
              <p:nvPr/>
            </p:nvSpPr>
            <p:spPr>
              <a:xfrm>
                <a:off x="7391926" y="3710890"/>
                <a:ext cx="344966" cy="230832"/>
              </a:xfrm>
              <a:prstGeom prst="rect">
                <a:avLst/>
              </a:prstGeom>
              <a:noFill/>
            </p:spPr>
            <p:txBody>
              <a:bodyPr wrap="none" rtlCol="0">
                <a:spAutoFit/>
              </a:bodyPr>
              <a:lstStyle/>
              <a:p>
                <a:pPr algn="r"/>
                <a:r>
                  <a:rPr lang="en-US" sz="900">
                    <a:ln/>
                    <a:solidFill>
                      <a:srgbClr val="000000"/>
                    </a:solidFill>
                    <a:latin typeface="Arial"/>
                    <a:cs typeface="Arial"/>
                    <a:sym typeface="Arial"/>
                    <a:rtl val="0"/>
                  </a:rPr>
                  <a:t>0.4</a:t>
                </a:r>
              </a:p>
            </p:txBody>
          </p:sp>
          <p:sp>
            <p:nvSpPr>
              <p:cNvPr id="102" name="TextBox 101">
                <a:extLst>
                  <a:ext uri="{FF2B5EF4-FFF2-40B4-BE49-F238E27FC236}">
                    <a16:creationId xmlns:a16="http://schemas.microsoft.com/office/drawing/2014/main" id="{4D711B2B-268E-DAB7-250A-167CD2BB4350}"/>
                  </a:ext>
                </a:extLst>
              </p:cNvPr>
              <p:cNvSpPr txBox="1"/>
              <p:nvPr/>
            </p:nvSpPr>
            <p:spPr>
              <a:xfrm>
                <a:off x="7391926" y="3310197"/>
                <a:ext cx="344966" cy="230832"/>
              </a:xfrm>
              <a:prstGeom prst="rect">
                <a:avLst/>
              </a:prstGeom>
              <a:noFill/>
            </p:spPr>
            <p:txBody>
              <a:bodyPr wrap="none" rtlCol="0">
                <a:spAutoFit/>
              </a:bodyPr>
              <a:lstStyle/>
              <a:p>
                <a:pPr algn="r"/>
                <a:r>
                  <a:rPr lang="en-US" sz="900">
                    <a:ln/>
                    <a:solidFill>
                      <a:srgbClr val="000000"/>
                    </a:solidFill>
                    <a:latin typeface="Arial"/>
                    <a:cs typeface="Arial"/>
                    <a:sym typeface="Arial"/>
                    <a:rtl val="0"/>
                  </a:rPr>
                  <a:t>0.6</a:t>
                </a:r>
              </a:p>
            </p:txBody>
          </p:sp>
          <p:sp>
            <p:nvSpPr>
              <p:cNvPr id="103" name="TextBox 102">
                <a:extLst>
                  <a:ext uri="{FF2B5EF4-FFF2-40B4-BE49-F238E27FC236}">
                    <a16:creationId xmlns:a16="http://schemas.microsoft.com/office/drawing/2014/main" id="{BCDCAB6E-85DE-2926-B292-A0F5B96E97AD}"/>
                  </a:ext>
                </a:extLst>
              </p:cNvPr>
              <p:cNvSpPr txBox="1"/>
              <p:nvPr/>
            </p:nvSpPr>
            <p:spPr>
              <a:xfrm>
                <a:off x="7391926" y="2909124"/>
                <a:ext cx="344966" cy="230832"/>
              </a:xfrm>
              <a:prstGeom prst="rect">
                <a:avLst/>
              </a:prstGeom>
              <a:noFill/>
            </p:spPr>
            <p:txBody>
              <a:bodyPr wrap="none" rtlCol="0">
                <a:spAutoFit/>
              </a:bodyPr>
              <a:lstStyle/>
              <a:p>
                <a:pPr algn="r"/>
                <a:r>
                  <a:rPr lang="en-US" sz="900">
                    <a:ln/>
                    <a:solidFill>
                      <a:srgbClr val="000000"/>
                    </a:solidFill>
                    <a:latin typeface="Arial"/>
                    <a:cs typeface="Arial"/>
                    <a:sym typeface="Arial"/>
                    <a:rtl val="0"/>
                  </a:rPr>
                  <a:t>0.8</a:t>
                </a:r>
              </a:p>
            </p:txBody>
          </p:sp>
          <p:sp>
            <p:nvSpPr>
              <p:cNvPr id="104" name="TextBox 103">
                <a:extLst>
                  <a:ext uri="{FF2B5EF4-FFF2-40B4-BE49-F238E27FC236}">
                    <a16:creationId xmlns:a16="http://schemas.microsoft.com/office/drawing/2014/main" id="{46117214-2F4B-B60D-B5E3-24CBAD350B70}"/>
                  </a:ext>
                </a:extLst>
              </p:cNvPr>
              <p:cNvSpPr txBox="1"/>
              <p:nvPr/>
            </p:nvSpPr>
            <p:spPr>
              <a:xfrm>
                <a:off x="7391926" y="2505766"/>
                <a:ext cx="344966" cy="230832"/>
              </a:xfrm>
              <a:prstGeom prst="rect">
                <a:avLst/>
              </a:prstGeom>
              <a:noFill/>
            </p:spPr>
            <p:txBody>
              <a:bodyPr wrap="none" rtlCol="0">
                <a:spAutoFit/>
              </a:bodyPr>
              <a:lstStyle/>
              <a:p>
                <a:pPr algn="r"/>
                <a:r>
                  <a:rPr lang="en-US" sz="900">
                    <a:ln/>
                    <a:solidFill>
                      <a:srgbClr val="000000"/>
                    </a:solidFill>
                    <a:latin typeface="Arial"/>
                    <a:cs typeface="Arial"/>
                    <a:sym typeface="Arial"/>
                    <a:rtl val="0"/>
                  </a:rPr>
                  <a:t>1.0</a:t>
                </a:r>
              </a:p>
            </p:txBody>
          </p:sp>
        </p:grpSp>
        <p:sp>
          <p:nvSpPr>
            <p:cNvPr id="105" name="Freeform 2411">
              <a:extLst>
                <a:ext uri="{FF2B5EF4-FFF2-40B4-BE49-F238E27FC236}">
                  <a16:creationId xmlns:a16="http://schemas.microsoft.com/office/drawing/2014/main" id="{3C7FE31A-C1E9-626B-5D4C-5048956E7D60}"/>
                </a:ext>
              </a:extLst>
            </p:cNvPr>
            <p:cNvSpPr/>
            <p:nvPr/>
          </p:nvSpPr>
          <p:spPr>
            <a:xfrm>
              <a:off x="6872547" y="4271171"/>
              <a:ext cx="216831" cy="12688"/>
            </a:xfrm>
            <a:custGeom>
              <a:avLst/>
              <a:gdLst>
                <a:gd name="connsiteX0" fmla="*/ 0 w 216831"/>
                <a:gd name="connsiteY0" fmla="*/ 0 h 12688"/>
                <a:gd name="connsiteX1" fmla="*/ 216831 w 216831"/>
                <a:gd name="connsiteY1" fmla="*/ 0 h 12688"/>
              </a:gdLst>
              <a:ahLst/>
              <a:cxnLst>
                <a:cxn ang="0">
                  <a:pos x="connsiteX0" y="connsiteY0"/>
                </a:cxn>
                <a:cxn ang="0">
                  <a:pos x="connsiteX1" y="connsiteY1"/>
                </a:cxn>
              </a:cxnLst>
              <a:rect l="l" t="t" r="r" b="b"/>
              <a:pathLst>
                <a:path w="216831" h="12688">
                  <a:moveTo>
                    <a:pt x="0" y="0"/>
                  </a:moveTo>
                  <a:lnTo>
                    <a:pt x="216831" y="0"/>
                  </a:lnTo>
                </a:path>
              </a:pathLst>
            </a:custGeom>
            <a:ln w="12700" cap="flat">
              <a:solidFill>
                <a:srgbClr val="6E1E50"/>
              </a:solidFill>
              <a:prstDash val="solid"/>
              <a:miter/>
            </a:ln>
          </p:spPr>
          <p:txBody>
            <a:bodyPr rtlCol="0" anchor="ctr"/>
            <a:lstStyle/>
            <a:p>
              <a:endParaRPr lang="en-US" sz="900"/>
            </a:p>
          </p:txBody>
        </p:sp>
        <p:sp>
          <p:nvSpPr>
            <p:cNvPr id="106" name="TextBox 105">
              <a:extLst>
                <a:ext uri="{FF2B5EF4-FFF2-40B4-BE49-F238E27FC236}">
                  <a16:creationId xmlns:a16="http://schemas.microsoft.com/office/drawing/2014/main" id="{69F7FA8F-9063-DB38-B86A-4EA51E7B9A1D}"/>
                </a:ext>
              </a:extLst>
            </p:cNvPr>
            <p:cNvSpPr txBox="1"/>
            <p:nvPr/>
          </p:nvSpPr>
          <p:spPr>
            <a:xfrm>
              <a:off x="7037443" y="4313507"/>
              <a:ext cx="816249" cy="230832"/>
            </a:xfrm>
            <a:prstGeom prst="rect">
              <a:avLst/>
            </a:prstGeom>
            <a:noFill/>
          </p:spPr>
          <p:txBody>
            <a:bodyPr wrap="none" rtlCol="0">
              <a:spAutoFit/>
            </a:bodyPr>
            <a:lstStyle/>
            <a:p>
              <a:pPr algn="l"/>
              <a:r>
                <a:rPr lang="en-US" sz="900">
                  <a:ln/>
                  <a:solidFill>
                    <a:srgbClr val="000000"/>
                  </a:solidFill>
                  <a:latin typeface="Arial"/>
                  <a:cs typeface="Arial"/>
                  <a:sym typeface="Arial"/>
                  <a:rtl val="0"/>
                </a:rPr>
                <a:t>ICC (n=164)</a:t>
              </a:r>
            </a:p>
          </p:txBody>
        </p:sp>
        <p:grpSp>
          <p:nvGrpSpPr>
            <p:cNvPr id="107" name="Graphic 4">
              <a:extLst>
                <a:ext uri="{FF2B5EF4-FFF2-40B4-BE49-F238E27FC236}">
                  <a16:creationId xmlns:a16="http://schemas.microsoft.com/office/drawing/2014/main" id="{202333AE-4882-28C0-4232-77C6199DCBD1}"/>
                </a:ext>
              </a:extLst>
            </p:cNvPr>
            <p:cNvGrpSpPr/>
            <p:nvPr/>
          </p:nvGrpSpPr>
          <p:grpSpPr>
            <a:xfrm>
              <a:off x="6643918" y="5035846"/>
              <a:ext cx="3428284" cy="215444"/>
              <a:chOff x="7541688" y="5159500"/>
              <a:chExt cx="3428284" cy="215444"/>
            </a:xfrm>
            <a:solidFill>
              <a:srgbClr val="6E1E50"/>
            </a:solidFill>
          </p:grpSpPr>
          <p:sp>
            <p:nvSpPr>
              <p:cNvPr id="108" name="TextBox 107">
                <a:extLst>
                  <a:ext uri="{FF2B5EF4-FFF2-40B4-BE49-F238E27FC236}">
                    <a16:creationId xmlns:a16="http://schemas.microsoft.com/office/drawing/2014/main" id="{2EB06293-6857-BDDC-1BD1-3129DD996698}"/>
                  </a:ext>
                </a:extLst>
              </p:cNvPr>
              <p:cNvSpPr txBox="1"/>
              <p:nvPr/>
            </p:nvSpPr>
            <p:spPr>
              <a:xfrm>
                <a:off x="7541688" y="5159500"/>
                <a:ext cx="357790" cy="215444"/>
              </a:xfrm>
              <a:prstGeom prst="rect">
                <a:avLst/>
              </a:prstGeom>
              <a:noFill/>
            </p:spPr>
            <p:txBody>
              <a:bodyPr wrap="none" rtlCol="0">
                <a:spAutoFit/>
              </a:bodyPr>
              <a:lstStyle/>
              <a:p>
                <a:pPr algn="ctr"/>
                <a:r>
                  <a:rPr lang="en-US" sz="800">
                    <a:ln/>
                    <a:solidFill>
                      <a:srgbClr val="6E1E50"/>
                    </a:solidFill>
                    <a:latin typeface="Arial"/>
                    <a:cs typeface="Arial"/>
                    <a:sym typeface="Arial"/>
                    <a:rtl val="0"/>
                  </a:rPr>
                  <a:t>153</a:t>
                </a:r>
              </a:p>
            </p:txBody>
          </p:sp>
          <p:sp>
            <p:nvSpPr>
              <p:cNvPr id="109" name="TextBox 108">
                <a:extLst>
                  <a:ext uri="{FF2B5EF4-FFF2-40B4-BE49-F238E27FC236}">
                    <a16:creationId xmlns:a16="http://schemas.microsoft.com/office/drawing/2014/main" id="{0A0C7F6E-FCD3-C3DE-B018-6808257A60C1}"/>
                  </a:ext>
                </a:extLst>
              </p:cNvPr>
              <p:cNvSpPr txBox="1"/>
              <p:nvPr/>
            </p:nvSpPr>
            <p:spPr>
              <a:xfrm>
                <a:off x="8062363" y="5159500"/>
                <a:ext cx="357790" cy="215444"/>
              </a:xfrm>
              <a:prstGeom prst="rect">
                <a:avLst/>
              </a:prstGeom>
              <a:noFill/>
            </p:spPr>
            <p:txBody>
              <a:bodyPr wrap="none" rtlCol="0">
                <a:spAutoFit/>
              </a:bodyPr>
              <a:lstStyle/>
              <a:p>
                <a:pPr algn="ctr"/>
                <a:r>
                  <a:rPr lang="en-US" sz="800">
                    <a:ln/>
                    <a:solidFill>
                      <a:srgbClr val="6E1E50"/>
                    </a:solidFill>
                    <a:latin typeface="Arial"/>
                    <a:cs typeface="Arial"/>
                    <a:sym typeface="Arial"/>
                    <a:rtl val="0"/>
                  </a:rPr>
                  <a:t>102</a:t>
                </a:r>
              </a:p>
            </p:txBody>
          </p:sp>
          <p:sp>
            <p:nvSpPr>
              <p:cNvPr id="110" name="TextBox 109">
                <a:extLst>
                  <a:ext uri="{FF2B5EF4-FFF2-40B4-BE49-F238E27FC236}">
                    <a16:creationId xmlns:a16="http://schemas.microsoft.com/office/drawing/2014/main" id="{A31ADFC5-9D49-2F4C-B33B-DB79554513D5}"/>
                  </a:ext>
                </a:extLst>
              </p:cNvPr>
              <p:cNvSpPr txBox="1"/>
              <p:nvPr/>
            </p:nvSpPr>
            <p:spPr>
              <a:xfrm>
                <a:off x="8612507" y="5159500"/>
                <a:ext cx="300082" cy="215444"/>
              </a:xfrm>
              <a:prstGeom prst="rect">
                <a:avLst/>
              </a:prstGeom>
              <a:noFill/>
            </p:spPr>
            <p:txBody>
              <a:bodyPr wrap="none" rtlCol="0">
                <a:spAutoFit/>
              </a:bodyPr>
              <a:lstStyle/>
              <a:p>
                <a:pPr algn="ctr"/>
                <a:r>
                  <a:rPr lang="en-US" sz="800">
                    <a:ln/>
                    <a:solidFill>
                      <a:srgbClr val="6E1E50"/>
                    </a:solidFill>
                    <a:latin typeface="Arial"/>
                    <a:cs typeface="Arial"/>
                    <a:sym typeface="Arial"/>
                    <a:rtl val="0"/>
                  </a:rPr>
                  <a:t>70</a:t>
                </a:r>
              </a:p>
            </p:txBody>
          </p:sp>
          <p:sp>
            <p:nvSpPr>
              <p:cNvPr id="111" name="TextBox 110">
                <a:extLst>
                  <a:ext uri="{FF2B5EF4-FFF2-40B4-BE49-F238E27FC236}">
                    <a16:creationId xmlns:a16="http://schemas.microsoft.com/office/drawing/2014/main" id="{42C6DEB5-69B7-1F14-5607-FF12A0A1AA1F}"/>
                  </a:ext>
                </a:extLst>
              </p:cNvPr>
              <p:cNvSpPr txBox="1"/>
              <p:nvPr/>
            </p:nvSpPr>
            <p:spPr>
              <a:xfrm>
                <a:off x="9136612" y="5159500"/>
                <a:ext cx="300082" cy="215444"/>
              </a:xfrm>
              <a:prstGeom prst="rect">
                <a:avLst/>
              </a:prstGeom>
              <a:noFill/>
            </p:spPr>
            <p:txBody>
              <a:bodyPr wrap="none" rtlCol="0">
                <a:spAutoFit/>
              </a:bodyPr>
              <a:lstStyle/>
              <a:p>
                <a:pPr algn="ctr"/>
                <a:r>
                  <a:rPr lang="en-US" sz="800">
                    <a:ln/>
                    <a:solidFill>
                      <a:srgbClr val="6E1E50"/>
                    </a:solidFill>
                    <a:latin typeface="Arial"/>
                    <a:cs typeface="Arial"/>
                    <a:sym typeface="Arial"/>
                    <a:rtl val="0"/>
                  </a:rPr>
                  <a:t>28</a:t>
                </a:r>
              </a:p>
            </p:txBody>
          </p:sp>
          <p:sp>
            <p:nvSpPr>
              <p:cNvPr id="112" name="TextBox 111">
                <a:extLst>
                  <a:ext uri="{FF2B5EF4-FFF2-40B4-BE49-F238E27FC236}">
                    <a16:creationId xmlns:a16="http://schemas.microsoft.com/office/drawing/2014/main" id="{DF8E21C0-E491-1F75-8ACB-8E239F2DB0FB}"/>
                  </a:ext>
                </a:extLst>
              </p:cNvPr>
              <p:cNvSpPr txBox="1"/>
              <p:nvPr/>
            </p:nvSpPr>
            <p:spPr>
              <a:xfrm>
                <a:off x="9683073" y="5159500"/>
                <a:ext cx="242374" cy="215444"/>
              </a:xfrm>
              <a:prstGeom prst="rect">
                <a:avLst/>
              </a:prstGeom>
              <a:noFill/>
            </p:spPr>
            <p:txBody>
              <a:bodyPr wrap="none" rtlCol="0">
                <a:spAutoFit/>
              </a:bodyPr>
              <a:lstStyle/>
              <a:p>
                <a:pPr algn="ctr"/>
                <a:r>
                  <a:rPr lang="en-US" sz="800">
                    <a:ln/>
                    <a:solidFill>
                      <a:srgbClr val="6E1E50"/>
                    </a:solidFill>
                    <a:latin typeface="Arial"/>
                    <a:cs typeface="Arial"/>
                    <a:sym typeface="Arial"/>
                    <a:rtl val="0"/>
                  </a:rPr>
                  <a:t>6</a:t>
                </a:r>
              </a:p>
            </p:txBody>
          </p:sp>
          <p:sp>
            <p:nvSpPr>
              <p:cNvPr id="113" name="TextBox 112">
                <a:extLst>
                  <a:ext uri="{FF2B5EF4-FFF2-40B4-BE49-F238E27FC236}">
                    <a16:creationId xmlns:a16="http://schemas.microsoft.com/office/drawing/2014/main" id="{1B1CB093-27EA-D326-9627-985EE77239A5}"/>
                  </a:ext>
                </a:extLst>
              </p:cNvPr>
              <p:cNvSpPr txBox="1"/>
              <p:nvPr/>
            </p:nvSpPr>
            <p:spPr>
              <a:xfrm>
                <a:off x="10206415" y="5159500"/>
                <a:ext cx="242374" cy="215444"/>
              </a:xfrm>
              <a:prstGeom prst="rect">
                <a:avLst/>
              </a:prstGeom>
              <a:noFill/>
            </p:spPr>
            <p:txBody>
              <a:bodyPr wrap="none" rtlCol="0">
                <a:spAutoFit/>
              </a:bodyPr>
              <a:lstStyle/>
              <a:p>
                <a:pPr algn="ctr"/>
                <a:r>
                  <a:rPr lang="en-US" sz="800">
                    <a:ln/>
                    <a:solidFill>
                      <a:srgbClr val="6E1E50"/>
                    </a:solidFill>
                    <a:latin typeface="Arial"/>
                    <a:cs typeface="Arial"/>
                    <a:sym typeface="Arial"/>
                    <a:rtl val="0"/>
                  </a:rPr>
                  <a:t>1</a:t>
                </a:r>
              </a:p>
            </p:txBody>
          </p:sp>
          <p:sp>
            <p:nvSpPr>
              <p:cNvPr id="114" name="TextBox 113">
                <a:extLst>
                  <a:ext uri="{FF2B5EF4-FFF2-40B4-BE49-F238E27FC236}">
                    <a16:creationId xmlns:a16="http://schemas.microsoft.com/office/drawing/2014/main" id="{F7176102-3FB9-FD44-7542-D6B8366F9863}"/>
                  </a:ext>
                </a:extLst>
              </p:cNvPr>
              <p:cNvSpPr txBox="1"/>
              <p:nvPr/>
            </p:nvSpPr>
            <p:spPr>
              <a:xfrm>
                <a:off x="10727598" y="5159500"/>
                <a:ext cx="242374" cy="215444"/>
              </a:xfrm>
              <a:prstGeom prst="rect">
                <a:avLst/>
              </a:prstGeom>
              <a:noFill/>
            </p:spPr>
            <p:txBody>
              <a:bodyPr wrap="none" rtlCol="0">
                <a:spAutoFit/>
              </a:bodyPr>
              <a:lstStyle/>
              <a:p>
                <a:pPr algn="ctr"/>
                <a:r>
                  <a:rPr lang="en-US" sz="800">
                    <a:ln/>
                    <a:solidFill>
                      <a:srgbClr val="6E1E50"/>
                    </a:solidFill>
                    <a:latin typeface="Arial"/>
                    <a:cs typeface="Arial"/>
                    <a:sym typeface="Arial"/>
                    <a:rtl val="0"/>
                  </a:rPr>
                  <a:t>0</a:t>
                </a:r>
              </a:p>
            </p:txBody>
          </p:sp>
        </p:grpSp>
        <p:grpSp>
          <p:nvGrpSpPr>
            <p:cNvPr id="115" name="Graphic 4">
              <a:extLst>
                <a:ext uri="{FF2B5EF4-FFF2-40B4-BE49-F238E27FC236}">
                  <a16:creationId xmlns:a16="http://schemas.microsoft.com/office/drawing/2014/main" id="{1B736993-229B-CBE7-C37C-2A1E825EF393}"/>
                </a:ext>
              </a:extLst>
            </p:cNvPr>
            <p:cNvGrpSpPr/>
            <p:nvPr/>
          </p:nvGrpSpPr>
          <p:grpSpPr>
            <a:xfrm>
              <a:off x="6643918" y="5178080"/>
              <a:ext cx="3428284" cy="215444"/>
              <a:chOff x="7541688" y="5301734"/>
              <a:chExt cx="3428284" cy="215444"/>
            </a:xfrm>
            <a:solidFill>
              <a:srgbClr val="4F74C8"/>
            </a:solidFill>
          </p:grpSpPr>
          <p:sp>
            <p:nvSpPr>
              <p:cNvPr id="116" name="TextBox 115">
                <a:extLst>
                  <a:ext uri="{FF2B5EF4-FFF2-40B4-BE49-F238E27FC236}">
                    <a16:creationId xmlns:a16="http://schemas.microsoft.com/office/drawing/2014/main" id="{AE7BDD89-CC3A-E2DA-92D1-F7829DD70B74}"/>
                  </a:ext>
                </a:extLst>
              </p:cNvPr>
              <p:cNvSpPr txBox="1"/>
              <p:nvPr/>
            </p:nvSpPr>
            <p:spPr>
              <a:xfrm>
                <a:off x="7541688" y="5301734"/>
                <a:ext cx="357790" cy="215444"/>
              </a:xfrm>
              <a:prstGeom prst="rect">
                <a:avLst/>
              </a:prstGeom>
              <a:noFill/>
            </p:spPr>
            <p:txBody>
              <a:bodyPr wrap="none" rtlCol="0">
                <a:spAutoFit/>
              </a:bodyPr>
              <a:lstStyle/>
              <a:p>
                <a:pPr algn="ctr"/>
                <a:r>
                  <a:rPr lang="en-US" sz="800">
                    <a:ln/>
                    <a:solidFill>
                      <a:srgbClr val="4F74C8"/>
                    </a:solidFill>
                    <a:latin typeface="Arial"/>
                    <a:cs typeface="Arial"/>
                    <a:sym typeface="Arial"/>
                    <a:rtl val="0"/>
                  </a:rPr>
                  <a:t>164</a:t>
                </a:r>
              </a:p>
            </p:txBody>
          </p:sp>
          <p:sp>
            <p:nvSpPr>
              <p:cNvPr id="117" name="TextBox 116">
                <a:extLst>
                  <a:ext uri="{FF2B5EF4-FFF2-40B4-BE49-F238E27FC236}">
                    <a16:creationId xmlns:a16="http://schemas.microsoft.com/office/drawing/2014/main" id="{3A7091AC-FDF5-4C0E-A864-49009CD93CA1}"/>
                  </a:ext>
                </a:extLst>
              </p:cNvPr>
              <p:cNvSpPr txBox="1"/>
              <p:nvPr/>
            </p:nvSpPr>
            <p:spPr>
              <a:xfrm>
                <a:off x="8090562" y="5301734"/>
                <a:ext cx="300082" cy="215444"/>
              </a:xfrm>
              <a:prstGeom prst="rect">
                <a:avLst/>
              </a:prstGeom>
              <a:noFill/>
            </p:spPr>
            <p:txBody>
              <a:bodyPr wrap="none" rtlCol="0">
                <a:spAutoFit/>
              </a:bodyPr>
              <a:lstStyle/>
              <a:p>
                <a:pPr algn="ctr"/>
                <a:r>
                  <a:rPr lang="en-US" sz="800">
                    <a:ln/>
                    <a:solidFill>
                      <a:srgbClr val="4F74C8"/>
                    </a:solidFill>
                    <a:latin typeface="Arial"/>
                    <a:cs typeface="Arial"/>
                    <a:sym typeface="Arial"/>
                    <a:rtl val="0"/>
                  </a:rPr>
                  <a:t>90</a:t>
                </a:r>
              </a:p>
            </p:txBody>
          </p:sp>
          <p:sp>
            <p:nvSpPr>
              <p:cNvPr id="118" name="TextBox 117">
                <a:extLst>
                  <a:ext uri="{FF2B5EF4-FFF2-40B4-BE49-F238E27FC236}">
                    <a16:creationId xmlns:a16="http://schemas.microsoft.com/office/drawing/2014/main" id="{3FC6C309-9D9D-9EFF-554B-AB3AB27FCF73}"/>
                  </a:ext>
                </a:extLst>
              </p:cNvPr>
              <p:cNvSpPr txBox="1"/>
              <p:nvPr/>
            </p:nvSpPr>
            <p:spPr>
              <a:xfrm>
                <a:off x="8612507" y="5301734"/>
                <a:ext cx="300082" cy="215444"/>
              </a:xfrm>
              <a:prstGeom prst="rect">
                <a:avLst/>
              </a:prstGeom>
              <a:noFill/>
            </p:spPr>
            <p:txBody>
              <a:bodyPr wrap="none" rtlCol="0">
                <a:spAutoFit/>
              </a:bodyPr>
              <a:lstStyle/>
              <a:p>
                <a:pPr algn="ctr"/>
                <a:r>
                  <a:rPr lang="en-US" sz="800">
                    <a:ln/>
                    <a:solidFill>
                      <a:srgbClr val="4F74C8"/>
                    </a:solidFill>
                    <a:latin typeface="Arial"/>
                    <a:cs typeface="Arial"/>
                    <a:sym typeface="Arial"/>
                    <a:rtl val="0"/>
                  </a:rPr>
                  <a:t>40</a:t>
                </a:r>
              </a:p>
            </p:txBody>
          </p:sp>
          <p:sp>
            <p:nvSpPr>
              <p:cNvPr id="119" name="TextBox 118">
                <a:extLst>
                  <a:ext uri="{FF2B5EF4-FFF2-40B4-BE49-F238E27FC236}">
                    <a16:creationId xmlns:a16="http://schemas.microsoft.com/office/drawing/2014/main" id="{44BC65B7-7F9F-A71C-FD7F-8B5C59806E50}"/>
                  </a:ext>
                </a:extLst>
              </p:cNvPr>
              <p:cNvSpPr txBox="1"/>
              <p:nvPr/>
            </p:nvSpPr>
            <p:spPr>
              <a:xfrm>
                <a:off x="9136612" y="5301734"/>
                <a:ext cx="300082" cy="215444"/>
              </a:xfrm>
              <a:prstGeom prst="rect">
                <a:avLst/>
              </a:prstGeom>
              <a:noFill/>
            </p:spPr>
            <p:txBody>
              <a:bodyPr wrap="none" rtlCol="0">
                <a:spAutoFit/>
              </a:bodyPr>
              <a:lstStyle/>
              <a:p>
                <a:pPr algn="ctr"/>
                <a:r>
                  <a:rPr lang="en-US" sz="800">
                    <a:ln/>
                    <a:solidFill>
                      <a:srgbClr val="4F74C8"/>
                    </a:solidFill>
                    <a:latin typeface="Arial"/>
                    <a:cs typeface="Arial"/>
                    <a:sym typeface="Arial"/>
                    <a:rtl val="0"/>
                  </a:rPr>
                  <a:t>13</a:t>
                </a:r>
              </a:p>
            </p:txBody>
          </p:sp>
          <p:sp>
            <p:nvSpPr>
              <p:cNvPr id="120" name="TextBox 119">
                <a:extLst>
                  <a:ext uri="{FF2B5EF4-FFF2-40B4-BE49-F238E27FC236}">
                    <a16:creationId xmlns:a16="http://schemas.microsoft.com/office/drawing/2014/main" id="{648C0EB2-5B3A-C652-8903-860B5F0D7469}"/>
                  </a:ext>
                </a:extLst>
              </p:cNvPr>
              <p:cNvSpPr txBox="1"/>
              <p:nvPr/>
            </p:nvSpPr>
            <p:spPr>
              <a:xfrm>
                <a:off x="9683073" y="5301734"/>
                <a:ext cx="242374" cy="215444"/>
              </a:xfrm>
              <a:prstGeom prst="rect">
                <a:avLst/>
              </a:prstGeom>
              <a:noFill/>
            </p:spPr>
            <p:txBody>
              <a:bodyPr wrap="none" rtlCol="0">
                <a:spAutoFit/>
              </a:bodyPr>
              <a:lstStyle/>
              <a:p>
                <a:pPr algn="ctr"/>
                <a:r>
                  <a:rPr lang="en-US" sz="800">
                    <a:ln/>
                    <a:solidFill>
                      <a:srgbClr val="4F74C8"/>
                    </a:solidFill>
                    <a:latin typeface="Arial"/>
                    <a:cs typeface="Arial"/>
                    <a:sym typeface="Arial"/>
                    <a:rtl val="0"/>
                  </a:rPr>
                  <a:t>7</a:t>
                </a:r>
              </a:p>
            </p:txBody>
          </p:sp>
          <p:sp>
            <p:nvSpPr>
              <p:cNvPr id="121" name="TextBox 120">
                <a:extLst>
                  <a:ext uri="{FF2B5EF4-FFF2-40B4-BE49-F238E27FC236}">
                    <a16:creationId xmlns:a16="http://schemas.microsoft.com/office/drawing/2014/main" id="{12D96A9A-3E7C-5574-088C-DD53316AA5FF}"/>
                  </a:ext>
                </a:extLst>
              </p:cNvPr>
              <p:cNvSpPr txBox="1"/>
              <p:nvPr/>
            </p:nvSpPr>
            <p:spPr>
              <a:xfrm>
                <a:off x="10206415" y="5301734"/>
                <a:ext cx="242374" cy="215444"/>
              </a:xfrm>
              <a:prstGeom prst="rect">
                <a:avLst/>
              </a:prstGeom>
              <a:noFill/>
            </p:spPr>
            <p:txBody>
              <a:bodyPr wrap="none" rtlCol="0">
                <a:spAutoFit/>
              </a:bodyPr>
              <a:lstStyle/>
              <a:p>
                <a:pPr algn="ctr"/>
                <a:r>
                  <a:rPr lang="en-US" sz="800">
                    <a:ln/>
                    <a:solidFill>
                      <a:srgbClr val="4F74C8"/>
                    </a:solidFill>
                    <a:latin typeface="Arial"/>
                    <a:cs typeface="Arial"/>
                    <a:sym typeface="Arial"/>
                    <a:rtl val="0"/>
                  </a:rPr>
                  <a:t>1</a:t>
                </a:r>
              </a:p>
            </p:txBody>
          </p:sp>
          <p:sp>
            <p:nvSpPr>
              <p:cNvPr id="122" name="TextBox 121">
                <a:extLst>
                  <a:ext uri="{FF2B5EF4-FFF2-40B4-BE49-F238E27FC236}">
                    <a16:creationId xmlns:a16="http://schemas.microsoft.com/office/drawing/2014/main" id="{2EC79F0A-59E6-E102-7BDF-B13D0A21A16A}"/>
                  </a:ext>
                </a:extLst>
              </p:cNvPr>
              <p:cNvSpPr txBox="1"/>
              <p:nvPr/>
            </p:nvSpPr>
            <p:spPr>
              <a:xfrm>
                <a:off x="10727598" y="5301734"/>
                <a:ext cx="242374" cy="215444"/>
              </a:xfrm>
              <a:prstGeom prst="rect">
                <a:avLst/>
              </a:prstGeom>
              <a:noFill/>
            </p:spPr>
            <p:txBody>
              <a:bodyPr wrap="none" rtlCol="0">
                <a:spAutoFit/>
              </a:bodyPr>
              <a:lstStyle/>
              <a:p>
                <a:pPr algn="ctr"/>
                <a:r>
                  <a:rPr lang="en-US" sz="800">
                    <a:ln/>
                    <a:solidFill>
                      <a:srgbClr val="4F74C8"/>
                    </a:solidFill>
                    <a:latin typeface="Arial"/>
                    <a:cs typeface="Arial"/>
                    <a:sym typeface="Arial"/>
                    <a:rtl val="0"/>
                  </a:rPr>
                  <a:t>0</a:t>
                </a:r>
              </a:p>
            </p:txBody>
          </p:sp>
        </p:grpSp>
        <p:grpSp>
          <p:nvGrpSpPr>
            <p:cNvPr id="123" name="Graphic 4">
              <a:extLst>
                <a:ext uri="{FF2B5EF4-FFF2-40B4-BE49-F238E27FC236}">
                  <a16:creationId xmlns:a16="http://schemas.microsoft.com/office/drawing/2014/main" id="{90F61139-A094-2147-F111-502E4C9A0EA6}"/>
                </a:ext>
              </a:extLst>
            </p:cNvPr>
            <p:cNvGrpSpPr/>
            <p:nvPr/>
          </p:nvGrpSpPr>
          <p:grpSpPr>
            <a:xfrm>
              <a:off x="6097585" y="4894880"/>
              <a:ext cx="683200" cy="498644"/>
              <a:chOff x="6995355" y="5018534"/>
              <a:chExt cx="683200" cy="498644"/>
            </a:xfrm>
          </p:grpSpPr>
          <p:sp>
            <p:nvSpPr>
              <p:cNvPr id="124" name="TextBox 123">
                <a:extLst>
                  <a:ext uri="{FF2B5EF4-FFF2-40B4-BE49-F238E27FC236}">
                    <a16:creationId xmlns:a16="http://schemas.microsoft.com/office/drawing/2014/main" id="{F5803AAD-CA3A-A0F2-5455-41BC9A216DEC}"/>
                  </a:ext>
                </a:extLst>
              </p:cNvPr>
              <p:cNvSpPr txBox="1"/>
              <p:nvPr/>
            </p:nvSpPr>
            <p:spPr>
              <a:xfrm>
                <a:off x="6995355" y="5159500"/>
                <a:ext cx="651140" cy="215444"/>
              </a:xfrm>
              <a:prstGeom prst="rect">
                <a:avLst/>
              </a:prstGeom>
              <a:noFill/>
            </p:spPr>
            <p:txBody>
              <a:bodyPr wrap="none" rtlCol="0">
                <a:spAutoFit/>
              </a:bodyPr>
              <a:lstStyle/>
              <a:p>
                <a:r>
                  <a:rPr lang="en-US" sz="800" b="1">
                    <a:ln/>
                    <a:solidFill>
                      <a:srgbClr val="6E1E50"/>
                    </a:solidFill>
                    <a:latin typeface="Arial"/>
                    <a:cs typeface="Arial"/>
                    <a:sym typeface="Arial"/>
                    <a:rtl val="0"/>
                  </a:rPr>
                  <a:t>Dato-</a:t>
                </a:r>
                <a:r>
                  <a:rPr lang="en-US" sz="800" b="1" err="1">
                    <a:ln/>
                    <a:solidFill>
                      <a:srgbClr val="6E1E50"/>
                    </a:solidFill>
                    <a:latin typeface="Arial"/>
                    <a:cs typeface="Arial"/>
                    <a:sym typeface="Arial"/>
                    <a:rtl val="0"/>
                  </a:rPr>
                  <a:t>DXd</a:t>
                </a:r>
                <a:endParaRPr lang="en-US" sz="800" b="1">
                  <a:ln/>
                  <a:solidFill>
                    <a:srgbClr val="6E1E50"/>
                  </a:solidFill>
                  <a:latin typeface="Arial"/>
                  <a:cs typeface="Arial"/>
                  <a:sym typeface="Arial"/>
                  <a:rtl val="0"/>
                </a:endParaRPr>
              </a:p>
            </p:txBody>
          </p:sp>
          <p:sp>
            <p:nvSpPr>
              <p:cNvPr id="125" name="TextBox 124">
                <a:extLst>
                  <a:ext uri="{FF2B5EF4-FFF2-40B4-BE49-F238E27FC236}">
                    <a16:creationId xmlns:a16="http://schemas.microsoft.com/office/drawing/2014/main" id="{C837B7E1-FA54-DD65-0FAA-E177C28A969B}"/>
                  </a:ext>
                </a:extLst>
              </p:cNvPr>
              <p:cNvSpPr txBox="1"/>
              <p:nvPr/>
            </p:nvSpPr>
            <p:spPr>
              <a:xfrm>
                <a:off x="6995355" y="5301734"/>
                <a:ext cx="360996" cy="215444"/>
              </a:xfrm>
              <a:prstGeom prst="rect">
                <a:avLst/>
              </a:prstGeom>
              <a:noFill/>
            </p:spPr>
            <p:txBody>
              <a:bodyPr wrap="none" rtlCol="0">
                <a:spAutoFit/>
              </a:bodyPr>
              <a:lstStyle/>
              <a:p>
                <a:r>
                  <a:rPr lang="en-US" sz="800" b="1">
                    <a:ln/>
                    <a:solidFill>
                      <a:srgbClr val="4F74C8"/>
                    </a:solidFill>
                    <a:latin typeface="Arial"/>
                    <a:cs typeface="Arial"/>
                    <a:sym typeface="Arial"/>
                    <a:rtl val="0"/>
                  </a:rPr>
                  <a:t>ICC</a:t>
                </a:r>
              </a:p>
            </p:txBody>
          </p:sp>
          <p:sp>
            <p:nvSpPr>
              <p:cNvPr id="126" name="TextBox 125">
                <a:extLst>
                  <a:ext uri="{FF2B5EF4-FFF2-40B4-BE49-F238E27FC236}">
                    <a16:creationId xmlns:a16="http://schemas.microsoft.com/office/drawing/2014/main" id="{388D7D4E-A4FC-017E-5392-B95F27BF8C99}"/>
                  </a:ext>
                </a:extLst>
              </p:cNvPr>
              <p:cNvSpPr txBox="1"/>
              <p:nvPr/>
            </p:nvSpPr>
            <p:spPr>
              <a:xfrm>
                <a:off x="6995355" y="5018534"/>
                <a:ext cx="683200" cy="215444"/>
              </a:xfrm>
              <a:prstGeom prst="rect">
                <a:avLst/>
              </a:prstGeom>
              <a:noFill/>
            </p:spPr>
            <p:txBody>
              <a:bodyPr wrap="none" rtlCol="0">
                <a:spAutoFit/>
              </a:bodyPr>
              <a:lstStyle/>
              <a:p>
                <a:r>
                  <a:rPr lang="en-US" sz="800" b="1">
                    <a:ln/>
                    <a:solidFill>
                      <a:srgbClr val="000000"/>
                    </a:solidFill>
                    <a:latin typeface="Arial"/>
                    <a:cs typeface="Arial"/>
                    <a:sym typeface="Arial"/>
                    <a:rtl val="0"/>
                  </a:rPr>
                  <a:t>No. at risk</a:t>
                </a:r>
              </a:p>
            </p:txBody>
          </p:sp>
        </p:grpSp>
        <p:sp>
          <p:nvSpPr>
            <p:cNvPr id="127" name="Freeform 2416">
              <a:extLst>
                <a:ext uri="{FF2B5EF4-FFF2-40B4-BE49-F238E27FC236}">
                  <a16:creationId xmlns:a16="http://schemas.microsoft.com/office/drawing/2014/main" id="{56C24A1B-2E60-75C3-6C6E-20A77518A893}"/>
                </a:ext>
              </a:extLst>
            </p:cNvPr>
            <p:cNvSpPr/>
            <p:nvPr/>
          </p:nvSpPr>
          <p:spPr>
            <a:xfrm>
              <a:off x="6872547" y="4430281"/>
              <a:ext cx="216831" cy="12688"/>
            </a:xfrm>
            <a:custGeom>
              <a:avLst/>
              <a:gdLst>
                <a:gd name="connsiteX0" fmla="*/ 0 w 216831"/>
                <a:gd name="connsiteY0" fmla="*/ 0 h 12688"/>
                <a:gd name="connsiteX1" fmla="*/ 216831 w 216831"/>
                <a:gd name="connsiteY1" fmla="*/ 0 h 12688"/>
              </a:gdLst>
              <a:ahLst/>
              <a:cxnLst>
                <a:cxn ang="0">
                  <a:pos x="connsiteX0" y="connsiteY0"/>
                </a:cxn>
                <a:cxn ang="0">
                  <a:pos x="connsiteX1" y="connsiteY1"/>
                </a:cxn>
              </a:cxnLst>
              <a:rect l="l" t="t" r="r" b="b"/>
              <a:pathLst>
                <a:path w="216831" h="12688">
                  <a:moveTo>
                    <a:pt x="0" y="0"/>
                  </a:moveTo>
                  <a:lnTo>
                    <a:pt x="216831" y="0"/>
                  </a:lnTo>
                </a:path>
              </a:pathLst>
            </a:custGeom>
            <a:ln w="12700" cap="flat">
              <a:solidFill>
                <a:srgbClr val="4F74C8"/>
              </a:solidFill>
              <a:prstDash val="solid"/>
              <a:miter/>
            </a:ln>
          </p:spPr>
          <p:txBody>
            <a:bodyPr rtlCol="0" anchor="ctr"/>
            <a:lstStyle/>
            <a:p>
              <a:endParaRPr lang="en-US" sz="900"/>
            </a:p>
          </p:txBody>
        </p:sp>
        <p:sp>
          <p:nvSpPr>
            <p:cNvPr id="129" name="Freeform 2418">
              <a:extLst>
                <a:ext uri="{FF2B5EF4-FFF2-40B4-BE49-F238E27FC236}">
                  <a16:creationId xmlns:a16="http://schemas.microsoft.com/office/drawing/2014/main" id="{66EEA2E7-9B53-D48B-ABEE-13E1AC6FD7D0}"/>
                </a:ext>
              </a:extLst>
            </p:cNvPr>
            <p:cNvSpPr/>
            <p:nvPr/>
          </p:nvSpPr>
          <p:spPr>
            <a:xfrm>
              <a:off x="6820721" y="2498886"/>
              <a:ext cx="2635637" cy="1549734"/>
            </a:xfrm>
            <a:custGeom>
              <a:avLst/>
              <a:gdLst>
                <a:gd name="connsiteX0" fmla="*/ 0 w 2635637"/>
                <a:gd name="connsiteY0" fmla="*/ 0 h 1549734"/>
                <a:gd name="connsiteX1" fmla="*/ 137060 w 2635637"/>
                <a:gd name="connsiteY1" fmla="*/ 0 h 1549734"/>
                <a:gd name="connsiteX2" fmla="*/ 137060 w 2635637"/>
                <a:gd name="connsiteY2" fmla="*/ 12434 h 1549734"/>
                <a:gd name="connsiteX3" fmla="*/ 141506 w 2635637"/>
                <a:gd name="connsiteY3" fmla="*/ 12434 h 1549734"/>
                <a:gd name="connsiteX4" fmla="*/ 141506 w 2635637"/>
                <a:gd name="connsiteY4" fmla="*/ 25757 h 1549734"/>
                <a:gd name="connsiteX5" fmla="*/ 172754 w 2635637"/>
                <a:gd name="connsiteY5" fmla="*/ 25757 h 1549734"/>
                <a:gd name="connsiteX6" fmla="*/ 172754 w 2635637"/>
                <a:gd name="connsiteY6" fmla="*/ 36415 h 1549734"/>
                <a:gd name="connsiteX7" fmla="*/ 207813 w 2635637"/>
                <a:gd name="connsiteY7" fmla="*/ 36415 h 1549734"/>
                <a:gd name="connsiteX8" fmla="*/ 207813 w 2635637"/>
                <a:gd name="connsiteY8" fmla="*/ 107342 h 1549734"/>
                <a:gd name="connsiteX9" fmla="*/ 224580 w 2635637"/>
                <a:gd name="connsiteY9" fmla="*/ 107342 h 1549734"/>
                <a:gd name="connsiteX10" fmla="*/ 224580 w 2635637"/>
                <a:gd name="connsiteY10" fmla="*/ 131323 h 1549734"/>
                <a:gd name="connsiteX11" fmla="*/ 241093 w 2635637"/>
                <a:gd name="connsiteY11" fmla="*/ 131323 h 1549734"/>
                <a:gd name="connsiteX12" fmla="*/ 241093 w 2635637"/>
                <a:gd name="connsiteY12" fmla="*/ 190323 h 1549734"/>
                <a:gd name="connsiteX13" fmla="*/ 244269 w 2635637"/>
                <a:gd name="connsiteY13" fmla="*/ 190323 h 1549734"/>
                <a:gd name="connsiteX14" fmla="*/ 244269 w 2635637"/>
                <a:gd name="connsiteY14" fmla="*/ 204660 h 1549734"/>
                <a:gd name="connsiteX15" fmla="*/ 247953 w 2635637"/>
                <a:gd name="connsiteY15" fmla="*/ 204660 h 1549734"/>
                <a:gd name="connsiteX16" fmla="*/ 247953 w 2635637"/>
                <a:gd name="connsiteY16" fmla="*/ 215445 h 1549734"/>
                <a:gd name="connsiteX17" fmla="*/ 255193 w 2635637"/>
                <a:gd name="connsiteY17" fmla="*/ 215445 h 1549734"/>
                <a:gd name="connsiteX18" fmla="*/ 255193 w 2635637"/>
                <a:gd name="connsiteY18" fmla="*/ 232194 h 1549734"/>
                <a:gd name="connsiteX19" fmla="*/ 259004 w 2635637"/>
                <a:gd name="connsiteY19" fmla="*/ 232194 h 1549734"/>
                <a:gd name="connsiteX20" fmla="*/ 259004 w 2635637"/>
                <a:gd name="connsiteY20" fmla="*/ 243740 h 1549734"/>
                <a:gd name="connsiteX21" fmla="*/ 266244 w 2635637"/>
                <a:gd name="connsiteY21" fmla="*/ 243740 h 1549734"/>
                <a:gd name="connsiteX22" fmla="*/ 266244 w 2635637"/>
                <a:gd name="connsiteY22" fmla="*/ 270639 h 1549734"/>
                <a:gd name="connsiteX23" fmla="*/ 280725 w 2635637"/>
                <a:gd name="connsiteY23" fmla="*/ 270639 h 1549734"/>
                <a:gd name="connsiteX24" fmla="*/ 280725 w 2635637"/>
                <a:gd name="connsiteY24" fmla="*/ 284977 h 1549734"/>
                <a:gd name="connsiteX25" fmla="*/ 297746 w 2635637"/>
                <a:gd name="connsiteY25" fmla="*/ 284977 h 1549734"/>
                <a:gd name="connsiteX26" fmla="*/ 297746 w 2635637"/>
                <a:gd name="connsiteY26" fmla="*/ 314794 h 1549734"/>
                <a:gd name="connsiteX27" fmla="*/ 303589 w 2635637"/>
                <a:gd name="connsiteY27" fmla="*/ 314794 h 1549734"/>
                <a:gd name="connsiteX28" fmla="*/ 303589 w 2635637"/>
                <a:gd name="connsiteY28" fmla="*/ 340043 h 1549734"/>
                <a:gd name="connsiteX29" fmla="*/ 461862 w 2635637"/>
                <a:gd name="connsiteY29" fmla="*/ 340043 h 1549734"/>
                <a:gd name="connsiteX30" fmla="*/ 461862 w 2635637"/>
                <a:gd name="connsiteY30" fmla="*/ 378489 h 1549734"/>
                <a:gd name="connsiteX31" fmla="*/ 467959 w 2635637"/>
                <a:gd name="connsiteY31" fmla="*/ 378489 h 1549734"/>
                <a:gd name="connsiteX32" fmla="*/ 467959 w 2635637"/>
                <a:gd name="connsiteY32" fmla="*/ 442564 h 1549734"/>
                <a:gd name="connsiteX33" fmla="*/ 472532 w 2635637"/>
                <a:gd name="connsiteY33" fmla="*/ 442564 h 1549734"/>
                <a:gd name="connsiteX34" fmla="*/ 472532 w 2635637"/>
                <a:gd name="connsiteY34" fmla="*/ 456267 h 1549734"/>
                <a:gd name="connsiteX35" fmla="*/ 487013 w 2635637"/>
                <a:gd name="connsiteY35" fmla="*/ 456267 h 1549734"/>
                <a:gd name="connsiteX36" fmla="*/ 487013 w 2635637"/>
                <a:gd name="connsiteY36" fmla="*/ 468067 h 1549734"/>
                <a:gd name="connsiteX37" fmla="*/ 502002 w 2635637"/>
                <a:gd name="connsiteY37" fmla="*/ 468067 h 1549734"/>
                <a:gd name="connsiteX38" fmla="*/ 502002 w 2635637"/>
                <a:gd name="connsiteY38" fmla="*/ 484308 h 1549734"/>
                <a:gd name="connsiteX39" fmla="*/ 519405 w 2635637"/>
                <a:gd name="connsiteY39" fmla="*/ 484308 h 1549734"/>
                <a:gd name="connsiteX40" fmla="*/ 640968 w 2635637"/>
                <a:gd name="connsiteY40" fmla="*/ 484308 h 1549734"/>
                <a:gd name="connsiteX41" fmla="*/ 640968 w 2635637"/>
                <a:gd name="connsiteY41" fmla="*/ 499026 h 1549734"/>
                <a:gd name="connsiteX42" fmla="*/ 669040 w 2635637"/>
                <a:gd name="connsiteY42" fmla="*/ 499026 h 1549734"/>
                <a:gd name="connsiteX43" fmla="*/ 669040 w 2635637"/>
                <a:gd name="connsiteY43" fmla="*/ 512603 h 1549734"/>
                <a:gd name="connsiteX44" fmla="*/ 678059 w 2635637"/>
                <a:gd name="connsiteY44" fmla="*/ 512603 h 1549734"/>
                <a:gd name="connsiteX45" fmla="*/ 678059 w 2635637"/>
                <a:gd name="connsiteY45" fmla="*/ 528463 h 1549734"/>
                <a:gd name="connsiteX46" fmla="*/ 700669 w 2635637"/>
                <a:gd name="connsiteY46" fmla="*/ 528463 h 1549734"/>
                <a:gd name="connsiteX47" fmla="*/ 700669 w 2635637"/>
                <a:gd name="connsiteY47" fmla="*/ 547241 h 1549734"/>
                <a:gd name="connsiteX48" fmla="*/ 705877 w 2635637"/>
                <a:gd name="connsiteY48" fmla="*/ 547241 h 1549734"/>
                <a:gd name="connsiteX49" fmla="*/ 705877 w 2635637"/>
                <a:gd name="connsiteY49" fmla="*/ 559168 h 1549734"/>
                <a:gd name="connsiteX50" fmla="*/ 711974 w 2635637"/>
                <a:gd name="connsiteY50" fmla="*/ 559168 h 1549734"/>
                <a:gd name="connsiteX51" fmla="*/ 711974 w 2635637"/>
                <a:gd name="connsiteY51" fmla="*/ 582768 h 1549734"/>
                <a:gd name="connsiteX52" fmla="*/ 721755 w 2635637"/>
                <a:gd name="connsiteY52" fmla="*/ 582768 h 1549734"/>
                <a:gd name="connsiteX53" fmla="*/ 721755 w 2635637"/>
                <a:gd name="connsiteY53" fmla="*/ 604846 h 1549734"/>
                <a:gd name="connsiteX54" fmla="*/ 740301 w 2635637"/>
                <a:gd name="connsiteY54" fmla="*/ 604846 h 1549734"/>
                <a:gd name="connsiteX55" fmla="*/ 740301 w 2635637"/>
                <a:gd name="connsiteY55" fmla="*/ 620452 h 1549734"/>
                <a:gd name="connsiteX56" fmla="*/ 762911 w 2635637"/>
                <a:gd name="connsiteY56" fmla="*/ 620452 h 1549734"/>
                <a:gd name="connsiteX57" fmla="*/ 762911 w 2635637"/>
                <a:gd name="connsiteY57" fmla="*/ 631110 h 1549734"/>
                <a:gd name="connsiteX58" fmla="*/ 849034 w 2635637"/>
                <a:gd name="connsiteY58" fmla="*/ 631110 h 1549734"/>
                <a:gd name="connsiteX59" fmla="*/ 849034 w 2635637"/>
                <a:gd name="connsiteY59" fmla="*/ 667272 h 1549734"/>
                <a:gd name="connsiteX60" fmla="*/ 901495 w 2635637"/>
                <a:gd name="connsiteY60" fmla="*/ 667272 h 1549734"/>
                <a:gd name="connsiteX61" fmla="*/ 901495 w 2635637"/>
                <a:gd name="connsiteY61" fmla="*/ 680213 h 1549734"/>
                <a:gd name="connsiteX62" fmla="*/ 925503 w 2635637"/>
                <a:gd name="connsiteY62" fmla="*/ 680213 h 1549734"/>
                <a:gd name="connsiteX63" fmla="*/ 925503 w 2635637"/>
                <a:gd name="connsiteY63" fmla="*/ 725003 h 1549734"/>
                <a:gd name="connsiteX64" fmla="*/ 940238 w 2635637"/>
                <a:gd name="connsiteY64" fmla="*/ 725003 h 1549734"/>
                <a:gd name="connsiteX65" fmla="*/ 940238 w 2635637"/>
                <a:gd name="connsiteY65" fmla="*/ 739214 h 1549734"/>
                <a:gd name="connsiteX66" fmla="*/ 944557 w 2635637"/>
                <a:gd name="connsiteY66" fmla="*/ 739214 h 1549734"/>
                <a:gd name="connsiteX67" fmla="*/ 944557 w 2635637"/>
                <a:gd name="connsiteY67" fmla="*/ 741878 h 1549734"/>
                <a:gd name="connsiteX68" fmla="*/ 951543 w 2635637"/>
                <a:gd name="connsiteY68" fmla="*/ 741878 h 1549734"/>
                <a:gd name="connsiteX69" fmla="*/ 951543 w 2635637"/>
                <a:gd name="connsiteY69" fmla="*/ 755074 h 1549734"/>
                <a:gd name="connsiteX70" fmla="*/ 960816 w 2635637"/>
                <a:gd name="connsiteY70" fmla="*/ 755074 h 1549734"/>
                <a:gd name="connsiteX71" fmla="*/ 960816 w 2635637"/>
                <a:gd name="connsiteY71" fmla="*/ 812298 h 1549734"/>
                <a:gd name="connsiteX72" fmla="*/ 971232 w 2635637"/>
                <a:gd name="connsiteY72" fmla="*/ 812298 h 1549734"/>
                <a:gd name="connsiteX73" fmla="*/ 971232 w 2635637"/>
                <a:gd name="connsiteY73" fmla="*/ 836024 h 1549734"/>
                <a:gd name="connsiteX74" fmla="*/ 980759 w 2635637"/>
                <a:gd name="connsiteY74" fmla="*/ 836024 h 1549734"/>
                <a:gd name="connsiteX75" fmla="*/ 980759 w 2635637"/>
                <a:gd name="connsiteY75" fmla="*/ 881448 h 1549734"/>
                <a:gd name="connsiteX76" fmla="*/ 1121756 w 2635637"/>
                <a:gd name="connsiteY76" fmla="*/ 881448 h 1549734"/>
                <a:gd name="connsiteX77" fmla="*/ 1121756 w 2635637"/>
                <a:gd name="connsiteY77" fmla="*/ 897943 h 1549734"/>
                <a:gd name="connsiteX78" fmla="*/ 1150972 w 2635637"/>
                <a:gd name="connsiteY78" fmla="*/ 897943 h 1549734"/>
                <a:gd name="connsiteX79" fmla="*/ 1150972 w 2635637"/>
                <a:gd name="connsiteY79" fmla="*/ 928902 h 1549734"/>
                <a:gd name="connsiteX80" fmla="*/ 1179934 w 2635637"/>
                <a:gd name="connsiteY80" fmla="*/ 928902 h 1549734"/>
                <a:gd name="connsiteX81" fmla="*/ 1179934 w 2635637"/>
                <a:gd name="connsiteY81" fmla="*/ 949330 h 1549734"/>
                <a:gd name="connsiteX82" fmla="*/ 1186285 w 2635637"/>
                <a:gd name="connsiteY82" fmla="*/ 949330 h 1549734"/>
                <a:gd name="connsiteX83" fmla="*/ 1186285 w 2635637"/>
                <a:gd name="connsiteY83" fmla="*/ 964936 h 1549734"/>
                <a:gd name="connsiteX84" fmla="*/ 1209658 w 2635637"/>
                <a:gd name="connsiteY84" fmla="*/ 964936 h 1549734"/>
                <a:gd name="connsiteX85" fmla="*/ 1209658 w 2635637"/>
                <a:gd name="connsiteY85" fmla="*/ 1001478 h 1549734"/>
                <a:gd name="connsiteX86" fmla="*/ 1225282 w 2635637"/>
                <a:gd name="connsiteY86" fmla="*/ 1001478 h 1549734"/>
                <a:gd name="connsiteX87" fmla="*/ 1225282 w 2635637"/>
                <a:gd name="connsiteY87" fmla="*/ 1020511 h 1549734"/>
                <a:gd name="connsiteX88" fmla="*/ 1234046 w 2635637"/>
                <a:gd name="connsiteY88" fmla="*/ 1020511 h 1549734"/>
                <a:gd name="connsiteX89" fmla="*/ 1234046 w 2635637"/>
                <a:gd name="connsiteY89" fmla="*/ 1039035 h 1549734"/>
                <a:gd name="connsiteX90" fmla="*/ 1266692 w 2635637"/>
                <a:gd name="connsiteY90" fmla="*/ 1039035 h 1549734"/>
                <a:gd name="connsiteX91" fmla="*/ 1266692 w 2635637"/>
                <a:gd name="connsiteY91" fmla="*/ 1074562 h 1549734"/>
                <a:gd name="connsiteX92" fmla="*/ 1333253 w 2635637"/>
                <a:gd name="connsiteY92" fmla="*/ 1074562 h 1549734"/>
                <a:gd name="connsiteX93" fmla="*/ 1333253 w 2635637"/>
                <a:gd name="connsiteY93" fmla="*/ 1090422 h 1549734"/>
                <a:gd name="connsiteX94" fmla="*/ 1402481 w 2635637"/>
                <a:gd name="connsiteY94" fmla="*/ 1090422 h 1549734"/>
                <a:gd name="connsiteX95" fmla="*/ 1402481 w 2635637"/>
                <a:gd name="connsiteY95" fmla="*/ 1111231 h 1549734"/>
                <a:gd name="connsiteX96" fmla="*/ 1451132 w 2635637"/>
                <a:gd name="connsiteY96" fmla="*/ 1111231 h 1549734"/>
                <a:gd name="connsiteX97" fmla="*/ 1451132 w 2635637"/>
                <a:gd name="connsiteY97" fmla="*/ 1163380 h 1549734"/>
                <a:gd name="connsiteX98" fmla="*/ 1469931 w 2635637"/>
                <a:gd name="connsiteY98" fmla="*/ 1163380 h 1549734"/>
                <a:gd name="connsiteX99" fmla="*/ 1469931 w 2635637"/>
                <a:gd name="connsiteY99" fmla="*/ 1188756 h 1549734"/>
                <a:gd name="connsiteX100" fmla="*/ 1640653 w 2635637"/>
                <a:gd name="connsiteY100" fmla="*/ 1190025 h 1549734"/>
                <a:gd name="connsiteX101" fmla="*/ 1640653 w 2635637"/>
                <a:gd name="connsiteY101" fmla="*/ 1218192 h 1549734"/>
                <a:gd name="connsiteX102" fmla="*/ 1669741 w 2635637"/>
                <a:gd name="connsiteY102" fmla="*/ 1218192 h 1549734"/>
                <a:gd name="connsiteX103" fmla="*/ 1680030 w 2635637"/>
                <a:gd name="connsiteY103" fmla="*/ 1218192 h 1549734"/>
                <a:gd name="connsiteX104" fmla="*/ 1680030 w 2635637"/>
                <a:gd name="connsiteY104" fmla="*/ 1251436 h 1549734"/>
                <a:gd name="connsiteX105" fmla="*/ 1891527 w 2635637"/>
                <a:gd name="connsiteY105" fmla="*/ 1251436 h 1549734"/>
                <a:gd name="connsiteX106" fmla="*/ 1891527 w 2635637"/>
                <a:gd name="connsiteY106" fmla="*/ 1313354 h 1549734"/>
                <a:gd name="connsiteX107" fmla="*/ 1922267 w 2635637"/>
                <a:gd name="connsiteY107" fmla="*/ 1313354 h 1549734"/>
                <a:gd name="connsiteX108" fmla="*/ 1922267 w 2635637"/>
                <a:gd name="connsiteY108" fmla="*/ 1393797 h 1549734"/>
                <a:gd name="connsiteX109" fmla="*/ 2278317 w 2635637"/>
                <a:gd name="connsiteY109" fmla="*/ 1393797 h 1549734"/>
                <a:gd name="connsiteX110" fmla="*/ 2278317 w 2635637"/>
                <a:gd name="connsiteY110" fmla="*/ 1549735 h 1549734"/>
                <a:gd name="connsiteX111" fmla="*/ 2635638 w 2635637"/>
                <a:gd name="connsiteY111" fmla="*/ 1549735 h 154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2635637" h="1549734">
                  <a:moveTo>
                    <a:pt x="0" y="0"/>
                  </a:moveTo>
                  <a:lnTo>
                    <a:pt x="137060" y="0"/>
                  </a:lnTo>
                  <a:lnTo>
                    <a:pt x="137060" y="12434"/>
                  </a:lnTo>
                  <a:lnTo>
                    <a:pt x="141506" y="12434"/>
                  </a:lnTo>
                  <a:lnTo>
                    <a:pt x="141506" y="25757"/>
                  </a:lnTo>
                  <a:lnTo>
                    <a:pt x="172754" y="25757"/>
                  </a:lnTo>
                  <a:lnTo>
                    <a:pt x="172754" y="36415"/>
                  </a:lnTo>
                  <a:lnTo>
                    <a:pt x="207813" y="36415"/>
                  </a:lnTo>
                  <a:lnTo>
                    <a:pt x="207813" y="107342"/>
                  </a:lnTo>
                  <a:lnTo>
                    <a:pt x="224580" y="107342"/>
                  </a:lnTo>
                  <a:lnTo>
                    <a:pt x="224580" y="131323"/>
                  </a:lnTo>
                  <a:lnTo>
                    <a:pt x="241093" y="131323"/>
                  </a:lnTo>
                  <a:lnTo>
                    <a:pt x="241093" y="190323"/>
                  </a:lnTo>
                  <a:lnTo>
                    <a:pt x="244269" y="190323"/>
                  </a:lnTo>
                  <a:lnTo>
                    <a:pt x="244269" y="204660"/>
                  </a:lnTo>
                  <a:lnTo>
                    <a:pt x="247953" y="204660"/>
                  </a:lnTo>
                  <a:lnTo>
                    <a:pt x="247953" y="215445"/>
                  </a:lnTo>
                  <a:lnTo>
                    <a:pt x="255193" y="215445"/>
                  </a:lnTo>
                  <a:lnTo>
                    <a:pt x="255193" y="232194"/>
                  </a:lnTo>
                  <a:lnTo>
                    <a:pt x="259004" y="232194"/>
                  </a:lnTo>
                  <a:lnTo>
                    <a:pt x="259004" y="243740"/>
                  </a:lnTo>
                  <a:lnTo>
                    <a:pt x="266244" y="243740"/>
                  </a:lnTo>
                  <a:lnTo>
                    <a:pt x="266244" y="270639"/>
                  </a:lnTo>
                  <a:lnTo>
                    <a:pt x="280725" y="270639"/>
                  </a:lnTo>
                  <a:lnTo>
                    <a:pt x="280725" y="284977"/>
                  </a:lnTo>
                  <a:lnTo>
                    <a:pt x="297746" y="284977"/>
                  </a:lnTo>
                  <a:lnTo>
                    <a:pt x="297746" y="314794"/>
                  </a:lnTo>
                  <a:lnTo>
                    <a:pt x="303589" y="314794"/>
                  </a:lnTo>
                  <a:lnTo>
                    <a:pt x="303589" y="340043"/>
                  </a:lnTo>
                  <a:lnTo>
                    <a:pt x="461862" y="340043"/>
                  </a:lnTo>
                  <a:lnTo>
                    <a:pt x="461862" y="378489"/>
                  </a:lnTo>
                  <a:lnTo>
                    <a:pt x="467959" y="378489"/>
                  </a:lnTo>
                  <a:lnTo>
                    <a:pt x="467959" y="442564"/>
                  </a:lnTo>
                  <a:lnTo>
                    <a:pt x="472532" y="442564"/>
                  </a:lnTo>
                  <a:lnTo>
                    <a:pt x="472532" y="456267"/>
                  </a:lnTo>
                  <a:lnTo>
                    <a:pt x="487013" y="456267"/>
                  </a:lnTo>
                  <a:lnTo>
                    <a:pt x="487013" y="468067"/>
                  </a:lnTo>
                  <a:lnTo>
                    <a:pt x="502002" y="468067"/>
                  </a:lnTo>
                  <a:lnTo>
                    <a:pt x="502002" y="484308"/>
                  </a:lnTo>
                  <a:lnTo>
                    <a:pt x="519405" y="484308"/>
                  </a:lnTo>
                  <a:lnTo>
                    <a:pt x="640968" y="484308"/>
                  </a:lnTo>
                  <a:lnTo>
                    <a:pt x="640968" y="499026"/>
                  </a:lnTo>
                  <a:lnTo>
                    <a:pt x="669040" y="499026"/>
                  </a:lnTo>
                  <a:lnTo>
                    <a:pt x="669040" y="512603"/>
                  </a:lnTo>
                  <a:lnTo>
                    <a:pt x="678059" y="512603"/>
                  </a:lnTo>
                  <a:lnTo>
                    <a:pt x="678059" y="528463"/>
                  </a:lnTo>
                  <a:lnTo>
                    <a:pt x="700669" y="528463"/>
                  </a:lnTo>
                  <a:lnTo>
                    <a:pt x="700669" y="547241"/>
                  </a:lnTo>
                  <a:lnTo>
                    <a:pt x="705877" y="547241"/>
                  </a:lnTo>
                  <a:lnTo>
                    <a:pt x="705877" y="559168"/>
                  </a:lnTo>
                  <a:lnTo>
                    <a:pt x="711974" y="559168"/>
                  </a:lnTo>
                  <a:lnTo>
                    <a:pt x="711974" y="582768"/>
                  </a:lnTo>
                  <a:lnTo>
                    <a:pt x="721755" y="582768"/>
                  </a:lnTo>
                  <a:lnTo>
                    <a:pt x="721755" y="604846"/>
                  </a:lnTo>
                  <a:lnTo>
                    <a:pt x="740301" y="604846"/>
                  </a:lnTo>
                  <a:lnTo>
                    <a:pt x="740301" y="620452"/>
                  </a:lnTo>
                  <a:lnTo>
                    <a:pt x="762911" y="620452"/>
                  </a:lnTo>
                  <a:lnTo>
                    <a:pt x="762911" y="631110"/>
                  </a:lnTo>
                  <a:lnTo>
                    <a:pt x="849034" y="631110"/>
                  </a:lnTo>
                  <a:lnTo>
                    <a:pt x="849034" y="667272"/>
                  </a:lnTo>
                  <a:lnTo>
                    <a:pt x="901495" y="667272"/>
                  </a:lnTo>
                  <a:lnTo>
                    <a:pt x="901495" y="680213"/>
                  </a:lnTo>
                  <a:lnTo>
                    <a:pt x="925503" y="680213"/>
                  </a:lnTo>
                  <a:lnTo>
                    <a:pt x="925503" y="725003"/>
                  </a:lnTo>
                  <a:lnTo>
                    <a:pt x="940238" y="725003"/>
                  </a:lnTo>
                  <a:lnTo>
                    <a:pt x="940238" y="739214"/>
                  </a:lnTo>
                  <a:lnTo>
                    <a:pt x="944557" y="739214"/>
                  </a:lnTo>
                  <a:lnTo>
                    <a:pt x="944557" y="741878"/>
                  </a:lnTo>
                  <a:lnTo>
                    <a:pt x="951543" y="741878"/>
                  </a:lnTo>
                  <a:lnTo>
                    <a:pt x="951543" y="755074"/>
                  </a:lnTo>
                  <a:lnTo>
                    <a:pt x="960816" y="755074"/>
                  </a:lnTo>
                  <a:lnTo>
                    <a:pt x="960816" y="812298"/>
                  </a:lnTo>
                  <a:lnTo>
                    <a:pt x="971232" y="812298"/>
                  </a:lnTo>
                  <a:lnTo>
                    <a:pt x="971232" y="836024"/>
                  </a:lnTo>
                  <a:lnTo>
                    <a:pt x="980759" y="836024"/>
                  </a:lnTo>
                  <a:lnTo>
                    <a:pt x="980759" y="881448"/>
                  </a:lnTo>
                  <a:lnTo>
                    <a:pt x="1121756" y="881448"/>
                  </a:lnTo>
                  <a:lnTo>
                    <a:pt x="1121756" y="897943"/>
                  </a:lnTo>
                  <a:lnTo>
                    <a:pt x="1150972" y="897943"/>
                  </a:lnTo>
                  <a:lnTo>
                    <a:pt x="1150972" y="928902"/>
                  </a:lnTo>
                  <a:lnTo>
                    <a:pt x="1179934" y="928902"/>
                  </a:lnTo>
                  <a:lnTo>
                    <a:pt x="1179934" y="949330"/>
                  </a:lnTo>
                  <a:lnTo>
                    <a:pt x="1186285" y="949330"/>
                  </a:lnTo>
                  <a:lnTo>
                    <a:pt x="1186285" y="964936"/>
                  </a:lnTo>
                  <a:lnTo>
                    <a:pt x="1209658" y="964936"/>
                  </a:lnTo>
                  <a:lnTo>
                    <a:pt x="1209658" y="1001478"/>
                  </a:lnTo>
                  <a:lnTo>
                    <a:pt x="1225282" y="1001478"/>
                  </a:lnTo>
                  <a:lnTo>
                    <a:pt x="1225282" y="1020511"/>
                  </a:lnTo>
                  <a:lnTo>
                    <a:pt x="1234046" y="1020511"/>
                  </a:lnTo>
                  <a:lnTo>
                    <a:pt x="1234046" y="1039035"/>
                  </a:lnTo>
                  <a:lnTo>
                    <a:pt x="1266692" y="1039035"/>
                  </a:lnTo>
                  <a:lnTo>
                    <a:pt x="1266692" y="1074562"/>
                  </a:lnTo>
                  <a:lnTo>
                    <a:pt x="1333253" y="1074562"/>
                  </a:lnTo>
                  <a:lnTo>
                    <a:pt x="1333253" y="1090422"/>
                  </a:lnTo>
                  <a:lnTo>
                    <a:pt x="1402481" y="1090422"/>
                  </a:lnTo>
                  <a:lnTo>
                    <a:pt x="1402481" y="1111231"/>
                  </a:lnTo>
                  <a:lnTo>
                    <a:pt x="1451132" y="1111231"/>
                  </a:lnTo>
                  <a:lnTo>
                    <a:pt x="1451132" y="1163380"/>
                  </a:lnTo>
                  <a:lnTo>
                    <a:pt x="1469931" y="1163380"/>
                  </a:lnTo>
                  <a:lnTo>
                    <a:pt x="1469931" y="1188756"/>
                  </a:lnTo>
                  <a:lnTo>
                    <a:pt x="1640653" y="1190025"/>
                  </a:lnTo>
                  <a:lnTo>
                    <a:pt x="1640653" y="1218192"/>
                  </a:lnTo>
                  <a:lnTo>
                    <a:pt x="1669741" y="1218192"/>
                  </a:lnTo>
                  <a:lnTo>
                    <a:pt x="1680030" y="1218192"/>
                  </a:lnTo>
                  <a:lnTo>
                    <a:pt x="1680030" y="1251436"/>
                  </a:lnTo>
                  <a:lnTo>
                    <a:pt x="1891527" y="1251436"/>
                  </a:lnTo>
                  <a:lnTo>
                    <a:pt x="1891527" y="1313354"/>
                  </a:lnTo>
                  <a:lnTo>
                    <a:pt x="1922267" y="1313354"/>
                  </a:lnTo>
                  <a:lnTo>
                    <a:pt x="1922267" y="1393797"/>
                  </a:lnTo>
                  <a:lnTo>
                    <a:pt x="2278317" y="1393797"/>
                  </a:lnTo>
                  <a:lnTo>
                    <a:pt x="2278317" y="1549735"/>
                  </a:lnTo>
                  <a:lnTo>
                    <a:pt x="2635638" y="1549735"/>
                  </a:lnTo>
                </a:path>
              </a:pathLst>
            </a:custGeom>
            <a:noFill/>
            <a:ln w="12695" cap="flat">
              <a:solidFill>
                <a:srgbClr val="6E1E50"/>
              </a:solidFill>
              <a:prstDash val="solid"/>
              <a:miter/>
            </a:ln>
          </p:spPr>
          <p:txBody>
            <a:bodyPr rtlCol="0" anchor="ctr"/>
            <a:lstStyle/>
            <a:p>
              <a:endParaRPr lang="en-US" sz="900"/>
            </a:p>
          </p:txBody>
        </p:sp>
        <p:grpSp>
          <p:nvGrpSpPr>
            <p:cNvPr id="239" name="Graphic 4">
              <a:extLst>
                <a:ext uri="{FF2B5EF4-FFF2-40B4-BE49-F238E27FC236}">
                  <a16:creationId xmlns:a16="http://schemas.microsoft.com/office/drawing/2014/main" id="{5C615637-8DC9-2408-5B49-86DDADC9E8AA}"/>
                </a:ext>
              </a:extLst>
            </p:cNvPr>
            <p:cNvGrpSpPr/>
            <p:nvPr/>
          </p:nvGrpSpPr>
          <p:grpSpPr>
            <a:xfrm>
              <a:off x="7015577" y="2587198"/>
              <a:ext cx="2463011" cy="1480457"/>
              <a:chOff x="7913345" y="2710850"/>
              <a:chExt cx="2463011" cy="1480457"/>
            </a:xfrm>
          </p:grpSpPr>
          <p:grpSp>
            <p:nvGrpSpPr>
              <p:cNvPr id="240" name="Graphic 4">
                <a:extLst>
                  <a:ext uri="{FF2B5EF4-FFF2-40B4-BE49-F238E27FC236}">
                    <a16:creationId xmlns:a16="http://schemas.microsoft.com/office/drawing/2014/main" id="{88B2684B-9930-D6C5-CAB8-72200D215CF7}"/>
                  </a:ext>
                </a:extLst>
              </p:cNvPr>
              <p:cNvGrpSpPr/>
              <p:nvPr/>
            </p:nvGrpSpPr>
            <p:grpSpPr>
              <a:xfrm>
                <a:off x="8176286" y="3059775"/>
                <a:ext cx="44458" cy="38064"/>
                <a:chOff x="8176286" y="3059775"/>
                <a:chExt cx="44458" cy="38064"/>
              </a:xfrm>
            </p:grpSpPr>
            <p:sp>
              <p:nvSpPr>
                <p:cNvPr id="383" name="Freeform 2781">
                  <a:extLst>
                    <a:ext uri="{FF2B5EF4-FFF2-40B4-BE49-F238E27FC236}">
                      <a16:creationId xmlns:a16="http://schemas.microsoft.com/office/drawing/2014/main" id="{FA1B2FA7-E138-4A52-F28B-5750B7BE0746}"/>
                    </a:ext>
                  </a:extLst>
                </p:cNvPr>
                <p:cNvSpPr/>
                <p:nvPr/>
              </p:nvSpPr>
              <p:spPr>
                <a:xfrm>
                  <a:off x="8198516" y="305977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84" name="Freeform 2782">
                  <a:extLst>
                    <a:ext uri="{FF2B5EF4-FFF2-40B4-BE49-F238E27FC236}">
                      <a16:creationId xmlns:a16="http://schemas.microsoft.com/office/drawing/2014/main" id="{22E83182-4F34-233F-FE36-79485BC471FE}"/>
                    </a:ext>
                  </a:extLst>
                </p:cNvPr>
                <p:cNvSpPr/>
                <p:nvPr/>
              </p:nvSpPr>
              <p:spPr>
                <a:xfrm>
                  <a:off x="8176286" y="307880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41" name="Graphic 4">
                <a:extLst>
                  <a:ext uri="{FF2B5EF4-FFF2-40B4-BE49-F238E27FC236}">
                    <a16:creationId xmlns:a16="http://schemas.microsoft.com/office/drawing/2014/main" id="{4F6C5C8C-0A87-DF65-9BE6-F6BA3F3D480C}"/>
                  </a:ext>
                </a:extLst>
              </p:cNvPr>
              <p:cNvGrpSpPr/>
              <p:nvPr/>
            </p:nvGrpSpPr>
            <p:grpSpPr>
              <a:xfrm>
                <a:off x="8192419" y="3071702"/>
                <a:ext cx="44458" cy="38064"/>
                <a:chOff x="8192419" y="3071702"/>
                <a:chExt cx="44458" cy="38064"/>
              </a:xfrm>
            </p:grpSpPr>
            <p:sp>
              <p:nvSpPr>
                <p:cNvPr id="381" name="Freeform 2779">
                  <a:extLst>
                    <a:ext uri="{FF2B5EF4-FFF2-40B4-BE49-F238E27FC236}">
                      <a16:creationId xmlns:a16="http://schemas.microsoft.com/office/drawing/2014/main" id="{6EC84EEE-6811-BB59-93DB-0557505AA6D3}"/>
                    </a:ext>
                  </a:extLst>
                </p:cNvPr>
                <p:cNvSpPr/>
                <p:nvPr/>
              </p:nvSpPr>
              <p:spPr>
                <a:xfrm>
                  <a:off x="8214648" y="3071702"/>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82" name="Freeform 2780">
                  <a:extLst>
                    <a:ext uri="{FF2B5EF4-FFF2-40B4-BE49-F238E27FC236}">
                      <a16:creationId xmlns:a16="http://schemas.microsoft.com/office/drawing/2014/main" id="{B08A05DC-D9F3-91E1-D8C1-F030E23FF5BD}"/>
                    </a:ext>
                  </a:extLst>
                </p:cNvPr>
                <p:cNvSpPr/>
                <p:nvPr/>
              </p:nvSpPr>
              <p:spPr>
                <a:xfrm>
                  <a:off x="8192419" y="3090734"/>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42" name="Graphic 4">
                <a:extLst>
                  <a:ext uri="{FF2B5EF4-FFF2-40B4-BE49-F238E27FC236}">
                    <a16:creationId xmlns:a16="http://schemas.microsoft.com/office/drawing/2014/main" id="{4B26BD49-EEB4-2CAC-2097-91FA508F2197}"/>
                  </a:ext>
                </a:extLst>
              </p:cNvPr>
              <p:cNvGrpSpPr/>
              <p:nvPr/>
            </p:nvGrpSpPr>
            <p:grpSpPr>
              <a:xfrm>
                <a:off x="7913345" y="2710850"/>
                <a:ext cx="2463011" cy="1480457"/>
                <a:chOff x="7913345" y="2710850"/>
                <a:chExt cx="2463011" cy="1480457"/>
              </a:xfrm>
            </p:grpSpPr>
            <p:grpSp>
              <p:nvGrpSpPr>
                <p:cNvPr id="243" name="Graphic 4">
                  <a:extLst>
                    <a:ext uri="{FF2B5EF4-FFF2-40B4-BE49-F238E27FC236}">
                      <a16:creationId xmlns:a16="http://schemas.microsoft.com/office/drawing/2014/main" id="{48218F86-597D-CB8F-328F-B59CFA926B9F}"/>
                    </a:ext>
                  </a:extLst>
                </p:cNvPr>
                <p:cNvGrpSpPr/>
                <p:nvPr/>
              </p:nvGrpSpPr>
              <p:grpSpPr>
                <a:xfrm>
                  <a:off x="7913345" y="2710850"/>
                  <a:ext cx="44458" cy="38064"/>
                  <a:chOff x="7913345" y="2710850"/>
                  <a:chExt cx="44458" cy="38064"/>
                </a:xfrm>
              </p:grpSpPr>
              <p:sp>
                <p:nvSpPr>
                  <p:cNvPr id="379" name="Freeform 2777">
                    <a:extLst>
                      <a:ext uri="{FF2B5EF4-FFF2-40B4-BE49-F238E27FC236}">
                        <a16:creationId xmlns:a16="http://schemas.microsoft.com/office/drawing/2014/main" id="{BAC60AE5-ED69-6934-FB40-A0C62BA09C1E}"/>
                      </a:ext>
                    </a:extLst>
                  </p:cNvPr>
                  <p:cNvSpPr/>
                  <p:nvPr/>
                </p:nvSpPr>
                <p:spPr>
                  <a:xfrm>
                    <a:off x="7935574" y="2710850"/>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80" name="Freeform 2778">
                    <a:extLst>
                      <a:ext uri="{FF2B5EF4-FFF2-40B4-BE49-F238E27FC236}">
                        <a16:creationId xmlns:a16="http://schemas.microsoft.com/office/drawing/2014/main" id="{6D4B1FCA-A4F5-068F-2B0C-E0EF3393F30D}"/>
                      </a:ext>
                    </a:extLst>
                  </p:cNvPr>
                  <p:cNvSpPr/>
                  <p:nvPr/>
                </p:nvSpPr>
                <p:spPr>
                  <a:xfrm>
                    <a:off x="7913345" y="2729882"/>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44" name="Graphic 4">
                  <a:extLst>
                    <a:ext uri="{FF2B5EF4-FFF2-40B4-BE49-F238E27FC236}">
                      <a16:creationId xmlns:a16="http://schemas.microsoft.com/office/drawing/2014/main" id="{F27A9658-8C40-7E28-61B3-B3916C8F3520}"/>
                    </a:ext>
                  </a:extLst>
                </p:cNvPr>
                <p:cNvGrpSpPr/>
                <p:nvPr/>
              </p:nvGrpSpPr>
              <p:grpSpPr>
                <a:xfrm>
                  <a:off x="7937226" y="2790278"/>
                  <a:ext cx="44458" cy="38064"/>
                  <a:chOff x="7937226" y="2790278"/>
                  <a:chExt cx="44458" cy="38064"/>
                </a:xfrm>
              </p:grpSpPr>
              <p:sp>
                <p:nvSpPr>
                  <p:cNvPr id="377" name="Freeform 2775">
                    <a:extLst>
                      <a:ext uri="{FF2B5EF4-FFF2-40B4-BE49-F238E27FC236}">
                        <a16:creationId xmlns:a16="http://schemas.microsoft.com/office/drawing/2014/main" id="{AF3E429A-FCA8-3BE8-B0A6-05A794CB48DC}"/>
                      </a:ext>
                    </a:extLst>
                  </p:cNvPr>
                  <p:cNvSpPr/>
                  <p:nvPr/>
                </p:nvSpPr>
                <p:spPr>
                  <a:xfrm>
                    <a:off x="7959455" y="2790278"/>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78" name="Freeform 2776">
                    <a:extLst>
                      <a:ext uri="{FF2B5EF4-FFF2-40B4-BE49-F238E27FC236}">
                        <a16:creationId xmlns:a16="http://schemas.microsoft.com/office/drawing/2014/main" id="{ADF5CA0D-4C16-981F-7D1B-87C230B8526A}"/>
                      </a:ext>
                    </a:extLst>
                  </p:cNvPr>
                  <p:cNvSpPr/>
                  <p:nvPr/>
                </p:nvSpPr>
                <p:spPr>
                  <a:xfrm>
                    <a:off x="7937226" y="2809310"/>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45" name="Graphic 4">
                  <a:extLst>
                    <a:ext uri="{FF2B5EF4-FFF2-40B4-BE49-F238E27FC236}">
                      <a16:creationId xmlns:a16="http://schemas.microsoft.com/office/drawing/2014/main" id="{C2E33C13-0335-3A84-14E2-1B66FBBD80F1}"/>
                    </a:ext>
                  </a:extLst>
                </p:cNvPr>
                <p:cNvGrpSpPr/>
                <p:nvPr/>
              </p:nvGrpSpPr>
              <p:grpSpPr>
                <a:xfrm>
                  <a:off x="7944085" y="2817050"/>
                  <a:ext cx="44458" cy="38064"/>
                  <a:chOff x="7944085" y="2817050"/>
                  <a:chExt cx="44458" cy="38064"/>
                </a:xfrm>
              </p:grpSpPr>
              <p:sp>
                <p:nvSpPr>
                  <p:cNvPr id="375" name="Freeform 2773">
                    <a:extLst>
                      <a:ext uri="{FF2B5EF4-FFF2-40B4-BE49-F238E27FC236}">
                        <a16:creationId xmlns:a16="http://schemas.microsoft.com/office/drawing/2014/main" id="{D1110943-0F87-8B81-30B9-4D3DA40C2F86}"/>
                      </a:ext>
                    </a:extLst>
                  </p:cNvPr>
                  <p:cNvSpPr/>
                  <p:nvPr/>
                </p:nvSpPr>
                <p:spPr>
                  <a:xfrm>
                    <a:off x="7966314" y="2817050"/>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76" name="Freeform 2774">
                    <a:extLst>
                      <a:ext uri="{FF2B5EF4-FFF2-40B4-BE49-F238E27FC236}">
                        <a16:creationId xmlns:a16="http://schemas.microsoft.com/office/drawing/2014/main" id="{495F87F8-7F3B-BBFF-F730-CCD469BEB456}"/>
                      </a:ext>
                    </a:extLst>
                  </p:cNvPr>
                  <p:cNvSpPr/>
                  <p:nvPr/>
                </p:nvSpPr>
                <p:spPr>
                  <a:xfrm>
                    <a:off x="7944085" y="2836082"/>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46" name="Graphic 4">
                  <a:extLst>
                    <a:ext uri="{FF2B5EF4-FFF2-40B4-BE49-F238E27FC236}">
                      <a16:creationId xmlns:a16="http://schemas.microsoft.com/office/drawing/2014/main" id="{0D750B96-1077-C3F2-CE62-9787FF0D8008}"/>
                    </a:ext>
                  </a:extLst>
                </p:cNvPr>
                <p:cNvGrpSpPr/>
                <p:nvPr/>
              </p:nvGrpSpPr>
              <p:grpSpPr>
                <a:xfrm>
                  <a:off x="7959455" y="2847375"/>
                  <a:ext cx="44458" cy="38064"/>
                  <a:chOff x="7959455" y="2847375"/>
                  <a:chExt cx="44458" cy="38064"/>
                </a:xfrm>
              </p:grpSpPr>
              <p:sp>
                <p:nvSpPr>
                  <p:cNvPr id="373" name="Freeform 2771">
                    <a:extLst>
                      <a:ext uri="{FF2B5EF4-FFF2-40B4-BE49-F238E27FC236}">
                        <a16:creationId xmlns:a16="http://schemas.microsoft.com/office/drawing/2014/main" id="{47B43F89-AFE0-8C02-1039-40AA6B5E64EA}"/>
                      </a:ext>
                    </a:extLst>
                  </p:cNvPr>
                  <p:cNvSpPr/>
                  <p:nvPr/>
                </p:nvSpPr>
                <p:spPr>
                  <a:xfrm>
                    <a:off x="7981684" y="284737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74" name="Freeform 2772">
                    <a:extLst>
                      <a:ext uri="{FF2B5EF4-FFF2-40B4-BE49-F238E27FC236}">
                        <a16:creationId xmlns:a16="http://schemas.microsoft.com/office/drawing/2014/main" id="{F1D45707-0657-B26A-443E-2A04D7B2D3C0}"/>
                      </a:ext>
                    </a:extLst>
                  </p:cNvPr>
                  <p:cNvSpPr/>
                  <p:nvPr/>
                </p:nvSpPr>
                <p:spPr>
                  <a:xfrm>
                    <a:off x="7959455" y="286640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47" name="Graphic 4">
                  <a:extLst>
                    <a:ext uri="{FF2B5EF4-FFF2-40B4-BE49-F238E27FC236}">
                      <a16:creationId xmlns:a16="http://schemas.microsoft.com/office/drawing/2014/main" id="{C22A01E8-F37A-F9F0-D41D-D34712F3AF1A}"/>
                    </a:ext>
                  </a:extLst>
                </p:cNvPr>
                <p:cNvGrpSpPr/>
                <p:nvPr/>
              </p:nvGrpSpPr>
              <p:grpSpPr>
                <a:xfrm>
                  <a:off x="7977111" y="2874147"/>
                  <a:ext cx="44458" cy="38064"/>
                  <a:chOff x="7977111" y="2874147"/>
                  <a:chExt cx="44458" cy="38064"/>
                </a:xfrm>
              </p:grpSpPr>
              <p:sp>
                <p:nvSpPr>
                  <p:cNvPr id="371" name="Freeform 2769">
                    <a:extLst>
                      <a:ext uri="{FF2B5EF4-FFF2-40B4-BE49-F238E27FC236}">
                        <a16:creationId xmlns:a16="http://schemas.microsoft.com/office/drawing/2014/main" id="{C760193D-5E55-9A52-9E16-743AE9C822DE}"/>
                      </a:ext>
                    </a:extLst>
                  </p:cNvPr>
                  <p:cNvSpPr/>
                  <p:nvPr/>
                </p:nvSpPr>
                <p:spPr>
                  <a:xfrm>
                    <a:off x="7999341" y="2874147"/>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72" name="Freeform 2770">
                    <a:extLst>
                      <a:ext uri="{FF2B5EF4-FFF2-40B4-BE49-F238E27FC236}">
                        <a16:creationId xmlns:a16="http://schemas.microsoft.com/office/drawing/2014/main" id="{297CFB79-22CC-EB14-C6A8-9651BD3AD323}"/>
                      </a:ext>
                    </a:extLst>
                  </p:cNvPr>
                  <p:cNvSpPr/>
                  <p:nvPr/>
                </p:nvSpPr>
                <p:spPr>
                  <a:xfrm>
                    <a:off x="7977111" y="2893179"/>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48" name="Graphic 4">
                  <a:extLst>
                    <a:ext uri="{FF2B5EF4-FFF2-40B4-BE49-F238E27FC236}">
                      <a16:creationId xmlns:a16="http://schemas.microsoft.com/office/drawing/2014/main" id="{BA48C8CB-97B3-A007-5193-41BAA12D0AE1}"/>
                    </a:ext>
                  </a:extLst>
                </p:cNvPr>
                <p:cNvGrpSpPr/>
                <p:nvPr/>
              </p:nvGrpSpPr>
              <p:grpSpPr>
                <a:xfrm>
                  <a:off x="8035035" y="2943551"/>
                  <a:ext cx="44458" cy="38064"/>
                  <a:chOff x="8035035" y="2943551"/>
                  <a:chExt cx="44458" cy="38064"/>
                </a:xfrm>
              </p:grpSpPr>
              <p:sp>
                <p:nvSpPr>
                  <p:cNvPr id="369" name="Freeform 2767">
                    <a:extLst>
                      <a:ext uri="{FF2B5EF4-FFF2-40B4-BE49-F238E27FC236}">
                        <a16:creationId xmlns:a16="http://schemas.microsoft.com/office/drawing/2014/main" id="{96B8012D-0AC4-18F9-6572-FC96037ABBDB}"/>
                      </a:ext>
                    </a:extLst>
                  </p:cNvPr>
                  <p:cNvSpPr/>
                  <p:nvPr/>
                </p:nvSpPr>
                <p:spPr>
                  <a:xfrm>
                    <a:off x="8057264" y="2943551"/>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70" name="Freeform 2768">
                    <a:extLst>
                      <a:ext uri="{FF2B5EF4-FFF2-40B4-BE49-F238E27FC236}">
                        <a16:creationId xmlns:a16="http://schemas.microsoft.com/office/drawing/2014/main" id="{463F1A94-5907-BA3A-D386-F7107792A309}"/>
                      </a:ext>
                    </a:extLst>
                  </p:cNvPr>
                  <p:cNvSpPr/>
                  <p:nvPr/>
                </p:nvSpPr>
                <p:spPr>
                  <a:xfrm>
                    <a:off x="8035035" y="296258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49" name="Graphic 4">
                  <a:extLst>
                    <a:ext uri="{FF2B5EF4-FFF2-40B4-BE49-F238E27FC236}">
                      <a16:creationId xmlns:a16="http://schemas.microsoft.com/office/drawing/2014/main" id="{7DAF35FC-61C2-B77C-9E92-1010A0E66066}"/>
                    </a:ext>
                  </a:extLst>
                </p:cNvPr>
                <p:cNvGrpSpPr/>
                <p:nvPr/>
              </p:nvGrpSpPr>
              <p:grpSpPr>
                <a:xfrm>
                  <a:off x="8090672" y="2943551"/>
                  <a:ext cx="44458" cy="38064"/>
                  <a:chOff x="8090672" y="2943551"/>
                  <a:chExt cx="44458" cy="38064"/>
                </a:xfrm>
              </p:grpSpPr>
              <p:sp>
                <p:nvSpPr>
                  <p:cNvPr id="367" name="Freeform 2765">
                    <a:extLst>
                      <a:ext uri="{FF2B5EF4-FFF2-40B4-BE49-F238E27FC236}">
                        <a16:creationId xmlns:a16="http://schemas.microsoft.com/office/drawing/2014/main" id="{773418C6-24DC-35DD-4028-5DCA59A0FF5F}"/>
                      </a:ext>
                    </a:extLst>
                  </p:cNvPr>
                  <p:cNvSpPr/>
                  <p:nvPr/>
                </p:nvSpPr>
                <p:spPr>
                  <a:xfrm>
                    <a:off x="8112901" y="2943551"/>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68" name="Freeform 2766">
                    <a:extLst>
                      <a:ext uri="{FF2B5EF4-FFF2-40B4-BE49-F238E27FC236}">
                        <a16:creationId xmlns:a16="http://schemas.microsoft.com/office/drawing/2014/main" id="{32D5424D-2F31-A5FB-6BAD-91309A2E01E1}"/>
                      </a:ext>
                    </a:extLst>
                  </p:cNvPr>
                  <p:cNvSpPr/>
                  <p:nvPr/>
                </p:nvSpPr>
                <p:spPr>
                  <a:xfrm>
                    <a:off x="8090672" y="296258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50" name="Graphic 4">
                  <a:extLst>
                    <a:ext uri="{FF2B5EF4-FFF2-40B4-BE49-F238E27FC236}">
                      <a16:creationId xmlns:a16="http://schemas.microsoft.com/office/drawing/2014/main" id="{7009E721-D12E-2F85-E1B5-2C998997B726}"/>
                    </a:ext>
                  </a:extLst>
                </p:cNvPr>
                <p:cNvGrpSpPr/>
                <p:nvPr/>
              </p:nvGrpSpPr>
              <p:grpSpPr>
                <a:xfrm>
                  <a:off x="8144022" y="2943551"/>
                  <a:ext cx="44458" cy="38064"/>
                  <a:chOff x="8144022" y="2943551"/>
                  <a:chExt cx="44458" cy="38064"/>
                </a:xfrm>
              </p:grpSpPr>
              <p:sp>
                <p:nvSpPr>
                  <p:cNvPr id="365" name="Freeform 2763">
                    <a:extLst>
                      <a:ext uri="{FF2B5EF4-FFF2-40B4-BE49-F238E27FC236}">
                        <a16:creationId xmlns:a16="http://schemas.microsoft.com/office/drawing/2014/main" id="{F5011846-B598-22F5-486E-11DDB37FDEAA}"/>
                      </a:ext>
                    </a:extLst>
                  </p:cNvPr>
                  <p:cNvSpPr/>
                  <p:nvPr/>
                </p:nvSpPr>
                <p:spPr>
                  <a:xfrm>
                    <a:off x="8166251" y="2943551"/>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66" name="Freeform 2764">
                    <a:extLst>
                      <a:ext uri="{FF2B5EF4-FFF2-40B4-BE49-F238E27FC236}">
                        <a16:creationId xmlns:a16="http://schemas.microsoft.com/office/drawing/2014/main" id="{870876DF-8B9A-FD49-4050-C3EB1401E43C}"/>
                      </a:ext>
                    </a:extLst>
                  </p:cNvPr>
                  <p:cNvSpPr/>
                  <p:nvPr/>
                </p:nvSpPr>
                <p:spPr>
                  <a:xfrm>
                    <a:off x="8144022" y="296258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51" name="Graphic 4">
                  <a:extLst>
                    <a:ext uri="{FF2B5EF4-FFF2-40B4-BE49-F238E27FC236}">
                      <a16:creationId xmlns:a16="http://schemas.microsoft.com/office/drawing/2014/main" id="{A47673EC-BFEB-A48E-F0B2-C40CC7708D57}"/>
                    </a:ext>
                  </a:extLst>
                </p:cNvPr>
                <p:cNvGrpSpPr/>
                <p:nvPr/>
              </p:nvGrpSpPr>
              <p:grpSpPr>
                <a:xfrm>
                  <a:off x="8198262" y="3087816"/>
                  <a:ext cx="44458" cy="38064"/>
                  <a:chOff x="8198262" y="3087816"/>
                  <a:chExt cx="44458" cy="38064"/>
                </a:xfrm>
              </p:grpSpPr>
              <p:sp>
                <p:nvSpPr>
                  <p:cNvPr id="363" name="Freeform 2761">
                    <a:extLst>
                      <a:ext uri="{FF2B5EF4-FFF2-40B4-BE49-F238E27FC236}">
                        <a16:creationId xmlns:a16="http://schemas.microsoft.com/office/drawing/2014/main" id="{922D620D-E26C-693E-DF2F-1B410ADC25E3}"/>
                      </a:ext>
                    </a:extLst>
                  </p:cNvPr>
                  <p:cNvSpPr/>
                  <p:nvPr/>
                </p:nvSpPr>
                <p:spPr>
                  <a:xfrm>
                    <a:off x="8220491" y="3087816"/>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64" name="Freeform 2762">
                    <a:extLst>
                      <a:ext uri="{FF2B5EF4-FFF2-40B4-BE49-F238E27FC236}">
                        <a16:creationId xmlns:a16="http://schemas.microsoft.com/office/drawing/2014/main" id="{41832379-859D-3B09-6411-13DD35BACD81}"/>
                      </a:ext>
                    </a:extLst>
                  </p:cNvPr>
                  <p:cNvSpPr/>
                  <p:nvPr/>
                </p:nvSpPr>
                <p:spPr>
                  <a:xfrm>
                    <a:off x="8198262" y="3106848"/>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52" name="Graphic 4">
                  <a:extLst>
                    <a:ext uri="{FF2B5EF4-FFF2-40B4-BE49-F238E27FC236}">
                      <a16:creationId xmlns:a16="http://schemas.microsoft.com/office/drawing/2014/main" id="{E268967B-1D4E-DA30-0919-B0EB0A46F17B}"/>
                    </a:ext>
                  </a:extLst>
                </p:cNvPr>
                <p:cNvGrpSpPr/>
                <p:nvPr/>
              </p:nvGrpSpPr>
              <p:grpSpPr>
                <a:xfrm>
                  <a:off x="8408234" y="3177394"/>
                  <a:ext cx="44458" cy="38064"/>
                  <a:chOff x="8408234" y="3177394"/>
                  <a:chExt cx="44458" cy="38064"/>
                </a:xfrm>
              </p:grpSpPr>
              <p:sp>
                <p:nvSpPr>
                  <p:cNvPr id="361" name="Freeform 2759">
                    <a:extLst>
                      <a:ext uri="{FF2B5EF4-FFF2-40B4-BE49-F238E27FC236}">
                        <a16:creationId xmlns:a16="http://schemas.microsoft.com/office/drawing/2014/main" id="{DD236031-A327-120D-D555-2316FAABCA87}"/>
                      </a:ext>
                    </a:extLst>
                  </p:cNvPr>
                  <p:cNvSpPr/>
                  <p:nvPr/>
                </p:nvSpPr>
                <p:spPr>
                  <a:xfrm>
                    <a:off x="8430463" y="3177394"/>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62" name="Freeform 2760">
                    <a:extLst>
                      <a:ext uri="{FF2B5EF4-FFF2-40B4-BE49-F238E27FC236}">
                        <a16:creationId xmlns:a16="http://schemas.microsoft.com/office/drawing/2014/main" id="{9CD6525B-7DA0-E931-5627-D2C10B090E2B}"/>
                      </a:ext>
                    </a:extLst>
                  </p:cNvPr>
                  <p:cNvSpPr/>
                  <p:nvPr/>
                </p:nvSpPr>
                <p:spPr>
                  <a:xfrm>
                    <a:off x="8408234" y="319642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53" name="Graphic 4">
                  <a:extLst>
                    <a:ext uri="{FF2B5EF4-FFF2-40B4-BE49-F238E27FC236}">
                      <a16:creationId xmlns:a16="http://schemas.microsoft.com/office/drawing/2014/main" id="{44D5BD2C-DA56-34F2-BFF4-F40B370408A6}"/>
                    </a:ext>
                  </a:extLst>
                </p:cNvPr>
                <p:cNvGrpSpPr/>
                <p:nvPr/>
              </p:nvGrpSpPr>
              <p:grpSpPr>
                <a:xfrm>
                  <a:off x="8630654" y="3328764"/>
                  <a:ext cx="44458" cy="38064"/>
                  <a:chOff x="8630654" y="3328764"/>
                  <a:chExt cx="44458" cy="38064"/>
                </a:xfrm>
              </p:grpSpPr>
              <p:sp>
                <p:nvSpPr>
                  <p:cNvPr id="359" name="Freeform 2757">
                    <a:extLst>
                      <a:ext uri="{FF2B5EF4-FFF2-40B4-BE49-F238E27FC236}">
                        <a16:creationId xmlns:a16="http://schemas.microsoft.com/office/drawing/2014/main" id="{9A918F20-4D50-2B11-3002-4BD22A8A9620}"/>
                      </a:ext>
                    </a:extLst>
                  </p:cNvPr>
                  <p:cNvSpPr/>
                  <p:nvPr/>
                </p:nvSpPr>
                <p:spPr>
                  <a:xfrm>
                    <a:off x="8652883" y="3328764"/>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60" name="Freeform 2758">
                    <a:extLst>
                      <a:ext uri="{FF2B5EF4-FFF2-40B4-BE49-F238E27FC236}">
                        <a16:creationId xmlns:a16="http://schemas.microsoft.com/office/drawing/2014/main" id="{8FFE4BD5-316A-A88A-04ED-9C7830E8965E}"/>
                      </a:ext>
                    </a:extLst>
                  </p:cNvPr>
                  <p:cNvSpPr/>
                  <p:nvPr/>
                </p:nvSpPr>
                <p:spPr>
                  <a:xfrm>
                    <a:off x="8630654" y="334779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54" name="Graphic 4">
                  <a:extLst>
                    <a:ext uri="{FF2B5EF4-FFF2-40B4-BE49-F238E27FC236}">
                      <a16:creationId xmlns:a16="http://schemas.microsoft.com/office/drawing/2014/main" id="{30D6C57D-30DF-2921-5CA7-6BAAF7EECE63}"/>
                    </a:ext>
                  </a:extLst>
                </p:cNvPr>
                <p:cNvGrpSpPr/>
                <p:nvPr/>
              </p:nvGrpSpPr>
              <p:grpSpPr>
                <a:xfrm>
                  <a:off x="8667491" y="3439532"/>
                  <a:ext cx="44458" cy="38064"/>
                  <a:chOff x="8667491" y="3439532"/>
                  <a:chExt cx="44458" cy="38064"/>
                </a:xfrm>
              </p:grpSpPr>
              <p:sp>
                <p:nvSpPr>
                  <p:cNvPr id="357" name="Freeform 2755">
                    <a:extLst>
                      <a:ext uri="{FF2B5EF4-FFF2-40B4-BE49-F238E27FC236}">
                        <a16:creationId xmlns:a16="http://schemas.microsoft.com/office/drawing/2014/main" id="{9F5228B8-1C5A-7F6C-3763-0E265BB48686}"/>
                      </a:ext>
                    </a:extLst>
                  </p:cNvPr>
                  <p:cNvSpPr/>
                  <p:nvPr/>
                </p:nvSpPr>
                <p:spPr>
                  <a:xfrm>
                    <a:off x="8689721" y="3439532"/>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58" name="Freeform 2756">
                    <a:extLst>
                      <a:ext uri="{FF2B5EF4-FFF2-40B4-BE49-F238E27FC236}">
                        <a16:creationId xmlns:a16="http://schemas.microsoft.com/office/drawing/2014/main" id="{950B1EF2-7F31-DEBD-1E0B-86DF871D80B9}"/>
                      </a:ext>
                    </a:extLst>
                  </p:cNvPr>
                  <p:cNvSpPr/>
                  <p:nvPr/>
                </p:nvSpPr>
                <p:spPr>
                  <a:xfrm>
                    <a:off x="8667491" y="3458564"/>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55" name="Graphic 4">
                  <a:extLst>
                    <a:ext uri="{FF2B5EF4-FFF2-40B4-BE49-F238E27FC236}">
                      <a16:creationId xmlns:a16="http://schemas.microsoft.com/office/drawing/2014/main" id="{9727B27C-12F7-86C6-D7D4-01C6B8DFAC50}"/>
                    </a:ext>
                  </a:extLst>
                </p:cNvPr>
                <p:cNvGrpSpPr/>
                <p:nvPr/>
              </p:nvGrpSpPr>
              <p:grpSpPr>
                <a:xfrm>
                  <a:off x="8677018" y="3467954"/>
                  <a:ext cx="44458" cy="38064"/>
                  <a:chOff x="8677018" y="3467954"/>
                  <a:chExt cx="44458" cy="38064"/>
                </a:xfrm>
              </p:grpSpPr>
              <p:sp>
                <p:nvSpPr>
                  <p:cNvPr id="355" name="Freeform 2753">
                    <a:extLst>
                      <a:ext uri="{FF2B5EF4-FFF2-40B4-BE49-F238E27FC236}">
                        <a16:creationId xmlns:a16="http://schemas.microsoft.com/office/drawing/2014/main" id="{C0146989-94E2-4811-42E5-19C5E41D1397}"/>
                      </a:ext>
                    </a:extLst>
                  </p:cNvPr>
                  <p:cNvSpPr/>
                  <p:nvPr/>
                </p:nvSpPr>
                <p:spPr>
                  <a:xfrm>
                    <a:off x="8699248" y="3467954"/>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56" name="Freeform 2754">
                    <a:extLst>
                      <a:ext uri="{FF2B5EF4-FFF2-40B4-BE49-F238E27FC236}">
                        <a16:creationId xmlns:a16="http://schemas.microsoft.com/office/drawing/2014/main" id="{E33FD2DD-16F4-02DC-5D61-B00F9E1BC374}"/>
                      </a:ext>
                    </a:extLst>
                  </p:cNvPr>
                  <p:cNvSpPr/>
                  <p:nvPr/>
                </p:nvSpPr>
                <p:spPr>
                  <a:xfrm>
                    <a:off x="8677018" y="348698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56" name="Graphic 4">
                  <a:extLst>
                    <a:ext uri="{FF2B5EF4-FFF2-40B4-BE49-F238E27FC236}">
                      <a16:creationId xmlns:a16="http://schemas.microsoft.com/office/drawing/2014/main" id="{9662C3B7-CB41-03A2-446E-2557BD516427}"/>
                    </a:ext>
                  </a:extLst>
                </p:cNvPr>
                <p:cNvGrpSpPr/>
                <p:nvPr/>
              </p:nvGrpSpPr>
              <p:grpSpPr>
                <a:xfrm>
                  <a:off x="8741293" y="3484956"/>
                  <a:ext cx="44458" cy="38064"/>
                  <a:chOff x="8741293" y="3484956"/>
                  <a:chExt cx="44458" cy="38064"/>
                </a:xfrm>
              </p:grpSpPr>
              <p:sp>
                <p:nvSpPr>
                  <p:cNvPr id="353" name="Freeform 2751">
                    <a:extLst>
                      <a:ext uri="{FF2B5EF4-FFF2-40B4-BE49-F238E27FC236}">
                        <a16:creationId xmlns:a16="http://schemas.microsoft.com/office/drawing/2014/main" id="{60355986-F1CE-7948-3C80-EC794B8FB376}"/>
                      </a:ext>
                    </a:extLst>
                  </p:cNvPr>
                  <p:cNvSpPr/>
                  <p:nvPr/>
                </p:nvSpPr>
                <p:spPr>
                  <a:xfrm>
                    <a:off x="8763522" y="3484956"/>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54" name="Freeform 2752">
                    <a:extLst>
                      <a:ext uri="{FF2B5EF4-FFF2-40B4-BE49-F238E27FC236}">
                        <a16:creationId xmlns:a16="http://schemas.microsoft.com/office/drawing/2014/main" id="{C2EBED5E-8A78-AEE9-FCA4-D6788EFF2A4A}"/>
                      </a:ext>
                    </a:extLst>
                  </p:cNvPr>
                  <p:cNvSpPr/>
                  <p:nvPr/>
                </p:nvSpPr>
                <p:spPr>
                  <a:xfrm>
                    <a:off x="8741293" y="3503988"/>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57" name="Graphic 4">
                  <a:extLst>
                    <a:ext uri="{FF2B5EF4-FFF2-40B4-BE49-F238E27FC236}">
                      <a16:creationId xmlns:a16="http://schemas.microsoft.com/office/drawing/2014/main" id="{D3380DE8-BDBF-2434-0E24-1F96AD38886F}"/>
                    </a:ext>
                  </a:extLst>
                </p:cNvPr>
                <p:cNvGrpSpPr/>
                <p:nvPr/>
              </p:nvGrpSpPr>
              <p:grpSpPr>
                <a:xfrm>
                  <a:off x="8817889" y="3501451"/>
                  <a:ext cx="44458" cy="38064"/>
                  <a:chOff x="8817889" y="3501451"/>
                  <a:chExt cx="44458" cy="38064"/>
                </a:xfrm>
              </p:grpSpPr>
              <p:sp>
                <p:nvSpPr>
                  <p:cNvPr id="351" name="Freeform 2749">
                    <a:extLst>
                      <a:ext uri="{FF2B5EF4-FFF2-40B4-BE49-F238E27FC236}">
                        <a16:creationId xmlns:a16="http://schemas.microsoft.com/office/drawing/2014/main" id="{CA22CFA5-42B7-5ABD-B360-73D3E0294FB0}"/>
                      </a:ext>
                    </a:extLst>
                  </p:cNvPr>
                  <p:cNvSpPr/>
                  <p:nvPr/>
                </p:nvSpPr>
                <p:spPr>
                  <a:xfrm>
                    <a:off x="8840118" y="3501451"/>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52" name="Freeform 2750">
                    <a:extLst>
                      <a:ext uri="{FF2B5EF4-FFF2-40B4-BE49-F238E27FC236}">
                        <a16:creationId xmlns:a16="http://schemas.microsoft.com/office/drawing/2014/main" id="{A8E8D3BA-6BC7-9EE1-0B8A-1C498F360625}"/>
                      </a:ext>
                    </a:extLst>
                  </p:cNvPr>
                  <p:cNvSpPr/>
                  <p:nvPr/>
                </p:nvSpPr>
                <p:spPr>
                  <a:xfrm>
                    <a:off x="8817889" y="352048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58" name="Graphic 4">
                  <a:extLst>
                    <a:ext uri="{FF2B5EF4-FFF2-40B4-BE49-F238E27FC236}">
                      <a16:creationId xmlns:a16="http://schemas.microsoft.com/office/drawing/2014/main" id="{186FDDE5-DBB7-5A44-8C2E-5677244AE8C0}"/>
                    </a:ext>
                  </a:extLst>
                </p:cNvPr>
                <p:cNvGrpSpPr/>
                <p:nvPr/>
              </p:nvGrpSpPr>
              <p:grpSpPr>
                <a:xfrm>
                  <a:off x="8893214" y="3568444"/>
                  <a:ext cx="44458" cy="38064"/>
                  <a:chOff x="8893214" y="3568444"/>
                  <a:chExt cx="44458" cy="38064"/>
                </a:xfrm>
              </p:grpSpPr>
              <p:sp>
                <p:nvSpPr>
                  <p:cNvPr id="349" name="Freeform 2747">
                    <a:extLst>
                      <a:ext uri="{FF2B5EF4-FFF2-40B4-BE49-F238E27FC236}">
                        <a16:creationId xmlns:a16="http://schemas.microsoft.com/office/drawing/2014/main" id="{2C332AA8-6F85-1108-B750-4DD87EC4200C}"/>
                      </a:ext>
                    </a:extLst>
                  </p:cNvPr>
                  <p:cNvSpPr/>
                  <p:nvPr/>
                </p:nvSpPr>
                <p:spPr>
                  <a:xfrm>
                    <a:off x="8915444" y="3568444"/>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50" name="Freeform 2748">
                    <a:extLst>
                      <a:ext uri="{FF2B5EF4-FFF2-40B4-BE49-F238E27FC236}">
                        <a16:creationId xmlns:a16="http://schemas.microsoft.com/office/drawing/2014/main" id="{6DA8976E-D3F8-5D01-60B7-CFFE4D2B2863}"/>
                      </a:ext>
                    </a:extLst>
                  </p:cNvPr>
                  <p:cNvSpPr/>
                  <p:nvPr/>
                </p:nvSpPr>
                <p:spPr>
                  <a:xfrm>
                    <a:off x="8893214" y="358747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59" name="Graphic 4">
                  <a:extLst>
                    <a:ext uri="{FF2B5EF4-FFF2-40B4-BE49-F238E27FC236}">
                      <a16:creationId xmlns:a16="http://schemas.microsoft.com/office/drawing/2014/main" id="{3FCD77A7-543E-642A-4CE6-C45315222241}"/>
                    </a:ext>
                  </a:extLst>
                </p:cNvPr>
                <p:cNvGrpSpPr/>
                <p:nvPr/>
              </p:nvGrpSpPr>
              <p:grpSpPr>
                <a:xfrm>
                  <a:off x="8905917" y="3587476"/>
                  <a:ext cx="44458" cy="38064"/>
                  <a:chOff x="8905917" y="3587476"/>
                  <a:chExt cx="44458" cy="38064"/>
                </a:xfrm>
              </p:grpSpPr>
              <p:sp>
                <p:nvSpPr>
                  <p:cNvPr id="347" name="Freeform 2745">
                    <a:extLst>
                      <a:ext uri="{FF2B5EF4-FFF2-40B4-BE49-F238E27FC236}">
                        <a16:creationId xmlns:a16="http://schemas.microsoft.com/office/drawing/2014/main" id="{7E4085DA-7999-C8AF-C04D-5AC0184EA302}"/>
                      </a:ext>
                    </a:extLst>
                  </p:cNvPr>
                  <p:cNvSpPr/>
                  <p:nvPr/>
                </p:nvSpPr>
                <p:spPr>
                  <a:xfrm>
                    <a:off x="8928146" y="3587476"/>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48" name="Freeform 2746">
                    <a:extLst>
                      <a:ext uri="{FF2B5EF4-FFF2-40B4-BE49-F238E27FC236}">
                        <a16:creationId xmlns:a16="http://schemas.microsoft.com/office/drawing/2014/main" id="{636EC920-F6AA-DE58-5002-6E1882A601F7}"/>
                      </a:ext>
                    </a:extLst>
                  </p:cNvPr>
                  <p:cNvSpPr/>
                  <p:nvPr/>
                </p:nvSpPr>
                <p:spPr>
                  <a:xfrm>
                    <a:off x="8905917" y="3606509"/>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60" name="Graphic 4">
                  <a:extLst>
                    <a:ext uri="{FF2B5EF4-FFF2-40B4-BE49-F238E27FC236}">
                      <a16:creationId xmlns:a16="http://schemas.microsoft.com/office/drawing/2014/main" id="{29215BE0-918B-1DE5-09C0-ACC2C5B25D1C}"/>
                    </a:ext>
                  </a:extLst>
                </p:cNvPr>
                <p:cNvGrpSpPr/>
                <p:nvPr/>
              </p:nvGrpSpPr>
              <p:grpSpPr>
                <a:xfrm>
                  <a:off x="8905917" y="3578722"/>
                  <a:ext cx="44458" cy="38064"/>
                  <a:chOff x="8905917" y="3578722"/>
                  <a:chExt cx="44458" cy="38064"/>
                </a:xfrm>
              </p:grpSpPr>
              <p:sp>
                <p:nvSpPr>
                  <p:cNvPr id="345" name="Freeform 2743">
                    <a:extLst>
                      <a:ext uri="{FF2B5EF4-FFF2-40B4-BE49-F238E27FC236}">
                        <a16:creationId xmlns:a16="http://schemas.microsoft.com/office/drawing/2014/main" id="{68C6DD50-6EA8-74CA-5300-0ABEAE8750B8}"/>
                      </a:ext>
                    </a:extLst>
                  </p:cNvPr>
                  <p:cNvSpPr/>
                  <p:nvPr/>
                </p:nvSpPr>
                <p:spPr>
                  <a:xfrm>
                    <a:off x="8928146" y="3578722"/>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46" name="Freeform 2744">
                    <a:extLst>
                      <a:ext uri="{FF2B5EF4-FFF2-40B4-BE49-F238E27FC236}">
                        <a16:creationId xmlns:a16="http://schemas.microsoft.com/office/drawing/2014/main" id="{314C9C8C-88DA-7CC9-7562-21D60E41358D}"/>
                      </a:ext>
                    </a:extLst>
                  </p:cNvPr>
                  <p:cNvSpPr/>
                  <p:nvPr/>
                </p:nvSpPr>
                <p:spPr>
                  <a:xfrm>
                    <a:off x="8905917" y="3597754"/>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61" name="Graphic 4">
                  <a:extLst>
                    <a:ext uri="{FF2B5EF4-FFF2-40B4-BE49-F238E27FC236}">
                      <a16:creationId xmlns:a16="http://schemas.microsoft.com/office/drawing/2014/main" id="{B25AF0F6-1129-AB7C-45B3-7E756A390873}"/>
                    </a:ext>
                  </a:extLst>
                </p:cNvPr>
                <p:cNvGrpSpPr/>
                <p:nvPr/>
              </p:nvGrpSpPr>
              <p:grpSpPr>
                <a:xfrm>
                  <a:off x="8940595" y="3642543"/>
                  <a:ext cx="44458" cy="38064"/>
                  <a:chOff x="8940595" y="3642543"/>
                  <a:chExt cx="44458" cy="38064"/>
                </a:xfrm>
              </p:grpSpPr>
              <p:sp>
                <p:nvSpPr>
                  <p:cNvPr id="343" name="Freeform 2741">
                    <a:extLst>
                      <a:ext uri="{FF2B5EF4-FFF2-40B4-BE49-F238E27FC236}">
                        <a16:creationId xmlns:a16="http://schemas.microsoft.com/office/drawing/2014/main" id="{5C142563-0822-9B4A-E7F1-819E1657215C}"/>
                      </a:ext>
                    </a:extLst>
                  </p:cNvPr>
                  <p:cNvSpPr/>
                  <p:nvPr/>
                </p:nvSpPr>
                <p:spPr>
                  <a:xfrm>
                    <a:off x="8962824" y="3642543"/>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44" name="Freeform 2742">
                    <a:extLst>
                      <a:ext uri="{FF2B5EF4-FFF2-40B4-BE49-F238E27FC236}">
                        <a16:creationId xmlns:a16="http://schemas.microsoft.com/office/drawing/2014/main" id="{F0BB6934-FAD5-6C4D-BB8E-0F69C569A770}"/>
                      </a:ext>
                    </a:extLst>
                  </p:cNvPr>
                  <p:cNvSpPr/>
                  <p:nvPr/>
                </p:nvSpPr>
                <p:spPr>
                  <a:xfrm>
                    <a:off x="8940595" y="3661575"/>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62" name="Graphic 4">
                  <a:extLst>
                    <a:ext uri="{FF2B5EF4-FFF2-40B4-BE49-F238E27FC236}">
                      <a16:creationId xmlns:a16="http://schemas.microsoft.com/office/drawing/2014/main" id="{480F485D-56A6-48B8-8E36-D9AA7DF36E3B}"/>
                    </a:ext>
                  </a:extLst>
                </p:cNvPr>
                <p:cNvGrpSpPr/>
                <p:nvPr/>
              </p:nvGrpSpPr>
              <p:grpSpPr>
                <a:xfrm>
                  <a:off x="8962824" y="3656246"/>
                  <a:ext cx="44458" cy="38064"/>
                  <a:chOff x="8962824" y="3656246"/>
                  <a:chExt cx="44458" cy="38064"/>
                </a:xfrm>
              </p:grpSpPr>
              <p:sp>
                <p:nvSpPr>
                  <p:cNvPr id="341" name="Freeform 2739">
                    <a:extLst>
                      <a:ext uri="{FF2B5EF4-FFF2-40B4-BE49-F238E27FC236}">
                        <a16:creationId xmlns:a16="http://schemas.microsoft.com/office/drawing/2014/main" id="{FED97E4E-0F2C-D555-8D9C-98F0D755BA5A}"/>
                      </a:ext>
                    </a:extLst>
                  </p:cNvPr>
                  <p:cNvSpPr/>
                  <p:nvPr/>
                </p:nvSpPr>
                <p:spPr>
                  <a:xfrm>
                    <a:off x="8985053" y="3656246"/>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42" name="Freeform 2740">
                    <a:extLst>
                      <a:ext uri="{FF2B5EF4-FFF2-40B4-BE49-F238E27FC236}">
                        <a16:creationId xmlns:a16="http://schemas.microsoft.com/office/drawing/2014/main" id="{CD2D5566-51E4-6555-91D2-373A725C9D6E}"/>
                      </a:ext>
                    </a:extLst>
                  </p:cNvPr>
                  <p:cNvSpPr/>
                  <p:nvPr/>
                </p:nvSpPr>
                <p:spPr>
                  <a:xfrm>
                    <a:off x="8962824" y="3675279"/>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63" name="Graphic 4">
                  <a:extLst>
                    <a:ext uri="{FF2B5EF4-FFF2-40B4-BE49-F238E27FC236}">
                      <a16:creationId xmlns:a16="http://schemas.microsoft.com/office/drawing/2014/main" id="{4336C59C-3C33-6465-8516-1AB984C88DAC}"/>
                    </a:ext>
                  </a:extLst>
                </p:cNvPr>
                <p:cNvGrpSpPr/>
                <p:nvPr/>
              </p:nvGrpSpPr>
              <p:grpSpPr>
                <a:xfrm>
                  <a:off x="8982132" y="3678070"/>
                  <a:ext cx="44458" cy="38064"/>
                  <a:chOff x="8982132" y="3678070"/>
                  <a:chExt cx="44458" cy="38064"/>
                </a:xfrm>
              </p:grpSpPr>
              <p:sp>
                <p:nvSpPr>
                  <p:cNvPr id="339" name="Freeform 2737">
                    <a:extLst>
                      <a:ext uri="{FF2B5EF4-FFF2-40B4-BE49-F238E27FC236}">
                        <a16:creationId xmlns:a16="http://schemas.microsoft.com/office/drawing/2014/main" id="{FF8F646E-0616-DFBC-287C-20B459CF5785}"/>
                      </a:ext>
                    </a:extLst>
                  </p:cNvPr>
                  <p:cNvSpPr/>
                  <p:nvPr/>
                </p:nvSpPr>
                <p:spPr>
                  <a:xfrm>
                    <a:off x="9004361" y="3678070"/>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40" name="Freeform 2738">
                    <a:extLst>
                      <a:ext uri="{FF2B5EF4-FFF2-40B4-BE49-F238E27FC236}">
                        <a16:creationId xmlns:a16="http://schemas.microsoft.com/office/drawing/2014/main" id="{70DB494E-2645-9BBA-3502-7CB697BB530F}"/>
                      </a:ext>
                    </a:extLst>
                  </p:cNvPr>
                  <p:cNvSpPr/>
                  <p:nvPr/>
                </p:nvSpPr>
                <p:spPr>
                  <a:xfrm>
                    <a:off x="8982132" y="3697102"/>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64" name="Graphic 4">
                  <a:extLst>
                    <a:ext uri="{FF2B5EF4-FFF2-40B4-BE49-F238E27FC236}">
                      <a16:creationId xmlns:a16="http://schemas.microsoft.com/office/drawing/2014/main" id="{CE047155-9B11-A715-0AE0-319C322F79EF}"/>
                    </a:ext>
                  </a:extLst>
                </p:cNvPr>
                <p:cNvGrpSpPr/>
                <p:nvPr/>
              </p:nvGrpSpPr>
              <p:grpSpPr>
                <a:xfrm>
                  <a:off x="9104457" y="3714739"/>
                  <a:ext cx="44458" cy="38064"/>
                  <a:chOff x="9104457" y="3714739"/>
                  <a:chExt cx="44458" cy="38064"/>
                </a:xfrm>
              </p:grpSpPr>
              <p:sp>
                <p:nvSpPr>
                  <p:cNvPr id="337" name="Freeform 2735">
                    <a:extLst>
                      <a:ext uri="{FF2B5EF4-FFF2-40B4-BE49-F238E27FC236}">
                        <a16:creationId xmlns:a16="http://schemas.microsoft.com/office/drawing/2014/main" id="{4BE04019-7B0B-083D-C8A9-4C4F4F812B6B}"/>
                      </a:ext>
                    </a:extLst>
                  </p:cNvPr>
                  <p:cNvSpPr/>
                  <p:nvPr/>
                </p:nvSpPr>
                <p:spPr>
                  <a:xfrm>
                    <a:off x="9126686" y="371473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38" name="Freeform 2736">
                    <a:extLst>
                      <a:ext uri="{FF2B5EF4-FFF2-40B4-BE49-F238E27FC236}">
                        <a16:creationId xmlns:a16="http://schemas.microsoft.com/office/drawing/2014/main" id="{953C6797-17C9-4381-3C00-5D1AFF8DAEFE}"/>
                      </a:ext>
                    </a:extLst>
                  </p:cNvPr>
                  <p:cNvSpPr/>
                  <p:nvPr/>
                </p:nvSpPr>
                <p:spPr>
                  <a:xfrm>
                    <a:off x="9104457" y="373377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65" name="Graphic 4">
                  <a:extLst>
                    <a:ext uri="{FF2B5EF4-FFF2-40B4-BE49-F238E27FC236}">
                      <a16:creationId xmlns:a16="http://schemas.microsoft.com/office/drawing/2014/main" id="{5FEC2337-1C31-8B70-078D-4A3E1C52434D}"/>
                    </a:ext>
                  </a:extLst>
                </p:cNvPr>
                <p:cNvGrpSpPr/>
                <p:nvPr/>
              </p:nvGrpSpPr>
              <p:grpSpPr>
                <a:xfrm>
                  <a:off x="9115889" y="3714739"/>
                  <a:ext cx="44458" cy="38064"/>
                  <a:chOff x="9115889" y="3714739"/>
                  <a:chExt cx="44458" cy="38064"/>
                </a:xfrm>
              </p:grpSpPr>
              <p:sp>
                <p:nvSpPr>
                  <p:cNvPr id="335" name="Freeform 2733">
                    <a:extLst>
                      <a:ext uri="{FF2B5EF4-FFF2-40B4-BE49-F238E27FC236}">
                        <a16:creationId xmlns:a16="http://schemas.microsoft.com/office/drawing/2014/main" id="{CA671945-23BC-7D3E-55F6-F1C97C618B66}"/>
                      </a:ext>
                    </a:extLst>
                  </p:cNvPr>
                  <p:cNvSpPr/>
                  <p:nvPr/>
                </p:nvSpPr>
                <p:spPr>
                  <a:xfrm>
                    <a:off x="9138118" y="371473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36" name="Freeform 2734">
                    <a:extLst>
                      <a:ext uri="{FF2B5EF4-FFF2-40B4-BE49-F238E27FC236}">
                        <a16:creationId xmlns:a16="http://schemas.microsoft.com/office/drawing/2014/main" id="{FB891DAA-D227-5A34-8FB2-6182B2A1A873}"/>
                      </a:ext>
                    </a:extLst>
                  </p:cNvPr>
                  <p:cNvSpPr/>
                  <p:nvPr/>
                </p:nvSpPr>
                <p:spPr>
                  <a:xfrm>
                    <a:off x="9115889" y="373377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66" name="Graphic 4">
                  <a:extLst>
                    <a:ext uri="{FF2B5EF4-FFF2-40B4-BE49-F238E27FC236}">
                      <a16:creationId xmlns:a16="http://schemas.microsoft.com/office/drawing/2014/main" id="{B47FCDB0-A04F-FB3B-D161-C340A4F84C31}"/>
                    </a:ext>
                  </a:extLst>
                </p:cNvPr>
                <p:cNvGrpSpPr/>
                <p:nvPr/>
              </p:nvGrpSpPr>
              <p:grpSpPr>
                <a:xfrm>
                  <a:off x="9129989" y="3714739"/>
                  <a:ext cx="44458" cy="38064"/>
                  <a:chOff x="9129989" y="3714739"/>
                  <a:chExt cx="44458" cy="38064"/>
                </a:xfrm>
              </p:grpSpPr>
              <p:sp>
                <p:nvSpPr>
                  <p:cNvPr id="333" name="Freeform 2731">
                    <a:extLst>
                      <a:ext uri="{FF2B5EF4-FFF2-40B4-BE49-F238E27FC236}">
                        <a16:creationId xmlns:a16="http://schemas.microsoft.com/office/drawing/2014/main" id="{7E8A6CD4-5428-CD8F-ABD7-010A61B3D974}"/>
                      </a:ext>
                    </a:extLst>
                  </p:cNvPr>
                  <p:cNvSpPr/>
                  <p:nvPr/>
                </p:nvSpPr>
                <p:spPr>
                  <a:xfrm>
                    <a:off x="9152218" y="371473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34" name="Freeform 2732">
                    <a:extLst>
                      <a:ext uri="{FF2B5EF4-FFF2-40B4-BE49-F238E27FC236}">
                        <a16:creationId xmlns:a16="http://schemas.microsoft.com/office/drawing/2014/main" id="{0ECE786A-9F5B-486E-6A78-6D499C48799D}"/>
                      </a:ext>
                    </a:extLst>
                  </p:cNvPr>
                  <p:cNvSpPr/>
                  <p:nvPr/>
                </p:nvSpPr>
                <p:spPr>
                  <a:xfrm>
                    <a:off x="9129989" y="373377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67" name="Graphic 4">
                  <a:extLst>
                    <a:ext uri="{FF2B5EF4-FFF2-40B4-BE49-F238E27FC236}">
                      <a16:creationId xmlns:a16="http://schemas.microsoft.com/office/drawing/2014/main" id="{993F658D-403D-E3B8-8878-D9FABECC1535}"/>
                    </a:ext>
                  </a:extLst>
                </p:cNvPr>
                <p:cNvGrpSpPr/>
                <p:nvPr/>
              </p:nvGrpSpPr>
              <p:grpSpPr>
                <a:xfrm>
                  <a:off x="9147518" y="3766887"/>
                  <a:ext cx="44458" cy="38064"/>
                  <a:chOff x="9147518" y="3766887"/>
                  <a:chExt cx="44458" cy="38064"/>
                </a:xfrm>
              </p:grpSpPr>
              <p:sp>
                <p:nvSpPr>
                  <p:cNvPr id="331" name="Freeform 2729">
                    <a:extLst>
                      <a:ext uri="{FF2B5EF4-FFF2-40B4-BE49-F238E27FC236}">
                        <a16:creationId xmlns:a16="http://schemas.microsoft.com/office/drawing/2014/main" id="{89B73BA3-BE3E-BE7E-B07D-D65044DFE58A}"/>
                      </a:ext>
                    </a:extLst>
                  </p:cNvPr>
                  <p:cNvSpPr/>
                  <p:nvPr/>
                </p:nvSpPr>
                <p:spPr>
                  <a:xfrm>
                    <a:off x="9169747" y="3766887"/>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32" name="Freeform 2730">
                    <a:extLst>
                      <a:ext uri="{FF2B5EF4-FFF2-40B4-BE49-F238E27FC236}">
                        <a16:creationId xmlns:a16="http://schemas.microsoft.com/office/drawing/2014/main" id="{24BDFDA3-7BC9-2FFF-7ACD-6E18E9467B61}"/>
                      </a:ext>
                    </a:extLst>
                  </p:cNvPr>
                  <p:cNvSpPr/>
                  <p:nvPr/>
                </p:nvSpPr>
                <p:spPr>
                  <a:xfrm>
                    <a:off x="9147518" y="3785920"/>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68" name="Graphic 4">
                  <a:extLst>
                    <a:ext uri="{FF2B5EF4-FFF2-40B4-BE49-F238E27FC236}">
                      <a16:creationId xmlns:a16="http://schemas.microsoft.com/office/drawing/2014/main" id="{D82C2D96-4D50-0B7D-8340-12F2A7F9E0D1}"/>
                    </a:ext>
                  </a:extLst>
                </p:cNvPr>
                <p:cNvGrpSpPr/>
                <p:nvPr/>
              </p:nvGrpSpPr>
              <p:grpSpPr>
                <a:xfrm>
                  <a:off x="9166191" y="3766887"/>
                  <a:ext cx="44458" cy="38064"/>
                  <a:chOff x="9166191" y="3766887"/>
                  <a:chExt cx="44458" cy="38064"/>
                </a:xfrm>
              </p:grpSpPr>
              <p:sp>
                <p:nvSpPr>
                  <p:cNvPr id="329" name="Freeform 2727">
                    <a:extLst>
                      <a:ext uri="{FF2B5EF4-FFF2-40B4-BE49-F238E27FC236}">
                        <a16:creationId xmlns:a16="http://schemas.microsoft.com/office/drawing/2014/main" id="{F8595781-A277-2DCC-5C37-8383EA41FC5A}"/>
                      </a:ext>
                    </a:extLst>
                  </p:cNvPr>
                  <p:cNvSpPr/>
                  <p:nvPr/>
                </p:nvSpPr>
                <p:spPr>
                  <a:xfrm>
                    <a:off x="9188420" y="3766887"/>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30" name="Freeform 2728">
                    <a:extLst>
                      <a:ext uri="{FF2B5EF4-FFF2-40B4-BE49-F238E27FC236}">
                        <a16:creationId xmlns:a16="http://schemas.microsoft.com/office/drawing/2014/main" id="{2B145815-A7BB-3650-C702-AE117CFE70E7}"/>
                      </a:ext>
                    </a:extLst>
                  </p:cNvPr>
                  <p:cNvSpPr/>
                  <p:nvPr/>
                </p:nvSpPr>
                <p:spPr>
                  <a:xfrm>
                    <a:off x="9166191" y="3785920"/>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69" name="Graphic 4">
                  <a:extLst>
                    <a:ext uri="{FF2B5EF4-FFF2-40B4-BE49-F238E27FC236}">
                      <a16:creationId xmlns:a16="http://schemas.microsoft.com/office/drawing/2014/main" id="{8F75A9A5-ECDC-08D2-C340-3EE994B65273}"/>
                    </a:ext>
                  </a:extLst>
                </p:cNvPr>
                <p:cNvGrpSpPr/>
                <p:nvPr/>
              </p:nvGrpSpPr>
              <p:grpSpPr>
                <a:xfrm>
                  <a:off x="9180036" y="3792264"/>
                  <a:ext cx="44458" cy="38064"/>
                  <a:chOff x="9180036" y="3792264"/>
                  <a:chExt cx="44458" cy="38064"/>
                </a:xfrm>
              </p:grpSpPr>
              <p:sp>
                <p:nvSpPr>
                  <p:cNvPr id="327" name="Freeform 2725">
                    <a:extLst>
                      <a:ext uri="{FF2B5EF4-FFF2-40B4-BE49-F238E27FC236}">
                        <a16:creationId xmlns:a16="http://schemas.microsoft.com/office/drawing/2014/main" id="{3D499695-4BAB-298C-89C8-3CB61AF188C7}"/>
                      </a:ext>
                    </a:extLst>
                  </p:cNvPr>
                  <p:cNvSpPr/>
                  <p:nvPr/>
                </p:nvSpPr>
                <p:spPr>
                  <a:xfrm>
                    <a:off x="9202266" y="3792264"/>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28" name="Freeform 2726">
                    <a:extLst>
                      <a:ext uri="{FF2B5EF4-FFF2-40B4-BE49-F238E27FC236}">
                        <a16:creationId xmlns:a16="http://schemas.microsoft.com/office/drawing/2014/main" id="{7CDAF6F5-7887-EB8C-F594-3A26E14243CE}"/>
                      </a:ext>
                    </a:extLst>
                  </p:cNvPr>
                  <p:cNvSpPr/>
                  <p:nvPr/>
                </p:nvSpPr>
                <p:spPr>
                  <a:xfrm>
                    <a:off x="9180036" y="381129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70" name="Graphic 4">
                  <a:extLst>
                    <a:ext uri="{FF2B5EF4-FFF2-40B4-BE49-F238E27FC236}">
                      <a16:creationId xmlns:a16="http://schemas.microsoft.com/office/drawing/2014/main" id="{7A8BD6A1-E549-5359-4CE6-0AEC4394DB4F}"/>
                    </a:ext>
                  </a:extLst>
                </p:cNvPr>
                <p:cNvGrpSpPr/>
                <p:nvPr/>
              </p:nvGrpSpPr>
              <p:grpSpPr>
                <a:xfrm>
                  <a:off x="9270351" y="3792264"/>
                  <a:ext cx="44458" cy="38064"/>
                  <a:chOff x="9270351" y="3792264"/>
                  <a:chExt cx="44458" cy="38064"/>
                </a:xfrm>
              </p:grpSpPr>
              <p:sp>
                <p:nvSpPr>
                  <p:cNvPr id="325" name="Freeform 2723">
                    <a:extLst>
                      <a:ext uri="{FF2B5EF4-FFF2-40B4-BE49-F238E27FC236}">
                        <a16:creationId xmlns:a16="http://schemas.microsoft.com/office/drawing/2014/main" id="{CE90CD84-E3B1-753D-B8B9-A818FECB9858}"/>
                      </a:ext>
                    </a:extLst>
                  </p:cNvPr>
                  <p:cNvSpPr/>
                  <p:nvPr/>
                </p:nvSpPr>
                <p:spPr>
                  <a:xfrm>
                    <a:off x="9292580" y="3792264"/>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26" name="Freeform 2724">
                    <a:extLst>
                      <a:ext uri="{FF2B5EF4-FFF2-40B4-BE49-F238E27FC236}">
                        <a16:creationId xmlns:a16="http://schemas.microsoft.com/office/drawing/2014/main" id="{9644CCDA-15EB-E360-DCC4-C6302EE7F65D}"/>
                      </a:ext>
                    </a:extLst>
                  </p:cNvPr>
                  <p:cNvSpPr/>
                  <p:nvPr/>
                </p:nvSpPr>
                <p:spPr>
                  <a:xfrm>
                    <a:off x="9270351" y="381129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71" name="Graphic 4">
                  <a:extLst>
                    <a:ext uri="{FF2B5EF4-FFF2-40B4-BE49-F238E27FC236}">
                      <a16:creationId xmlns:a16="http://schemas.microsoft.com/office/drawing/2014/main" id="{B9480402-B0CF-38A8-2102-4420F2168457}"/>
                    </a:ext>
                  </a:extLst>
                </p:cNvPr>
                <p:cNvGrpSpPr/>
                <p:nvPr/>
              </p:nvGrpSpPr>
              <p:grpSpPr>
                <a:xfrm>
                  <a:off x="9350885" y="3821700"/>
                  <a:ext cx="44458" cy="38064"/>
                  <a:chOff x="9350885" y="3821700"/>
                  <a:chExt cx="44458" cy="38064"/>
                </a:xfrm>
              </p:grpSpPr>
              <p:sp>
                <p:nvSpPr>
                  <p:cNvPr id="323" name="Freeform 2721">
                    <a:extLst>
                      <a:ext uri="{FF2B5EF4-FFF2-40B4-BE49-F238E27FC236}">
                        <a16:creationId xmlns:a16="http://schemas.microsoft.com/office/drawing/2014/main" id="{F0AD058D-8628-B761-D75C-153D6FB416F9}"/>
                      </a:ext>
                    </a:extLst>
                  </p:cNvPr>
                  <p:cNvSpPr/>
                  <p:nvPr/>
                </p:nvSpPr>
                <p:spPr>
                  <a:xfrm>
                    <a:off x="9373114" y="3821700"/>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6E1E50"/>
                    </a:solidFill>
                    <a:prstDash val="solid"/>
                    <a:miter/>
                  </a:ln>
                </p:spPr>
                <p:txBody>
                  <a:bodyPr rtlCol="0" anchor="ctr"/>
                  <a:lstStyle/>
                  <a:p>
                    <a:endParaRPr lang="en-US" sz="900"/>
                  </a:p>
                </p:txBody>
              </p:sp>
              <p:sp>
                <p:nvSpPr>
                  <p:cNvPr id="324" name="Freeform 2722">
                    <a:extLst>
                      <a:ext uri="{FF2B5EF4-FFF2-40B4-BE49-F238E27FC236}">
                        <a16:creationId xmlns:a16="http://schemas.microsoft.com/office/drawing/2014/main" id="{CC290503-7954-229F-C7E3-D6A664567213}"/>
                      </a:ext>
                    </a:extLst>
                  </p:cNvPr>
                  <p:cNvSpPr/>
                  <p:nvPr/>
                </p:nvSpPr>
                <p:spPr>
                  <a:xfrm>
                    <a:off x="9350885" y="384073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72" name="Graphic 4">
                  <a:extLst>
                    <a:ext uri="{FF2B5EF4-FFF2-40B4-BE49-F238E27FC236}">
                      <a16:creationId xmlns:a16="http://schemas.microsoft.com/office/drawing/2014/main" id="{07E93F10-D260-10D3-B9D4-43ACF4C06663}"/>
                    </a:ext>
                  </a:extLst>
                </p:cNvPr>
                <p:cNvGrpSpPr/>
                <p:nvPr/>
              </p:nvGrpSpPr>
              <p:grpSpPr>
                <a:xfrm>
                  <a:off x="9365239" y="3821700"/>
                  <a:ext cx="44458" cy="38064"/>
                  <a:chOff x="9365239" y="3821700"/>
                  <a:chExt cx="44458" cy="38064"/>
                </a:xfrm>
              </p:grpSpPr>
              <p:sp>
                <p:nvSpPr>
                  <p:cNvPr id="321" name="Freeform 2719">
                    <a:extLst>
                      <a:ext uri="{FF2B5EF4-FFF2-40B4-BE49-F238E27FC236}">
                        <a16:creationId xmlns:a16="http://schemas.microsoft.com/office/drawing/2014/main" id="{A99C43D1-F577-D320-D437-61B882CCB682}"/>
                      </a:ext>
                    </a:extLst>
                  </p:cNvPr>
                  <p:cNvSpPr/>
                  <p:nvPr/>
                </p:nvSpPr>
                <p:spPr>
                  <a:xfrm>
                    <a:off x="9387468" y="3821700"/>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6E1E50"/>
                    </a:solidFill>
                    <a:prstDash val="solid"/>
                    <a:miter/>
                  </a:ln>
                </p:spPr>
                <p:txBody>
                  <a:bodyPr rtlCol="0" anchor="ctr"/>
                  <a:lstStyle/>
                  <a:p>
                    <a:endParaRPr lang="en-US" sz="900"/>
                  </a:p>
                </p:txBody>
              </p:sp>
              <p:sp>
                <p:nvSpPr>
                  <p:cNvPr id="322" name="Freeform 2720">
                    <a:extLst>
                      <a:ext uri="{FF2B5EF4-FFF2-40B4-BE49-F238E27FC236}">
                        <a16:creationId xmlns:a16="http://schemas.microsoft.com/office/drawing/2014/main" id="{0226F4CF-7548-1794-F5E7-43CBEAE91E89}"/>
                      </a:ext>
                    </a:extLst>
                  </p:cNvPr>
                  <p:cNvSpPr/>
                  <p:nvPr/>
                </p:nvSpPr>
                <p:spPr>
                  <a:xfrm>
                    <a:off x="9365239" y="384073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73" name="Graphic 4">
                  <a:extLst>
                    <a:ext uri="{FF2B5EF4-FFF2-40B4-BE49-F238E27FC236}">
                      <a16:creationId xmlns:a16="http://schemas.microsoft.com/office/drawing/2014/main" id="{4D8951F7-1A3C-A4A0-9FEA-51241C95A1F5}"/>
                    </a:ext>
                  </a:extLst>
                </p:cNvPr>
                <p:cNvGrpSpPr/>
                <p:nvPr/>
              </p:nvGrpSpPr>
              <p:grpSpPr>
                <a:xfrm>
                  <a:off x="9376417" y="3854816"/>
                  <a:ext cx="44458" cy="38064"/>
                  <a:chOff x="9376417" y="3854816"/>
                  <a:chExt cx="44458" cy="38064"/>
                </a:xfrm>
              </p:grpSpPr>
              <p:sp>
                <p:nvSpPr>
                  <p:cNvPr id="319" name="Freeform 2717">
                    <a:extLst>
                      <a:ext uri="{FF2B5EF4-FFF2-40B4-BE49-F238E27FC236}">
                        <a16:creationId xmlns:a16="http://schemas.microsoft.com/office/drawing/2014/main" id="{0F504CE5-543E-C668-0080-DA073FA86B61}"/>
                      </a:ext>
                    </a:extLst>
                  </p:cNvPr>
                  <p:cNvSpPr/>
                  <p:nvPr/>
                </p:nvSpPr>
                <p:spPr>
                  <a:xfrm>
                    <a:off x="9398646" y="3854816"/>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6E1E50"/>
                    </a:solidFill>
                    <a:prstDash val="solid"/>
                    <a:miter/>
                  </a:ln>
                </p:spPr>
                <p:txBody>
                  <a:bodyPr rtlCol="0" anchor="ctr"/>
                  <a:lstStyle/>
                  <a:p>
                    <a:endParaRPr lang="en-US" sz="900"/>
                  </a:p>
                </p:txBody>
              </p:sp>
              <p:sp>
                <p:nvSpPr>
                  <p:cNvPr id="320" name="Freeform 2718">
                    <a:extLst>
                      <a:ext uri="{FF2B5EF4-FFF2-40B4-BE49-F238E27FC236}">
                        <a16:creationId xmlns:a16="http://schemas.microsoft.com/office/drawing/2014/main" id="{D5EA11E6-FA8E-C7CB-185E-9D4A6B0C2FE9}"/>
                      </a:ext>
                    </a:extLst>
                  </p:cNvPr>
                  <p:cNvSpPr/>
                  <p:nvPr/>
                </p:nvSpPr>
                <p:spPr>
                  <a:xfrm>
                    <a:off x="9376417" y="3873849"/>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74" name="Graphic 4">
                  <a:extLst>
                    <a:ext uri="{FF2B5EF4-FFF2-40B4-BE49-F238E27FC236}">
                      <a16:creationId xmlns:a16="http://schemas.microsoft.com/office/drawing/2014/main" id="{701DC225-C7E6-7E2B-3817-95C50649D1D8}"/>
                    </a:ext>
                  </a:extLst>
                </p:cNvPr>
                <p:cNvGrpSpPr/>
                <p:nvPr/>
              </p:nvGrpSpPr>
              <p:grpSpPr>
                <a:xfrm>
                  <a:off x="9390644" y="3854816"/>
                  <a:ext cx="44458" cy="38064"/>
                  <a:chOff x="9390644" y="3854816"/>
                  <a:chExt cx="44458" cy="38064"/>
                </a:xfrm>
              </p:grpSpPr>
              <p:sp>
                <p:nvSpPr>
                  <p:cNvPr id="317" name="Freeform 2715">
                    <a:extLst>
                      <a:ext uri="{FF2B5EF4-FFF2-40B4-BE49-F238E27FC236}">
                        <a16:creationId xmlns:a16="http://schemas.microsoft.com/office/drawing/2014/main" id="{7A66CDCF-B61B-86C4-21EA-A9674C3910A1}"/>
                      </a:ext>
                    </a:extLst>
                  </p:cNvPr>
                  <p:cNvSpPr/>
                  <p:nvPr/>
                </p:nvSpPr>
                <p:spPr>
                  <a:xfrm>
                    <a:off x="9412873" y="3854816"/>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6E1E50"/>
                    </a:solidFill>
                    <a:prstDash val="solid"/>
                    <a:miter/>
                  </a:ln>
                </p:spPr>
                <p:txBody>
                  <a:bodyPr rtlCol="0" anchor="ctr"/>
                  <a:lstStyle/>
                  <a:p>
                    <a:endParaRPr lang="en-US" sz="900"/>
                  </a:p>
                </p:txBody>
              </p:sp>
              <p:sp>
                <p:nvSpPr>
                  <p:cNvPr id="318" name="Freeform 2716">
                    <a:extLst>
                      <a:ext uri="{FF2B5EF4-FFF2-40B4-BE49-F238E27FC236}">
                        <a16:creationId xmlns:a16="http://schemas.microsoft.com/office/drawing/2014/main" id="{347439B8-62BE-3B4C-9309-F5749FF0C7B5}"/>
                      </a:ext>
                    </a:extLst>
                  </p:cNvPr>
                  <p:cNvSpPr/>
                  <p:nvPr/>
                </p:nvSpPr>
                <p:spPr>
                  <a:xfrm>
                    <a:off x="9390644" y="3873849"/>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75" name="Graphic 4">
                  <a:extLst>
                    <a:ext uri="{FF2B5EF4-FFF2-40B4-BE49-F238E27FC236}">
                      <a16:creationId xmlns:a16="http://schemas.microsoft.com/office/drawing/2014/main" id="{10C6293D-C3D3-4CAB-B61E-0DE05B53AA82}"/>
                    </a:ext>
                  </a:extLst>
                </p:cNvPr>
                <p:cNvGrpSpPr/>
                <p:nvPr/>
              </p:nvGrpSpPr>
              <p:grpSpPr>
                <a:xfrm>
                  <a:off x="9398646" y="3854816"/>
                  <a:ext cx="44458" cy="38064"/>
                  <a:chOff x="9398646" y="3854816"/>
                  <a:chExt cx="44458" cy="38064"/>
                </a:xfrm>
              </p:grpSpPr>
              <p:sp>
                <p:nvSpPr>
                  <p:cNvPr id="315" name="Freeform 2713">
                    <a:extLst>
                      <a:ext uri="{FF2B5EF4-FFF2-40B4-BE49-F238E27FC236}">
                        <a16:creationId xmlns:a16="http://schemas.microsoft.com/office/drawing/2014/main" id="{F9163C80-FACC-2D8A-AFC4-5B59C4CCEC8A}"/>
                      </a:ext>
                    </a:extLst>
                  </p:cNvPr>
                  <p:cNvSpPr/>
                  <p:nvPr/>
                </p:nvSpPr>
                <p:spPr>
                  <a:xfrm>
                    <a:off x="9420876" y="3854816"/>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6E1E50"/>
                    </a:solidFill>
                    <a:prstDash val="solid"/>
                    <a:miter/>
                  </a:ln>
                </p:spPr>
                <p:txBody>
                  <a:bodyPr rtlCol="0" anchor="ctr"/>
                  <a:lstStyle/>
                  <a:p>
                    <a:endParaRPr lang="en-US" sz="900"/>
                  </a:p>
                </p:txBody>
              </p:sp>
              <p:sp>
                <p:nvSpPr>
                  <p:cNvPr id="316" name="Freeform 2714">
                    <a:extLst>
                      <a:ext uri="{FF2B5EF4-FFF2-40B4-BE49-F238E27FC236}">
                        <a16:creationId xmlns:a16="http://schemas.microsoft.com/office/drawing/2014/main" id="{03BA024D-6DF5-7630-6347-91BBF9D73A08}"/>
                      </a:ext>
                    </a:extLst>
                  </p:cNvPr>
                  <p:cNvSpPr/>
                  <p:nvPr/>
                </p:nvSpPr>
                <p:spPr>
                  <a:xfrm>
                    <a:off x="9398646" y="3873849"/>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76" name="Graphic 4">
                  <a:extLst>
                    <a:ext uri="{FF2B5EF4-FFF2-40B4-BE49-F238E27FC236}">
                      <a16:creationId xmlns:a16="http://schemas.microsoft.com/office/drawing/2014/main" id="{1AE99611-F561-7780-25CD-32102EF631C1}"/>
                    </a:ext>
                  </a:extLst>
                </p:cNvPr>
                <p:cNvGrpSpPr/>
                <p:nvPr/>
              </p:nvGrpSpPr>
              <p:grpSpPr>
                <a:xfrm>
                  <a:off x="9418462" y="3854816"/>
                  <a:ext cx="44458" cy="38064"/>
                  <a:chOff x="9418462" y="3854816"/>
                  <a:chExt cx="44458" cy="38064"/>
                </a:xfrm>
              </p:grpSpPr>
              <p:sp>
                <p:nvSpPr>
                  <p:cNvPr id="313" name="Freeform 2711">
                    <a:extLst>
                      <a:ext uri="{FF2B5EF4-FFF2-40B4-BE49-F238E27FC236}">
                        <a16:creationId xmlns:a16="http://schemas.microsoft.com/office/drawing/2014/main" id="{937034D7-B036-34FD-B0E1-1ACCAF388148}"/>
                      </a:ext>
                    </a:extLst>
                  </p:cNvPr>
                  <p:cNvSpPr/>
                  <p:nvPr/>
                </p:nvSpPr>
                <p:spPr>
                  <a:xfrm>
                    <a:off x="9440691" y="3854816"/>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6E1E50"/>
                    </a:solidFill>
                    <a:prstDash val="solid"/>
                    <a:miter/>
                  </a:ln>
                </p:spPr>
                <p:txBody>
                  <a:bodyPr rtlCol="0" anchor="ctr"/>
                  <a:lstStyle/>
                  <a:p>
                    <a:endParaRPr lang="en-US" sz="900"/>
                  </a:p>
                </p:txBody>
              </p:sp>
              <p:sp>
                <p:nvSpPr>
                  <p:cNvPr id="314" name="Freeform 2712">
                    <a:extLst>
                      <a:ext uri="{FF2B5EF4-FFF2-40B4-BE49-F238E27FC236}">
                        <a16:creationId xmlns:a16="http://schemas.microsoft.com/office/drawing/2014/main" id="{E69726F0-8C00-7B7C-E535-102A3A1CD080}"/>
                      </a:ext>
                    </a:extLst>
                  </p:cNvPr>
                  <p:cNvSpPr/>
                  <p:nvPr/>
                </p:nvSpPr>
                <p:spPr>
                  <a:xfrm>
                    <a:off x="9418462" y="3873849"/>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77" name="Graphic 4">
                  <a:extLst>
                    <a:ext uri="{FF2B5EF4-FFF2-40B4-BE49-F238E27FC236}">
                      <a16:creationId xmlns:a16="http://schemas.microsoft.com/office/drawing/2014/main" id="{C442A1C2-7825-07A1-26E5-30C66C3ADF02}"/>
                    </a:ext>
                  </a:extLst>
                </p:cNvPr>
                <p:cNvGrpSpPr/>
                <p:nvPr/>
              </p:nvGrpSpPr>
              <p:grpSpPr>
                <a:xfrm>
                  <a:off x="9435102" y="3854816"/>
                  <a:ext cx="44458" cy="38064"/>
                  <a:chOff x="9435102" y="3854816"/>
                  <a:chExt cx="44458" cy="38064"/>
                </a:xfrm>
              </p:grpSpPr>
              <p:sp>
                <p:nvSpPr>
                  <p:cNvPr id="311" name="Freeform 2709">
                    <a:extLst>
                      <a:ext uri="{FF2B5EF4-FFF2-40B4-BE49-F238E27FC236}">
                        <a16:creationId xmlns:a16="http://schemas.microsoft.com/office/drawing/2014/main" id="{26420810-1198-65A3-ED9D-02DA09788CDF}"/>
                      </a:ext>
                    </a:extLst>
                  </p:cNvPr>
                  <p:cNvSpPr/>
                  <p:nvPr/>
                </p:nvSpPr>
                <p:spPr>
                  <a:xfrm>
                    <a:off x="9457332" y="3854816"/>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6E1E50"/>
                    </a:solidFill>
                    <a:prstDash val="solid"/>
                    <a:miter/>
                  </a:ln>
                </p:spPr>
                <p:txBody>
                  <a:bodyPr rtlCol="0" anchor="ctr"/>
                  <a:lstStyle/>
                  <a:p>
                    <a:endParaRPr lang="en-US" sz="900"/>
                  </a:p>
                </p:txBody>
              </p:sp>
              <p:sp>
                <p:nvSpPr>
                  <p:cNvPr id="312" name="Freeform 2710">
                    <a:extLst>
                      <a:ext uri="{FF2B5EF4-FFF2-40B4-BE49-F238E27FC236}">
                        <a16:creationId xmlns:a16="http://schemas.microsoft.com/office/drawing/2014/main" id="{FBF24A6C-3D51-5068-E588-494307C6678A}"/>
                      </a:ext>
                    </a:extLst>
                  </p:cNvPr>
                  <p:cNvSpPr/>
                  <p:nvPr/>
                </p:nvSpPr>
                <p:spPr>
                  <a:xfrm>
                    <a:off x="9435102" y="3873849"/>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78" name="Graphic 4">
                  <a:extLst>
                    <a:ext uri="{FF2B5EF4-FFF2-40B4-BE49-F238E27FC236}">
                      <a16:creationId xmlns:a16="http://schemas.microsoft.com/office/drawing/2014/main" id="{FF224EBD-ED99-EA70-17A6-07E7C8CC39CA}"/>
                    </a:ext>
                  </a:extLst>
                </p:cNvPr>
                <p:cNvGrpSpPr/>
                <p:nvPr/>
              </p:nvGrpSpPr>
              <p:grpSpPr>
                <a:xfrm>
                  <a:off x="9453140" y="3854816"/>
                  <a:ext cx="44458" cy="38064"/>
                  <a:chOff x="9453140" y="3854816"/>
                  <a:chExt cx="44458" cy="38064"/>
                </a:xfrm>
              </p:grpSpPr>
              <p:sp>
                <p:nvSpPr>
                  <p:cNvPr id="309" name="Freeform 2707">
                    <a:extLst>
                      <a:ext uri="{FF2B5EF4-FFF2-40B4-BE49-F238E27FC236}">
                        <a16:creationId xmlns:a16="http://schemas.microsoft.com/office/drawing/2014/main" id="{E001C977-68F9-D817-FE2F-C1AE0844B2C8}"/>
                      </a:ext>
                    </a:extLst>
                  </p:cNvPr>
                  <p:cNvSpPr/>
                  <p:nvPr/>
                </p:nvSpPr>
                <p:spPr>
                  <a:xfrm>
                    <a:off x="9475369" y="3854816"/>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6E1E50"/>
                    </a:solidFill>
                    <a:prstDash val="solid"/>
                    <a:miter/>
                  </a:ln>
                </p:spPr>
                <p:txBody>
                  <a:bodyPr rtlCol="0" anchor="ctr"/>
                  <a:lstStyle/>
                  <a:p>
                    <a:endParaRPr lang="en-US" sz="900"/>
                  </a:p>
                </p:txBody>
              </p:sp>
              <p:sp>
                <p:nvSpPr>
                  <p:cNvPr id="310" name="Freeform 2708">
                    <a:extLst>
                      <a:ext uri="{FF2B5EF4-FFF2-40B4-BE49-F238E27FC236}">
                        <a16:creationId xmlns:a16="http://schemas.microsoft.com/office/drawing/2014/main" id="{3D21657B-017C-E226-BCCD-687EDB35C085}"/>
                      </a:ext>
                    </a:extLst>
                  </p:cNvPr>
                  <p:cNvSpPr/>
                  <p:nvPr/>
                </p:nvSpPr>
                <p:spPr>
                  <a:xfrm>
                    <a:off x="9453140" y="3873849"/>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79" name="Graphic 4">
                  <a:extLst>
                    <a:ext uri="{FF2B5EF4-FFF2-40B4-BE49-F238E27FC236}">
                      <a16:creationId xmlns:a16="http://schemas.microsoft.com/office/drawing/2014/main" id="{373A97FC-417D-0D02-304B-CAC6487EA48A}"/>
                    </a:ext>
                  </a:extLst>
                </p:cNvPr>
                <p:cNvGrpSpPr/>
                <p:nvPr/>
              </p:nvGrpSpPr>
              <p:grpSpPr>
                <a:xfrm>
                  <a:off x="9581308" y="3854816"/>
                  <a:ext cx="44458" cy="38064"/>
                  <a:chOff x="9581308" y="3854816"/>
                  <a:chExt cx="44458" cy="38064"/>
                </a:xfrm>
              </p:grpSpPr>
              <p:sp>
                <p:nvSpPr>
                  <p:cNvPr id="307" name="Freeform 2705">
                    <a:extLst>
                      <a:ext uri="{FF2B5EF4-FFF2-40B4-BE49-F238E27FC236}">
                        <a16:creationId xmlns:a16="http://schemas.microsoft.com/office/drawing/2014/main" id="{8F9B347D-2378-A8E9-80F7-95623CBFD3A8}"/>
                      </a:ext>
                    </a:extLst>
                  </p:cNvPr>
                  <p:cNvSpPr/>
                  <p:nvPr/>
                </p:nvSpPr>
                <p:spPr>
                  <a:xfrm>
                    <a:off x="9603537" y="3854816"/>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6E1E50"/>
                    </a:solidFill>
                    <a:prstDash val="solid"/>
                    <a:miter/>
                  </a:ln>
                </p:spPr>
                <p:txBody>
                  <a:bodyPr rtlCol="0" anchor="ctr"/>
                  <a:lstStyle/>
                  <a:p>
                    <a:endParaRPr lang="en-US" sz="900"/>
                  </a:p>
                </p:txBody>
              </p:sp>
              <p:sp>
                <p:nvSpPr>
                  <p:cNvPr id="308" name="Freeform 2706">
                    <a:extLst>
                      <a:ext uri="{FF2B5EF4-FFF2-40B4-BE49-F238E27FC236}">
                        <a16:creationId xmlns:a16="http://schemas.microsoft.com/office/drawing/2014/main" id="{1C101A4A-CA8D-372E-2D47-C7F49C94E1B3}"/>
                      </a:ext>
                    </a:extLst>
                  </p:cNvPr>
                  <p:cNvSpPr/>
                  <p:nvPr/>
                </p:nvSpPr>
                <p:spPr>
                  <a:xfrm>
                    <a:off x="9581308" y="3873849"/>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80" name="Graphic 4">
                  <a:extLst>
                    <a:ext uri="{FF2B5EF4-FFF2-40B4-BE49-F238E27FC236}">
                      <a16:creationId xmlns:a16="http://schemas.microsoft.com/office/drawing/2014/main" id="{CF493215-9A81-6A90-705F-DDA432C6A96A}"/>
                    </a:ext>
                  </a:extLst>
                </p:cNvPr>
                <p:cNvGrpSpPr/>
                <p:nvPr/>
              </p:nvGrpSpPr>
              <p:grpSpPr>
                <a:xfrm>
                  <a:off x="9596678" y="3916862"/>
                  <a:ext cx="44458" cy="38064"/>
                  <a:chOff x="9596678" y="3916862"/>
                  <a:chExt cx="44458" cy="38064"/>
                </a:xfrm>
              </p:grpSpPr>
              <p:sp>
                <p:nvSpPr>
                  <p:cNvPr id="305" name="Freeform 2703">
                    <a:extLst>
                      <a:ext uri="{FF2B5EF4-FFF2-40B4-BE49-F238E27FC236}">
                        <a16:creationId xmlns:a16="http://schemas.microsoft.com/office/drawing/2014/main" id="{DD86B9EA-3461-78CB-910F-2CAFF9AE9B5F}"/>
                      </a:ext>
                    </a:extLst>
                  </p:cNvPr>
                  <p:cNvSpPr/>
                  <p:nvPr/>
                </p:nvSpPr>
                <p:spPr>
                  <a:xfrm>
                    <a:off x="9618907" y="3916862"/>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6E1E50"/>
                    </a:solidFill>
                    <a:prstDash val="solid"/>
                    <a:miter/>
                  </a:ln>
                </p:spPr>
                <p:txBody>
                  <a:bodyPr rtlCol="0" anchor="ctr"/>
                  <a:lstStyle/>
                  <a:p>
                    <a:endParaRPr lang="en-US" sz="900"/>
                  </a:p>
                </p:txBody>
              </p:sp>
              <p:sp>
                <p:nvSpPr>
                  <p:cNvPr id="306" name="Freeform 2704">
                    <a:extLst>
                      <a:ext uri="{FF2B5EF4-FFF2-40B4-BE49-F238E27FC236}">
                        <a16:creationId xmlns:a16="http://schemas.microsoft.com/office/drawing/2014/main" id="{321698BD-BAA6-8255-B31C-57EE9C809D91}"/>
                      </a:ext>
                    </a:extLst>
                  </p:cNvPr>
                  <p:cNvSpPr/>
                  <p:nvPr/>
                </p:nvSpPr>
                <p:spPr>
                  <a:xfrm>
                    <a:off x="9596678" y="3935894"/>
                    <a:ext cx="44458" cy="12688"/>
                  </a:xfrm>
                  <a:custGeom>
                    <a:avLst/>
                    <a:gdLst>
                      <a:gd name="connsiteX0" fmla="*/ 44458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8" y="0"/>
                        </a:moveTo>
                        <a:lnTo>
                          <a:pt x="0" y="0"/>
                        </a:lnTo>
                      </a:path>
                    </a:pathLst>
                  </a:custGeom>
                  <a:ln w="6348" cap="flat">
                    <a:solidFill>
                      <a:srgbClr val="6E1E50"/>
                    </a:solidFill>
                    <a:prstDash val="solid"/>
                    <a:miter/>
                  </a:ln>
                </p:spPr>
                <p:txBody>
                  <a:bodyPr rtlCol="0" anchor="ctr"/>
                  <a:lstStyle/>
                  <a:p>
                    <a:endParaRPr lang="en-US" sz="900"/>
                  </a:p>
                </p:txBody>
              </p:sp>
            </p:grpSp>
            <p:grpSp>
              <p:nvGrpSpPr>
                <p:cNvPr id="281" name="Graphic 4">
                  <a:extLst>
                    <a:ext uri="{FF2B5EF4-FFF2-40B4-BE49-F238E27FC236}">
                      <a16:creationId xmlns:a16="http://schemas.microsoft.com/office/drawing/2014/main" id="{BB3D5046-CFD0-F2CB-E2B1-E29F0EB7C871}"/>
                    </a:ext>
                  </a:extLst>
                </p:cNvPr>
                <p:cNvGrpSpPr/>
                <p:nvPr/>
              </p:nvGrpSpPr>
              <p:grpSpPr>
                <a:xfrm>
                  <a:off x="9608618" y="3916862"/>
                  <a:ext cx="44458" cy="38064"/>
                  <a:chOff x="9608618" y="3916862"/>
                  <a:chExt cx="44458" cy="38064"/>
                </a:xfrm>
              </p:grpSpPr>
              <p:sp>
                <p:nvSpPr>
                  <p:cNvPr id="303" name="Freeform 2701">
                    <a:extLst>
                      <a:ext uri="{FF2B5EF4-FFF2-40B4-BE49-F238E27FC236}">
                        <a16:creationId xmlns:a16="http://schemas.microsoft.com/office/drawing/2014/main" id="{130C79E6-F29E-1742-0B2C-E6DA194DF66B}"/>
                      </a:ext>
                    </a:extLst>
                  </p:cNvPr>
                  <p:cNvSpPr/>
                  <p:nvPr/>
                </p:nvSpPr>
                <p:spPr>
                  <a:xfrm>
                    <a:off x="9630848" y="3916862"/>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6E1E50"/>
                    </a:solidFill>
                    <a:prstDash val="solid"/>
                    <a:miter/>
                  </a:ln>
                </p:spPr>
                <p:txBody>
                  <a:bodyPr rtlCol="0" anchor="ctr"/>
                  <a:lstStyle/>
                  <a:p>
                    <a:endParaRPr lang="en-US" sz="900"/>
                  </a:p>
                </p:txBody>
              </p:sp>
              <p:sp>
                <p:nvSpPr>
                  <p:cNvPr id="304" name="Freeform 2702">
                    <a:extLst>
                      <a:ext uri="{FF2B5EF4-FFF2-40B4-BE49-F238E27FC236}">
                        <a16:creationId xmlns:a16="http://schemas.microsoft.com/office/drawing/2014/main" id="{CF7970F0-2510-5465-6493-1EABCC8071A5}"/>
                      </a:ext>
                    </a:extLst>
                  </p:cNvPr>
                  <p:cNvSpPr/>
                  <p:nvPr/>
                </p:nvSpPr>
                <p:spPr>
                  <a:xfrm>
                    <a:off x="9608618" y="3935894"/>
                    <a:ext cx="44458" cy="12688"/>
                  </a:xfrm>
                  <a:custGeom>
                    <a:avLst/>
                    <a:gdLst>
                      <a:gd name="connsiteX0" fmla="*/ 44458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8" y="0"/>
                        </a:moveTo>
                        <a:lnTo>
                          <a:pt x="0" y="0"/>
                        </a:lnTo>
                      </a:path>
                    </a:pathLst>
                  </a:custGeom>
                  <a:ln w="6348" cap="flat">
                    <a:solidFill>
                      <a:srgbClr val="6E1E50"/>
                    </a:solidFill>
                    <a:prstDash val="solid"/>
                    <a:miter/>
                  </a:ln>
                </p:spPr>
                <p:txBody>
                  <a:bodyPr rtlCol="0" anchor="ctr"/>
                  <a:lstStyle/>
                  <a:p>
                    <a:endParaRPr lang="en-US" sz="900"/>
                  </a:p>
                </p:txBody>
              </p:sp>
            </p:grpSp>
            <p:grpSp>
              <p:nvGrpSpPr>
                <p:cNvPr id="282" name="Graphic 4">
                  <a:extLst>
                    <a:ext uri="{FF2B5EF4-FFF2-40B4-BE49-F238E27FC236}">
                      <a16:creationId xmlns:a16="http://schemas.microsoft.com/office/drawing/2014/main" id="{D57EC999-690F-1435-C156-26E30AA05CC0}"/>
                    </a:ext>
                  </a:extLst>
                </p:cNvPr>
                <p:cNvGrpSpPr/>
                <p:nvPr/>
              </p:nvGrpSpPr>
              <p:grpSpPr>
                <a:xfrm>
                  <a:off x="9630848" y="3997432"/>
                  <a:ext cx="44458" cy="38064"/>
                  <a:chOff x="9630848" y="3997432"/>
                  <a:chExt cx="44458" cy="38064"/>
                </a:xfrm>
              </p:grpSpPr>
              <p:sp>
                <p:nvSpPr>
                  <p:cNvPr id="301" name="Freeform 2699">
                    <a:extLst>
                      <a:ext uri="{FF2B5EF4-FFF2-40B4-BE49-F238E27FC236}">
                        <a16:creationId xmlns:a16="http://schemas.microsoft.com/office/drawing/2014/main" id="{2B5F7F2A-4D32-700E-F576-96D0989947BB}"/>
                      </a:ext>
                    </a:extLst>
                  </p:cNvPr>
                  <p:cNvSpPr/>
                  <p:nvPr/>
                </p:nvSpPr>
                <p:spPr>
                  <a:xfrm>
                    <a:off x="9653077" y="3997432"/>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02" name="Freeform 2700">
                    <a:extLst>
                      <a:ext uri="{FF2B5EF4-FFF2-40B4-BE49-F238E27FC236}">
                        <a16:creationId xmlns:a16="http://schemas.microsoft.com/office/drawing/2014/main" id="{4786AEA3-1DB7-F2DE-7BC2-2682D06DE1D3}"/>
                      </a:ext>
                    </a:extLst>
                  </p:cNvPr>
                  <p:cNvSpPr/>
                  <p:nvPr/>
                </p:nvSpPr>
                <p:spPr>
                  <a:xfrm>
                    <a:off x="9630848" y="4016464"/>
                    <a:ext cx="44458" cy="12688"/>
                  </a:xfrm>
                  <a:custGeom>
                    <a:avLst/>
                    <a:gdLst>
                      <a:gd name="connsiteX0" fmla="*/ 44458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8" y="0"/>
                        </a:moveTo>
                        <a:lnTo>
                          <a:pt x="0" y="0"/>
                        </a:lnTo>
                      </a:path>
                    </a:pathLst>
                  </a:custGeom>
                  <a:ln w="6348" cap="flat">
                    <a:solidFill>
                      <a:srgbClr val="6E1E50"/>
                    </a:solidFill>
                    <a:prstDash val="solid"/>
                    <a:miter/>
                  </a:ln>
                </p:spPr>
                <p:txBody>
                  <a:bodyPr rtlCol="0" anchor="ctr"/>
                  <a:lstStyle/>
                  <a:p>
                    <a:endParaRPr lang="en-US" sz="900"/>
                  </a:p>
                </p:txBody>
              </p:sp>
            </p:grpSp>
            <p:grpSp>
              <p:nvGrpSpPr>
                <p:cNvPr id="283" name="Graphic 4">
                  <a:extLst>
                    <a:ext uri="{FF2B5EF4-FFF2-40B4-BE49-F238E27FC236}">
                      <a16:creationId xmlns:a16="http://schemas.microsoft.com/office/drawing/2014/main" id="{94530206-998C-C6F8-71DC-38EE80713297}"/>
                    </a:ext>
                  </a:extLst>
                </p:cNvPr>
                <p:cNvGrpSpPr/>
                <p:nvPr/>
              </p:nvGrpSpPr>
              <p:grpSpPr>
                <a:xfrm>
                  <a:off x="9741994" y="3997432"/>
                  <a:ext cx="44458" cy="38064"/>
                  <a:chOff x="9741994" y="3997432"/>
                  <a:chExt cx="44458" cy="38064"/>
                </a:xfrm>
              </p:grpSpPr>
              <p:sp>
                <p:nvSpPr>
                  <p:cNvPr id="299" name="Freeform 2697">
                    <a:extLst>
                      <a:ext uri="{FF2B5EF4-FFF2-40B4-BE49-F238E27FC236}">
                        <a16:creationId xmlns:a16="http://schemas.microsoft.com/office/drawing/2014/main" id="{B3382338-F457-D069-6F17-8AC0622540C3}"/>
                      </a:ext>
                    </a:extLst>
                  </p:cNvPr>
                  <p:cNvSpPr/>
                  <p:nvPr/>
                </p:nvSpPr>
                <p:spPr>
                  <a:xfrm>
                    <a:off x="9764224" y="3997432"/>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00" name="Freeform 2698">
                    <a:extLst>
                      <a:ext uri="{FF2B5EF4-FFF2-40B4-BE49-F238E27FC236}">
                        <a16:creationId xmlns:a16="http://schemas.microsoft.com/office/drawing/2014/main" id="{36AC05C6-95E3-B3B0-B239-BEB11489B019}"/>
                      </a:ext>
                    </a:extLst>
                  </p:cNvPr>
                  <p:cNvSpPr/>
                  <p:nvPr/>
                </p:nvSpPr>
                <p:spPr>
                  <a:xfrm>
                    <a:off x="9741994" y="4016464"/>
                    <a:ext cx="44458" cy="12688"/>
                  </a:xfrm>
                  <a:custGeom>
                    <a:avLst/>
                    <a:gdLst>
                      <a:gd name="connsiteX0" fmla="*/ 44458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8" y="0"/>
                        </a:moveTo>
                        <a:lnTo>
                          <a:pt x="0" y="0"/>
                        </a:lnTo>
                      </a:path>
                    </a:pathLst>
                  </a:custGeom>
                  <a:ln w="6348" cap="flat">
                    <a:solidFill>
                      <a:srgbClr val="6E1E50"/>
                    </a:solidFill>
                    <a:prstDash val="solid"/>
                    <a:miter/>
                  </a:ln>
                </p:spPr>
                <p:txBody>
                  <a:bodyPr rtlCol="0" anchor="ctr"/>
                  <a:lstStyle/>
                  <a:p>
                    <a:endParaRPr lang="en-US" sz="900"/>
                  </a:p>
                </p:txBody>
              </p:sp>
            </p:grpSp>
            <p:grpSp>
              <p:nvGrpSpPr>
                <p:cNvPr id="284" name="Graphic 4">
                  <a:extLst>
                    <a:ext uri="{FF2B5EF4-FFF2-40B4-BE49-F238E27FC236}">
                      <a16:creationId xmlns:a16="http://schemas.microsoft.com/office/drawing/2014/main" id="{254FE553-A184-01AF-55EA-1D87F2D46B24}"/>
                    </a:ext>
                  </a:extLst>
                </p:cNvPr>
                <p:cNvGrpSpPr/>
                <p:nvPr/>
              </p:nvGrpSpPr>
              <p:grpSpPr>
                <a:xfrm>
                  <a:off x="9965939" y="3997432"/>
                  <a:ext cx="44458" cy="38064"/>
                  <a:chOff x="9965939" y="3997432"/>
                  <a:chExt cx="44458" cy="38064"/>
                </a:xfrm>
              </p:grpSpPr>
              <p:sp>
                <p:nvSpPr>
                  <p:cNvPr id="297" name="Freeform 2695">
                    <a:extLst>
                      <a:ext uri="{FF2B5EF4-FFF2-40B4-BE49-F238E27FC236}">
                        <a16:creationId xmlns:a16="http://schemas.microsoft.com/office/drawing/2014/main" id="{32EC8AFC-31F0-2C33-4778-F4526AE26919}"/>
                      </a:ext>
                    </a:extLst>
                  </p:cNvPr>
                  <p:cNvSpPr/>
                  <p:nvPr/>
                </p:nvSpPr>
                <p:spPr>
                  <a:xfrm>
                    <a:off x="9988168" y="3997432"/>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98" name="Freeform 2696">
                    <a:extLst>
                      <a:ext uri="{FF2B5EF4-FFF2-40B4-BE49-F238E27FC236}">
                        <a16:creationId xmlns:a16="http://schemas.microsoft.com/office/drawing/2014/main" id="{76C26395-32CC-BF76-BBEC-44E75488E760}"/>
                      </a:ext>
                    </a:extLst>
                  </p:cNvPr>
                  <p:cNvSpPr/>
                  <p:nvPr/>
                </p:nvSpPr>
                <p:spPr>
                  <a:xfrm>
                    <a:off x="9965939" y="4016464"/>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85" name="Graphic 4">
                  <a:extLst>
                    <a:ext uri="{FF2B5EF4-FFF2-40B4-BE49-F238E27FC236}">
                      <a16:creationId xmlns:a16="http://schemas.microsoft.com/office/drawing/2014/main" id="{32EC8FBE-7445-5309-3193-AA9935C0C5DA}"/>
                    </a:ext>
                  </a:extLst>
                </p:cNvPr>
                <p:cNvGrpSpPr/>
                <p:nvPr/>
              </p:nvGrpSpPr>
              <p:grpSpPr>
                <a:xfrm>
                  <a:off x="10018781" y="4153242"/>
                  <a:ext cx="44458" cy="38064"/>
                  <a:chOff x="10018781" y="4153242"/>
                  <a:chExt cx="44458" cy="38064"/>
                </a:xfrm>
              </p:grpSpPr>
              <p:sp>
                <p:nvSpPr>
                  <p:cNvPr id="295" name="Freeform 2693">
                    <a:extLst>
                      <a:ext uri="{FF2B5EF4-FFF2-40B4-BE49-F238E27FC236}">
                        <a16:creationId xmlns:a16="http://schemas.microsoft.com/office/drawing/2014/main" id="{5BC8A948-9F6C-6F6A-E746-5D2A6BB33CE2}"/>
                      </a:ext>
                    </a:extLst>
                  </p:cNvPr>
                  <p:cNvSpPr/>
                  <p:nvPr/>
                </p:nvSpPr>
                <p:spPr>
                  <a:xfrm>
                    <a:off x="10041011" y="4153242"/>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96" name="Freeform 2694">
                    <a:extLst>
                      <a:ext uri="{FF2B5EF4-FFF2-40B4-BE49-F238E27FC236}">
                        <a16:creationId xmlns:a16="http://schemas.microsoft.com/office/drawing/2014/main" id="{B376774C-1067-4352-1CB6-8DA4B8985436}"/>
                      </a:ext>
                    </a:extLst>
                  </p:cNvPr>
                  <p:cNvSpPr/>
                  <p:nvPr/>
                </p:nvSpPr>
                <p:spPr>
                  <a:xfrm>
                    <a:off x="10018781" y="4172275"/>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86" name="Graphic 4">
                  <a:extLst>
                    <a:ext uri="{FF2B5EF4-FFF2-40B4-BE49-F238E27FC236}">
                      <a16:creationId xmlns:a16="http://schemas.microsoft.com/office/drawing/2014/main" id="{80551B05-E79D-C65F-F1C3-64633AEF5194}"/>
                    </a:ext>
                  </a:extLst>
                </p:cNvPr>
                <p:cNvGrpSpPr/>
                <p:nvPr/>
              </p:nvGrpSpPr>
              <p:grpSpPr>
                <a:xfrm>
                  <a:off x="10090169" y="4153242"/>
                  <a:ext cx="44458" cy="38064"/>
                  <a:chOff x="10090169" y="4153242"/>
                  <a:chExt cx="44458" cy="38064"/>
                </a:xfrm>
              </p:grpSpPr>
              <p:sp>
                <p:nvSpPr>
                  <p:cNvPr id="293" name="Freeform 2691">
                    <a:extLst>
                      <a:ext uri="{FF2B5EF4-FFF2-40B4-BE49-F238E27FC236}">
                        <a16:creationId xmlns:a16="http://schemas.microsoft.com/office/drawing/2014/main" id="{95009B28-10A2-B5BA-AE2F-094300587D10}"/>
                      </a:ext>
                    </a:extLst>
                  </p:cNvPr>
                  <p:cNvSpPr/>
                  <p:nvPr/>
                </p:nvSpPr>
                <p:spPr>
                  <a:xfrm>
                    <a:off x="10112399" y="4153242"/>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94" name="Freeform 2692">
                    <a:extLst>
                      <a:ext uri="{FF2B5EF4-FFF2-40B4-BE49-F238E27FC236}">
                        <a16:creationId xmlns:a16="http://schemas.microsoft.com/office/drawing/2014/main" id="{C6CA4763-4688-D750-B5E0-3A00F274A0D7}"/>
                      </a:ext>
                    </a:extLst>
                  </p:cNvPr>
                  <p:cNvSpPr/>
                  <p:nvPr/>
                </p:nvSpPr>
                <p:spPr>
                  <a:xfrm>
                    <a:off x="10090169" y="4172275"/>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87" name="Graphic 4">
                  <a:extLst>
                    <a:ext uri="{FF2B5EF4-FFF2-40B4-BE49-F238E27FC236}">
                      <a16:creationId xmlns:a16="http://schemas.microsoft.com/office/drawing/2014/main" id="{D50B8419-3749-848D-5C93-F7411C30EE97}"/>
                    </a:ext>
                  </a:extLst>
                </p:cNvPr>
                <p:cNvGrpSpPr/>
                <p:nvPr/>
              </p:nvGrpSpPr>
              <p:grpSpPr>
                <a:xfrm>
                  <a:off x="10331898" y="4153242"/>
                  <a:ext cx="44458" cy="38064"/>
                  <a:chOff x="10331898" y="4153242"/>
                  <a:chExt cx="44458" cy="38064"/>
                </a:xfrm>
              </p:grpSpPr>
              <p:sp>
                <p:nvSpPr>
                  <p:cNvPr id="291" name="Freeform 2689">
                    <a:extLst>
                      <a:ext uri="{FF2B5EF4-FFF2-40B4-BE49-F238E27FC236}">
                        <a16:creationId xmlns:a16="http://schemas.microsoft.com/office/drawing/2014/main" id="{43A57FAF-A3A1-52F3-9F1E-4E66E54EB8E2}"/>
                      </a:ext>
                    </a:extLst>
                  </p:cNvPr>
                  <p:cNvSpPr/>
                  <p:nvPr/>
                </p:nvSpPr>
                <p:spPr>
                  <a:xfrm>
                    <a:off x="10354127" y="4153242"/>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92" name="Freeform 2690">
                    <a:extLst>
                      <a:ext uri="{FF2B5EF4-FFF2-40B4-BE49-F238E27FC236}">
                        <a16:creationId xmlns:a16="http://schemas.microsoft.com/office/drawing/2014/main" id="{8CCAA4C4-285C-8534-99D9-271079C683E0}"/>
                      </a:ext>
                    </a:extLst>
                  </p:cNvPr>
                  <p:cNvSpPr/>
                  <p:nvPr/>
                </p:nvSpPr>
                <p:spPr>
                  <a:xfrm>
                    <a:off x="10331898" y="4172275"/>
                    <a:ext cx="44458" cy="12688"/>
                  </a:xfrm>
                  <a:custGeom>
                    <a:avLst/>
                    <a:gdLst>
                      <a:gd name="connsiteX0" fmla="*/ 44458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8" y="0"/>
                        </a:moveTo>
                        <a:lnTo>
                          <a:pt x="0" y="0"/>
                        </a:lnTo>
                      </a:path>
                    </a:pathLst>
                  </a:custGeom>
                  <a:ln w="6348" cap="flat">
                    <a:solidFill>
                      <a:srgbClr val="6E1E50"/>
                    </a:solidFill>
                    <a:prstDash val="solid"/>
                    <a:miter/>
                  </a:ln>
                </p:spPr>
                <p:txBody>
                  <a:bodyPr rtlCol="0" anchor="ctr"/>
                  <a:lstStyle/>
                  <a:p>
                    <a:endParaRPr lang="en-US" sz="900"/>
                  </a:p>
                </p:txBody>
              </p:sp>
            </p:grpSp>
            <p:grpSp>
              <p:nvGrpSpPr>
                <p:cNvPr id="288" name="Graphic 4">
                  <a:extLst>
                    <a:ext uri="{FF2B5EF4-FFF2-40B4-BE49-F238E27FC236}">
                      <a16:creationId xmlns:a16="http://schemas.microsoft.com/office/drawing/2014/main" id="{725A0B4C-EA86-7AF3-B07A-0EBD5475D135}"/>
                    </a:ext>
                  </a:extLst>
                </p:cNvPr>
                <p:cNvGrpSpPr/>
                <p:nvPr/>
              </p:nvGrpSpPr>
              <p:grpSpPr>
                <a:xfrm>
                  <a:off x="9134054" y="3714739"/>
                  <a:ext cx="44458" cy="38064"/>
                  <a:chOff x="9134054" y="3714739"/>
                  <a:chExt cx="44458" cy="38064"/>
                </a:xfrm>
              </p:grpSpPr>
              <p:sp>
                <p:nvSpPr>
                  <p:cNvPr id="289" name="Freeform 2687">
                    <a:extLst>
                      <a:ext uri="{FF2B5EF4-FFF2-40B4-BE49-F238E27FC236}">
                        <a16:creationId xmlns:a16="http://schemas.microsoft.com/office/drawing/2014/main" id="{86FE60EE-9809-DD2F-97A1-583C7955BF3B}"/>
                      </a:ext>
                    </a:extLst>
                  </p:cNvPr>
                  <p:cNvSpPr/>
                  <p:nvPr/>
                </p:nvSpPr>
                <p:spPr>
                  <a:xfrm>
                    <a:off x="9156283" y="371473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90" name="Freeform 2688">
                    <a:extLst>
                      <a:ext uri="{FF2B5EF4-FFF2-40B4-BE49-F238E27FC236}">
                        <a16:creationId xmlns:a16="http://schemas.microsoft.com/office/drawing/2014/main" id="{80705B97-FCB1-CC77-06C7-48694D6909CE}"/>
                      </a:ext>
                    </a:extLst>
                  </p:cNvPr>
                  <p:cNvSpPr/>
                  <p:nvPr/>
                </p:nvSpPr>
                <p:spPr>
                  <a:xfrm>
                    <a:off x="9134054" y="373377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grpSp>
        <p:sp>
          <p:nvSpPr>
            <p:cNvPr id="386" name="Freeform 2422">
              <a:extLst>
                <a:ext uri="{FF2B5EF4-FFF2-40B4-BE49-F238E27FC236}">
                  <a16:creationId xmlns:a16="http://schemas.microsoft.com/office/drawing/2014/main" id="{1D384D80-2608-8779-BADF-B3BEB7D2EA00}"/>
                </a:ext>
              </a:extLst>
            </p:cNvPr>
            <p:cNvSpPr/>
            <p:nvPr/>
          </p:nvSpPr>
          <p:spPr>
            <a:xfrm>
              <a:off x="6820721" y="2498886"/>
              <a:ext cx="2680985" cy="1855900"/>
            </a:xfrm>
            <a:custGeom>
              <a:avLst/>
              <a:gdLst>
                <a:gd name="connsiteX0" fmla="*/ 0 w 2680985"/>
                <a:gd name="connsiteY0" fmla="*/ 0 h 1855900"/>
                <a:gd name="connsiteX1" fmla="*/ 125501 w 2680985"/>
                <a:gd name="connsiteY1" fmla="*/ 0 h 1855900"/>
                <a:gd name="connsiteX2" fmla="*/ 125501 w 2680985"/>
                <a:gd name="connsiteY2" fmla="*/ 26265 h 1855900"/>
                <a:gd name="connsiteX3" fmla="*/ 170721 w 2680985"/>
                <a:gd name="connsiteY3" fmla="*/ 26265 h 1855900"/>
                <a:gd name="connsiteX4" fmla="*/ 170721 w 2680985"/>
                <a:gd name="connsiteY4" fmla="*/ 41237 h 1855900"/>
                <a:gd name="connsiteX5" fmla="*/ 187489 w 2680985"/>
                <a:gd name="connsiteY5" fmla="*/ 41237 h 1855900"/>
                <a:gd name="connsiteX6" fmla="*/ 187489 w 2680985"/>
                <a:gd name="connsiteY6" fmla="*/ 53037 h 1855900"/>
                <a:gd name="connsiteX7" fmla="*/ 206289 w 2680985"/>
                <a:gd name="connsiteY7" fmla="*/ 53037 h 1855900"/>
                <a:gd name="connsiteX8" fmla="*/ 206289 w 2680985"/>
                <a:gd name="connsiteY8" fmla="*/ 133860 h 1855900"/>
                <a:gd name="connsiteX9" fmla="*/ 216196 w 2680985"/>
                <a:gd name="connsiteY9" fmla="*/ 133860 h 1855900"/>
                <a:gd name="connsiteX10" fmla="*/ 216196 w 2680985"/>
                <a:gd name="connsiteY10" fmla="*/ 200981 h 1855900"/>
                <a:gd name="connsiteX11" fmla="*/ 230296 w 2680985"/>
                <a:gd name="connsiteY11" fmla="*/ 200981 h 1855900"/>
                <a:gd name="connsiteX12" fmla="*/ 230296 w 2680985"/>
                <a:gd name="connsiteY12" fmla="*/ 213542 h 1855900"/>
                <a:gd name="connsiteX13" fmla="*/ 233218 w 2680985"/>
                <a:gd name="connsiteY13" fmla="*/ 213542 h 1855900"/>
                <a:gd name="connsiteX14" fmla="*/ 233218 w 2680985"/>
                <a:gd name="connsiteY14" fmla="*/ 241964 h 1855900"/>
                <a:gd name="connsiteX15" fmla="*/ 239061 w 2680985"/>
                <a:gd name="connsiteY15" fmla="*/ 241964 h 1855900"/>
                <a:gd name="connsiteX16" fmla="*/ 239061 w 2680985"/>
                <a:gd name="connsiteY16" fmla="*/ 254779 h 1855900"/>
                <a:gd name="connsiteX17" fmla="*/ 246174 w 2680985"/>
                <a:gd name="connsiteY17" fmla="*/ 254779 h 1855900"/>
                <a:gd name="connsiteX18" fmla="*/ 246174 w 2680985"/>
                <a:gd name="connsiteY18" fmla="*/ 268355 h 1855900"/>
                <a:gd name="connsiteX19" fmla="*/ 252144 w 2680985"/>
                <a:gd name="connsiteY19" fmla="*/ 268355 h 1855900"/>
                <a:gd name="connsiteX20" fmla="*/ 252144 w 2680985"/>
                <a:gd name="connsiteY20" fmla="*/ 340297 h 1855900"/>
                <a:gd name="connsiteX21" fmla="*/ 257987 w 2680985"/>
                <a:gd name="connsiteY21" fmla="*/ 340297 h 1855900"/>
                <a:gd name="connsiteX22" fmla="*/ 257987 w 2680985"/>
                <a:gd name="connsiteY22" fmla="*/ 366688 h 1855900"/>
                <a:gd name="connsiteX23" fmla="*/ 261671 w 2680985"/>
                <a:gd name="connsiteY23" fmla="*/ 366688 h 1855900"/>
                <a:gd name="connsiteX24" fmla="*/ 261671 w 2680985"/>
                <a:gd name="connsiteY24" fmla="*/ 380519 h 1855900"/>
                <a:gd name="connsiteX25" fmla="*/ 267260 w 2680985"/>
                <a:gd name="connsiteY25" fmla="*/ 380519 h 1855900"/>
                <a:gd name="connsiteX26" fmla="*/ 267260 w 2680985"/>
                <a:gd name="connsiteY26" fmla="*/ 406656 h 1855900"/>
                <a:gd name="connsiteX27" fmla="*/ 272596 w 2680985"/>
                <a:gd name="connsiteY27" fmla="*/ 406656 h 1855900"/>
                <a:gd name="connsiteX28" fmla="*/ 272596 w 2680985"/>
                <a:gd name="connsiteY28" fmla="*/ 418710 h 1855900"/>
                <a:gd name="connsiteX29" fmla="*/ 297492 w 2680985"/>
                <a:gd name="connsiteY29" fmla="*/ 418710 h 1855900"/>
                <a:gd name="connsiteX30" fmla="*/ 297492 w 2680985"/>
                <a:gd name="connsiteY30" fmla="*/ 436347 h 1855900"/>
                <a:gd name="connsiteX31" fmla="*/ 343856 w 2680985"/>
                <a:gd name="connsiteY31" fmla="*/ 436347 h 1855900"/>
                <a:gd name="connsiteX32" fmla="*/ 343856 w 2680985"/>
                <a:gd name="connsiteY32" fmla="*/ 447639 h 1855900"/>
                <a:gd name="connsiteX33" fmla="*/ 403685 w 2680985"/>
                <a:gd name="connsiteY33" fmla="*/ 447639 h 1855900"/>
                <a:gd name="connsiteX34" fmla="*/ 403685 w 2680985"/>
                <a:gd name="connsiteY34" fmla="*/ 461723 h 1855900"/>
                <a:gd name="connsiteX35" fmla="*/ 452336 w 2680985"/>
                <a:gd name="connsiteY35" fmla="*/ 461723 h 1855900"/>
                <a:gd name="connsiteX36" fmla="*/ 452336 w 2680985"/>
                <a:gd name="connsiteY36" fmla="*/ 479233 h 1855900"/>
                <a:gd name="connsiteX37" fmla="*/ 462116 w 2680985"/>
                <a:gd name="connsiteY37" fmla="*/ 479233 h 1855900"/>
                <a:gd name="connsiteX38" fmla="*/ 462116 w 2680985"/>
                <a:gd name="connsiteY38" fmla="*/ 521357 h 1855900"/>
                <a:gd name="connsiteX39" fmla="*/ 467197 w 2680985"/>
                <a:gd name="connsiteY39" fmla="*/ 521357 h 1855900"/>
                <a:gd name="connsiteX40" fmla="*/ 467197 w 2680985"/>
                <a:gd name="connsiteY40" fmla="*/ 549779 h 1855900"/>
                <a:gd name="connsiteX41" fmla="*/ 472024 w 2680985"/>
                <a:gd name="connsiteY41" fmla="*/ 549779 h 1855900"/>
                <a:gd name="connsiteX42" fmla="*/ 472024 w 2680985"/>
                <a:gd name="connsiteY42" fmla="*/ 562087 h 1855900"/>
                <a:gd name="connsiteX43" fmla="*/ 480027 w 2680985"/>
                <a:gd name="connsiteY43" fmla="*/ 562087 h 1855900"/>
                <a:gd name="connsiteX44" fmla="*/ 480027 w 2680985"/>
                <a:gd name="connsiteY44" fmla="*/ 581499 h 1855900"/>
                <a:gd name="connsiteX45" fmla="*/ 486124 w 2680985"/>
                <a:gd name="connsiteY45" fmla="*/ 581499 h 1855900"/>
                <a:gd name="connsiteX46" fmla="*/ 486124 w 2680985"/>
                <a:gd name="connsiteY46" fmla="*/ 589747 h 1855900"/>
                <a:gd name="connsiteX47" fmla="*/ 493619 w 2680985"/>
                <a:gd name="connsiteY47" fmla="*/ 589747 h 1855900"/>
                <a:gd name="connsiteX48" fmla="*/ 493619 w 2680985"/>
                <a:gd name="connsiteY48" fmla="*/ 608652 h 1855900"/>
                <a:gd name="connsiteX49" fmla="*/ 498953 w 2680985"/>
                <a:gd name="connsiteY49" fmla="*/ 608652 h 1855900"/>
                <a:gd name="connsiteX50" fmla="*/ 498953 w 2680985"/>
                <a:gd name="connsiteY50" fmla="*/ 622482 h 1855900"/>
                <a:gd name="connsiteX51" fmla="*/ 505686 w 2680985"/>
                <a:gd name="connsiteY51" fmla="*/ 622482 h 1855900"/>
                <a:gd name="connsiteX52" fmla="*/ 505686 w 2680985"/>
                <a:gd name="connsiteY52" fmla="*/ 635044 h 1855900"/>
                <a:gd name="connsiteX53" fmla="*/ 523088 w 2680985"/>
                <a:gd name="connsiteY53" fmla="*/ 635044 h 1855900"/>
                <a:gd name="connsiteX54" fmla="*/ 523088 w 2680985"/>
                <a:gd name="connsiteY54" fmla="*/ 649127 h 1855900"/>
                <a:gd name="connsiteX55" fmla="*/ 565388 w 2680985"/>
                <a:gd name="connsiteY55" fmla="*/ 649127 h 1855900"/>
                <a:gd name="connsiteX56" fmla="*/ 565388 w 2680985"/>
                <a:gd name="connsiteY56" fmla="*/ 666510 h 1855900"/>
                <a:gd name="connsiteX57" fmla="*/ 568944 w 2680985"/>
                <a:gd name="connsiteY57" fmla="*/ 666510 h 1855900"/>
                <a:gd name="connsiteX58" fmla="*/ 568944 w 2680985"/>
                <a:gd name="connsiteY58" fmla="*/ 682624 h 1855900"/>
                <a:gd name="connsiteX59" fmla="*/ 597652 w 2680985"/>
                <a:gd name="connsiteY59" fmla="*/ 682624 h 1855900"/>
                <a:gd name="connsiteX60" fmla="*/ 597652 w 2680985"/>
                <a:gd name="connsiteY60" fmla="*/ 696708 h 1855900"/>
                <a:gd name="connsiteX61" fmla="*/ 617976 w 2680985"/>
                <a:gd name="connsiteY61" fmla="*/ 696708 h 1855900"/>
                <a:gd name="connsiteX62" fmla="*/ 617976 w 2680985"/>
                <a:gd name="connsiteY62" fmla="*/ 713837 h 1855900"/>
                <a:gd name="connsiteX63" fmla="*/ 688220 w 2680985"/>
                <a:gd name="connsiteY63" fmla="*/ 713837 h 1855900"/>
                <a:gd name="connsiteX64" fmla="*/ 688220 w 2680985"/>
                <a:gd name="connsiteY64" fmla="*/ 763067 h 1855900"/>
                <a:gd name="connsiteX65" fmla="*/ 714261 w 2680985"/>
                <a:gd name="connsiteY65" fmla="*/ 763067 h 1855900"/>
                <a:gd name="connsiteX66" fmla="*/ 714261 w 2680985"/>
                <a:gd name="connsiteY66" fmla="*/ 781465 h 1855900"/>
                <a:gd name="connsiteX67" fmla="*/ 718198 w 2680985"/>
                <a:gd name="connsiteY67" fmla="*/ 781465 h 1855900"/>
                <a:gd name="connsiteX68" fmla="*/ 718198 w 2680985"/>
                <a:gd name="connsiteY68" fmla="*/ 830442 h 1855900"/>
                <a:gd name="connsiteX69" fmla="*/ 723534 w 2680985"/>
                <a:gd name="connsiteY69" fmla="*/ 830442 h 1855900"/>
                <a:gd name="connsiteX70" fmla="*/ 723534 w 2680985"/>
                <a:gd name="connsiteY70" fmla="*/ 863431 h 1855900"/>
                <a:gd name="connsiteX71" fmla="*/ 737125 w 2680985"/>
                <a:gd name="connsiteY71" fmla="*/ 863431 h 1855900"/>
                <a:gd name="connsiteX72" fmla="*/ 737125 w 2680985"/>
                <a:gd name="connsiteY72" fmla="*/ 896674 h 1855900"/>
                <a:gd name="connsiteX73" fmla="*/ 752241 w 2680985"/>
                <a:gd name="connsiteY73" fmla="*/ 896674 h 1855900"/>
                <a:gd name="connsiteX74" fmla="*/ 752241 w 2680985"/>
                <a:gd name="connsiteY74" fmla="*/ 916975 h 1855900"/>
                <a:gd name="connsiteX75" fmla="*/ 763292 w 2680985"/>
                <a:gd name="connsiteY75" fmla="*/ 916975 h 1855900"/>
                <a:gd name="connsiteX76" fmla="*/ 763292 w 2680985"/>
                <a:gd name="connsiteY76" fmla="*/ 952248 h 1855900"/>
                <a:gd name="connsiteX77" fmla="*/ 770660 w 2680985"/>
                <a:gd name="connsiteY77" fmla="*/ 952248 h 1855900"/>
                <a:gd name="connsiteX78" fmla="*/ 770660 w 2680985"/>
                <a:gd name="connsiteY78" fmla="*/ 990693 h 1855900"/>
                <a:gd name="connsiteX79" fmla="*/ 867325 w 2680985"/>
                <a:gd name="connsiteY79" fmla="*/ 990693 h 1855900"/>
                <a:gd name="connsiteX80" fmla="*/ 867325 w 2680985"/>
                <a:gd name="connsiteY80" fmla="*/ 1005538 h 1855900"/>
                <a:gd name="connsiteX81" fmla="*/ 918644 w 2680985"/>
                <a:gd name="connsiteY81" fmla="*/ 1005538 h 1855900"/>
                <a:gd name="connsiteX82" fmla="*/ 918644 w 2680985"/>
                <a:gd name="connsiteY82" fmla="*/ 1023429 h 1855900"/>
                <a:gd name="connsiteX83" fmla="*/ 925249 w 2680985"/>
                <a:gd name="connsiteY83" fmla="*/ 1023429 h 1855900"/>
                <a:gd name="connsiteX84" fmla="*/ 925249 w 2680985"/>
                <a:gd name="connsiteY84" fmla="*/ 1043984 h 1855900"/>
                <a:gd name="connsiteX85" fmla="*/ 939603 w 2680985"/>
                <a:gd name="connsiteY85" fmla="*/ 1043984 h 1855900"/>
                <a:gd name="connsiteX86" fmla="*/ 939603 w 2680985"/>
                <a:gd name="connsiteY86" fmla="*/ 1077480 h 1855900"/>
                <a:gd name="connsiteX87" fmla="*/ 946589 w 2680985"/>
                <a:gd name="connsiteY87" fmla="*/ 1077480 h 1855900"/>
                <a:gd name="connsiteX88" fmla="*/ 946589 w 2680985"/>
                <a:gd name="connsiteY88" fmla="*/ 1098543 h 1855900"/>
                <a:gd name="connsiteX89" fmla="*/ 957640 w 2680985"/>
                <a:gd name="connsiteY89" fmla="*/ 1098543 h 1855900"/>
                <a:gd name="connsiteX90" fmla="*/ 957640 w 2680985"/>
                <a:gd name="connsiteY90" fmla="*/ 1137623 h 1855900"/>
                <a:gd name="connsiteX91" fmla="*/ 970724 w 2680985"/>
                <a:gd name="connsiteY91" fmla="*/ 1137623 h 1855900"/>
                <a:gd name="connsiteX92" fmla="*/ 970724 w 2680985"/>
                <a:gd name="connsiteY92" fmla="*/ 1155386 h 1855900"/>
                <a:gd name="connsiteX93" fmla="*/ 974026 w 2680985"/>
                <a:gd name="connsiteY93" fmla="*/ 1155386 h 1855900"/>
                <a:gd name="connsiteX94" fmla="*/ 974026 w 2680985"/>
                <a:gd name="connsiteY94" fmla="*/ 1169470 h 1855900"/>
                <a:gd name="connsiteX95" fmla="*/ 998288 w 2680985"/>
                <a:gd name="connsiteY95" fmla="*/ 1169470 h 1855900"/>
                <a:gd name="connsiteX96" fmla="*/ 998288 w 2680985"/>
                <a:gd name="connsiteY96" fmla="*/ 1193958 h 1855900"/>
                <a:gd name="connsiteX97" fmla="*/ 1003750 w 2680985"/>
                <a:gd name="connsiteY97" fmla="*/ 1193958 h 1855900"/>
                <a:gd name="connsiteX98" fmla="*/ 1003750 w 2680985"/>
                <a:gd name="connsiteY98" fmla="*/ 1208803 h 1855900"/>
                <a:gd name="connsiteX99" fmla="*/ 1050114 w 2680985"/>
                <a:gd name="connsiteY99" fmla="*/ 1208803 h 1855900"/>
                <a:gd name="connsiteX100" fmla="*/ 1050114 w 2680985"/>
                <a:gd name="connsiteY100" fmla="*/ 1229866 h 1855900"/>
                <a:gd name="connsiteX101" fmla="*/ 1077552 w 2680985"/>
                <a:gd name="connsiteY101" fmla="*/ 1229866 h 1855900"/>
                <a:gd name="connsiteX102" fmla="*/ 1077552 w 2680985"/>
                <a:gd name="connsiteY102" fmla="*/ 1250294 h 1855900"/>
                <a:gd name="connsiteX103" fmla="*/ 1128362 w 2680985"/>
                <a:gd name="connsiteY103" fmla="*/ 1250294 h 1855900"/>
                <a:gd name="connsiteX104" fmla="*/ 1128362 w 2680985"/>
                <a:gd name="connsiteY104" fmla="*/ 1272117 h 1855900"/>
                <a:gd name="connsiteX105" fmla="*/ 1135221 w 2680985"/>
                <a:gd name="connsiteY105" fmla="*/ 1272117 h 1855900"/>
                <a:gd name="connsiteX106" fmla="*/ 1135221 w 2680985"/>
                <a:gd name="connsiteY106" fmla="*/ 1292291 h 1855900"/>
                <a:gd name="connsiteX107" fmla="*/ 1166977 w 2680985"/>
                <a:gd name="connsiteY107" fmla="*/ 1292291 h 1855900"/>
                <a:gd name="connsiteX108" fmla="*/ 1166977 w 2680985"/>
                <a:gd name="connsiteY108" fmla="*/ 1312846 h 1855900"/>
                <a:gd name="connsiteX109" fmla="*/ 1173201 w 2680985"/>
                <a:gd name="connsiteY109" fmla="*/ 1312846 h 1855900"/>
                <a:gd name="connsiteX110" fmla="*/ 1173201 w 2680985"/>
                <a:gd name="connsiteY110" fmla="*/ 1334797 h 1855900"/>
                <a:gd name="connsiteX111" fmla="*/ 1178282 w 2680985"/>
                <a:gd name="connsiteY111" fmla="*/ 1334797 h 1855900"/>
                <a:gd name="connsiteX112" fmla="*/ 1178282 w 2680985"/>
                <a:gd name="connsiteY112" fmla="*/ 1351418 h 1855900"/>
                <a:gd name="connsiteX113" fmla="*/ 1198352 w 2680985"/>
                <a:gd name="connsiteY113" fmla="*/ 1351418 h 1855900"/>
                <a:gd name="connsiteX114" fmla="*/ 1198352 w 2680985"/>
                <a:gd name="connsiteY114" fmla="*/ 1372735 h 1855900"/>
                <a:gd name="connsiteX115" fmla="*/ 1209276 w 2680985"/>
                <a:gd name="connsiteY115" fmla="*/ 1372735 h 1855900"/>
                <a:gd name="connsiteX116" fmla="*/ 1209276 w 2680985"/>
                <a:gd name="connsiteY116" fmla="*/ 1412449 h 1855900"/>
                <a:gd name="connsiteX117" fmla="*/ 1232395 w 2680985"/>
                <a:gd name="connsiteY117" fmla="*/ 1412449 h 1855900"/>
                <a:gd name="connsiteX118" fmla="*/ 1232395 w 2680985"/>
                <a:gd name="connsiteY118" fmla="*/ 1433384 h 1855900"/>
                <a:gd name="connsiteX119" fmla="*/ 1406673 w 2680985"/>
                <a:gd name="connsiteY119" fmla="*/ 1433384 h 1855900"/>
                <a:gd name="connsiteX120" fmla="*/ 1406673 w 2680985"/>
                <a:gd name="connsiteY120" fmla="*/ 1485152 h 1855900"/>
                <a:gd name="connsiteX121" fmla="*/ 1439064 w 2680985"/>
                <a:gd name="connsiteY121" fmla="*/ 1485152 h 1855900"/>
                <a:gd name="connsiteX122" fmla="*/ 1439064 w 2680985"/>
                <a:gd name="connsiteY122" fmla="*/ 1517887 h 1855900"/>
                <a:gd name="connsiteX123" fmla="*/ 1444907 w 2680985"/>
                <a:gd name="connsiteY123" fmla="*/ 1517887 h 1855900"/>
                <a:gd name="connsiteX124" fmla="*/ 1444907 w 2680985"/>
                <a:gd name="connsiteY124" fmla="*/ 1541234 h 1855900"/>
                <a:gd name="connsiteX125" fmla="*/ 1449734 w 2680985"/>
                <a:gd name="connsiteY125" fmla="*/ 1541234 h 1855900"/>
                <a:gd name="connsiteX126" fmla="*/ 1449734 w 2680985"/>
                <a:gd name="connsiteY126" fmla="*/ 1557855 h 1855900"/>
                <a:gd name="connsiteX127" fmla="*/ 1522012 w 2680985"/>
                <a:gd name="connsiteY127" fmla="*/ 1557855 h 1855900"/>
                <a:gd name="connsiteX128" fmla="*/ 1522012 w 2680985"/>
                <a:gd name="connsiteY128" fmla="*/ 1590083 h 1855900"/>
                <a:gd name="connsiteX129" fmla="*/ 1643829 w 2680985"/>
                <a:gd name="connsiteY129" fmla="*/ 1590083 h 1855900"/>
                <a:gd name="connsiteX130" fmla="*/ 1643829 w 2680985"/>
                <a:gd name="connsiteY130" fmla="*/ 1653397 h 1855900"/>
                <a:gd name="connsiteX131" fmla="*/ 1665042 w 2680985"/>
                <a:gd name="connsiteY131" fmla="*/ 1653397 h 1855900"/>
                <a:gd name="connsiteX132" fmla="*/ 1665042 w 2680985"/>
                <a:gd name="connsiteY132" fmla="*/ 1698186 h 1855900"/>
                <a:gd name="connsiteX133" fmla="*/ 2600453 w 2680985"/>
                <a:gd name="connsiteY133" fmla="*/ 1698186 h 1855900"/>
                <a:gd name="connsiteX134" fmla="*/ 2600453 w 2680985"/>
                <a:gd name="connsiteY134" fmla="*/ 1855901 h 1855900"/>
                <a:gd name="connsiteX135" fmla="*/ 2680986 w 2680985"/>
                <a:gd name="connsiteY135" fmla="*/ 1855901 h 18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680985" h="1855900">
                  <a:moveTo>
                    <a:pt x="0" y="0"/>
                  </a:moveTo>
                  <a:lnTo>
                    <a:pt x="125501" y="0"/>
                  </a:lnTo>
                  <a:lnTo>
                    <a:pt x="125501" y="26265"/>
                  </a:lnTo>
                  <a:lnTo>
                    <a:pt x="170721" y="26265"/>
                  </a:lnTo>
                  <a:lnTo>
                    <a:pt x="170721" y="41237"/>
                  </a:lnTo>
                  <a:lnTo>
                    <a:pt x="187489" y="41237"/>
                  </a:lnTo>
                  <a:lnTo>
                    <a:pt x="187489" y="53037"/>
                  </a:lnTo>
                  <a:lnTo>
                    <a:pt x="206289" y="53037"/>
                  </a:lnTo>
                  <a:lnTo>
                    <a:pt x="206289" y="133860"/>
                  </a:lnTo>
                  <a:lnTo>
                    <a:pt x="216196" y="133860"/>
                  </a:lnTo>
                  <a:lnTo>
                    <a:pt x="216196" y="200981"/>
                  </a:lnTo>
                  <a:lnTo>
                    <a:pt x="230296" y="200981"/>
                  </a:lnTo>
                  <a:lnTo>
                    <a:pt x="230296" y="213542"/>
                  </a:lnTo>
                  <a:lnTo>
                    <a:pt x="233218" y="213542"/>
                  </a:lnTo>
                  <a:lnTo>
                    <a:pt x="233218" y="241964"/>
                  </a:lnTo>
                  <a:lnTo>
                    <a:pt x="239061" y="241964"/>
                  </a:lnTo>
                  <a:lnTo>
                    <a:pt x="239061" y="254779"/>
                  </a:lnTo>
                  <a:lnTo>
                    <a:pt x="246174" y="254779"/>
                  </a:lnTo>
                  <a:lnTo>
                    <a:pt x="246174" y="268355"/>
                  </a:lnTo>
                  <a:lnTo>
                    <a:pt x="252144" y="268355"/>
                  </a:lnTo>
                  <a:lnTo>
                    <a:pt x="252144" y="340297"/>
                  </a:lnTo>
                  <a:lnTo>
                    <a:pt x="257987" y="340297"/>
                  </a:lnTo>
                  <a:lnTo>
                    <a:pt x="257987" y="366688"/>
                  </a:lnTo>
                  <a:lnTo>
                    <a:pt x="261671" y="366688"/>
                  </a:lnTo>
                  <a:lnTo>
                    <a:pt x="261671" y="380519"/>
                  </a:lnTo>
                  <a:lnTo>
                    <a:pt x="267260" y="380519"/>
                  </a:lnTo>
                  <a:lnTo>
                    <a:pt x="267260" y="406656"/>
                  </a:lnTo>
                  <a:lnTo>
                    <a:pt x="272596" y="406656"/>
                  </a:lnTo>
                  <a:lnTo>
                    <a:pt x="272596" y="418710"/>
                  </a:lnTo>
                  <a:lnTo>
                    <a:pt x="297492" y="418710"/>
                  </a:lnTo>
                  <a:lnTo>
                    <a:pt x="297492" y="436347"/>
                  </a:lnTo>
                  <a:lnTo>
                    <a:pt x="343856" y="436347"/>
                  </a:lnTo>
                  <a:lnTo>
                    <a:pt x="343856" y="447639"/>
                  </a:lnTo>
                  <a:lnTo>
                    <a:pt x="403685" y="447639"/>
                  </a:lnTo>
                  <a:lnTo>
                    <a:pt x="403685" y="461723"/>
                  </a:lnTo>
                  <a:lnTo>
                    <a:pt x="452336" y="461723"/>
                  </a:lnTo>
                  <a:lnTo>
                    <a:pt x="452336" y="479233"/>
                  </a:lnTo>
                  <a:lnTo>
                    <a:pt x="462116" y="479233"/>
                  </a:lnTo>
                  <a:lnTo>
                    <a:pt x="462116" y="521357"/>
                  </a:lnTo>
                  <a:lnTo>
                    <a:pt x="467197" y="521357"/>
                  </a:lnTo>
                  <a:lnTo>
                    <a:pt x="467197" y="549779"/>
                  </a:lnTo>
                  <a:lnTo>
                    <a:pt x="472024" y="549779"/>
                  </a:lnTo>
                  <a:lnTo>
                    <a:pt x="472024" y="562087"/>
                  </a:lnTo>
                  <a:lnTo>
                    <a:pt x="480027" y="562087"/>
                  </a:lnTo>
                  <a:lnTo>
                    <a:pt x="480027" y="581499"/>
                  </a:lnTo>
                  <a:lnTo>
                    <a:pt x="486124" y="581499"/>
                  </a:lnTo>
                  <a:lnTo>
                    <a:pt x="486124" y="589747"/>
                  </a:lnTo>
                  <a:lnTo>
                    <a:pt x="493619" y="589747"/>
                  </a:lnTo>
                  <a:lnTo>
                    <a:pt x="493619" y="608652"/>
                  </a:lnTo>
                  <a:lnTo>
                    <a:pt x="498953" y="608652"/>
                  </a:lnTo>
                  <a:lnTo>
                    <a:pt x="498953" y="622482"/>
                  </a:lnTo>
                  <a:lnTo>
                    <a:pt x="505686" y="622482"/>
                  </a:lnTo>
                  <a:lnTo>
                    <a:pt x="505686" y="635044"/>
                  </a:lnTo>
                  <a:lnTo>
                    <a:pt x="523088" y="635044"/>
                  </a:lnTo>
                  <a:lnTo>
                    <a:pt x="523088" y="649127"/>
                  </a:lnTo>
                  <a:lnTo>
                    <a:pt x="565388" y="649127"/>
                  </a:lnTo>
                  <a:lnTo>
                    <a:pt x="565388" y="666510"/>
                  </a:lnTo>
                  <a:lnTo>
                    <a:pt x="568944" y="666510"/>
                  </a:lnTo>
                  <a:lnTo>
                    <a:pt x="568944" y="682624"/>
                  </a:lnTo>
                  <a:lnTo>
                    <a:pt x="597652" y="682624"/>
                  </a:lnTo>
                  <a:lnTo>
                    <a:pt x="597652" y="696708"/>
                  </a:lnTo>
                  <a:lnTo>
                    <a:pt x="617976" y="696708"/>
                  </a:lnTo>
                  <a:lnTo>
                    <a:pt x="617976" y="713837"/>
                  </a:lnTo>
                  <a:lnTo>
                    <a:pt x="688220" y="713837"/>
                  </a:lnTo>
                  <a:lnTo>
                    <a:pt x="688220" y="763067"/>
                  </a:lnTo>
                  <a:lnTo>
                    <a:pt x="714261" y="763067"/>
                  </a:lnTo>
                  <a:lnTo>
                    <a:pt x="714261" y="781465"/>
                  </a:lnTo>
                  <a:lnTo>
                    <a:pt x="718198" y="781465"/>
                  </a:lnTo>
                  <a:lnTo>
                    <a:pt x="718198" y="830442"/>
                  </a:lnTo>
                  <a:lnTo>
                    <a:pt x="723534" y="830442"/>
                  </a:lnTo>
                  <a:lnTo>
                    <a:pt x="723534" y="863431"/>
                  </a:lnTo>
                  <a:lnTo>
                    <a:pt x="737125" y="863431"/>
                  </a:lnTo>
                  <a:lnTo>
                    <a:pt x="737125" y="896674"/>
                  </a:lnTo>
                  <a:lnTo>
                    <a:pt x="752241" y="896674"/>
                  </a:lnTo>
                  <a:lnTo>
                    <a:pt x="752241" y="916975"/>
                  </a:lnTo>
                  <a:lnTo>
                    <a:pt x="763292" y="916975"/>
                  </a:lnTo>
                  <a:lnTo>
                    <a:pt x="763292" y="952248"/>
                  </a:lnTo>
                  <a:lnTo>
                    <a:pt x="770660" y="952248"/>
                  </a:lnTo>
                  <a:lnTo>
                    <a:pt x="770660" y="990693"/>
                  </a:lnTo>
                  <a:lnTo>
                    <a:pt x="867325" y="990693"/>
                  </a:lnTo>
                  <a:lnTo>
                    <a:pt x="867325" y="1005538"/>
                  </a:lnTo>
                  <a:lnTo>
                    <a:pt x="918644" y="1005538"/>
                  </a:lnTo>
                  <a:lnTo>
                    <a:pt x="918644" y="1023429"/>
                  </a:lnTo>
                  <a:lnTo>
                    <a:pt x="925249" y="1023429"/>
                  </a:lnTo>
                  <a:lnTo>
                    <a:pt x="925249" y="1043984"/>
                  </a:lnTo>
                  <a:lnTo>
                    <a:pt x="939603" y="1043984"/>
                  </a:lnTo>
                  <a:lnTo>
                    <a:pt x="939603" y="1077480"/>
                  </a:lnTo>
                  <a:lnTo>
                    <a:pt x="946589" y="1077480"/>
                  </a:lnTo>
                  <a:lnTo>
                    <a:pt x="946589" y="1098543"/>
                  </a:lnTo>
                  <a:lnTo>
                    <a:pt x="957640" y="1098543"/>
                  </a:lnTo>
                  <a:lnTo>
                    <a:pt x="957640" y="1137623"/>
                  </a:lnTo>
                  <a:lnTo>
                    <a:pt x="970724" y="1137623"/>
                  </a:lnTo>
                  <a:lnTo>
                    <a:pt x="970724" y="1155386"/>
                  </a:lnTo>
                  <a:lnTo>
                    <a:pt x="974026" y="1155386"/>
                  </a:lnTo>
                  <a:lnTo>
                    <a:pt x="974026" y="1169470"/>
                  </a:lnTo>
                  <a:lnTo>
                    <a:pt x="998288" y="1169470"/>
                  </a:lnTo>
                  <a:lnTo>
                    <a:pt x="998288" y="1193958"/>
                  </a:lnTo>
                  <a:lnTo>
                    <a:pt x="1003750" y="1193958"/>
                  </a:lnTo>
                  <a:lnTo>
                    <a:pt x="1003750" y="1208803"/>
                  </a:lnTo>
                  <a:lnTo>
                    <a:pt x="1050114" y="1208803"/>
                  </a:lnTo>
                  <a:lnTo>
                    <a:pt x="1050114" y="1229866"/>
                  </a:lnTo>
                  <a:lnTo>
                    <a:pt x="1077552" y="1229866"/>
                  </a:lnTo>
                  <a:lnTo>
                    <a:pt x="1077552" y="1250294"/>
                  </a:lnTo>
                  <a:lnTo>
                    <a:pt x="1128362" y="1250294"/>
                  </a:lnTo>
                  <a:lnTo>
                    <a:pt x="1128362" y="1272117"/>
                  </a:lnTo>
                  <a:lnTo>
                    <a:pt x="1135221" y="1272117"/>
                  </a:lnTo>
                  <a:lnTo>
                    <a:pt x="1135221" y="1292291"/>
                  </a:lnTo>
                  <a:lnTo>
                    <a:pt x="1166977" y="1292291"/>
                  </a:lnTo>
                  <a:lnTo>
                    <a:pt x="1166977" y="1312846"/>
                  </a:lnTo>
                  <a:lnTo>
                    <a:pt x="1173201" y="1312846"/>
                  </a:lnTo>
                  <a:lnTo>
                    <a:pt x="1173201" y="1334797"/>
                  </a:lnTo>
                  <a:lnTo>
                    <a:pt x="1178282" y="1334797"/>
                  </a:lnTo>
                  <a:lnTo>
                    <a:pt x="1178282" y="1351418"/>
                  </a:lnTo>
                  <a:lnTo>
                    <a:pt x="1198352" y="1351418"/>
                  </a:lnTo>
                  <a:lnTo>
                    <a:pt x="1198352" y="1372735"/>
                  </a:lnTo>
                  <a:lnTo>
                    <a:pt x="1209276" y="1372735"/>
                  </a:lnTo>
                  <a:lnTo>
                    <a:pt x="1209276" y="1412449"/>
                  </a:lnTo>
                  <a:lnTo>
                    <a:pt x="1232395" y="1412449"/>
                  </a:lnTo>
                  <a:lnTo>
                    <a:pt x="1232395" y="1433384"/>
                  </a:lnTo>
                  <a:lnTo>
                    <a:pt x="1406673" y="1433384"/>
                  </a:lnTo>
                  <a:lnTo>
                    <a:pt x="1406673" y="1485152"/>
                  </a:lnTo>
                  <a:lnTo>
                    <a:pt x="1439064" y="1485152"/>
                  </a:lnTo>
                  <a:lnTo>
                    <a:pt x="1439064" y="1517887"/>
                  </a:lnTo>
                  <a:lnTo>
                    <a:pt x="1444907" y="1517887"/>
                  </a:lnTo>
                  <a:lnTo>
                    <a:pt x="1444907" y="1541234"/>
                  </a:lnTo>
                  <a:lnTo>
                    <a:pt x="1449734" y="1541234"/>
                  </a:lnTo>
                  <a:lnTo>
                    <a:pt x="1449734" y="1557855"/>
                  </a:lnTo>
                  <a:lnTo>
                    <a:pt x="1522012" y="1557855"/>
                  </a:lnTo>
                  <a:lnTo>
                    <a:pt x="1522012" y="1590083"/>
                  </a:lnTo>
                  <a:lnTo>
                    <a:pt x="1643829" y="1590083"/>
                  </a:lnTo>
                  <a:lnTo>
                    <a:pt x="1643829" y="1653397"/>
                  </a:lnTo>
                  <a:lnTo>
                    <a:pt x="1665042" y="1653397"/>
                  </a:lnTo>
                  <a:lnTo>
                    <a:pt x="1665042" y="1698186"/>
                  </a:lnTo>
                  <a:lnTo>
                    <a:pt x="2600453" y="1698186"/>
                  </a:lnTo>
                  <a:lnTo>
                    <a:pt x="2600453" y="1855901"/>
                  </a:lnTo>
                  <a:lnTo>
                    <a:pt x="2680986" y="1855901"/>
                  </a:lnTo>
                </a:path>
              </a:pathLst>
            </a:custGeom>
            <a:noFill/>
            <a:ln w="12695" cap="flat">
              <a:solidFill>
                <a:srgbClr val="4F74C8"/>
              </a:solidFill>
              <a:prstDash val="solid"/>
              <a:miter/>
            </a:ln>
          </p:spPr>
          <p:txBody>
            <a:bodyPr rtlCol="0" anchor="ctr"/>
            <a:lstStyle/>
            <a:p>
              <a:endParaRPr lang="en-US" sz="900"/>
            </a:p>
          </p:txBody>
        </p:sp>
        <p:grpSp>
          <p:nvGrpSpPr>
            <p:cNvPr id="484" name="Graphic 4">
              <a:extLst>
                <a:ext uri="{FF2B5EF4-FFF2-40B4-BE49-F238E27FC236}">
                  <a16:creationId xmlns:a16="http://schemas.microsoft.com/office/drawing/2014/main" id="{8FA7385B-550C-E025-90E0-ECD5A1CEB770}"/>
                </a:ext>
              </a:extLst>
            </p:cNvPr>
            <p:cNvGrpSpPr/>
            <p:nvPr/>
          </p:nvGrpSpPr>
          <p:grpSpPr>
            <a:xfrm>
              <a:off x="6807129" y="2479854"/>
              <a:ext cx="2713885" cy="1893964"/>
              <a:chOff x="7704897" y="2603508"/>
              <a:chExt cx="2713885" cy="1893964"/>
            </a:xfrm>
          </p:grpSpPr>
          <p:grpSp>
            <p:nvGrpSpPr>
              <p:cNvPr id="485" name="Graphic 4">
                <a:extLst>
                  <a:ext uri="{FF2B5EF4-FFF2-40B4-BE49-F238E27FC236}">
                    <a16:creationId xmlns:a16="http://schemas.microsoft.com/office/drawing/2014/main" id="{9B7CC8E0-4849-95E4-66F3-AAE649C4496E}"/>
                  </a:ext>
                </a:extLst>
              </p:cNvPr>
              <p:cNvGrpSpPr/>
              <p:nvPr/>
            </p:nvGrpSpPr>
            <p:grpSpPr>
              <a:xfrm>
                <a:off x="7704897" y="2603508"/>
                <a:ext cx="44458" cy="38064"/>
                <a:chOff x="7704897" y="2603508"/>
                <a:chExt cx="44458" cy="38064"/>
              </a:xfrm>
            </p:grpSpPr>
            <p:sp>
              <p:nvSpPr>
                <p:cNvPr id="600" name="Freeform 2540">
                  <a:extLst>
                    <a:ext uri="{FF2B5EF4-FFF2-40B4-BE49-F238E27FC236}">
                      <a16:creationId xmlns:a16="http://schemas.microsoft.com/office/drawing/2014/main" id="{91FC500C-DF3D-1653-242C-863A799B7E8B}"/>
                    </a:ext>
                  </a:extLst>
                </p:cNvPr>
                <p:cNvSpPr/>
                <p:nvPr/>
              </p:nvSpPr>
              <p:spPr>
                <a:xfrm>
                  <a:off x="7727127" y="2603508"/>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601" name="Freeform 2541">
                  <a:extLst>
                    <a:ext uri="{FF2B5EF4-FFF2-40B4-BE49-F238E27FC236}">
                      <a16:creationId xmlns:a16="http://schemas.microsoft.com/office/drawing/2014/main" id="{3897C848-3B3D-0251-EDA7-F89023C47A90}"/>
                    </a:ext>
                  </a:extLst>
                </p:cNvPr>
                <p:cNvSpPr/>
                <p:nvPr/>
              </p:nvSpPr>
              <p:spPr>
                <a:xfrm>
                  <a:off x="7704897" y="2622540"/>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86" name="Graphic 4">
                <a:extLst>
                  <a:ext uri="{FF2B5EF4-FFF2-40B4-BE49-F238E27FC236}">
                    <a16:creationId xmlns:a16="http://schemas.microsoft.com/office/drawing/2014/main" id="{A51437AF-F6DC-0171-5CE0-ED09F399BA79}"/>
                  </a:ext>
                </a:extLst>
              </p:cNvPr>
              <p:cNvGrpSpPr/>
              <p:nvPr/>
            </p:nvGrpSpPr>
            <p:grpSpPr>
              <a:xfrm>
                <a:off x="7907375" y="2737495"/>
                <a:ext cx="44458" cy="38064"/>
                <a:chOff x="7907375" y="2737495"/>
                <a:chExt cx="44458" cy="38064"/>
              </a:xfrm>
            </p:grpSpPr>
            <p:sp>
              <p:nvSpPr>
                <p:cNvPr id="598" name="Freeform 2538">
                  <a:extLst>
                    <a:ext uri="{FF2B5EF4-FFF2-40B4-BE49-F238E27FC236}">
                      <a16:creationId xmlns:a16="http://schemas.microsoft.com/office/drawing/2014/main" id="{F69F33F4-F41E-95F0-5CD1-1A42A3FC244A}"/>
                    </a:ext>
                  </a:extLst>
                </p:cNvPr>
                <p:cNvSpPr/>
                <p:nvPr/>
              </p:nvSpPr>
              <p:spPr>
                <a:xfrm>
                  <a:off x="7929604" y="273749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99" name="Freeform 2539">
                  <a:extLst>
                    <a:ext uri="{FF2B5EF4-FFF2-40B4-BE49-F238E27FC236}">
                      <a16:creationId xmlns:a16="http://schemas.microsoft.com/office/drawing/2014/main" id="{305F0A55-3849-C299-1885-DAB95544D21F}"/>
                    </a:ext>
                  </a:extLst>
                </p:cNvPr>
                <p:cNvSpPr/>
                <p:nvPr/>
              </p:nvSpPr>
              <p:spPr>
                <a:xfrm>
                  <a:off x="7907375" y="275652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87" name="Graphic 4">
                <a:extLst>
                  <a:ext uri="{FF2B5EF4-FFF2-40B4-BE49-F238E27FC236}">
                    <a16:creationId xmlns:a16="http://schemas.microsoft.com/office/drawing/2014/main" id="{7738155D-CF14-8D9E-3207-B6C165CE802F}"/>
                  </a:ext>
                </a:extLst>
              </p:cNvPr>
              <p:cNvGrpSpPr/>
              <p:nvPr/>
            </p:nvGrpSpPr>
            <p:grpSpPr>
              <a:xfrm>
                <a:off x="7912456" y="2804489"/>
                <a:ext cx="44458" cy="38064"/>
                <a:chOff x="7912456" y="2804489"/>
                <a:chExt cx="44458" cy="38064"/>
              </a:xfrm>
            </p:grpSpPr>
            <p:sp>
              <p:nvSpPr>
                <p:cNvPr id="596" name="Freeform 2536">
                  <a:extLst>
                    <a:ext uri="{FF2B5EF4-FFF2-40B4-BE49-F238E27FC236}">
                      <a16:creationId xmlns:a16="http://schemas.microsoft.com/office/drawing/2014/main" id="{D678DE26-2560-EECB-2227-F7C52BF297DC}"/>
                    </a:ext>
                  </a:extLst>
                </p:cNvPr>
                <p:cNvSpPr/>
                <p:nvPr/>
              </p:nvSpPr>
              <p:spPr>
                <a:xfrm>
                  <a:off x="7934685" y="280448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97" name="Freeform 2537">
                  <a:extLst>
                    <a:ext uri="{FF2B5EF4-FFF2-40B4-BE49-F238E27FC236}">
                      <a16:creationId xmlns:a16="http://schemas.microsoft.com/office/drawing/2014/main" id="{7955046A-2EB2-22A2-4FA0-9CE663DE614D}"/>
                    </a:ext>
                  </a:extLst>
                </p:cNvPr>
                <p:cNvSpPr/>
                <p:nvPr/>
              </p:nvSpPr>
              <p:spPr>
                <a:xfrm>
                  <a:off x="7912456" y="282352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88" name="Graphic 4">
                <a:extLst>
                  <a:ext uri="{FF2B5EF4-FFF2-40B4-BE49-F238E27FC236}">
                    <a16:creationId xmlns:a16="http://schemas.microsoft.com/office/drawing/2014/main" id="{BA439C5D-6A5E-1ED2-03FF-D9B08D997B3E}"/>
                  </a:ext>
                </a:extLst>
              </p:cNvPr>
              <p:cNvGrpSpPr/>
              <p:nvPr/>
            </p:nvGrpSpPr>
            <p:grpSpPr>
              <a:xfrm>
                <a:off x="7944720" y="2871863"/>
                <a:ext cx="44458" cy="38064"/>
                <a:chOff x="7944720" y="2871863"/>
                <a:chExt cx="44458" cy="38064"/>
              </a:xfrm>
            </p:grpSpPr>
            <p:sp>
              <p:nvSpPr>
                <p:cNvPr id="594" name="Freeform 2534">
                  <a:extLst>
                    <a:ext uri="{FF2B5EF4-FFF2-40B4-BE49-F238E27FC236}">
                      <a16:creationId xmlns:a16="http://schemas.microsoft.com/office/drawing/2014/main" id="{538D9CB6-394C-4193-3F75-412ED053952E}"/>
                    </a:ext>
                  </a:extLst>
                </p:cNvPr>
                <p:cNvSpPr/>
                <p:nvPr/>
              </p:nvSpPr>
              <p:spPr>
                <a:xfrm>
                  <a:off x="7966949" y="2871863"/>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95" name="Freeform 2535">
                  <a:extLst>
                    <a:ext uri="{FF2B5EF4-FFF2-40B4-BE49-F238E27FC236}">
                      <a16:creationId xmlns:a16="http://schemas.microsoft.com/office/drawing/2014/main" id="{99D28F06-228D-16AF-8A04-34912E592908}"/>
                    </a:ext>
                  </a:extLst>
                </p:cNvPr>
                <p:cNvSpPr/>
                <p:nvPr/>
              </p:nvSpPr>
              <p:spPr>
                <a:xfrm>
                  <a:off x="7944720" y="2890895"/>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89" name="Graphic 4">
                <a:extLst>
                  <a:ext uri="{FF2B5EF4-FFF2-40B4-BE49-F238E27FC236}">
                    <a16:creationId xmlns:a16="http://schemas.microsoft.com/office/drawing/2014/main" id="{82B7DEB5-D485-FF23-7E34-B0D8A0E12A4F}"/>
                  </a:ext>
                </a:extLst>
              </p:cNvPr>
              <p:cNvGrpSpPr/>
              <p:nvPr/>
            </p:nvGrpSpPr>
            <p:grpSpPr>
              <a:xfrm>
                <a:off x="8136528" y="3065104"/>
                <a:ext cx="44458" cy="38064"/>
                <a:chOff x="8136528" y="3065104"/>
                <a:chExt cx="44458" cy="38064"/>
              </a:xfrm>
            </p:grpSpPr>
            <p:sp>
              <p:nvSpPr>
                <p:cNvPr id="592" name="Freeform 2532">
                  <a:extLst>
                    <a:ext uri="{FF2B5EF4-FFF2-40B4-BE49-F238E27FC236}">
                      <a16:creationId xmlns:a16="http://schemas.microsoft.com/office/drawing/2014/main" id="{79C4576D-3E00-3574-CCE3-8533A1CBCAB7}"/>
                    </a:ext>
                  </a:extLst>
                </p:cNvPr>
                <p:cNvSpPr/>
                <p:nvPr/>
              </p:nvSpPr>
              <p:spPr>
                <a:xfrm>
                  <a:off x="8158757" y="3065104"/>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93" name="Freeform 2533">
                  <a:extLst>
                    <a:ext uri="{FF2B5EF4-FFF2-40B4-BE49-F238E27FC236}">
                      <a16:creationId xmlns:a16="http://schemas.microsoft.com/office/drawing/2014/main" id="{CC67D619-9D57-6ED7-19C7-343AC5B9E46C}"/>
                    </a:ext>
                  </a:extLst>
                </p:cNvPr>
                <p:cNvSpPr/>
                <p:nvPr/>
              </p:nvSpPr>
              <p:spPr>
                <a:xfrm>
                  <a:off x="8136528" y="308413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90" name="Graphic 4">
                <a:extLst>
                  <a:ext uri="{FF2B5EF4-FFF2-40B4-BE49-F238E27FC236}">
                    <a16:creationId xmlns:a16="http://schemas.microsoft.com/office/drawing/2014/main" id="{96970890-C05B-2B93-BB42-39E51356206F}"/>
                  </a:ext>
                </a:extLst>
              </p:cNvPr>
              <p:cNvGrpSpPr/>
              <p:nvPr/>
            </p:nvGrpSpPr>
            <p:grpSpPr>
              <a:xfrm>
                <a:off x="8152787" y="3082741"/>
                <a:ext cx="44458" cy="38064"/>
                <a:chOff x="8152787" y="3082741"/>
                <a:chExt cx="44458" cy="38064"/>
              </a:xfrm>
            </p:grpSpPr>
            <p:sp>
              <p:nvSpPr>
                <p:cNvPr id="590" name="Freeform 2530">
                  <a:extLst>
                    <a:ext uri="{FF2B5EF4-FFF2-40B4-BE49-F238E27FC236}">
                      <a16:creationId xmlns:a16="http://schemas.microsoft.com/office/drawing/2014/main" id="{470A4C5B-E1E5-1FDF-3157-78E58C610C36}"/>
                    </a:ext>
                  </a:extLst>
                </p:cNvPr>
                <p:cNvSpPr/>
                <p:nvPr/>
              </p:nvSpPr>
              <p:spPr>
                <a:xfrm>
                  <a:off x="8175016" y="3082741"/>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91" name="Freeform 2531">
                  <a:extLst>
                    <a:ext uri="{FF2B5EF4-FFF2-40B4-BE49-F238E27FC236}">
                      <a16:creationId xmlns:a16="http://schemas.microsoft.com/office/drawing/2014/main" id="{E0AC1F30-7200-A797-D153-D84FF80DFD00}"/>
                    </a:ext>
                  </a:extLst>
                </p:cNvPr>
                <p:cNvSpPr/>
                <p:nvPr/>
              </p:nvSpPr>
              <p:spPr>
                <a:xfrm>
                  <a:off x="8152787" y="310177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91" name="Graphic 4">
                <a:extLst>
                  <a:ext uri="{FF2B5EF4-FFF2-40B4-BE49-F238E27FC236}">
                    <a16:creationId xmlns:a16="http://schemas.microsoft.com/office/drawing/2014/main" id="{88140FD5-1AFA-DDBF-289A-9D51FC117270}"/>
                  </a:ext>
                </a:extLst>
              </p:cNvPr>
              <p:cNvGrpSpPr/>
              <p:nvPr/>
            </p:nvGrpSpPr>
            <p:grpSpPr>
              <a:xfrm>
                <a:off x="8180986" y="3185134"/>
                <a:ext cx="44458" cy="38064"/>
                <a:chOff x="8180986" y="3185134"/>
                <a:chExt cx="44458" cy="38064"/>
              </a:xfrm>
            </p:grpSpPr>
            <p:sp>
              <p:nvSpPr>
                <p:cNvPr id="588" name="Freeform 2528">
                  <a:extLst>
                    <a:ext uri="{FF2B5EF4-FFF2-40B4-BE49-F238E27FC236}">
                      <a16:creationId xmlns:a16="http://schemas.microsoft.com/office/drawing/2014/main" id="{2BC070C3-4F33-CF7C-71B5-42D8CFC714D1}"/>
                    </a:ext>
                  </a:extLst>
                </p:cNvPr>
                <p:cNvSpPr/>
                <p:nvPr/>
              </p:nvSpPr>
              <p:spPr>
                <a:xfrm>
                  <a:off x="8203216" y="3185134"/>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89" name="Freeform 2529">
                  <a:extLst>
                    <a:ext uri="{FF2B5EF4-FFF2-40B4-BE49-F238E27FC236}">
                      <a16:creationId xmlns:a16="http://schemas.microsoft.com/office/drawing/2014/main" id="{EF4FD8C1-FEE6-C65D-9CAA-13BD19340497}"/>
                    </a:ext>
                  </a:extLst>
                </p:cNvPr>
                <p:cNvSpPr/>
                <p:nvPr/>
              </p:nvSpPr>
              <p:spPr>
                <a:xfrm>
                  <a:off x="8180986" y="320416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92" name="Graphic 4">
                <a:extLst>
                  <a:ext uri="{FF2B5EF4-FFF2-40B4-BE49-F238E27FC236}">
                    <a16:creationId xmlns:a16="http://schemas.microsoft.com/office/drawing/2014/main" id="{54DBB1CF-F1D6-2AA8-D716-B8D4BF8D2082}"/>
                  </a:ext>
                </a:extLst>
              </p:cNvPr>
              <p:cNvGrpSpPr/>
              <p:nvPr/>
            </p:nvGrpSpPr>
            <p:grpSpPr>
              <a:xfrm>
                <a:off x="8189878" y="3212160"/>
                <a:ext cx="44458" cy="38064"/>
                <a:chOff x="8189878" y="3212160"/>
                <a:chExt cx="44458" cy="38064"/>
              </a:xfrm>
            </p:grpSpPr>
            <p:sp>
              <p:nvSpPr>
                <p:cNvPr id="586" name="Freeform 2526">
                  <a:extLst>
                    <a:ext uri="{FF2B5EF4-FFF2-40B4-BE49-F238E27FC236}">
                      <a16:creationId xmlns:a16="http://schemas.microsoft.com/office/drawing/2014/main" id="{9AD015D4-3D27-3020-F818-D291E77E0F3F}"/>
                    </a:ext>
                  </a:extLst>
                </p:cNvPr>
                <p:cNvSpPr/>
                <p:nvPr/>
              </p:nvSpPr>
              <p:spPr>
                <a:xfrm>
                  <a:off x="8212107" y="3212160"/>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87" name="Freeform 2527">
                  <a:extLst>
                    <a:ext uri="{FF2B5EF4-FFF2-40B4-BE49-F238E27FC236}">
                      <a16:creationId xmlns:a16="http://schemas.microsoft.com/office/drawing/2014/main" id="{BBD4986B-E368-6C93-B045-60D380E9EF41}"/>
                    </a:ext>
                  </a:extLst>
                </p:cNvPr>
                <p:cNvSpPr/>
                <p:nvPr/>
              </p:nvSpPr>
              <p:spPr>
                <a:xfrm>
                  <a:off x="8189878" y="3231192"/>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93" name="Graphic 4">
                <a:extLst>
                  <a:ext uri="{FF2B5EF4-FFF2-40B4-BE49-F238E27FC236}">
                    <a16:creationId xmlns:a16="http://schemas.microsoft.com/office/drawing/2014/main" id="{2B89F9AA-1DCE-FF7A-000C-3BA644C109F0}"/>
                  </a:ext>
                </a:extLst>
              </p:cNvPr>
              <p:cNvGrpSpPr/>
              <p:nvPr/>
            </p:nvGrpSpPr>
            <p:grpSpPr>
              <a:xfrm>
                <a:off x="8210202" y="3238551"/>
                <a:ext cx="44458" cy="38064"/>
                <a:chOff x="8210202" y="3238551"/>
                <a:chExt cx="44458" cy="38064"/>
              </a:xfrm>
            </p:grpSpPr>
            <p:sp>
              <p:nvSpPr>
                <p:cNvPr id="584" name="Freeform 2524">
                  <a:extLst>
                    <a:ext uri="{FF2B5EF4-FFF2-40B4-BE49-F238E27FC236}">
                      <a16:creationId xmlns:a16="http://schemas.microsoft.com/office/drawing/2014/main" id="{8A4322BD-F07A-FB84-287D-19CA3881791A}"/>
                    </a:ext>
                  </a:extLst>
                </p:cNvPr>
                <p:cNvSpPr/>
                <p:nvPr/>
              </p:nvSpPr>
              <p:spPr>
                <a:xfrm>
                  <a:off x="8232431" y="3238551"/>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85" name="Freeform 2525">
                  <a:extLst>
                    <a:ext uri="{FF2B5EF4-FFF2-40B4-BE49-F238E27FC236}">
                      <a16:creationId xmlns:a16="http://schemas.microsoft.com/office/drawing/2014/main" id="{E8AC5012-4545-D93E-8725-479778A7F959}"/>
                    </a:ext>
                  </a:extLst>
                </p:cNvPr>
                <p:cNvSpPr/>
                <p:nvPr/>
              </p:nvSpPr>
              <p:spPr>
                <a:xfrm>
                  <a:off x="8210202" y="3257584"/>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94" name="Graphic 4">
                <a:extLst>
                  <a:ext uri="{FF2B5EF4-FFF2-40B4-BE49-F238E27FC236}">
                    <a16:creationId xmlns:a16="http://schemas.microsoft.com/office/drawing/2014/main" id="{5F081EC2-D2F2-32FA-7EC6-DC1BDDE84316}"/>
                  </a:ext>
                </a:extLst>
              </p:cNvPr>
              <p:cNvGrpSpPr/>
              <p:nvPr/>
            </p:nvGrpSpPr>
            <p:grpSpPr>
              <a:xfrm>
                <a:off x="8239926" y="3252635"/>
                <a:ext cx="44458" cy="38064"/>
                <a:chOff x="8239926" y="3252635"/>
                <a:chExt cx="44458" cy="38064"/>
              </a:xfrm>
            </p:grpSpPr>
            <p:sp>
              <p:nvSpPr>
                <p:cNvPr id="582" name="Freeform 2522">
                  <a:extLst>
                    <a:ext uri="{FF2B5EF4-FFF2-40B4-BE49-F238E27FC236}">
                      <a16:creationId xmlns:a16="http://schemas.microsoft.com/office/drawing/2014/main" id="{D8A85AF8-CAC4-66A1-B857-F9ADEF910A08}"/>
                    </a:ext>
                  </a:extLst>
                </p:cNvPr>
                <p:cNvSpPr/>
                <p:nvPr/>
              </p:nvSpPr>
              <p:spPr>
                <a:xfrm>
                  <a:off x="8262155" y="325263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83" name="Freeform 2523">
                  <a:extLst>
                    <a:ext uri="{FF2B5EF4-FFF2-40B4-BE49-F238E27FC236}">
                      <a16:creationId xmlns:a16="http://schemas.microsoft.com/office/drawing/2014/main" id="{F4D7DECC-5C43-6DDB-C289-20943EC84B37}"/>
                    </a:ext>
                  </a:extLst>
                </p:cNvPr>
                <p:cNvSpPr/>
                <p:nvPr/>
              </p:nvSpPr>
              <p:spPr>
                <a:xfrm>
                  <a:off x="8239926" y="3271668"/>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95" name="Graphic 4">
                <a:extLst>
                  <a:ext uri="{FF2B5EF4-FFF2-40B4-BE49-F238E27FC236}">
                    <a16:creationId xmlns:a16="http://schemas.microsoft.com/office/drawing/2014/main" id="{8DEDCFB0-E314-7C3B-AFB0-05927729C7A0}"/>
                  </a:ext>
                </a:extLst>
              </p:cNvPr>
              <p:cNvGrpSpPr/>
              <p:nvPr/>
            </p:nvGrpSpPr>
            <p:grpSpPr>
              <a:xfrm>
                <a:off x="8264188" y="3269891"/>
                <a:ext cx="44458" cy="38064"/>
                <a:chOff x="8264188" y="3269891"/>
                <a:chExt cx="44458" cy="38064"/>
              </a:xfrm>
            </p:grpSpPr>
            <p:sp>
              <p:nvSpPr>
                <p:cNvPr id="580" name="Freeform 2520">
                  <a:extLst>
                    <a:ext uri="{FF2B5EF4-FFF2-40B4-BE49-F238E27FC236}">
                      <a16:creationId xmlns:a16="http://schemas.microsoft.com/office/drawing/2014/main" id="{ECB33EC7-7112-543F-EC48-069BDC591D42}"/>
                    </a:ext>
                  </a:extLst>
                </p:cNvPr>
                <p:cNvSpPr/>
                <p:nvPr/>
              </p:nvSpPr>
              <p:spPr>
                <a:xfrm>
                  <a:off x="8286417" y="3269891"/>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81" name="Freeform 2521">
                  <a:extLst>
                    <a:ext uri="{FF2B5EF4-FFF2-40B4-BE49-F238E27FC236}">
                      <a16:creationId xmlns:a16="http://schemas.microsoft.com/office/drawing/2014/main" id="{5FBC0281-5CC3-574A-57AD-73AE845D64B8}"/>
                    </a:ext>
                  </a:extLst>
                </p:cNvPr>
                <p:cNvSpPr/>
                <p:nvPr/>
              </p:nvSpPr>
              <p:spPr>
                <a:xfrm>
                  <a:off x="8264188" y="328892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96" name="Graphic 4">
                <a:extLst>
                  <a:ext uri="{FF2B5EF4-FFF2-40B4-BE49-F238E27FC236}">
                    <a16:creationId xmlns:a16="http://schemas.microsoft.com/office/drawing/2014/main" id="{3080BE50-3187-4AB2-FCB5-F6B1799D2B5D}"/>
                  </a:ext>
                </a:extLst>
              </p:cNvPr>
              <p:cNvGrpSpPr/>
              <p:nvPr/>
            </p:nvGrpSpPr>
            <p:grpSpPr>
              <a:xfrm>
                <a:off x="8305471" y="3300216"/>
                <a:ext cx="44458" cy="38064"/>
                <a:chOff x="8305471" y="3300216"/>
                <a:chExt cx="44458" cy="38064"/>
              </a:xfrm>
            </p:grpSpPr>
            <p:sp>
              <p:nvSpPr>
                <p:cNvPr id="578" name="Freeform 2518">
                  <a:extLst>
                    <a:ext uri="{FF2B5EF4-FFF2-40B4-BE49-F238E27FC236}">
                      <a16:creationId xmlns:a16="http://schemas.microsoft.com/office/drawing/2014/main" id="{48FFFA79-2296-2AD3-C9D5-F79AB3ADD873}"/>
                    </a:ext>
                  </a:extLst>
                </p:cNvPr>
                <p:cNvSpPr/>
                <p:nvPr/>
              </p:nvSpPr>
              <p:spPr>
                <a:xfrm>
                  <a:off x="8327700" y="3300216"/>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79" name="Freeform 2519">
                  <a:extLst>
                    <a:ext uri="{FF2B5EF4-FFF2-40B4-BE49-F238E27FC236}">
                      <a16:creationId xmlns:a16="http://schemas.microsoft.com/office/drawing/2014/main" id="{0F68209F-0848-E92C-C951-5209411F970A}"/>
                    </a:ext>
                  </a:extLst>
                </p:cNvPr>
                <p:cNvSpPr/>
                <p:nvPr/>
              </p:nvSpPr>
              <p:spPr>
                <a:xfrm>
                  <a:off x="8305471" y="3319248"/>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97" name="Graphic 4">
                <a:extLst>
                  <a:ext uri="{FF2B5EF4-FFF2-40B4-BE49-F238E27FC236}">
                    <a16:creationId xmlns:a16="http://schemas.microsoft.com/office/drawing/2014/main" id="{0AE56D9C-F48A-B58F-CA0E-F274953DC60E}"/>
                  </a:ext>
                </a:extLst>
              </p:cNvPr>
              <p:cNvGrpSpPr/>
              <p:nvPr/>
            </p:nvGrpSpPr>
            <p:grpSpPr>
              <a:xfrm>
                <a:off x="8321603" y="3317345"/>
                <a:ext cx="44458" cy="38064"/>
                <a:chOff x="8321603" y="3317345"/>
                <a:chExt cx="44458" cy="38064"/>
              </a:xfrm>
            </p:grpSpPr>
            <p:sp>
              <p:nvSpPr>
                <p:cNvPr id="576" name="Freeform 2516">
                  <a:extLst>
                    <a:ext uri="{FF2B5EF4-FFF2-40B4-BE49-F238E27FC236}">
                      <a16:creationId xmlns:a16="http://schemas.microsoft.com/office/drawing/2014/main" id="{35E1AF01-3943-417C-9119-B6790A7A32BA}"/>
                    </a:ext>
                  </a:extLst>
                </p:cNvPr>
                <p:cNvSpPr/>
                <p:nvPr/>
              </p:nvSpPr>
              <p:spPr>
                <a:xfrm>
                  <a:off x="8343832" y="331734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77" name="Freeform 2517">
                  <a:extLst>
                    <a:ext uri="{FF2B5EF4-FFF2-40B4-BE49-F238E27FC236}">
                      <a16:creationId xmlns:a16="http://schemas.microsoft.com/office/drawing/2014/main" id="{C6D8B0FC-D7E6-4D98-A3DB-23B461253315}"/>
                    </a:ext>
                  </a:extLst>
                </p:cNvPr>
                <p:cNvSpPr/>
                <p:nvPr/>
              </p:nvSpPr>
              <p:spPr>
                <a:xfrm>
                  <a:off x="8321603" y="333637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98" name="Graphic 4">
                <a:extLst>
                  <a:ext uri="{FF2B5EF4-FFF2-40B4-BE49-F238E27FC236}">
                    <a16:creationId xmlns:a16="http://schemas.microsoft.com/office/drawing/2014/main" id="{FFC2D83C-8092-B36A-520B-431197860935}"/>
                  </a:ext>
                </a:extLst>
              </p:cNvPr>
              <p:cNvGrpSpPr/>
              <p:nvPr/>
            </p:nvGrpSpPr>
            <p:grpSpPr>
              <a:xfrm>
                <a:off x="8337481" y="3317345"/>
                <a:ext cx="44458" cy="38064"/>
                <a:chOff x="8337481" y="3317345"/>
                <a:chExt cx="44458" cy="38064"/>
              </a:xfrm>
            </p:grpSpPr>
            <p:sp>
              <p:nvSpPr>
                <p:cNvPr id="574" name="Freeform 2514">
                  <a:extLst>
                    <a:ext uri="{FF2B5EF4-FFF2-40B4-BE49-F238E27FC236}">
                      <a16:creationId xmlns:a16="http://schemas.microsoft.com/office/drawing/2014/main" id="{914777B9-FD1C-B7D6-51C8-1F7658D2185E}"/>
                    </a:ext>
                  </a:extLst>
                </p:cNvPr>
                <p:cNvSpPr/>
                <p:nvPr/>
              </p:nvSpPr>
              <p:spPr>
                <a:xfrm>
                  <a:off x="8359710" y="331734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75" name="Freeform 2515">
                  <a:extLst>
                    <a:ext uri="{FF2B5EF4-FFF2-40B4-BE49-F238E27FC236}">
                      <a16:creationId xmlns:a16="http://schemas.microsoft.com/office/drawing/2014/main" id="{2364732F-8F7A-83C4-ECD0-B5CCFA786802}"/>
                    </a:ext>
                  </a:extLst>
                </p:cNvPr>
                <p:cNvSpPr/>
                <p:nvPr/>
              </p:nvSpPr>
              <p:spPr>
                <a:xfrm>
                  <a:off x="8337481" y="333637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99" name="Graphic 4">
                <a:extLst>
                  <a:ext uri="{FF2B5EF4-FFF2-40B4-BE49-F238E27FC236}">
                    <a16:creationId xmlns:a16="http://schemas.microsoft.com/office/drawing/2014/main" id="{AD119BE6-0716-67BC-8CD2-72AB35ADCBF1}"/>
                  </a:ext>
                </a:extLst>
              </p:cNvPr>
              <p:cNvGrpSpPr/>
              <p:nvPr/>
            </p:nvGrpSpPr>
            <p:grpSpPr>
              <a:xfrm>
                <a:off x="8369745" y="3317345"/>
                <a:ext cx="44458" cy="38064"/>
                <a:chOff x="8369745" y="3317345"/>
                <a:chExt cx="44458" cy="38064"/>
              </a:xfrm>
            </p:grpSpPr>
            <p:sp>
              <p:nvSpPr>
                <p:cNvPr id="572" name="Freeform 2512">
                  <a:extLst>
                    <a:ext uri="{FF2B5EF4-FFF2-40B4-BE49-F238E27FC236}">
                      <a16:creationId xmlns:a16="http://schemas.microsoft.com/office/drawing/2014/main" id="{EC23CE56-E590-EB12-0847-75D4BAA93543}"/>
                    </a:ext>
                  </a:extLst>
                </p:cNvPr>
                <p:cNvSpPr/>
                <p:nvPr/>
              </p:nvSpPr>
              <p:spPr>
                <a:xfrm>
                  <a:off x="8391975" y="331734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73" name="Freeform 2513">
                  <a:extLst>
                    <a:ext uri="{FF2B5EF4-FFF2-40B4-BE49-F238E27FC236}">
                      <a16:creationId xmlns:a16="http://schemas.microsoft.com/office/drawing/2014/main" id="{78E4363B-E699-5653-FB35-03D4E4E09966}"/>
                    </a:ext>
                  </a:extLst>
                </p:cNvPr>
                <p:cNvSpPr/>
                <p:nvPr/>
              </p:nvSpPr>
              <p:spPr>
                <a:xfrm>
                  <a:off x="8369745" y="333637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00" name="Graphic 4">
                <a:extLst>
                  <a:ext uri="{FF2B5EF4-FFF2-40B4-BE49-F238E27FC236}">
                    <a16:creationId xmlns:a16="http://schemas.microsoft.com/office/drawing/2014/main" id="{F28C99B0-81B7-0381-193A-587E111B9125}"/>
                  </a:ext>
                </a:extLst>
              </p:cNvPr>
              <p:cNvGrpSpPr/>
              <p:nvPr/>
            </p:nvGrpSpPr>
            <p:grpSpPr>
              <a:xfrm>
                <a:off x="8384353" y="3366448"/>
                <a:ext cx="44458" cy="38064"/>
                <a:chOff x="8384353" y="3366448"/>
                <a:chExt cx="44458" cy="38064"/>
              </a:xfrm>
            </p:grpSpPr>
            <p:sp>
              <p:nvSpPr>
                <p:cNvPr id="570" name="Freeform 2510">
                  <a:extLst>
                    <a:ext uri="{FF2B5EF4-FFF2-40B4-BE49-F238E27FC236}">
                      <a16:creationId xmlns:a16="http://schemas.microsoft.com/office/drawing/2014/main" id="{B62D431D-68D5-694A-F02F-80B48148CF0F}"/>
                    </a:ext>
                  </a:extLst>
                </p:cNvPr>
                <p:cNvSpPr/>
                <p:nvPr/>
              </p:nvSpPr>
              <p:spPr>
                <a:xfrm>
                  <a:off x="8406582" y="3366448"/>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71" name="Freeform 2511">
                  <a:extLst>
                    <a:ext uri="{FF2B5EF4-FFF2-40B4-BE49-F238E27FC236}">
                      <a16:creationId xmlns:a16="http://schemas.microsoft.com/office/drawing/2014/main" id="{F90BCF4E-ED29-8195-D234-907C483DF122}"/>
                    </a:ext>
                  </a:extLst>
                </p:cNvPr>
                <p:cNvSpPr/>
                <p:nvPr/>
              </p:nvSpPr>
              <p:spPr>
                <a:xfrm>
                  <a:off x="8384353" y="338548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01" name="Graphic 4">
                <a:extLst>
                  <a:ext uri="{FF2B5EF4-FFF2-40B4-BE49-F238E27FC236}">
                    <a16:creationId xmlns:a16="http://schemas.microsoft.com/office/drawing/2014/main" id="{A99E391C-28EC-42F1-3C75-5974D562E970}"/>
                  </a:ext>
                </a:extLst>
              </p:cNvPr>
              <p:cNvGrpSpPr/>
              <p:nvPr/>
            </p:nvGrpSpPr>
            <p:grpSpPr>
              <a:xfrm>
                <a:off x="8416998" y="3433949"/>
                <a:ext cx="44458" cy="38064"/>
                <a:chOff x="8416998" y="3433949"/>
                <a:chExt cx="44458" cy="38064"/>
              </a:xfrm>
            </p:grpSpPr>
            <p:sp>
              <p:nvSpPr>
                <p:cNvPr id="568" name="Freeform 2508">
                  <a:extLst>
                    <a:ext uri="{FF2B5EF4-FFF2-40B4-BE49-F238E27FC236}">
                      <a16:creationId xmlns:a16="http://schemas.microsoft.com/office/drawing/2014/main" id="{7F8A6CF4-71ED-C2BB-86FD-057A0A439971}"/>
                    </a:ext>
                  </a:extLst>
                </p:cNvPr>
                <p:cNvSpPr/>
                <p:nvPr/>
              </p:nvSpPr>
              <p:spPr>
                <a:xfrm>
                  <a:off x="8439228" y="343394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69" name="Freeform 2509">
                  <a:extLst>
                    <a:ext uri="{FF2B5EF4-FFF2-40B4-BE49-F238E27FC236}">
                      <a16:creationId xmlns:a16="http://schemas.microsoft.com/office/drawing/2014/main" id="{0C3BEAC9-466E-4A21-0D61-0905D15BB053}"/>
                    </a:ext>
                  </a:extLst>
                </p:cNvPr>
                <p:cNvSpPr/>
                <p:nvPr/>
              </p:nvSpPr>
              <p:spPr>
                <a:xfrm>
                  <a:off x="8416998" y="3452982"/>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02" name="Graphic 4">
                <a:extLst>
                  <a:ext uri="{FF2B5EF4-FFF2-40B4-BE49-F238E27FC236}">
                    <a16:creationId xmlns:a16="http://schemas.microsoft.com/office/drawing/2014/main" id="{323834CB-F97C-6E0D-966C-AD842FDF79BD}"/>
                  </a:ext>
                </a:extLst>
              </p:cNvPr>
              <p:cNvGrpSpPr/>
              <p:nvPr/>
            </p:nvGrpSpPr>
            <p:grpSpPr>
              <a:xfrm>
                <a:off x="8427287" y="3466939"/>
                <a:ext cx="44458" cy="38064"/>
                <a:chOff x="8427287" y="3466939"/>
                <a:chExt cx="44458" cy="38064"/>
              </a:xfrm>
            </p:grpSpPr>
            <p:sp>
              <p:nvSpPr>
                <p:cNvPr id="566" name="Freeform 2506">
                  <a:extLst>
                    <a:ext uri="{FF2B5EF4-FFF2-40B4-BE49-F238E27FC236}">
                      <a16:creationId xmlns:a16="http://schemas.microsoft.com/office/drawing/2014/main" id="{BA2DEC1F-9AF8-828D-F796-8274EC60B585}"/>
                    </a:ext>
                  </a:extLst>
                </p:cNvPr>
                <p:cNvSpPr/>
                <p:nvPr/>
              </p:nvSpPr>
              <p:spPr>
                <a:xfrm>
                  <a:off x="8449517" y="346693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67" name="Freeform 2507">
                  <a:extLst>
                    <a:ext uri="{FF2B5EF4-FFF2-40B4-BE49-F238E27FC236}">
                      <a16:creationId xmlns:a16="http://schemas.microsoft.com/office/drawing/2014/main" id="{9FBE9C3A-2BA2-F5F4-3680-A18C4FB8E83D}"/>
                    </a:ext>
                  </a:extLst>
                </p:cNvPr>
                <p:cNvSpPr/>
                <p:nvPr/>
              </p:nvSpPr>
              <p:spPr>
                <a:xfrm>
                  <a:off x="8427287" y="348597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03" name="Graphic 4">
                <a:extLst>
                  <a:ext uri="{FF2B5EF4-FFF2-40B4-BE49-F238E27FC236}">
                    <a16:creationId xmlns:a16="http://schemas.microsoft.com/office/drawing/2014/main" id="{4C1E26CA-E473-C3C2-ABFA-3159C5281632}"/>
                  </a:ext>
                </a:extLst>
              </p:cNvPr>
              <p:cNvGrpSpPr/>
              <p:nvPr/>
            </p:nvGrpSpPr>
            <p:grpSpPr>
              <a:xfrm>
                <a:off x="8441768" y="3500182"/>
                <a:ext cx="44458" cy="38064"/>
                <a:chOff x="8441768" y="3500182"/>
                <a:chExt cx="44458" cy="38064"/>
              </a:xfrm>
            </p:grpSpPr>
            <p:sp>
              <p:nvSpPr>
                <p:cNvPr id="564" name="Freeform 2504">
                  <a:extLst>
                    <a:ext uri="{FF2B5EF4-FFF2-40B4-BE49-F238E27FC236}">
                      <a16:creationId xmlns:a16="http://schemas.microsoft.com/office/drawing/2014/main" id="{BB5583B9-1236-4CD5-3B8F-9B7977041B44}"/>
                    </a:ext>
                  </a:extLst>
                </p:cNvPr>
                <p:cNvSpPr/>
                <p:nvPr/>
              </p:nvSpPr>
              <p:spPr>
                <a:xfrm>
                  <a:off x="8463998" y="3500182"/>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65" name="Freeform 2505">
                  <a:extLst>
                    <a:ext uri="{FF2B5EF4-FFF2-40B4-BE49-F238E27FC236}">
                      <a16:creationId xmlns:a16="http://schemas.microsoft.com/office/drawing/2014/main" id="{08D0D039-BFAA-91AD-7928-FC738AAD4B1A}"/>
                    </a:ext>
                  </a:extLst>
                </p:cNvPr>
                <p:cNvSpPr/>
                <p:nvPr/>
              </p:nvSpPr>
              <p:spPr>
                <a:xfrm>
                  <a:off x="8441768" y="3519214"/>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04" name="Graphic 4">
                <a:extLst>
                  <a:ext uri="{FF2B5EF4-FFF2-40B4-BE49-F238E27FC236}">
                    <a16:creationId xmlns:a16="http://schemas.microsoft.com/office/drawing/2014/main" id="{CA656DED-BD77-5694-AE5A-1E2A2F332E3A}"/>
                  </a:ext>
                </a:extLst>
              </p:cNvPr>
              <p:cNvGrpSpPr/>
              <p:nvPr/>
            </p:nvGrpSpPr>
            <p:grpSpPr>
              <a:xfrm>
                <a:off x="8488259" y="3594201"/>
                <a:ext cx="44458" cy="38064"/>
                <a:chOff x="8488259" y="3594201"/>
                <a:chExt cx="44458" cy="38064"/>
              </a:xfrm>
            </p:grpSpPr>
            <p:sp>
              <p:nvSpPr>
                <p:cNvPr id="562" name="Freeform 2502">
                  <a:extLst>
                    <a:ext uri="{FF2B5EF4-FFF2-40B4-BE49-F238E27FC236}">
                      <a16:creationId xmlns:a16="http://schemas.microsoft.com/office/drawing/2014/main" id="{025F0E1C-4D4E-B16F-8ABA-95A326790D6E}"/>
                    </a:ext>
                  </a:extLst>
                </p:cNvPr>
                <p:cNvSpPr/>
                <p:nvPr/>
              </p:nvSpPr>
              <p:spPr>
                <a:xfrm>
                  <a:off x="8510489" y="3594201"/>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63" name="Freeform 2503">
                  <a:extLst>
                    <a:ext uri="{FF2B5EF4-FFF2-40B4-BE49-F238E27FC236}">
                      <a16:creationId xmlns:a16="http://schemas.microsoft.com/office/drawing/2014/main" id="{B0EB9D73-2AF9-978F-6F5A-AC5BE658A9E4}"/>
                    </a:ext>
                  </a:extLst>
                </p:cNvPr>
                <p:cNvSpPr/>
                <p:nvPr/>
              </p:nvSpPr>
              <p:spPr>
                <a:xfrm>
                  <a:off x="8488259" y="361323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05" name="Graphic 4">
                <a:extLst>
                  <a:ext uri="{FF2B5EF4-FFF2-40B4-BE49-F238E27FC236}">
                    <a16:creationId xmlns:a16="http://schemas.microsoft.com/office/drawing/2014/main" id="{20944147-3527-38FB-3B7D-A8181E957D9F}"/>
                  </a:ext>
                </a:extLst>
              </p:cNvPr>
              <p:cNvGrpSpPr/>
              <p:nvPr/>
            </p:nvGrpSpPr>
            <p:grpSpPr>
              <a:xfrm>
                <a:off x="8666983" y="3750012"/>
                <a:ext cx="44458" cy="38064"/>
                <a:chOff x="8666983" y="3750012"/>
                <a:chExt cx="44458" cy="38064"/>
              </a:xfrm>
            </p:grpSpPr>
            <p:sp>
              <p:nvSpPr>
                <p:cNvPr id="560" name="Freeform 2500">
                  <a:extLst>
                    <a:ext uri="{FF2B5EF4-FFF2-40B4-BE49-F238E27FC236}">
                      <a16:creationId xmlns:a16="http://schemas.microsoft.com/office/drawing/2014/main" id="{0ED520A0-C83D-1A8D-7988-845C0F7ED3DE}"/>
                    </a:ext>
                  </a:extLst>
                </p:cNvPr>
                <p:cNvSpPr/>
                <p:nvPr/>
              </p:nvSpPr>
              <p:spPr>
                <a:xfrm>
                  <a:off x="8689213" y="3750012"/>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61" name="Freeform 2501">
                  <a:extLst>
                    <a:ext uri="{FF2B5EF4-FFF2-40B4-BE49-F238E27FC236}">
                      <a16:creationId xmlns:a16="http://schemas.microsoft.com/office/drawing/2014/main" id="{09122ED2-DE02-9A0C-4C40-F08667BF7E3C}"/>
                    </a:ext>
                  </a:extLst>
                </p:cNvPr>
                <p:cNvSpPr/>
                <p:nvPr/>
              </p:nvSpPr>
              <p:spPr>
                <a:xfrm>
                  <a:off x="8666983" y="3769044"/>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06" name="Graphic 4">
                <a:extLst>
                  <a:ext uri="{FF2B5EF4-FFF2-40B4-BE49-F238E27FC236}">
                    <a16:creationId xmlns:a16="http://schemas.microsoft.com/office/drawing/2014/main" id="{494FEEEF-F425-1CBF-224F-0801A5C33C03}"/>
                  </a:ext>
                </a:extLst>
              </p:cNvPr>
              <p:cNvGrpSpPr/>
              <p:nvPr/>
            </p:nvGrpSpPr>
            <p:grpSpPr>
              <a:xfrm>
                <a:off x="8670286" y="3769044"/>
                <a:ext cx="44458" cy="38064"/>
                <a:chOff x="8670286" y="3769044"/>
                <a:chExt cx="44458" cy="38064"/>
              </a:xfrm>
            </p:grpSpPr>
            <p:sp>
              <p:nvSpPr>
                <p:cNvPr id="558" name="Freeform 2498">
                  <a:extLst>
                    <a:ext uri="{FF2B5EF4-FFF2-40B4-BE49-F238E27FC236}">
                      <a16:creationId xmlns:a16="http://schemas.microsoft.com/office/drawing/2014/main" id="{2145DF94-3524-0CDE-F5D6-E7CA7BEA55DD}"/>
                    </a:ext>
                  </a:extLst>
                </p:cNvPr>
                <p:cNvSpPr/>
                <p:nvPr/>
              </p:nvSpPr>
              <p:spPr>
                <a:xfrm>
                  <a:off x="8692515" y="3769044"/>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59" name="Freeform 2499">
                  <a:extLst>
                    <a:ext uri="{FF2B5EF4-FFF2-40B4-BE49-F238E27FC236}">
                      <a16:creationId xmlns:a16="http://schemas.microsoft.com/office/drawing/2014/main" id="{7E566383-E5A9-1853-1540-7A9738FB0F60}"/>
                    </a:ext>
                  </a:extLst>
                </p:cNvPr>
                <p:cNvSpPr/>
                <p:nvPr/>
              </p:nvSpPr>
              <p:spPr>
                <a:xfrm>
                  <a:off x="8670286" y="378807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07" name="Graphic 4">
                <a:extLst>
                  <a:ext uri="{FF2B5EF4-FFF2-40B4-BE49-F238E27FC236}">
                    <a16:creationId xmlns:a16="http://schemas.microsoft.com/office/drawing/2014/main" id="{377B2202-2E02-2A79-D5E9-B53B3028E07A}"/>
                  </a:ext>
                </a:extLst>
              </p:cNvPr>
              <p:cNvGrpSpPr/>
              <p:nvPr/>
            </p:nvGrpSpPr>
            <p:grpSpPr>
              <a:xfrm>
                <a:off x="8708901" y="3812311"/>
                <a:ext cx="44458" cy="38064"/>
                <a:chOff x="8708901" y="3812311"/>
                <a:chExt cx="44458" cy="38064"/>
              </a:xfrm>
            </p:grpSpPr>
            <p:sp>
              <p:nvSpPr>
                <p:cNvPr id="556" name="Freeform 2496">
                  <a:extLst>
                    <a:ext uri="{FF2B5EF4-FFF2-40B4-BE49-F238E27FC236}">
                      <a16:creationId xmlns:a16="http://schemas.microsoft.com/office/drawing/2014/main" id="{09A6257C-65E4-B035-0334-550A49E04B9D}"/>
                    </a:ext>
                  </a:extLst>
                </p:cNvPr>
                <p:cNvSpPr/>
                <p:nvPr/>
              </p:nvSpPr>
              <p:spPr>
                <a:xfrm>
                  <a:off x="8731131" y="3812311"/>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57" name="Freeform 2497">
                  <a:extLst>
                    <a:ext uri="{FF2B5EF4-FFF2-40B4-BE49-F238E27FC236}">
                      <a16:creationId xmlns:a16="http://schemas.microsoft.com/office/drawing/2014/main" id="{F733A899-7218-467C-8360-CB0E6F1CB637}"/>
                    </a:ext>
                  </a:extLst>
                </p:cNvPr>
                <p:cNvSpPr/>
                <p:nvPr/>
              </p:nvSpPr>
              <p:spPr>
                <a:xfrm>
                  <a:off x="8708901" y="383134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08" name="Graphic 4">
                <a:extLst>
                  <a:ext uri="{FF2B5EF4-FFF2-40B4-BE49-F238E27FC236}">
                    <a16:creationId xmlns:a16="http://schemas.microsoft.com/office/drawing/2014/main" id="{C653EEB7-A829-C46B-2FA9-E8FBCBC08883}"/>
                  </a:ext>
                </a:extLst>
              </p:cNvPr>
              <p:cNvGrpSpPr/>
              <p:nvPr/>
            </p:nvGrpSpPr>
            <p:grpSpPr>
              <a:xfrm>
                <a:off x="8735323" y="3812311"/>
                <a:ext cx="44458" cy="38064"/>
                <a:chOff x="8735323" y="3812311"/>
                <a:chExt cx="44458" cy="38064"/>
              </a:xfrm>
            </p:grpSpPr>
            <p:sp>
              <p:nvSpPr>
                <p:cNvPr id="554" name="Freeform 2494">
                  <a:extLst>
                    <a:ext uri="{FF2B5EF4-FFF2-40B4-BE49-F238E27FC236}">
                      <a16:creationId xmlns:a16="http://schemas.microsoft.com/office/drawing/2014/main" id="{389EC6DC-791F-45C0-DA9D-9213FAA1C3C5}"/>
                    </a:ext>
                  </a:extLst>
                </p:cNvPr>
                <p:cNvSpPr/>
                <p:nvPr/>
              </p:nvSpPr>
              <p:spPr>
                <a:xfrm>
                  <a:off x="8757552" y="3812311"/>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55" name="Freeform 2495">
                  <a:extLst>
                    <a:ext uri="{FF2B5EF4-FFF2-40B4-BE49-F238E27FC236}">
                      <a16:creationId xmlns:a16="http://schemas.microsoft.com/office/drawing/2014/main" id="{A0A8A79E-D9A9-DE19-97C0-80290F29C82D}"/>
                    </a:ext>
                  </a:extLst>
                </p:cNvPr>
                <p:cNvSpPr/>
                <p:nvPr/>
              </p:nvSpPr>
              <p:spPr>
                <a:xfrm>
                  <a:off x="8735323" y="383134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09" name="Graphic 4">
                <a:extLst>
                  <a:ext uri="{FF2B5EF4-FFF2-40B4-BE49-F238E27FC236}">
                    <a16:creationId xmlns:a16="http://schemas.microsoft.com/office/drawing/2014/main" id="{64F4AC51-E61D-0224-4D1F-055E4F98DC5E}"/>
                  </a:ext>
                </a:extLst>
              </p:cNvPr>
              <p:cNvGrpSpPr/>
              <p:nvPr/>
            </p:nvGrpSpPr>
            <p:grpSpPr>
              <a:xfrm>
                <a:off x="8782195" y="3853801"/>
                <a:ext cx="44458" cy="38064"/>
                <a:chOff x="8782195" y="3853801"/>
                <a:chExt cx="44458" cy="38064"/>
              </a:xfrm>
            </p:grpSpPr>
            <p:sp>
              <p:nvSpPr>
                <p:cNvPr id="552" name="Freeform 2492">
                  <a:extLst>
                    <a:ext uri="{FF2B5EF4-FFF2-40B4-BE49-F238E27FC236}">
                      <a16:creationId xmlns:a16="http://schemas.microsoft.com/office/drawing/2014/main" id="{CCB6603E-F9DC-A21F-088B-E0C0979E236A}"/>
                    </a:ext>
                  </a:extLst>
                </p:cNvPr>
                <p:cNvSpPr/>
                <p:nvPr/>
              </p:nvSpPr>
              <p:spPr>
                <a:xfrm>
                  <a:off x="8804424" y="3853801"/>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53" name="Freeform 2493">
                  <a:extLst>
                    <a:ext uri="{FF2B5EF4-FFF2-40B4-BE49-F238E27FC236}">
                      <a16:creationId xmlns:a16="http://schemas.microsoft.com/office/drawing/2014/main" id="{E3B96AA3-C786-D99E-9DDB-9D98E1C1E50E}"/>
                    </a:ext>
                  </a:extLst>
                </p:cNvPr>
                <p:cNvSpPr/>
                <p:nvPr/>
              </p:nvSpPr>
              <p:spPr>
                <a:xfrm>
                  <a:off x="8782195" y="3872834"/>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10" name="Graphic 4">
                <a:extLst>
                  <a:ext uri="{FF2B5EF4-FFF2-40B4-BE49-F238E27FC236}">
                    <a16:creationId xmlns:a16="http://schemas.microsoft.com/office/drawing/2014/main" id="{40872B68-A064-722D-8202-07B8B1905720}"/>
                  </a:ext>
                </a:extLst>
              </p:cNvPr>
              <p:cNvGrpSpPr/>
              <p:nvPr/>
            </p:nvGrpSpPr>
            <p:grpSpPr>
              <a:xfrm>
                <a:off x="8920779" y="4015956"/>
                <a:ext cx="44458" cy="38064"/>
                <a:chOff x="8920779" y="4015956"/>
                <a:chExt cx="44458" cy="38064"/>
              </a:xfrm>
            </p:grpSpPr>
            <p:sp>
              <p:nvSpPr>
                <p:cNvPr id="550" name="Freeform 2490">
                  <a:extLst>
                    <a:ext uri="{FF2B5EF4-FFF2-40B4-BE49-F238E27FC236}">
                      <a16:creationId xmlns:a16="http://schemas.microsoft.com/office/drawing/2014/main" id="{45CFCFAE-2989-BD92-997E-8A3D8FB0CF89}"/>
                    </a:ext>
                  </a:extLst>
                </p:cNvPr>
                <p:cNvSpPr/>
                <p:nvPr/>
              </p:nvSpPr>
              <p:spPr>
                <a:xfrm>
                  <a:off x="8943008" y="4015956"/>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51" name="Freeform 2491">
                  <a:extLst>
                    <a:ext uri="{FF2B5EF4-FFF2-40B4-BE49-F238E27FC236}">
                      <a16:creationId xmlns:a16="http://schemas.microsoft.com/office/drawing/2014/main" id="{A33F0856-08EA-0731-6F4D-A33D723393A2}"/>
                    </a:ext>
                  </a:extLst>
                </p:cNvPr>
                <p:cNvSpPr/>
                <p:nvPr/>
              </p:nvSpPr>
              <p:spPr>
                <a:xfrm>
                  <a:off x="8920779" y="4034989"/>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11" name="Graphic 4">
                <a:extLst>
                  <a:ext uri="{FF2B5EF4-FFF2-40B4-BE49-F238E27FC236}">
                    <a16:creationId xmlns:a16="http://schemas.microsoft.com/office/drawing/2014/main" id="{ECB055C8-FA9D-EEA0-F1D6-10C71A6E5F7C}"/>
                  </a:ext>
                </a:extLst>
              </p:cNvPr>
              <p:cNvGrpSpPr/>
              <p:nvPr/>
            </p:nvGrpSpPr>
            <p:grpSpPr>
              <a:xfrm>
                <a:off x="8941103" y="4036892"/>
                <a:ext cx="44458" cy="38064"/>
                <a:chOff x="8941103" y="4036892"/>
                <a:chExt cx="44458" cy="38064"/>
              </a:xfrm>
            </p:grpSpPr>
            <p:sp>
              <p:nvSpPr>
                <p:cNvPr id="548" name="Freeform 2488">
                  <a:extLst>
                    <a:ext uri="{FF2B5EF4-FFF2-40B4-BE49-F238E27FC236}">
                      <a16:creationId xmlns:a16="http://schemas.microsoft.com/office/drawing/2014/main" id="{8B438A85-0659-19E7-D085-7AA670B07EE5}"/>
                    </a:ext>
                  </a:extLst>
                </p:cNvPr>
                <p:cNvSpPr/>
                <p:nvPr/>
              </p:nvSpPr>
              <p:spPr>
                <a:xfrm>
                  <a:off x="8963332" y="4036892"/>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49" name="Freeform 2489">
                  <a:extLst>
                    <a:ext uri="{FF2B5EF4-FFF2-40B4-BE49-F238E27FC236}">
                      <a16:creationId xmlns:a16="http://schemas.microsoft.com/office/drawing/2014/main" id="{4BAB89A0-582D-1370-A459-D14579D1D6D2}"/>
                    </a:ext>
                  </a:extLst>
                </p:cNvPr>
                <p:cNvSpPr/>
                <p:nvPr/>
              </p:nvSpPr>
              <p:spPr>
                <a:xfrm>
                  <a:off x="8941103" y="4055924"/>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12" name="Graphic 4">
                <a:extLst>
                  <a:ext uri="{FF2B5EF4-FFF2-40B4-BE49-F238E27FC236}">
                    <a16:creationId xmlns:a16="http://schemas.microsoft.com/office/drawing/2014/main" id="{04C6FF0B-A376-9F54-FA4D-6606C13FC36F}"/>
                  </a:ext>
                </a:extLst>
              </p:cNvPr>
              <p:cNvGrpSpPr/>
              <p:nvPr/>
            </p:nvGrpSpPr>
            <p:grpSpPr>
              <a:xfrm>
                <a:off x="9141167" y="4131673"/>
                <a:ext cx="44458" cy="38064"/>
                <a:chOff x="9141167" y="4131673"/>
                <a:chExt cx="44458" cy="38064"/>
              </a:xfrm>
            </p:grpSpPr>
            <p:sp>
              <p:nvSpPr>
                <p:cNvPr id="546" name="Freeform 2486">
                  <a:extLst>
                    <a:ext uri="{FF2B5EF4-FFF2-40B4-BE49-F238E27FC236}">
                      <a16:creationId xmlns:a16="http://schemas.microsoft.com/office/drawing/2014/main" id="{69DDB471-9052-2381-11DA-2F79A53925AC}"/>
                    </a:ext>
                  </a:extLst>
                </p:cNvPr>
                <p:cNvSpPr/>
                <p:nvPr/>
              </p:nvSpPr>
              <p:spPr>
                <a:xfrm>
                  <a:off x="9163396" y="4131673"/>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47" name="Freeform 2487">
                  <a:extLst>
                    <a:ext uri="{FF2B5EF4-FFF2-40B4-BE49-F238E27FC236}">
                      <a16:creationId xmlns:a16="http://schemas.microsoft.com/office/drawing/2014/main" id="{E569D551-80D7-857F-7D7F-AA0C8F93D5A7}"/>
                    </a:ext>
                  </a:extLst>
                </p:cNvPr>
                <p:cNvSpPr/>
                <p:nvPr/>
              </p:nvSpPr>
              <p:spPr>
                <a:xfrm>
                  <a:off x="9141167" y="4150705"/>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13" name="Graphic 4">
                <a:extLst>
                  <a:ext uri="{FF2B5EF4-FFF2-40B4-BE49-F238E27FC236}">
                    <a16:creationId xmlns:a16="http://schemas.microsoft.com/office/drawing/2014/main" id="{1266C98E-D456-CC76-2F90-125B6E8664B2}"/>
                  </a:ext>
                </a:extLst>
              </p:cNvPr>
              <p:cNvGrpSpPr/>
              <p:nvPr/>
            </p:nvGrpSpPr>
            <p:grpSpPr>
              <a:xfrm>
                <a:off x="9146121" y="4153877"/>
                <a:ext cx="44458" cy="38064"/>
                <a:chOff x="9146121" y="4153877"/>
                <a:chExt cx="44458" cy="38064"/>
              </a:xfrm>
            </p:grpSpPr>
            <p:sp>
              <p:nvSpPr>
                <p:cNvPr id="544" name="Freeform 2484">
                  <a:extLst>
                    <a:ext uri="{FF2B5EF4-FFF2-40B4-BE49-F238E27FC236}">
                      <a16:creationId xmlns:a16="http://schemas.microsoft.com/office/drawing/2014/main" id="{4F0873FE-21B9-BBA2-C26B-04034CE82E47}"/>
                    </a:ext>
                  </a:extLst>
                </p:cNvPr>
                <p:cNvSpPr/>
                <p:nvPr/>
              </p:nvSpPr>
              <p:spPr>
                <a:xfrm>
                  <a:off x="9168350" y="4153877"/>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45" name="Freeform 2485">
                  <a:extLst>
                    <a:ext uri="{FF2B5EF4-FFF2-40B4-BE49-F238E27FC236}">
                      <a16:creationId xmlns:a16="http://schemas.microsoft.com/office/drawing/2014/main" id="{B8C18759-CC23-19CA-9179-0051D4395EFA}"/>
                    </a:ext>
                  </a:extLst>
                </p:cNvPr>
                <p:cNvSpPr/>
                <p:nvPr/>
              </p:nvSpPr>
              <p:spPr>
                <a:xfrm>
                  <a:off x="9146121" y="4172909"/>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14" name="Graphic 4">
                <a:extLst>
                  <a:ext uri="{FF2B5EF4-FFF2-40B4-BE49-F238E27FC236}">
                    <a16:creationId xmlns:a16="http://schemas.microsoft.com/office/drawing/2014/main" id="{6AFB1499-A076-3EED-0E76-BA44D7B31D6F}"/>
                  </a:ext>
                </a:extLst>
              </p:cNvPr>
              <p:cNvGrpSpPr/>
              <p:nvPr/>
            </p:nvGrpSpPr>
            <p:grpSpPr>
              <a:xfrm>
                <a:off x="9168350" y="4161109"/>
                <a:ext cx="44458" cy="38064"/>
                <a:chOff x="9168350" y="4161109"/>
                <a:chExt cx="44458" cy="38064"/>
              </a:xfrm>
            </p:grpSpPr>
            <p:sp>
              <p:nvSpPr>
                <p:cNvPr id="542" name="Freeform 2482">
                  <a:extLst>
                    <a:ext uri="{FF2B5EF4-FFF2-40B4-BE49-F238E27FC236}">
                      <a16:creationId xmlns:a16="http://schemas.microsoft.com/office/drawing/2014/main" id="{3F6C5F2A-3E03-943D-1CB8-449CCD91A5B3}"/>
                    </a:ext>
                  </a:extLst>
                </p:cNvPr>
                <p:cNvSpPr/>
                <p:nvPr/>
              </p:nvSpPr>
              <p:spPr>
                <a:xfrm>
                  <a:off x="9190580" y="4161109"/>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4F74C8"/>
                  </a:solidFill>
                  <a:prstDash val="solid"/>
                  <a:miter/>
                </a:ln>
              </p:spPr>
              <p:txBody>
                <a:bodyPr rtlCol="0" anchor="ctr"/>
                <a:lstStyle/>
                <a:p>
                  <a:endParaRPr lang="en-US" sz="900"/>
                </a:p>
              </p:txBody>
            </p:sp>
            <p:sp>
              <p:nvSpPr>
                <p:cNvPr id="543" name="Freeform 2483">
                  <a:extLst>
                    <a:ext uri="{FF2B5EF4-FFF2-40B4-BE49-F238E27FC236}">
                      <a16:creationId xmlns:a16="http://schemas.microsoft.com/office/drawing/2014/main" id="{198DFFC7-DE04-8840-1EC3-930425A99837}"/>
                    </a:ext>
                  </a:extLst>
                </p:cNvPr>
                <p:cNvSpPr/>
                <p:nvPr/>
              </p:nvSpPr>
              <p:spPr>
                <a:xfrm>
                  <a:off x="9168350" y="418014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15" name="Graphic 4">
                <a:extLst>
                  <a:ext uri="{FF2B5EF4-FFF2-40B4-BE49-F238E27FC236}">
                    <a16:creationId xmlns:a16="http://schemas.microsoft.com/office/drawing/2014/main" id="{F0ACA12E-24E6-2821-EA8D-8C526A6F572A}"/>
                  </a:ext>
                </a:extLst>
              </p:cNvPr>
              <p:cNvGrpSpPr/>
              <p:nvPr/>
            </p:nvGrpSpPr>
            <p:grpSpPr>
              <a:xfrm>
                <a:off x="9353552" y="4257159"/>
                <a:ext cx="44458" cy="38064"/>
                <a:chOff x="9353552" y="4257159"/>
                <a:chExt cx="44458" cy="38064"/>
              </a:xfrm>
            </p:grpSpPr>
            <p:sp>
              <p:nvSpPr>
                <p:cNvPr id="540" name="Freeform 2480">
                  <a:extLst>
                    <a:ext uri="{FF2B5EF4-FFF2-40B4-BE49-F238E27FC236}">
                      <a16:creationId xmlns:a16="http://schemas.microsoft.com/office/drawing/2014/main" id="{5E87EA0D-F090-AC17-A8C2-A0CACE7CCC21}"/>
                    </a:ext>
                  </a:extLst>
                </p:cNvPr>
                <p:cNvSpPr/>
                <p:nvPr/>
              </p:nvSpPr>
              <p:spPr>
                <a:xfrm>
                  <a:off x="9375782" y="425715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41" name="Freeform 2481">
                  <a:extLst>
                    <a:ext uri="{FF2B5EF4-FFF2-40B4-BE49-F238E27FC236}">
                      <a16:creationId xmlns:a16="http://schemas.microsoft.com/office/drawing/2014/main" id="{5F276B76-C1A3-F94F-8A3C-8F97EB1F414C}"/>
                    </a:ext>
                  </a:extLst>
                </p:cNvPr>
                <p:cNvSpPr/>
                <p:nvPr/>
              </p:nvSpPr>
              <p:spPr>
                <a:xfrm>
                  <a:off x="9353552" y="427619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16" name="Graphic 4">
                <a:extLst>
                  <a:ext uri="{FF2B5EF4-FFF2-40B4-BE49-F238E27FC236}">
                    <a16:creationId xmlns:a16="http://schemas.microsoft.com/office/drawing/2014/main" id="{ED109918-C84D-BC98-E1C5-28A0E65860D0}"/>
                  </a:ext>
                </a:extLst>
              </p:cNvPr>
              <p:cNvGrpSpPr/>
              <p:nvPr/>
            </p:nvGrpSpPr>
            <p:grpSpPr>
              <a:xfrm>
                <a:off x="9417827" y="4301694"/>
                <a:ext cx="44458" cy="38064"/>
                <a:chOff x="9417827" y="4301694"/>
                <a:chExt cx="44458" cy="38064"/>
              </a:xfrm>
            </p:grpSpPr>
            <p:sp>
              <p:nvSpPr>
                <p:cNvPr id="538" name="Freeform 2478">
                  <a:extLst>
                    <a:ext uri="{FF2B5EF4-FFF2-40B4-BE49-F238E27FC236}">
                      <a16:creationId xmlns:a16="http://schemas.microsoft.com/office/drawing/2014/main" id="{A527ABDF-B29D-44E7-C513-374A647D465B}"/>
                    </a:ext>
                  </a:extLst>
                </p:cNvPr>
                <p:cNvSpPr/>
                <p:nvPr/>
              </p:nvSpPr>
              <p:spPr>
                <a:xfrm>
                  <a:off x="9440056" y="4301694"/>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4F74C8"/>
                  </a:solidFill>
                  <a:prstDash val="solid"/>
                  <a:miter/>
                </a:ln>
              </p:spPr>
              <p:txBody>
                <a:bodyPr rtlCol="0" anchor="ctr"/>
                <a:lstStyle/>
                <a:p>
                  <a:endParaRPr lang="en-US" sz="900"/>
                </a:p>
              </p:txBody>
            </p:sp>
            <p:sp>
              <p:nvSpPr>
                <p:cNvPr id="539" name="Freeform 2479">
                  <a:extLst>
                    <a:ext uri="{FF2B5EF4-FFF2-40B4-BE49-F238E27FC236}">
                      <a16:creationId xmlns:a16="http://schemas.microsoft.com/office/drawing/2014/main" id="{7492944B-CA3C-D0DC-340E-E13C3ADF2425}"/>
                    </a:ext>
                  </a:extLst>
                </p:cNvPr>
                <p:cNvSpPr/>
                <p:nvPr/>
              </p:nvSpPr>
              <p:spPr>
                <a:xfrm>
                  <a:off x="9417827" y="432072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17" name="Graphic 4">
                <a:extLst>
                  <a:ext uri="{FF2B5EF4-FFF2-40B4-BE49-F238E27FC236}">
                    <a16:creationId xmlns:a16="http://schemas.microsoft.com/office/drawing/2014/main" id="{535B3142-DFBF-95C2-4E98-C3ADE69EEEC7}"/>
                  </a:ext>
                </a:extLst>
              </p:cNvPr>
              <p:cNvGrpSpPr/>
              <p:nvPr/>
            </p:nvGrpSpPr>
            <p:grpSpPr>
              <a:xfrm>
                <a:off x="9578005" y="4301694"/>
                <a:ext cx="44458" cy="38064"/>
                <a:chOff x="9578005" y="4301694"/>
                <a:chExt cx="44458" cy="38064"/>
              </a:xfrm>
            </p:grpSpPr>
            <p:sp>
              <p:nvSpPr>
                <p:cNvPr id="536" name="Freeform 2476">
                  <a:extLst>
                    <a:ext uri="{FF2B5EF4-FFF2-40B4-BE49-F238E27FC236}">
                      <a16:creationId xmlns:a16="http://schemas.microsoft.com/office/drawing/2014/main" id="{C7D35FB0-BEE8-6294-47CE-9E025B1A812A}"/>
                    </a:ext>
                  </a:extLst>
                </p:cNvPr>
                <p:cNvSpPr/>
                <p:nvPr/>
              </p:nvSpPr>
              <p:spPr>
                <a:xfrm>
                  <a:off x="9600235" y="4301694"/>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4F74C8"/>
                  </a:solidFill>
                  <a:prstDash val="solid"/>
                  <a:miter/>
                </a:ln>
              </p:spPr>
              <p:txBody>
                <a:bodyPr rtlCol="0" anchor="ctr"/>
                <a:lstStyle/>
                <a:p>
                  <a:endParaRPr lang="en-US" sz="900"/>
                </a:p>
              </p:txBody>
            </p:sp>
            <p:sp>
              <p:nvSpPr>
                <p:cNvPr id="537" name="Freeform 2477">
                  <a:extLst>
                    <a:ext uri="{FF2B5EF4-FFF2-40B4-BE49-F238E27FC236}">
                      <a16:creationId xmlns:a16="http://schemas.microsoft.com/office/drawing/2014/main" id="{8F5FC258-8439-365C-4A82-B7B628754C01}"/>
                    </a:ext>
                  </a:extLst>
                </p:cNvPr>
                <p:cNvSpPr/>
                <p:nvPr/>
              </p:nvSpPr>
              <p:spPr>
                <a:xfrm>
                  <a:off x="9578005" y="432072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18" name="Graphic 4">
                <a:extLst>
                  <a:ext uri="{FF2B5EF4-FFF2-40B4-BE49-F238E27FC236}">
                    <a16:creationId xmlns:a16="http://schemas.microsoft.com/office/drawing/2014/main" id="{1C775EF3-E1C4-6CAF-0FF7-DA05CD876D4B}"/>
                  </a:ext>
                </a:extLst>
              </p:cNvPr>
              <p:cNvGrpSpPr/>
              <p:nvPr/>
            </p:nvGrpSpPr>
            <p:grpSpPr>
              <a:xfrm>
                <a:off x="9911699" y="4301694"/>
                <a:ext cx="44458" cy="38064"/>
                <a:chOff x="9911699" y="4301694"/>
                <a:chExt cx="44458" cy="38064"/>
              </a:xfrm>
            </p:grpSpPr>
            <p:sp>
              <p:nvSpPr>
                <p:cNvPr id="534" name="Freeform 2474">
                  <a:extLst>
                    <a:ext uri="{FF2B5EF4-FFF2-40B4-BE49-F238E27FC236}">
                      <a16:creationId xmlns:a16="http://schemas.microsoft.com/office/drawing/2014/main" id="{5A6B5B71-1626-AFEE-4160-14CA1EDE6A42}"/>
                    </a:ext>
                  </a:extLst>
                </p:cNvPr>
                <p:cNvSpPr/>
                <p:nvPr/>
              </p:nvSpPr>
              <p:spPr>
                <a:xfrm>
                  <a:off x="9933929" y="4301694"/>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4F74C8"/>
                  </a:solidFill>
                  <a:prstDash val="solid"/>
                  <a:miter/>
                </a:ln>
              </p:spPr>
              <p:txBody>
                <a:bodyPr rtlCol="0" anchor="ctr"/>
                <a:lstStyle/>
                <a:p>
                  <a:endParaRPr lang="en-US" sz="900"/>
                </a:p>
              </p:txBody>
            </p:sp>
            <p:sp>
              <p:nvSpPr>
                <p:cNvPr id="535" name="Freeform 2475">
                  <a:extLst>
                    <a:ext uri="{FF2B5EF4-FFF2-40B4-BE49-F238E27FC236}">
                      <a16:creationId xmlns:a16="http://schemas.microsoft.com/office/drawing/2014/main" id="{22ABFBC6-B057-948D-541F-18F99F215D34}"/>
                    </a:ext>
                  </a:extLst>
                </p:cNvPr>
                <p:cNvSpPr/>
                <p:nvPr/>
              </p:nvSpPr>
              <p:spPr>
                <a:xfrm>
                  <a:off x="9911699" y="432072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19" name="Graphic 4">
                <a:extLst>
                  <a:ext uri="{FF2B5EF4-FFF2-40B4-BE49-F238E27FC236}">
                    <a16:creationId xmlns:a16="http://schemas.microsoft.com/office/drawing/2014/main" id="{5205713D-904C-2CBD-C590-2D3A7D6EC314}"/>
                  </a:ext>
                </a:extLst>
              </p:cNvPr>
              <p:cNvGrpSpPr/>
              <p:nvPr/>
            </p:nvGrpSpPr>
            <p:grpSpPr>
              <a:xfrm>
                <a:off x="9948283" y="4301694"/>
                <a:ext cx="44458" cy="38064"/>
                <a:chOff x="9948283" y="4301694"/>
                <a:chExt cx="44458" cy="38064"/>
              </a:xfrm>
            </p:grpSpPr>
            <p:sp>
              <p:nvSpPr>
                <p:cNvPr id="532" name="Freeform 2472">
                  <a:extLst>
                    <a:ext uri="{FF2B5EF4-FFF2-40B4-BE49-F238E27FC236}">
                      <a16:creationId xmlns:a16="http://schemas.microsoft.com/office/drawing/2014/main" id="{33E24D68-3DA4-C057-8ECD-6E1570E17076}"/>
                    </a:ext>
                  </a:extLst>
                </p:cNvPr>
                <p:cNvSpPr/>
                <p:nvPr/>
              </p:nvSpPr>
              <p:spPr>
                <a:xfrm>
                  <a:off x="9970512" y="4301694"/>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4F74C8"/>
                  </a:solidFill>
                  <a:prstDash val="solid"/>
                  <a:miter/>
                </a:ln>
              </p:spPr>
              <p:txBody>
                <a:bodyPr rtlCol="0" anchor="ctr"/>
                <a:lstStyle/>
                <a:p>
                  <a:endParaRPr lang="en-US" sz="900"/>
                </a:p>
              </p:txBody>
            </p:sp>
            <p:sp>
              <p:nvSpPr>
                <p:cNvPr id="533" name="Freeform 2473">
                  <a:extLst>
                    <a:ext uri="{FF2B5EF4-FFF2-40B4-BE49-F238E27FC236}">
                      <a16:creationId xmlns:a16="http://schemas.microsoft.com/office/drawing/2014/main" id="{1866B6EF-D3ED-24ED-8D19-0E76B67091ED}"/>
                    </a:ext>
                  </a:extLst>
                </p:cNvPr>
                <p:cNvSpPr/>
                <p:nvPr/>
              </p:nvSpPr>
              <p:spPr>
                <a:xfrm>
                  <a:off x="9948283" y="4320726"/>
                  <a:ext cx="44458" cy="12688"/>
                </a:xfrm>
                <a:custGeom>
                  <a:avLst/>
                  <a:gdLst>
                    <a:gd name="connsiteX0" fmla="*/ 44458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8" y="0"/>
                      </a:moveTo>
                      <a:lnTo>
                        <a:pt x="0" y="0"/>
                      </a:lnTo>
                    </a:path>
                  </a:pathLst>
                </a:custGeom>
                <a:ln w="6348" cap="flat">
                  <a:solidFill>
                    <a:srgbClr val="4F74C8"/>
                  </a:solidFill>
                  <a:prstDash val="solid"/>
                  <a:miter/>
                </a:ln>
              </p:spPr>
              <p:txBody>
                <a:bodyPr rtlCol="0" anchor="ctr"/>
                <a:lstStyle/>
                <a:p>
                  <a:endParaRPr lang="en-US" sz="900"/>
                </a:p>
              </p:txBody>
            </p:sp>
          </p:grpSp>
          <p:grpSp>
            <p:nvGrpSpPr>
              <p:cNvPr id="520" name="Graphic 4">
                <a:extLst>
                  <a:ext uri="{FF2B5EF4-FFF2-40B4-BE49-F238E27FC236}">
                    <a16:creationId xmlns:a16="http://schemas.microsoft.com/office/drawing/2014/main" id="{87464F52-C828-CFD4-56B2-7DDC58DED7FA}"/>
                  </a:ext>
                </a:extLst>
              </p:cNvPr>
              <p:cNvGrpSpPr/>
              <p:nvPr/>
            </p:nvGrpSpPr>
            <p:grpSpPr>
              <a:xfrm>
                <a:off x="9962001" y="4301694"/>
                <a:ext cx="44458" cy="38064"/>
                <a:chOff x="9962001" y="4301694"/>
                <a:chExt cx="44458" cy="38064"/>
              </a:xfrm>
            </p:grpSpPr>
            <p:sp>
              <p:nvSpPr>
                <p:cNvPr id="530" name="Freeform 2470">
                  <a:extLst>
                    <a:ext uri="{FF2B5EF4-FFF2-40B4-BE49-F238E27FC236}">
                      <a16:creationId xmlns:a16="http://schemas.microsoft.com/office/drawing/2014/main" id="{01AB90BB-1EA6-BF36-2B2B-85944FB55855}"/>
                    </a:ext>
                  </a:extLst>
                </p:cNvPr>
                <p:cNvSpPr/>
                <p:nvPr/>
              </p:nvSpPr>
              <p:spPr>
                <a:xfrm>
                  <a:off x="9984231" y="4301694"/>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4F74C8"/>
                  </a:solidFill>
                  <a:prstDash val="solid"/>
                  <a:miter/>
                </a:ln>
              </p:spPr>
              <p:txBody>
                <a:bodyPr rtlCol="0" anchor="ctr"/>
                <a:lstStyle/>
                <a:p>
                  <a:endParaRPr lang="en-US" sz="900"/>
                </a:p>
              </p:txBody>
            </p:sp>
            <p:sp>
              <p:nvSpPr>
                <p:cNvPr id="531" name="Freeform 2471">
                  <a:extLst>
                    <a:ext uri="{FF2B5EF4-FFF2-40B4-BE49-F238E27FC236}">
                      <a16:creationId xmlns:a16="http://schemas.microsoft.com/office/drawing/2014/main" id="{67BF8B51-021D-0656-7505-EDE01837C9E9}"/>
                    </a:ext>
                  </a:extLst>
                </p:cNvPr>
                <p:cNvSpPr/>
                <p:nvPr/>
              </p:nvSpPr>
              <p:spPr>
                <a:xfrm>
                  <a:off x="9962001" y="432072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21" name="Graphic 4">
                <a:extLst>
                  <a:ext uri="{FF2B5EF4-FFF2-40B4-BE49-F238E27FC236}">
                    <a16:creationId xmlns:a16="http://schemas.microsoft.com/office/drawing/2014/main" id="{03A5C53C-872F-513F-6DD0-B4A6DC287F97}"/>
                  </a:ext>
                </a:extLst>
              </p:cNvPr>
              <p:cNvGrpSpPr/>
              <p:nvPr/>
            </p:nvGrpSpPr>
            <p:grpSpPr>
              <a:xfrm>
                <a:off x="9976863" y="4301694"/>
                <a:ext cx="44458" cy="38064"/>
                <a:chOff x="9976863" y="4301694"/>
                <a:chExt cx="44458" cy="38064"/>
              </a:xfrm>
            </p:grpSpPr>
            <p:sp>
              <p:nvSpPr>
                <p:cNvPr id="528" name="Freeform 2468">
                  <a:extLst>
                    <a:ext uri="{FF2B5EF4-FFF2-40B4-BE49-F238E27FC236}">
                      <a16:creationId xmlns:a16="http://schemas.microsoft.com/office/drawing/2014/main" id="{D6915917-44F6-ADB5-C7FF-715D792BEA20}"/>
                    </a:ext>
                  </a:extLst>
                </p:cNvPr>
                <p:cNvSpPr/>
                <p:nvPr/>
              </p:nvSpPr>
              <p:spPr>
                <a:xfrm>
                  <a:off x="9999093" y="4301694"/>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4F74C8"/>
                  </a:solidFill>
                  <a:prstDash val="solid"/>
                  <a:miter/>
                </a:ln>
              </p:spPr>
              <p:txBody>
                <a:bodyPr rtlCol="0" anchor="ctr"/>
                <a:lstStyle/>
                <a:p>
                  <a:endParaRPr lang="en-US" sz="900"/>
                </a:p>
              </p:txBody>
            </p:sp>
            <p:sp>
              <p:nvSpPr>
                <p:cNvPr id="529" name="Freeform 2469">
                  <a:extLst>
                    <a:ext uri="{FF2B5EF4-FFF2-40B4-BE49-F238E27FC236}">
                      <a16:creationId xmlns:a16="http://schemas.microsoft.com/office/drawing/2014/main" id="{6B7AE82C-CB00-BC0E-08B2-5DBD17A9B480}"/>
                    </a:ext>
                  </a:extLst>
                </p:cNvPr>
                <p:cNvSpPr/>
                <p:nvPr/>
              </p:nvSpPr>
              <p:spPr>
                <a:xfrm>
                  <a:off x="9976863" y="4320726"/>
                  <a:ext cx="44458" cy="12688"/>
                </a:xfrm>
                <a:custGeom>
                  <a:avLst/>
                  <a:gdLst>
                    <a:gd name="connsiteX0" fmla="*/ 44458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8" y="0"/>
                      </a:moveTo>
                      <a:lnTo>
                        <a:pt x="0" y="0"/>
                      </a:lnTo>
                    </a:path>
                  </a:pathLst>
                </a:custGeom>
                <a:ln w="6348" cap="flat">
                  <a:solidFill>
                    <a:srgbClr val="4F74C8"/>
                  </a:solidFill>
                  <a:prstDash val="solid"/>
                  <a:miter/>
                </a:ln>
              </p:spPr>
              <p:txBody>
                <a:bodyPr rtlCol="0" anchor="ctr"/>
                <a:lstStyle/>
                <a:p>
                  <a:endParaRPr lang="en-US" sz="900"/>
                </a:p>
              </p:txBody>
            </p:sp>
          </p:grpSp>
          <p:grpSp>
            <p:nvGrpSpPr>
              <p:cNvPr id="522" name="Graphic 4">
                <a:extLst>
                  <a:ext uri="{FF2B5EF4-FFF2-40B4-BE49-F238E27FC236}">
                    <a16:creationId xmlns:a16="http://schemas.microsoft.com/office/drawing/2014/main" id="{C021A65B-495A-161A-2437-C8F846C60249}"/>
                  </a:ext>
                </a:extLst>
              </p:cNvPr>
              <p:cNvGrpSpPr/>
              <p:nvPr/>
            </p:nvGrpSpPr>
            <p:grpSpPr>
              <a:xfrm>
                <a:off x="10222783" y="4301694"/>
                <a:ext cx="44458" cy="38064"/>
                <a:chOff x="10222783" y="4301694"/>
                <a:chExt cx="44458" cy="38064"/>
              </a:xfrm>
            </p:grpSpPr>
            <p:sp>
              <p:nvSpPr>
                <p:cNvPr id="526" name="Freeform 2466">
                  <a:extLst>
                    <a:ext uri="{FF2B5EF4-FFF2-40B4-BE49-F238E27FC236}">
                      <a16:creationId xmlns:a16="http://schemas.microsoft.com/office/drawing/2014/main" id="{60A2DF08-C505-BC67-5C7E-8248BC3AB3F3}"/>
                    </a:ext>
                  </a:extLst>
                </p:cNvPr>
                <p:cNvSpPr/>
                <p:nvPr/>
              </p:nvSpPr>
              <p:spPr>
                <a:xfrm>
                  <a:off x="10245013" y="4301694"/>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4F74C8"/>
                  </a:solidFill>
                  <a:prstDash val="solid"/>
                  <a:miter/>
                </a:ln>
              </p:spPr>
              <p:txBody>
                <a:bodyPr rtlCol="0" anchor="ctr"/>
                <a:lstStyle/>
                <a:p>
                  <a:endParaRPr lang="en-US" sz="900"/>
                </a:p>
              </p:txBody>
            </p:sp>
            <p:sp>
              <p:nvSpPr>
                <p:cNvPr id="527" name="Freeform 2467">
                  <a:extLst>
                    <a:ext uri="{FF2B5EF4-FFF2-40B4-BE49-F238E27FC236}">
                      <a16:creationId xmlns:a16="http://schemas.microsoft.com/office/drawing/2014/main" id="{18A68044-BEB2-1FF8-E48F-61203F83B276}"/>
                    </a:ext>
                  </a:extLst>
                </p:cNvPr>
                <p:cNvSpPr/>
                <p:nvPr/>
              </p:nvSpPr>
              <p:spPr>
                <a:xfrm>
                  <a:off x="10222783" y="432072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23" name="Graphic 4">
                <a:extLst>
                  <a:ext uri="{FF2B5EF4-FFF2-40B4-BE49-F238E27FC236}">
                    <a16:creationId xmlns:a16="http://schemas.microsoft.com/office/drawing/2014/main" id="{6972FD31-0A70-57A4-3937-122F358FFDD5}"/>
                  </a:ext>
                </a:extLst>
              </p:cNvPr>
              <p:cNvGrpSpPr/>
              <p:nvPr/>
            </p:nvGrpSpPr>
            <p:grpSpPr>
              <a:xfrm>
                <a:off x="10374324" y="4459408"/>
                <a:ext cx="44458" cy="38064"/>
                <a:chOff x="10374324" y="4459408"/>
                <a:chExt cx="44458" cy="38064"/>
              </a:xfrm>
            </p:grpSpPr>
            <p:sp>
              <p:nvSpPr>
                <p:cNvPr id="524" name="Freeform 2464">
                  <a:extLst>
                    <a:ext uri="{FF2B5EF4-FFF2-40B4-BE49-F238E27FC236}">
                      <a16:creationId xmlns:a16="http://schemas.microsoft.com/office/drawing/2014/main" id="{34CE6046-39B4-5AFD-3842-5C5E3EC17BB2}"/>
                    </a:ext>
                  </a:extLst>
                </p:cNvPr>
                <p:cNvSpPr/>
                <p:nvPr/>
              </p:nvSpPr>
              <p:spPr>
                <a:xfrm>
                  <a:off x="10396553" y="4459408"/>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25" name="Freeform 2465">
                  <a:extLst>
                    <a:ext uri="{FF2B5EF4-FFF2-40B4-BE49-F238E27FC236}">
                      <a16:creationId xmlns:a16="http://schemas.microsoft.com/office/drawing/2014/main" id="{C2D3A004-1421-77F7-E744-F60467296593}"/>
                    </a:ext>
                  </a:extLst>
                </p:cNvPr>
                <p:cNvSpPr/>
                <p:nvPr/>
              </p:nvSpPr>
              <p:spPr>
                <a:xfrm>
                  <a:off x="10374324" y="447844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grpSp>
      <p:graphicFrame>
        <p:nvGraphicFramePr>
          <p:cNvPr id="6" name="Content Placeholder 8">
            <a:extLst>
              <a:ext uri="{FF2B5EF4-FFF2-40B4-BE49-F238E27FC236}">
                <a16:creationId xmlns:a16="http://schemas.microsoft.com/office/drawing/2014/main" id="{59C6B948-AECB-FE4B-825C-C28CAAFD1ED8}"/>
              </a:ext>
            </a:extLst>
          </p:cNvPr>
          <p:cNvGraphicFramePr>
            <a:graphicFrameLocks/>
          </p:cNvGraphicFramePr>
          <p:nvPr>
            <p:extLst>
              <p:ext uri="{D42A27DB-BD31-4B8C-83A1-F6EECF244321}">
                <p14:modId xmlns:p14="http://schemas.microsoft.com/office/powerpoint/2010/main" val="503887246"/>
              </p:ext>
            </p:extLst>
          </p:nvPr>
        </p:nvGraphicFramePr>
        <p:xfrm>
          <a:off x="3036693" y="2293670"/>
          <a:ext cx="2769884" cy="765250"/>
        </p:xfrm>
        <a:graphic>
          <a:graphicData uri="http://schemas.openxmlformats.org/drawingml/2006/table">
            <a:tbl>
              <a:tblPr firstRow="1" bandRow="1">
                <a:tableStyleId>{5C22544A-7EE6-4342-B048-85BDC9FD1C3A}</a:tableStyleId>
              </a:tblPr>
              <a:tblGrid>
                <a:gridCol w="1350319">
                  <a:extLst>
                    <a:ext uri="{9D8B030D-6E8A-4147-A177-3AD203B41FA5}">
                      <a16:colId xmlns:a16="http://schemas.microsoft.com/office/drawing/2014/main" val="2275183721"/>
                    </a:ext>
                  </a:extLst>
                </a:gridCol>
                <a:gridCol w="743982">
                  <a:extLst>
                    <a:ext uri="{9D8B030D-6E8A-4147-A177-3AD203B41FA5}">
                      <a16:colId xmlns:a16="http://schemas.microsoft.com/office/drawing/2014/main" val="20001"/>
                    </a:ext>
                  </a:extLst>
                </a:gridCol>
                <a:gridCol w="675583">
                  <a:extLst>
                    <a:ext uri="{9D8B030D-6E8A-4147-A177-3AD203B41FA5}">
                      <a16:colId xmlns:a16="http://schemas.microsoft.com/office/drawing/2014/main" val="2836121545"/>
                    </a:ext>
                  </a:extLst>
                </a:gridCol>
              </a:tblGrid>
              <a:tr h="1752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solidFill>
                          <a:schemeClr val="bg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altLang="zh-CN" sz="900" u="none" strike="noStrike" kern="1200" cap="none">
                          <a:solidFill>
                            <a:schemeClr val="bg1"/>
                          </a:solidFill>
                          <a:latin typeface="Arial" panose="020B0604020202020204" pitchFamily="34" charset="0"/>
                          <a:ea typeface="+mn-ea"/>
                          <a:cs typeface="Arial" panose="020B0604020202020204" pitchFamily="34" charset="0"/>
                          <a:sym typeface="Arial"/>
                        </a:rPr>
                        <a:t>Dato-</a:t>
                      </a:r>
                      <a:r>
                        <a:rPr lang="en-US" altLang="zh-CN" sz="900" u="none" strike="noStrike" kern="1200" cap="none" err="1">
                          <a:solidFill>
                            <a:schemeClr val="bg1"/>
                          </a:solidFill>
                          <a:latin typeface="Arial" panose="020B0604020202020204" pitchFamily="34" charset="0"/>
                          <a:ea typeface="+mn-ea"/>
                          <a:cs typeface="Arial" panose="020B0604020202020204" pitchFamily="34" charset="0"/>
                          <a:sym typeface="Arial"/>
                        </a:rPr>
                        <a:t>DXd</a:t>
                      </a:r>
                      <a:endParaRPr lang="en-GB" altLang="zh-CN" sz="900" u="none" strike="noStrike" kern="1200" cap="none">
                        <a:solidFill>
                          <a:schemeClr val="bg1"/>
                        </a:solidFill>
                        <a:latin typeface="Arial" panose="020B0604020202020204" pitchFamily="34" charset="0"/>
                        <a:ea typeface="+mn-ea"/>
                        <a:cs typeface="Arial" panose="020B0604020202020204" pitchFamily="34" charset="0"/>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81122"/>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defRPr/>
                      </a:pPr>
                      <a:r>
                        <a:rPr lang="en-US" altLang="zh-CN" sz="900" u="none" strike="noStrike" kern="1200" cap="none">
                          <a:solidFill>
                            <a:schemeClr val="bg1"/>
                          </a:solidFill>
                          <a:latin typeface="Arial" panose="020B0604020202020204" pitchFamily="34" charset="0"/>
                          <a:ea typeface="+mn-ea"/>
                          <a:cs typeface="Arial" panose="020B0604020202020204" pitchFamily="34" charset="0"/>
                          <a:sym typeface="Arial"/>
                        </a:rPr>
                        <a:t>ICC</a:t>
                      </a:r>
                      <a:endParaRPr lang="en-GB" altLang="zh-CN" sz="900" u="none" strike="noStrike" kern="1200" cap="none">
                        <a:solidFill>
                          <a:schemeClr val="bg1"/>
                        </a:solidFill>
                        <a:latin typeface="Arial" panose="020B0604020202020204" pitchFamily="34" charset="0"/>
                        <a:ea typeface="+mn-ea"/>
                        <a:cs typeface="Arial" panose="020B0604020202020204" pitchFamily="34" charset="0"/>
                        <a:sym typeface="Arial"/>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74C7"/>
                    </a:solidFill>
                  </a:tcPr>
                </a:tc>
                <a:extLst>
                  <a:ext uri="{0D108BD9-81ED-4DB2-BD59-A6C34878D82A}">
                    <a16:rowId xmlns:a16="http://schemas.microsoft.com/office/drawing/2014/main" val="10000"/>
                  </a:ext>
                </a:extLst>
              </a:tr>
              <a:tr h="292078">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900" b="1" u="none" strike="noStrike" kern="1200" cap="none">
                          <a:solidFill>
                            <a:schemeClr val="tx1"/>
                          </a:solidFill>
                          <a:latin typeface="Arial" panose="020B0604020202020204" pitchFamily="34" charset="0"/>
                          <a:ea typeface="+mn-ea"/>
                          <a:cs typeface="Arial" panose="020B0604020202020204" pitchFamily="34" charset="0"/>
                        </a:rPr>
                        <a:t>Median PFS, months</a:t>
                      </a:r>
                      <a:br>
                        <a:rPr lang="en-US" sz="900" b="1" u="none" strike="noStrike" kern="1200" cap="none">
                          <a:solidFill>
                            <a:schemeClr val="tx1"/>
                          </a:solidFill>
                          <a:latin typeface="Arial" panose="020B0604020202020204" pitchFamily="34" charset="0"/>
                          <a:ea typeface="+mn-ea"/>
                          <a:cs typeface="Arial" panose="020B0604020202020204" pitchFamily="34" charset="0"/>
                        </a:rPr>
                      </a:br>
                      <a:r>
                        <a:rPr lang="en-US" sz="900" b="1" u="none" strike="noStrike" kern="1200" cap="none">
                          <a:solidFill>
                            <a:schemeClr val="tx1"/>
                          </a:solidFill>
                          <a:latin typeface="Arial" panose="020B0604020202020204" pitchFamily="34" charset="0"/>
                          <a:ea typeface="+mn-ea"/>
                          <a:cs typeface="Arial" panose="020B0604020202020204" pitchFamily="34" charset="0"/>
                        </a:rPr>
                        <a:t>(95% CI)</a:t>
                      </a:r>
                    </a:p>
                  </a:txBody>
                  <a:tcPr marL="68588" marR="68588" marT="34294" marB="3429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GB" altLang="zh-CN" sz="9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t>6.9</a:t>
                      </a:r>
                      <a:br>
                        <a:rPr kumimoji="0" lang="en-GB" altLang="zh-CN" sz="9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br>
                      <a:r>
                        <a:rPr kumimoji="0" lang="en-GB" altLang="zh-CN" sz="9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t>(5.5–8.1)</a:t>
                      </a: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altLang="zh-CN" sz="900" b="0" u="none" strike="noStrike" kern="1200" cap="none">
                          <a:solidFill>
                            <a:schemeClr val="tx1"/>
                          </a:solidFill>
                          <a:latin typeface="Arial" panose="020B0604020202020204" pitchFamily="34" charset="0"/>
                          <a:ea typeface="+mn-ea"/>
                          <a:cs typeface="Arial" panose="020B0604020202020204" pitchFamily="34" charset="0"/>
                        </a:rPr>
                        <a:t>4.2</a:t>
                      </a:r>
                      <a:br>
                        <a:rPr lang="en-US" altLang="zh-CN" sz="900" b="0" u="none" strike="noStrike" kern="1200" cap="none">
                          <a:solidFill>
                            <a:schemeClr val="tx1"/>
                          </a:solidFill>
                          <a:latin typeface="Arial" panose="020B0604020202020204" pitchFamily="34" charset="0"/>
                          <a:ea typeface="+mn-ea"/>
                          <a:cs typeface="Arial" panose="020B0604020202020204" pitchFamily="34" charset="0"/>
                        </a:rPr>
                      </a:br>
                      <a:r>
                        <a:rPr lang="en-US" altLang="zh-CN" sz="900" b="0" u="none" strike="noStrike" kern="1200" cap="none">
                          <a:solidFill>
                            <a:schemeClr val="tx1"/>
                          </a:solidFill>
                          <a:latin typeface="Arial" panose="020B0604020202020204" pitchFamily="34" charset="0"/>
                          <a:ea typeface="+mn-ea"/>
                          <a:cs typeface="Arial" panose="020B0604020202020204" pitchFamily="34" charset="0"/>
                        </a:rPr>
                        <a:t>(4.0–5.5)</a:t>
                      </a:r>
                      <a:endParaRPr lang="zh-CN" altLang="en-US" sz="900" b="0" u="none" strike="noStrike" kern="1200" cap="none">
                        <a:solidFill>
                          <a:schemeClr val="tx1"/>
                        </a:solidFill>
                        <a:latin typeface="Arial" panose="020B0604020202020204" pitchFamily="34" charset="0"/>
                        <a:ea typeface="+mn-ea"/>
                        <a:cs typeface="Arial" panose="020B0604020202020204" pitchFamily="34" charset="0"/>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216602">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900" b="1" u="none" strike="noStrike" kern="1200" cap="none">
                          <a:solidFill>
                            <a:schemeClr val="tx1"/>
                          </a:solidFill>
                          <a:latin typeface="Arial" panose="020B0604020202020204" pitchFamily="34" charset="0"/>
                          <a:ea typeface="+mn-ea"/>
                          <a:cs typeface="Arial" panose="020B0604020202020204" pitchFamily="34" charset="0"/>
                        </a:rPr>
                        <a:t>HR (95% CI)</a:t>
                      </a:r>
                    </a:p>
                  </a:txBody>
                  <a:tcPr marL="68588" marR="68588" marT="34294" marB="3429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gridSpan="2">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900" b="0" u="none" strike="noStrike" kern="1200" cap="none">
                          <a:solidFill>
                            <a:schemeClr val="tx1"/>
                          </a:solidFill>
                          <a:latin typeface="Arial" panose="020B0604020202020204" pitchFamily="34" charset="0"/>
                          <a:ea typeface="+mn-ea"/>
                          <a:cs typeface="Arial" panose="020B0604020202020204" pitchFamily="34" charset="0"/>
                        </a:rPr>
                        <a:t>0.61 (0.45–0.81)</a:t>
                      </a: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zh-CN" altLang="en-US"/>
                    </a:p>
                  </a:txBody>
                  <a:tcPr>
                    <a:lnL w="12700" cmpd="sng">
                      <a:noFill/>
                    </a:lnL>
                    <a:lnT w="6350" cap="flat" cmpd="sng" algn="ctr">
                      <a:solidFill>
                        <a:schemeClr val="bg1">
                          <a:lumMod val="85000"/>
                        </a:schemeClr>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graphicFrame>
        <p:nvGraphicFramePr>
          <p:cNvPr id="11" name="Content Placeholder 8">
            <a:extLst>
              <a:ext uri="{FF2B5EF4-FFF2-40B4-BE49-F238E27FC236}">
                <a16:creationId xmlns:a16="http://schemas.microsoft.com/office/drawing/2014/main" id="{8F0BBD34-682A-9B19-4460-FBB0492D4E3E}"/>
              </a:ext>
            </a:extLst>
          </p:cNvPr>
          <p:cNvGraphicFramePr>
            <a:graphicFrameLocks/>
          </p:cNvGraphicFramePr>
          <p:nvPr>
            <p:extLst>
              <p:ext uri="{D42A27DB-BD31-4B8C-83A1-F6EECF244321}">
                <p14:modId xmlns:p14="http://schemas.microsoft.com/office/powerpoint/2010/main" val="2148470292"/>
              </p:ext>
            </p:extLst>
          </p:nvPr>
        </p:nvGraphicFramePr>
        <p:xfrm>
          <a:off x="8292068" y="2293670"/>
          <a:ext cx="2769884" cy="765250"/>
        </p:xfrm>
        <a:graphic>
          <a:graphicData uri="http://schemas.openxmlformats.org/drawingml/2006/table">
            <a:tbl>
              <a:tblPr firstRow="1" bandRow="1">
                <a:tableStyleId>{5C22544A-7EE6-4342-B048-85BDC9FD1C3A}</a:tableStyleId>
              </a:tblPr>
              <a:tblGrid>
                <a:gridCol w="1350319">
                  <a:extLst>
                    <a:ext uri="{9D8B030D-6E8A-4147-A177-3AD203B41FA5}">
                      <a16:colId xmlns:a16="http://schemas.microsoft.com/office/drawing/2014/main" val="2275183721"/>
                    </a:ext>
                  </a:extLst>
                </a:gridCol>
                <a:gridCol w="743982">
                  <a:extLst>
                    <a:ext uri="{9D8B030D-6E8A-4147-A177-3AD203B41FA5}">
                      <a16:colId xmlns:a16="http://schemas.microsoft.com/office/drawing/2014/main" val="20001"/>
                    </a:ext>
                  </a:extLst>
                </a:gridCol>
                <a:gridCol w="675583">
                  <a:extLst>
                    <a:ext uri="{9D8B030D-6E8A-4147-A177-3AD203B41FA5}">
                      <a16:colId xmlns:a16="http://schemas.microsoft.com/office/drawing/2014/main" val="2836121545"/>
                    </a:ext>
                  </a:extLst>
                </a:gridCol>
              </a:tblGrid>
              <a:tr h="1752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solidFill>
                          <a:schemeClr val="bg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altLang="zh-CN" sz="900" u="none" strike="noStrike" kern="1200" cap="none">
                          <a:solidFill>
                            <a:schemeClr val="bg1"/>
                          </a:solidFill>
                          <a:latin typeface="Arial" panose="020B0604020202020204" pitchFamily="34" charset="0"/>
                          <a:ea typeface="+mn-ea"/>
                          <a:cs typeface="Arial" panose="020B0604020202020204" pitchFamily="34" charset="0"/>
                          <a:sym typeface="Arial"/>
                        </a:rPr>
                        <a:t>Dato-</a:t>
                      </a:r>
                      <a:r>
                        <a:rPr lang="en-US" altLang="zh-CN" sz="900" u="none" strike="noStrike" kern="1200" cap="none" err="1">
                          <a:solidFill>
                            <a:schemeClr val="bg1"/>
                          </a:solidFill>
                          <a:latin typeface="Arial" panose="020B0604020202020204" pitchFamily="34" charset="0"/>
                          <a:ea typeface="+mn-ea"/>
                          <a:cs typeface="Arial" panose="020B0604020202020204" pitchFamily="34" charset="0"/>
                          <a:sym typeface="Arial"/>
                        </a:rPr>
                        <a:t>DXd</a:t>
                      </a:r>
                      <a:endParaRPr lang="en-GB" altLang="zh-CN" sz="900" u="none" strike="noStrike" kern="1200" cap="none">
                        <a:solidFill>
                          <a:schemeClr val="bg1"/>
                        </a:solidFill>
                        <a:latin typeface="Arial" panose="020B0604020202020204" pitchFamily="34" charset="0"/>
                        <a:ea typeface="+mn-ea"/>
                        <a:cs typeface="Arial" panose="020B0604020202020204" pitchFamily="34" charset="0"/>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81122"/>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defRPr/>
                      </a:pPr>
                      <a:r>
                        <a:rPr lang="en-US" altLang="zh-CN" sz="900" u="none" strike="noStrike" kern="1200" cap="none">
                          <a:solidFill>
                            <a:schemeClr val="bg1"/>
                          </a:solidFill>
                          <a:latin typeface="Arial" panose="020B0604020202020204" pitchFamily="34" charset="0"/>
                          <a:ea typeface="+mn-ea"/>
                          <a:cs typeface="Arial" panose="020B0604020202020204" pitchFamily="34" charset="0"/>
                          <a:sym typeface="Arial"/>
                        </a:rPr>
                        <a:t>ICC</a:t>
                      </a:r>
                      <a:endParaRPr lang="en-GB" altLang="zh-CN" sz="900" u="none" strike="noStrike" kern="1200" cap="none">
                        <a:solidFill>
                          <a:schemeClr val="bg1"/>
                        </a:solidFill>
                        <a:latin typeface="Arial" panose="020B0604020202020204" pitchFamily="34" charset="0"/>
                        <a:ea typeface="+mn-ea"/>
                        <a:cs typeface="Arial" panose="020B0604020202020204" pitchFamily="34" charset="0"/>
                        <a:sym typeface="Arial"/>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74C7"/>
                    </a:solidFill>
                  </a:tcPr>
                </a:tc>
                <a:extLst>
                  <a:ext uri="{0D108BD9-81ED-4DB2-BD59-A6C34878D82A}">
                    <a16:rowId xmlns:a16="http://schemas.microsoft.com/office/drawing/2014/main" val="10000"/>
                  </a:ext>
                </a:extLst>
              </a:tr>
              <a:tr h="292078">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900" b="1" u="none" strike="noStrike" kern="1200" cap="none">
                          <a:solidFill>
                            <a:schemeClr val="tx1"/>
                          </a:solidFill>
                          <a:latin typeface="Arial" panose="020B0604020202020204" pitchFamily="34" charset="0"/>
                          <a:ea typeface="+mn-ea"/>
                          <a:cs typeface="Arial" panose="020B0604020202020204" pitchFamily="34" charset="0"/>
                        </a:rPr>
                        <a:t>Median PFS, months</a:t>
                      </a:r>
                      <a:br>
                        <a:rPr lang="en-US" sz="900" b="1" u="none" strike="noStrike" kern="1200" cap="none">
                          <a:solidFill>
                            <a:schemeClr val="tx1"/>
                          </a:solidFill>
                          <a:latin typeface="Arial" panose="020B0604020202020204" pitchFamily="34" charset="0"/>
                          <a:ea typeface="+mn-ea"/>
                          <a:cs typeface="Arial" panose="020B0604020202020204" pitchFamily="34" charset="0"/>
                        </a:rPr>
                      </a:br>
                      <a:r>
                        <a:rPr lang="en-US" sz="900" b="1" u="none" strike="noStrike" kern="1200" cap="none">
                          <a:solidFill>
                            <a:schemeClr val="tx1"/>
                          </a:solidFill>
                          <a:latin typeface="Arial" panose="020B0604020202020204" pitchFamily="34" charset="0"/>
                          <a:ea typeface="+mn-ea"/>
                          <a:cs typeface="Arial" panose="020B0604020202020204" pitchFamily="34" charset="0"/>
                        </a:rPr>
                        <a:t>(95% CI)</a:t>
                      </a:r>
                    </a:p>
                  </a:txBody>
                  <a:tcPr marL="68588" marR="68588" marT="34294" marB="3429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GB" altLang="zh-CN" sz="9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t>7.1</a:t>
                      </a:r>
                      <a:br>
                        <a:rPr kumimoji="0" lang="en-GB" altLang="zh-CN" sz="9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br>
                      <a:r>
                        <a:rPr kumimoji="0" lang="en-GB" altLang="zh-CN" sz="9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t>(5.6–8.5)</a:t>
                      </a: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altLang="zh-CN" sz="900" b="0" u="none" strike="noStrike" kern="1200" cap="none">
                          <a:solidFill>
                            <a:schemeClr val="tx1"/>
                          </a:solidFill>
                          <a:latin typeface="Arial" panose="020B0604020202020204" pitchFamily="34" charset="0"/>
                          <a:ea typeface="+mn-ea"/>
                          <a:cs typeface="Arial" panose="020B0604020202020204" pitchFamily="34" charset="0"/>
                        </a:rPr>
                        <a:t>5.0</a:t>
                      </a:r>
                      <a:br>
                        <a:rPr lang="en-US" altLang="zh-CN" sz="900" b="0" u="none" strike="noStrike" kern="1200" cap="none">
                          <a:solidFill>
                            <a:schemeClr val="tx1"/>
                          </a:solidFill>
                          <a:latin typeface="Arial" panose="020B0604020202020204" pitchFamily="34" charset="0"/>
                          <a:ea typeface="+mn-ea"/>
                          <a:cs typeface="Arial" panose="020B0604020202020204" pitchFamily="34" charset="0"/>
                        </a:rPr>
                      </a:br>
                      <a:r>
                        <a:rPr lang="en-US" altLang="zh-CN" sz="900" b="0" u="none" strike="noStrike" kern="1200" cap="none">
                          <a:solidFill>
                            <a:schemeClr val="tx1"/>
                          </a:solidFill>
                          <a:latin typeface="Arial" panose="020B0604020202020204" pitchFamily="34" charset="0"/>
                          <a:ea typeface="+mn-ea"/>
                          <a:cs typeface="Arial" panose="020B0604020202020204" pitchFamily="34" charset="0"/>
                        </a:rPr>
                        <a:t>(4.1–5.7)</a:t>
                      </a:r>
                      <a:endParaRPr lang="zh-CN" altLang="en-US" sz="900" b="0" u="none" strike="noStrike" kern="1200" cap="none">
                        <a:solidFill>
                          <a:schemeClr val="tx1"/>
                        </a:solidFill>
                        <a:latin typeface="Arial" panose="020B0604020202020204" pitchFamily="34" charset="0"/>
                        <a:ea typeface="+mn-ea"/>
                        <a:cs typeface="Arial" panose="020B0604020202020204" pitchFamily="34" charset="0"/>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216602">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900" b="1" u="none" strike="noStrike" kern="1200" cap="none">
                          <a:solidFill>
                            <a:schemeClr val="tx1"/>
                          </a:solidFill>
                          <a:latin typeface="Arial" panose="020B0604020202020204" pitchFamily="34" charset="0"/>
                          <a:ea typeface="+mn-ea"/>
                          <a:cs typeface="Arial" panose="020B0604020202020204" pitchFamily="34" charset="0"/>
                        </a:rPr>
                        <a:t>HR (95% CI)</a:t>
                      </a:r>
                    </a:p>
                  </a:txBody>
                  <a:tcPr marL="68588" marR="68588" marT="34294" marB="3429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gridSpan="2">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900" b="0" u="none" strike="noStrike" kern="1200" cap="none">
                          <a:solidFill>
                            <a:schemeClr val="tx1"/>
                          </a:solidFill>
                          <a:latin typeface="Arial" panose="020B0604020202020204" pitchFamily="34" charset="0"/>
                          <a:ea typeface="+mn-ea"/>
                          <a:cs typeface="Arial" panose="020B0604020202020204" pitchFamily="34" charset="0"/>
                        </a:rPr>
                        <a:t>0.61 (0.45–0.82)</a:t>
                      </a: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zh-CN" altLang="en-US"/>
                    </a:p>
                  </a:txBody>
                  <a:tcPr>
                    <a:lnL w="12700" cmpd="sng">
                      <a:noFill/>
                    </a:lnL>
                    <a:lnT w="6350" cap="flat" cmpd="sng" algn="ctr">
                      <a:solidFill>
                        <a:schemeClr val="bg1">
                          <a:lumMod val="85000"/>
                        </a:schemeClr>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sp>
        <p:nvSpPr>
          <p:cNvPr id="4" name="Footer Placeholder 3">
            <a:extLst>
              <a:ext uri="{FF2B5EF4-FFF2-40B4-BE49-F238E27FC236}">
                <a16:creationId xmlns:a16="http://schemas.microsoft.com/office/drawing/2014/main" id="{30DBFFFD-0022-BC87-E2F5-BC0D1929DE34}"/>
              </a:ext>
            </a:extLst>
          </p:cNvPr>
          <p:cNvSpPr>
            <a:spLocks noGrp="1"/>
          </p:cNvSpPr>
          <p:nvPr>
            <p:ph type="ftr" sz="quarter" idx="3"/>
          </p:nvPr>
        </p:nvSpPr>
        <p:spPr/>
        <p:txBody>
          <a:bodyPr/>
          <a:lstStyle/>
          <a:p>
            <a:br>
              <a:rPr lang="en-US">
                <a:solidFill>
                  <a:schemeClr val="bg2">
                    <a:lumMod val="10000"/>
                  </a:schemeClr>
                </a:solidFill>
              </a:rPr>
            </a:br>
            <a:r>
              <a:rPr lang="en-US">
                <a:solidFill>
                  <a:schemeClr val="bg2">
                    <a:lumMod val="10000"/>
                  </a:schemeClr>
                </a:solidFill>
              </a:rPr>
              <a:t>Bardia A, et al. ESMO 2023. Abstract LBA11.</a:t>
            </a:r>
          </a:p>
        </p:txBody>
      </p:sp>
    </p:spTree>
    <p:extLst>
      <p:ext uri="{BB962C8B-B14F-4D97-AF65-F5344CB8AC3E}">
        <p14:creationId xmlns:p14="http://schemas.microsoft.com/office/powerpoint/2010/main" val="1059660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38DB8-EACE-44B2-0DA9-F83F9737B55F}"/>
            </a:ext>
          </a:extLst>
        </p:cNvPr>
        <p:cNvGrpSpPr/>
        <p:nvPr/>
      </p:nvGrpSpPr>
      <p:grpSpPr>
        <a:xfrm>
          <a:off x="0" y="0"/>
          <a:ext cx="0" cy="0"/>
          <a:chOff x="0" y="0"/>
          <a:chExt cx="0" cy="0"/>
        </a:xfrm>
      </p:grpSpPr>
      <p:grpSp>
        <p:nvGrpSpPr>
          <p:cNvPr id="1478" name="Group 1477">
            <a:extLst>
              <a:ext uri="{FF2B5EF4-FFF2-40B4-BE49-F238E27FC236}">
                <a16:creationId xmlns:a16="http://schemas.microsoft.com/office/drawing/2014/main" id="{D44E2FD4-8A66-E2CB-43F0-33C897C72867}"/>
              </a:ext>
            </a:extLst>
          </p:cNvPr>
          <p:cNvGrpSpPr/>
          <p:nvPr/>
        </p:nvGrpSpPr>
        <p:grpSpPr>
          <a:xfrm>
            <a:off x="782367" y="1590289"/>
            <a:ext cx="5575791" cy="3500772"/>
            <a:chOff x="578476" y="977385"/>
            <a:chExt cx="7434388" cy="4667691"/>
          </a:xfrm>
        </p:grpSpPr>
        <p:sp>
          <p:nvSpPr>
            <p:cNvPr id="743" name="TextBox 742">
              <a:extLst>
                <a:ext uri="{FF2B5EF4-FFF2-40B4-BE49-F238E27FC236}">
                  <a16:creationId xmlns:a16="http://schemas.microsoft.com/office/drawing/2014/main" id="{FECB6414-7382-811C-DD0E-ED32F282614E}"/>
                </a:ext>
              </a:extLst>
            </p:cNvPr>
            <p:cNvSpPr txBox="1"/>
            <p:nvPr/>
          </p:nvSpPr>
          <p:spPr>
            <a:xfrm>
              <a:off x="578476" y="4978782"/>
              <a:ext cx="951116" cy="215444"/>
            </a:xfrm>
            <a:prstGeom prst="rect">
              <a:avLst/>
            </a:prstGeom>
            <a:noFill/>
          </p:spPr>
          <p:txBody>
            <a:bodyPr wrap="none" lIns="0" tIns="0" rIns="0" bIns="0" rtlCol="0" anchor="ctr" anchorCtr="0">
              <a:spAutoFit/>
            </a:bodyPr>
            <a:lstStyle/>
            <a:p>
              <a:pPr algn="r"/>
              <a:r>
                <a:rPr lang="en-GB" sz="1050">
                  <a:solidFill>
                    <a:srgbClr val="000000"/>
                  </a:solidFill>
                  <a:latin typeface="Arial Narrow" panose="020B0606020202030204" pitchFamily="34" charset="0"/>
                </a:rPr>
                <a:t>Number at risk</a:t>
              </a:r>
            </a:p>
          </p:txBody>
        </p:sp>
        <p:sp>
          <p:nvSpPr>
            <p:cNvPr id="744" name="TextBox 743">
              <a:extLst>
                <a:ext uri="{FF2B5EF4-FFF2-40B4-BE49-F238E27FC236}">
                  <a16:creationId xmlns:a16="http://schemas.microsoft.com/office/drawing/2014/main" id="{9787B82C-8944-324E-92AD-6580552E919C}"/>
                </a:ext>
              </a:extLst>
            </p:cNvPr>
            <p:cNvSpPr txBox="1"/>
            <p:nvPr/>
          </p:nvSpPr>
          <p:spPr>
            <a:xfrm>
              <a:off x="603576" y="5204206"/>
              <a:ext cx="645476" cy="215444"/>
            </a:xfrm>
            <a:prstGeom prst="rect">
              <a:avLst/>
            </a:prstGeom>
            <a:noFill/>
          </p:spPr>
          <p:txBody>
            <a:bodyPr wrap="none" lIns="0" tIns="0" rIns="0" bIns="0" rtlCol="0" anchor="ctr" anchorCtr="0">
              <a:spAutoFit/>
            </a:bodyPr>
            <a:lstStyle/>
            <a:p>
              <a:pPr algn="r"/>
              <a:r>
                <a:rPr lang="en-GB" sz="1050">
                  <a:solidFill>
                    <a:srgbClr val="000000"/>
                  </a:solidFill>
                  <a:latin typeface="Arial Narrow" panose="020B0606020202030204" pitchFamily="34" charset="0"/>
                </a:rPr>
                <a:t>Dato-</a:t>
              </a:r>
              <a:r>
                <a:rPr lang="en-GB" sz="1050" err="1">
                  <a:solidFill>
                    <a:srgbClr val="000000"/>
                  </a:solidFill>
                  <a:latin typeface="Arial Narrow" panose="020B0606020202030204" pitchFamily="34" charset="0"/>
                </a:rPr>
                <a:t>DXd</a:t>
              </a:r>
              <a:endParaRPr lang="en-GB" sz="1050">
                <a:solidFill>
                  <a:srgbClr val="000000"/>
                </a:solidFill>
                <a:latin typeface="Arial Narrow" panose="020B0606020202030204" pitchFamily="34" charset="0"/>
              </a:endParaRPr>
            </a:p>
          </p:txBody>
        </p:sp>
        <p:sp>
          <p:nvSpPr>
            <p:cNvPr id="745" name="TextBox 744">
              <a:extLst>
                <a:ext uri="{FF2B5EF4-FFF2-40B4-BE49-F238E27FC236}">
                  <a16:creationId xmlns:a16="http://schemas.microsoft.com/office/drawing/2014/main" id="{F659FBC1-10BF-A451-E3AD-69330DAEC9E4}"/>
                </a:ext>
              </a:extLst>
            </p:cNvPr>
            <p:cNvSpPr txBox="1"/>
            <p:nvPr/>
          </p:nvSpPr>
          <p:spPr>
            <a:xfrm>
              <a:off x="994709" y="5429632"/>
              <a:ext cx="254344" cy="215444"/>
            </a:xfrm>
            <a:prstGeom prst="rect">
              <a:avLst/>
            </a:prstGeom>
            <a:noFill/>
          </p:spPr>
          <p:txBody>
            <a:bodyPr wrap="none" lIns="0" tIns="0" rIns="0" bIns="0" rtlCol="0" anchor="ctr" anchorCtr="0">
              <a:spAutoFit/>
            </a:bodyPr>
            <a:lstStyle/>
            <a:p>
              <a:pPr algn="r"/>
              <a:r>
                <a:rPr lang="en-GB" sz="1050">
                  <a:solidFill>
                    <a:srgbClr val="000000"/>
                  </a:solidFill>
                  <a:latin typeface="Arial Narrow" panose="020B0606020202030204" pitchFamily="34" charset="0"/>
                </a:rPr>
                <a:t>ICC</a:t>
              </a:r>
            </a:p>
          </p:txBody>
        </p:sp>
        <p:grpSp>
          <p:nvGrpSpPr>
            <p:cNvPr id="746" name="Group 745">
              <a:extLst>
                <a:ext uri="{FF2B5EF4-FFF2-40B4-BE49-F238E27FC236}">
                  <a16:creationId xmlns:a16="http://schemas.microsoft.com/office/drawing/2014/main" id="{F2D1D848-5EA1-732F-2801-88D86381B63C}"/>
                </a:ext>
              </a:extLst>
            </p:cNvPr>
            <p:cNvGrpSpPr/>
            <p:nvPr/>
          </p:nvGrpSpPr>
          <p:grpSpPr>
            <a:xfrm>
              <a:off x="1475004" y="4642628"/>
              <a:ext cx="6432033" cy="215448"/>
              <a:chOff x="1107163" y="3426504"/>
              <a:chExt cx="4970133" cy="160781"/>
            </a:xfrm>
          </p:grpSpPr>
          <p:sp>
            <p:nvSpPr>
              <p:cNvPr id="747" name="TextBox 746">
                <a:extLst>
                  <a:ext uri="{FF2B5EF4-FFF2-40B4-BE49-F238E27FC236}">
                    <a16:creationId xmlns:a16="http://schemas.microsoft.com/office/drawing/2014/main" id="{84802369-6D0F-06EA-2C85-85CD3E3686E4}"/>
                  </a:ext>
                </a:extLst>
              </p:cNvPr>
              <p:cNvSpPr txBox="1"/>
              <p:nvPr/>
            </p:nvSpPr>
            <p:spPr>
              <a:xfrm>
                <a:off x="1107163" y="3426504"/>
                <a:ext cx="62760"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0</a:t>
                </a:r>
              </a:p>
            </p:txBody>
          </p:sp>
          <p:sp>
            <p:nvSpPr>
              <p:cNvPr id="748" name="TextBox 747">
                <a:extLst>
                  <a:ext uri="{FF2B5EF4-FFF2-40B4-BE49-F238E27FC236}">
                    <a16:creationId xmlns:a16="http://schemas.microsoft.com/office/drawing/2014/main" id="{98231EE9-866B-80C2-1A1E-8A280FD90B04}"/>
                  </a:ext>
                </a:extLst>
              </p:cNvPr>
              <p:cNvSpPr txBox="1"/>
              <p:nvPr/>
            </p:nvSpPr>
            <p:spPr>
              <a:xfrm>
                <a:off x="1513497" y="3426507"/>
                <a:ext cx="62760"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3</a:t>
                </a:r>
              </a:p>
            </p:txBody>
          </p:sp>
          <p:sp>
            <p:nvSpPr>
              <p:cNvPr id="749" name="TextBox 748">
                <a:extLst>
                  <a:ext uri="{FF2B5EF4-FFF2-40B4-BE49-F238E27FC236}">
                    <a16:creationId xmlns:a16="http://schemas.microsoft.com/office/drawing/2014/main" id="{FFA26BE5-F5B9-D1B6-83A4-2ED6E124FA2E}"/>
                  </a:ext>
                </a:extLst>
              </p:cNvPr>
              <p:cNvSpPr txBox="1"/>
              <p:nvPr/>
            </p:nvSpPr>
            <p:spPr>
              <a:xfrm>
                <a:off x="1919828" y="3426504"/>
                <a:ext cx="62760"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6</a:t>
                </a:r>
              </a:p>
            </p:txBody>
          </p:sp>
          <p:sp>
            <p:nvSpPr>
              <p:cNvPr id="750" name="TextBox 749">
                <a:extLst>
                  <a:ext uri="{FF2B5EF4-FFF2-40B4-BE49-F238E27FC236}">
                    <a16:creationId xmlns:a16="http://schemas.microsoft.com/office/drawing/2014/main" id="{CB2A9C12-FD59-D445-D47A-BD3C6647E5E3}"/>
                  </a:ext>
                </a:extLst>
              </p:cNvPr>
              <p:cNvSpPr txBox="1"/>
              <p:nvPr/>
            </p:nvSpPr>
            <p:spPr>
              <a:xfrm>
                <a:off x="2326163" y="3426504"/>
                <a:ext cx="62760"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9</a:t>
                </a:r>
              </a:p>
            </p:txBody>
          </p:sp>
          <p:sp>
            <p:nvSpPr>
              <p:cNvPr id="751" name="TextBox 750">
                <a:extLst>
                  <a:ext uri="{FF2B5EF4-FFF2-40B4-BE49-F238E27FC236}">
                    <a16:creationId xmlns:a16="http://schemas.microsoft.com/office/drawing/2014/main" id="{002D2A83-6CE1-AF84-51AB-967E6619B53A}"/>
                  </a:ext>
                </a:extLst>
              </p:cNvPr>
              <p:cNvSpPr txBox="1"/>
              <p:nvPr/>
            </p:nvSpPr>
            <p:spPr>
              <a:xfrm>
                <a:off x="2701115" y="3426504"/>
                <a:ext cx="125519"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12</a:t>
                </a:r>
              </a:p>
            </p:txBody>
          </p:sp>
          <p:sp>
            <p:nvSpPr>
              <p:cNvPr id="752" name="TextBox 751">
                <a:extLst>
                  <a:ext uri="{FF2B5EF4-FFF2-40B4-BE49-F238E27FC236}">
                    <a16:creationId xmlns:a16="http://schemas.microsoft.com/office/drawing/2014/main" id="{97F1572C-4451-5558-3E0E-51EABCDAD976}"/>
                  </a:ext>
                </a:extLst>
              </p:cNvPr>
              <p:cNvSpPr txBox="1"/>
              <p:nvPr/>
            </p:nvSpPr>
            <p:spPr>
              <a:xfrm>
                <a:off x="5951777" y="3426504"/>
                <a:ext cx="125519"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36</a:t>
                </a:r>
              </a:p>
            </p:txBody>
          </p:sp>
          <p:sp>
            <p:nvSpPr>
              <p:cNvPr id="753" name="TextBox 752">
                <a:extLst>
                  <a:ext uri="{FF2B5EF4-FFF2-40B4-BE49-F238E27FC236}">
                    <a16:creationId xmlns:a16="http://schemas.microsoft.com/office/drawing/2014/main" id="{83436F52-75B0-221F-2DB1-1DDCA3D07C0F}"/>
                  </a:ext>
                </a:extLst>
              </p:cNvPr>
              <p:cNvSpPr txBox="1"/>
              <p:nvPr/>
            </p:nvSpPr>
            <p:spPr>
              <a:xfrm>
                <a:off x="5545448" y="3426504"/>
                <a:ext cx="125519"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33</a:t>
                </a:r>
              </a:p>
            </p:txBody>
          </p:sp>
          <p:sp>
            <p:nvSpPr>
              <p:cNvPr id="754" name="TextBox 753">
                <a:extLst>
                  <a:ext uri="{FF2B5EF4-FFF2-40B4-BE49-F238E27FC236}">
                    <a16:creationId xmlns:a16="http://schemas.microsoft.com/office/drawing/2014/main" id="{5B43C562-1421-DBEE-E09A-9469DE1BAC4D}"/>
                  </a:ext>
                </a:extLst>
              </p:cNvPr>
              <p:cNvSpPr txBox="1"/>
              <p:nvPr/>
            </p:nvSpPr>
            <p:spPr>
              <a:xfrm>
                <a:off x="5139112" y="3426504"/>
                <a:ext cx="125519"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30</a:t>
                </a:r>
              </a:p>
            </p:txBody>
          </p:sp>
          <p:sp>
            <p:nvSpPr>
              <p:cNvPr id="755" name="TextBox 754">
                <a:extLst>
                  <a:ext uri="{FF2B5EF4-FFF2-40B4-BE49-F238E27FC236}">
                    <a16:creationId xmlns:a16="http://schemas.microsoft.com/office/drawing/2014/main" id="{1F01C856-BD4E-031E-809A-D4AD4EFE5579}"/>
                  </a:ext>
                </a:extLst>
              </p:cNvPr>
              <p:cNvSpPr txBox="1"/>
              <p:nvPr/>
            </p:nvSpPr>
            <p:spPr>
              <a:xfrm>
                <a:off x="4732781" y="3426504"/>
                <a:ext cx="125519"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27</a:t>
                </a:r>
              </a:p>
            </p:txBody>
          </p:sp>
          <p:sp>
            <p:nvSpPr>
              <p:cNvPr id="756" name="TextBox 755">
                <a:extLst>
                  <a:ext uri="{FF2B5EF4-FFF2-40B4-BE49-F238E27FC236}">
                    <a16:creationId xmlns:a16="http://schemas.microsoft.com/office/drawing/2014/main" id="{544BCF3A-ED2D-6A62-0EF5-E666E3630497}"/>
                  </a:ext>
                </a:extLst>
              </p:cNvPr>
              <p:cNvSpPr txBox="1"/>
              <p:nvPr/>
            </p:nvSpPr>
            <p:spPr>
              <a:xfrm>
                <a:off x="4326448" y="3426504"/>
                <a:ext cx="125519"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24</a:t>
                </a:r>
              </a:p>
            </p:txBody>
          </p:sp>
          <p:sp>
            <p:nvSpPr>
              <p:cNvPr id="757" name="TextBox 756">
                <a:extLst>
                  <a:ext uri="{FF2B5EF4-FFF2-40B4-BE49-F238E27FC236}">
                    <a16:creationId xmlns:a16="http://schemas.microsoft.com/office/drawing/2014/main" id="{4740226B-837D-575E-E679-A47277A3229F}"/>
                  </a:ext>
                </a:extLst>
              </p:cNvPr>
              <p:cNvSpPr txBox="1"/>
              <p:nvPr/>
            </p:nvSpPr>
            <p:spPr>
              <a:xfrm>
                <a:off x="3920115" y="3426504"/>
                <a:ext cx="125519"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21</a:t>
                </a:r>
              </a:p>
            </p:txBody>
          </p:sp>
          <p:sp>
            <p:nvSpPr>
              <p:cNvPr id="758" name="TextBox 757">
                <a:extLst>
                  <a:ext uri="{FF2B5EF4-FFF2-40B4-BE49-F238E27FC236}">
                    <a16:creationId xmlns:a16="http://schemas.microsoft.com/office/drawing/2014/main" id="{0BF0D47C-F7C6-A4D6-5FAE-3743026138E1}"/>
                  </a:ext>
                </a:extLst>
              </p:cNvPr>
              <p:cNvSpPr txBox="1"/>
              <p:nvPr/>
            </p:nvSpPr>
            <p:spPr>
              <a:xfrm>
                <a:off x="3513783" y="3426504"/>
                <a:ext cx="125519"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18</a:t>
                </a:r>
              </a:p>
            </p:txBody>
          </p:sp>
          <p:sp>
            <p:nvSpPr>
              <p:cNvPr id="759" name="TextBox 758">
                <a:extLst>
                  <a:ext uri="{FF2B5EF4-FFF2-40B4-BE49-F238E27FC236}">
                    <a16:creationId xmlns:a16="http://schemas.microsoft.com/office/drawing/2014/main" id="{E970F77C-9E45-D60B-168D-188C60732FC0}"/>
                  </a:ext>
                </a:extLst>
              </p:cNvPr>
              <p:cNvSpPr txBox="1"/>
              <p:nvPr/>
            </p:nvSpPr>
            <p:spPr>
              <a:xfrm>
                <a:off x="3107449" y="3426504"/>
                <a:ext cx="125519"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15</a:t>
                </a:r>
              </a:p>
            </p:txBody>
          </p:sp>
        </p:grpSp>
        <p:sp>
          <p:nvSpPr>
            <p:cNvPr id="760" name="TextBox 759">
              <a:extLst>
                <a:ext uri="{FF2B5EF4-FFF2-40B4-BE49-F238E27FC236}">
                  <a16:creationId xmlns:a16="http://schemas.microsoft.com/office/drawing/2014/main" id="{88647246-A7AD-33A9-AEE9-9646D090BE61}"/>
                </a:ext>
              </a:extLst>
            </p:cNvPr>
            <p:cNvSpPr txBox="1"/>
            <p:nvPr/>
          </p:nvSpPr>
          <p:spPr>
            <a:xfrm>
              <a:off x="3372580" y="4873320"/>
              <a:ext cx="2784181" cy="246221"/>
            </a:xfrm>
            <a:prstGeom prst="rect">
              <a:avLst/>
            </a:prstGeom>
            <a:noFill/>
          </p:spPr>
          <p:txBody>
            <a:bodyPr wrap="none" lIns="0" tIns="0" rIns="0" bIns="0" rtlCol="0" anchor="ctr" anchorCtr="0">
              <a:spAutoFit/>
            </a:bodyPr>
            <a:lstStyle/>
            <a:p>
              <a:pPr algn="ctr"/>
              <a:r>
                <a:rPr lang="en-GB" sz="1200" b="1" dirty="0">
                  <a:solidFill>
                    <a:srgbClr val="000000"/>
                  </a:solidFill>
                  <a:latin typeface="Arial Narrow" panose="020B0606020202030204" pitchFamily="34" charset="0"/>
                </a:rPr>
                <a:t>Time from randomization (months)</a:t>
              </a:r>
            </a:p>
          </p:txBody>
        </p:sp>
        <p:grpSp>
          <p:nvGrpSpPr>
            <p:cNvPr id="761" name="Group 760">
              <a:extLst>
                <a:ext uri="{FF2B5EF4-FFF2-40B4-BE49-F238E27FC236}">
                  <a16:creationId xmlns:a16="http://schemas.microsoft.com/office/drawing/2014/main" id="{7658140F-5AB3-3F7C-8E97-6AA0BD7F4F19}"/>
                </a:ext>
              </a:extLst>
            </p:cNvPr>
            <p:cNvGrpSpPr/>
            <p:nvPr/>
          </p:nvGrpSpPr>
          <p:grpSpPr>
            <a:xfrm>
              <a:off x="1182569" y="1188141"/>
              <a:ext cx="203047" cy="3467296"/>
              <a:chOff x="881203" y="848543"/>
              <a:chExt cx="156899" cy="2587485"/>
            </a:xfrm>
          </p:grpSpPr>
          <p:sp>
            <p:nvSpPr>
              <p:cNvPr id="762" name="TextBox 761">
                <a:extLst>
                  <a:ext uri="{FF2B5EF4-FFF2-40B4-BE49-F238E27FC236}">
                    <a16:creationId xmlns:a16="http://schemas.microsoft.com/office/drawing/2014/main" id="{F22C17FD-D390-48CA-7A79-215E92549DE6}"/>
                  </a:ext>
                </a:extLst>
              </p:cNvPr>
              <p:cNvSpPr txBox="1"/>
              <p:nvPr/>
            </p:nvSpPr>
            <p:spPr>
              <a:xfrm>
                <a:off x="975343" y="3275252"/>
                <a:ext cx="62759" cy="160776"/>
              </a:xfrm>
              <a:prstGeom prst="rect">
                <a:avLst/>
              </a:prstGeom>
              <a:noFill/>
            </p:spPr>
            <p:txBody>
              <a:bodyPr wrap="none" lIns="0" tIns="0" rIns="0" bIns="0" rtlCol="0" anchor="ctr" anchorCtr="0">
                <a:spAutoFit/>
              </a:bodyPr>
              <a:lstStyle/>
              <a:p>
                <a:pPr algn="r"/>
                <a:r>
                  <a:rPr lang="en-GB" sz="1050">
                    <a:solidFill>
                      <a:srgbClr val="000000"/>
                    </a:solidFill>
                    <a:latin typeface="Arial Narrow" panose="020B0606020202030204" pitchFamily="34" charset="0"/>
                  </a:rPr>
                  <a:t>0</a:t>
                </a:r>
              </a:p>
            </p:txBody>
          </p:sp>
          <p:sp>
            <p:nvSpPr>
              <p:cNvPr id="763" name="TextBox 762">
                <a:extLst>
                  <a:ext uri="{FF2B5EF4-FFF2-40B4-BE49-F238E27FC236}">
                    <a16:creationId xmlns:a16="http://schemas.microsoft.com/office/drawing/2014/main" id="{0C97B47A-9839-0AD6-BB35-E2921D88425E}"/>
                  </a:ext>
                </a:extLst>
              </p:cNvPr>
              <p:cNvSpPr txBox="1"/>
              <p:nvPr/>
            </p:nvSpPr>
            <p:spPr>
              <a:xfrm>
                <a:off x="881203" y="3032580"/>
                <a:ext cx="156899" cy="160776"/>
              </a:xfrm>
              <a:prstGeom prst="rect">
                <a:avLst/>
              </a:prstGeom>
              <a:noFill/>
            </p:spPr>
            <p:txBody>
              <a:bodyPr wrap="none" lIns="0" tIns="0" rIns="0" bIns="0" rtlCol="0" anchor="ctr" anchorCtr="0">
                <a:spAutoFit/>
              </a:bodyPr>
              <a:lstStyle/>
              <a:p>
                <a:pPr algn="r"/>
                <a:r>
                  <a:rPr lang="en-GB" sz="1050">
                    <a:solidFill>
                      <a:srgbClr val="000000"/>
                    </a:solidFill>
                    <a:latin typeface="Arial Narrow" panose="020B0606020202030204" pitchFamily="34" charset="0"/>
                  </a:rPr>
                  <a:t>0.1</a:t>
                </a:r>
              </a:p>
            </p:txBody>
          </p:sp>
          <p:sp>
            <p:nvSpPr>
              <p:cNvPr id="764" name="TextBox 763">
                <a:extLst>
                  <a:ext uri="{FF2B5EF4-FFF2-40B4-BE49-F238E27FC236}">
                    <a16:creationId xmlns:a16="http://schemas.microsoft.com/office/drawing/2014/main" id="{85BCC36D-871B-FB7B-B44D-37145A19AA85}"/>
                  </a:ext>
                </a:extLst>
              </p:cNvPr>
              <p:cNvSpPr txBox="1"/>
              <p:nvPr/>
            </p:nvSpPr>
            <p:spPr>
              <a:xfrm>
                <a:off x="881203" y="2789910"/>
                <a:ext cx="156899" cy="160776"/>
              </a:xfrm>
              <a:prstGeom prst="rect">
                <a:avLst/>
              </a:prstGeom>
              <a:noFill/>
            </p:spPr>
            <p:txBody>
              <a:bodyPr wrap="none" lIns="0" tIns="0" rIns="0" bIns="0" rtlCol="0" anchor="ctr" anchorCtr="0">
                <a:spAutoFit/>
              </a:bodyPr>
              <a:lstStyle/>
              <a:p>
                <a:pPr algn="r"/>
                <a:r>
                  <a:rPr lang="en-GB" sz="1050">
                    <a:solidFill>
                      <a:srgbClr val="000000"/>
                    </a:solidFill>
                    <a:latin typeface="Arial Narrow" panose="020B0606020202030204" pitchFamily="34" charset="0"/>
                  </a:rPr>
                  <a:t>0.2</a:t>
                </a:r>
              </a:p>
            </p:txBody>
          </p:sp>
          <p:sp>
            <p:nvSpPr>
              <p:cNvPr id="765" name="TextBox 764">
                <a:extLst>
                  <a:ext uri="{FF2B5EF4-FFF2-40B4-BE49-F238E27FC236}">
                    <a16:creationId xmlns:a16="http://schemas.microsoft.com/office/drawing/2014/main" id="{0A0A264E-7332-DD12-9E62-DA5752E4B4DD}"/>
                  </a:ext>
                </a:extLst>
              </p:cNvPr>
              <p:cNvSpPr txBox="1"/>
              <p:nvPr/>
            </p:nvSpPr>
            <p:spPr>
              <a:xfrm>
                <a:off x="881203" y="2547239"/>
                <a:ext cx="156899" cy="160776"/>
              </a:xfrm>
              <a:prstGeom prst="rect">
                <a:avLst/>
              </a:prstGeom>
              <a:noFill/>
            </p:spPr>
            <p:txBody>
              <a:bodyPr wrap="none" lIns="0" tIns="0" rIns="0" bIns="0" rtlCol="0" anchor="ctr" anchorCtr="0">
                <a:spAutoFit/>
              </a:bodyPr>
              <a:lstStyle/>
              <a:p>
                <a:pPr algn="r"/>
                <a:r>
                  <a:rPr lang="en-GB" sz="1050">
                    <a:solidFill>
                      <a:srgbClr val="000000"/>
                    </a:solidFill>
                    <a:latin typeface="Arial Narrow" panose="020B0606020202030204" pitchFamily="34" charset="0"/>
                  </a:rPr>
                  <a:t>0.3</a:t>
                </a:r>
              </a:p>
            </p:txBody>
          </p:sp>
          <p:sp>
            <p:nvSpPr>
              <p:cNvPr id="766" name="TextBox 765">
                <a:extLst>
                  <a:ext uri="{FF2B5EF4-FFF2-40B4-BE49-F238E27FC236}">
                    <a16:creationId xmlns:a16="http://schemas.microsoft.com/office/drawing/2014/main" id="{0009D7BC-0E6B-0648-C435-BC58C04B1434}"/>
                  </a:ext>
                </a:extLst>
              </p:cNvPr>
              <p:cNvSpPr txBox="1"/>
              <p:nvPr/>
            </p:nvSpPr>
            <p:spPr>
              <a:xfrm>
                <a:off x="881203" y="2304568"/>
                <a:ext cx="156899" cy="160776"/>
              </a:xfrm>
              <a:prstGeom prst="rect">
                <a:avLst/>
              </a:prstGeom>
              <a:noFill/>
            </p:spPr>
            <p:txBody>
              <a:bodyPr wrap="none" lIns="0" tIns="0" rIns="0" bIns="0" rtlCol="0" anchor="ctr" anchorCtr="0">
                <a:spAutoFit/>
              </a:bodyPr>
              <a:lstStyle/>
              <a:p>
                <a:pPr algn="r"/>
                <a:r>
                  <a:rPr lang="en-GB" sz="1050">
                    <a:solidFill>
                      <a:srgbClr val="000000"/>
                    </a:solidFill>
                    <a:latin typeface="Arial Narrow" panose="020B0606020202030204" pitchFamily="34" charset="0"/>
                  </a:rPr>
                  <a:t>0.4</a:t>
                </a:r>
              </a:p>
            </p:txBody>
          </p:sp>
          <p:sp>
            <p:nvSpPr>
              <p:cNvPr id="767" name="TextBox 766">
                <a:extLst>
                  <a:ext uri="{FF2B5EF4-FFF2-40B4-BE49-F238E27FC236}">
                    <a16:creationId xmlns:a16="http://schemas.microsoft.com/office/drawing/2014/main" id="{A504E535-4699-8547-136F-F8C4DA3DF649}"/>
                  </a:ext>
                </a:extLst>
              </p:cNvPr>
              <p:cNvSpPr txBox="1"/>
              <p:nvPr/>
            </p:nvSpPr>
            <p:spPr>
              <a:xfrm>
                <a:off x="881203" y="2061898"/>
                <a:ext cx="156899" cy="160776"/>
              </a:xfrm>
              <a:prstGeom prst="rect">
                <a:avLst/>
              </a:prstGeom>
              <a:noFill/>
            </p:spPr>
            <p:txBody>
              <a:bodyPr wrap="none" lIns="0" tIns="0" rIns="0" bIns="0" rtlCol="0" anchor="ctr" anchorCtr="0">
                <a:spAutoFit/>
              </a:bodyPr>
              <a:lstStyle/>
              <a:p>
                <a:pPr algn="r"/>
                <a:r>
                  <a:rPr lang="en-GB" sz="1050">
                    <a:solidFill>
                      <a:srgbClr val="000000"/>
                    </a:solidFill>
                    <a:latin typeface="Arial Narrow" panose="020B0606020202030204" pitchFamily="34" charset="0"/>
                  </a:rPr>
                  <a:t>0.5</a:t>
                </a:r>
              </a:p>
            </p:txBody>
          </p:sp>
          <p:sp>
            <p:nvSpPr>
              <p:cNvPr id="768" name="TextBox 767">
                <a:extLst>
                  <a:ext uri="{FF2B5EF4-FFF2-40B4-BE49-F238E27FC236}">
                    <a16:creationId xmlns:a16="http://schemas.microsoft.com/office/drawing/2014/main" id="{DF55E876-2648-C96A-CA0B-1D016897C6F5}"/>
                  </a:ext>
                </a:extLst>
              </p:cNvPr>
              <p:cNvSpPr txBox="1"/>
              <p:nvPr/>
            </p:nvSpPr>
            <p:spPr>
              <a:xfrm>
                <a:off x="881203" y="1819225"/>
                <a:ext cx="156899" cy="160776"/>
              </a:xfrm>
              <a:prstGeom prst="rect">
                <a:avLst/>
              </a:prstGeom>
              <a:noFill/>
            </p:spPr>
            <p:txBody>
              <a:bodyPr wrap="none" lIns="0" tIns="0" rIns="0" bIns="0" rtlCol="0" anchor="ctr" anchorCtr="0">
                <a:spAutoFit/>
              </a:bodyPr>
              <a:lstStyle/>
              <a:p>
                <a:pPr algn="r"/>
                <a:r>
                  <a:rPr lang="en-GB" sz="1050">
                    <a:solidFill>
                      <a:srgbClr val="000000"/>
                    </a:solidFill>
                    <a:latin typeface="Arial Narrow" panose="020B0606020202030204" pitchFamily="34" charset="0"/>
                  </a:rPr>
                  <a:t>0.6</a:t>
                </a:r>
              </a:p>
            </p:txBody>
          </p:sp>
          <p:sp>
            <p:nvSpPr>
              <p:cNvPr id="769" name="TextBox 768">
                <a:extLst>
                  <a:ext uri="{FF2B5EF4-FFF2-40B4-BE49-F238E27FC236}">
                    <a16:creationId xmlns:a16="http://schemas.microsoft.com/office/drawing/2014/main" id="{D29EC2BF-53E8-B082-F3EE-C723A7B1D078}"/>
                  </a:ext>
                </a:extLst>
              </p:cNvPr>
              <p:cNvSpPr txBox="1"/>
              <p:nvPr/>
            </p:nvSpPr>
            <p:spPr>
              <a:xfrm>
                <a:off x="881203" y="1576556"/>
                <a:ext cx="156899" cy="160776"/>
              </a:xfrm>
              <a:prstGeom prst="rect">
                <a:avLst/>
              </a:prstGeom>
              <a:noFill/>
            </p:spPr>
            <p:txBody>
              <a:bodyPr wrap="none" lIns="0" tIns="0" rIns="0" bIns="0" rtlCol="0" anchor="ctr" anchorCtr="0">
                <a:spAutoFit/>
              </a:bodyPr>
              <a:lstStyle/>
              <a:p>
                <a:pPr algn="r"/>
                <a:r>
                  <a:rPr lang="en-GB" sz="1050">
                    <a:solidFill>
                      <a:srgbClr val="000000"/>
                    </a:solidFill>
                    <a:latin typeface="Arial Narrow" panose="020B0606020202030204" pitchFamily="34" charset="0"/>
                  </a:rPr>
                  <a:t>0.7</a:t>
                </a:r>
              </a:p>
            </p:txBody>
          </p:sp>
          <p:sp>
            <p:nvSpPr>
              <p:cNvPr id="770" name="TextBox 769">
                <a:extLst>
                  <a:ext uri="{FF2B5EF4-FFF2-40B4-BE49-F238E27FC236}">
                    <a16:creationId xmlns:a16="http://schemas.microsoft.com/office/drawing/2014/main" id="{50C5DEF7-BB44-D587-850C-0764596A3055}"/>
                  </a:ext>
                </a:extLst>
              </p:cNvPr>
              <p:cNvSpPr txBox="1"/>
              <p:nvPr/>
            </p:nvSpPr>
            <p:spPr>
              <a:xfrm>
                <a:off x="881203" y="1333884"/>
                <a:ext cx="156899" cy="160776"/>
              </a:xfrm>
              <a:prstGeom prst="rect">
                <a:avLst/>
              </a:prstGeom>
              <a:noFill/>
            </p:spPr>
            <p:txBody>
              <a:bodyPr wrap="none" lIns="0" tIns="0" rIns="0" bIns="0" rtlCol="0" anchor="ctr" anchorCtr="0">
                <a:spAutoFit/>
              </a:bodyPr>
              <a:lstStyle/>
              <a:p>
                <a:pPr algn="r"/>
                <a:r>
                  <a:rPr lang="en-GB" sz="1050">
                    <a:solidFill>
                      <a:srgbClr val="000000"/>
                    </a:solidFill>
                    <a:latin typeface="Arial Narrow" panose="020B0606020202030204" pitchFamily="34" charset="0"/>
                  </a:rPr>
                  <a:t>0.8</a:t>
                </a:r>
              </a:p>
            </p:txBody>
          </p:sp>
          <p:sp>
            <p:nvSpPr>
              <p:cNvPr id="771" name="TextBox 770">
                <a:extLst>
                  <a:ext uri="{FF2B5EF4-FFF2-40B4-BE49-F238E27FC236}">
                    <a16:creationId xmlns:a16="http://schemas.microsoft.com/office/drawing/2014/main" id="{89CF0A06-C8EB-9783-ACE3-716DE189064B}"/>
                  </a:ext>
                </a:extLst>
              </p:cNvPr>
              <p:cNvSpPr txBox="1"/>
              <p:nvPr/>
            </p:nvSpPr>
            <p:spPr>
              <a:xfrm>
                <a:off x="881203" y="1091214"/>
                <a:ext cx="156899" cy="160776"/>
              </a:xfrm>
              <a:prstGeom prst="rect">
                <a:avLst/>
              </a:prstGeom>
              <a:noFill/>
            </p:spPr>
            <p:txBody>
              <a:bodyPr wrap="none" lIns="0" tIns="0" rIns="0" bIns="0" rtlCol="0" anchor="ctr" anchorCtr="0">
                <a:spAutoFit/>
              </a:bodyPr>
              <a:lstStyle/>
              <a:p>
                <a:pPr algn="r"/>
                <a:r>
                  <a:rPr lang="en-GB" sz="1050">
                    <a:solidFill>
                      <a:srgbClr val="000000"/>
                    </a:solidFill>
                    <a:latin typeface="Arial Narrow" panose="020B0606020202030204" pitchFamily="34" charset="0"/>
                  </a:rPr>
                  <a:t>0.9</a:t>
                </a:r>
              </a:p>
            </p:txBody>
          </p:sp>
          <p:sp>
            <p:nvSpPr>
              <p:cNvPr id="772" name="TextBox 771">
                <a:extLst>
                  <a:ext uri="{FF2B5EF4-FFF2-40B4-BE49-F238E27FC236}">
                    <a16:creationId xmlns:a16="http://schemas.microsoft.com/office/drawing/2014/main" id="{4B48B15F-B734-F902-CBF4-B0922C0F6028}"/>
                  </a:ext>
                </a:extLst>
              </p:cNvPr>
              <p:cNvSpPr txBox="1"/>
              <p:nvPr/>
            </p:nvSpPr>
            <p:spPr>
              <a:xfrm>
                <a:off x="881203" y="848543"/>
                <a:ext cx="156899" cy="160776"/>
              </a:xfrm>
              <a:prstGeom prst="rect">
                <a:avLst/>
              </a:prstGeom>
              <a:noFill/>
            </p:spPr>
            <p:txBody>
              <a:bodyPr wrap="none" lIns="0" tIns="0" rIns="0" bIns="0" rtlCol="0" anchor="ctr" anchorCtr="0">
                <a:spAutoFit/>
              </a:bodyPr>
              <a:lstStyle/>
              <a:p>
                <a:pPr algn="r"/>
                <a:r>
                  <a:rPr lang="en-GB" sz="1050">
                    <a:solidFill>
                      <a:srgbClr val="000000"/>
                    </a:solidFill>
                    <a:latin typeface="Arial Narrow" panose="020B0606020202030204" pitchFamily="34" charset="0"/>
                  </a:rPr>
                  <a:t>1.0</a:t>
                </a:r>
              </a:p>
            </p:txBody>
          </p:sp>
        </p:grpSp>
        <p:sp>
          <p:nvSpPr>
            <p:cNvPr id="773" name="TextBox 772">
              <a:extLst>
                <a:ext uri="{FF2B5EF4-FFF2-40B4-BE49-F238E27FC236}">
                  <a16:creationId xmlns:a16="http://schemas.microsoft.com/office/drawing/2014/main" id="{7E338371-C4A5-0093-2D6F-A141F1A9CB92}"/>
                </a:ext>
              </a:extLst>
            </p:cNvPr>
            <p:cNvSpPr txBox="1"/>
            <p:nvPr/>
          </p:nvSpPr>
          <p:spPr>
            <a:xfrm rot="16200000">
              <a:off x="241180" y="2760760"/>
              <a:ext cx="1367896" cy="246221"/>
            </a:xfrm>
            <a:prstGeom prst="rect">
              <a:avLst/>
            </a:prstGeom>
            <a:noFill/>
          </p:spPr>
          <p:txBody>
            <a:bodyPr wrap="none" lIns="0" tIns="0" rIns="0" bIns="0" rtlCol="0" anchor="ctr" anchorCtr="0">
              <a:spAutoFit/>
            </a:bodyPr>
            <a:lstStyle/>
            <a:p>
              <a:pPr algn="ctr"/>
              <a:r>
                <a:rPr lang="en-GB" sz="1200" b="1">
                  <a:solidFill>
                    <a:srgbClr val="000000"/>
                  </a:solidFill>
                  <a:latin typeface="Arial Narrow" panose="020B0606020202030204" pitchFamily="34" charset="0"/>
                </a:rPr>
                <a:t>Probability of OS</a:t>
              </a:r>
            </a:p>
          </p:txBody>
        </p:sp>
        <p:sp>
          <p:nvSpPr>
            <p:cNvPr id="774" name="TextBox 773">
              <a:extLst>
                <a:ext uri="{FF2B5EF4-FFF2-40B4-BE49-F238E27FC236}">
                  <a16:creationId xmlns:a16="http://schemas.microsoft.com/office/drawing/2014/main" id="{F9A20F5D-D40D-9CED-45B6-05C76CC02C92}"/>
                </a:ext>
              </a:extLst>
            </p:cNvPr>
            <p:cNvSpPr txBox="1"/>
            <p:nvPr/>
          </p:nvSpPr>
          <p:spPr>
            <a:xfrm>
              <a:off x="1961709" y="3893701"/>
              <a:ext cx="1821011" cy="328294"/>
            </a:xfrm>
            <a:prstGeom prst="rect">
              <a:avLst/>
            </a:prstGeom>
            <a:noFill/>
          </p:spPr>
          <p:txBody>
            <a:bodyPr wrap="none" lIns="0" tIns="0" rIns="0" bIns="0" rtlCol="0" anchor="ctr" anchorCtr="0">
              <a:spAutoFit/>
            </a:bodyPr>
            <a:lstStyle/>
            <a:p>
              <a:r>
                <a:rPr lang="en-GB" sz="1600">
                  <a:solidFill>
                    <a:srgbClr val="000000"/>
                  </a:solidFill>
                  <a:latin typeface="Arial Narrow" panose="020B0606020202030204" pitchFamily="34" charset="0"/>
                </a:rPr>
                <a:t>Dato-DXd (n=365)</a:t>
              </a:r>
            </a:p>
          </p:txBody>
        </p:sp>
        <p:sp>
          <p:nvSpPr>
            <p:cNvPr id="775" name="TextBox 774">
              <a:extLst>
                <a:ext uri="{FF2B5EF4-FFF2-40B4-BE49-F238E27FC236}">
                  <a16:creationId xmlns:a16="http://schemas.microsoft.com/office/drawing/2014/main" id="{D4E18F18-F170-D02F-383C-378B54399385}"/>
                </a:ext>
              </a:extLst>
            </p:cNvPr>
            <p:cNvSpPr txBox="1"/>
            <p:nvPr/>
          </p:nvSpPr>
          <p:spPr>
            <a:xfrm>
              <a:off x="1961711" y="4153763"/>
              <a:ext cx="1224695" cy="328294"/>
            </a:xfrm>
            <a:prstGeom prst="rect">
              <a:avLst/>
            </a:prstGeom>
            <a:noFill/>
          </p:spPr>
          <p:txBody>
            <a:bodyPr wrap="none" lIns="0" tIns="0" rIns="0" bIns="0" rtlCol="0" anchor="ctr" anchorCtr="0">
              <a:spAutoFit/>
            </a:bodyPr>
            <a:lstStyle/>
            <a:p>
              <a:r>
                <a:rPr lang="en-GB" sz="1600">
                  <a:solidFill>
                    <a:srgbClr val="000000"/>
                  </a:solidFill>
                  <a:latin typeface="Arial Narrow" panose="020B0606020202030204" pitchFamily="34" charset="0"/>
                </a:rPr>
                <a:t>ICC (n=367)</a:t>
              </a:r>
            </a:p>
          </p:txBody>
        </p:sp>
        <p:cxnSp>
          <p:nvCxnSpPr>
            <p:cNvPr id="776" name="Straight Connector 775">
              <a:extLst>
                <a:ext uri="{FF2B5EF4-FFF2-40B4-BE49-F238E27FC236}">
                  <a16:creationId xmlns:a16="http://schemas.microsoft.com/office/drawing/2014/main" id="{FBCFE2CC-8FDE-6EF3-EDCD-3AF057BEA878}"/>
                </a:ext>
              </a:extLst>
            </p:cNvPr>
            <p:cNvCxnSpPr>
              <a:cxnSpLocks/>
            </p:cNvCxnSpPr>
            <p:nvPr/>
          </p:nvCxnSpPr>
          <p:spPr>
            <a:xfrm>
              <a:off x="1642026" y="4056684"/>
              <a:ext cx="258242" cy="0"/>
            </a:xfrm>
            <a:prstGeom prst="line">
              <a:avLst/>
            </a:prstGeom>
            <a:noFill/>
            <a:ln w="15875" cap="flat" cmpd="sng" algn="ctr">
              <a:solidFill>
                <a:srgbClr val="6E1E50"/>
              </a:solidFill>
              <a:prstDash val="solid"/>
              <a:miter lim="800000"/>
            </a:ln>
            <a:effectLst/>
          </p:spPr>
        </p:cxnSp>
        <p:cxnSp>
          <p:nvCxnSpPr>
            <p:cNvPr id="777" name="Straight Connector 776">
              <a:extLst>
                <a:ext uri="{FF2B5EF4-FFF2-40B4-BE49-F238E27FC236}">
                  <a16:creationId xmlns:a16="http://schemas.microsoft.com/office/drawing/2014/main" id="{2F528CF4-D0FE-77CD-8FA0-80287A6ADD37}"/>
                </a:ext>
              </a:extLst>
            </p:cNvPr>
            <p:cNvCxnSpPr>
              <a:cxnSpLocks/>
            </p:cNvCxnSpPr>
            <p:nvPr/>
          </p:nvCxnSpPr>
          <p:spPr>
            <a:xfrm>
              <a:off x="1642026" y="4316748"/>
              <a:ext cx="258242" cy="0"/>
            </a:xfrm>
            <a:prstGeom prst="line">
              <a:avLst/>
            </a:prstGeom>
            <a:noFill/>
            <a:ln w="15875" cap="flat" cmpd="sng" algn="ctr">
              <a:solidFill>
                <a:srgbClr val="1E325F">
                  <a:lumMod val="60000"/>
                  <a:lumOff val="40000"/>
                </a:srgbClr>
              </a:solidFill>
              <a:prstDash val="solid"/>
              <a:miter lim="800000"/>
            </a:ln>
            <a:effectLst/>
          </p:spPr>
        </p:cxnSp>
        <p:sp>
          <p:nvSpPr>
            <p:cNvPr id="778" name="Freeform: Shape 777">
              <a:extLst>
                <a:ext uri="{FF2B5EF4-FFF2-40B4-BE49-F238E27FC236}">
                  <a16:creationId xmlns:a16="http://schemas.microsoft.com/office/drawing/2014/main" id="{40E1E1FF-D9B3-443C-7BF9-132EACAA966E}"/>
                </a:ext>
              </a:extLst>
            </p:cNvPr>
            <p:cNvSpPr/>
            <p:nvPr/>
          </p:nvSpPr>
          <p:spPr>
            <a:xfrm>
              <a:off x="1516478" y="1292355"/>
              <a:ext cx="6496386" cy="3255351"/>
            </a:xfrm>
            <a:custGeom>
              <a:avLst/>
              <a:gdLst>
                <a:gd name="connsiteX0" fmla="*/ 0 w 5048250"/>
                <a:gd name="connsiteY0" fmla="*/ 0 h 2174875"/>
                <a:gd name="connsiteX1" fmla="*/ 0 w 5048250"/>
                <a:gd name="connsiteY1" fmla="*/ 2174875 h 2174875"/>
                <a:gd name="connsiteX2" fmla="*/ 5048250 w 5048250"/>
                <a:gd name="connsiteY2" fmla="*/ 2174875 h 2174875"/>
              </a:gdLst>
              <a:ahLst/>
              <a:cxnLst>
                <a:cxn ang="0">
                  <a:pos x="connsiteX0" y="connsiteY0"/>
                </a:cxn>
                <a:cxn ang="0">
                  <a:pos x="connsiteX1" y="connsiteY1"/>
                </a:cxn>
                <a:cxn ang="0">
                  <a:pos x="connsiteX2" y="connsiteY2"/>
                </a:cxn>
              </a:cxnLst>
              <a:rect l="l" t="t" r="r" b="b"/>
              <a:pathLst>
                <a:path w="5048250" h="2174875">
                  <a:moveTo>
                    <a:pt x="0" y="0"/>
                  </a:moveTo>
                  <a:lnTo>
                    <a:pt x="0" y="2174875"/>
                  </a:lnTo>
                  <a:lnTo>
                    <a:pt x="5048250" y="2174875"/>
                  </a:lnTo>
                </a:path>
              </a:pathLst>
            </a:custGeom>
            <a:noFill/>
            <a:ln w="19050" cap="sq" cmpd="sng" algn="ctr">
              <a:solidFill>
                <a:srgbClr val="000000"/>
              </a:solidFill>
              <a:prstDash val="solid"/>
              <a:miter lim="800000"/>
            </a:ln>
            <a:effectLst/>
          </p:spPr>
          <p:txBody>
            <a:bodyPr wrap="square" rtlCol="0" anchor="ctr"/>
            <a:lstStyle/>
            <a:p>
              <a:pPr algn="ctr" defTabSz="685800" fontAlgn="auto">
                <a:spcBef>
                  <a:spcPts val="0"/>
                </a:spcBef>
                <a:spcAft>
                  <a:spcPts val="0"/>
                </a:spcAft>
                <a:defRPr/>
              </a:pPr>
              <a:endParaRPr lang="en-GB" sz="1500" kern="0">
                <a:solidFill>
                  <a:srgbClr val="FFFFFF"/>
                </a:solidFill>
                <a:latin typeface="Calibri" panose="020F0502020204030204"/>
                <a:ea typeface="+mn-ea"/>
                <a:cs typeface="+mn-cs"/>
              </a:endParaRPr>
            </a:p>
          </p:txBody>
        </p:sp>
        <p:grpSp>
          <p:nvGrpSpPr>
            <p:cNvPr id="779" name="Group 778">
              <a:extLst>
                <a:ext uri="{FF2B5EF4-FFF2-40B4-BE49-F238E27FC236}">
                  <a16:creationId xmlns:a16="http://schemas.microsoft.com/office/drawing/2014/main" id="{75D3C907-11EA-D4C9-DB5C-9E3768721774}"/>
                </a:ext>
              </a:extLst>
            </p:cNvPr>
            <p:cNvGrpSpPr/>
            <p:nvPr/>
          </p:nvGrpSpPr>
          <p:grpSpPr>
            <a:xfrm>
              <a:off x="1424713" y="977385"/>
              <a:ext cx="93178" cy="2429323"/>
              <a:chOff x="1065006" y="926317"/>
              <a:chExt cx="78641" cy="2429323"/>
            </a:xfrm>
          </p:grpSpPr>
          <p:cxnSp>
            <p:nvCxnSpPr>
              <p:cNvPr id="780" name="Straight Connector 779">
                <a:extLst>
                  <a:ext uri="{FF2B5EF4-FFF2-40B4-BE49-F238E27FC236}">
                    <a16:creationId xmlns:a16="http://schemas.microsoft.com/office/drawing/2014/main" id="{9AFC5EFD-CF12-A3CF-B2F1-85383EF2DF53}"/>
                  </a:ext>
                </a:extLst>
              </p:cNvPr>
              <p:cNvCxnSpPr>
                <a:cxnSpLocks/>
              </p:cNvCxnSpPr>
              <p:nvPr/>
            </p:nvCxnSpPr>
            <p:spPr>
              <a:xfrm flipH="1">
                <a:off x="1068816" y="926317"/>
                <a:ext cx="74831" cy="0"/>
              </a:xfrm>
              <a:prstGeom prst="line">
                <a:avLst/>
              </a:prstGeom>
              <a:noFill/>
              <a:ln w="19050" cap="flat" cmpd="sng" algn="ctr">
                <a:solidFill>
                  <a:srgbClr val="000000"/>
                </a:solidFill>
                <a:prstDash val="solid"/>
                <a:miter lim="800000"/>
              </a:ln>
              <a:effectLst/>
            </p:spPr>
          </p:cxnSp>
          <p:cxnSp>
            <p:nvCxnSpPr>
              <p:cNvPr id="781" name="Straight Connector 780">
                <a:extLst>
                  <a:ext uri="{FF2B5EF4-FFF2-40B4-BE49-F238E27FC236}">
                    <a16:creationId xmlns:a16="http://schemas.microsoft.com/office/drawing/2014/main" id="{33F86372-65D1-5291-54F9-B377D739B4E9}"/>
                  </a:ext>
                </a:extLst>
              </p:cNvPr>
              <p:cNvCxnSpPr>
                <a:cxnSpLocks/>
              </p:cNvCxnSpPr>
              <p:nvPr/>
            </p:nvCxnSpPr>
            <p:spPr>
              <a:xfrm flipH="1">
                <a:off x="1068816" y="1181002"/>
                <a:ext cx="74831" cy="0"/>
              </a:xfrm>
              <a:prstGeom prst="line">
                <a:avLst/>
              </a:prstGeom>
              <a:noFill/>
              <a:ln w="19050" cap="flat" cmpd="sng" algn="ctr">
                <a:solidFill>
                  <a:srgbClr val="000000"/>
                </a:solidFill>
                <a:prstDash val="solid"/>
                <a:miter lim="800000"/>
              </a:ln>
              <a:effectLst/>
            </p:spPr>
          </p:cxnSp>
          <p:cxnSp>
            <p:nvCxnSpPr>
              <p:cNvPr id="782" name="Straight Connector 781">
                <a:extLst>
                  <a:ext uri="{FF2B5EF4-FFF2-40B4-BE49-F238E27FC236}">
                    <a16:creationId xmlns:a16="http://schemas.microsoft.com/office/drawing/2014/main" id="{8ABE7740-D892-D0E1-9B79-D4A352F8C4A1}"/>
                  </a:ext>
                </a:extLst>
              </p:cNvPr>
              <p:cNvCxnSpPr>
                <a:cxnSpLocks/>
              </p:cNvCxnSpPr>
              <p:nvPr/>
            </p:nvCxnSpPr>
            <p:spPr>
              <a:xfrm flipH="1">
                <a:off x="1068816" y="1424256"/>
                <a:ext cx="74831" cy="0"/>
              </a:xfrm>
              <a:prstGeom prst="line">
                <a:avLst/>
              </a:prstGeom>
              <a:noFill/>
              <a:ln w="19050" cap="flat" cmpd="sng" algn="ctr">
                <a:solidFill>
                  <a:srgbClr val="000000"/>
                </a:solidFill>
                <a:prstDash val="solid"/>
                <a:miter lim="800000"/>
              </a:ln>
              <a:effectLst/>
            </p:spPr>
          </p:cxnSp>
          <p:cxnSp>
            <p:nvCxnSpPr>
              <p:cNvPr id="783" name="Straight Connector 782">
                <a:extLst>
                  <a:ext uri="{FF2B5EF4-FFF2-40B4-BE49-F238E27FC236}">
                    <a16:creationId xmlns:a16="http://schemas.microsoft.com/office/drawing/2014/main" id="{796693C7-DDB1-1DA7-CC9D-A5FBAA959F15}"/>
                  </a:ext>
                </a:extLst>
              </p:cNvPr>
              <p:cNvCxnSpPr>
                <a:cxnSpLocks/>
              </p:cNvCxnSpPr>
              <p:nvPr/>
            </p:nvCxnSpPr>
            <p:spPr>
              <a:xfrm flipH="1">
                <a:off x="1068816" y="1663701"/>
                <a:ext cx="74831" cy="0"/>
              </a:xfrm>
              <a:prstGeom prst="line">
                <a:avLst/>
              </a:prstGeom>
              <a:noFill/>
              <a:ln w="19050" cap="flat" cmpd="sng" algn="ctr">
                <a:solidFill>
                  <a:srgbClr val="000000"/>
                </a:solidFill>
                <a:prstDash val="solid"/>
                <a:miter lim="800000"/>
              </a:ln>
              <a:effectLst/>
            </p:spPr>
          </p:cxnSp>
          <p:cxnSp>
            <p:nvCxnSpPr>
              <p:cNvPr id="784" name="Straight Connector 783">
                <a:extLst>
                  <a:ext uri="{FF2B5EF4-FFF2-40B4-BE49-F238E27FC236}">
                    <a16:creationId xmlns:a16="http://schemas.microsoft.com/office/drawing/2014/main" id="{BE3049CA-962D-EF5F-939A-691C6B7D8BBA}"/>
                  </a:ext>
                </a:extLst>
              </p:cNvPr>
              <p:cNvCxnSpPr>
                <a:cxnSpLocks/>
              </p:cNvCxnSpPr>
              <p:nvPr/>
            </p:nvCxnSpPr>
            <p:spPr>
              <a:xfrm flipH="1">
                <a:off x="1068816" y="1906956"/>
                <a:ext cx="74831" cy="0"/>
              </a:xfrm>
              <a:prstGeom prst="line">
                <a:avLst/>
              </a:prstGeom>
              <a:noFill/>
              <a:ln w="19050" cap="flat" cmpd="sng" algn="ctr">
                <a:solidFill>
                  <a:srgbClr val="000000"/>
                </a:solidFill>
                <a:prstDash val="solid"/>
                <a:miter lim="800000"/>
              </a:ln>
              <a:effectLst/>
            </p:spPr>
          </p:cxnSp>
          <p:cxnSp>
            <p:nvCxnSpPr>
              <p:cNvPr id="785" name="Straight Connector 784">
                <a:extLst>
                  <a:ext uri="{FF2B5EF4-FFF2-40B4-BE49-F238E27FC236}">
                    <a16:creationId xmlns:a16="http://schemas.microsoft.com/office/drawing/2014/main" id="{7F560424-DEC1-E497-3E53-0004E1425F97}"/>
                  </a:ext>
                </a:extLst>
              </p:cNvPr>
              <p:cNvCxnSpPr>
                <a:cxnSpLocks/>
              </p:cNvCxnSpPr>
              <p:nvPr/>
            </p:nvCxnSpPr>
            <p:spPr>
              <a:xfrm flipH="1">
                <a:off x="1068816" y="2154021"/>
                <a:ext cx="74831" cy="0"/>
              </a:xfrm>
              <a:prstGeom prst="line">
                <a:avLst/>
              </a:prstGeom>
              <a:noFill/>
              <a:ln w="19050" cap="flat" cmpd="sng" algn="ctr">
                <a:solidFill>
                  <a:srgbClr val="000000"/>
                </a:solidFill>
                <a:prstDash val="solid"/>
                <a:miter lim="800000"/>
              </a:ln>
              <a:effectLst/>
            </p:spPr>
          </p:cxnSp>
          <p:cxnSp>
            <p:nvCxnSpPr>
              <p:cNvPr id="786" name="Straight Connector 785">
                <a:extLst>
                  <a:ext uri="{FF2B5EF4-FFF2-40B4-BE49-F238E27FC236}">
                    <a16:creationId xmlns:a16="http://schemas.microsoft.com/office/drawing/2014/main" id="{7EBE78C8-8017-AE9B-67B0-B3BAE1C7D56D}"/>
                  </a:ext>
                </a:extLst>
              </p:cNvPr>
              <p:cNvCxnSpPr>
                <a:cxnSpLocks/>
              </p:cNvCxnSpPr>
              <p:nvPr/>
            </p:nvCxnSpPr>
            <p:spPr>
              <a:xfrm flipH="1">
                <a:off x="1068816" y="2389655"/>
                <a:ext cx="74831" cy="0"/>
              </a:xfrm>
              <a:prstGeom prst="line">
                <a:avLst/>
              </a:prstGeom>
              <a:noFill/>
              <a:ln w="19050" cap="flat" cmpd="sng" algn="ctr">
                <a:solidFill>
                  <a:srgbClr val="000000"/>
                </a:solidFill>
                <a:prstDash val="solid"/>
                <a:miter lim="800000"/>
              </a:ln>
              <a:effectLst/>
            </p:spPr>
          </p:cxnSp>
          <p:cxnSp>
            <p:nvCxnSpPr>
              <p:cNvPr id="787" name="Straight Connector 786">
                <a:extLst>
                  <a:ext uri="{FF2B5EF4-FFF2-40B4-BE49-F238E27FC236}">
                    <a16:creationId xmlns:a16="http://schemas.microsoft.com/office/drawing/2014/main" id="{95FA9349-7F40-AD10-F3B5-1082E5FE4972}"/>
                  </a:ext>
                </a:extLst>
              </p:cNvPr>
              <p:cNvCxnSpPr>
                <a:cxnSpLocks/>
              </p:cNvCxnSpPr>
              <p:nvPr/>
            </p:nvCxnSpPr>
            <p:spPr>
              <a:xfrm flipH="1">
                <a:off x="1068816" y="2636720"/>
                <a:ext cx="74831" cy="0"/>
              </a:xfrm>
              <a:prstGeom prst="line">
                <a:avLst/>
              </a:prstGeom>
              <a:noFill/>
              <a:ln w="19050" cap="flat" cmpd="sng" algn="ctr">
                <a:solidFill>
                  <a:srgbClr val="000000"/>
                </a:solidFill>
                <a:prstDash val="solid"/>
                <a:miter lim="800000"/>
              </a:ln>
              <a:effectLst/>
            </p:spPr>
          </p:cxnSp>
          <p:cxnSp>
            <p:nvCxnSpPr>
              <p:cNvPr id="788" name="Straight Connector 787">
                <a:extLst>
                  <a:ext uri="{FF2B5EF4-FFF2-40B4-BE49-F238E27FC236}">
                    <a16:creationId xmlns:a16="http://schemas.microsoft.com/office/drawing/2014/main" id="{609CFC5A-CBB5-7E0D-1BED-32931D0A32B8}"/>
                  </a:ext>
                </a:extLst>
              </p:cNvPr>
              <p:cNvCxnSpPr>
                <a:cxnSpLocks/>
              </p:cNvCxnSpPr>
              <p:nvPr/>
            </p:nvCxnSpPr>
            <p:spPr>
              <a:xfrm flipH="1">
                <a:off x="1068816" y="2876165"/>
                <a:ext cx="74831" cy="0"/>
              </a:xfrm>
              <a:prstGeom prst="line">
                <a:avLst/>
              </a:prstGeom>
              <a:noFill/>
              <a:ln w="19050" cap="flat" cmpd="sng" algn="ctr">
                <a:solidFill>
                  <a:srgbClr val="000000"/>
                </a:solidFill>
                <a:prstDash val="solid"/>
                <a:miter lim="800000"/>
              </a:ln>
              <a:effectLst/>
            </p:spPr>
          </p:cxnSp>
          <p:cxnSp>
            <p:nvCxnSpPr>
              <p:cNvPr id="789" name="Straight Connector 788">
                <a:extLst>
                  <a:ext uri="{FF2B5EF4-FFF2-40B4-BE49-F238E27FC236}">
                    <a16:creationId xmlns:a16="http://schemas.microsoft.com/office/drawing/2014/main" id="{7E6CA890-B58C-880E-8F2E-57B996198D34}"/>
                  </a:ext>
                </a:extLst>
              </p:cNvPr>
              <p:cNvCxnSpPr>
                <a:cxnSpLocks/>
              </p:cNvCxnSpPr>
              <p:nvPr/>
            </p:nvCxnSpPr>
            <p:spPr>
              <a:xfrm flipH="1">
                <a:off x="1068816" y="3355640"/>
                <a:ext cx="74831" cy="0"/>
              </a:xfrm>
              <a:prstGeom prst="line">
                <a:avLst/>
              </a:prstGeom>
              <a:noFill/>
              <a:ln w="19050" cap="flat" cmpd="sng" algn="ctr">
                <a:solidFill>
                  <a:srgbClr val="000000"/>
                </a:solidFill>
                <a:prstDash val="solid"/>
                <a:miter lim="800000"/>
              </a:ln>
              <a:effectLst/>
            </p:spPr>
          </p:cxnSp>
          <p:cxnSp>
            <p:nvCxnSpPr>
              <p:cNvPr id="790" name="Straight Connector 789">
                <a:extLst>
                  <a:ext uri="{FF2B5EF4-FFF2-40B4-BE49-F238E27FC236}">
                    <a16:creationId xmlns:a16="http://schemas.microsoft.com/office/drawing/2014/main" id="{35BA1C28-C46B-022D-D296-76A5753B530E}"/>
                  </a:ext>
                </a:extLst>
              </p:cNvPr>
              <p:cNvCxnSpPr>
                <a:cxnSpLocks/>
              </p:cNvCxnSpPr>
              <p:nvPr/>
            </p:nvCxnSpPr>
            <p:spPr>
              <a:xfrm flipH="1">
                <a:off x="1065006" y="3123815"/>
                <a:ext cx="74831" cy="0"/>
              </a:xfrm>
              <a:prstGeom prst="line">
                <a:avLst/>
              </a:prstGeom>
              <a:noFill/>
              <a:ln w="19050" cap="flat" cmpd="sng" algn="ctr">
                <a:solidFill>
                  <a:srgbClr val="000000"/>
                </a:solidFill>
                <a:prstDash val="solid"/>
                <a:miter lim="800000"/>
              </a:ln>
              <a:effectLst/>
            </p:spPr>
          </p:cxnSp>
        </p:grpSp>
        <p:grpSp>
          <p:nvGrpSpPr>
            <p:cNvPr id="791" name="Group 790">
              <a:extLst>
                <a:ext uri="{FF2B5EF4-FFF2-40B4-BE49-F238E27FC236}">
                  <a16:creationId xmlns:a16="http://schemas.microsoft.com/office/drawing/2014/main" id="{900A33AF-7E12-D2EA-E024-DEFE5F5BEDA7}"/>
                </a:ext>
              </a:extLst>
            </p:cNvPr>
            <p:cNvGrpSpPr/>
            <p:nvPr/>
          </p:nvGrpSpPr>
          <p:grpSpPr>
            <a:xfrm>
              <a:off x="1181399" y="4547707"/>
              <a:ext cx="4875849" cy="96482"/>
              <a:chOff x="1139215" y="3355641"/>
              <a:chExt cx="4875849" cy="72000"/>
            </a:xfrm>
          </p:grpSpPr>
          <p:cxnSp>
            <p:nvCxnSpPr>
              <p:cNvPr id="792" name="Straight Connector 791">
                <a:extLst>
                  <a:ext uri="{FF2B5EF4-FFF2-40B4-BE49-F238E27FC236}">
                    <a16:creationId xmlns:a16="http://schemas.microsoft.com/office/drawing/2014/main" id="{4063BB87-E68B-F25B-7A97-8051D6E83ECE}"/>
                  </a:ext>
                </a:extLst>
              </p:cNvPr>
              <p:cNvCxnSpPr/>
              <p:nvPr/>
            </p:nvCxnSpPr>
            <p:spPr>
              <a:xfrm>
                <a:off x="6015064" y="3355641"/>
                <a:ext cx="0" cy="72000"/>
              </a:xfrm>
              <a:prstGeom prst="line">
                <a:avLst/>
              </a:prstGeom>
              <a:noFill/>
              <a:ln w="19050" cap="flat" cmpd="sng" algn="ctr">
                <a:solidFill>
                  <a:srgbClr val="000000"/>
                </a:solidFill>
                <a:prstDash val="solid"/>
                <a:miter lim="800000"/>
              </a:ln>
              <a:effectLst/>
            </p:spPr>
          </p:cxnSp>
          <p:cxnSp>
            <p:nvCxnSpPr>
              <p:cNvPr id="793" name="Straight Connector 792">
                <a:extLst>
                  <a:ext uri="{FF2B5EF4-FFF2-40B4-BE49-F238E27FC236}">
                    <a16:creationId xmlns:a16="http://schemas.microsoft.com/office/drawing/2014/main" id="{3544FB07-0B15-5049-4312-6209EEBC615F}"/>
                  </a:ext>
                </a:extLst>
              </p:cNvPr>
              <p:cNvCxnSpPr>
                <a:cxnSpLocks/>
              </p:cNvCxnSpPr>
              <p:nvPr/>
            </p:nvCxnSpPr>
            <p:spPr>
              <a:xfrm>
                <a:off x="1139215" y="3355641"/>
                <a:ext cx="0" cy="72000"/>
              </a:xfrm>
              <a:prstGeom prst="line">
                <a:avLst/>
              </a:prstGeom>
              <a:noFill/>
              <a:ln w="19050" cap="flat" cmpd="sng" algn="ctr">
                <a:solidFill>
                  <a:srgbClr val="000000"/>
                </a:solidFill>
                <a:prstDash val="solid"/>
                <a:miter lim="800000"/>
              </a:ln>
              <a:effectLst/>
            </p:spPr>
          </p:cxnSp>
          <p:cxnSp>
            <p:nvCxnSpPr>
              <p:cNvPr id="794" name="Straight Connector 793">
                <a:extLst>
                  <a:ext uri="{FF2B5EF4-FFF2-40B4-BE49-F238E27FC236}">
                    <a16:creationId xmlns:a16="http://schemas.microsoft.com/office/drawing/2014/main" id="{75F4EFE1-F4D7-9D1E-4CB3-4909C023694A}"/>
                  </a:ext>
                </a:extLst>
              </p:cNvPr>
              <p:cNvCxnSpPr/>
              <p:nvPr/>
            </p:nvCxnSpPr>
            <p:spPr>
              <a:xfrm>
                <a:off x="5608746" y="3355641"/>
                <a:ext cx="0" cy="72000"/>
              </a:xfrm>
              <a:prstGeom prst="line">
                <a:avLst/>
              </a:prstGeom>
              <a:noFill/>
              <a:ln w="19050" cap="flat" cmpd="sng" algn="ctr">
                <a:solidFill>
                  <a:srgbClr val="000000"/>
                </a:solidFill>
                <a:prstDash val="solid"/>
                <a:miter lim="800000"/>
              </a:ln>
              <a:effectLst/>
            </p:spPr>
          </p:cxnSp>
          <p:cxnSp>
            <p:nvCxnSpPr>
              <p:cNvPr id="795" name="Straight Connector 794">
                <a:extLst>
                  <a:ext uri="{FF2B5EF4-FFF2-40B4-BE49-F238E27FC236}">
                    <a16:creationId xmlns:a16="http://schemas.microsoft.com/office/drawing/2014/main" id="{E219715D-A414-2858-80E8-913B2CB818FF}"/>
                  </a:ext>
                </a:extLst>
              </p:cNvPr>
              <p:cNvCxnSpPr/>
              <p:nvPr/>
            </p:nvCxnSpPr>
            <p:spPr>
              <a:xfrm>
                <a:off x="5202425" y="3355641"/>
                <a:ext cx="0" cy="72000"/>
              </a:xfrm>
              <a:prstGeom prst="line">
                <a:avLst/>
              </a:prstGeom>
              <a:noFill/>
              <a:ln w="19050" cap="flat" cmpd="sng" algn="ctr">
                <a:solidFill>
                  <a:srgbClr val="000000"/>
                </a:solidFill>
                <a:prstDash val="solid"/>
                <a:miter lim="800000"/>
              </a:ln>
              <a:effectLst/>
            </p:spPr>
          </p:cxnSp>
          <p:cxnSp>
            <p:nvCxnSpPr>
              <p:cNvPr id="796" name="Straight Connector 795">
                <a:extLst>
                  <a:ext uri="{FF2B5EF4-FFF2-40B4-BE49-F238E27FC236}">
                    <a16:creationId xmlns:a16="http://schemas.microsoft.com/office/drawing/2014/main" id="{F37155FB-B953-A7E4-E7B7-766BA890E9CC}"/>
                  </a:ext>
                </a:extLst>
              </p:cNvPr>
              <p:cNvCxnSpPr/>
              <p:nvPr/>
            </p:nvCxnSpPr>
            <p:spPr>
              <a:xfrm>
                <a:off x="4796104" y="3355641"/>
                <a:ext cx="0" cy="72000"/>
              </a:xfrm>
              <a:prstGeom prst="line">
                <a:avLst/>
              </a:prstGeom>
              <a:noFill/>
              <a:ln w="19050" cap="flat" cmpd="sng" algn="ctr">
                <a:solidFill>
                  <a:srgbClr val="000000"/>
                </a:solidFill>
                <a:prstDash val="solid"/>
                <a:miter lim="800000"/>
              </a:ln>
              <a:effectLst/>
            </p:spPr>
          </p:cxnSp>
          <p:cxnSp>
            <p:nvCxnSpPr>
              <p:cNvPr id="797" name="Straight Connector 796">
                <a:extLst>
                  <a:ext uri="{FF2B5EF4-FFF2-40B4-BE49-F238E27FC236}">
                    <a16:creationId xmlns:a16="http://schemas.microsoft.com/office/drawing/2014/main" id="{AA609AF4-8085-C287-E4E2-EBF121A92F72}"/>
                  </a:ext>
                </a:extLst>
              </p:cNvPr>
              <p:cNvCxnSpPr/>
              <p:nvPr/>
            </p:nvCxnSpPr>
            <p:spPr>
              <a:xfrm>
                <a:off x="4389783" y="3355641"/>
                <a:ext cx="0" cy="72000"/>
              </a:xfrm>
              <a:prstGeom prst="line">
                <a:avLst/>
              </a:prstGeom>
              <a:noFill/>
              <a:ln w="19050" cap="flat" cmpd="sng" algn="ctr">
                <a:solidFill>
                  <a:srgbClr val="000000"/>
                </a:solidFill>
                <a:prstDash val="solid"/>
                <a:miter lim="800000"/>
              </a:ln>
              <a:effectLst/>
            </p:spPr>
          </p:cxnSp>
          <p:cxnSp>
            <p:nvCxnSpPr>
              <p:cNvPr id="798" name="Straight Connector 797">
                <a:extLst>
                  <a:ext uri="{FF2B5EF4-FFF2-40B4-BE49-F238E27FC236}">
                    <a16:creationId xmlns:a16="http://schemas.microsoft.com/office/drawing/2014/main" id="{13DA49D5-BFAC-272E-10AE-7F7D58B4D1C5}"/>
                  </a:ext>
                </a:extLst>
              </p:cNvPr>
              <p:cNvCxnSpPr/>
              <p:nvPr/>
            </p:nvCxnSpPr>
            <p:spPr>
              <a:xfrm>
                <a:off x="3983462" y="3355641"/>
                <a:ext cx="0" cy="72000"/>
              </a:xfrm>
              <a:prstGeom prst="line">
                <a:avLst/>
              </a:prstGeom>
              <a:noFill/>
              <a:ln w="19050" cap="flat" cmpd="sng" algn="ctr">
                <a:solidFill>
                  <a:srgbClr val="000000"/>
                </a:solidFill>
                <a:prstDash val="solid"/>
                <a:miter lim="800000"/>
              </a:ln>
              <a:effectLst/>
            </p:spPr>
          </p:cxnSp>
          <p:cxnSp>
            <p:nvCxnSpPr>
              <p:cNvPr id="799" name="Straight Connector 798">
                <a:extLst>
                  <a:ext uri="{FF2B5EF4-FFF2-40B4-BE49-F238E27FC236}">
                    <a16:creationId xmlns:a16="http://schemas.microsoft.com/office/drawing/2014/main" id="{A5303FB8-D49A-84F9-216B-FFEDC5F80677}"/>
                  </a:ext>
                </a:extLst>
              </p:cNvPr>
              <p:cNvCxnSpPr/>
              <p:nvPr/>
            </p:nvCxnSpPr>
            <p:spPr>
              <a:xfrm>
                <a:off x="3577141" y="3355641"/>
                <a:ext cx="0" cy="72000"/>
              </a:xfrm>
              <a:prstGeom prst="line">
                <a:avLst/>
              </a:prstGeom>
              <a:noFill/>
              <a:ln w="19050" cap="flat" cmpd="sng" algn="ctr">
                <a:solidFill>
                  <a:srgbClr val="000000"/>
                </a:solidFill>
                <a:prstDash val="solid"/>
                <a:miter lim="800000"/>
              </a:ln>
              <a:effectLst/>
            </p:spPr>
          </p:cxnSp>
          <p:cxnSp>
            <p:nvCxnSpPr>
              <p:cNvPr id="800" name="Straight Connector 799">
                <a:extLst>
                  <a:ext uri="{FF2B5EF4-FFF2-40B4-BE49-F238E27FC236}">
                    <a16:creationId xmlns:a16="http://schemas.microsoft.com/office/drawing/2014/main" id="{6B8E0485-8589-92FF-3255-33D4D2CD1393}"/>
                  </a:ext>
                </a:extLst>
              </p:cNvPr>
              <p:cNvCxnSpPr/>
              <p:nvPr/>
            </p:nvCxnSpPr>
            <p:spPr>
              <a:xfrm>
                <a:off x="3170820" y="3355641"/>
                <a:ext cx="0" cy="72000"/>
              </a:xfrm>
              <a:prstGeom prst="line">
                <a:avLst/>
              </a:prstGeom>
              <a:noFill/>
              <a:ln w="19050" cap="flat" cmpd="sng" algn="ctr">
                <a:solidFill>
                  <a:srgbClr val="000000"/>
                </a:solidFill>
                <a:prstDash val="solid"/>
                <a:miter lim="800000"/>
              </a:ln>
              <a:effectLst/>
            </p:spPr>
          </p:cxnSp>
          <p:cxnSp>
            <p:nvCxnSpPr>
              <p:cNvPr id="801" name="Straight Connector 800">
                <a:extLst>
                  <a:ext uri="{FF2B5EF4-FFF2-40B4-BE49-F238E27FC236}">
                    <a16:creationId xmlns:a16="http://schemas.microsoft.com/office/drawing/2014/main" id="{BC32ADD2-A42A-B605-D35E-C68496FC3741}"/>
                  </a:ext>
                </a:extLst>
              </p:cNvPr>
              <p:cNvCxnSpPr/>
              <p:nvPr/>
            </p:nvCxnSpPr>
            <p:spPr>
              <a:xfrm>
                <a:off x="2764499" y="3355641"/>
                <a:ext cx="0" cy="72000"/>
              </a:xfrm>
              <a:prstGeom prst="line">
                <a:avLst/>
              </a:prstGeom>
              <a:noFill/>
              <a:ln w="19050" cap="flat" cmpd="sng" algn="ctr">
                <a:solidFill>
                  <a:srgbClr val="000000"/>
                </a:solidFill>
                <a:prstDash val="solid"/>
                <a:miter lim="800000"/>
              </a:ln>
              <a:effectLst/>
            </p:spPr>
          </p:cxnSp>
          <p:cxnSp>
            <p:nvCxnSpPr>
              <p:cNvPr id="802" name="Straight Connector 801">
                <a:extLst>
                  <a:ext uri="{FF2B5EF4-FFF2-40B4-BE49-F238E27FC236}">
                    <a16:creationId xmlns:a16="http://schemas.microsoft.com/office/drawing/2014/main" id="{C94FC40B-D667-713F-9E31-CC2FD7A8AE52}"/>
                  </a:ext>
                </a:extLst>
              </p:cNvPr>
              <p:cNvCxnSpPr/>
              <p:nvPr/>
            </p:nvCxnSpPr>
            <p:spPr>
              <a:xfrm>
                <a:off x="2358178" y="3355641"/>
                <a:ext cx="0" cy="72000"/>
              </a:xfrm>
              <a:prstGeom prst="line">
                <a:avLst/>
              </a:prstGeom>
              <a:noFill/>
              <a:ln w="19050" cap="flat" cmpd="sng" algn="ctr">
                <a:solidFill>
                  <a:srgbClr val="000000"/>
                </a:solidFill>
                <a:prstDash val="solid"/>
                <a:miter lim="800000"/>
              </a:ln>
              <a:effectLst/>
            </p:spPr>
          </p:cxnSp>
          <p:cxnSp>
            <p:nvCxnSpPr>
              <p:cNvPr id="803" name="Straight Connector 802">
                <a:extLst>
                  <a:ext uri="{FF2B5EF4-FFF2-40B4-BE49-F238E27FC236}">
                    <a16:creationId xmlns:a16="http://schemas.microsoft.com/office/drawing/2014/main" id="{EACCC280-BD4E-8BFB-4BED-0961A8D67B24}"/>
                  </a:ext>
                </a:extLst>
              </p:cNvPr>
              <p:cNvCxnSpPr/>
              <p:nvPr/>
            </p:nvCxnSpPr>
            <p:spPr>
              <a:xfrm>
                <a:off x="1951857" y="3355641"/>
                <a:ext cx="0" cy="72000"/>
              </a:xfrm>
              <a:prstGeom prst="line">
                <a:avLst/>
              </a:prstGeom>
              <a:noFill/>
              <a:ln w="19050" cap="flat" cmpd="sng" algn="ctr">
                <a:solidFill>
                  <a:srgbClr val="000000"/>
                </a:solidFill>
                <a:prstDash val="solid"/>
                <a:miter lim="800000"/>
              </a:ln>
              <a:effectLst/>
            </p:spPr>
          </p:cxnSp>
          <p:cxnSp>
            <p:nvCxnSpPr>
              <p:cNvPr id="804" name="Straight Connector 803">
                <a:extLst>
                  <a:ext uri="{FF2B5EF4-FFF2-40B4-BE49-F238E27FC236}">
                    <a16:creationId xmlns:a16="http://schemas.microsoft.com/office/drawing/2014/main" id="{A5020F53-43F8-330B-E558-33243175CE61}"/>
                  </a:ext>
                </a:extLst>
              </p:cNvPr>
              <p:cNvCxnSpPr/>
              <p:nvPr/>
            </p:nvCxnSpPr>
            <p:spPr>
              <a:xfrm>
                <a:off x="1545536" y="3355641"/>
                <a:ext cx="0" cy="72000"/>
              </a:xfrm>
              <a:prstGeom prst="line">
                <a:avLst/>
              </a:prstGeom>
              <a:noFill/>
              <a:ln w="19050" cap="flat" cmpd="sng" algn="ctr">
                <a:solidFill>
                  <a:srgbClr val="000000"/>
                </a:solidFill>
                <a:prstDash val="solid"/>
                <a:miter lim="800000"/>
              </a:ln>
              <a:effectLst/>
            </p:spPr>
          </p:cxnSp>
        </p:grpSp>
        <p:grpSp>
          <p:nvGrpSpPr>
            <p:cNvPr id="1475" name="Group 1474">
              <a:extLst>
                <a:ext uri="{FF2B5EF4-FFF2-40B4-BE49-F238E27FC236}">
                  <a16:creationId xmlns:a16="http://schemas.microsoft.com/office/drawing/2014/main" id="{C0A12216-BC11-E153-9EA1-5BEC747DCBA9}"/>
                </a:ext>
              </a:extLst>
            </p:cNvPr>
            <p:cNvGrpSpPr/>
            <p:nvPr/>
          </p:nvGrpSpPr>
          <p:grpSpPr>
            <a:xfrm>
              <a:off x="1383418" y="5204162"/>
              <a:ext cx="5395740" cy="440863"/>
              <a:chOff x="1293092" y="5134712"/>
              <a:chExt cx="6084019" cy="440863"/>
            </a:xfrm>
          </p:grpSpPr>
          <p:grpSp>
            <p:nvGrpSpPr>
              <p:cNvPr id="805" name="Group 804">
                <a:extLst>
                  <a:ext uri="{FF2B5EF4-FFF2-40B4-BE49-F238E27FC236}">
                    <a16:creationId xmlns:a16="http://schemas.microsoft.com/office/drawing/2014/main" id="{B3AC966B-5050-33D5-6EDA-094D6FF233AF}"/>
                  </a:ext>
                </a:extLst>
              </p:cNvPr>
              <p:cNvGrpSpPr/>
              <p:nvPr/>
            </p:nvGrpSpPr>
            <p:grpSpPr>
              <a:xfrm>
                <a:off x="1293092" y="5134712"/>
                <a:ext cx="6084019" cy="215444"/>
                <a:chOff x="1035435" y="3793732"/>
                <a:chExt cx="4566740" cy="160778"/>
              </a:xfrm>
            </p:grpSpPr>
            <p:sp>
              <p:nvSpPr>
                <p:cNvPr id="806" name="TextBox 805">
                  <a:extLst>
                    <a:ext uri="{FF2B5EF4-FFF2-40B4-BE49-F238E27FC236}">
                      <a16:creationId xmlns:a16="http://schemas.microsoft.com/office/drawing/2014/main" id="{B028BF46-D69C-91EA-13C7-0B067693CBE3}"/>
                    </a:ext>
                  </a:extLst>
                </p:cNvPr>
                <p:cNvSpPr txBox="1"/>
                <p:nvPr/>
              </p:nvSpPr>
              <p:spPr>
                <a:xfrm>
                  <a:off x="1035435" y="3793732"/>
                  <a:ext cx="20622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365</a:t>
                  </a:r>
                </a:p>
              </p:txBody>
            </p:sp>
            <p:sp>
              <p:nvSpPr>
                <p:cNvPr id="807" name="TextBox 806">
                  <a:extLst>
                    <a:ext uri="{FF2B5EF4-FFF2-40B4-BE49-F238E27FC236}">
                      <a16:creationId xmlns:a16="http://schemas.microsoft.com/office/drawing/2014/main" id="{911A0AE0-D4B8-A9AF-84C5-2F550AC76F0B}"/>
                    </a:ext>
                  </a:extLst>
                </p:cNvPr>
                <p:cNvSpPr txBox="1"/>
                <p:nvPr/>
              </p:nvSpPr>
              <p:spPr>
                <a:xfrm>
                  <a:off x="5533434" y="3793732"/>
                  <a:ext cx="6874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1</a:t>
                  </a:r>
                </a:p>
              </p:txBody>
            </p:sp>
            <p:sp>
              <p:nvSpPr>
                <p:cNvPr id="808" name="TextBox 807">
                  <a:extLst>
                    <a:ext uri="{FF2B5EF4-FFF2-40B4-BE49-F238E27FC236}">
                      <a16:creationId xmlns:a16="http://schemas.microsoft.com/office/drawing/2014/main" id="{7A63933F-E6DB-410B-0AFF-6F7EED4B76DC}"/>
                    </a:ext>
                  </a:extLst>
                </p:cNvPr>
                <p:cNvSpPr txBox="1"/>
                <p:nvPr/>
              </p:nvSpPr>
              <p:spPr>
                <a:xfrm>
                  <a:off x="5056138" y="3793732"/>
                  <a:ext cx="13748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12</a:t>
                  </a:r>
                </a:p>
              </p:txBody>
            </p:sp>
            <p:sp>
              <p:nvSpPr>
                <p:cNvPr id="809" name="TextBox 808">
                  <a:extLst>
                    <a:ext uri="{FF2B5EF4-FFF2-40B4-BE49-F238E27FC236}">
                      <a16:creationId xmlns:a16="http://schemas.microsoft.com/office/drawing/2014/main" id="{3911581D-DC19-75D0-A1D0-942C8B8F36A1}"/>
                    </a:ext>
                  </a:extLst>
                </p:cNvPr>
                <p:cNvSpPr txBox="1"/>
                <p:nvPr/>
              </p:nvSpPr>
              <p:spPr>
                <a:xfrm>
                  <a:off x="4613212" y="3793732"/>
                  <a:ext cx="13748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49</a:t>
                  </a:r>
                </a:p>
              </p:txBody>
            </p:sp>
            <p:sp>
              <p:nvSpPr>
                <p:cNvPr id="810" name="TextBox 809">
                  <a:extLst>
                    <a:ext uri="{FF2B5EF4-FFF2-40B4-BE49-F238E27FC236}">
                      <a16:creationId xmlns:a16="http://schemas.microsoft.com/office/drawing/2014/main" id="{51B1080B-BBAA-8CEC-1DFE-05E2F4DEDE02}"/>
                    </a:ext>
                  </a:extLst>
                </p:cNvPr>
                <p:cNvSpPr txBox="1"/>
                <p:nvPr/>
              </p:nvSpPr>
              <p:spPr>
                <a:xfrm>
                  <a:off x="4135917" y="3793732"/>
                  <a:ext cx="20622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118</a:t>
                  </a:r>
                </a:p>
              </p:txBody>
            </p:sp>
            <p:sp>
              <p:nvSpPr>
                <p:cNvPr id="811" name="TextBox 810">
                  <a:extLst>
                    <a:ext uri="{FF2B5EF4-FFF2-40B4-BE49-F238E27FC236}">
                      <a16:creationId xmlns:a16="http://schemas.microsoft.com/office/drawing/2014/main" id="{158A1EE3-366E-C017-DC64-3ACA3339561C}"/>
                    </a:ext>
                  </a:extLst>
                </p:cNvPr>
                <p:cNvSpPr txBox="1"/>
                <p:nvPr/>
              </p:nvSpPr>
              <p:spPr>
                <a:xfrm>
                  <a:off x="3692990" y="3793732"/>
                  <a:ext cx="20622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180</a:t>
                  </a:r>
                </a:p>
              </p:txBody>
            </p:sp>
            <p:sp>
              <p:nvSpPr>
                <p:cNvPr id="812" name="TextBox 811">
                  <a:extLst>
                    <a:ext uri="{FF2B5EF4-FFF2-40B4-BE49-F238E27FC236}">
                      <a16:creationId xmlns:a16="http://schemas.microsoft.com/office/drawing/2014/main" id="{6B0969BB-0BDB-C5E5-A31C-1F5ACAAD842F}"/>
                    </a:ext>
                  </a:extLst>
                </p:cNvPr>
                <p:cNvSpPr txBox="1"/>
                <p:nvPr/>
              </p:nvSpPr>
              <p:spPr>
                <a:xfrm>
                  <a:off x="3250067" y="3793732"/>
                  <a:ext cx="20622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227</a:t>
                  </a:r>
                </a:p>
              </p:txBody>
            </p:sp>
            <p:sp>
              <p:nvSpPr>
                <p:cNvPr id="813" name="TextBox 812">
                  <a:extLst>
                    <a:ext uri="{FF2B5EF4-FFF2-40B4-BE49-F238E27FC236}">
                      <a16:creationId xmlns:a16="http://schemas.microsoft.com/office/drawing/2014/main" id="{1CF078CF-E624-C09B-8A06-7397189234E5}"/>
                    </a:ext>
                  </a:extLst>
                </p:cNvPr>
                <p:cNvSpPr txBox="1"/>
                <p:nvPr/>
              </p:nvSpPr>
              <p:spPr>
                <a:xfrm>
                  <a:off x="2807141" y="3793732"/>
                  <a:ext cx="20622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259</a:t>
                  </a:r>
                </a:p>
              </p:txBody>
            </p:sp>
            <p:sp>
              <p:nvSpPr>
                <p:cNvPr id="814" name="TextBox 813">
                  <a:extLst>
                    <a:ext uri="{FF2B5EF4-FFF2-40B4-BE49-F238E27FC236}">
                      <a16:creationId xmlns:a16="http://schemas.microsoft.com/office/drawing/2014/main" id="{28F41F5D-6B5A-95EB-3F98-F3814685A91E}"/>
                    </a:ext>
                  </a:extLst>
                </p:cNvPr>
                <p:cNvSpPr txBox="1"/>
                <p:nvPr/>
              </p:nvSpPr>
              <p:spPr>
                <a:xfrm>
                  <a:off x="2364213" y="3793732"/>
                  <a:ext cx="20622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299</a:t>
                  </a:r>
                </a:p>
              </p:txBody>
            </p:sp>
            <p:sp>
              <p:nvSpPr>
                <p:cNvPr id="815" name="TextBox 814">
                  <a:extLst>
                    <a:ext uri="{FF2B5EF4-FFF2-40B4-BE49-F238E27FC236}">
                      <a16:creationId xmlns:a16="http://schemas.microsoft.com/office/drawing/2014/main" id="{7B05A912-026D-42CC-F0AA-73486EBC07B6}"/>
                    </a:ext>
                  </a:extLst>
                </p:cNvPr>
                <p:cNvSpPr txBox="1"/>
                <p:nvPr/>
              </p:nvSpPr>
              <p:spPr>
                <a:xfrm>
                  <a:off x="1921287" y="3793732"/>
                  <a:ext cx="20622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331</a:t>
                  </a:r>
                </a:p>
              </p:txBody>
            </p:sp>
            <p:sp>
              <p:nvSpPr>
                <p:cNvPr id="816" name="TextBox 815">
                  <a:extLst>
                    <a:ext uri="{FF2B5EF4-FFF2-40B4-BE49-F238E27FC236}">
                      <a16:creationId xmlns:a16="http://schemas.microsoft.com/office/drawing/2014/main" id="{9AA7BAD6-307C-DCC6-6EE1-EE311154A6C4}"/>
                    </a:ext>
                  </a:extLst>
                </p:cNvPr>
                <p:cNvSpPr txBox="1"/>
                <p:nvPr/>
              </p:nvSpPr>
              <p:spPr>
                <a:xfrm>
                  <a:off x="1478361" y="3793732"/>
                  <a:ext cx="20622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349</a:t>
                  </a:r>
                </a:p>
              </p:txBody>
            </p:sp>
          </p:grpSp>
          <p:grpSp>
            <p:nvGrpSpPr>
              <p:cNvPr id="817" name="Group 816">
                <a:extLst>
                  <a:ext uri="{FF2B5EF4-FFF2-40B4-BE49-F238E27FC236}">
                    <a16:creationId xmlns:a16="http://schemas.microsoft.com/office/drawing/2014/main" id="{0F7391AC-6381-0C47-0836-3C3575D58286}"/>
                  </a:ext>
                </a:extLst>
              </p:cNvPr>
              <p:cNvGrpSpPr/>
              <p:nvPr/>
            </p:nvGrpSpPr>
            <p:grpSpPr>
              <a:xfrm>
                <a:off x="1293092" y="5360130"/>
                <a:ext cx="6084019" cy="215445"/>
                <a:chOff x="1035435" y="3961956"/>
                <a:chExt cx="4566740" cy="160779"/>
              </a:xfrm>
            </p:grpSpPr>
            <p:sp>
              <p:nvSpPr>
                <p:cNvPr id="818" name="TextBox 817">
                  <a:extLst>
                    <a:ext uri="{FF2B5EF4-FFF2-40B4-BE49-F238E27FC236}">
                      <a16:creationId xmlns:a16="http://schemas.microsoft.com/office/drawing/2014/main" id="{3E288D04-90DD-A547-0A82-7B9CB5D79EFB}"/>
                    </a:ext>
                  </a:extLst>
                </p:cNvPr>
                <p:cNvSpPr txBox="1"/>
                <p:nvPr/>
              </p:nvSpPr>
              <p:spPr>
                <a:xfrm>
                  <a:off x="1035435" y="3961956"/>
                  <a:ext cx="20622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367</a:t>
                  </a:r>
                </a:p>
              </p:txBody>
            </p:sp>
            <p:sp>
              <p:nvSpPr>
                <p:cNvPr id="819" name="TextBox 818">
                  <a:extLst>
                    <a:ext uri="{FF2B5EF4-FFF2-40B4-BE49-F238E27FC236}">
                      <a16:creationId xmlns:a16="http://schemas.microsoft.com/office/drawing/2014/main" id="{CC9C1720-D375-C37C-2ADC-1A330A1155EF}"/>
                    </a:ext>
                  </a:extLst>
                </p:cNvPr>
                <p:cNvSpPr txBox="1"/>
                <p:nvPr/>
              </p:nvSpPr>
              <p:spPr>
                <a:xfrm>
                  <a:off x="5533434" y="3961956"/>
                  <a:ext cx="6874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1</a:t>
                  </a:r>
                </a:p>
              </p:txBody>
            </p:sp>
            <p:sp>
              <p:nvSpPr>
                <p:cNvPr id="820" name="TextBox 819">
                  <a:extLst>
                    <a:ext uri="{FF2B5EF4-FFF2-40B4-BE49-F238E27FC236}">
                      <a16:creationId xmlns:a16="http://schemas.microsoft.com/office/drawing/2014/main" id="{2125C5F6-CF8C-9A6E-C52F-651B58E34E0F}"/>
                    </a:ext>
                  </a:extLst>
                </p:cNvPr>
                <p:cNvSpPr txBox="1"/>
                <p:nvPr/>
              </p:nvSpPr>
              <p:spPr>
                <a:xfrm>
                  <a:off x="5090509" y="3961956"/>
                  <a:ext cx="6874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9</a:t>
                  </a:r>
                </a:p>
              </p:txBody>
            </p:sp>
            <p:sp>
              <p:nvSpPr>
                <p:cNvPr id="821" name="TextBox 820">
                  <a:extLst>
                    <a:ext uri="{FF2B5EF4-FFF2-40B4-BE49-F238E27FC236}">
                      <a16:creationId xmlns:a16="http://schemas.microsoft.com/office/drawing/2014/main" id="{DBBD03ED-BC2B-3344-D66D-B5F245E5D3B3}"/>
                    </a:ext>
                  </a:extLst>
                </p:cNvPr>
                <p:cNvSpPr txBox="1"/>
                <p:nvPr/>
              </p:nvSpPr>
              <p:spPr>
                <a:xfrm>
                  <a:off x="4613212" y="3961956"/>
                  <a:ext cx="13748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51</a:t>
                  </a:r>
                </a:p>
              </p:txBody>
            </p:sp>
            <p:sp>
              <p:nvSpPr>
                <p:cNvPr id="822" name="TextBox 821">
                  <a:extLst>
                    <a:ext uri="{FF2B5EF4-FFF2-40B4-BE49-F238E27FC236}">
                      <a16:creationId xmlns:a16="http://schemas.microsoft.com/office/drawing/2014/main" id="{3439A5BC-1645-677D-8C8A-CFF2E2E1B42D}"/>
                    </a:ext>
                  </a:extLst>
                </p:cNvPr>
                <p:cNvSpPr txBox="1"/>
                <p:nvPr/>
              </p:nvSpPr>
              <p:spPr>
                <a:xfrm>
                  <a:off x="4135917" y="3961956"/>
                  <a:ext cx="20622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123</a:t>
                  </a:r>
                </a:p>
              </p:txBody>
            </p:sp>
            <p:sp>
              <p:nvSpPr>
                <p:cNvPr id="823" name="TextBox 822">
                  <a:extLst>
                    <a:ext uri="{FF2B5EF4-FFF2-40B4-BE49-F238E27FC236}">
                      <a16:creationId xmlns:a16="http://schemas.microsoft.com/office/drawing/2014/main" id="{FEBDB1F7-A402-840C-B971-9A62D0DC5347}"/>
                    </a:ext>
                  </a:extLst>
                </p:cNvPr>
                <p:cNvSpPr txBox="1"/>
                <p:nvPr/>
              </p:nvSpPr>
              <p:spPr>
                <a:xfrm>
                  <a:off x="3692991" y="3961956"/>
                  <a:ext cx="20622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175</a:t>
                  </a:r>
                </a:p>
              </p:txBody>
            </p:sp>
            <p:sp>
              <p:nvSpPr>
                <p:cNvPr id="824" name="TextBox 823">
                  <a:extLst>
                    <a:ext uri="{FF2B5EF4-FFF2-40B4-BE49-F238E27FC236}">
                      <a16:creationId xmlns:a16="http://schemas.microsoft.com/office/drawing/2014/main" id="{035BA85F-8D7B-3649-956A-F0D4A952201A}"/>
                    </a:ext>
                  </a:extLst>
                </p:cNvPr>
                <p:cNvSpPr txBox="1"/>
                <p:nvPr/>
              </p:nvSpPr>
              <p:spPr>
                <a:xfrm>
                  <a:off x="3250065" y="3961956"/>
                  <a:ext cx="20622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213</a:t>
                  </a:r>
                </a:p>
              </p:txBody>
            </p:sp>
            <p:sp>
              <p:nvSpPr>
                <p:cNvPr id="825" name="TextBox 824">
                  <a:extLst>
                    <a:ext uri="{FF2B5EF4-FFF2-40B4-BE49-F238E27FC236}">
                      <a16:creationId xmlns:a16="http://schemas.microsoft.com/office/drawing/2014/main" id="{5F4E7049-170A-5324-943F-9CCA1D220283}"/>
                    </a:ext>
                  </a:extLst>
                </p:cNvPr>
                <p:cNvSpPr txBox="1"/>
                <p:nvPr/>
              </p:nvSpPr>
              <p:spPr>
                <a:xfrm>
                  <a:off x="2807141" y="3961956"/>
                  <a:ext cx="20622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249</a:t>
                  </a:r>
                </a:p>
              </p:txBody>
            </p:sp>
            <p:sp>
              <p:nvSpPr>
                <p:cNvPr id="826" name="TextBox 825">
                  <a:extLst>
                    <a:ext uri="{FF2B5EF4-FFF2-40B4-BE49-F238E27FC236}">
                      <a16:creationId xmlns:a16="http://schemas.microsoft.com/office/drawing/2014/main" id="{633F8889-F7DC-1961-0559-06150D3A455A}"/>
                    </a:ext>
                  </a:extLst>
                </p:cNvPr>
                <p:cNvSpPr txBox="1"/>
                <p:nvPr/>
              </p:nvSpPr>
              <p:spPr>
                <a:xfrm>
                  <a:off x="2364214" y="3961957"/>
                  <a:ext cx="20622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283</a:t>
                  </a:r>
                </a:p>
              </p:txBody>
            </p:sp>
            <p:sp>
              <p:nvSpPr>
                <p:cNvPr id="827" name="TextBox 826">
                  <a:extLst>
                    <a:ext uri="{FF2B5EF4-FFF2-40B4-BE49-F238E27FC236}">
                      <a16:creationId xmlns:a16="http://schemas.microsoft.com/office/drawing/2014/main" id="{DA076D09-F5A7-5CDB-DC8B-73870D3A43A4}"/>
                    </a:ext>
                  </a:extLst>
                </p:cNvPr>
                <p:cNvSpPr txBox="1"/>
                <p:nvPr/>
              </p:nvSpPr>
              <p:spPr>
                <a:xfrm>
                  <a:off x="1921287" y="3961956"/>
                  <a:ext cx="20622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309</a:t>
                  </a:r>
                </a:p>
              </p:txBody>
            </p:sp>
            <p:sp>
              <p:nvSpPr>
                <p:cNvPr id="828" name="TextBox 827">
                  <a:extLst>
                    <a:ext uri="{FF2B5EF4-FFF2-40B4-BE49-F238E27FC236}">
                      <a16:creationId xmlns:a16="http://schemas.microsoft.com/office/drawing/2014/main" id="{51155978-A36C-7BB3-1605-E095A5C37045}"/>
                    </a:ext>
                  </a:extLst>
                </p:cNvPr>
                <p:cNvSpPr txBox="1"/>
                <p:nvPr/>
              </p:nvSpPr>
              <p:spPr>
                <a:xfrm>
                  <a:off x="1478361" y="3961956"/>
                  <a:ext cx="20622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335</a:t>
                  </a:r>
                </a:p>
              </p:txBody>
            </p:sp>
          </p:grpSp>
        </p:grpSp>
        <p:grpSp>
          <p:nvGrpSpPr>
            <p:cNvPr id="829" name="Group 828">
              <a:extLst>
                <a:ext uri="{FF2B5EF4-FFF2-40B4-BE49-F238E27FC236}">
                  <a16:creationId xmlns:a16="http://schemas.microsoft.com/office/drawing/2014/main" id="{D857CFAB-2A45-9B03-CD28-FD4DBEC61479}"/>
                </a:ext>
              </a:extLst>
            </p:cNvPr>
            <p:cNvGrpSpPr/>
            <p:nvPr/>
          </p:nvGrpSpPr>
          <p:grpSpPr>
            <a:xfrm>
              <a:off x="1490598" y="1257914"/>
              <a:ext cx="5512960" cy="2803098"/>
              <a:chOff x="1718679" y="1598488"/>
              <a:chExt cx="5330334" cy="2617422"/>
            </a:xfrm>
          </p:grpSpPr>
          <p:sp>
            <p:nvSpPr>
              <p:cNvPr id="830" name="Freeform: Shape 829">
                <a:extLst>
                  <a:ext uri="{FF2B5EF4-FFF2-40B4-BE49-F238E27FC236}">
                    <a16:creationId xmlns:a16="http://schemas.microsoft.com/office/drawing/2014/main" id="{6C5428AD-96ED-3E1F-05D2-8F5D21CF008A}"/>
                  </a:ext>
                </a:extLst>
              </p:cNvPr>
              <p:cNvSpPr/>
              <p:nvPr/>
            </p:nvSpPr>
            <p:spPr>
              <a:xfrm>
                <a:off x="1745905" y="1632301"/>
                <a:ext cx="5269771" cy="2549955"/>
              </a:xfrm>
              <a:custGeom>
                <a:avLst/>
                <a:gdLst>
                  <a:gd name="connsiteX0" fmla="*/ 3161919 w 3161918"/>
                  <a:gd name="connsiteY0" fmla="*/ 1530001 h 1530000"/>
                  <a:gd name="connsiteX1" fmla="*/ 3035141 w 3161918"/>
                  <a:gd name="connsiteY1" fmla="*/ 1530001 h 1530000"/>
                  <a:gd name="connsiteX2" fmla="*/ 3035141 w 3161918"/>
                  <a:gd name="connsiteY2" fmla="*/ 1241298 h 1530000"/>
                  <a:gd name="connsiteX3" fmla="*/ 2583847 w 3161918"/>
                  <a:gd name="connsiteY3" fmla="*/ 1241298 h 1530000"/>
                  <a:gd name="connsiteX4" fmla="*/ 2583847 w 3161918"/>
                  <a:gd name="connsiteY4" fmla="*/ 1214628 h 1530000"/>
                  <a:gd name="connsiteX5" fmla="*/ 2523744 w 3161918"/>
                  <a:gd name="connsiteY5" fmla="*/ 1214628 h 1530000"/>
                  <a:gd name="connsiteX6" fmla="*/ 2523744 w 3161918"/>
                  <a:gd name="connsiteY6" fmla="*/ 1195864 h 1530000"/>
                  <a:gd name="connsiteX7" fmla="*/ 2507837 w 3161918"/>
                  <a:gd name="connsiteY7" fmla="*/ 1195864 h 1530000"/>
                  <a:gd name="connsiteX8" fmla="*/ 2507837 w 3161918"/>
                  <a:gd name="connsiteY8" fmla="*/ 1157478 h 1530000"/>
                  <a:gd name="connsiteX9" fmla="*/ 2471452 w 3161918"/>
                  <a:gd name="connsiteY9" fmla="*/ 1157478 h 1530000"/>
                  <a:gd name="connsiteX10" fmla="*/ 2471452 w 3161918"/>
                  <a:gd name="connsiteY10" fmla="*/ 1142524 h 1530000"/>
                  <a:gd name="connsiteX11" fmla="*/ 2451830 w 3161918"/>
                  <a:gd name="connsiteY11" fmla="*/ 1142524 h 1530000"/>
                  <a:gd name="connsiteX12" fmla="*/ 2451830 w 3161918"/>
                  <a:gd name="connsiteY12" fmla="*/ 1111853 h 1530000"/>
                  <a:gd name="connsiteX13" fmla="*/ 2424970 w 3161918"/>
                  <a:gd name="connsiteY13" fmla="*/ 1111853 h 1530000"/>
                  <a:gd name="connsiteX14" fmla="*/ 2424970 w 3161918"/>
                  <a:gd name="connsiteY14" fmla="*/ 1100138 h 1530000"/>
                  <a:gd name="connsiteX15" fmla="*/ 2329339 w 3161918"/>
                  <a:gd name="connsiteY15" fmla="*/ 1100138 h 1530000"/>
                  <a:gd name="connsiteX16" fmla="*/ 2329339 w 3161918"/>
                  <a:gd name="connsiteY16" fmla="*/ 1088803 h 1530000"/>
                  <a:gd name="connsiteX17" fmla="*/ 2318957 w 3161918"/>
                  <a:gd name="connsiteY17" fmla="*/ 1088803 h 1530000"/>
                  <a:gd name="connsiteX18" fmla="*/ 2318957 w 3161918"/>
                  <a:gd name="connsiteY18" fmla="*/ 1077563 h 1530000"/>
                  <a:gd name="connsiteX19" fmla="*/ 2302574 w 3161918"/>
                  <a:gd name="connsiteY19" fmla="*/ 1077563 h 1530000"/>
                  <a:gd name="connsiteX20" fmla="*/ 2302574 w 3161918"/>
                  <a:gd name="connsiteY20" fmla="*/ 1069372 h 1530000"/>
                  <a:gd name="connsiteX21" fmla="*/ 2284952 w 3161918"/>
                  <a:gd name="connsiteY21" fmla="*/ 1069372 h 1530000"/>
                  <a:gd name="connsiteX22" fmla="*/ 2284952 w 3161918"/>
                  <a:gd name="connsiteY22" fmla="*/ 1062990 h 1530000"/>
                  <a:gd name="connsiteX23" fmla="*/ 2279714 w 3161918"/>
                  <a:gd name="connsiteY23" fmla="*/ 1062990 h 1530000"/>
                  <a:gd name="connsiteX24" fmla="*/ 2279714 w 3161918"/>
                  <a:gd name="connsiteY24" fmla="*/ 1050512 h 1530000"/>
                  <a:gd name="connsiteX25" fmla="*/ 2273618 w 3161918"/>
                  <a:gd name="connsiteY25" fmla="*/ 1050512 h 1530000"/>
                  <a:gd name="connsiteX26" fmla="*/ 2273618 w 3161918"/>
                  <a:gd name="connsiteY26" fmla="*/ 1032129 h 1530000"/>
                  <a:gd name="connsiteX27" fmla="*/ 2148554 w 3161918"/>
                  <a:gd name="connsiteY27" fmla="*/ 1032129 h 1530000"/>
                  <a:gd name="connsiteX28" fmla="*/ 2148554 w 3161918"/>
                  <a:gd name="connsiteY28" fmla="*/ 1028414 h 1530000"/>
                  <a:gd name="connsiteX29" fmla="*/ 2137410 w 3161918"/>
                  <a:gd name="connsiteY29" fmla="*/ 1028414 h 1530000"/>
                  <a:gd name="connsiteX30" fmla="*/ 2137410 w 3161918"/>
                  <a:gd name="connsiteY30" fmla="*/ 1020508 h 1530000"/>
                  <a:gd name="connsiteX31" fmla="*/ 2102453 w 3161918"/>
                  <a:gd name="connsiteY31" fmla="*/ 1020508 h 1530000"/>
                  <a:gd name="connsiteX32" fmla="*/ 2102453 w 3161918"/>
                  <a:gd name="connsiteY32" fmla="*/ 1013365 h 1530000"/>
                  <a:gd name="connsiteX33" fmla="*/ 2091404 w 3161918"/>
                  <a:gd name="connsiteY33" fmla="*/ 1013365 h 1530000"/>
                  <a:gd name="connsiteX34" fmla="*/ 2091404 w 3161918"/>
                  <a:gd name="connsiteY34" fmla="*/ 1009841 h 1530000"/>
                  <a:gd name="connsiteX35" fmla="*/ 2083975 w 3161918"/>
                  <a:gd name="connsiteY35" fmla="*/ 1009841 h 1530000"/>
                  <a:gd name="connsiteX36" fmla="*/ 2083975 w 3161918"/>
                  <a:gd name="connsiteY36" fmla="*/ 1001554 h 1530000"/>
                  <a:gd name="connsiteX37" fmla="*/ 2080927 w 3161918"/>
                  <a:gd name="connsiteY37" fmla="*/ 1001554 h 1530000"/>
                  <a:gd name="connsiteX38" fmla="*/ 2080927 w 3161918"/>
                  <a:gd name="connsiteY38" fmla="*/ 999077 h 1530000"/>
                  <a:gd name="connsiteX39" fmla="*/ 2065972 w 3161918"/>
                  <a:gd name="connsiteY39" fmla="*/ 999077 h 1530000"/>
                  <a:gd name="connsiteX40" fmla="*/ 2065972 w 3161918"/>
                  <a:gd name="connsiteY40" fmla="*/ 989362 h 1530000"/>
                  <a:gd name="connsiteX41" fmla="*/ 2024825 w 3161918"/>
                  <a:gd name="connsiteY41" fmla="*/ 989362 h 1530000"/>
                  <a:gd name="connsiteX42" fmla="*/ 2024825 w 3161918"/>
                  <a:gd name="connsiteY42" fmla="*/ 986885 h 1530000"/>
                  <a:gd name="connsiteX43" fmla="*/ 2005394 w 3161918"/>
                  <a:gd name="connsiteY43" fmla="*/ 986885 h 1530000"/>
                  <a:gd name="connsiteX44" fmla="*/ 2005394 w 3161918"/>
                  <a:gd name="connsiteY44" fmla="*/ 982218 h 1530000"/>
                  <a:gd name="connsiteX45" fmla="*/ 1993011 w 3161918"/>
                  <a:gd name="connsiteY45" fmla="*/ 982218 h 1530000"/>
                  <a:gd name="connsiteX46" fmla="*/ 1993011 w 3161918"/>
                  <a:gd name="connsiteY46" fmla="*/ 974312 h 1530000"/>
                  <a:gd name="connsiteX47" fmla="*/ 1956435 w 3161918"/>
                  <a:gd name="connsiteY47" fmla="*/ 974312 h 1530000"/>
                  <a:gd name="connsiteX48" fmla="*/ 1956435 w 3161918"/>
                  <a:gd name="connsiteY48" fmla="*/ 971550 h 1530000"/>
                  <a:gd name="connsiteX49" fmla="*/ 1943862 w 3161918"/>
                  <a:gd name="connsiteY49" fmla="*/ 971550 h 1530000"/>
                  <a:gd name="connsiteX50" fmla="*/ 1943862 w 3161918"/>
                  <a:gd name="connsiteY50" fmla="*/ 967169 h 1530000"/>
                  <a:gd name="connsiteX51" fmla="*/ 1939671 w 3161918"/>
                  <a:gd name="connsiteY51" fmla="*/ 967169 h 1530000"/>
                  <a:gd name="connsiteX52" fmla="*/ 1939671 w 3161918"/>
                  <a:gd name="connsiteY52" fmla="*/ 959453 h 1530000"/>
                  <a:gd name="connsiteX53" fmla="*/ 1934528 w 3161918"/>
                  <a:gd name="connsiteY53" fmla="*/ 959453 h 1530000"/>
                  <a:gd name="connsiteX54" fmla="*/ 1934528 w 3161918"/>
                  <a:gd name="connsiteY54" fmla="*/ 956215 h 1530000"/>
                  <a:gd name="connsiteX55" fmla="*/ 1908524 w 3161918"/>
                  <a:gd name="connsiteY55" fmla="*/ 956215 h 1530000"/>
                  <a:gd name="connsiteX56" fmla="*/ 1908524 w 3161918"/>
                  <a:gd name="connsiteY56" fmla="*/ 948214 h 1530000"/>
                  <a:gd name="connsiteX57" fmla="*/ 1905286 w 3161918"/>
                  <a:gd name="connsiteY57" fmla="*/ 948214 h 1530000"/>
                  <a:gd name="connsiteX58" fmla="*/ 1905286 w 3161918"/>
                  <a:gd name="connsiteY58" fmla="*/ 944690 h 1530000"/>
                  <a:gd name="connsiteX59" fmla="*/ 1902238 w 3161918"/>
                  <a:gd name="connsiteY59" fmla="*/ 944690 h 1530000"/>
                  <a:gd name="connsiteX60" fmla="*/ 1902238 w 3161918"/>
                  <a:gd name="connsiteY60" fmla="*/ 937641 h 1530000"/>
                  <a:gd name="connsiteX61" fmla="*/ 1898237 w 3161918"/>
                  <a:gd name="connsiteY61" fmla="*/ 937641 h 1530000"/>
                  <a:gd name="connsiteX62" fmla="*/ 1898237 w 3161918"/>
                  <a:gd name="connsiteY62" fmla="*/ 933641 h 1530000"/>
                  <a:gd name="connsiteX63" fmla="*/ 1889474 w 3161918"/>
                  <a:gd name="connsiteY63" fmla="*/ 933641 h 1530000"/>
                  <a:gd name="connsiteX64" fmla="*/ 1889474 w 3161918"/>
                  <a:gd name="connsiteY64" fmla="*/ 929354 h 1530000"/>
                  <a:gd name="connsiteX65" fmla="*/ 1882997 w 3161918"/>
                  <a:gd name="connsiteY65" fmla="*/ 929354 h 1530000"/>
                  <a:gd name="connsiteX66" fmla="*/ 1882997 w 3161918"/>
                  <a:gd name="connsiteY66" fmla="*/ 917543 h 1530000"/>
                  <a:gd name="connsiteX67" fmla="*/ 1865186 w 3161918"/>
                  <a:gd name="connsiteY67" fmla="*/ 917543 h 1530000"/>
                  <a:gd name="connsiteX68" fmla="*/ 1865186 w 3161918"/>
                  <a:gd name="connsiteY68" fmla="*/ 910590 h 1530000"/>
                  <a:gd name="connsiteX69" fmla="*/ 1852708 w 3161918"/>
                  <a:gd name="connsiteY69" fmla="*/ 910590 h 1530000"/>
                  <a:gd name="connsiteX70" fmla="*/ 1852708 w 3161918"/>
                  <a:gd name="connsiteY70" fmla="*/ 906494 h 1530000"/>
                  <a:gd name="connsiteX71" fmla="*/ 1842611 w 3161918"/>
                  <a:gd name="connsiteY71" fmla="*/ 906494 h 1530000"/>
                  <a:gd name="connsiteX72" fmla="*/ 1842611 w 3161918"/>
                  <a:gd name="connsiteY72" fmla="*/ 901922 h 1530000"/>
                  <a:gd name="connsiteX73" fmla="*/ 1837372 w 3161918"/>
                  <a:gd name="connsiteY73" fmla="*/ 901922 h 1530000"/>
                  <a:gd name="connsiteX74" fmla="*/ 1837372 w 3161918"/>
                  <a:gd name="connsiteY74" fmla="*/ 895350 h 1530000"/>
                  <a:gd name="connsiteX75" fmla="*/ 1816989 w 3161918"/>
                  <a:gd name="connsiteY75" fmla="*/ 895350 h 1530000"/>
                  <a:gd name="connsiteX76" fmla="*/ 1816989 w 3161918"/>
                  <a:gd name="connsiteY76" fmla="*/ 883730 h 1530000"/>
                  <a:gd name="connsiteX77" fmla="*/ 1813084 w 3161918"/>
                  <a:gd name="connsiteY77" fmla="*/ 883730 h 1530000"/>
                  <a:gd name="connsiteX78" fmla="*/ 1813084 w 3161918"/>
                  <a:gd name="connsiteY78" fmla="*/ 879539 h 1530000"/>
                  <a:gd name="connsiteX79" fmla="*/ 1805178 w 3161918"/>
                  <a:gd name="connsiteY79" fmla="*/ 879539 h 1530000"/>
                  <a:gd name="connsiteX80" fmla="*/ 1805178 w 3161918"/>
                  <a:gd name="connsiteY80" fmla="*/ 876681 h 1530000"/>
                  <a:gd name="connsiteX81" fmla="*/ 1802701 w 3161918"/>
                  <a:gd name="connsiteY81" fmla="*/ 876681 h 1530000"/>
                  <a:gd name="connsiteX82" fmla="*/ 1802701 w 3161918"/>
                  <a:gd name="connsiteY82" fmla="*/ 868775 h 1530000"/>
                  <a:gd name="connsiteX83" fmla="*/ 1798701 w 3161918"/>
                  <a:gd name="connsiteY83" fmla="*/ 868775 h 1530000"/>
                  <a:gd name="connsiteX84" fmla="*/ 1798701 w 3161918"/>
                  <a:gd name="connsiteY84" fmla="*/ 865156 h 1530000"/>
                  <a:gd name="connsiteX85" fmla="*/ 1788700 w 3161918"/>
                  <a:gd name="connsiteY85" fmla="*/ 865156 h 1530000"/>
                  <a:gd name="connsiteX86" fmla="*/ 1788700 w 3161918"/>
                  <a:gd name="connsiteY86" fmla="*/ 857060 h 1530000"/>
                  <a:gd name="connsiteX87" fmla="*/ 1783366 w 3161918"/>
                  <a:gd name="connsiteY87" fmla="*/ 857060 h 1530000"/>
                  <a:gd name="connsiteX88" fmla="*/ 1783366 w 3161918"/>
                  <a:gd name="connsiteY88" fmla="*/ 841820 h 1530000"/>
                  <a:gd name="connsiteX89" fmla="*/ 1779651 w 3161918"/>
                  <a:gd name="connsiteY89" fmla="*/ 841820 h 1530000"/>
                  <a:gd name="connsiteX90" fmla="*/ 1779651 w 3161918"/>
                  <a:gd name="connsiteY90" fmla="*/ 838486 h 1530000"/>
                  <a:gd name="connsiteX91" fmla="*/ 1767650 w 3161918"/>
                  <a:gd name="connsiteY91" fmla="*/ 838486 h 1530000"/>
                  <a:gd name="connsiteX92" fmla="*/ 1767650 w 3161918"/>
                  <a:gd name="connsiteY92" fmla="*/ 830866 h 1530000"/>
                  <a:gd name="connsiteX93" fmla="*/ 1764697 w 3161918"/>
                  <a:gd name="connsiteY93" fmla="*/ 830866 h 1530000"/>
                  <a:gd name="connsiteX94" fmla="*/ 1764697 w 3161918"/>
                  <a:gd name="connsiteY94" fmla="*/ 826770 h 1530000"/>
                  <a:gd name="connsiteX95" fmla="*/ 1761744 w 3161918"/>
                  <a:gd name="connsiteY95" fmla="*/ 826770 h 1530000"/>
                  <a:gd name="connsiteX96" fmla="*/ 1761744 w 3161918"/>
                  <a:gd name="connsiteY96" fmla="*/ 811530 h 1530000"/>
                  <a:gd name="connsiteX97" fmla="*/ 1715643 w 3161918"/>
                  <a:gd name="connsiteY97" fmla="*/ 811530 h 1530000"/>
                  <a:gd name="connsiteX98" fmla="*/ 1715643 w 3161918"/>
                  <a:gd name="connsiteY98" fmla="*/ 799624 h 1530000"/>
                  <a:gd name="connsiteX99" fmla="*/ 1703165 w 3161918"/>
                  <a:gd name="connsiteY99" fmla="*/ 799624 h 1530000"/>
                  <a:gd name="connsiteX100" fmla="*/ 1703165 w 3161918"/>
                  <a:gd name="connsiteY100" fmla="*/ 796576 h 1530000"/>
                  <a:gd name="connsiteX101" fmla="*/ 1697926 w 3161918"/>
                  <a:gd name="connsiteY101" fmla="*/ 796576 h 1530000"/>
                  <a:gd name="connsiteX102" fmla="*/ 1697926 w 3161918"/>
                  <a:gd name="connsiteY102" fmla="*/ 788956 h 1530000"/>
                  <a:gd name="connsiteX103" fmla="*/ 1679639 w 3161918"/>
                  <a:gd name="connsiteY103" fmla="*/ 788956 h 1530000"/>
                  <a:gd name="connsiteX104" fmla="*/ 1679639 w 3161918"/>
                  <a:gd name="connsiteY104" fmla="*/ 785527 h 1530000"/>
                  <a:gd name="connsiteX105" fmla="*/ 1675638 w 3161918"/>
                  <a:gd name="connsiteY105" fmla="*/ 785527 h 1530000"/>
                  <a:gd name="connsiteX106" fmla="*/ 1675638 w 3161918"/>
                  <a:gd name="connsiteY106" fmla="*/ 781145 h 1530000"/>
                  <a:gd name="connsiteX107" fmla="*/ 1657255 w 3161918"/>
                  <a:gd name="connsiteY107" fmla="*/ 781145 h 1530000"/>
                  <a:gd name="connsiteX108" fmla="*/ 1657255 w 3161918"/>
                  <a:gd name="connsiteY108" fmla="*/ 769430 h 1530000"/>
                  <a:gd name="connsiteX109" fmla="*/ 1635919 w 3161918"/>
                  <a:gd name="connsiteY109" fmla="*/ 769430 h 1530000"/>
                  <a:gd name="connsiteX110" fmla="*/ 1635919 w 3161918"/>
                  <a:gd name="connsiteY110" fmla="*/ 758381 h 1530000"/>
                  <a:gd name="connsiteX111" fmla="*/ 1603248 w 3161918"/>
                  <a:gd name="connsiteY111" fmla="*/ 758381 h 1530000"/>
                  <a:gd name="connsiteX112" fmla="*/ 1603248 w 3161918"/>
                  <a:gd name="connsiteY112" fmla="*/ 754285 h 1530000"/>
                  <a:gd name="connsiteX113" fmla="*/ 1594009 w 3161918"/>
                  <a:gd name="connsiteY113" fmla="*/ 754285 h 1530000"/>
                  <a:gd name="connsiteX114" fmla="*/ 1594009 w 3161918"/>
                  <a:gd name="connsiteY114" fmla="*/ 746570 h 1530000"/>
                  <a:gd name="connsiteX115" fmla="*/ 1590294 w 3161918"/>
                  <a:gd name="connsiteY115" fmla="*/ 746570 h 1530000"/>
                  <a:gd name="connsiteX116" fmla="*/ 1590294 w 3161918"/>
                  <a:gd name="connsiteY116" fmla="*/ 742474 h 1530000"/>
                  <a:gd name="connsiteX117" fmla="*/ 1585436 w 3161918"/>
                  <a:gd name="connsiteY117" fmla="*/ 742474 h 1530000"/>
                  <a:gd name="connsiteX118" fmla="*/ 1585436 w 3161918"/>
                  <a:gd name="connsiteY118" fmla="*/ 738759 h 1530000"/>
                  <a:gd name="connsiteX119" fmla="*/ 1578578 w 3161918"/>
                  <a:gd name="connsiteY119" fmla="*/ 738759 h 1530000"/>
                  <a:gd name="connsiteX120" fmla="*/ 1578578 w 3161918"/>
                  <a:gd name="connsiteY120" fmla="*/ 731520 h 1530000"/>
                  <a:gd name="connsiteX121" fmla="*/ 1572292 w 3161918"/>
                  <a:gd name="connsiteY121" fmla="*/ 731520 h 1530000"/>
                  <a:gd name="connsiteX122" fmla="*/ 1572292 w 3161918"/>
                  <a:gd name="connsiteY122" fmla="*/ 727805 h 1530000"/>
                  <a:gd name="connsiteX123" fmla="*/ 1566672 w 3161918"/>
                  <a:gd name="connsiteY123" fmla="*/ 727805 h 1530000"/>
                  <a:gd name="connsiteX124" fmla="*/ 1566672 w 3161918"/>
                  <a:gd name="connsiteY124" fmla="*/ 720566 h 1530000"/>
                  <a:gd name="connsiteX125" fmla="*/ 1557052 w 3161918"/>
                  <a:gd name="connsiteY125" fmla="*/ 720566 h 1530000"/>
                  <a:gd name="connsiteX126" fmla="*/ 1557052 w 3161918"/>
                  <a:gd name="connsiteY126" fmla="*/ 716280 h 1530000"/>
                  <a:gd name="connsiteX127" fmla="*/ 1542097 w 3161918"/>
                  <a:gd name="connsiteY127" fmla="*/ 716280 h 1530000"/>
                  <a:gd name="connsiteX128" fmla="*/ 1542097 w 3161918"/>
                  <a:gd name="connsiteY128" fmla="*/ 712280 h 1530000"/>
                  <a:gd name="connsiteX129" fmla="*/ 1514094 w 3161918"/>
                  <a:gd name="connsiteY129" fmla="*/ 712280 h 1530000"/>
                  <a:gd name="connsiteX130" fmla="*/ 1514094 w 3161918"/>
                  <a:gd name="connsiteY130" fmla="*/ 704279 h 1530000"/>
                  <a:gd name="connsiteX131" fmla="*/ 1511522 w 3161918"/>
                  <a:gd name="connsiteY131" fmla="*/ 704279 h 1530000"/>
                  <a:gd name="connsiteX132" fmla="*/ 1511522 w 3161918"/>
                  <a:gd name="connsiteY132" fmla="*/ 701231 h 1530000"/>
                  <a:gd name="connsiteX133" fmla="*/ 1496473 w 3161918"/>
                  <a:gd name="connsiteY133" fmla="*/ 701231 h 1530000"/>
                  <a:gd name="connsiteX134" fmla="*/ 1496473 w 3161918"/>
                  <a:gd name="connsiteY134" fmla="*/ 689610 h 1530000"/>
                  <a:gd name="connsiteX135" fmla="*/ 1493234 w 3161918"/>
                  <a:gd name="connsiteY135" fmla="*/ 689610 h 1530000"/>
                  <a:gd name="connsiteX136" fmla="*/ 1493234 w 3161918"/>
                  <a:gd name="connsiteY136" fmla="*/ 685895 h 1530000"/>
                  <a:gd name="connsiteX137" fmla="*/ 1481138 w 3161918"/>
                  <a:gd name="connsiteY137" fmla="*/ 685895 h 1530000"/>
                  <a:gd name="connsiteX138" fmla="*/ 1481138 w 3161918"/>
                  <a:gd name="connsiteY138" fmla="*/ 678847 h 1530000"/>
                  <a:gd name="connsiteX139" fmla="*/ 1478375 w 3161918"/>
                  <a:gd name="connsiteY139" fmla="*/ 678847 h 1530000"/>
                  <a:gd name="connsiteX140" fmla="*/ 1478375 w 3161918"/>
                  <a:gd name="connsiteY140" fmla="*/ 674656 h 1530000"/>
                  <a:gd name="connsiteX141" fmla="*/ 1468660 w 3161918"/>
                  <a:gd name="connsiteY141" fmla="*/ 674656 h 1530000"/>
                  <a:gd name="connsiteX142" fmla="*/ 1468660 w 3161918"/>
                  <a:gd name="connsiteY142" fmla="*/ 670846 h 1530000"/>
                  <a:gd name="connsiteX143" fmla="*/ 1463993 w 3161918"/>
                  <a:gd name="connsiteY143" fmla="*/ 670846 h 1530000"/>
                  <a:gd name="connsiteX144" fmla="*/ 1463993 w 3161918"/>
                  <a:gd name="connsiteY144" fmla="*/ 663226 h 1530000"/>
                  <a:gd name="connsiteX145" fmla="*/ 1456563 w 3161918"/>
                  <a:gd name="connsiteY145" fmla="*/ 663226 h 1530000"/>
                  <a:gd name="connsiteX146" fmla="*/ 1456563 w 3161918"/>
                  <a:gd name="connsiteY146" fmla="*/ 659416 h 1530000"/>
                  <a:gd name="connsiteX147" fmla="*/ 1450848 w 3161918"/>
                  <a:gd name="connsiteY147" fmla="*/ 659416 h 1530000"/>
                  <a:gd name="connsiteX148" fmla="*/ 1450848 w 3161918"/>
                  <a:gd name="connsiteY148" fmla="*/ 648081 h 1530000"/>
                  <a:gd name="connsiteX149" fmla="*/ 1438751 w 3161918"/>
                  <a:gd name="connsiteY149" fmla="*/ 648081 h 1530000"/>
                  <a:gd name="connsiteX150" fmla="*/ 1438751 w 3161918"/>
                  <a:gd name="connsiteY150" fmla="*/ 644271 h 1530000"/>
                  <a:gd name="connsiteX151" fmla="*/ 1435799 w 3161918"/>
                  <a:gd name="connsiteY151" fmla="*/ 644271 h 1530000"/>
                  <a:gd name="connsiteX152" fmla="*/ 1435799 w 3161918"/>
                  <a:gd name="connsiteY152" fmla="*/ 636365 h 1530000"/>
                  <a:gd name="connsiteX153" fmla="*/ 1422749 w 3161918"/>
                  <a:gd name="connsiteY153" fmla="*/ 636365 h 1530000"/>
                  <a:gd name="connsiteX154" fmla="*/ 1422749 w 3161918"/>
                  <a:gd name="connsiteY154" fmla="*/ 629126 h 1530000"/>
                  <a:gd name="connsiteX155" fmla="*/ 1420463 w 3161918"/>
                  <a:gd name="connsiteY155" fmla="*/ 629126 h 1530000"/>
                  <a:gd name="connsiteX156" fmla="*/ 1420463 w 3161918"/>
                  <a:gd name="connsiteY156" fmla="*/ 621411 h 1530000"/>
                  <a:gd name="connsiteX157" fmla="*/ 1407605 w 3161918"/>
                  <a:gd name="connsiteY157" fmla="*/ 621411 h 1530000"/>
                  <a:gd name="connsiteX158" fmla="*/ 1407605 w 3161918"/>
                  <a:gd name="connsiteY158" fmla="*/ 617315 h 1530000"/>
                  <a:gd name="connsiteX159" fmla="*/ 1387221 w 3161918"/>
                  <a:gd name="connsiteY159" fmla="*/ 617315 h 1530000"/>
                  <a:gd name="connsiteX160" fmla="*/ 1387221 w 3161918"/>
                  <a:gd name="connsiteY160" fmla="*/ 613410 h 1530000"/>
                  <a:gd name="connsiteX161" fmla="*/ 1353407 w 3161918"/>
                  <a:gd name="connsiteY161" fmla="*/ 613410 h 1530000"/>
                  <a:gd name="connsiteX162" fmla="*/ 1353407 w 3161918"/>
                  <a:gd name="connsiteY162" fmla="*/ 606362 h 1530000"/>
                  <a:gd name="connsiteX163" fmla="*/ 1346835 w 3161918"/>
                  <a:gd name="connsiteY163" fmla="*/ 606362 h 1530000"/>
                  <a:gd name="connsiteX164" fmla="*/ 1346835 w 3161918"/>
                  <a:gd name="connsiteY164" fmla="*/ 602361 h 1530000"/>
                  <a:gd name="connsiteX165" fmla="*/ 1344073 w 3161918"/>
                  <a:gd name="connsiteY165" fmla="*/ 602361 h 1530000"/>
                  <a:gd name="connsiteX166" fmla="*/ 1344073 w 3161918"/>
                  <a:gd name="connsiteY166" fmla="*/ 590836 h 1530000"/>
                  <a:gd name="connsiteX167" fmla="*/ 1334453 w 3161918"/>
                  <a:gd name="connsiteY167" fmla="*/ 590836 h 1530000"/>
                  <a:gd name="connsiteX168" fmla="*/ 1334453 w 3161918"/>
                  <a:gd name="connsiteY168" fmla="*/ 587026 h 1530000"/>
                  <a:gd name="connsiteX169" fmla="*/ 1319594 w 3161918"/>
                  <a:gd name="connsiteY169" fmla="*/ 587026 h 1530000"/>
                  <a:gd name="connsiteX170" fmla="*/ 1319594 w 3161918"/>
                  <a:gd name="connsiteY170" fmla="*/ 575405 h 1530000"/>
                  <a:gd name="connsiteX171" fmla="*/ 1311402 w 3161918"/>
                  <a:gd name="connsiteY171" fmla="*/ 575405 h 1530000"/>
                  <a:gd name="connsiteX172" fmla="*/ 1311402 w 3161918"/>
                  <a:gd name="connsiteY172" fmla="*/ 571976 h 1530000"/>
                  <a:gd name="connsiteX173" fmla="*/ 1307211 w 3161918"/>
                  <a:gd name="connsiteY173" fmla="*/ 571976 h 1530000"/>
                  <a:gd name="connsiteX174" fmla="*/ 1307211 w 3161918"/>
                  <a:gd name="connsiteY174" fmla="*/ 564547 h 1530000"/>
                  <a:gd name="connsiteX175" fmla="*/ 1283018 w 3161918"/>
                  <a:gd name="connsiteY175" fmla="*/ 564547 h 1530000"/>
                  <a:gd name="connsiteX176" fmla="*/ 1283018 w 3161918"/>
                  <a:gd name="connsiteY176" fmla="*/ 560165 h 1530000"/>
                  <a:gd name="connsiteX177" fmla="*/ 1267397 w 3161918"/>
                  <a:gd name="connsiteY177" fmla="*/ 560165 h 1530000"/>
                  <a:gd name="connsiteX178" fmla="*/ 1267397 w 3161918"/>
                  <a:gd name="connsiteY178" fmla="*/ 556736 h 1530000"/>
                  <a:gd name="connsiteX179" fmla="*/ 1252823 w 3161918"/>
                  <a:gd name="connsiteY179" fmla="*/ 556736 h 1530000"/>
                  <a:gd name="connsiteX180" fmla="*/ 1252823 w 3161918"/>
                  <a:gd name="connsiteY180" fmla="*/ 549212 h 1530000"/>
                  <a:gd name="connsiteX181" fmla="*/ 1250251 w 3161918"/>
                  <a:gd name="connsiteY181" fmla="*/ 549212 h 1530000"/>
                  <a:gd name="connsiteX182" fmla="*/ 1250251 w 3161918"/>
                  <a:gd name="connsiteY182" fmla="*/ 545116 h 1530000"/>
                  <a:gd name="connsiteX183" fmla="*/ 1243584 w 3161918"/>
                  <a:gd name="connsiteY183" fmla="*/ 545116 h 1530000"/>
                  <a:gd name="connsiteX184" fmla="*/ 1243584 w 3161918"/>
                  <a:gd name="connsiteY184" fmla="*/ 537877 h 1530000"/>
                  <a:gd name="connsiteX185" fmla="*/ 1239679 w 3161918"/>
                  <a:gd name="connsiteY185" fmla="*/ 537877 h 1530000"/>
                  <a:gd name="connsiteX186" fmla="*/ 1239679 w 3161918"/>
                  <a:gd name="connsiteY186" fmla="*/ 533686 h 1530000"/>
                  <a:gd name="connsiteX187" fmla="*/ 1234440 w 3161918"/>
                  <a:gd name="connsiteY187" fmla="*/ 533686 h 1530000"/>
                  <a:gd name="connsiteX188" fmla="*/ 1234440 w 3161918"/>
                  <a:gd name="connsiteY188" fmla="*/ 530352 h 1530000"/>
                  <a:gd name="connsiteX189" fmla="*/ 1213104 w 3161918"/>
                  <a:gd name="connsiteY189" fmla="*/ 530352 h 1530000"/>
                  <a:gd name="connsiteX190" fmla="*/ 1213104 w 3161918"/>
                  <a:gd name="connsiteY190" fmla="*/ 522161 h 1530000"/>
                  <a:gd name="connsiteX191" fmla="*/ 1201484 w 3161918"/>
                  <a:gd name="connsiteY191" fmla="*/ 522161 h 1530000"/>
                  <a:gd name="connsiteX192" fmla="*/ 1201484 w 3161918"/>
                  <a:gd name="connsiteY192" fmla="*/ 518636 h 1530000"/>
                  <a:gd name="connsiteX193" fmla="*/ 1197578 w 3161918"/>
                  <a:gd name="connsiteY193" fmla="*/ 518636 h 1530000"/>
                  <a:gd name="connsiteX194" fmla="*/ 1197578 w 3161918"/>
                  <a:gd name="connsiteY194" fmla="*/ 514826 h 1530000"/>
                  <a:gd name="connsiteX195" fmla="*/ 1194530 w 3161918"/>
                  <a:gd name="connsiteY195" fmla="*/ 514826 h 1530000"/>
                  <a:gd name="connsiteX196" fmla="*/ 1194530 w 3161918"/>
                  <a:gd name="connsiteY196" fmla="*/ 507206 h 1530000"/>
                  <a:gd name="connsiteX197" fmla="*/ 1170432 w 3161918"/>
                  <a:gd name="connsiteY197" fmla="*/ 507206 h 1530000"/>
                  <a:gd name="connsiteX198" fmla="*/ 1170432 w 3161918"/>
                  <a:gd name="connsiteY198" fmla="*/ 503587 h 1530000"/>
                  <a:gd name="connsiteX199" fmla="*/ 1146524 w 3161918"/>
                  <a:gd name="connsiteY199" fmla="*/ 503587 h 1530000"/>
                  <a:gd name="connsiteX200" fmla="*/ 1146524 w 3161918"/>
                  <a:gd name="connsiteY200" fmla="*/ 495776 h 1530000"/>
                  <a:gd name="connsiteX201" fmla="*/ 1143762 w 3161918"/>
                  <a:gd name="connsiteY201" fmla="*/ 495776 h 1530000"/>
                  <a:gd name="connsiteX202" fmla="*/ 1143762 w 3161918"/>
                  <a:gd name="connsiteY202" fmla="*/ 492633 h 1530000"/>
                  <a:gd name="connsiteX203" fmla="*/ 1141571 w 3161918"/>
                  <a:gd name="connsiteY203" fmla="*/ 492633 h 1530000"/>
                  <a:gd name="connsiteX204" fmla="*/ 1141571 w 3161918"/>
                  <a:gd name="connsiteY204" fmla="*/ 488442 h 1530000"/>
                  <a:gd name="connsiteX205" fmla="*/ 1137190 w 3161918"/>
                  <a:gd name="connsiteY205" fmla="*/ 488442 h 1530000"/>
                  <a:gd name="connsiteX206" fmla="*/ 1137190 w 3161918"/>
                  <a:gd name="connsiteY206" fmla="*/ 480155 h 1530000"/>
                  <a:gd name="connsiteX207" fmla="*/ 1133285 w 3161918"/>
                  <a:gd name="connsiteY207" fmla="*/ 480155 h 1530000"/>
                  <a:gd name="connsiteX208" fmla="*/ 1133285 w 3161918"/>
                  <a:gd name="connsiteY208" fmla="*/ 477584 h 1530000"/>
                  <a:gd name="connsiteX209" fmla="*/ 1131284 w 3161918"/>
                  <a:gd name="connsiteY209" fmla="*/ 477584 h 1530000"/>
                  <a:gd name="connsiteX210" fmla="*/ 1131284 w 3161918"/>
                  <a:gd name="connsiteY210" fmla="*/ 473012 h 1530000"/>
                  <a:gd name="connsiteX211" fmla="*/ 1115473 w 3161918"/>
                  <a:gd name="connsiteY211" fmla="*/ 473012 h 1530000"/>
                  <a:gd name="connsiteX212" fmla="*/ 1115473 w 3161918"/>
                  <a:gd name="connsiteY212" fmla="*/ 465487 h 1530000"/>
                  <a:gd name="connsiteX213" fmla="*/ 1085374 w 3161918"/>
                  <a:gd name="connsiteY213" fmla="*/ 465487 h 1530000"/>
                  <a:gd name="connsiteX214" fmla="*/ 1085374 w 3161918"/>
                  <a:gd name="connsiteY214" fmla="*/ 461677 h 1530000"/>
                  <a:gd name="connsiteX215" fmla="*/ 1082993 w 3161918"/>
                  <a:gd name="connsiteY215" fmla="*/ 461677 h 1530000"/>
                  <a:gd name="connsiteX216" fmla="*/ 1082993 w 3161918"/>
                  <a:gd name="connsiteY216" fmla="*/ 457962 h 1530000"/>
                  <a:gd name="connsiteX217" fmla="*/ 1079659 w 3161918"/>
                  <a:gd name="connsiteY217" fmla="*/ 457962 h 1530000"/>
                  <a:gd name="connsiteX218" fmla="*/ 1079659 w 3161918"/>
                  <a:gd name="connsiteY218" fmla="*/ 451009 h 1530000"/>
                  <a:gd name="connsiteX219" fmla="*/ 1075373 w 3161918"/>
                  <a:gd name="connsiteY219" fmla="*/ 451009 h 1530000"/>
                  <a:gd name="connsiteX220" fmla="*/ 1075373 w 3161918"/>
                  <a:gd name="connsiteY220" fmla="*/ 446532 h 1530000"/>
                  <a:gd name="connsiteX221" fmla="*/ 1057370 w 3161918"/>
                  <a:gd name="connsiteY221" fmla="*/ 446532 h 1530000"/>
                  <a:gd name="connsiteX222" fmla="*/ 1057370 w 3161918"/>
                  <a:gd name="connsiteY222" fmla="*/ 438912 h 1530000"/>
                  <a:gd name="connsiteX223" fmla="*/ 1051941 w 3161918"/>
                  <a:gd name="connsiteY223" fmla="*/ 438912 h 1530000"/>
                  <a:gd name="connsiteX224" fmla="*/ 1051941 w 3161918"/>
                  <a:gd name="connsiteY224" fmla="*/ 435007 h 1530000"/>
                  <a:gd name="connsiteX225" fmla="*/ 1048417 w 3161918"/>
                  <a:gd name="connsiteY225" fmla="*/ 435007 h 1530000"/>
                  <a:gd name="connsiteX226" fmla="*/ 1048417 w 3161918"/>
                  <a:gd name="connsiteY226" fmla="*/ 430816 h 1530000"/>
                  <a:gd name="connsiteX227" fmla="*/ 1045845 w 3161918"/>
                  <a:gd name="connsiteY227" fmla="*/ 430816 h 1530000"/>
                  <a:gd name="connsiteX228" fmla="*/ 1045845 w 3161918"/>
                  <a:gd name="connsiteY228" fmla="*/ 423005 h 1530000"/>
                  <a:gd name="connsiteX229" fmla="*/ 1038320 w 3161918"/>
                  <a:gd name="connsiteY229" fmla="*/ 423005 h 1530000"/>
                  <a:gd name="connsiteX230" fmla="*/ 1038320 w 3161918"/>
                  <a:gd name="connsiteY230" fmla="*/ 419767 h 1530000"/>
                  <a:gd name="connsiteX231" fmla="*/ 1023461 w 3161918"/>
                  <a:gd name="connsiteY231" fmla="*/ 419767 h 1530000"/>
                  <a:gd name="connsiteX232" fmla="*/ 1023461 w 3161918"/>
                  <a:gd name="connsiteY232" fmla="*/ 415385 h 1530000"/>
                  <a:gd name="connsiteX233" fmla="*/ 1006031 w 3161918"/>
                  <a:gd name="connsiteY233" fmla="*/ 415385 h 1530000"/>
                  <a:gd name="connsiteX234" fmla="*/ 1006031 w 3161918"/>
                  <a:gd name="connsiteY234" fmla="*/ 409004 h 1530000"/>
                  <a:gd name="connsiteX235" fmla="*/ 993172 w 3161918"/>
                  <a:gd name="connsiteY235" fmla="*/ 409004 h 1530000"/>
                  <a:gd name="connsiteX236" fmla="*/ 993172 w 3161918"/>
                  <a:gd name="connsiteY236" fmla="*/ 404146 h 1530000"/>
                  <a:gd name="connsiteX237" fmla="*/ 987552 w 3161918"/>
                  <a:gd name="connsiteY237" fmla="*/ 404146 h 1530000"/>
                  <a:gd name="connsiteX238" fmla="*/ 987552 w 3161918"/>
                  <a:gd name="connsiteY238" fmla="*/ 400907 h 1530000"/>
                  <a:gd name="connsiteX239" fmla="*/ 966026 w 3161918"/>
                  <a:gd name="connsiteY239" fmla="*/ 400907 h 1530000"/>
                  <a:gd name="connsiteX240" fmla="*/ 966026 w 3161918"/>
                  <a:gd name="connsiteY240" fmla="*/ 392716 h 1530000"/>
                  <a:gd name="connsiteX241" fmla="*/ 963073 w 3161918"/>
                  <a:gd name="connsiteY241" fmla="*/ 392716 h 1530000"/>
                  <a:gd name="connsiteX242" fmla="*/ 963073 w 3161918"/>
                  <a:gd name="connsiteY242" fmla="*/ 381572 h 1530000"/>
                  <a:gd name="connsiteX243" fmla="*/ 948023 w 3161918"/>
                  <a:gd name="connsiteY243" fmla="*/ 381572 h 1530000"/>
                  <a:gd name="connsiteX244" fmla="*/ 948023 w 3161918"/>
                  <a:gd name="connsiteY244" fmla="*/ 377571 h 1530000"/>
                  <a:gd name="connsiteX245" fmla="*/ 944690 w 3161918"/>
                  <a:gd name="connsiteY245" fmla="*/ 377571 h 1530000"/>
                  <a:gd name="connsiteX246" fmla="*/ 944690 w 3161918"/>
                  <a:gd name="connsiteY246" fmla="*/ 373571 h 1530000"/>
                  <a:gd name="connsiteX247" fmla="*/ 935355 w 3161918"/>
                  <a:gd name="connsiteY247" fmla="*/ 373571 h 1530000"/>
                  <a:gd name="connsiteX248" fmla="*/ 935355 w 3161918"/>
                  <a:gd name="connsiteY248" fmla="*/ 365951 h 1530000"/>
                  <a:gd name="connsiteX249" fmla="*/ 930116 w 3161918"/>
                  <a:gd name="connsiteY249" fmla="*/ 365951 h 1530000"/>
                  <a:gd name="connsiteX250" fmla="*/ 930116 w 3161918"/>
                  <a:gd name="connsiteY250" fmla="*/ 362998 h 1530000"/>
                  <a:gd name="connsiteX251" fmla="*/ 914591 w 3161918"/>
                  <a:gd name="connsiteY251" fmla="*/ 362998 h 1530000"/>
                  <a:gd name="connsiteX252" fmla="*/ 914591 w 3161918"/>
                  <a:gd name="connsiteY252" fmla="*/ 351092 h 1530000"/>
                  <a:gd name="connsiteX253" fmla="*/ 899065 w 3161918"/>
                  <a:gd name="connsiteY253" fmla="*/ 351092 h 1530000"/>
                  <a:gd name="connsiteX254" fmla="*/ 899065 w 3161918"/>
                  <a:gd name="connsiteY254" fmla="*/ 347567 h 1530000"/>
                  <a:gd name="connsiteX255" fmla="*/ 893255 w 3161918"/>
                  <a:gd name="connsiteY255" fmla="*/ 347567 h 1530000"/>
                  <a:gd name="connsiteX256" fmla="*/ 893255 w 3161918"/>
                  <a:gd name="connsiteY256" fmla="*/ 339566 h 1530000"/>
                  <a:gd name="connsiteX257" fmla="*/ 880205 w 3161918"/>
                  <a:gd name="connsiteY257" fmla="*/ 339566 h 1530000"/>
                  <a:gd name="connsiteX258" fmla="*/ 880205 w 3161918"/>
                  <a:gd name="connsiteY258" fmla="*/ 336518 h 1530000"/>
                  <a:gd name="connsiteX259" fmla="*/ 874586 w 3161918"/>
                  <a:gd name="connsiteY259" fmla="*/ 336518 h 1530000"/>
                  <a:gd name="connsiteX260" fmla="*/ 874586 w 3161918"/>
                  <a:gd name="connsiteY260" fmla="*/ 331661 h 1530000"/>
                  <a:gd name="connsiteX261" fmla="*/ 869537 w 3161918"/>
                  <a:gd name="connsiteY261" fmla="*/ 331661 h 1530000"/>
                  <a:gd name="connsiteX262" fmla="*/ 869537 w 3161918"/>
                  <a:gd name="connsiteY262" fmla="*/ 324707 h 1530000"/>
                  <a:gd name="connsiteX263" fmla="*/ 866394 w 3161918"/>
                  <a:gd name="connsiteY263" fmla="*/ 324707 h 1530000"/>
                  <a:gd name="connsiteX264" fmla="*/ 866394 w 3161918"/>
                  <a:gd name="connsiteY264" fmla="*/ 321183 h 1530000"/>
                  <a:gd name="connsiteX265" fmla="*/ 859441 w 3161918"/>
                  <a:gd name="connsiteY265" fmla="*/ 321183 h 1530000"/>
                  <a:gd name="connsiteX266" fmla="*/ 859441 w 3161918"/>
                  <a:gd name="connsiteY266" fmla="*/ 317087 h 1530000"/>
                  <a:gd name="connsiteX267" fmla="*/ 832199 w 3161918"/>
                  <a:gd name="connsiteY267" fmla="*/ 317087 h 1530000"/>
                  <a:gd name="connsiteX268" fmla="*/ 832199 w 3161918"/>
                  <a:gd name="connsiteY268" fmla="*/ 309277 h 1530000"/>
                  <a:gd name="connsiteX269" fmla="*/ 802291 w 3161918"/>
                  <a:gd name="connsiteY269" fmla="*/ 309277 h 1530000"/>
                  <a:gd name="connsiteX270" fmla="*/ 802291 w 3161918"/>
                  <a:gd name="connsiteY270" fmla="*/ 305753 h 1530000"/>
                  <a:gd name="connsiteX271" fmla="*/ 795147 w 3161918"/>
                  <a:gd name="connsiteY271" fmla="*/ 305753 h 1530000"/>
                  <a:gd name="connsiteX272" fmla="*/ 795147 w 3161918"/>
                  <a:gd name="connsiteY272" fmla="*/ 301562 h 1530000"/>
                  <a:gd name="connsiteX273" fmla="*/ 792385 w 3161918"/>
                  <a:gd name="connsiteY273" fmla="*/ 301562 h 1530000"/>
                  <a:gd name="connsiteX274" fmla="*/ 792385 w 3161918"/>
                  <a:gd name="connsiteY274" fmla="*/ 294037 h 1530000"/>
                  <a:gd name="connsiteX275" fmla="*/ 774764 w 3161918"/>
                  <a:gd name="connsiteY275" fmla="*/ 294037 h 1530000"/>
                  <a:gd name="connsiteX276" fmla="*/ 774764 w 3161918"/>
                  <a:gd name="connsiteY276" fmla="*/ 290798 h 1530000"/>
                  <a:gd name="connsiteX277" fmla="*/ 768763 w 3161918"/>
                  <a:gd name="connsiteY277" fmla="*/ 290798 h 1530000"/>
                  <a:gd name="connsiteX278" fmla="*/ 768763 w 3161918"/>
                  <a:gd name="connsiteY278" fmla="*/ 283178 h 1530000"/>
                  <a:gd name="connsiteX279" fmla="*/ 749237 w 3161918"/>
                  <a:gd name="connsiteY279" fmla="*/ 283178 h 1530000"/>
                  <a:gd name="connsiteX280" fmla="*/ 749237 w 3161918"/>
                  <a:gd name="connsiteY280" fmla="*/ 278987 h 1530000"/>
                  <a:gd name="connsiteX281" fmla="*/ 734092 w 3161918"/>
                  <a:gd name="connsiteY281" fmla="*/ 278987 h 1530000"/>
                  <a:gd name="connsiteX282" fmla="*/ 734092 w 3161918"/>
                  <a:gd name="connsiteY282" fmla="*/ 274987 h 1530000"/>
                  <a:gd name="connsiteX283" fmla="*/ 714089 w 3161918"/>
                  <a:gd name="connsiteY283" fmla="*/ 274987 h 1530000"/>
                  <a:gd name="connsiteX284" fmla="*/ 714089 w 3161918"/>
                  <a:gd name="connsiteY284" fmla="*/ 263938 h 1530000"/>
                  <a:gd name="connsiteX285" fmla="*/ 686562 w 3161918"/>
                  <a:gd name="connsiteY285" fmla="*/ 263938 h 1530000"/>
                  <a:gd name="connsiteX286" fmla="*/ 686562 w 3161918"/>
                  <a:gd name="connsiteY286" fmla="*/ 260509 h 1530000"/>
                  <a:gd name="connsiteX287" fmla="*/ 683609 w 3161918"/>
                  <a:gd name="connsiteY287" fmla="*/ 260509 h 1530000"/>
                  <a:gd name="connsiteX288" fmla="*/ 683609 w 3161918"/>
                  <a:gd name="connsiteY288" fmla="*/ 248888 h 1530000"/>
                  <a:gd name="connsiteX289" fmla="*/ 670560 w 3161918"/>
                  <a:gd name="connsiteY289" fmla="*/ 248888 h 1530000"/>
                  <a:gd name="connsiteX290" fmla="*/ 670560 w 3161918"/>
                  <a:gd name="connsiteY290" fmla="*/ 245078 h 1530000"/>
                  <a:gd name="connsiteX291" fmla="*/ 664940 w 3161918"/>
                  <a:gd name="connsiteY291" fmla="*/ 245078 h 1530000"/>
                  <a:gd name="connsiteX292" fmla="*/ 664940 w 3161918"/>
                  <a:gd name="connsiteY292" fmla="*/ 236887 h 1530000"/>
                  <a:gd name="connsiteX293" fmla="*/ 655701 w 3161918"/>
                  <a:gd name="connsiteY293" fmla="*/ 236887 h 1530000"/>
                  <a:gd name="connsiteX294" fmla="*/ 655701 w 3161918"/>
                  <a:gd name="connsiteY294" fmla="*/ 226028 h 1530000"/>
                  <a:gd name="connsiteX295" fmla="*/ 612743 w 3161918"/>
                  <a:gd name="connsiteY295" fmla="*/ 226028 h 1530000"/>
                  <a:gd name="connsiteX296" fmla="*/ 612743 w 3161918"/>
                  <a:gd name="connsiteY296" fmla="*/ 221742 h 1530000"/>
                  <a:gd name="connsiteX297" fmla="*/ 603790 w 3161918"/>
                  <a:gd name="connsiteY297" fmla="*/ 221742 h 1530000"/>
                  <a:gd name="connsiteX298" fmla="*/ 603790 w 3161918"/>
                  <a:gd name="connsiteY298" fmla="*/ 218504 h 1530000"/>
                  <a:gd name="connsiteX299" fmla="*/ 592169 w 3161918"/>
                  <a:gd name="connsiteY299" fmla="*/ 218504 h 1530000"/>
                  <a:gd name="connsiteX300" fmla="*/ 592169 w 3161918"/>
                  <a:gd name="connsiteY300" fmla="*/ 210788 h 1530000"/>
                  <a:gd name="connsiteX301" fmla="*/ 551593 w 3161918"/>
                  <a:gd name="connsiteY301" fmla="*/ 210788 h 1530000"/>
                  <a:gd name="connsiteX302" fmla="*/ 551593 w 3161918"/>
                  <a:gd name="connsiteY302" fmla="*/ 206407 h 1530000"/>
                  <a:gd name="connsiteX303" fmla="*/ 540068 w 3161918"/>
                  <a:gd name="connsiteY303" fmla="*/ 206407 h 1530000"/>
                  <a:gd name="connsiteX304" fmla="*/ 540068 w 3161918"/>
                  <a:gd name="connsiteY304" fmla="*/ 203549 h 1530000"/>
                  <a:gd name="connsiteX305" fmla="*/ 533972 w 3161918"/>
                  <a:gd name="connsiteY305" fmla="*/ 203549 h 1530000"/>
                  <a:gd name="connsiteX306" fmla="*/ 533972 w 3161918"/>
                  <a:gd name="connsiteY306" fmla="*/ 195453 h 1530000"/>
                  <a:gd name="connsiteX307" fmla="*/ 527209 w 3161918"/>
                  <a:gd name="connsiteY307" fmla="*/ 195453 h 1530000"/>
                  <a:gd name="connsiteX308" fmla="*/ 527209 w 3161918"/>
                  <a:gd name="connsiteY308" fmla="*/ 191548 h 1530000"/>
                  <a:gd name="connsiteX309" fmla="*/ 524828 w 3161918"/>
                  <a:gd name="connsiteY309" fmla="*/ 191548 h 1530000"/>
                  <a:gd name="connsiteX310" fmla="*/ 524828 w 3161918"/>
                  <a:gd name="connsiteY310" fmla="*/ 187738 h 1530000"/>
                  <a:gd name="connsiteX311" fmla="*/ 521303 w 3161918"/>
                  <a:gd name="connsiteY311" fmla="*/ 187738 h 1530000"/>
                  <a:gd name="connsiteX312" fmla="*/ 521303 w 3161918"/>
                  <a:gd name="connsiteY312" fmla="*/ 179737 h 1530000"/>
                  <a:gd name="connsiteX313" fmla="*/ 515969 w 3161918"/>
                  <a:gd name="connsiteY313" fmla="*/ 179737 h 1530000"/>
                  <a:gd name="connsiteX314" fmla="*/ 515969 w 3161918"/>
                  <a:gd name="connsiteY314" fmla="*/ 176498 h 1530000"/>
                  <a:gd name="connsiteX315" fmla="*/ 509016 w 3161918"/>
                  <a:gd name="connsiteY315" fmla="*/ 176498 h 1530000"/>
                  <a:gd name="connsiteX316" fmla="*/ 509016 w 3161918"/>
                  <a:gd name="connsiteY316" fmla="*/ 171926 h 1530000"/>
                  <a:gd name="connsiteX317" fmla="*/ 493871 w 3161918"/>
                  <a:gd name="connsiteY317" fmla="*/ 171926 h 1530000"/>
                  <a:gd name="connsiteX318" fmla="*/ 493871 w 3161918"/>
                  <a:gd name="connsiteY318" fmla="*/ 165259 h 1530000"/>
                  <a:gd name="connsiteX319" fmla="*/ 485013 w 3161918"/>
                  <a:gd name="connsiteY319" fmla="*/ 165259 h 1530000"/>
                  <a:gd name="connsiteX320" fmla="*/ 485013 w 3161918"/>
                  <a:gd name="connsiteY320" fmla="*/ 161068 h 1530000"/>
                  <a:gd name="connsiteX321" fmla="*/ 478536 w 3161918"/>
                  <a:gd name="connsiteY321" fmla="*/ 161068 h 1530000"/>
                  <a:gd name="connsiteX322" fmla="*/ 478536 w 3161918"/>
                  <a:gd name="connsiteY322" fmla="*/ 154115 h 1530000"/>
                  <a:gd name="connsiteX323" fmla="*/ 475488 w 3161918"/>
                  <a:gd name="connsiteY323" fmla="*/ 154115 h 1530000"/>
                  <a:gd name="connsiteX324" fmla="*/ 475488 w 3161918"/>
                  <a:gd name="connsiteY324" fmla="*/ 149543 h 1530000"/>
                  <a:gd name="connsiteX325" fmla="*/ 456819 w 3161918"/>
                  <a:gd name="connsiteY325" fmla="*/ 149543 h 1530000"/>
                  <a:gd name="connsiteX326" fmla="*/ 456819 w 3161918"/>
                  <a:gd name="connsiteY326" fmla="*/ 138684 h 1530000"/>
                  <a:gd name="connsiteX327" fmla="*/ 429673 w 3161918"/>
                  <a:gd name="connsiteY327" fmla="*/ 138684 h 1530000"/>
                  <a:gd name="connsiteX328" fmla="*/ 429673 w 3161918"/>
                  <a:gd name="connsiteY328" fmla="*/ 134398 h 1530000"/>
                  <a:gd name="connsiteX329" fmla="*/ 417576 w 3161918"/>
                  <a:gd name="connsiteY329" fmla="*/ 134398 h 1530000"/>
                  <a:gd name="connsiteX330" fmla="*/ 417576 w 3161918"/>
                  <a:gd name="connsiteY330" fmla="*/ 129921 h 1530000"/>
                  <a:gd name="connsiteX331" fmla="*/ 414338 w 3161918"/>
                  <a:gd name="connsiteY331" fmla="*/ 129921 h 1530000"/>
                  <a:gd name="connsiteX332" fmla="*/ 414338 w 3161918"/>
                  <a:gd name="connsiteY332" fmla="*/ 124206 h 1530000"/>
                  <a:gd name="connsiteX333" fmla="*/ 405860 w 3161918"/>
                  <a:gd name="connsiteY333" fmla="*/ 124206 h 1530000"/>
                  <a:gd name="connsiteX334" fmla="*/ 405860 w 3161918"/>
                  <a:gd name="connsiteY334" fmla="*/ 118872 h 1530000"/>
                  <a:gd name="connsiteX335" fmla="*/ 387382 w 3161918"/>
                  <a:gd name="connsiteY335" fmla="*/ 118872 h 1530000"/>
                  <a:gd name="connsiteX336" fmla="*/ 387382 w 3161918"/>
                  <a:gd name="connsiteY336" fmla="*/ 115252 h 1530000"/>
                  <a:gd name="connsiteX337" fmla="*/ 360140 w 3161918"/>
                  <a:gd name="connsiteY337" fmla="*/ 115252 h 1530000"/>
                  <a:gd name="connsiteX338" fmla="*/ 360140 w 3161918"/>
                  <a:gd name="connsiteY338" fmla="*/ 108776 h 1530000"/>
                  <a:gd name="connsiteX339" fmla="*/ 322707 w 3161918"/>
                  <a:gd name="connsiteY339" fmla="*/ 108776 h 1530000"/>
                  <a:gd name="connsiteX340" fmla="*/ 322707 w 3161918"/>
                  <a:gd name="connsiteY340" fmla="*/ 103823 h 1530000"/>
                  <a:gd name="connsiteX341" fmla="*/ 291941 w 3161918"/>
                  <a:gd name="connsiteY341" fmla="*/ 103823 h 1530000"/>
                  <a:gd name="connsiteX342" fmla="*/ 291941 w 3161918"/>
                  <a:gd name="connsiteY342" fmla="*/ 100013 h 1530000"/>
                  <a:gd name="connsiteX343" fmla="*/ 247460 w 3161918"/>
                  <a:gd name="connsiteY343" fmla="*/ 100013 h 1530000"/>
                  <a:gd name="connsiteX344" fmla="*/ 247460 w 3161918"/>
                  <a:gd name="connsiteY344" fmla="*/ 92393 h 1530000"/>
                  <a:gd name="connsiteX345" fmla="*/ 238697 w 3161918"/>
                  <a:gd name="connsiteY345" fmla="*/ 92393 h 1530000"/>
                  <a:gd name="connsiteX346" fmla="*/ 238697 w 3161918"/>
                  <a:gd name="connsiteY346" fmla="*/ 89440 h 1530000"/>
                  <a:gd name="connsiteX347" fmla="*/ 225933 w 3161918"/>
                  <a:gd name="connsiteY347" fmla="*/ 89440 h 1530000"/>
                  <a:gd name="connsiteX348" fmla="*/ 225933 w 3161918"/>
                  <a:gd name="connsiteY348" fmla="*/ 81344 h 1530000"/>
                  <a:gd name="connsiteX349" fmla="*/ 222980 w 3161918"/>
                  <a:gd name="connsiteY349" fmla="*/ 81344 h 1530000"/>
                  <a:gd name="connsiteX350" fmla="*/ 222980 w 3161918"/>
                  <a:gd name="connsiteY350" fmla="*/ 77534 h 1530000"/>
                  <a:gd name="connsiteX351" fmla="*/ 219837 w 3161918"/>
                  <a:gd name="connsiteY351" fmla="*/ 77534 h 1530000"/>
                  <a:gd name="connsiteX352" fmla="*/ 219837 w 3161918"/>
                  <a:gd name="connsiteY352" fmla="*/ 73819 h 1530000"/>
                  <a:gd name="connsiteX353" fmla="*/ 214027 w 3161918"/>
                  <a:gd name="connsiteY353" fmla="*/ 73819 h 1530000"/>
                  <a:gd name="connsiteX354" fmla="*/ 214027 w 3161918"/>
                  <a:gd name="connsiteY354" fmla="*/ 66865 h 1530000"/>
                  <a:gd name="connsiteX355" fmla="*/ 210788 w 3161918"/>
                  <a:gd name="connsiteY355" fmla="*/ 66865 h 1530000"/>
                  <a:gd name="connsiteX356" fmla="*/ 210788 w 3161918"/>
                  <a:gd name="connsiteY356" fmla="*/ 62008 h 1530000"/>
                  <a:gd name="connsiteX357" fmla="*/ 201644 w 3161918"/>
                  <a:gd name="connsiteY357" fmla="*/ 62008 h 1530000"/>
                  <a:gd name="connsiteX358" fmla="*/ 201644 w 3161918"/>
                  <a:gd name="connsiteY358" fmla="*/ 50768 h 1530000"/>
                  <a:gd name="connsiteX359" fmla="*/ 167450 w 3161918"/>
                  <a:gd name="connsiteY359" fmla="*/ 50768 h 1530000"/>
                  <a:gd name="connsiteX360" fmla="*/ 167450 w 3161918"/>
                  <a:gd name="connsiteY360" fmla="*/ 47530 h 1530000"/>
                  <a:gd name="connsiteX361" fmla="*/ 152686 w 3161918"/>
                  <a:gd name="connsiteY361" fmla="*/ 47530 h 1530000"/>
                  <a:gd name="connsiteX362" fmla="*/ 152686 w 3161918"/>
                  <a:gd name="connsiteY362" fmla="*/ 43815 h 1530000"/>
                  <a:gd name="connsiteX363" fmla="*/ 150019 w 3161918"/>
                  <a:gd name="connsiteY363" fmla="*/ 43815 h 1530000"/>
                  <a:gd name="connsiteX364" fmla="*/ 150019 w 3161918"/>
                  <a:gd name="connsiteY364" fmla="*/ 36004 h 1530000"/>
                  <a:gd name="connsiteX365" fmla="*/ 137541 w 3161918"/>
                  <a:gd name="connsiteY365" fmla="*/ 36004 h 1530000"/>
                  <a:gd name="connsiteX366" fmla="*/ 137541 w 3161918"/>
                  <a:gd name="connsiteY366" fmla="*/ 31147 h 1530000"/>
                  <a:gd name="connsiteX367" fmla="*/ 84868 w 3161918"/>
                  <a:gd name="connsiteY367" fmla="*/ 31147 h 1530000"/>
                  <a:gd name="connsiteX368" fmla="*/ 84868 w 3161918"/>
                  <a:gd name="connsiteY368" fmla="*/ 27718 h 1530000"/>
                  <a:gd name="connsiteX369" fmla="*/ 71628 w 3161918"/>
                  <a:gd name="connsiteY369" fmla="*/ 27718 h 1530000"/>
                  <a:gd name="connsiteX370" fmla="*/ 71628 w 3161918"/>
                  <a:gd name="connsiteY370" fmla="*/ 16955 h 1530000"/>
                  <a:gd name="connsiteX371" fmla="*/ 61436 w 3161918"/>
                  <a:gd name="connsiteY371" fmla="*/ 16955 h 1530000"/>
                  <a:gd name="connsiteX372" fmla="*/ 61436 w 3161918"/>
                  <a:gd name="connsiteY372" fmla="*/ 12859 h 1530000"/>
                  <a:gd name="connsiteX373" fmla="*/ 52387 w 3161918"/>
                  <a:gd name="connsiteY373" fmla="*/ 12859 h 1530000"/>
                  <a:gd name="connsiteX374" fmla="*/ 52387 w 3161918"/>
                  <a:gd name="connsiteY374" fmla="*/ 4953 h 1530000"/>
                  <a:gd name="connsiteX375" fmla="*/ 27813 w 3161918"/>
                  <a:gd name="connsiteY375" fmla="*/ 4953 h 1530000"/>
                  <a:gd name="connsiteX376" fmla="*/ 27813 w 3161918"/>
                  <a:gd name="connsiteY376" fmla="*/ 0 h 1530000"/>
                  <a:gd name="connsiteX377" fmla="*/ 0 w 3161918"/>
                  <a:gd name="connsiteY377" fmla="*/ 0 h 153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Lst>
                <a:rect l="l" t="t" r="r" b="b"/>
                <a:pathLst>
                  <a:path w="3161918" h="1530000">
                    <a:moveTo>
                      <a:pt x="3161919" y="1530001"/>
                    </a:moveTo>
                    <a:lnTo>
                      <a:pt x="3035141" y="1530001"/>
                    </a:lnTo>
                    <a:lnTo>
                      <a:pt x="3035141" y="1241298"/>
                    </a:lnTo>
                    <a:lnTo>
                      <a:pt x="2583847" y="1241298"/>
                    </a:lnTo>
                    <a:lnTo>
                      <a:pt x="2583847" y="1214628"/>
                    </a:lnTo>
                    <a:lnTo>
                      <a:pt x="2523744" y="1214628"/>
                    </a:lnTo>
                    <a:lnTo>
                      <a:pt x="2523744" y="1195864"/>
                    </a:lnTo>
                    <a:lnTo>
                      <a:pt x="2507837" y="1195864"/>
                    </a:lnTo>
                    <a:lnTo>
                      <a:pt x="2507837" y="1157478"/>
                    </a:lnTo>
                    <a:lnTo>
                      <a:pt x="2471452" y="1157478"/>
                    </a:lnTo>
                    <a:lnTo>
                      <a:pt x="2471452" y="1142524"/>
                    </a:lnTo>
                    <a:lnTo>
                      <a:pt x="2451830" y="1142524"/>
                    </a:lnTo>
                    <a:lnTo>
                      <a:pt x="2451830" y="1111853"/>
                    </a:lnTo>
                    <a:lnTo>
                      <a:pt x="2424970" y="1111853"/>
                    </a:lnTo>
                    <a:lnTo>
                      <a:pt x="2424970" y="1100138"/>
                    </a:lnTo>
                    <a:lnTo>
                      <a:pt x="2329339" y="1100138"/>
                    </a:lnTo>
                    <a:lnTo>
                      <a:pt x="2329339" y="1088803"/>
                    </a:lnTo>
                    <a:lnTo>
                      <a:pt x="2318957" y="1088803"/>
                    </a:lnTo>
                    <a:lnTo>
                      <a:pt x="2318957" y="1077563"/>
                    </a:lnTo>
                    <a:lnTo>
                      <a:pt x="2302574" y="1077563"/>
                    </a:lnTo>
                    <a:lnTo>
                      <a:pt x="2302574" y="1069372"/>
                    </a:lnTo>
                    <a:lnTo>
                      <a:pt x="2284952" y="1069372"/>
                    </a:lnTo>
                    <a:lnTo>
                      <a:pt x="2284952" y="1062990"/>
                    </a:lnTo>
                    <a:lnTo>
                      <a:pt x="2279714" y="1062990"/>
                    </a:lnTo>
                    <a:lnTo>
                      <a:pt x="2279714" y="1050512"/>
                    </a:lnTo>
                    <a:lnTo>
                      <a:pt x="2273618" y="1050512"/>
                    </a:lnTo>
                    <a:lnTo>
                      <a:pt x="2273618" y="1032129"/>
                    </a:lnTo>
                    <a:lnTo>
                      <a:pt x="2148554" y="1032129"/>
                    </a:lnTo>
                    <a:lnTo>
                      <a:pt x="2148554" y="1028414"/>
                    </a:lnTo>
                    <a:lnTo>
                      <a:pt x="2137410" y="1028414"/>
                    </a:lnTo>
                    <a:lnTo>
                      <a:pt x="2137410" y="1020508"/>
                    </a:lnTo>
                    <a:lnTo>
                      <a:pt x="2102453" y="1020508"/>
                    </a:lnTo>
                    <a:lnTo>
                      <a:pt x="2102453" y="1013365"/>
                    </a:lnTo>
                    <a:lnTo>
                      <a:pt x="2091404" y="1013365"/>
                    </a:lnTo>
                    <a:lnTo>
                      <a:pt x="2091404" y="1009841"/>
                    </a:lnTo>
                    <a:lnTo>
                      <a:pt x="2083975" y="1009841"/>
                    </a:lnTo>
                    <a:lnTo>
                      <a:pt x="2083975" y="1001554"/>
                    </a:lnTo>
                    <a:lnTo>
                      <a:pt x="2080927" y="1001554"/>
                    </a:lnTo>
                    <a:lnTo>
                      <a:pt x="2080927" y="999077"/>
                    </a:lnTo>
                    <a:lnTo>
                      <a:pt x="2065972" y="999077"/>
                    </a:lnTo>
                    <a:lnTo>
                      <a:pt x="2065972" y="989362"/>
                    </a:lnTo>
                    <a:lnTo>
                      <a:pt x="2024825" y="989362"/>
                    </a:lnTo>
                    <a:lnTo>
                      <a:pt x="2024825" y="986885"/>
                    </a:lnTo>
                    <a:lnTo>
                      <a:pt x="2005394" y="986885"/>
                    </a:lnTo>
                    <a:lnTo>
                      <a:pt x="2005394" y="982218"/>
                    </a:lnTo>
                    <a:lnTo>
                      <a:pt x="1993011" y="982218"/>
                    </a:lnTo>
                    <a:lnTo>
                      <a:pt x="1993011" y="974312"/>
                    </a:lnTo>
                    <a:lnTo>
                      <a:pt x="1956435" y="974312"/>
                    </a:lnTo>
                    <a:lnTo>
                      <a:pt x="1956435" y="971550"/>
                    </a:lnTo>
                    <a:lnTo>
                      <a:pt x="1943862" y="971550"/>
                    </a:lnTo>
                    <a:lnTo>
                      <a:pt x="1943862" y="967169"/>
                    </a:lnTo>
                    <a:lnTo>
                      <a:pt x="1939671" y="967169"/>
                    </a:lnTo>
                    <a:lnTo>
                      <a:pt x="1939671" y="959453"/>
                    </a:lnTo>
                    <a:lnTo>
                      <a:pt x="1934528" y="959453"/>
                    </a:lnTo>
                    <a:lnTo>
                      <a:pt x="1934528" y="956215"/>
                    </a:lnTo>
                    <a:lnTo>
                      <a:pt x="1908524" y="956215"/>
                    </a:lnTo>
                    <a:lnTo>
                      <a:pt x="1908524" y="948214"/>
                    </a:lnTo>
                    <a:lnTo>
                      <a:pt x="1905286" y="948214"/>
                    </a:lnTo>
                    <a:lnTo>
                      <a:pt x="1905286" y="944690"/>
                    </a:lnTo>
                    <a:lnTo>
                      <a:pt x="1902238" y="944690"/>
                    </a:lnTo>
                    <a:lnTo>
                      <a:pt x="1902238" y="937641"/>
                    </a:lnTo>
                    <a:lnTo>
                      <a:pt x="1898237" y="937641"/>
                    </a:lnTo>
                    <a:lnTo>
                      <a:pt x="1898237" y="933641"/>
                    </a:lnTo>
                    <a:lnTo>
                      <a:pt x="1889474" y="933641"/>
                    </a:lnTo>
                    <a:lnTo>
                      <a:pt x="1889474" y="929354"/>
                    </a:lnTo>
                    <a:lnTo>
                      <a:pt x="1882997" y="929354"/>
                    </a:lnTo>
                    <a:lnTo>
                      <a:pt x="1882997" y="917543"/>
                    </a:lnTo>
                    <a:lnTo>
                      <a:pt x="1865186" y="917543"/>
                    </a:lnTo>
                    <a:lnTo>
                      <a:pt x="1865186" y="910590"/>
                    </a:lnTo>
                    <a:lnTo>
                      <a:pt x="1852708" y="910590"/>
                    </a:lnTo>
                    <a:lnTo>
                      <a:pt x="1852708" y="906494"/>
                    </a:lnTo>
                    <a:lnTo>
                      <a:pt x="1842611" y="906494"/>
                    </a:lnTo>
                    <a:lnTo>
                      <a:pt x="1842611" y="901922"/>
                    </a:lnTo>
                    <a:lnTo>
                      <a:pt x="1837372" y="901922"/>
                    </a:lnTo>
                    <a:lnTo>
                      <a:pt x="1837372" y="895350"/>
                    </a:lnTo>
                    <a:lnTo>
                      <a:pt x="1816989" y="895350"/>
                    </a:lnTo>
                    <a:lnTo>
                      <a:pt x="1816989" y="883730"/>
                    </a:lnTo>
                    <a:lnTo>
                      <a:pt x="1813084" y="883730"/>
                    </a:lnTo>
                    <a:lnTo>
                      <a:pt x="1813084" y="879539"/>
                    </a:lnTo>
                    <a:lnTo>
                      <a:pt x="1805178" y="879539"/>
                    </a:lnTo>
                    <a:lnTo>
                      <a:pt x="1805178" y="876681"/>
                    </a:lnTo>
                    <a:lnTo>
                      <a:pt x="1802701" y="876681"/>
                    </a:lnTo>
                    <a:lnTo>
                      <a:pt x="1802701" y="868775"/>
                    </a:lnTo>
                    <a:lnTo>
                      <a:pt x="1798701" y="868775"/>
                    </a:lnTo>
                    <a:lnTo>
                      <a:pt x="1798701" y="865156"/>
                    </a:lnTo>
                    <a:lnTo>
                      <a:pt x="1788700" y="865156"/>
                    </a:lnTo>
                    <a:lnTo>
                      <a:pt x="1788700" y="857060"/>
                    </a:lnTo>
                    <a:lnTo>
                      <a:pt x="1783366" y="857060"/>
                    </a:lnTo>
                    <a:lnTo>
                      <a:pt x="1783366" y="841820"/>
                    </a:lnTo>
                    <a:lnTo>
                      <a:pt x="1779651" y="841820"/>
                    </a:lnTo>
                    <a:lnTo>
                      <a:pt x="1779651" y="838486"/>
                    </a:lnTo>
                    <a:lnTo>
                      <a:pt x="1767650" y="838486"/>
                    </a:lnTo>
                    <a:lnTo>
                      <a:pt x="1767650" y="830866"/>
                    </a:lnTo>
                    <a:lnTo>
                      <a:pt x="1764697" y="830866"/>
                    </a:lnTo>
                    <a:lnTo>
                      <a:pt x="1764697" y="826770"/>
                    </a:lnTo>
                    <a:lnTo>
                      <a:pt x="1761744" y="826770"/>
                    </a:lnTo>
                    <a:lnTo>
                      <a:pt x="1761744" y="811530"/>
                    </a:lnTo>
                    <a:lnTo>
                      <a:pt x="1715643" y="811530"/>
                    </a:lnTo>
                    <a:lnTo>
                      <a:pt x="1715643" y="799624"/>
                    </a:lnTo>
                    <a:lnTo>
                      <a:pt x="1703165" y="799624"/>
                    </a:lnTo>
                    <a:lnTo>
                      <a:pt x="1703165" y="796576"/>
                    </a:lnTo>
                    <a:lnTo>
                      <a:pt x="1697926" y="796576"/>
                    </a:lnTo>
                    <a:lnTo>
                      <a:pt x="1697926" y="788956"/>
                    </a:lnTo>
                    <a:lnTo>
                      <a:pt x="1679639" y="788956"/>
                    </a:lnTo>
                    <a:lnTo>
                      <a:pt x="1679639" y="785527"/>
                    </a:lnTo>
                    <a:lnTo>
                      <a:pt x="1675638" y="785527"/>
                    </a:lnTo>
                    <a:lnTo>
                      <a:pt x="1675638" y="781145"/>
                    </a:lnTo>
                    <a:lnTo>
                      <a:pt x="1657255" y="781145"/>
                    </a:lnTo>
                    <a:lnTo>
                      <a:pt x="1657255" y="769430"/>
                    </a:lnTo>
                    <a:lnTo>
                      <a:pt x="1635919" y="769430"/>
                    </a:lnTo>
                    <a:lnTo>
                      <a:pt x="1635919" y="758381"/>
                    </a:lnTo>
                    <a:lnTo>
                      <a:pt x="1603248" y="758381"/>
                    </a:lnTo>
                    <a:lnTo>
                      <a:pt x="1603248" y="754285"/>
                    </a:lnTo>
                    <a:lnTo>
                      <a:pt x="1594009" y="754285"/>
                    </a:lnTo>
                    <a:lnTo>
                      <a:pt x="1594009" y="746570"/>
                    </a:lnTo>
                    <a:lnTo>
                      <a:pt x="1590294" y="746570"/>
                    </a:lnTo>
                    <a:lnTo>
                      <a:pt x="1590294" y="742474"/>
                    </a:lnTo>
                    <a:lnTo>
                      <a:pt x="1585436" y="742474"/>
                    </a:lnTo>
                    <a:lnTo>
                      <a:pt x="1585436" y="738759"/>
                    </a:lnTo>
                    <a:lnTo>
                      <a:pt x="1578578" y="738759"/>
                    </a:lnTo>
                    <a:lnTo>
                      <a:pt x="1578578" y="731520"/>
                    </a:lnTo>
                    <a:lnTo>
                      <a:pt x="1572292" y="731520"/>
                    </a:lnTo>
                    <a:lnTo>
                      <a:pt x="1572292" y="727805"/>
                    </a:lnTo>
                    <a:lnTo>
                      <a:pt x="1566672" y="727805"/>
                    </a:lnTo>
                    <a:lnTo>
                      <a:pt x="1566672" y="720566"/>
                    </a:lnTo>
                    <a:lnTo>
                      <a:pt x="1557052" y="720566"/>
                    </a:lnTo>
                    <a:lnTo>
                      <a:pt x="1557052" y="716280"/>
                    </a:lnTo>
                    <a:lnTo>
                      <a:pt x="1542097" y="716280"/>
                    </a:lnTo>
                    <a:lnTo>
                      <a:pt x="1542097" y="712280"/>
                    </a:lnTo>
                    <a:lnTo>
                      <a:pt x="1514094" y="712280"/>
                    </a:lnTo>
                    <a:lnTo>
                      <a:pt x="1514094" y="704279"/>
                    </a:lnTo>
                    <a:lnTo>
                      <a:pt x="1511522" y="704279"/>
                    </a:lnTo>
                    <a:lnTo>
                      <a:pt x="1511522" y="701231"/>
                    </a:lnTo>
                    <a:lnTo>
                      <a:pt x="1496473" y="701231"/>
                    </a:lnTo>
                    <a:lnTo>
                      <a:pt x="1496473" y="689610"/>
                    </a:lnTo>
                    <a:lnTo>
                      <a:pt x="1493234" y="689610"/>
                    </a:lnTo>
                    <a:lnTo>
                      <a:pt x="1493234" y="685895"/>
                    </a:lnTo>
                    <a:lnTo>
                      <a:pt x="1481138" y="685895"/>
                    </a:lnTo>
                    <a:lnTo>
                      <a:pt x="1481138" y="678847"/>
                    </a:lnTo>
                    <a:lnTo>
                      <a:pt x="1478375" y="678847"/>
                    </a:lnTo>
                    <a:lnTo>
                      <a:pt x="1478375" y="674656"/>
                    </a:lnTo>
                    <a:lnTo>
                      <a:pt x="1468660" y="674656"/>
                    </a:lnTo>
                    <a:lnTo>
                      <a:pt x="1468660" y="670846"/>
                    </a:lnTo>
                    <a:lnTo>
                      <a:pt x="1463993" y="670846"/>
                    </a:lnTo>
                    <a:lnTo>
                      <a:pt x="1463993" y="663226"/>
                    </a:lnTo>
                    <a:lnTo>
                      <a:pt x="1456563" y="663226"/>
                    </a:lnTo>
                    <a:lnTo>
                      <a:pt x="1456563" y="659416"/>
                    </a:lnTo>
                    <a:lnTo>
                      <a:pt x="1450848" y="659416"/>
                    </a:lnTo>
                    <a:lnTo>
                      <a:pt x="1450848" y="648081"/>
                    </a:lnTo>
                    <a:lnTo>
                      <a:pt x="1438751" y="648081"/>
                    </a:lnTo>
                    <a:lnTo>
                      <a:pt x="1438751" y="644271"/>
                    </a:lnTo>
                    <a:lnTo>
                      <a:pt x="1435799" y="644271"/>
                    </a:lnTo>
                    <a:lnTo>
                      <a:pt x="1435799" y="636365"/>
                    </a:lnTo>
                    <a:lnTo>
                      <a:pt x="1422749" y="636365"/>
                    </a:lnTo>
                    <a:lnTo>
                      <a:pt x="1422749" y="629126"/>
                    </a:lnTo>
                    <a:lnTo>
                      <a:pt x="1420463" y="629126"/>
                    </a:lnTo>
                    <a:lnTo>
                      <a:pt x="1420463" y="621411"/>
                    </a:lnTo>
                    <a:lnTo>
                      <a:pt x="1407605" y="621411"/>
                    </a:lnTo>
                    <a:lnTo>
                      <a:pt x="1407605" y="617315"/>
                    </a:lnTo>
                    <a:lnTo>
                      <a:pt x="1387221" y="617315"/>
                    </a:lnTo>
                    <a:lnTo>
                      <a:pt x="1387221" y="613410"/>
                    </a:lnTo>
                    <a:lnTo>
                      <a:pt x="1353407" y="613410"/>
                    </a:lnTo>
                    <a:lnTo>
                      <a:pt x="1353407" y="606362"/>
                    </a:lnTo>
                    <a:lnTo>
                      <a:pt x="1346835" y="606362"/>
                    </a:lnTo>
                    <a:lnTo>
                      <a:pt x="1346835" y="602361"/>
                    </a:lnTo>
                    <a:lnTo>
                      <a:pt x="1344073" y="602361"/>
                    </a:lnTo>
                    <a:lnTo>
                      <a:pt x="1344073" y="590836"/>
                    </a:lnTo>
                    <a:lnTo>
                      <a:pt x="1334453" y="590836"/>
                    </a:lnTo>
                    <a:lnTo>
                      <a:pt x="1334453" y="587026"/>
                    </a:lnTo>
                    <a:lnTo>
                      <a:pt x="1319594" y="587026"/>
                    </a:lnTo>
                    <a:lnTo>
                      <a:pt x="1319594" y="575405"/>
                    </a:lnTo>
                    <a:lnTo>
                      <a:pt x="1311402" y="575405"/>
                    </a:lnTo>
                    <a:lnTo>
                      <a:pt x="1311402" y="571976"/>
                    </a:lnTo>
                    <a:lnTo>
                      <a:pt x="1307211" y="571976"/>
                    </a:lnTo>
                    <a:lnTo>
                      <a:pt x="1307211" y="564547"/>
                    </a:lnTo>
                    <a:lnTo>
                      <a:pt x="1283018" y="564547"/>
                    </a:lnTo>
                    <a:lnTo>
                      <a:pt x="1283018" y="560165"/>
                    </a:lnTo>
                    <a:lnTo>
                      <a:pt x="1267397" y="560165"/>
                    </a:lnTo>
                    <a:lnTo>
                      <a:pt x="1267397" y="556736"/>
                    </a:lnTo>
                    <a:lnTo>
                      <a:pt x="1252823" y="556736"/>
                    </a:lnTo>
                    <a:lnTo>
                      <a:pt x="1252823" y="549212"/>
                    </a:lnTo>
                    <a:lnTo>
                      <a:pt x="1250251" y="549212"/>
                    </a:lnTo>
                    <a:lnTo>
                      <a:pt x="1250251" y="545116"/>
                    </a:lnTo>
                    <a:lnTo>
                      <a:pt x="1243584" y="545116"/>
                    </a:lnTo>
                    <a:lnTo>
                      <a:pt x="1243584" y="537877"/>
                    </a:lnTo>
                    <a:lnTo>
                      <a:pt x="1239679" y="537877"/>
                    </a:lnTo>
                    <a:lnTo>
                      <a:pt x="1239679" y="533686"/>
                    </a:lnTo>
                    <a:lnTo>
                      <a:pt x="1234440" y="533686"/>
                    </a:lnTo>
                    <a:lnTo>
                      <a:pt x="1234440" y="530352"/>
                    </a:lnTo>
                    <a:lnTo>
                      <a:pt x="1213104" y="530352"/>
                    </a:lnTo>
                    <a:lnTo>
                      <a:pt x="1213104" y="522161"/>
                    </a:lnTo>
                    <a:lnTo>
                      <a:pt x="1201484" y="522161"/>
                    </a:lnTo>
                    <a:lnTo>
                      <a:pt x="1201484" y="518636"/>
                    </a:lnTo>
                    <a:lnTo>
                      <a:pt x="1197578" y="518636"/>
                    </a:lnTo>
                    <a:lnTo>
                      <a:pt x="1197578" y="514826"/>
                    </a:lnTo>
                    <a:lnTo>
                      <a:pt x="1194530" y="514826"/>
                    </a:lnTo>
                    <a:lnTo>
                      <a:pt x="1194530" y="507206"/>
                    </a:lnTo>
                    <a:lnTo>
                      <a:pt x="1170432" y="507206"/>
                    </a:lnTo>
                    <a:lnTo>
                      <a:pt x="1170432" y="503587"/>
                    </a:lnTo>
                    <a:lnTo>
                      <a:pt x="1146524" y="503587"/>
                    </a:lnTo>
                    <a:lnTo>
                      <a:pt x="1146524" y="495776"/>
                    </a:lnTo>
                    <a:lnTo>
                      <a:pt x="1143762" y="495776"/>
                    </a:lnTo>
                    <a:lnTo>
                      <a:pt x="1143762" y="492633"/>
                    </a:lnTo>
                    <a:lnTo>
                      <a:pt x="1141571" y="492633"/>
                    </a:lnTo>
                    <a:lnTo>
                      <a:pt x="1141571" y="488442"/>
                    </a:lnTo>
                    <a:lnTo>
                      <a:pt x="1137190" y="488442"/>
                    </a:lnTo>
                    <a:lnTo>
                      <a:pt x="1137190" y="480155"/>
                    </a:lnTo>
                    <a:lnTo>
                      <a:pt x="1133285" y="480155"/>
                    </a:lnTo>
                    <a:lnTo>
                      <a:pt x="1133285" y="477584"/>
                    </a:lnTo>
                    <a:lnTo>
                      <a:pt x="1131284" y="477584"/>
                    </a:lnTo>
                    <a:lnTo>
                      <a:pt x="1131284" y="473012"/>
                    </a:lnTo>
                    <a:lnTo>
                      <a:pt x="1115473" y="473012"/>
                    </a:lnTo>
                    <a:lnTo>
                      <a:pt x="1115473" y="465487"/>
                    </a:lnTo>
                    <a:lnTo>
                      <a:pt x="1085374" y="465487"/>
                    </a:lnTo>
                    <a:lnTo>
                      <a:pt x="1085374" y="461677"/>
                    </a:lnTo>
                    <a:lnTo>
                      <a:pt x="1082993" y="461677"/>
                    </a:lnTo>
                    <a:lnTo>
                      <a:pt x="1082993" y="457962"/>
                    </a:lnTo>
                    <a:lnTo>
                      <a:pt x="1079659" y="457962"/>
                    </a:lnTo>
                    <a:lnTo>
                      <a:pt x="1079659" y="451009"/>
                    </a:lnTo>
                    <a:lnTo>
                      <a:pt x="1075373" y="451009"/>
                    </a:lnTo>
                    <a:lnTo>
                      <a:pt x="1075373" y="446532"/>
                    </a:lnTo>
                    <a:lnTo>
                      <a:pt x="1057370" y="446532"/>
                    </a:lnTo>
                    <a:lnTo>
                      <a:pt x="1057370" y="438912"/>
                    </a:lnTo>
                    <a:lnTo>
                      <a:pt x="1051941" y="438912"/>
                    </a:lnTo>
                    <a:lnTo>
                      <a:pt x="1051941" y="435007"/>
                    </a:lnTo>
                    <a:lnTo>
                      <a:pt x="1048417" y="435007"/>
                    </a:lnTo>
                    <a:lnTo>
                      <a:pt x="1048417" y="430816"/>
                    </a:lnTo>
                    <a:lnTo>
                      <a:pt x="1045845" y="430816"/>
                    </a:lnTo>
                    <a:lnTo>
                      <a:pt x="1045845" y="423005"/>
                    </a:lnTo>
                    <a:lnTo>
                      <a:pt x="1038320" y="423005"/>
                    </a:lnTo>
                    <a:lnTo>
                      <a:pt x="1038320" y="419767"/>
                    </a:lnTo>
                    <a:lnTo>
                      <a:pt x="1023461" y="419767"/>
                    </a:lnTo>
                    <a:lnTo>
                      <a:pt x="1023461" y="415385"/>
                    </a:lnTo>
                    <a:lnTo>
                      <a:pt x="1006031" y="415385"/>
                    </a:lnTo>
                    <a:lnTo>
                      <a:pt x="1006031" y="409004"/>
                    </a:lnTo>
                    <a:lnTo>
                      <a:pt x="993172" y="409004"/>
                    </a:lnTo>
                    <a:lnTo>
                      <a:pt x="993172" y="404146"/>
                    </a:lnTo>
                    <a:lnTo>
                      <a:pt x="987552" y="404146"/>
                    </a:lnTo>
                    <a:lnTo>
                      <a:pt x="987552" y="400907"/>
                    </a:lnTo>
                    <a:lnTo>
                      <a:pt x="966026" y="400907"/>
                    </a:lnTo>
                    <a:lnTo>
                      <a:pt x="966026" y="392716"/>
                    </a:lnTo>
                    <a:lnTo>
                      <a:pt x="963073" y="392716"/>
                    </a:lnTo>
                    <a:lnTo>
                      <a:pt x="963073" y="381572"/>
                    </a:lnTo>
                    <a:lnTo>
                      <a:pt x="948023" y="381572"/>
                    </a:lnTo>
                    <a:lnTo>
                      <a:pt x="948023" y="377571"/>
                    </a:lnTo>
                    <a:lnTo>
                      <a:pt x="944690" y="377571"/>
                    </a:lnTo>
                    <a:lnTo>
                      <a:pt x="944690" y="373571"/>
                    </a:lnTo>
                    <a:lnTo>
                      <a:pt x="935355" y="373571"/>
                    </a:lnTo>
                    <a:lnTo>
                      <a:pt x="935355" y="365951"/>
                    </a:lnTo>
                    <a:lnTo>
                      <a:pt x="930116" y="365951"/>
                    </a:lnTo>
                    <a:lnTo>
                      <a:pt x="930116" y="362998"/>
                    </a:lnTo>
                    <a:lnTo>
                      <a:pt x="914591" y="362998"/>
                    </a:lnTo>
                    <a:lnTo>
                      <a:pt x="914591" y="351092"/>
                    </a:lnTo>
                    <a:lnTo>
                      <a:pt x="899065" y="351092"/>
                    </a:lnTo>
                    <a:lnTo>
                      <a:pt x="899065" y="347567"/>
                    </a:lnTo>
                    <a:lnTo>
                      <a:pt x="893255" y="347567"/>
                    </a:lnTo>
                    <a:lnTo>
                      <a:pt x="893255" y="339566"/>
                    </a:lnTo>
                    <a:lnTo>
                      <a:pt x="880205" y="339566"/>
                    </a:lnTo>
                    <a:lnTo>
                      <a:pt x="880205" y="336518"/>
                    </a:lnTo>
                    <a:lnTo>
                      <a:pt x="874586" y="336518"/>
                    </a:lnTo>
                    <a:lnTo>
                      <a:pt x="874586" y="331661"/>
                    </a:lnTo>
                    <a:lnTo>
                      <a:pt x="869537" y="331661"/>
                    </a:lnTo>
                    <a:lnTo>
                      <a:pt x="869537" y="324707"/>
                    </a:lnTo>
                    <a:lnTo>
                      <a:pt x="866394" y="324707"/>
                    </a:lnTo>
                    <a:lnTo>
                      <a:pt x="866394" y="321183"/>
                    </a:lnTo>
                    <a:lnTo>
                      <a:pt x="859441" y="321183"/>
                    </a:lnTo>
                    <a:lnTo>
                      <a:pt x="859441" y="317087"/>
                    </a:lnTo>
                    <a:lnTo>
                      <a:pt x="832199" y="317087"/>
                    </a:lnTo>
                    <a:lnTo>
                      <a:pt x="832199" y="309277"/>
                    </a:lnTo>
                    <a:lnTo>
                      <a:pt x="802291" y="309277"/>
                    </a:lnTo>
                    <a:lnTo>
                      <a:pt x="802291" y="305753"/>
                    </a:lnTo>
                    <a:lnTo>
                      <a:pt x="795147" y="305753"/>
                    </a:lnTo>
                    <a:lnTo>
                      <a:pt x="795147" y="301562"/>
                    </a:lnTo>
                    <a:lnTo>
                      <a:pt x="792385" y="301562"/>
                    </a:lnTo>
                    <a:lnTo>
                      <a:pt x="792385" y="294037"/>
                    </a:lnTo>
                    <a:lnTo>
                      <a:pt x="774764" y="294037"/>
                    </a:lnTo>
                    <a:lnTo>
                      <a:pt x="774764" y="290798"/>
                    </a:lnTo>
                    <a:lnTo>
                      <a:pt x="768763" y="290798"/>
                    </a:lnTo>
                    <a:lnTo>
                      <a:pt x="768763" y="283178"/>
                    </a:lnTo>
                    <a:lnTo>
                      <a:pt x="749237" y="283178"/>
                    </a:lnTo>
                    <a:lnTo>
                      <a:pt x="749237" y="278987"/>
                    </a:lnTo>
                    <a:lnTo>
                      <a:pt x="734092" y="278987"/>
                    </a:lnTo>
                    <a:lnTo>
                      <a:pt x="734092" y="274987"/>
                    </a:lnTo>
                    <a:lnTo>
                      <a:pt x="714089" y="274987"/>
                    </a:lnTo>
                    <a:lnTo>
                      <a:pt x="714089" y="263938"/>
                    </a:lnTo>
                    <a:lnTo>
                      <a:pt x="686562" y="263938"/>
                    </a:lnTo>
                    <a:lnTo>
                      <a:pt x="686562" y="260509"/>
                    </a:lnTo>
                    <a:lnTo>
                      <a:pt x="683609" y="260509"/>
                    </a:lnTo>
                    <a:lnTo>
                      <a:pt x="683609" y="248888"/>
                    </a:lnTo>
                    <a:lnTo>
                      <a:pt x="670560" y="248888"/>
                    </a:lnTo>
                    <a:lnTo>
                      <a:pt x="670560" y="245078"/>
                    </a:lnTo>
                    <a:lnTo>
                      <a:pt x="664940" y="245078"/>
                    </a:lnTo>
                    <a:lnTo>
                      <a:pt x="664940" y="236887"/>
                    </a:lnTo>
                    <a:lnTo>
                      <a:pt x="655701" y="236887"/>
                    </a:lnTo>
                    <a:lnTo>
                      <a:pt x="655701" y="226028"/>
                    </a:lnTo>
                    <a:lnTo>
                      <a:pt x="612743" y="226028"/>
                    </a:lnTo>
                    <a:lnTo>
                      <a:pt x="612743" y="221742"/>
                    </a:lnTo>
                    <a:lnTo>
                      <a:pt x="603790" y="221742"/>
                    </a:lnTo>
                    <a:lnTo>
                      <a:pt x="603790" y="218504"/>
                    </a:lnTo>
                    <a:lnTo>
                      <a:pt x="592169" y="218504"/>
                    </a:lnTo>
                    <a:lnTo>
                      <a:pt x="592169" y="210788"/>
                    </a:lnTo>
                    <a:lnTo>
                      <a:pt x="551593" y="210788"/>
                    </a:lnTo>
                    <a:lnTo>
                      <a:pt x="551593" y="206407"/>
                    </a:lnTo>
                    <a:lnTo>
                      <a:pt x="540068" y="206407"/>
                    </a:lnTo>
                    <a:lnTo>
                      <a:pt x="540068" y="203549"/>
                    </a:lnTo>
                    <a:lnTo>
                      <a:pt x="533972" y="203549"/>
                    </a:lnTo>
                    <a:lnTo>
                      <a:pt x="533972" y="195453"/>
                    </a:lnTo>
                    <a:lnTo>
                      <a:pt x="527209" y="195453"/>
                    </a:lnTo>
                    <a:lnTo>
                      <a:pt x="527209" y="191548"/>
                    </a:lnTo>
                    <a:lnTo>
                      <a:pt x="524828" y="191548"/>
                    </a:lnTo>
                    <a:lnTo>
                      <a:pt x="524828" y="187738"/>
                    </a:lnTo>
                    <a:lnTo>
                      <a:pt x="521303" y="187738"/>
                    </a:lnTo>
                    <a:lnTo>
                      <a:pt x="521303" y="179737"/>
                    </a:lnTo>
                    <a:lnTo>
                      <a:pt x="515969" y="179737"/>
                    </a:lnTo>
                    <a:lnTo>
                      <a:pt x="515969" y="176498"/>
                    </a:lnTo>
                    <a:lnTo>
                      <a:pt x="509016" y="176498"/>
                    </a:lnTo>
                    <a:lnTo>
                      <a:pt x="509016" y="171926"/>
                    </a:lnTo>
                    <a:lnTo>
                      <a:pt x="493871" y="171926"/>
                    </a:lnTo>
                    <a:lnTo>
                      <a:pt x="493871" y="165259"/>
                    </a:lnTo>
                    <a:lnTo>
                      <a:pt x="485013" y="165259"/>
                    </a:lnTo>
                    <a:lnTo>
                      <a:pt x="485013" y="161068"/>
                    </a:lnTo>
                    <a:lnTo>
                      <a:pt x="478536" y="161068"/>
                    </a:lnTo>
                    <a:lnTo>
                      <a:pt x="478536" y="154115"/>
                    </a:lnTo>
                    <a:lnTo>
                      <a:pt x="475488" y="154115"/>
                    </a:lnTo>
                    <a:lnTo>
                      <a:pt x="475488" y="149543"/>
                    </a:lnTo>
                    <a:lnTo>
                      <a:pt x="456819" y="149543"/>
                    </a:lnTo>
                    <a:lnTo>
                      <a:pt x="456819" y="138684"/>
                    </a:lnTo>
                    <a:lnTo>
                      <a:pt x="429673" y="138684"/>
                    </a:lnTo>
                    <a:lnTo>
                      <a:pt x="429673" y="134398"/>
                    </a:lnTo>
                    <a:lnTo>
                      <a:pt x="417576" y="134398"/>
                    </a:lnTo>
                    <a:lnTo>
                      <a:pt x="417576" y="129921"/>
                    </a:lnTo>
                    <a:lnTo>
                      <a:pt x="414338" y="129921"/>
                    </a:lnTo>
                    <a:lnTo>
                      <a:pt x="414338" y="124206"/>
                    </a:lnTo>
                    <a:lnTo>
                      <a:pt x="405860" y="124206"/>
                    </a:lnTo>
                    <a:lnTo>
                      <a:pt x="405860" y="118872"/>
                    </a:lnTo>
                    <a:lnTo>
                      <a:pt x="387382" y="118872"/>
                    </a:lnTo>
                    <a:lnTo>
                      <a:pt x="387382" y="115252"/>
                    </a:lnTo>
                    <a:lnTo>
                      <a:pt x="360140" y="115252"/>
                    </a:lnTo>
                    <a:lnTo>
                      <a:pt x="360140" y="108776"/>
                    </a:lnTo>
                    <a:lnTo>
                      <a:pt x="322707" y="108776"/>
                    </a:lnTo>
                    <a:lnTo>
                      <a:pt x="322707" y="103823"/>
                    </a:lnTo>
                    <a:lnTo>
                      <a:pt x="291941" y="103823"/>
                    </a:lnTo>
                    <a:lnTo>
                      <a:pt x="291941" y="100013"/>
                    </a:lnTo>
                    <a:lnTo>
                      <a:pt x="247460" y="100013"/>
                    </a:lnTo>
                    <a:lnTo>
                      <a:pt x="247460" y="92393"/>
                    </a:lnTo>
                    <a:lnTo>
                      <a:pt x="238697" y="92393"/>
                    </a:lnTo>
                    <a:lnTo>
                      <a:pt x="238697" y="89440"/>
                    </a:lnTo>
                    <a:lnTo>
                      <a:pt x="225933" y="89440"/>
                    </a:lnTo>
                    <a:lnTo>
                      <a:pt x="225933" y="81344"/>
                    </a:lnTo>
                    <a:lnTo>
                      <a:pt x="222980" y="81344"/>
                    </a:lnTo>
                    <a:lnTo>
                      <a:pt x="222980" y="77534"/>
                    </a:lnTo>
                    <a:lnTo>
                      <a:pt x="219837" y="77534"/>
                    </a:lnTo>
                    <a:lnTo>
                      <a:pt x="219837" y="73819"/>
                    </a:lnTo>
                    <a:lnTo>
                      <a:pt x="214027" y="73819"/>
                    </a:lnTo>
                    <a:lnTo>
                      <a:pt x="214027" y="66865"/>
                    </a:lnTo>
                    <a:lnTo>
                      <a:pt x="210788" y="66865"/>
                    </a:lnTo>
                    <a:lnTo>
                      <a:pt x="210788" y="62008"/>
                    </a:lnTo>
                    <a:lnTo>
                      <a:pt x="201644" y="62008"/>
                    </a:lnTo>
                    <a:lnTo>
                      <a:pt x="201644" y="50768"/>
                    </a:lnTo>
                    <a:lnTo>
                      <a:pt x="167450" y="50768"/>
                    </a:lnTo>
                    <a:lnTo>
                      <a:pt x="167450" y="47530"/>
                    </a:lnTo>
                    <a:lnTo>
                      <a:pt x="152686" y="47530"/>
                    </a:lnTo>
                    <a:lnTo>
                      <a:pt x="152686" y="43815"/>
                    </a:lnTo>
                    <a:lnTo>
                      <a:pt x="150019" y="43815"/>
                    </a:lnTo>
                    <a:lnTo>
                      <a:pt x="150019" y="36004"/>
                    </a:lnTo>
                    <a:lnTo>
                      <a:pt x="137541" y="36004"/>
                    </a:lnTo>
                    <a:lnTo>
                      <a:pt x="137541" y="31147"/>
                    </a:lnTo>
                    <a:lnTo>
                      <a:pt x="84868" y="31147"/>
                    </a:lnTo>
                    <a:lnTo>
                      <a:pt x="84868" y="27718"/>
                    </a:lnTo>
                    <a:lnTo>
                      <a:pt x="71628" y="27718"/>
                    </a:lnTo>
                    <a:lnTo>
                      <a:pt x="71628" y="16955"/>
                    </a:lnTo>
                    <a:lnTo>
                      <a:pt x="61436" y="16955"/>
                    </a:lnTo>
                    <a:lnTo>
                      <a:pt x="61436" y="12859"/>
                    </a:lnTo>
                    <a:lnTo>
                      <a:pt x="52387" y="12859"/>
                    </a:lnTo>
                    <a:lnTo>
                      <a:pt x="52387" y="4953"/>
                    </a:lnTo>
                    <a:lnTo>
                      <a:pt x="27813" y="4953"/>
                    </a:lnTo>
                    <a:lnTo>
                      <a:pt x="27813" y="0"/>
                    </a:lnTo>
                    <a:lnTo>
                      <a:pt x="0" y="0"/>
                    </a:lnTo>
                  </a:path>
                </a:pathLst>
              </a:custGeom>
              <a:noFill/>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nvGrpSpPr>
              <p:cNvPr id="831" name="Group 830">
                <a:extLst>
                  <a:ext uri="{FF2B5EF4-FFF2-40B4-BE49-F238E27FC236}">
                    <a16:creationId xmlns:a16="http://schemas.microsoft.com/office/drawing/2014/main" id="{CF5457CA-B88D-F4D1-979A-8621900C1625}"/>
                  </a:ext>
                </a:extLst>
              </p:cNvPr>
              <p:cNvGrpSpPr/>
              <p:nvPr/>
            </p:nvGrpSpPr>
            <p:grpSpPr>
              <a:xfrm>
                <a:off x="1718679" y="1598488"/>
                <a:ext cx="5330334" cy="2617422"/>
                <a:chOff x="1718679" y="1598488"/>
                <a:chExt cx="5330334" cy="2617422"/>
              </a:xfrm>
            </p:grpSpPr>
            <p:grpSp>
              <p:nvGrpSpPr>
                <p:cNvPr id="832" name="Graphic 1449">
                  <a:extLst>
                    <a:ext uri="{FF2B5EF4-FFF2-40B4-BE49-F238E27FC236}">
                      <a16:creationId xmlns:a16="http://schemas.microsoft.com/office/drawing/2014/main" id="{E268C83C-ED20-F48C-ED7B-641B9C5E9B1E}"/>
                    </a:ext>
                  </a:extLst>
                </p:cNvPr>
                <p:cNvGrpSpPr/>
                <p:nvPr/>
              </p:nvGrpSpPr>
              <p:grpSpPr>
                <a:xfrm>
                  <a:off x="1757573" y="1598488"/>
                  <a:ext cx="67468" cy="67467"/>
                  <a:chOff x="3236919" y="2256015"/>
                  <a:chExt cx="40481" cy="40481"/>
                </a:xfrm>
                <a:solidFill>
                  <a:srgbClr val="000000"/>
                </a:solidFill>
              </p:grpSpPr>
              <p:sp>
                <p:nvSpPr>
                  <p:cNvPr id="1166" name="Freeform: Shape 1165">
                    <a:extLst>
                      <a:ext uri="{FF2B5EF4-FFF2-40B4-BE49-F238E27FC236}">
                        <a16:creationId xmlns:a16="http://schemas.microsoft.com/office/drawing/2014/main" id="{6C7EE89F-50C6-E8F2-C490-F7E04BC22AEC}"/>
                      </a:ext>
                    </a:extLst>
                  </p:cNvPr>
                  <p:cNvSpPr/>
                  <p:nvPr/>
                </p:nvSpPr>
                <p:spPr>
                  <a:xfrm>
                    <a:off x="3257207" y="2256015"/>
                    <a:ext cx="9525" cy="40481"/>
                  </a:xfrm>
                  <a:custGeom>
                    <a:avLst/>
                    <a:gdLst>
                      <a:gd name="connsiteX0" fmla="*/ 5 w 9525"/>
                      <a:gd name="connsiteY0" fmla="*/ 0 h 40481"/>
                      <a:gd name="connsiteX1" fmla="*/ 5 w 9525"/>
                      <a:gd name="connsiteY1" fmla="*/ 40481 h 40481"/>
                    </a:gdLst>
                    <a:ahLst/>
                    <a:cxnLst>
                      <a:cxn ang="0">
                        <a:pos x="connsiteX0" y="connsiteY0"/>
                      </a:cxn>
                      <a:cxn ang="0">
                        <a:pos x="connsiteX1" y="connsiteY1"/>
                      </a:cxn>
                    </a:cxnLst>
                    <a:rect l="l" t="t" r="r" b="b"/>
                    <a:pathLst>
                      <a:path w="9525" h="40481">
                        <a:moveTo>
                          <a:pt x="5" y="0"/>
                        </a:moveTo>
                        <a:lnTo>
                          <a:pt x="5" y="4048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67" name="Freeform: Shape 1166">
                    <a:extLst>
                      <a:ext uri="{FF2B5EF4-FFF2-40B4-BE49-F238E27FC236}">
                        <a16:creationId xmlns:a16="http://schemas.microsoft.com/office/drawing/2014/main" id="{363EAF2D-993E-5B8D-35BA-379B37778990}"/>
                      </a:ext>
                    </a:extLst>
                  </p:cNvPr>
                  <p:cNvSpPr/>
                  <p:nvPr/>
                </p:nvSpPr>
                <p:spPr>
                  <a:xfrm>
                    <a:off x="3236919" y="2276303"/>
                    <a:ext cx="40481" cy="9525"/>
                  </a:xfrm>
                  <a:custGeom>
                    <a:avLst/>
                    <a:gdLst>
                      <a:gd name="connsiteX0" fmla="*/ 40487 w 40481"/>
                      <a:gd name="connsiteY0" fmla="*/ 0 h 9525"/>
                      <a:gd name="connsiteX1" fmla="*/ 5 w 40481"/>
                      <a:gd name="connsiteY1" fmla="*/ 0 h 9525"/>
                    </a:gdLst>
                    <a:ahLst/>
                    <a:cxnLst>
                      <a:cxn ang="0">
                        <a:pos x="connsiteX0" y="connsiteY0"/>
                      </a:cxn>
                      <a:cxn ang="0">
                        <a:pos x="connsiteX1" y="connsiteY1"/>
                      </a:cxn>
                    </a:cxnLst>
                    <a:rect l="l" t="t" r="r" b="b"/>
                    <a:pathLst>
                      <a:path w="40481" h="9525">
                        <a:moveTo>
                          <a:pt x="40487" y="0"/>
                        </a:moveTo>
                        <a:lnTo>
                          <a:pt x="5" y="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33" name="Graphic 1449">
                  <a:extLst>
                    <a:ext uri="{FF2B5EF4-FFF2-40B4-BE49-F238E27FC236}">
                      <a16:creationId xmlns:a16="http://schemas.microsoft.com/office/drawing/2014/main" id="{CCF63A18-8BBE-BD83-EC18-5D3FB8C27544}"/>
                    </a:ext>
                  </a:extLst>
                </p:cNvPr>
                <p:cNvGrpSpPr/>
                <p:nvPr/>
              </p:nvGrpSpPr>
              <p:grpSpPr>
                <a:xfrm>
                  <a:off x="1735505" y="1598488"/>
                  <a:ext cx="67468" cy="67467"/>
                  <a:chOff x="3223679" y="2256015"/>
                  <a:chExt cx="40481" cy="40481"/>
                </a:xfrm>
                <a:solidFill>
                  <a:srgbClr val="000000"/>
                </a:solidFill>
              </p:grpSpPr>
              <p:sp>
                <p:nvSpPr>
                  <p:cNvPr id="1164" name="Freeform: Shape 1163">
                    <a:extLst>
                      <a:ext uri="{FF2B5EF4-FFF2-40B4-BE49-F238E27FC236}">
                        <a16:creationId xmlns:a16="http://schemas.microsoft.com/office/drawing/2014/main" id="{64CB4601-49FB-1E45-126B-286ECBD8A59B}"/>
                      </a:ext>
                    </a:extLst>
                  </p:cNvPr>
                  <p:cNvSpPr/>
                  <p:nvPr/>
                </p:nvSpPr>
                <p:spPr>
                  <a:xfrm>
                    <a:off x="3243968" y="2256015"/>
                    <a:ext cx="9525" cy="40481"/>
                  </a:xfrm>
                  <a:custGeom>
                    <a:avLst/>
                    <a:gdLst>
                      <a:gd name="connsiteX0" fmla="*/ 4 w 9525"/>
                      <a:gd name="connsiteY0" fmla="*/ 0 h 40481"/>
                      <a:gd name="connsiteX1" fmla="*/ 4 w 9525"/>
                      <a:gd name="connsiteY1" fmla="*/ 40481 h 40481"/>
                    </a:gdLst>
                    <a:ahLst/>
                    <a:cxnLst>
                      <a:cxn ang="0">
                        <a:pos x="connsiteX0" y="connsiteY0"/>
                      </a:cxn>
                      <a:cxn ang="0">
                        <a:pos x="connsiteX1" y="connsiteY1"/>
                      </a:cxn>
                    </a:cxnLst>
                    <a:rect l="l" t="t" r="r" b="b"/>
                    <a:pathLst>
                      <a:path w="9525" h="40481">
                        <a:moveTo>
                          <a:pt x="4" y="0"/>
                        </a:moveTo>
                        <a:lnTo>
                          <a:pt x="4" y="4048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65" name="Freeform: Shape 1164">
                    <a:extLst>
                      <a:ext uri="{FF2B5EF4-FFF2-40B4-BE49-F238E27FC236}">
                        <a16:creationId xmlns:a16="http://schemas.microsoft.com/office/drawing/2014/main" id="{C55DC14E-4E27-5253-E921-7DEA5292600D}"/>
                      </a:ext>
                    </a:extLst>
                  </p:cNvPr>
                  <p:cNvSpPr/>
                  <p:nvPr/>
                </p:nvSpPr>
                <p:spPr>
                  <a:xfrm>
                    <a:off x="3223679" y="2276303"/>
                    <a:ext cx="40481" cy="9525"/>
                  </a:xfrm>
                  <a:custGeom>
                    <a:avLst/>
                    <a:gdLst>
                      <a:gd name="connsiteX0" fmla="*/ 40485 w 40481"/>
                      <a:gd name="connsiteY0" fmla="*/ 0 h 9525"/>
                      <a:gd name="connsiteX1" fmla="*/ 4 w 40481"/>
                      <a:gd name="connsiteY1" fmla="*/ 0 h 9525"/>
                    </a:gdLst>
                    <a:ahLst/>
                    <a:cxnLst>
                      <a:cxn ang="0">
                        <a:pos x="connsiteX0" y="connsiteY0"/>
                      </a:cxn>
                      <a:cxn ang="0">
                        <a:pos x="connsiteX1" y="connsiteY1"/>
                      </a:cxn>
                    </a:cxnLst>
                    <a:rect l="l" t="t" r="r" b="b"/>
                    <a:pathLst>
                      <a:path w="40481" h="9525">
                        <a:moveTo>
                          <a:pt x="40485" y="0"/>
                        </a:moveTo>
                        <a:lnTo>
                          <a:pt x="4" y="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34" name="Graphic 1449">
                  <a:extLst>
                    <a:ext uri="{FF2B5EF4-FFF2-40B4-BE49-F238E27FC236}">
                      <a16:creationId xmlns:a16="http://schemas.microsoft.com/office/drawing/2014/main" id="{A466F822-179A-DC68-DE43-878AE1470653}"/>
                    </a:ext>
                  </a:extLst>
                </p:cNvPr>
                <p:cNvGrpSpPr/>
                <p:nvPr/>
              </p:nvGrpSpPr>
              <p:grpSpPr>
                <a:xfrm>
                  <a:off x="1732649" y="1598488"/>
                  <a:ext cx="67468" cy="67467"/>
                  <a:chOff x="3221965" y="2256015"/>
                  <a:chExt cx="40481" cy="40481"/>
                </a:xfrm>
                <a:solidFill>
                  <a:srgbClr val="000000"/>
                </a:solidFill>
              </p:grpSpPr>
              <p:sp>
                <p:nvSpPr>
                  <p:cNvPr id="1162" name="Freeform: Shape 1161">
                    <a:extLst>
                      <a:ext uri="{FF2B5EF4-FFF2-40B4-BE49-F238E27FC236}">
                        <a16:creationId xmlns:a16="http://schemas.microsoft.com/office/drawing/2014/main" id="{39093E10-0DD2-D5D4-3074-A2B2CF0CEB9C}"/>
                      </a:ext>
                    </a:extLst>
                  </p:cNvPr>
                  <p:cNvSpPr/>
                  <p:nvPr/>
                </p:nvSpPr>
                <p:spPr>
                  <a:xfrm>
                    <a:off x="3242253" y="2256015"/>
                    <a:ext cx="9525" cy="40481"/>
                  </a:xfrm>
                  <a:custGeom>
                    <a:avLst/>
                    <a:gdLst>
                      <a:gd name="connsiteX0" fmla="*/ 4 w 9525"/>
                      <a:gd name="connsiteY0" fmla="*/ 0 h 40481"/>
                      <a:gd name="connsiteX1" fmla="*/ 4 w 9525"/>
                      <a:gd name="connsiteY1" fmla="*/ 40481 h 40481"/>
                    </a:gdLst>
                    <a:ahLst/>
                    <a:cxnLst>
                      <a:cxn ang="0">
                        <a:pos x="connsiteX0" y="connsiteY0"/>
                      </a:cxn>
                      <a:cxn ang="0">
                        <a:pos x="connsiteX1" y="connsiteY1"/>
                      </a:cxn>
                    </a:cxnLst>
                    <a:rect l="l" t="t" r="r" b="b"/>
                    <a:pathLst>
                      <a:path w="9525" h="40481">
                        <a:moveTo>
                          <a:pt x="4" y="0"/>
                        </a:moveTo>
                        <a:lnTo>
                          <a:pt x="4" y="4048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63" name="Freeform: Shape 1162">
                    <a:extLst>
                      <a:ext uri="{FF2B5EF4-FFF2-40B4-BE49-F238E27FC236}">
                        <a16:creationId xmlns:a16="http://schemas.microsoft.com/office/drawing/2014/main" id="{0AB56044-2DC1-F619-FE22-F94BC4E0DD1C}"/>
                      </a:ext>
                    </a:extLst>
                  </p:cNvPr>
                  <p:cNvSpPr/>
                  <p:nvPr/>
                </p:nvSpPr>
                <p:spPr>
                  <a:xfrm>
                    <a:off x="3221965" y="2276303"/>
                    <a:ext cx="40481" cy="9525"/>
                  </a:xfrm>
                  <a:custGeom>
                    <a:avLst/>
                    <a:gdLst>
                      <a:gd name="connsiteX0" fmla="*/ 40485 w 40481"/>
                      <a:gd name="connsiteY0" fmla="*/ 0 h 9525"/>
                      <a:gd name="connsiteX1" fmla="*/ 4 w 40481"/>
                      <a:gd name="connsiteY1" fmla="*/ 0 h 9525"/>
                    </a:gdLst>
                    <a:ahLst/>
                    <a:cxnLst>
                      <a:cxn ang="0">
                        <a:pos x="connsiteX0" y="connsiteY0"/>
                      </a:cxn>
                      <a:cxn ang="0">
                        <a:pos x="connsiteX1" y="connsiteY1"/>
                      </a:cxn>
                    </a:cxnLst>
                    <a:rect l="l" t="t" r="r" b="b"/>
                    <a:pathLst>
                      <a:path w="40481" h="9525">
                        <a:moveTo>
                          <a:pt x="40485" y="0"/>
                        </a:moveTo>
                        <a:lnTo>
                          <a:pt x="4" y="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35" name="Graphic 1449">
                  <a:extLst>
                    <a:ext uri="{FF2B5EF4-FFF2-40B4-BE49-F238E27FC236}">
                      <a16:creationId xmlns:a16="http://schemas.microsoft.com/office/drawing/2014/main" id="{83EF6533-671D-A719-26A4-3C376C81E5F4}"/>
                    </a:ext>
                  </a:extLst>
                </p:cNvPr>
                <p:cNvGrpSpPr/>
                <p:nvPr/>
              </p:nvGrpSpPr>
              <p:grpSpPr>
                <a:xfrm>
                  <a:off x="1718679" y="1598488"/>
                  <a:ext cx="67468" cy="67467"/>
                  <a:chOff x="3213583" y="2256015"/>
                  <a:chExt cx="40481" cy="40481"/>
                </a:xfrm>
                <a:solidFill>
                  <a:srgbClr val="000000"/>
                </a:solidFill>
              </p:grpSpPr>
              <p:sp>
                <p:nvSpPr>
                  <p:cNvPr id="1160" name="Freeform: Shape 1159">
                    <a:extLst>
                      <a:ext uri="{FF2B5EF4-FFF2-40B4-BE49-F238E27FC236}">
                        <a16:creationId xmlns:a16="http://schemas.microsoft.com/office/drawing/2014/main" id="{21259E21-871A-7D43-558F-F54D1F02375C}"/>
                      </a:ext>
                    </a:extLst>
                  </p:cNvPr>
                  <p:cNvSpPr/>
                  <p:nvPr/>
                </p:nvSpPr>
                <p:spPr>
                  <a:xfrm>
                    <a:off x="3233871" y="2256015"/>
                    <a:ext cx="9525" cy="40481"/>
                  </a:xfrm>
                  <a:custGeom>
                    <a:avLst/>
                    <a:gdLst>
                      <a:gd name="connsiteX0" fmla="*/ 3 w 9525"/>
                      <a:gd name="connsiteY0" fmla="*/ 0 h 40481"/>
                      <a:gd name="connsiteX1" fmla="*/ 3 w 9525"/>
                      <a:gd name="connsiteY1" fmla="*/ 40481 h 40481"/>
                    </a:gdLst>
                    <a:ahLst/>
                    <a:cxnLst>
                      <a:cxn ang="0">
                        <a:pos x="connsiteX0" y="connsiteY0"/>
                      </a:cxn>
                      <a:cxn ang="0">
                        <a:pos x="connsiteX1" y="connsiteY1"/>
                      </a:cxn>
                    </a:cxnLst>
                    <a:rect l="l" t="t" r="r" b="b"/>
                    <a:pathLst>
                      <a:path w="9525" h="40481">
                        <a:moveTo>
                          <a:pt x="3" y="0"/>
                        </a:moveTo>
                        <a:lnTo>
                          <a:pt x="3" y="4048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61" name="Freeform: Shape 1160">
                    <a:extLst>
                      <a:ext uri="{FF2B5EF4-FFF2-40B4-BE49-F238E27FC236}">
                        <a16:creationId xmlns:a16="http://schemas.microsoft.com/office/drawing/2014/main" id="{BD34A116-5C54-A4BD-BD3F-D342A8B61F79}"/>
                      </a:ext>
                    </a:extLst>
                  </p:cNvPr>
                  <p:cNvSpPr/>
                  <p:nvPr/>
                </p:nvSpPr>
                <p:spPr>
                  <a:xfrm>
                    <a:off x="3213583" y="2276303"/>
                    <a:ext cx="40481" cy="9525"/>
                  </a:xfrm>
                  <a:custGeom>
                    <a:avLst/>
                    <a:gdLst>
                      <a:gd name="connsiteX0" fmla="*/ 40484 w 40481"/>
                      <a:gd name="connsiteY0" fmla="*/ 0 h 9525"/>
                      <a:gd name="connsiteX1" fmla="*/ 3 w 40481"/>
                      <a:gd name="connsiteY1" fmla="*/ 0 h 9525"/>
                    </a:gdLst>
                    <a:ahLst/>
                    <a:cxnLst>
                      <a:cxn ang="0">
                        <a:pos x="connsiteX0" y="connsiteY0"/>
                      </a:cxn>
                      <a:cxn ang="0">
                        <a:pos x="connsiteX1" y="connsiteY1"/>
                      </a:cxn>
                    </a:cxnLst>
                    <a:rect l="l" t="t" r="r" b="b"/>
                    <a:pathLst>
                      <a:path w="40481" h="9525">
                        <a:moveTo>
                          <a:pt x="40484" y="0"/>
                        </a:moveTo>
                        <a:lnTo>
                          <a:pt x="3" y="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36" name="Graphic 1449">
                  <a:extLst>
                    <a:ext uri="{FF2B5EF4-FFF2-40B4-BE49-F238E27FC236}">
                      <a16:creationId xmlns:a16="http://schemas.microsoft.com/office/drawing/2014/main" id="{B41B51D9-C1F2-0803-118C-FA96144255E7}"/>
                    </a:ext>
                  </a:extLst>
                </p:cNvPr>
                <p:cNvGrpSpPr/>
                <p:nvPr/>
              </p:nvGrpSpPr>
              <p:grpSpPr>
                <a:xfrm>
                  <a:off x="1721696" y="1598488"/>
                  <a:ext cx="67468" cy="67467"/>
                  <a:chOff x="3215393" y="2256015"/>
                  <a:chExt cx="40481" cy="40481"/>
                </a:xfrm>
                <a:solidFill>
                  <a:srgbClr val="000000"/>
                </a:solidFill>
              </p:grpSpPr>
              <p:sp>
                <p:nvSpPr>
                  <p:cNvPr id="1158" name="Freeform: Shape 1157">
                    <a:extLst>
                      <a:ext uri="{FF2B5EF4-FFF2-40B4-BE49-F238E27FC236}">
                        <a16:creationId xmlns:a16="http://schemas.microsoft.com/office/drawing/2014/main" id="{8E82D802-DEE8-E6AE-BBE6-2D40F13913F3}"/>
                      </a:ext>
                    </a:extLst>
                  </p:cNvPr>
                  <p:cNvSpPr/>
                  <p:nvPr/>
                </p:nvSpPr>
                <p:spPr>
                  <a:xfrm>
                    <a:off x="3235681" y="2256015"/>
                    <a:ext cx="9525" cy="40481"/>
                  </a:xfrm>
                  <a:custGeom>
                    <a:avLst/>
                    <a:gdLst>
                      <a:gd name="connsiteX0" fmla="*/ 3 w 9525"/>
                      <a:gd name="connsiteY0" fmla="*/ 0 h 40481"/>
                      <a:gd name="connsiteX1" fmla="*/ 3 w 9525"/>
                      <a:gd name="connsiteY1" fmla="*/ 40481 h 40481"/>
                    </a:gdLst>
                    <a:ahLst/>
                    <a:cxnLst>
                      <a:cxn ang="0">
                        <a:pos x="connsiteX0" y="connsiteY0"/>
                      </a:cxn>
                      <a:cxn ang="0">
                        <a:pos x="connsiteX1" y="connsiteY1"/>
                      </a:cxn>
                    </a:cxnLst>
                    <a:rect l="l" t="t" r="r" b="b"/>
                    <a:pathLst>
                      <a:path w="9525" h="40481">
                        <a:moveTo>
                          <a:pt x="3" y="0"/>
                        </a:moveTo>
                        <a:lnTo>
                          <a:pt x="3" y="4048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59" name="Freeform: Shape 1158">
                    <a:extLst>
                      <a:ext uri="{FF2B5EF4-FFF2-40B4-BE49-F238E27FC236}">
                        <a16:creationId xmlns:a16="http://schemas.microsoft.com/office/drawing/2014/main" id="{93EB47B9-FF8E-C99B-3615-1ABD2D8B9388}"/>
                      </a:ext>
                    </a:extLst>
                  </p:cNvPr>
                  <p:cNvSpPr/>
                  <p:nvPr/>
                </p:nvSpPr>
                <p:spPr>
                  <a:xfrm>
                    <a:off x="3215393" y="2276303"/>
                    <a:ext cx="40481" cy="9525"/>
                  </a:xfrm>
                  <a:custGeom>
                    <a:avLst/>
                    <a:gdLst>
                      <a:gd name="connsiteX0" fmla="*/ 40484 w 40481"/>
                      <a:gd name="connsiteY0" fmla="*/ 0 h 9525"/>
                      <a:gd name="connsiteX1" fmla="*/ 3 w 40481"/>
                      <a:gd name="connsiteY1" fmla="*/ 0 h 9525"/>
                    </a:gdLst>
                    <a:ahLst/>
                    <a:cxnLst>
                      <a:cxn ang="0">
                        <a:pos x="connsiteX0" y="connsiteY0"/>
                      </a:cxn>
                      <a:cxn ang="0">
                        <a:pos x="connsiteX1" y="connsiteY1"/>
                      </a:cxn>
                    </a:cxnLst>
                    <a:rect l="l" t="t" r="r" b="b"/>
                    <a:pathLst>
                      <a:path w="40481" h="9525">
                        <a:moveTo>
                          <a:pt x="40484" y="0"/>
                        </a:moveTo>
                        <a:lnTo>
                          <a:pt x="3" y="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37" name="Graphic 1449">
                  <a:extLst>
                    <a:ext uri="{FF2B5EF4-FFF2-40B4-BE49-F238E27FC236}">
                      <a16:creationId xmlns:a16="http://schemas.microsoft.com/office/drawing/2014/main" id="{F1FADE32-E7B6-96FA-B311-40F5E09D0FDC}"/>
                    </a:ext>
                  </a:extLst>
                </p:cNvPr>
                <p:cNvGrpSpPr/>
                <p:nvPr/>
              </p:nvGrpSpPr>
              <p:grpSpPr>
                <a:xfrm>
                  <a:off x="1814564" y="1626744"/>
                  <a:ext cx="67468" cy="67467"/>
                  <a:chOff x="3271114" y="2272969"/>
                  <a:chExt cx="40481" cy="40481"/>
                </a:xfrm>
                <a:solidFill>
                  <a:srgbClr val="000000"/>
                </a:solidFill>
              </p:grpSpPr>
              <p:sp>
                <p:nvSpPr>
                  <p:cNvPr id="1156" name="Freeform: Shape 1155">
                    <a:extLst>
                      <a:ext uri="{FF2B5EF4-FFF2-40B4-BE49-F238E27FC236}">
                        <a16:creationId xmlns:a16="http://schemas.microsoft.com/office/drawing/2014/main" id="{C9E31A00-6730-D880-4BD0-934AEA58BE8B}"/>
                      </a:ext>
                    </a:extLst>
                  </p:cNvPr>
                  <p:cNvSpPr/>
                  <p:nvPr/>
                </p:nvSpPr>
                <p:spPr>
                  <a:xfrm>
                    <a:off x="3291402" y="2272969"/>
                    <a:ext cx="9525" cy="40481"/>
                  </a:xfrm>
                  <a:custGeom>
                    <a:avLst/>
                    <a:gdLst>
                      <a:gd name="connsiteX0" fmla="*/ 9 w 9525"/>
                      <a:gd name="connsiteY0" fmla="*/ 2 h 40481"/>
                      <a:gd name="connsiteX1" fmla="*/ 9 w 9525"/>
                      <a:gd name="connsiteY1" fmla="*/ 40483 h 40481"/>
                    </a:gdLst>
                    <a:ahLst/>
                    <a:cxnLst>
                      <a:cxn ang="0">
                        <a:pos x="connsiteX0" y="connsiteY0"/>
                      </a:cxn>
                      <a:cxn ang="0">
                        <a:pos x="connsiteX1" y="connsiteY1"/>
                      </a:cxn>
                    </a:cxnLst>
                    <a:rect l="l" t="t" r="r" b="b"/>
                    <a:pathLst>
                      <a:path w="9525" h="40481">
                        <a:moveTo>
                          <a:pt x="9" y="2"/>
                        </a:moveTo>
                        <a:lnTo>
                          <a:pt x="9" y="4048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57" name="Freeform: Shape 1156">
                    <a:extLst>
                      <a:ext uri="{FF2B5EF4-FFF2-40B4-BE49-F238E27FC236}">
                        <a16:creationId xmlns:a16="http://schemas.microsoft.com/office/drawing/2014/main" id="{4BE3A721-96F2-261D-DAC4-0D6BA84BEB27}"/>
                      </a:ext>
                    </a:extLst>
                  </p:cNvPr>
                  <p:cNvSpPr/>
                  <p:nvPr/>
                </p:nvSpPr>
                <p:spPr>
                  <a:xfrm>
                    <a:off x="3271114" y="2293257"/>
                    <a:ext cx="40481" cy="9525"/>
                  </a:xfrm>
                  <a:custGeom>
                    <a:avLst/>
                    <a:gdLst>
                      <a:gd name="connsiteX0" fmla="*/ 40490 w 40481"/>
                      <a:gd name="connsiteY0" fmla="*/ 2 h 9525"/>
                      <a:gd name="connsiteX1" fmla="*/ 9 w 40481"/>
                      <a:gd name="connsiteY1" fmla="*/ 2 h 9525"/>
                    </a:gdLst>
                    <a:ahLst/>
                    <a:cxnLst>
                      <a:cxn ang="0">
                        <a:pos x="connsiteX0" y="connsiteY0"/>
                      </a:cxn>
                      <a:cxn ang="0">
                        <a:pos x="connsiteX1" y="connsiteY1"/>
                      </a:cxn>
                    </a:cxnLst>
                    <a:rect l="l" t="t" r="r" b="b"/>
                    <a:pathLst>
                      <a:path w="40481" h="9525">
                        <a:moveTo>
                          <a:pt x="40490" y="2"/>
                        </a:moveTo>
                        <a:lnTo>
                          <a:pt x="9" y="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38" name="Graphic 1449">
                  <a:extLst>
                    <a:ext uri="{FF2B5EF4-FFF2-40B4-BE49-F238E27FC236}">
                      <a16:creationId xmlns:a16="http://schemas.microsoft.com/office/drawing/2014/main" id="{89AE118C-32FB-7F19-434C-853B64B25BE2}"/>
                    </a:ext>
                  </a:extLst>
                </p:cNvPr>
                <p:cNvGrpSpPr/>
                <p:nvPr/>
              </p:nvGrpSpPr>
              <p:grpSpPr>
                <a:xfrm>
                  <a:off x="1875523" y="1650715"/>
                  <a:ext cx="67468" cy="67467"/>
                  <a:chOff x="3307690" y="2287352"/>
                  <a:chExt cx="40481" cy="40481"/>
                </a:xfrm>
                <a:solidFill>
                  <a:srgbClr val="000000"/>
                </a:solidFill>
              </p:grpSpPr>
              <p:sp>
                <p:nvSpPr>
                  <p:cNvPr id="1154" name="Freeform: Shape 1153">
                    <a:extLst>
                      <a:ext uri="{FF2B5EF4-FFF2-40B4-BE49-F238E27FC236}">
                        <a16:creationId xmlns:a16="http://schemas.microsoft.com/office/drawing/2014/main" id="{25930750-5BCD-5116-D624-0F32EA41EC33}"/>
                      </a:ext>
                    </a:extLst>
                  </p:cNvPr>
                  <p:cNvSpPr/>
                  <p:nvPr/>
                </p:nvSpPr>
                <p:spPr>
                  <a:xfrm>
                    <a:off x="3327978" y="2287352"/>
                    <a:ext cx="9525" cy="40481"/>
                  </a:xfrm>
                  <a:custGeom>
                    <a:avLst/>
                    <a:gdLst>
                      <a:gd name="connsiteX0" fmla="*/ 13 w 9525"/>
                      <a:gd name="connsiteY0" fmla="*/ 3 h 40481"/>
                      <a:gd name="connsiteX1" fmla="*/ 13 w 9525"/>
                      <a:gd name="connsiteY1" fmla="*/ 40485 h 40481"/>
                    </a:gdLst>
                    <a:ahLst/>
                    <a:cxnLst>
                      <a:cxn ang="0">
                        <a:pos x="connsiteX0" y="connsiteY0"/>
                      </a:cxn>
                      <a:cxn ang="0">
                        <a:pos x="connsiteX1" y="connsiteY1"/>
                      </a:cxn>
                    </a:cxnLst>
                    <a:rect l="l" t="t" r="r" b="b"/>
                    <a:pathLst>
                      <a:path w="9525" h="40481">
                        <a:moveTo>
                          <a:pt x="13" y="3"/>
                        </a:moveTo>
                        <a:lnTo>
                          <a:pt x="13" y="4048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55" name="Freeform: Shape 1154">
                    <a:extLst>
                      <a:ext uri="{FF2B5EF4-FFF2-40B4-BE49-F238E27FC236}">
                        <a16:creationId xmlns:a16="http://schemas.microsoft.com/office/drawing/2014/main" id="{0E66ED28-8469-C215-A237-F268AAC551DC}"/>
                      </a:ext>
                    </a:extLst>
                  </p:cNvPr>
                  <p:cNvSpPr/>
                  <p:nvPr/>
                </p:nvSpPr>
                <p:spPr>
                  <a:xfrm>
                    <a:off x="3307690" y="2307640"/>
                    <a:ext cx="40481" cy="9525"/>
                  </a:xfrm>
                  <a:custGeom>
                    <a:avLst/>
                    <a:gdLst>
                      <a:gd name="connsiteX0" fmla="*/ 40494 w 40481"/>
                      <a:gd name="connsiteY0" fmla="*/ 3 h 9525"/>
                      <a:gd name="connsiteX1" fmla="*/ 13 w 40481"/>
                      <a:gd name="connsiteY1" fmla="*/ 3 h 9525"/>
                    </a:gdLst>
                    <a:ahLst/>
                    <a:cxnLst>
                      <a:cxn ang="0">
                        <a:pos x="connsiteX0" y="connsiteY0"/>
                      </a:cxn>
                      <a:cxn ang="0">
                        <a:pos x="connsiteX1" y="connsiteY1"/>
                      </a:cxn>
                    </a:cxnLst>
                    <a:rect l="l" t="t" r="r" b="b"/>
                    <a:pathLst>
                      <a:path w="40481" h="9525">
                        <a:moveTo>
                          <a:pt x="40494" y="3"/>
                        </a:moveTo>
                        <a:lnTo>
                          <a:pt x="13" y="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39" name="Graphic 1449">
                  <a:extLst>
                    <a:ext uri="{FF2B5EF4-FFF2-40B4-BE49-F238E27FC236}">
                      <a16:creationId xmlns:a16="http://schemas.microsoft.com/office/drawing/2014/main" id="{A6AB091A-4E9A-8340-C0C5-0A90621EA56B}"/>
                    </a:ext>
                  </a:extLst>
                </p:cNvPr>
                <p:cNvGrpSpPr/>
                <p:nvPr/>
              </p:nvGrpSpPr>
              <p:grpSpPr>
                <a:xfrm>
                  <a:off x="1926800" y="1650715"/>
                  <a:ext cx="67468" cy="67467"/>
                  <a:chOff x="3338456" y="2287352"/>
                  <a:chExt cx="40481" cy="40481"/>
                </a:xfrm>
                <a:solidFill>
                  <a:srgbClr val="000000"/>
                </a:solidFill>
              </p:grpSpPr>
              <p:sp>
                <p:nvSpPr>
                  <p:cNvPr id="1152" name="Freeform: Shape 1151">
                    <a:extLst>
                      <a:ext uri="{FF2B5EF4-FFF2-40B4-BE49-F238E27FC236}">
                        <a16:creationId xmlns:a16="http://schemas.microsoft.com/office/drawing/2014/main" id="{54C46CE1-DEFC-7BBE-EC89-73F92D4818B3}"/>
                      </a:ext>
                    </a:extLst>
                  </p:cNvPr>
                  <p:cNvSpPr/>
                  <p:nvPr/>
                </p:nvSpPr>
                <p:spPr>
                  <a:xfrm>
                    <a:off x="3358744" y="2287352"/>
                    <a:ext cx="9525" cy="40481"/>
                  </a:xfrm>
                  <a:custGeom>
                    <a:avLst/>
                    <a:gdLst>
                      <a:gd name="connsiteX0" fmla="*/ 16 w 9525"/>
                      <a:gd name="connsiteY0" fmla="*/ 3 h 40481"/>
                      <a:gd name="connsiteX1" fmla="*/ 16 w 9525"/>
                      <a:gd name="connsiteY1" fmla="*/ 40485 h 40481"/>
                    </a:gdLst>
                    <a:ahLst/>
                    <a:cxnLst>
                      <a:cxn ang="0">
                        <a:pos x="connsiteX0" y="connsiteY0"/>
                      </a:cxn>
                      <a:cxn ang="0">
                        <a:pos x="connsiteX1" y="connsiteY1"/>
                      </a:cxn>
                    </a:cxnLst>
                    <a:rect l="l" t="t" r="r" b="b"/>
                    <a:pathLst>
                      <a:path w="9525" h="40481">
                        <a:moveTo>
                          <a:pt x="16" y="3"/>
                        </a:moveTo>
                        <a:lnTo>
                          <a:pt x="16" y="4048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53" name="Freeform: Shape 1152">
                    <a:extLst>
                      <a:ext uri="{FF2B5EF4-FFF2-40B4-BE49-F238E27FC236}">
                        <a16:creationId xmlns:a16="http://schemas.microsoft.com/office/drawing/2014/main" id="{652DFFBB-AC65-81F7-A060-80D935A6CC20}"/>
                      </a:ext>
                    </a:extLst>
                  </p:cNvPr>
                  <p:cNvSpPr/>
                  <p:nvPr/>
                </p:nvSpPr>
                <p:spPr>
                  <a:xfrm>
                    <a:off x="3338456" y="2307640"/>
                    <a:ext cx="40481" cy="9525"/>
                  </a:xfrm>
                  <a:custGeom>
                    <a:avLst/>
                    <a:gdLst>
                      <a:gd name="connsiteX0" fmla="*/ 40497 w 40481"/>
                      <a:gd name="connsiteY0" fmla="*/ 3 h 9525"/>
                      <a:gd name="connsiteX1" fmla="*/ 16 w 40481"/>
                      <a:gd name="connsiteY1" fmla="*/ 3 h 9525"/>
                    </a:gdLst>
                    <a:ahLst/>
                    <a:cxnLst>
                      <a:cxn ang="0">
                        <a:pos x="connsiteX0" y="connsiteY0"/>
                      </a:cxn>
                      <a:cxn ang="0">
                        <a:pos x="connsiteX1" y="connsiteY1"/>
                      </a:cxn>
                    </a:cxnLst>
                    <a:rect l="l" t="t" r="r" b="b"/>
                    <a:pathLst>
                      <a:path w="40481" h="9525">
                        <a:moveTo>
                          <a:pt x="40497" y="3"/>
                        </a:moveTo>
                        <a:lnTo>
                          <a:pt x="16" y="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40" name="Graphic 1449">
                  <a:extLst>
                    <a:ext uri="{FF2B5EF4-FFF2-40B4-BE49-F238E27FC236}">
                      <a16:creationId xmlns:a16="http://schemas.microsoft.com/office/drawing/2014/main" id="{F910036F-30BA-BE34-700A-04AA1D688DE9}"/>
                    </a:ext>
                  </a:extLst>
                </p:cNvPr>
                <p:cNvGrpSpPr/>
                <p:nvPr/>
              </p:nvGrpSpPr>
              <p:grpSpPr>
                <a:xfrm>
                  <a:off x="1972360" y="1677862"/>
                  <a:ext cx="67468" cy="67467"/>
                  <a:chOff x="3365792" y="2303640"/>
                  <a:chExt cx="40481" cy="40481"/>
                </a:xfrm>
                <a:solidFill>
                  <a:srgbClr val="000000"/>
                </a:solidFill>
              </p:grpSpPr>
              <p:sp>
                <p:nvSpPr>
                  <p:cNvPr id="1150" name="Freeform: Shape 1149">
                    <a:extLst>
                      <a:ext uri="{FF2B5EF4-FFF2-40B4-BE49-F238E27FC236}">
                        <a16:creationId xmlns:a16="http://schemas.microsoft.com/office/drawing/2014/main" id="{4483918E-E299-523E-6FCF-CA86E77122D8}"/>
                      </a:ext>
                    </a:extLst>
                  </p:cNvPr>
                  <p:cNvSpPr/>
                  <p:nvPr/>
                </p:nvSpPr>
                <p:spPr>
                  <a:xfrm>
                    <a:off x="3386081" y="2303640"/>
                    <a:ext cx="9525" cy="40481"/>
                  </a:xfrm>
                  <a:custGeom>
                    <a:avLst/>
                    <a:gdLst>
                      <a:gd name="connsiteX0" fmla="*/ 19 w 9525"/>
                      <a:gd name="connsiteY0" fmla="*/ 5 h 40481"/>
                      <a:gd name="connsiteX1" fmla="*/ 19 w 9525"/>
                      <a:gd name="connsiteY1" fmla="*/ 40486 h 40481"/>
                    </a:gdLst>
                    <a:ahLst/>
                    <a:cxnLst>
                      <a:cxn ang="0">
                        <a:pos x="connsiteX0" y="connsiteY0"/>
                      </a:cxn>
                      <a:cxn ang="0">
                        <a:pos x="connsiteX1" y="connsiteY1"/>
                      </a:cxn>
                    </a:cxnLst>
                    <a:rect l="l" t="t" r="r" b="b"/>
                    <a:pathLst>
                      <a:path w="9525" h="40481">
                        <a:moveTo>
                          <a:pt x="19" y="5"/>
                        </a:moveTo>
                        <a:lnTo>
                          <a:pt x="19" y="4048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51" name="Freeform: Shape 1150">
                    <a:extLst>
                      <a:ext uri="{FF2B5EF4-FFF2-40B4-BE49-F238E27FC236}">
                        <a16:creationId xmlns:a16="http://schemas.microsoft.com/office/drawing/2014/main" id="{737C77E0-4DF1-2D50-C946-E267B378FA0D}"/>
                      </a:ext>
                    </a:extLst>
                  </p:cNvPr>
                  <p:cNvSpPr/>
                  <p:nvPr/>
                </p:nvSpPr>
                <p:spPr>
                  <a:xfrm>
                    <a:off x="3365792" y="2323928"/>
                    <a:ext cx="40481" cy="9525"/>
                  </a:xfrm>
                  <a:custGeom>
                    <a:avLst/>
                    <a:gdLst>
                      <a:gd name="connsiteX0" fmla="*/ 40500 w 40481"/>
                      <a:gd name="connsiteY0" fmla="*/ 5 h 9525"/>
                      <a:gd name="connsiteX1" fmla="*/ 19 w 40481"/>
                      <a:gd name="connsiteY1" fmla="*/ 5 h 9525"/>
                    </a:gdLst>
                    <a:ahLst/>
                    <a:cxnLst>
                      <a:cxn ang="0">
                        <a:pos x="connsiteX0" y="connsiteY0"/>
                      </a:cxn>
                      <a:cxn ang="0">
                        <a:pos x="connsiteX1" y="connsiteY1"/>
                      </a:cxn>
                    </a:cxnLst>
                    <a:rect l="l" t="t" r="r" b="b"/>
                    <a:pathLst>
                      <a:path w="40481" h="9525">
                        <a:moveTo>
                          <a:pt x="40500" y="5"/>
                        </a:moveTo>
                        <a:lnTo>
                          <a:pt x="19" y="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41" name="Graphic 1449">
                  <a:extLst>
                    <a:ext uri="{FF2B5EF4-FFF2-40B4-BE49-F238E27FC236}">
                      <a16:creationId xmlns:a16="http://schemas.microsoft.com/office/drawing/2014/main" id="{2339A567-FD90-6343-C04F-BE5FC28120F4}"/>
                    </a:ext>
                  </a:extLst>
                </p:cNvPr>
                <p:cNvGrpSpPr/>
                <p:nvPr/>
              </p:nvGrpSpPr>
              <p:grpSpPr>
                <a:xfrm>
                  <a:off x="2399875" y="1805653"/>
                  <a:ext cx="67468" cy="67467"/>
                  <a:chOff x="3622301" y="2380316"/>
                  <a:chExt cx="40481" cy="40481"/>
                </a:xfrm>
                <a:solidFill>
                  <a:srgbClr val="000000"/>
                </a:solidFill>
              </p:grpSpPr>
              <p:sp>
                <p:nvSpPr>
                  <p:cNvPr id="1148" name="Freeform: Shape 1147">
                    <a:extLst>
                      <a:ext uri="{FF2B5EF4-FFF2-40B4-BE49-F238E27FC236}">
                        <a16:creationId xmlns:a16="http://schemas.microsoft.com/office/drawing/2014/main" id="{751E68B7-AC42-33CB-8F61-772F35D95B1D}"/>
                      </a:ext>
                    </a:extLst>
                  </p:cNvPr>
                  <p:cNvSpPr/>
                  <p:nvPr/>
                </p:nvSpPr>
                <p:spPr>
                  <a:xfrm>
                    <a:off x="3642589" y="2380316"/>
                    <a:ext cx="9525" cy="40481"/>
                  </a:xfrm>
                  <a:custGeom>
                    <a:avLst/>
                    <a:gdLst>
                      <a:gd name="connsiteX0" fmla="*/ 46 w 9525"/>
                      <a:gd name="connsiteY0" fmla="*/ 13 h 40481"/>
                      <a:gd name="connsiteX1" fmla="*/ 46 w 9525"/>
                      <a:gd name="connsiteY1" fmla="*/ 40494 h 40481"/>
                    </a:gdLst>
                    <a:ahLst/>
                    <a:cxnLst>
                      <a:cxn ang="0">
                        <a:pos x="connsiteX0" y="connsiteY0"/>
                      </a:cxn>
                      <a:cxn ang="0">
                        <a:pos x="connsiteX1" y="connsiteY1"/>
                      </a:cxn>
                    </a:cxnLst>
                    <a:rect l="l" t="t" r="r" b="b"/>
                    <a:pathLst>
                      <a:path w="9525" h="40481">
                        <a:moveTo>
                          <a:pt x="46" y="13"/>
                        </a:moveTo>
                        <a:lnTo>
                          <a:pt x="46" y="4049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49" name="Freeform: Shape 1148">
                    <a:extLst>
                      <a:ext uri="{FF2B5EF4-FFF2-40B4-BE49-F238E27FC236}">
                        <a16:creationId xmlns:a16="http://schemas.microsoft.com/office/drawing/2014/main" id="{54C95978-AAFE-8E62-EFE3-86B45D936C2C}"/>
                      </a:ext>
                    </a:extLst>
                  </p:cNvPr>
                  <p:cNvSpPr/>
                  <p:nvPr/>
                </p:nvSpPr>
                <p:spPr>
                  <a:xfrm>
                    <a:off x="3622301" y="2400604"/>
                    <a:ext cx="40481" cy="9525"/>
                  </a:xfrm>
                  <a:custGeom>
                    <a:avLst/>
                    <a:gdLst>
                      <a:gd name="connsiteX0" fmla="*/ 40527 w 40481"/>
                      <a:gd name="connsiteY0" fmla="*/ 13 h 9525"/>
                      <a:gd name="connsiteX1" fmla="*/ 46 w 40481"/>
                      <a:gd name="connsiteY1" fmla="*/ 13 h 9525"/>
                    </a:gdLst>
                    <a:ahLst/>
                    <a:cxnLst>
                      <a:cxn ang="0">
                        <a:pos x="connsiteX0" y="connsiteY0"/>
                      </a:cxn>
                      <a:cxn ang="0">
                        <a:pos x="connsiteX1" y="connsiteY1"/>
                      </a:cxn>
                    </a:cxnLst>
                    <a:rect l="l" t="t" r="r" b="b"/>
                    <a:pathLst>
                      <a:path w="40481" h="9525">
                        <a:moveTo>
                          <a:pt x="40527" y="13"/>
                        </a:moveTo>
                        <a:lnTo>
                          <a:pt x="46" y="1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42" name="Graphic 1449">
                  <a:extLst>
                    <a:ext uri="{FF2B5EF4-FFF2-40B4-BE49-F238E27FC236}">
                      <a16:creationId xmlns:a16="http://schemas.microsoft.com/office/drawing/2014/main" id="{5370BCC2-4611-57A0-0749-A651F64D8AC4}"/>
                    </a:ext>
                  </a:extLst>
                </p:cNvPr>
                <p:cNvGrpSpPr/>
                <p:nvPr/>
              </p:nvGrpSpPr>
              <p:grpSpPr>
                <a:xfrm>
                  <a:off x="2450040" y="1829782"/>
                  <a:ext cx="67468" cy="67467"/>
                  <a:chOff x="3652400" y="2394794"/>
                  <a:chExt cx="40481" cy="40481"/>
                </a:xfrm>
                <a:solidFill>
                  <a:srgbClr val="000000"/>
                </a:solidFill>
              </p:grpSpPr>
              <p:sp>
                <p:nvSpPr>
                  <p:cNvPr id="1146" name="Freeform: Shape 1145">
                    <a:extLst>
                      <a:ext uri="{FF2B5EF4-FFF2-40B4-BE49-F238E27FC236}">
                        <a16:creationId xmlns:a16="http://schemas.microsoft.com/office/drawing/2014/main" id="{8972B0CD-B009-33B4-B11A-3CC1D85CAC92}"/>
                      </a:ext>
                    </a:extLst>
                  </p:cNvPr>
                  <p:cNvSpPr/>
                  <p:nvPr/>
                </p:nvSpPr>
                <p:spPr>
                  <a:xfrm>
                    <a:off x="3672688" y="2394794"/>
                    <a:ext cx="9525" cy="40481"/>
                  </a:xfrm>
                  <a:custGeom>
                    <a:avLst/>
                    <a:gdLst>
                      <a:gd name="connsiteX0" fmla="*/ 49 w 9525"/>
                      <a:gd name="connsiteY0" fmla="*/ 15 h 40481"/>
                      <a:gd name="connsiteX1" fmla="*/ 49 w 9525"/>
                      <a:gd name="connsiteY1" fmla="*/ 40496 h 40481"/>
                    </a:gdLst>
                    <a:ahLst/>
                    <a:cxnLst>
                      <a:cxn ang="0">
                        <a:pos x="connsiteX0" y="connsiteY0"/>
                      </a:cxn>
                      <a:cxn ang="0">
                        <a:pos x="connsiteX1" y="connsiteY1"/>
                      </a:cxn>
                    </a:cxnLst>
                    <a:rect l="l" t="t" r="r" b="b"/>
                    <a:pathLst>
                      <a:path w="9525" h="40481">
                        <a:moveTo>
                          <a:pt x="49" y="15"/>
                        </a:moveTo>
                        <a:lnTo>
                          <a:pt x="49" y="4049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47" name="Freeform: Shape 1146">
                    <a:extLst>
                      <a:ext uri="{FF2B5EF4-FFF2-40B4-BE49-F238E27FC236}">
                        <a16:creationId xmlns:a16="http://schemas.microsoft.com/office/drawing/2014/main" id="{4757119B-5C7D-48DF-5E35-D09014482215}"/>
                      </a:ext>
                    </a:extLst>
                  </p:cNvPr>
                  <p:cNvSpPr/>
                  <p:nvPr/>
                </p:nvSpPr>
                <p:spPr>
                  <a:xfrm>
                    <a:off x="3652400" y="2415082"/>
                    <a:ext cx="40481" cy="9525"/>
                  </a:xfrm>
                  <a:custGeom>
                    <a:avLst/>
                    <a:gdLst>
                      <a:gd name="connsiteX0" fmla="*/ 40530 w 40481"/>
                      <a:gd name="connsiteY0" fmla="*/ 15 h 9525"/>
                      <a:gd name="connsiteX1" fmla="*/ 49 w 40481"/>
                      <a:gd name="connsiteY1" fmla="*/ 15 h 9525"/>
                    </a:gdLst>
                    <a:ahLst/>
                    <a:cxnLst>
                      <a:cxn ang="0">
                        <a:pos x="connsiteX0" y="connsiteY0"/>
                      </a:cxn>
                      <a:cxn ang="0">
                        <a:pos x="connsiteX1" y="connsiteY1"/>
                      </a:cxn>
                    </a:cxnLst>
                    <a:rect l="l" t="t" r="r" b="b"/>
                    <a:pathLst>
                      <a:path w="40481" h="9525">
                        <a:moveTo>
                          <a:pt x="40530" y="15"/>
                        </a:moveTo>
                        <a:lnTo>
                          <a:pt x="49" y="1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43" name="Graphic 1449">
                  <a:extLst>
                    <a:ext uri="{FF2B5EF4-FFF2-40B4-BE49-F238E27FC236}">
                      <a16:creationId xmlns:a16="http://schemas.microsoft.com/office/drawing/2014/main" id="{F04A97C1-56DB-5BED-2A9D-2D627F4CD91B}"/>
                    </a:ext>
                  </a:extLst>
                </p:cNvPr>
                <p:cNvGrpSpPr/>
                <p:nvPr/>
              </p:nvGrpSpPr>
              <p:grpSpPr>
                <a:xfrm>
                  <a:off x="2464645" y="1829782"/>
                  <a:ext cx="67468" cy="67467"/>
                  <a:chOff x="3661163" y="2394794"/>
                  <a:chExt cx="40481" cy="40481"/>
                </a:xfrm>
                <a:solidFill>
                  <a:srgbClr val="000000"/>
                </a:solidFill>
              </p:grpSpPr>
              <p:sp>
                <p:nvSpPr>
                  <p:cNvPr id="1144" name="Freeform: Shape 1143">
                    <a:extLst>
                      <a:ext uri="{FF2B5EF4-FFF2-40B4-BE49-F238E27FC236}">
                        <a16:creationId xmlns:a16="http://schemas.microsoft.com/office/drawing/2014/main" id="{8FE356B2-B933-86E9-F763-4EB922AA8C6F}"/>
                      </a:ext>
                    </a:extLst>
                  </p:cNvPr>
                  <p:cNvSpPr/>
                  <p:nvPr/>
                </p:nvSpPr>
                <p:spPr>
                  <a:xfrm>
                    <a:off x="3681451" y="2394794"/>
                    <a:ext cx="9525" cy="40481"/>
                  </a:xfrm>
                  <a:custGeom>
                    <a:avLst/>
                    <a:gdLst>
                      <a:gd name="connsiteX0" fmla="*/ 50 w 9525"/>
                      <a:gd name="connsiteY0" fmla="*/ 15 h 40481"/>
                      <a:gd name="connsiteX1" fmla="*/ 50 w 9525"/>
                      <a:gd name="connsiteY1" fmla="*/ 40496 h 40481"/>
                    </a:gdLst>
                    <a:ahLst/>
                    <a:cxnLst>
                      <a:cxn ang="0">
                        <a:pos x="connsiteX0" y="connsiteY0"/>
                      </a:cxn>
                      <a:cxn ang="0">
                        <a:pos x="connsiteX1" y="connsiteY1"/>
                      </a:cxn>
                    </a:cxnLst>
                    <a:rect l="l" t="t" r="r" b="b"/>
                    <a:pathLst>
                      <a:path w="9525" h="40481">
                        <a:moveTo>
                          <a:pt x="50" y="15"/>
                        </a:moveTo>
                        <a:lnTo>
                          <a:pt x="50" y="4049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45" name="Freeform: Shape 1144">
                    <a:extLst>
                      <a:ext uri="{FF2B5EF4-FFF2-40B4-BE49-F238E27FC236}">
                        <a16:creationId xmlns:a16="http://schemas.microsoft.com/office/drawing/2014/main" id="{8ABFCFC5-0FBA-AAE9-68E1-3F6AF37B3CCE}"/>
                      </a:ext>
                    </a:extLst>
                  </p:cNvPr>
                  <p:cNvSpPr/>
                  <p:nvPr/>
                </p:nvSpPr>
                <p:spPr>
                  <a:xfrm>
                    <a:off x="3661163" y="2415082"/>
                    <a:ext cx="40481" cy="9525"/>
                  </a:xfrm>
                  <a:custGeom>
                    <a:avLst/>
                    <a:gdLst>
                      <a:gd name="connsiteX0" fmla="*/ 40531 w 40481"/>
                      <a:gd name="connsiteY0" fmla="*/ 15 h 9525"/>
                      <a:gd name="connsiteX1" fmla="*/ 50 w 40481"/>
                      <a:gd name="connsiteY1" fmla="*/ 15 h 9525"/>
                    </a:gdLst>
                    <a:ahLst/>
                    <a:cxnLst>
                      <a:cxn ang="0">
                        <a:pos x="connsiteX0" y="connsiteY0"/>
                      </a:cxn>
                      <a:cxn ang="0">
                        <a:pos x="connsiteX1" y="connsiteY1"/>
                      </a:cxn>
                    </a:cxnLst>
                    <a:rect l="l" t="t" r="r" b="b"/>
                    <a:pathLst>
                      <a:path w="40481" h="9525">
                        <a:moveTo>
                          <a:pt x="40531" y="15"/>
                        </a:moveTo>
                        <a:lnTo>
                          <a:pt x="50" y="1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44" name="Graphic 1449">
                  <a:extLst>
                    <a:ext uri="{FF2B5EF4-FFF2-40B4-BE49-F238E27FC236}">
                      <a16:creationId xmlns:a16="http://schemas.microsoft.com/office/drawing/2014/main" id="{2B27BDCB-CB3A-C5DB-AAED-73C0CAD01C2C}"/>
                    </a:ext>
                  </a:extLst>
                </p:cNvPr>
                <p:cNvGrpSpPr/>
                <p:nvPr/>
              </p:nvGrpSpPr>
              <p:grpSpPr>
                <a:xfrm>
                  <a:off x="3200923" y="2177756"/>
                  <a:ext cx="67468" cy="67467"/>
                  <a:chOff x="4102932" y="2603582"/>
                  <a:chExt cx="40481" cy="40481"/>
                </a:xfrm>
                <a:solidFill>
                  <a:srgbClr val="000000"/>
                </a:solidFill>
              </p:grpSpPr>
              <p:sp>
                <p:nvSpPr>
                  <p:cNvPr id="1142" name="Freeform: Shape 1141">
                    <a:extLst>
                      <a:ext uri="{FF2B5EF4-FFF2-40B4-BE49-F238E27FC236}">
                        <a16:creationId xmlns:a16="http://schemas.microsoft.com/office/drawing/2014/main" id="{751A500C-AC99-037F-DDB7-8C0237C965AB}"/>
                      </a:ext>
                    </a:extLst>
                  </p:cNvPr>
                  <p:cNvSpPr/>
                  <p:nvPr/>
                </p:nvSpPr>
                <p:spPr>
                  <a:xfrm>
                    <a:off x="4123220" y="2603582"/>
                    <a:ext cx="9525" cy="40481"/>
                  </a:xfrm>
                  <a:custGeom>
                    <a:avLst/>
                    <a:gdLst>
                      <a:gd name="connsiteX0" fmla="*/ 96 w 9525"/>
                      <a:gd name="connsiteY0" fmla="*/ 36 h 40481"/>
                      <a:gd name="connsiteX1" fmla="*/ 96 w 9525"/>
                      <a:gd name="connsiteY1" fmla="*/ 40518 h 40481"/>
                    </a:gdLst>
                    <a:ahLst/>
                    <a:cxnLst>
                      <a:cxn ang="0">
                        <a:pos x="connsiteX0" y="connsiteY0"/>
                      </a:cxn>
                      <a:cxn ang="0">
                        <a:pos x="connsiteX1" y="connsiteY1"/>
                      </a:cxn>
                    </a:cxnLst>
                    <a:rect l="l" t="t" r="r" b="b"/>
                    <a:pathLst>
                      <a:path w="9525" h="40481">
                        <a:moveTo>
                          <a:pt x="96" y="36"/>
                        </a:moveTo>
                        <a:lnTo>
                          <a:pt x="96" y="4051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43" name="Freeform: Shape 1142">
                    <a:extLst>
                      <a:ext uri="{FF2B5EF4-FFF2-40B4-BE49-F238E27FC236}">
                        <a16:creationId xmlns:a16="http://schemas.microsoft.com/office/drawing/2014/main" id="{C7184DE7-107A-B79F-7F30-47BD63D152CE}"/>
                      </a:ext>
                    </a:extLst>
                  </p:cNvPr>
                  <p:cNvSpPr/>
                  <p:nvPr/>
                </p:nvSpPr>
                <p:spPr>
                  <a:xfrm>
                    <a:off x="4102932" y="2623870"/>
                    <a:ext cx="40481" cy="9525"/>
                  </a:xfrm>
                  <a:custGeom>
                    <a:avLst/>
                    <a:gdLst>
                      <a:gd name="connsiteX0" fmla="*/ 40577 w 40481"/>
                      <a:gd name="connsiteY0" fmla="*/ 36 h 9525"/>
                      <a:gd name="connsiteX1" fmla="*/ 96 w 40481"/>
                      <a:gd name="connsiteY1" fmla="*/ 36 h 9525"/>
                    </a:gdLst>
                    <a:ahLst/>
                    <a:cxnLst>
                      <a:cxn ang="0">
                        <a:pos x="connsiteX0" y="connsiteY0"/>
                      </a:cxn>
                      <a:cxn ang="0">
                        <a:pos x="connsiteX1" y="connsiteY1"/>
                      </a:cxn>
                    </a:cxnLst>
                    <a:rect l="l" t="t" r="r" b="b"/>
                    <a:pathLst>
                      <a:path w="40481" h="9525">
                        <a:moveTo>
                          <a:pt x="40577" y="36"/>
                        </a:moveTo>
                        <a:lnTo>
                          <a:pt x="96" y="3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45" name="Graphic 1449">
                  <a:extLst>
                    <a:ext uri="{FF2B5EF4-FFF2-40B4-BE49-F238E27FC236}">
                      <a16:creationId xmlns:a16="http://schemas.microsoft.com/office/drawing/2014/main" id="{0B158F77-8752-AC6A-34DA-A108ECCE57F0}"/>
                    </a:ext>
                  </a:extLst>
                </p:cNvPr>
                <p:cNvGrpSpPr/>
                <p:nvPr/>
              </p:nvGrpSpPr>
              <p:grpSpPr>
                <a:xfrm>
                  <a:off x="4048330" y="2627328"/>
                  <a:ext cx="67468" cy="67467"/>
                  <a:chOff x="4611377" y="2873330"/>
                  <a:chExt cx="40481" cy="40481"/>
                </a:xfrm>
                <a:solidFill>
                  <a:srgbClr val="000000"/>
                </a:solidFill>
              </p:grpSpPr>
              <p:sp>
                <p:nvSpPr>
                  <p:cNvPr id="1140" name="Freeform: Shape 1139">
                    <a:extLst>
                      <a:ext uri="{FF2B5EF4-FFF2-40B4-BE49-F238E27FC236}">
                        <a16:creationId xmlns:a16="http://schemas.microsoft.com/office/drawing/2014/main" id="{64D93E2B-0A51-AC23-B688-2101704673B3}"/>
                      </a:ext>
                    </a:extLst>
                  </p:cNvPr>
                  <p:cNvSpPr/>
                  <p:nvPr/>
                </p:nvSpPr>
                <p:spPr>
                  <a:xfrm>
                    <a:off x="4631665" y="2873330"/>
                    <a:ext cx="9525" cy="40481"/>
                  </a:xfrm>
                  <a:custGeom>
                    <a:avLst/>
                    <a:gdLst>
                      <a:gd name="connsiteX0" fmla="*/ 150 w 9525"/>
                      <a:gd name="connsiteY0" fmla="*/ 65 h 40481"/>
                      <a:gd name="connsiteX1" fmla="*/ 150 w 9525"/>
                      <a:gd name="connsiteY1" fmla="*/ 40546 h 40481"/>
                    </a:gdLst>
                    <a:ahLst/>
                    <a:cxnLst>
                      <a:cxn ang="0">
                        <a:pos x="connsiteX0" y="connsiteY0"/>
                      </a:cxn>
                      <a:cxn ang="0">
                        <a:pos x="connsiteX1" y="connsiteY1"/>
                      </a:cxn>
                    </a:cxnLst>
                    <a:rect l="l" t="t" r="r" b="b"/>
                    <a:pathLst>
                      <a:path w="9525" h="40481">
                        <a:moveTo>
                          <a:pt x="150" y="65"/>
                        </a:moveTo>
                        <a:lnTo>
                          <a:pt x="150" y="4054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41" name="Freeform: Shape 1140">
                    <a:extLst>
                      <a:ext uri="{FF2B5EF4-FFF2-40B4-BE49-F238E27FC236}">
                        <a16:creationId xmlns:a16="http://schemas.microsoft.com/office/drawing/2014/main" id="{1DACA2F6-DCED-4D0F-8233-61DF8CC75476}"/>
                      </a:ext>
                    </a:extLst>
                  </p:cNvPr>
                  <p:cNvSpPr/>
                  <p:nvPr/>
                </p:nvSpPr>
                <p:spPr>
                  <a:xfrm>
                    <a:off x="4611377" y="2893618"/>
                    <a:ext cx="40481" cy="9525"/>
                  </a:xfrm>
                  <a:custGeom>
                    <a:avLst/>
                    <a:gdLst>
                      <a:gd name="connsiteX0" fmla="*/ 40631 w 40481"/>
                      <a:gd name="connsiteY0" fmla="*/ 65 h 9525"/>
                      <a:gd name="connsiteX1" fmla="*/ 150 w 40481"/>
                      <a:gd name="connsiteY1" fmla="*/ 65 h 9525"/>
                    </a:gdLst>
                    <a:ahLst/>
                    <a:cxnLst>
                      <a:cxn ang="0">
                        <a:pos x="connsiteX0" y="connsiteY0"/>
                      </a:cxn>
                      <a:cxn ang="0">
                        <a:pos x="connsiteX1" y="connsiteY1"/>
                      </a:cxn>
                    </a:cxnLst>
                    <a:rect l="l" t="t" r="r" b="b"/>
                    <a:pathLst>
                      <a:path w="40481" h="9525">
                        <a:moveTo>
                          <a:pt x="40631" y="65"/>
                        </a:moveTo>
                        <a:lnTo>
                          <a:pt x="150" y="6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46" name="Graphic 1449">
                  <a:extLst>
                    <a:ext uri="{FF2B5EF4-FFF2-40B4-BE49-F238E27FC236}">
                      <a16:creationId xmlns:a16="http://schemas.microsoft.com/office/drawing/2014/main" id="{CA9DC677-078B-FA92-4900-5508EADB7C52}"/>
                    </a:ext>
                  </a:extLst>
                </p:cNvPr>
                <p:cNvGrpSpPr/>
                <p:nvPr/>
              </p:nvGrpSpPr>
              <p:grpSpPr>
                <a:xfrm>
                  <a:off x="4505051" y="2907835"/>
                  <a:ext cx="67468" cy="67467"/>
                  <a:chOff x="4885411" y="3041637"/>
                  <a:chExt cx="40481" cy="40481"/>
                </a:xfrm>
                <a:solidFill>
                  <a:srgbClr val="000000"/>
                </a:solidFill>
              </p:grpSpPr>
              <p:sp>
                <p:nvSpPr>
                  <p:cNvPr id="1138" name="Freeform: Shape 1137">
                    <a:extLst>
                      <a:ext uri="{FF2B5EF4-FFF2-40B4-BE49-F238E27FC236}">
                        <a16:creationId xmlns:a16="http://schemas.microsoft.com/office/drawing/2014/main" id="{AE58232A-D027-2B2E-D238-CCE0F1F6E00E}"/>
                      </a:ext>
                    </a:extLst>
                  </p:cNvPr>
                  <p:cNvSpPr/>
                  <p:nvPr/>
                </p:nvSpPr>
                <p:spPr>
                  <a:xfrm>
                    <a:off x="4905699" y="3041637"/>
                    <a:ext cx="9525" cy="40481"/>
                  </a:xfrm>
                  <a:custGeom>
                    <a:avLst/>
                    <a:gdLst>
                      <a:gd name="connsiteX0" fmla="*/ 178 w 9525"/>
                      <a:gd name="connsiteY0" fmla="*/ 82 h 40481"/>
                      <a:gd name="connsiteX1" fmla="*/ 178 w 9525"/>
                      <a:gd name="connsiteY1" fmla="*/ 40564 h 40481"/>
                    </a:gdLst>
                    <a:ahLst/>
                    <a:cxnLst>
                      <a:cxn ang="0">
                        <a:pos x="connsiteX0" y="connsiteY0"/>
                      </a:cxn>
                      <a:cxn ang="0">
                        <a:pos x="connsiteX1" y="connsiteY1"/>
                      </a:cxn>
                    </a:cxnLst>
                    <a:rect l="l" t="t" r="r" b="b"/>
                    <a:pathLst>
                      <a:path w="9525" h="40481">
                        <a:moveTo>
                          <a:pt x="178" y="82"/>
                        </a:moveTo>
                        <a:lnTo>
                          <a:pt x="178" y="4056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39" name="Freeform: Shape 1138">
                    <a:extLst>
                      <a:ext uri="{FF2B5EF4-FFF2-40B4-BE49-F238E27FC236}">
                        <a16:creationId xmlns:a16="http://schemas.microsoft.com/office/drawing/2014/main" id="{91FB39C9-91B3-0CC5-170D-6CB2C48117EA}"/>
                      </a:ext>
                    </a:extLst>
                  </p:cNvPr>
                  <p:cNvSpPr/>
                  <p:nvPr/>
                </p:nvSpPr>
                <p:spPr>
                  <a:xfrm>
                    <a:off x="4885411" y="3061925"/>
                    <a:ext cx="40481" cy="9525"/>
                  </a:xfrm>
                  <a:custGeom>
                    <a:avLst/>
                    <a:gdLst>
                      <a:gd name="connsiteX0" fmla="*/ 40660 w 40481"/>
                      <a:gd name="connsiteY0" fmla="*/ 82 h 9525"/>
                      <a:gd name="connsiteX1" fmla="*/ 178 w 40481"/>
                      <a:gd name="connsiteY1" fmla="*/ 82 h 9525"/>
                    </a:gdLst>
                    <a:ahLst/>
                    <a:cxnLst>
                      <a:cxn ang="0">
                        <a:pos x="connsiteX0" y="connsiteY0"/>
                      </a:cxn>
                      <a:cxn ang="0">
                        <a:pos x="connsiteX1" y="connsiteY1"/>
                      </a:cxn>
                    </a:cxnLst>
                    <a:rect l="l" t="t" r="r" b="b"/>
                    <a:pathLst>
                      <a:path w="40481" h="9525">
                        <a:moveTo>
                          <a:pt x="40660" y="82"/>
                        </a:moveTo>
                        <a:lnTo>
                          <a:pt x="178" y="8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47" name="Graphic 1449">
                  <a:extLst>
                    <a:ext uri="{FF2B5EF4-FFF2-40B4-BE49-F238E27FC236}">
                      <a16:creationId xmlns:a16="http://schemas.microsoft.com/office/drawing/2014/main" id="{952F40F0-D1B1-8317-6944-14B2C8D3C9EA}"/>
                    </a:ext>
                  </a:extLst>
                </p:cNvPr>
                <p:cNvGrpSpPr/>
                <p:nvPr/>
              </p:nvGrpSpPr>
              <p:grpSpPr>
                <a:xfrm>
                  <a:off x="4455680" y="2880847"/>
                  <a:ext cx="67468" cy="67467"/>
                  <a:chOff x="4855788" y="3025444"/>
                  <a:chExt cx="40481" cy="40481"/>
                </a:xfrm>
                <a:solidFill>
                  <a:srgbClr val="000000"/>
                </a:solidFill>
              </p:grpSpPr>
              <p:sp>
                <p:nvSpPr>
                  <p:cNvPr id="1136" name="Freeform: Shape 1135">
                    <a:extLst>
                      <a:ext uri="{FF2B5EF4-FFF2-40B4-BE49-F238E27FC236}">
                        <a16:creationId xmlns:a16="http://schemas.microsoft.com/office/drawing/2014/main" id="{82B391E5-68B2-87F9-5F28-C8DEC24CE75E}"/>
                      </a:ext>
                    </a:extLst>
                  </p:cNvPr>
                  <p:cNvSpPr/>
                  <p:nvPr/>
                </p:nvSpPr>
                <p:spPr>
                  <a:xfrm>
                    <a:off x="4876076" y="3025444"/>
                    <a:ext cx="9525" cy="40481"/>
                  </a:xfrm>
                  <a:custGeom>
                    <a:avLst/>
                    <a:gdLst>
                      <a:gd name="connsiteX0" fmla="*/ 175 w 9525"/>
                      <a:gd name="connsiteY0" fmla="*/ 81 h 40481"/>
                      <a:gd name="connsiteX1" fmla="*/ 175 w 9525"/>
                      <a:gd name="connsiteY1" fmla="*/ 40562 h 40481"/>
                    </a:gdLst>
                    <a:ahLst/>
                    <a:cxnLst>
                      <a:cxn ang="0">
                        <a:pos x="connsiteX0" y="connsiteY0"/>
                      </a:cxn>
                      <a:cxn ang="0">
                        <a:pos x="connsiteX1" y="connsiteY1"/>
                      </a:cxn>
                    </a:cxnLst>
                    <a:rect l="l" t="t" r="r" b="b"/>
                    <a:pathLst>
                      <a:path w="9525" h="40481">
                        <a:moveTo>
                          <a:pt x="175" y="81"/>
                        </a:moveTo>
                        <a:lnTo>
                          <a:pt x="175" y="4056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37" name="Freeform: Shape 1136">
                    <a:extLst>
                      <a:ext uri="{FF2B5EF4-FFF2-40B4-BE49-F238E27FC236}">
                        <a16:creationId xmlns:a16="http://schemas.microsoft.com/office/drawing/2014/main" id="{92EDF3B7-4DD2-CC09-878D-DAC48E39FF8B}"/>
                      </a:ext>
                    </a:extLst>
                  </p:cNvPr>
                  <p:cNvSpPr/>
                  <p:nvPr/>
                </p:nvSpPr>
                <p:spPr>
                  <a:xfrm>
                    <a:off x="4855788" y="3045732"/>
                    <a:ext cx="40481" cy="9525"/>
                  </a:xfrm>
                  <a:custGeom>
                    <a:avLst/>
                    <a:gdLst>
                      <a:gd name="connsiteX0" fmla="*/ 40656 w 40481"/>
                      <a:gd name="connsiteY0" fmla="*/ 81 h 9525"/>
                      <a:gd name="connsiteX1" fmla="*/ 175 w 40481"/>
                      <a:gd name="connsiteY1" fmla="*/ 81 h 9525"/>
                    </a:gdLst>
                    <a:ahLst/>
                    <a:cxnLst>
                      <a:cxn ang="0">
                        <a:pos x="connsiteX0" y="connsiteY0"/>
                      </a:cxn>
                      <a:cxn ang="0">
                        <a:pos x="connsiteX1" y="connsiteY1"/>
                      </a:cxn>
                    </a:cxnLst>
                    <a:rect l="l" t="t" r="r" b="b"/>
                    <a:pathLst>
                      <a:path w="40481" h="9525">
                        <a:moveTo>
                          <a:pt x="40656" y="81"/>
                        </a:moveTo>
                        <a:lnTo>
                          <a:pt x="175" y="8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48" name="Graphic 1449">
                  <a:extLst>
                    <a:ext uri="{FF2B5EF4-FFF2-40B4-BE49-F238E27FC236}">
                      <a16:creationId xmlns:a16="http://schemas.microsoft.com/office/drawing/2014/main" id="{800C4739-5354-61EC-D661-67291DC00CB9}"/>
                    </a:ext>
                  </a:extLst>
                </p:cNvPr>
                <p:cNvGrpSpPr/>
                <p:nvPr/>
              </p:nvGrpSpPr>
              <p:grpSpPr>
                <a:xfrm>
                  <a:off x="4613001" y="2951173"/>
                  <a:ext cx="67468" cy="67467"/>
                  <a:chOff x="4950181" y="3067640"/>
                  <a:chExt cx="40481" cy="40481"/>
                </a:xfrm>
                <a:solidFill>
                  <a:srgbClr val="000000"/>
                </a:solidFill>
              </p:grpSpPr>
              <p:sp>
                <p:nvSpPr>
                  <p:cNvPr id="1134" name="Freeform: Shape 1133">
                    <a:extLst>
                      <a:ext uri="{FF2B5EF4-FFF2-40B4-BE49-F238E27FC236}">
                        <a16:creationId xmlns:a16="http://schemas.microsoft.com/office/drawing/2014/main" id="{D482E778-6D8A-71F9-9A5B-A22C6778CB34}"/>
                      </a:ext>
                    </a:extLst>
                  </p:cNvPr>
                  <p:cNvSpPr/>
                  <p:nvPr/>
                </p:nvSpPr>
                <p:spPr>
                  <a:xfrm>
                    <a:off x="4970469" y="3067640"/>
                    <a:ext cx="9525" cy="40481"/>
                  </a:xfrm>
                  <a:custGeom>
                    <a:avLst/>
                    <a:gdLst>
                      <a:gd name="connsiteX0" fmla="*/ 185 w 9525"/>
                      <a:gd name="connsiteY0" fmla="*/ 85 h 40481"/>
                      <a:gd name="connsiteX1" fmla="*/ 185 w 9525"/>
                      <a:gd name="connsiteY1" fmla="*/ 40566 h 40481"/>
                    </a:gdLst>
                    <a:ahLst/>
                    <a:cxnLst>
                      <a:cxn ang="0">
                        <a:pos x="connsiteX0" y="connsiteY0"/>
                      </a:cxn>
                      <a:cxn ang="0">
                        <a:pos x="connsiteX1" y="connsiteY1"/>
                      </a:cxn>
                    </a:cxnLst>
                    <a:rect l="l" t="t" r="r" b="b"/>
                    <a:pathLst>
                      <a:path w="9525" h="40481">
                        <a:moveTo>
                          <a:pt x="185" y="85"/>
                        </a:moveTo>
                        <a:lnTo>
                          <a:pt x="185" y="4056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35" name="Freeform: Shape 1134">
                    <a:extLst>
                      <a:ext uri="{FF2B5EF4-FFF2-40B4-BE49-F238E27FC236}">
                        <a16:creationId xmlns:a16="http://schemas.microsoft.com/office/drawing/2014/main" id="{CCF8020E-1CF5-BD4E-FEE8-EE539ED962C9}"/>
                      </a:ext>
                    </a:extLst>
                  </p:cNvPr>
                  <p:cNvSpPr/>
                  <p:nvPr/>
                </p:nvSpPr>
                <p:spPr>
                  <a:xfrm>
                    <a:off x="4950181" y="3087928"/>
                    <a:ext cx="40481" cy="9525"/>
                  </a:xfrm>
                  <a:custGeom>
                    <a:avLst/>
                    <a:gdLst>
                      <a:gd name="connsiteX0" fmla="*/ 40666 w 40481"/>
                      <a:gd name="connsiteY0" fmla="*/ 85 h 9525"/>
                      <a:gd name="connsiteX1" fmla="*/ 185 w 40481"/>
                      <a:gd name="connsiteY1" fmla="*/ 85 h 9525"/>
                    </a:gdLst>
                    <a:ahLst/>
                    <a:cxnLst>
                      <a:cxn ang="0">
                        <a:pos x="connsiteX0" y="connsiteY0"/>
                      </a:cxn>
                      <a:cxn ang="0">
                        <a:pos x="connsiteX1" y="connsiteY1"/>
                      </a:cxn>
                    </a:cxnLst>
                    <a:rect l="l" t="t" r="r" b="b"/>
                    <a:pathLst>
                      <a:path w="40481" h="9525">
                        <a:moveTo>
                          <a:pt x="40666" y="85"/>
                        </a:moveTo>
                        <a:lnTo>
                          <a:pt x="185" y="8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49" name="Graphic 1449">
                  <a:extLst>
                    <a:ext uri="{FF2B5EF4-FFF2-40B4-BE49-F238E27FC236}">
                      <a16:creationId xmlns:a16="http://schemas.microsoft.com/office/drawing/2014/main" id="{60785B4A-9DF7-3C5D-D5C9-44A696E032A1}"/>
                    </a:ext>
                  </a:extLst>
                </p:cNvPr>
                <p:cNvGrpSpPr/>
                <p:nvPr/>
              </p:nvGrpSpPr>
              <p:grpSpPr>
                <a:xfrm>
                  <a:off x="4800008" y="3116111"/>
                  <a:ext cx="67468" cy="67467"/>
                  <a:chOff x="5062385" y="3166605"/>
                  <a:chExt cx="40481" cy="40481"/>
                </a:xfrm>
                <a:solidFill>
                  <a:srgbClr val="000000"/>
                </a:solidFill>
              </p:grpSpPr>
              <p:sp>
                <p:nvSpPr>
                  <p:cNvPr id="1132" name="Freeform: Shape 1131">
                    <a:extLst>
                      <a:ext uri="{FF2B5EF4-FFF2-40B4-BE49-F238E27FC236}">
                        <a16:creationId xmlns:a16="http://schemas.microsoft.com/office/drawing/2014/main" id="{88C10069-516E-6D33-EB09-0E9C1429F0E5}"/>
                      </a:ext>
                    </a:extLst>
                  </p:cNvPr>
                  <p:cNvSpPr/>
                  <p:nvPr/>
                </p:nvSpPr>
                <p:spPr>
                  <a:xfrm>
                    <a:off x="5082674" y="3166605"/>
                    <a:ext cx="9525" cy="40481"/>
                  </a:xfrm>
                  <a:custGeom>
                    <a:avLst/>
                    <a:gdLst>
                      <a:gd name="connsiteX0" fmla="*/ 197 w 9525"/>
                      <a:gd name="connsiteY0" fmla="*/ 96 h 40481"/>
                      <a:gd name="connsiteX1" fmla="*/ 197 w 9525"/>
                      <a:gd name="connsiteY1" fmla="*/ 40577 h 40481"/>
                    </a:gdLst>
                    <a:ahLst/>
                    <a:cxnLst>
                      <a:cxn ang="0">
                        <a:pos x="connsiteX0" y="connsiteY0"/>
                      </a:cxn>
                      <a:cxn ang="0">
                        <a:pos x="connsiteX1" y="connsiteY1"/>
                      </a:cxn>
                    </a:cxnLst>
                    <a:rect l="l" t="t" r="r" b="b"/>
                    <a:pathLst>
                      <a:path w="9525" h="40481">
                        <a:moveTo>
                          <a:pt x="197" y="96"/>
                        </a:moveTo>
                        <a:lnTo>
                          <a:pt x="197" y="4057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33" name="Freeform: Shape 1132">
                    <a:extLst>
                      <a:ext uri="{FF2B5EF4-FFF2-40B4-BE49-F238E27FC236}">
                        <a16:creationId xmlns:a16="http://schemas.microsoft.com/office/drawing/2014/main" id="{87F1CC7B-B55C-D9A4-1F86-42CD86E92550}"/>
                      </a:ext>
                    </a:extLst>
                  </p:cNvPr>
                  <p:cNvSpPr/>
                  <p:nvPr/>
                </p:nvSpPr>
                <p:spPr>
                  <a:xfrm>
                    <a:off x="5062385" y="3186893"/>
                    <a:ext cx="40481" cy="9525"/>
                  </a:xfrm>
                  <a:custGeom>
                    <a:avLst/>
                    <a:gdLst>
                      <a:gd name="connsiteX0" fmla="*/ 40678 w 40481"/>
                      <a:gd name="connsiteY0" fmla="*/ 96 h 9525"/>
                      <a:gd name="connsiteX1" fmla="*/ 197 w 40481"/>
                      <a:gd name="connsiteY1" fmla="*/ 96 h 9525"/>
                    </a:gdLst>
                    <a:ahLst/>
                    <a:cxnLst>
                      <a:cxn ang="0">
                        <a:pos x="connsiteX0" y="connsiteY0"/>
                      </a:cxn>
                      <a:cxn ang="0">
                        <a:pos x="connsiteX1" y="connsiteY1"/>
                      </a:cxn>
                    </a:cxnLst>
                    <a:rect l="l" t="t" r="r" b="b"/>
                    <a:pathLst>
                      <a:path w="40481" h="9525">
                        <a:moveTo>
                          <a:pt x="40678" y="96"/>
                        </a:moveTo>
                        <a:lnTo>
                          <a:pt x="197" y="9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50" name="Graphic 1449">
                  <a:extLst>
                    <a:ext uri="{FF2B5EF4-FFF2-40B4-BE49-F238E27FC236}">
                      <a16:creationId xmlns:a16="http://schemas.microsoft.com/office/drawing/2014/main" id="{498E8D27-0BE5-1876-1DB5-F7BEB26DBA1C}"/>
                    </a:ext>
                  </a:extLst>
                </p:cNvPr>
                <p:cNvGrpSpPr/>
                <p:nvPr/>
              </p:nvGrpSpPr>
              <p:grpSpPr>
                <a:xfrm>
                  <a:off x="4927167" y="3192310"/>
                  <a:ext cx="67468" cy="67467"/>
                  <a:chOff x="5138681" y="3212325"/>
                  <a:chExt cx="40481" cy="40481"/>
                </a:xfrm>
                <a:solidFill>
                  <a:srgbClr val="000000"/>
                </a:solidFill>
              </p:grpSpPr>
              <p:sp>
                <p:nvSpPr>
                  <p:cNvPr id="1130" name="Freeform: Shape 1129">
                    <a:extLst>
                      <a:ext uri="{FF2B5EF4-FFF2-40B4-BE49-F238E27FC236}">
                        <a16:creationId xmlns:a16="http://schemas.microsoft.com/office/drawing/2014/main" id="{17CEEF49-B118-213C-748F-CF8128C6AE3D}"/>
                      </a:ext>
                    </a:extLst>
                  </p:cNvPr>
                  <p:cNvSpPr/>
                  <p:nvPr/>
                </p:nvSpPr>
                <p:spPr>
                  <a:xfrm>
                    <a:off x="5158969" y="3212325"/>
                    <a:ext cx="9525" cy="40481"/>
                  </a:xfrm>
                  <a:custGeom>
                    <a:avLst/>
                    <a:gdLst>
                      <a:gd name="connsiteX0" fmla="*/ 205 w 9525"/>
                      <a:gd name="connsiteY0" fmla="*/ 100 h 40481"/>
                      <a:gd name="connsiteX1" fmla="*/ 205 w 9525"/>
                      <a:gd name="connsiteY1" fmla="*/ 40582 h 40481"/>
                    </a:gdLst>
                    <a:ahLst/>
                    <a:cxnLst>
                      <a:cxn ang="0">
                        <a:pos x="connsiteX0" y="connsiteY0"/>
                      </a:cxn>
                      <a:cxn ang="0">
                        <a:pos x="connsiteX1" y="connsiteY1"/>
                      </a:cxn>
                    </a:cxnLst>
                    <a:rect l="l" t="t" r="r" b="b"/>
                    <a:pathLst>
                      <a:path w="9525" h="40481">
                        <a:moveTo>
                          <a:pt x="205" y="100"/>
                        </a:moveTo>
                        <a:lnTo>
                          <a:pt x="205" y="4058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31" name="Freeform: Shape 1130">
                    <a:extLst>
                      <a:ext uri="{FF2B5EF4-FFF2-40B4-BE49-F238E27FC236}">
                        <a16:creationId xmlns:a16="http://schemas.microsoft.com/office/drawing/2014/main" id="{74C58CED-3BA2-D20C-3DE2-8E8863EC27E1}"/>
                      </a:ext>
                    </a:extLst>
                  </p:cNvPr>
                  <p:cNvSpPr/>
                  <p:nvPr/>
                </p:nvSpPr>
                <p:spPr>
                  <a:xfrm>
                    <a:off x="5138681" y="3232613"/>
                    <a:ext cx="40481" cy="9525"/>
                  </a:xfrm>
                  <a:custGeom>
                    <a:avLst/>
                    <a:gdLst>
                      <a:gd name="connsiteX0" fmla="*/ 40686 w 40481"/>
                      <a:gd name="connsiteY0" fmla="*/ 100 h 9525"/>
                      <a:gd name="connsiteX1" fmla="*/ 205 w 40481"/>
                      <a:gd name="connsiteY1" fmla="*/ 100 h 9525"/>
                    </a:gdLst>
                    <a:ahLst/>
                    <a:cxnLst>
                      <a:cxn ang="0">
                        <a:pos x="connsiteX0" y="connsiteY0"/>
                      </a:cxn>
                      <a:cxn ang="0">
                        <a:pos x="connsiteX1" y="connsiteY1"/>
                      </a:cxn>
                    </a:cxnLst>
                    <a:rect l="l" t="t" r="r" b="b"/>
                    <a:pathLst>
                      <a:path w="40481" h="9525">
                        <a:moveTo>
                          <a:pt x="40686" y="100"/>
                        </a:moveTo>
                        <a:lnTo>
                          <a:pt x="205" y="10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51" name="Graphic 1449">
                  <a:extLst>
                    <a:ext uri="{FF2B5EF4-FFF2-40B4-BE49-F238E27FC236}">
                      <a16:creationId xmlns:a16="http://schemas.microsoft.com/office/drawing/2014/main" id="{1E370F76-D72F-8BA3-95A5-8FC0D390CED9}"/>
                    </a:ext>
                  </a:extLst>
                </p:cNvPr>
                <p:cNvGrpSpPr/>
                <p:nvPr/>
              </p:nvGrpSpPr>
              <p:grpSpPr>
                <a:xfrm>
                  <a:off x="6981545" y="4148443"/>
                  <a:ext cx="67468" cy="67467"/>
                  <a:chOff x="6371311" y="3786015"/>
                  <a:chExt cx="40481" cy="40481"/>
                </a:xfrm>
                <a:solidFill>
                  <a:srgbClr val="000000"/>
                </a:solidFill>
              </p:grpSpPr>
              <p:sp>
                <p:nvSpPr>
                  <p:cNvPr id="1128" name="Freeform: Shape 1127">
                    <a:extLst>
                      <a:ext uri="{FF2B5EF4-FFF2-40B4-BE49-F238E27FC236}">
                        <a16:creationId xmlns:a16="http://schemas.microsoft.com/office/drawing/2014/main" id="{D8D92BD5-447C-4988-7885-4B6362C21332}"/>
                      </a:ext>
                    </a:extLst>
                  </p:cNvPr>
                  <p:cNvSpPr/>
                  <p:nvPr/>
                </p:nvSpPr>
                <p:spPr>
                  <a:xfrm>
                    <a:off x="6391599" y="3786015"/>
                    <a:ext cx="9525" cy="40481"/>
                  </a:xfrm>
                  <a:custGeom>
                    <a:avLst/>
                    <a:gdLst>
                      <a:gd name="connsiteX0" fmla="*/ 334 w 9525"/>
                      <a:gd name="connsiteY0" fmla="*/ 161 h 40481"/>
                      <a:gd name="connsiteX1" fmla="*/ 334 w 9525"/>
                      <a:gd name="connsiteY1" fmla="*/ 40642 h 40481"/>
                    </a:gdLst>
                    <a:ahLst/>
                    <a:cxnLst>
                      <a:cxn ang="0">
                        <a:pos x="connsiteX0" y="connsiteY0"/>
                      </a:cxn>
                      <a:cxn ang="0">
                        <a:pos x="connsiteX1" y="connsiteY1"/>
                      </a:cxn>
                    </a:cxnLst>
                    <a:rect l="l" t="t" r="r" b="b"/>
                    <a:pathLst>
                      <a:path w="9525" h="40481">
                        <a:moveTo>
                          <a:pt x="334" y="161"/>
                        </a:moveTo>
                        <a:lnTo>
                          <a:pt x="334" y="4064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29" name="Freeform: Shape 1128">
                    <a:extLst>
                      <a:ext uri="{FF2B5EF4-FFF2-40B4-BE49-F238E27FC236}">
                        <a16:creationId xmlns:a16="http://schemas.microsoft.com/office/drawing/2014/main" id="{105F3AE2-2B82-C66C-4FAC-F286D6296E08}"/>
                      </a:ext>
                    </a:extLst>
                  </p:cNvPr>
                  <p:cNvSpPr/>
                  <p:nvPr/>
                </p:nvSpPr>
                <p:spPr>
                  <a:xfrm>
                    <a:off x="6371311" y="3806304"/>
                    <a:ext cx="40481" cy="9525"/>
                  </a:xfrm>
                  <a:custGeom>
                    <a:avLst/>
                    <a:gdLst>
                      <a:gd name="connsiteX0" fmla="*/ 40816 w 40481"/>
                      <a:gd name="connsiteY0" fmla="*/ 161 h 9525"/>
                      <a:gd name="connsiteX1" fmla="*/ 334 w 40481"/>
                      <a:gd name="connsiteY1" fmla="*/ 161 h 9525"/>
                    </a:gdLst>
                    <a:ahLst/>
                    <a:cxnLst>
                      <a:cxn ang="0">
                        <a:pos x="connsiteX0" y="connsiteY0"/>
                      </a:cxn>
                      <a:cxn ang="0">
                        <a:pos x="connsiteX1" y="connsiteY1"/>
                      </a:cxn>
                    </a:cxnLst>
                    <a:rect l="l" t="t" r="r" b="b"/>
                    <a:pathLst>
                      <a:path w="40481" h="9525">
                        <a:moveTo>
                          <a:pt x="40816" y="161"/>
                        </a:moveTo>
                        <a:lnTo>
                          <a:pt x="334" y="16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52" name="Graphic 1449">
                  <a:extLst>
                    <a:ext uri="{FF2B5EF4-FFF2-40B4-BE49-F238E27FC236}">
                      <a16:creationId xmlns:a16="http://schemas.microsoft.com/office/drawing/2014/main" id="{9877A513-5D19-3E1E-862C-5A8846FEE78E}"/>
                    </a:ext>
                  </a:extLst>
                </p:cNvPr>
                <p:cNvGrpSpPr/>
                <p:nvPr/>
              </p:nvGrpSpPr>
              <p:grpSpPr>
                <a:xfrm>
                  <a:off x="6689288" y="3667282"/>
                  <a:ext cx="67468" cy="67467"/>
                  <a:chOff x="6195956" y="3497313"/>
                  <a:chExt cx="40481" cy="40481"/>
                </a:xfrm>
                <a:solidFill>
                  <a:srgbClr val="000000"/>
                </a:solidFill>
              </p:grpSpPr>
              <p:sp>
                <p:nvSpPr>
                  <p:cNvPr id="1126" name="Freeform: Shape 1125">
                    <a:extLst>
                      <a:ext uri="{FF2B5EF4-FFF2-40B4-BE49-F238E27FC236}">
                        <a16:creationId xmlns:a16="http://schemas.microsoft.com/office/drawing/2014/main" id="{A27D44DA-B6A5-9D23-16D7-3C42DFE66BF7}"/>
                      </a:ext>
                    </a:extLst>
                  </p:cNvPr>
                  <p:cNvSpPr/>
                  <p:nvPr/>
                </p:nvSpPr>
                <p:spPr>
                  <a:xfrm>
                    <a:off x="6216244" y="3497313"/>
                    <a:ext cx="9525" cy="40481"/>
                  </a:xfrm>
                  <a:custGeom>
                    <a:avLst/>
                    <a:gdLst>
                      <a:gd name="connsiteX0" fmla="*/ 316 w 9525"/>
                      <a:gd name="connsiteY0" fmla="*/ 130 h 40481"/>
                      <a:gd name="connsiteX1" fmla="*/ 316 w 9525"/>
                      <a:gd name="connsiteY1" fmla="*/ 40612 h 40481"/>
                    </a:gdLst>
                    <a:ahLst/>
                    <a:cxnLst>
                      <a:cxn ang="0">
                        <a:pos x="connsiteX0" y="connsiteY0"/>
                      </a:cxn>
                      <a:cxn ang="0">
                        <a:pos x="connsiteX1" y="connsiteY1"/>
                      </a:cxn>
                    </a:cxnLst>
                    <a:rect l="l" t="t" r="r" b="b"/>
                    <a:pathLst>
                      <a:path w="9525" h="40481">
                        <a:moveTo>
                          <a:pt x="316" y="130"/>
                        </a:moveTo>
                        <a:lnTo>
                          <a:pt x="316"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27" name="Freeform: Shape 1126">
                    <a:extLst>
                      <a:ext uri="{FF2B5EF4-FFF2-40B4-BE49-F238E27FC236}">
                        <a16:creationId xmlns:a16="http://schemas.microsoft.com/office/drawing/2014/main" id="{882A2865-56DF-0560-F8AF-4F9644BB3AC7}"/>
                      </a:ext>
                    </a:extLst>
                  </p:cNvPr>
                  <p:cNvSpPr/>
                  <p:nvPr/>
                </p:nvSpPr>
                <p:spPr>
                  <a:xfrm>
                    <a:off x="6195956" y="3517601"/>
                    <a:ext cx="40481" cy="9525"/>
                  </a:xfrm>
                  <a:custGeom>
                    <a:avLst/>
                    <a:gdLst>
                      <a:gd name="connsiteX0" fmla="*/ 40797 w 40481"/>
                      <a:gd name="connsiteY0" fmla="*/ 130 h 9525"/>
                      <a:gd name="connsiteX1" fmla="*/ 316 w 40481"/>
                      <a:gd name="connsiteY1" fmla="*/ 130 h 9525"/>
                    </a:gdLst>
                    <a:ahLst/>
                    <a:cxnLst>
                      <a:cxn ang="0">
                        <a:pos x="connsiteX0" y="connsiteY0"/>
                      </a:cxn>
                      <a:cxn ang="0">
                        <a:pos x="connsiteX1" y="connsiteY1"/>
                      </a:cxn>
                    </a:cxnLst>
                    <a:rect l="l" t="t" r="r" b="b"/>
                    <a:pathLst>
                      <a:path w="40481" h="9525">
                        <a:moveTo>
                          <a:pt x="40797" y="130"/>
                        </a:moveTo>
                        <a:lnTo>
                          <a:pt x="316"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53" name="Graphic 1449">
                  <a:extLst>
                    <a:ext uri="{FF2B5EF4-FFF2-40B4-BE49-F238E27FC236}">
                      <a16:creationId xmlns:a16="http://schemas.microsoft.com/office/drawing/2014/main" id="{12E12D2A-074A-0663-B59E-9D1C9235075D}"/>
                    </a:ext>
                  </a:extLst>
                </p:cNvPr>
                <p:cNvGrpSpPr/>
                <p:nvPr/>
              </p:nvGrpSpPr>
              <p:grpSpPr>
                <a:xfrm>
                  <a:off x="6466085" y="3667282"/>
                  <a:ext cx="67468" cy="67467"/>
                  <a:chOff x="6062034" y="3497313"/>
                  <a:chExt cx="40481" cy="40481"/>
                </a:xfrm>
                <a:solidFill>
                  <a:srgbClr val="000000"/>
                </a:solidFill>
              </p:grpSpPr>
              <p:sp>
                <p:nvSpPr>
                  <p:cNvPr id="1124" name="Freeform: Shape 1123">
                    <a:extLst>
                      <a:ext uri="{FF2B5EF4-FFF2-40B4-BE49-F238E27FC236}">
                        <a16:creationId xmlns:a16="http://schemas.microsoft.com/office/drawing/2014/main" id="{1476DEAF-25F6-AE51-5866-E41716F68F82}"/>
                      </a:ext>
                    </a:extLst>
                  </p:cNvPr>
                  <p:cNvSpPr/>
                  <p:nvPr/>
                </p:nvSpPr>
                <p:spPr>
                  <a:xfrm>
                    <a:off x="6082322" y="3497313"/>
                    <a:ext cx="9525" cy="40481"/>
                  </a:xfrm>
                  <a:custGeom>
                    <a:avLst/>
                    <a:gdLst>
                      <a:gd name="connsiteX0" fmla="*/ 302 w 9525"/>
                      <a:gd name="connsiteY0" fmla="*/ 130 h 40481"/>
                      <a:gd name="connsiteX1" fmla="*/ 302 w 9525"/>
                      <a:gd name="connsiteY1" fmla="*/ 40612 h 40481"/>
                    </a:gdLst>
                    <a:ahLst/>
                    <a:cxnLst>
                      <a:cxn ang="0">
                        <a:pos x="connsiteX0" y="connsiteY0"/>
                      </a:cxn>
                      <a:cxn ang="0">
                        <a:pos x="connsiteX1" y="connsiteY1"/>
                      </a:cxn>
                    </a:cxnLst>
                    <a:rect l="l" t="t" r="r" b="b"/>
                    <a:pathLst>
                      <a:path w="9525" h="40481">
                        <a:moveTo>
                          <a:pt x="302" y="130"/>
                        </a:moveTo>
                        <a:lnTo>
                          <a:pt x="302"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25" name="Freeform: Shape 1124">
                    <a:extLst>
                      <a:ext uri="{FF2B5EF4-FFF2-40B4-BE49-F238E27FC236}">
                        <a16:creationId xmlns:a16="http://schemas.microsoft.com/office/drawing/2014/main" id="{01D91168-29C4-732C-A8F2-FE55C3A36D24}"/>
                      </a:ext>
                    </a:extLst>
                  </p:cNvPr>
                  <p:cNvSpPr/>
                  <p:nvPr/>
                </p:nvSpPr>
                <p:spPr>
                  <a:xfrm>
                    <a:off x="6062034" y="3517601"/>
                    <a:ext cx="40481" cy="9525"/>
                  </a:xfrm>
                  <a:custGeom>
                    <a:avLst/>
                    <a:gdLst>
                      <a:gd name="connsiteX0" fmla="*/ 40783 w 40481"/>
                      <a:gd name="connsiteY0" fmla="*/ 130 h 9525"/>
                      <a:gd name="connsiteX1" fmla="*/ 302 w 40481"/>
                      <a:gd name="connsiteY1" fmla="*/ 130 h 9525"/>
                    </a:gdLst>
                    <a:ahLst/>
                    <a:cxnLst>
                      <a:cxn ang="0">
                        <a:pos x="connsiteX0" y="connsiteY0"/>
                      </a:cxn>
                      <a:cxn ang="0">
                        <a:pos x="connsiteX1" y="connsiteY1"/>
                      </a:cxn>
                    </a:cxnLst>
                    <a:rect l="l" t="t" r="r" b="b"/>
                    <a:pathLst>
                      <a:path w="40481" h="9525">
                        <a:moveTo>
                          <a:pt x="40783" y="130"/>
                        </a:moveTo>
                        <a:lnTo>
                          <a:pt x="302"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54" name="Graphic 1449">
                  <a:extLst>
                    <a:ext uri="{FF2B5EF4-FFF2-40B4-BE49-F238E27FC236}">
                      <a16:creationId xmlns:a16="http://schemas.microsoft.com/office/drawing/2014/main" id="{EA22BE1E-2B62-C91E-7998-D507036809ED}"/>
                    </a:ext>
                  </a:extLst>
                </p:cNvPr>
                <p:cNvGrpSpPr/>
                <p:nvPr/>
              </p:nvGrpSpPr>
              <p:grpSpPr>
                <a:xfrm>
                  <a:off x="6441004" y="3667282"/>
                  <a:ext cx="67468" cy="67467"/>
                  <a:chOff x="6046985" y="3497313"/>
                  <a:chExt cx="40481" cy="40481"/>
                </a:xfrm>
                <a:solidFill>
                  <a:srgbClr val="000000"/>
                </a:solidFill>
              </p:grpSpPr>
              <p:sp>
                <p:nvSpPr>
                  <p:cNvPr id="1122" name="Freeform: Shape 1121">
                    <a:extLst>
                      <a:ext uri="{FF2B5EF4-FFF2-40B4-BE49-F238E27FC236}">
                        <a16:creationId xmlns:a16="http://schemas.microsoft.com/office/drawing/2014/main" id="{AF419563-3638-13EA-4D63-C59D44B592E4}"/>
                      </a:ext>
                    </a:extLst>
                  </p:cNvPr>
                  <p:cNvSpPr/>
                  <p:nvPr/>
                </p:nvSpPr>
                <p:spPr>
                  <a:xfrm>
                    <a:off x="6067273" y="3497313"/>
                    <a:ext cx="9525" cy="40481"/>
                  </a:xfrm>
                  <a:custGeom>
                    <a:avLst/>
                    <a:gdLst>
                      <a:gd name="connsiteX0" fmla="*/ 300 w 9525"/>
                      <a:gd name="connsiteY0" fmla="*/ 130 h 40481"/>
                      <a:gd name="connsiteX1" fmla="*/ 300 w 9525"/>
                      <a:gd name="connsiteY1" fmla="*/ 40612 h 40481"/>
                    </a:gdLst>
                    <a:ahLst/>
                    <a:cxnLst>
                      <a:cxn ang="0">
                        <a:pos x="connsiteX0" y="connsiteY0"/>
                      </a:cxn>
                      <a:cxn ang="0">
                        <a:pos x="connsiteX1" y="connsiteY1"/>
                      </a:cxn>
                    </a:cxnLst>
                    <a:rect l="l" t="t" r="r" b="b"/>
                    <a:pathLst>
                      <a:path w="9525" h="40481">
                        <a:moveTo>
                          <a:pt x="300" y="130"/>
                        </a:moveTo>
                        <a:lnTo>
                          <a:pt x="300"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23" name="Freeform: Shape 1122">
                    <a:extLst>
                      <a:ext uri="{FF2B5EF4-FFF2-40B4-BE49-F238E27FC236}">
                        <a16:creationId xmlns:a16="http://schemas.microsoft.com/office/drawing/2014/main" id="{63F8D9D1-1D0F-4C6B-22E0-6F2118AAB1F5}"/>
                      </a:ext>
                    </a:extLst>
                  </p:cNvPr>
                  <p:cNvSpPr/>
                  <p:nvPr/>
                </p:nvSpPr>
                <p:spPr>
                  <a:xfrm>
                    <a:off x="6046985" y="3517601"/>
                    <a:ext cx="40481" cy="9525"/>
                  </a:xfrm>
                  <a:custGeom>
                    <a:avLst/>
                    <a:gdLst>
                      <a:gd name="connsiteX0" fmla="*/ 40782 w 40481"/>
                      <a:gd name="connsiteY0" fmla="*/ 130 h 9525"/>
                      <a:gd name="connsiteX1" fmla="*/ 300 w 40481"/>
                      <a:gd name="connsiteY1" fmla="*/ 130 h 9525"/>
                    </a:gdLst>
                    <a:ahLst/>
                    <a:cxnLst>
                      <a:cxn ang="0">
                        <a:pos x="connsiteX0" y="connsiteY0"/>
                      </a:cxn>
                      <a:cxn ang="0">
                        <a:pos x="connsiteX1" y="connsiteY1"/>
                      </a:cxn>
                    </a:cxnLst>
                    <a:rect l="l" t="t" r="r" b="b"/>
                    <a:pathLst>
                      <a:path w="40481" h="9525">
                        <a:moveTo>
                          <a:pt x="40782" y="130"/>
                        </a:moveTo>
                        <a:lnTo>
                          <a:pt x="300"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55" name="Graphic 1449">
                  <a:extLst>
                    <a:ext uri="{FF2B5EF4-FFF2-40B4-BE49-F238E27FC236}">
                      <a16:creationId xmlns:a16="http://schemas.microsoft.com/office/drawing/2014/main" id="{C6A3935C-FE83-2AE5-DF5E-4F2F702ABF7B}"/>
                    </a:ext>
                  </a:extLst>
                </p:cNvPr>
                <p:cNvGrpSpPr/>
                <p:nvPr/>
              </p:nvGrpSpPr>
              <p:grpSpPr>
                <a:xfrm>
                  <a:off x="6399568" y="3667282"/>
                  <a:ext cx="67468" cy="67467"/>
                  <a:chOff x="6022124" y="3497313"/>
                  <a:chExt cx="40481" cy="40481"/>
                </a:xfrm>
                <a:solidFill>
                  <a:srgbClr val="000000"/>
                </a:solidFill>
              </p:grpSpPr>
              <p:sp>
                <p:nvSpPr>
                  <p:cNvPr id="1120" name="Freeform: Shape 1119">
                    <a:extLst>
                      <a:ext uri="{FF2B5EF4-FFF2-40B4-BE49-F238E27FC236}">
                        <a16:creationId xmlns:a16="http://schemas.microsoft.com/office/drawing/2014/main" id="{7BBE64D2-D5D4-8992-F993-EE255F2A83E4}"/>
                      </a:ext>
                    </a:extLst>
                  </p:cNvPr>
                  <p:cNvSpPr/>
                  <p:nvPr/>
                </p:nvSpPr>
                <p:spPr>
                  <a:xfrm>
                    <a:off x="6042413" y="3497313"/>
                    <a:ext cx="9525" cy="40481"/>
                  </a:xfrm>
                  <a:custGeom>
                    <a:avLst/>
                    <a:gdLst>
                      <a:gd name="connsiteX0" fmla="*/ 298 w 9525"/>
                      <a:gd name="connsiteY0" fmla="*/ 130 h 40481"/>
                      <a:gd name="connsiteX1" fmla="*/ 298 w 9525"/>
                      <a:gd name="connsiteY1" fmla="*/ 40612 h 40481"/>
                    </a:gdLst>
                    <a:ahLst/>
                    <a:cxnLst>
                      <a:cxn ang="0">
                        <a:pos x="connsiteX0" y="connsiteY0"/>
                      </a:cxn>
                      <a:cxn ang="0">
                        <a:pos x="connsiteX1" y="connsiteY1"/>
                      </a:cxn>
                    </a:cxnLst>
                    <a:rect l="l" t="t" r="r" b="b"/>
                    <a:pathLst>
                      <a:path w="9525" h="40481">
                        <a:moveTo>
                          <a:pt x="298" y="130"/>
                        </a:moveTo>
                        <a:lnTo>
                          <a:pt x="298"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21" name="Freeform: Shape 1120">
                    <a:extLst>
                      <a:ext uri="{FF2B5EF4-FFF2-40B4-BE49-F238E27FC236}">
                        <a16:creationId xmlns:a16="http://schemas.microsoft.com/office/drawing/2014/main" id="{D24161BB-50D7-6386-C9F7-BD8CE6A4A8C5}"/>
                      </a:ext>
                    </a:extLst>
                  </p:cNvPr>
                  <p:cNvSpPr/>
                  <p:nvPr/>
                </p:nvSpPr>
                <p:spPr>
                  <a:xfrm>
                    <a:off x="6022124" y="3517601"/>
                    <a:ext cx="40481" cy="9525"/>
                  </a:xfrm>
                  <a:custGeom>
                    <a:avLst/>
                    <a:gdLst>
                      <a:gd name="connsiteX0" fmla="*/ 40779 w 40481"/>
                      <a:gd name="connsiteY0" fmla="*/ 130 h 9525"/>
                      <a:gd name="connsiteX1" fmla="*/ 298 w 40481"/>
                      <a:gd name="connsiteY1" fmla="*/ 130 h 9525"/>
                    </a:gdLst>
                    <a:ahLst/>
                    <a:cxnLst>
                      <a:cxn ang="0">
                        <a:pos x="connsiteX0" y="connsiteY0"/>
                      </a:cxn>
                      <a:cxn ang="0">
                        <a:pos x="connsiteX1" y="connsiteY1"/>
                      </a:cxn>
                    </a:cxnLst>
                    <a:rect l="l" t="t" r="r" b="b"/>
                    <a:pathLst>
                      <a:path w="40481" h="9525">
                        <a:moveTo>
                          <a:pt x="40779" y="130"/>
                        </a:moveTo>
                        <a:lnTo>
                          <a:pt x="298"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56" name="Graphic 1449">
                  <a:extLst>
                    <a:ext uri="{FF2B5EF4-FFF2-40B4-BE49-F238E27FC236}">
                      <a16:creationId xmlns:a16="http://schemas.microsoft.com/office/drawing/2014/main" id="{53A6AF06-23ED-B07D-E2EE-5C7ACE8A7327}"/>
                    </a:ext>
                  </a:extLst>
                </p:cNvPr>
                <p:cNvGrpSpPr/>
                <p:nvPr/>
              </p:nvGrpSpPr>
              <p:grpSpPr>
                <a:xfrm>
                  <a:off x="6282570" y="3667282"/>
                  <a:ext cx="67468" cy="67467"/>
                  <a:chOff x="5951925" y="3497313"/>
                  <a:chExt cx="40481" cy="40481"/>
                </a:xfrm>
                <a:solidFill>
                  <a:srgbClr val="000000"/>
                </a:solidFill>
              </p:grpSpPr>
              <p:sp>
                <p:nvSpPr>
                  <p:cNvPr id="1118" name="Freeform: Shape 1117">
                    <a:extLst>
                      <a:ext uri="{FF2B5EF4-FFF2-40B4-BE49-F238E27FC236}">
                        <a16:creationId xmlns:a16="http://schemas.microsoft.com/office/drawing/2014/main" id="{C551E552-A033-1BEC-B30F-6E2BD0BD75F2}"/>
                      </a:ext>
                    </a:extLst>
                  </p:cNvPr>
                  <p:cNvSpPr/>
                  <p:nvPr/>
                </p:nvSpPr>
                <p:spPr>
                  <a:xfrm>
                    <a:off x="5972213" y="3497313"/>
                    <a:ext cx="9525" cy="40481"/>
                  </a:xfrm>
                  <a:custGeom>
                    <a:avLst/>
                    <a:gdLst>
                      <a:gd name="connsiteX0" fmla="*/ 290 w 9525"/>
                      <a:gd name="connsiteY0" fmla="*/ 130 h 40481"/>
                      <a:gd name="connsiteX1" fmla="*/ 290 w 9525"/>
                      <a:gd name="connsiteY1" fmla="*/ 40612 h 40481"/>
                    </a:gdLst>
                    <a:ahLst/>
                    <a:cxnLst>
                      <a:cxn ang="0">
                        <a:pos x="connsiteX0" y="connsiteY0"/>
                      </a:cxn>
                      <a:cxn ang="0">
                        <a:pos x="connsiteX1" y="connsiteY1"/>
                      </a:cxn>
                    </a:cxnLst>
                    <a:rect l="l" t="t" r="r" b="b"/>
                    <a:pathLst>
                      <a:path w="9525" h="40481">
                        <a:moveTo>
                          <a:pt x="290" y="130"/>
                        </a:moveTo>
                        <a:lnTo>
                          <a:pt x="290"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19" name="Freeform: Shape 1118">
                    <a:extLst>
                      <a:ext uri="{FF2B5EF4-FFF2-40B4-BE49-F238E27FC236}">
                        <a16:creationId xmlns:a16="http://schemas.microsoft.com/office/drawing/2014/main" id="{06BC9CB0-1524-8F39-1706-854BFB75B5E4}"/>
                      </a:ext>
                    </a:extLst>
                  </p:cNvPr>
                  <p:cNvSpPr/>
                  <p:nvPr/>
                </p:nvSpPr>
                <p:spPr>
                  <a:xfrm>
                    <a:off x="5951925" y="3517601"/>
                    <a:ext cx="40481" cy="9525"/>
                  </a:xfrm>
                  <a:custGeom>
                    <a:avLst/>
                    <a:gdLst>
                      <a:gd name="connsiteX0" fmla="*/ 40772 w 40481"/>
                      <a:gd name="connsiteY0" fmla="*/ 130 h 9525"/>
                      <a:gd name="connsiteX1" fmla="*/ 290 w 40481"/>
                      <a:gd name="connsiteY1" fmla="*/ 130 h 9525"/>
                    </a:gdLst>
                    <a:ahLst/>
                    <a:cxnLst>
                      <a:cxn ang="0">
                        <a:pos x="connsiteX0" y="connsiteY0"/>
                      </a:cxn>
                      <a:cxn ang="0">
                        <a:pos x="connsiteX1" y="connsiteY1"/>
                      </a:cxn>
                    </a:cxnLst>
                    <a:rect l="l" t="t" r="r" b="b"/>
                    <a:pathLst>
                      <a:path w="40481" h="9525">
                        <a:moveTo>
                          <a:pt x="40772" y="130"/>
                        </a:moveTo>
                        <a:lnTo>
                          <a:pt x="290"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57" name="Graphic 1449">
                  <a:extLst>
                    <a:ext uri="{FF2B5EF4-FFF2-40B4-BE49-F238E27FC236}">
                      <a16:creationId xmlns:a16="http://schemas.microsoft.com/office/drawing/2014/main" id="{E60C9AC4-441F-2881-02FE-4BE375ADB81C}"/>
                    </a:ext>
                  </a:extLst>
                </p:cNvPr>
                <p:cNvGrpSpPr/>
                <p:nvPr/>
              </p:nvGrpSpPr>
              <p:grpSpPr>
                <a:xfrm>
                  <a:off x="6324639" y="3667282"/>
                  <a:ext cx="67468" cy="67467"/>
                  <a:chOff x="5977166" y="3497313"/>
                  <a:chExt cx="40481" cy="40481"/>
                </a:xfrm>
                <a:solidFill>
                  <a:srgbClr val="000000"/>
                </a:solidFill>
              </p:grpSpPr>
              <p:sp>
                <p:nvSpPr>
                  <p:cNvPr id="1116" name="Freeform: Shape 1115">
                    <a:extLst>
                      <a:ext uri="{FF2B5EF4-FFF2-40B4-BE49-F238E27FC236}">
                        <a16:creationId xmlns:a16="http://schemas.microsoft.com/office/drawing/2014/main" id="{B166C471-F653-2D12-50EC-5AC17ECF4218}"/>
                      </a:ext>
                    </a:extLst>
                  </p:cNvPr>
                  <p:cNvSpPr/>
                  <p:nvPr/>
                </p:nvSpPr>
                <p:spPr>
                  <a:xfrm>
                    <a:off x="5997455" y="3497313"/>
                    <a:ext cx="9525" cy="40481"/>
                  </a:xfrm>
                  <a:custGeom>
                    <a:avLst/>
                    <a:gdLst>
                      <a:gd name="connsiteX0" fmla="*/ 293 w 9525"/>
                      <a:gd name="connsiteY0" fmla="*/ 130 h 40481"/>
                      <a:gd name="connsiteX1" fmla="*/ 293 w 9525"/>
                      <a:gd name="connsiteY1" fmla="*/ 40612 h 40481"/>
                    </a:gdLst>
                    <a:ahLst/>
                    <a:cxnLst>
                      <a:cxn ang="0">
                        <a:pos x="connsiteX0" y="connsiteY0"/>
                      </a:cxn>
                      <a:cxn ang="0">
                        <a:pos x="connsiteX1" y="connsiteY1"/>
                      </a:cxn>
                    </a:cxnLst>
                    <a:rect l="l" t="t" r="r" b="b"/>
                    <a:pathLst>
                      <a:path w="9525" h="40481">
                        <a:moveTo>
                          <a:pt x="293" y="130"/>
                        </a:moveTo>
                        <a:lnTo>
                          <a:pt x="293"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17" name="Freeform: Shape 1116">
                    <a:extLst>
                      <a:ext uri="{FF2B5EF4-FFF2-40B4-BE49-F238E27FC236}">
                        <a16:creationId xmlns:a16="http://schemas.microsoft.com/office/drawing/2014/main" id="{3E53903D-24CC-C0B9-D307-034F971E9593}"/>
                      </a:ext>
                    </a:extLst>
                  </p:cNvPr>
                  <p:cNvSpPr/>
                  <p:nvPr/>
                </p:nvSpPr>
                <p:spPr>
                  <a:xfrm>
                    <a:off x="5977166" y="3517601"/>
                    <a:ext cx="40481" cy="9525"/>
                  </a:xfrm>
                  <a:custGeom>
                    <a:avLst/>
                    <a:gdLst>
                      <a:gd name="connsiteX0" fmla="*/ 40774 w 40481"/>
                      <a:gd name="connsiteY0" fmla="*/ 130 h 9525"/>
                      <a:gd name="connsiteX1" fmla="*/ 293 w 40481"/>
                      <a:gd name="connsiteY1" fmla="*/ 130 h 9525"/>
                    </a:gdLst>
                    <a:ahLst/>
                    <a:cxnLst>
                      <a:cxn ang="0">
                        <a:pos x="connsiteX0" y="connsiteY0"/>
                      </a:cxn>
                      <a:cxn ang="0">
                        <a:pos x="connsiteX1" y="connsiteY1"/>
                      </a:cxn>
                    </a:cxnLst>
                    <a:rect l="l" t="t" r="r" b="b"/>
                    <a:pathLst>
                      <a:path w="40481" h="9525">
                        <a:moveTo>
                          <a:pt x="40774" y="130"/>
                        </a:moveTo>
                        <a:lnTo>
                          <a:pt x="293"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58" name="Graphic 1449">
                  <a:extLst>
                    <a:ext uri="{FF2B5EF4-FFF2-40B4-BE49-F238E27FC236}">
                      <a16:creationId xmlns:a16="http://schemas.microsoft.com/office/drawing/2014/main" id="{718A2A10-17E7-F465-FEA9-71C0C97E81C1}"/>
                    </a:ext>
                  </a:extLst>
                </p:cNvPr>
                <p:cNvGrpSpPr/>
                <p:nvPr/>
              </p:nvGrpSpPr>
              <p:grpSpPr>
                <a:xfrm>
                  <a:off x="6125409" y="3667282"/>
                  <a:ext cx="67468" cy="67467"/>
                  <a:chOff x="5857628" y="3497313"/>
                  <a:chExt cx="40481" cy="40481"/>
                </a:xfrm>
                <a:solidFill>
                  <a:srgbClr val="000000"/>
                </a:solidFill>
              </p:grpSpPr>
              <p:sp>
                <p:nvSpPr>
                  <p:cNvPr id="1114" name="Freeform: Shape 1113">
                    <a:extLst>
                      <a:ext uri="{FF2B5EF4-FFF2-40B4-BE49-F238E27FC236}">
                        <a16:creationId xmlns:a16="http://schemas.microsoft.com/office/drawing/2014/main" id="{1D8EB5C2-27EA-D502-919F-9D3DAB6551F1}"/>
                      </a:ext>
                    </a:extLst>
                  </p:cNvPr>
                  <p:cNvSpPr/>
                  <p:nvPr/>
                </p:nvSpPr>
                <p:spPr>
                  <a:xfrm>
                    <a:off x="5877916" y="3497313"/>
                    <a:ext cx="9525" cy="40481"/>
                  </a:xfrm>
                  <a:custGeom>
                    <a:avLst/>
                    <a:gdLst>
                      <a:gd name="connsiteX0" fmla="*/ 280 w 9525"/>
                      <a:gd name="connsiteY0" fmla="*/ 130 h 40481"/>
                      <a:gd name="connsiteX1" fmla="*/ 280 w 9525"/>
                      <a:gd name="connsiteY1" fmla="*/ 40612 h 40481"/>
                    </a:gdLst>
                    <a:ahLst/>
                    <a:cxnLst>
                      <a:cxn ang="0">
                        <a:pos x="connsiteX0" y="connsiteY0"/>
                      </a:cxn>
                      <a:cxn ang="0">
                        <a:pos x="connsiteX1" y="connsiteY1"/>
                      </a:cxn>
                    </a:cxnLst>
                    <a:rect l="l" t="t" r="r" b="b"/>
                    <a:pathLst>
                      <a:path w="9525" h="40481">
                        <a:moveTo>
                          <a:pt x="280" y="130"/>
                        </a:moveTo>
                        <a:lnTo>
                          <a:pt x="280"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15" name="Freeform: Shape 1114">
                    <a:extLst>
                      <a:ext uri="{FF2B5EF4-FFF2-40B4-BE49-F238E27FC236}">
                        <a16:creationId xmlns:a16="http://schemas.microsoft.com/office/drawing/2014/main" id="{F5AAD336-5336-51FD-CBA5-2DBBCB887EB5}"/>
                      </a:ext>
                    </a:extLst>
                  </p:cNvPr>
                  <p:cNvSpPr/>
                  <p:nvPr/>
                </p:nvSpPr>
                <p:spPr>
                  <a:xfrm>
                    <a:off x="5857628" y="3517601"/>
                    <a:ext cx="40481" cy="9525"/>
                  </a:xfrm>
                  <a:custGeom>
                    <a:avLst/>
                    <a:gdLst>
                      <a:gd name="connsiteX0" fmla="*/ 40762 w 40481"/>
                      <a:gd name="connsiteY0" fmla="*/ 130 h 9525"/>
                      <a:gd name="connsiteX1" fmla="*/ 280 w 40481"/>
                      <a:gd name="connsiteY1" fmla="*/ 130 h 9525"/>
                    </a:gdLst>
                    <a:ahLst/>
                    <a:cxnLst>
                      <a:cxn ang="0">
                        <a:pos x="connsiteX0" y="connsiteY0"/>
                      </a:cxn>
                      <a:cxn ang="0">
                        <a:pos x="connsiteX1" y="connsiteY1"/>
                      </a:cxn>
                    </a:cxnLst>
                    <a:rect l="l" t="t" r="r" b="b"/>
                    <a:pathLst>
                      <a:path w="40481" h="9525">
                        <a:moveTo>
                          <a:pt x="40762" y="130"/>
                        </a:moveTo>
                        <a:lnTo>
                          <a:pt x="280"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59" name="Graphic 1449">
                  <a:extLst>
                    <a:ext uri="{FF2B5EF4-FFF2-40B4-BE49-F238E27FC236}">
                      <a16:creationId xmlns:a16="http://schemas.microsoft.com/office/drawing/2014/main" id="{1528D060-1F28-3870-AFD1-E8AB14AAC73E}"/>
                    </a:ext>
                  </a:extLst>
                </p:cNvPr>
                <p:cNvGrpSpPr/>
                <p:nvPr/>
              </p:nvGrpSpPr>
              <p:grpSpPr>
                <a:xfrm>
                  <a:off x="6130329" y="3667282"/>
                  <a:ext cx="67468" cy="67467"/>
                  <a:chOff x="5860580" y="3497313"/>
                  <a:chExt cx="40481" cy="40481"/>
                </a:xfrm>
                <a:solidFill>
                  <a:srgbClr val="000000"/>
                </a:solidFill>
              </p:grpSpPr>
              <p:sp>
                <p:nvSpPr>
                  <p:cNvPr id="1112" name="Freeform: Shape 1111">
                    <a:extLst>
                      <a:ext uri="{FF2B5EF4-FFF2-40B4-BE49-F238E27FC236}">
                        <a16:creationId xmlns:a16="http://schemas.microsoft.com/office/drawing/2014/main" id="{AAF47896-57AF-4CAA-4FE4-B07B8035BFDF}"/>
                      </a:ext>
                    </a:extLst>
                  </p:cNvPr>
                  <p:cNvSpPr/>
                  <p:nvPr/>
                </p:nvSpPr>
                <p:spPr>
                  <a:xfrm>
                    <a:off x="5880869" y="3497313"/>
                    <a:ext cx="9525" cy="40481"/>
                  </a:xfrm>
                  <a:custGeom>
                    <a:avLst/>
                    <a:gdLst>
                      <a:gd name="connsiteX0" fmla="*/ 281 w 9525"/>
                      <a:gd name="connsiteY0" fmla="*/ 130 h 40481"/>
                      <a:gd name="connsiteX1" fmla="*/ 281 w 9525"/>
                      <a:gd name="connsiteY1" fmla="*/ 40612 h 40481"/>
                    </a:gdLst>
                    <a:ahLst/>
                    <a:cxnLst>
                      <a:cxn ang="0">
                        <a:pos x="connsiteX0" y="connsiteY0"/>
                      </a:cxn>
                      <a:cxn ang="0">
                        <a:pos x="connsiteX1" y="connsiteY1"/>
                      </a:cxn>
                    </a:cxnLst>
                    <a:rect l="l" t="t" r="r" b="b"/>
                    <a:pathLst>
                      <a:path w="9525" h="40481">
                        <a:moveTo>
                          <a:pt x="281" y="130"/>
                        </a:moveTo>
                        <a:lnTo>
                          <a:pt x="281"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13" name="Freeform: Shape 1112">
                    <a:extLst>
                      <a:ext uri="{FF2B5EF4-FFF2-40B4-BE49-F238E27FC236}">
                        <a16:creationId xmlns:a16="http://schemas.microsoft.com/office/drawing/2014/main" id="{B24BA2DB-02F0-4C20-2391-75E082F5BDF7}"/>
                      </a:ext>
                    </a:extLst>
                  </p:cNvPr>
                  <p:cNvSpPr/>
                  <p:nvPr/>
                </p:nvSpPr>
                <p:spPr>
                  <a:xfrm>
                    <a:off x="5860580" y="3517601"/>
                    <a:ext cx="40481" cy="9525"/>
                  </a:xfrm>
                  <a:custGeom>
                    <a:avLst/>
                    <a:gdLst>
                      <a:gd name="connsiteX0" fmla="*/ 40762 w 40481"/>
                      <a:gd name="connsiteY0" fmla="*/ 130 h 9525"/>
                      <a:gd name="connsiteX1" fmla="*/ 281 w 40481"/>
                      <a:gd name="connsiteY1" fmla="*/ 130 h 9525"/>
                    </a:gdLst>
                    <a:ahLst/>
                    <a:cxnLst>
                      <a:cxn ang="0">
                        <a:pos x="connsiteX0" y="connsiteY0"/>
                      </a:cxn>
                      <a:cxn ang="0">
                        <a:pos x="connsiteX1" y="connsiteY1"/>
                      </a:cxn>
                    </a:cxnLst>
                    <a:rect l="l" t="t" r="r" b="b"/>
                    <a:pathLst>
                      <a:path w="40481" h="9525">
                        <a:moveTo>
                          <a:pt x="40762" y="130"/>
                        </a:moveTo>
                        <a:lnTo>
                          <a:pt x="281"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60" name="Graphic 1449">
                  <a:extLst>
                    <a:ext uri="{FF2B5EF4-FFF2-40B4-BE49-F238E27FC236}">
                      <a16:creationId xmlns:a16="http://schemas.microsoft.com/office/drawing/2014/main" id="{1B5EC94D-3E80-A41A-0520-ED299B3A778C}"/>
                    </a:ext>
                  </a:extLst>
                </p:cNvPr>
                <p:cNvGrpSpPr/>
                <p:nvPr/>
              </p:nvGrpSpPr>
              <p:grpSpPr>
                <a:xfrm>
                  <a:off x="6018888" y="3667282"/>
                  <a:ext cx="67468" cy="67467"/>
                  <a:chOff x="5793715" y="3497313"/>
                  <a:chExt cx="40481" cy="40481"/>
                </a:xfrm>
                <a:solidFill>
                  <a:srgbClr val="000000"/>
                </a:solidFill>
              </p:grpSpPr>
              <p:sp>
                <p:nvSpPr>
                  <p:cNvPr id="1110" name="Freeform: Shape 1109">
                    <a:extLst>
                      <a:ext uri="{FF2B5EF4-FFF2-40B4-BE49-F238E27FC236}">
                        <a16:creationId xmlns:a16="http://schemas.microsoft.com/office/drawing/2014/main" id="{E7F77BF5-BE4F-E8C1-DFC6-37E4DC37075A}"/>
                      </a:ext>
                    </a:extLst>
                  </p:cNvPr>
                  <p:cNvSpPr/>
                  <p:nvPr/>
                </p:nvSpPr>
                <p:spPr>
                  <a:xfrm>
                    <a:off x="5814003" y="3497313"/>
                    <a:ext cx="9525" cy="40481"/>
                  </a:xfrm>
                  <a:custGeom>
                    <a:avLst/>
                    <a:gdLst>
                      <a:gd name="connsiteX0" fmla="*/ 274 w 9525"/>
                      <a:gd name="connsiteY0" fmla="*/ 130 h 40481"/>
                      <a:gd name="connsiteX1" fmla="*/ 274 w 9525"/>
                      <a:gd name="connsiteY1" fmla="*/ 40612 h 40481"/>
                    </a:gdLst>
                    <a:ahLst/>
                    <a:cxnLst>
                      <a:cxn ang="0">
                        <a:pos x="connsiteX0" y="connsiteY0"/>
                      </a:cxn>
                      <a:cxn ang="0">
                        <a:pos x="connsiteX1" y="connsiteY1"/>
                      </a:cxn>
                    </a:cxnLst>
                    <a:rect l="l" t="t" r="r" b="b"/>
                    <a:pathLst>
                      <a:path w="9525" h="40481">
                        <a:moveTo>
                          <a:pt x="274" y="130"/>
                        </a:moveTo>
                        <a:lnTo>
                          <a:pt x="274"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11" name="Freeform: Shape 1110">
                    <a:extLst>
                      <a:ext uri="{FF2B5EF4-FFF2-40B4-BE49-F238E27FC236}">
                        <a16:creationId xmlns:a16="http://schemas.microsoft.com/office/drawing/2014/main" id="{3FDA15DC-D01E-FE25-6831-93BEDE77E9E7}"/>
                      </a:ext>
                    </a:extLst>
                  </p:cNvPr>
                  <p:cNvSpPr/>
                  <p:nvPr/>
                </p:nvSpPr>
                <p:spPr>
                  <a:xfrm>
                    <a:off x="5793715" y="3517601"/>
                    <a:ext cx="40481" cy="9525"/>
                  </a:xfrm>
                  <a:custGeom>
                    <a:avLst/>
                    <a:gdLst>
                      <a:gd name="connsiteX0" fmla="*/ 40755 w 40481"/>
                      <a:gd name="connsiteY0" fmla="*/ 130 h 9525"/>
                      <a:gd name="connsiteX1" fmla="*/ 274 w 40481"/>
                      <a:gd name="connsiteY1" fmla="*/ 130 h 9525"/>
                    </a:gdLst>
                    <a:ahLst/>
                    <a:cxnLst>
                      <a:cxn ang="0">
                        <a:pos x="connsiteX0" y="connsiteY0"/>
                      </a:cxn>
                      <a:cxn ang="0">
                        <a:pos x="connsiteX1" y="connsiteY1"/>
                      </a:cxn>
                    </a:cxnLst>
                    <a:rect l="l" t="t" r="r" b="b"/>
                    <a:pathLst>
                      <a:path w="40481" h="9525">
                        <a:moveTo>
                          <a:pt x="40755" y="130"/>
                        </a:moveTo>
                        <a:lnTo>
                          <a:pt x="274"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61" name="Graphic 1449">
                  <a:extLst>
                    <a:ext uri="{FF2B5EF4-FFF2-40B4-BE49-F238E27FC236}">
                      <a16:creationId xmlns:a16="http://schemas.microsoft.com/office/drawing/2014/main" id="{A34ABA5B-CFFC-C37F-4C25-BD0ECD074973}"/>
                    </a:ext>
                  </a:extLst>
                </p:cNvPr>
                <p:cNvGrpSpPr/>
                <p:nvPr/>
              </p:nvGrpSpPr>
              <p:grpSpPr>
                <a:xfrm>
                  <a:off x="6039843" y="3667282"/>
                  <a:ext cx="67468" cy="67467"/>
                  <a:chOff x="5806288" y="3497313"/>
                  <a:chExt cx="40481" cy="40481"/>
                </a:xfrm>
                <a:solidFill>
                  <a:srgbClr val="000000"/>
                </a:solidFill>
              </p:grpSpPr>
              <p:sp>
                <p:nvSpPr>
                  <p:cNvPr id="1108" name="Freeform: Shape 1107">
                    <a:extLst>
                      <a:ext uri="{FF2B5EF4-FFF2-40B4-BE49-F238E27FC236}">
                        <a16:creationId xmlns:a16="http://schemas.microsoft.com/office/drawing/2014/main" id="{C362A77B-1DCE-21C5-381A-49837FDB3739}"/>
                      </a:ext>
                    </a:extLst>
                  </p:cNvPr>
                  <p:cNvSpPr/>
                  <p:nvPr/>
                </p:nvSpPr>
                <p:spPr>
                  <a:xfrm>
                    <a:off x="5826576" y="3497313"/>
                    <a:ext cx="9525" cy="40481"/>
                  </a:xfrm>
                  <a:custGeom>
                    <a:avLst/>
                    <a:gdLst>
                      <a:gd name="connsiteX0" fmla="*/ 275 w 9525"/>
                      <a:gd name="connsiteY0" fmla="*/ 130 h 40481"/>
                      <a:gd name="connsiteX1" fmla="*/ 275 w 9525"/>
                      <a:gd name="connsiteY1" fmla="*/ 40612 h 40481"/>
                    </a:gdLst>
                    <a:ahLst/>
                    <a:cxnLst>
                      <a:cxn ang="0">
                        <a:pos x="connsiteX0" y="connsiteY0"/>
                      </a:cxn>
                      <a:cxn ang="0">
                        <a:pos x="connsiteX1" y="connsiteY1"/>
                      </a:cxn>
                    </a:cxnLst>
                    <a:rect l="l" t="t" r="r" b="b"/>
                    <a:pathLst>
                      <a:path w="9525" h="40481">
                        <a:moveTo>
                          <a:pt x="275" y="130"/>
                        </a:moveTo>
                        <a:lnTo>
                          <a:pt x="275"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09" name="Freeform: Shape 1108">
                    <a:extLst>
                      <a:ext uri="{FF2B5EF4-FFF2-40B4-BE49-F238E27FC236}">
                        <a16:creationId xmlns:a16="http://schemas.microsoft.com/office/drawing/2014/main" id="{4EB6D123-B4DB-138B-BB86-1ECD4F2C1240}"/>
                      </a:ext>
                    </a:extLst>
                  </p:cNvPr>
                  <p:cNvSpPr/>
                  <p:nvPr/>
                </p:nvSpPr>
                <p:spPr>
                  <a:xfrm>
                    <a:off x="5806288" y="3517601"/>
                    <a:ext cx="40481" cy="9525"/>
                  </a:xfrm>
                  <a:custGeom>
                    <a:avLst/>
                    <a:gdLst>
                      <a:gd name="connsiteX0" fmla="*/ 40756 w 40481"/>
                      <a:gd name="connsiteY0" fmla="*/ 130 h 9525"/>
                      <a:gd name="connsiteX1" fmla="*/ 275 w 40481"/>
                      <a:gd name="connsiteY1" fmla="*/ 130 h 9525"/>
                    </a:gdLst>
                    <a:ahLst/>
                    <a:cxnLst>
                      <a:cxn ang="0">
                        <a:pos x="connsiteX0" y="connsiteY0"/>
                      </a:cxn>
                      <a:cxn ang="0">
                        <a:pos x="connsiteX1" y="connsiteY1"/>
                      </a:cxn>
                    </a:cxnLst>
                    <a:rect l="l" t="t" r="r" b="b"/>
                    <a:pathLst>
                      <a:path w="40481" h="9525">
                        <a:moveTo>
                          <a:pt x="40756" y="130"/>
                        </a:moveTo>
                        <a:lnTo>
                          <a:pt x="275"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62" name="Graphic 1449">
                  <a:extLst>
                    <a:ext uri="{FF2B5EF4-FFF2-40B4-BE49-F238E27FC236}">
                      <a16:creationId xmlns:a16="http://schemas.microsoft.com/office/drawing/2014/main" id="{F7F5A6AE-D9E4-B34C-203B-DD5448D52E26}"/>
                    </a:ext>
                  </a:extLst>
                </p:cNvPr>
                <p:cNvGrpSpPr/>
                <p:nvPr/>
              </p:nvGrpSpPr>
              <p:grpSpPr>
                <a:xfrm>
                  <a:off x="6176844" y="3667282"/>
                  <a:ext cx="67468" cy="67467"/>
                  <a:chOff x="5888489" y="3497313"/>
                  <a:chExt cx="40481" cy="40481"/>
                </a:xfrm>
                <a:solidFill>
                  <a:srgbClr val="000000"/>
                </a:solidFill>
              </p:grpSpPr>
              <p:sp>
                <p:nvSpPr>
                  <p:cNvPr id="1106" name="Freeform: Shape 1105">
                    <a:extLst>
                      <a:ext uri="{FF2B5EF4-FFF2-40B4-BE49-F238E27FC236}">
                        <a16:creationId xmlns:a16="http://schemas.microsoft.com/office/drawing/2014/main" id="{A04663BC-50EC-EF05-F084-4271C92E0053}"/>
                      </a:ext>
                    </a:extLst>
                  </p:cNvPr>
                  <p:cNvSpPr/>
                  <p:nvPr/>
                </p:nvSpPr>
                <p:spPr>
                  <a:xfrm>
                    <a:off x="5908777" y="3497313"/>
                    <a:ext cx="9525" cy="40481"/>
                  </a:xfrm>
                  <a:custGeom>
                    <a:avLst/>
                    <a:gdLst>
                      <a:gd name="connsiteX0" fmla="*/ 284 w 9525"/>
                      <a:gd name="connsiteY0" fmla="*/ 130 h 40481"/>
                      <a:gd name="connsiteX1" fmla="*/ 284 w 9525"/>
                      <a:gd name="connsiteY1" fmla="*/ 40612 h 40481"/>
                    </a:gdLst>
                    <a:ahLst/>
                    <a:cxnLst>
                      <a:cxn ang="0">
                        <a:pos x="connsiteX0" y="connsiteY0"/>
                      </a:cxn>
                      <a:cxn ang="0">
                        <a:pos x="connsiteX1" y="connsiteY1"/>
                      </a:cxn>
                    </a:cxnLst>
                    <a:rect l="l" t="t" r="r" b="b"/>
                    <a:pathLst>
                      <a:path w="9525" h="40481">
                        <a:moveTo>
                          <a:pt x="284" y="130"/>
                        </a:moveTo>
                        <a:lnTo>
                          <a:pt x="284"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07" name="Freeform: Shape 1106">
                    <a:extLst>
                      <a:ext uri="{FF2B5EF4-FFF2-40B4-BE49-F238E27FC236}">
                        <a16:creationId xmlns:a16="http://schemas.microsoft.com/office/drawing/2014/main" id="{18E3CB4C-1C71-98A1-253A-F3B17A61C7DD}"/>
                      </a:ext>
                    </a:extLst>
                  </p:cNvPr>
                  <p:cNvSpPr/>
                  <p:nvPr/>
                </p:nvSpPr>
                <p:spPr>
                  <a:xfrm>
                    <a:off x="5888489" y="3517601"/>
                    <a:ext cx="40481" cy="9525"/>
                  </a:xfrm>
                  <a:custGeom>
                    <a:avLst/>
                    <a:gdLst>
                      <a:gd name="connsiteX0" fmla="*/ 40765 w 40481"/>
                      <a:gd name="connsiteY0" fmla="*/ 130 h 9525"/>
                      <a:gd name="connsiteX1" fmla="*/ 284 w 40481"/>
                      <a:gd name="connsiteY1" fmla="*/ 130 h 9525"/>
                    </a:gdLst>
                    <a:ahLst/>
                    <a:cxnLst>
                      <a:cxn ang="0">
                        <a:pos x="connsiteX0" y="connsiteY0"/>
                      </a:cxn>
                      <a:cxn ang="0">
                        <a:pos x="connsiteX1" y="connsiteY1"/>
                      </a:cxn>
                    </a:cxnLst>
                    <a:rect l="l" t="t" r="r" b="b"/>
                    <a:pathLst>
                      <a:path w="40481" h="9525">
                        <a:moveTo>
                          <a:pt x="40765" y="130"/>
                        </a:moveTo>
                        <a:lnTo>
                          <a:pt x="284"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63" name="Graphic 1449">
                  <a:extLst>
                    <a:ext uri="{FF2B5EF4-FFF2-40B4-BE49-F238E27FC236}">
                      <a16:creationId xmlns:a16="http://schemas.microsoft.com/office/drawing/2014/main" id="{0B3A3310-A3A9-A6F2-E1F9-55FD16008C65}"/>
                    </a:ext>
                  </a:extLst>
                </p:cNvPr>
                <p:cNvGrpSpPr/>
                <p:nvPr/>
              </p:nvGrpSpPr>
              <p:grpSpPr>
                <a:xfrm>
                  <a:off x="6197799" y="3667282"/>
                  <a:ext cx="67468" cy="67467"/>
                  <a:chOff x="5901062" y="3497313"/>
                  <a:chExt cx="40481" cy="40481"/>
                </a:xfrm>
                <a:solidFill>
                  <a:srgbClr val="000000"/>
                </a:solidFill>
              </p:grpSpPr>
              <p:sp>
                <p:nvSpPr>
                  <p:cNvPr id="1104" name="Freeform: Shape 1103">
                    <a:extLst>
                      <a:ext uri="{FF2B5EF4-FFF2-40B4-BE49-F238E27FC236}">
                        <a16:creationId xmlns:a16="http://schemas.microsoft.com/office/drawing/2014/main" id="{FE538FF1-EFCD-ED52-CD1D-D569CEB9B445}"/>
                      </a:ext>
                    </a:extLst>
                  </p:cNvPr>
                  <p:cNvSpPr/>
                  <p:nvPr/>
                </p:nvSpPr>
                <p:spPr>
                  <a:xfrm>
                    <a:off x="5921350" y="3497313"/>
                    <a:ext cx="9525" cy="40481"/>
                  </a:xfrm>
                  <a:custGeom>
                    <a:avLst/>
                    <a:gdLst>
                      <a:gd name="connsiteX0" fmla="*/ 285 w 9525"/>
                      <a:gd name="connsiteY0" fmla="*/ 130 h 40481"/>
                      <a:gd name="connsiteX1" fmla="*/ 285 w 9525"/>
                      <a:gd name="connsiteY1" fmla="*/ 40612 h 40481"/>
                    </a:gdLst>
                    <a:ahLst/>
                    <a:cxnLst>
                      <a:cxn ang="0">
                        <a:pos x="connsiteX0" y="connsiteY0"/>
                      </a:cxn>
                      <a:cxn ang="0">
                        <a:pos x="connsiteX1" y="connsiteY1"/>
                      </a:cxn>
                    </a:cxnLst>
                    <a:rect l="l" t="t" r="r" b="b"/>
                    <a:pathLst>
                      <a:path w="9525" h="40481">
                        <a:moveTo>
                          <a:pt x="285" y="130"/>
                        </a:moveTo>
                        <a:lnTo>
                          <a:pt x="285"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05" name="Freeform: Shape 1104">
                    <a:extLst>
                      <a:ext uri="{FF2B5EF4-FFF2-40B4-BE49-F238E27FC236}">
                        <a16:creationId xmlns:a16="http://schemas.microsoft.com/office/drawing/2014/main" id="{0A7AA9E1-0408-7A37-9226-36C608B1D943}"/>
                      </a:ext>
                    </a:extLst>
                  </p:cNvPr>
                  <p:cNvSpPr/>
                  <p:nvPr/>
                </p:nvSpPr>
                <p:spPr>
                  <a:xfrm>
                    <a:off x="5901062" y="3517601"/>
                    <a:ext cx="40481" cy="9525"/>
                  </a:xfrm>
                  <a:custGeom>
                    <a:avLst/>
                    <a:gdLst>
                      <a:gd name="connsiteX0" fmla="*/ 40766 w 40481"/>
                      <a:gd name="connsiteY0" fmla="*/ 130 h 9525"/>
                      <a:gd name="connsiteX1" fmla="*/ 285 w 40481"/>
                      <a:gd name="connsiteY1" fmla="*/ 130 h 9525"/>
                    </a:gdLst>
                    <a:ahLst/>
                    <a:cxnLst>
                      <a:cxn ang="0">
                        <a:pos x="connsiteX0" y="connsiteY0"/>
                      </a:cxn>
                      <a:cxn ang="0">
                        <a:pos x="connsiteX1" y="connsiteY1"/>
                      </a:cxn>
                    </a:cxnLst>
                    <a:rect l="l" t="t" r="r" b="b"/>
                    <a:pathLst>
                      <a:path w="40481" h="9525">
                        <a:moveTo>
                          <a:pt x="40766" y="130"/>
                        </a:moveTo>
                        <a:lnTo>
                          <a:pt x="285"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64" name="Graphic 1449">
                  <a:extLst>
                    <a:ext uri="{FF2B5EF4-FFF2-40B4-BE49-F238E27FC236}">
                      <a16:creationId xmlns:a16="http://schemas.microsoft.com/office/drawing/2014/main" id="{086D5702-63B8-71F6-70EC-42CEEA7A3412}"/>
                    </a:ext>
                  </a:extLst>
                </p:cNvPr>
                <p:cNvGrpSpPr/>
                <p:nvPr/>
              </p:nvGrpSpPr>
              <p:grpSpPr>
                <a:xfrm>
                  <a:off x="6206689" y="3667282"/>
                  <a:ext cx="67468" cy="67467"/>
                  <a:chOff x="5906396" y="3497313"/>
                  <a:chExt cx="40481" cy="40481"/>
                </a:xfrm>
                <a:solidFill>
                  <a:srgbClr val="000000"/>
                </a:solidFill>
              </p:grpSpPr>
              <p:sp>
                <p:nvSpPr>
                  <p:cNvPr id="1102" name="Freeform: Shape 1101">
                    <a:extLst>
                      <a:ext uri="{FF2B5EF4-FFF2-40B4-BE49-F238E27FC236}">
                        <a16:creationId xmlns:a16="http://schemas.microsoft.com/office/drawing/2014/main" id="{C2B3D959-4EE8-FCD0-F618-FB2CF9A8091B}"/>
                      </a:ext>
                    </a:extLst>
                  </p:cNvPr>
                  <p:cNvSpPr/>
                  <p:nvPr/>
                </p:nvSpPr>
                <p:spPr>
                  <a:xfrm>
                    <a:off x="5926684" y="3497313"/>
                    <a:ext cx="9525" cy="40481"/>
                  </a:xfrm>
                  <a:custGeom>
                    <a:avLst/>
                    <a:gdLst>
                      <a:gd name="connsiteX0" fmla="*/ 286 w 9525"/>
                      <a:gd name="connsiteY0" fmla="*/ 130 h 40481"/>
                      <a:gd name="connsiteX1" fmla="*/ 286 w 9525"/>
                      <a:gd name="connsiteY1" fmla="*/ 40612 h 40481"/>
                    </a:gdLst>
                    <a:ahLst/>
                    <a:cxnLst>
                      <a:cxn ang="0">
                        <a:pos x="connsiteX0" y="connsiteY0"/>
                      </a:cxn>
                      <a:cxn ang="0">
                        <a:pos x="connsiteX1" y="connsiteY1"/>
                      </a:cxn>
                    </a:cxnLst>
                    <a:rect l="l" t="t" r="r" b="b"/>
                    <a:pathLst>
                      <a:path w="9525" h="40481">
                        <a:moveTo>
                          <a:pt x="286" y="130"/>
                        </a:moveTo>
                        <a:lnTo>
                          <a:pt x="286"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03" name="Freeform: Shape 1102">
                    <a:extLst>
                      <a:ext uri="{FF2B5EF4-FFF2-40B4-BE49-F238E27FC236}">
                        <a16:creationId xmlns:a16="http://schemas.microsoft.com/office/drawing/2014/main" id="{3AB9D277-76D8-8AFD-F0C1-B39466B65373}"/>
                      </a:ext>
                    </a:extLst>
                  </p:cNvPr>
                  <p:cNvSpPr/>
                  <p:nvPr/>
                </p:nvSpPr>
                <p:spPr>
                  <a:xfrm>
                    <a:off x="5906396" y="3517601"/>
                    <a:ext cx="40481" cy="9525"/>
                  </a:xfrm>
                  <a:custGeom>
                    <a:avLst/>
                    <a:gdLst>
                      <a:gd name="connsiteX0" fmla="*/ 40767 w 40481"/>
                      <a:gd name="connsiteY0" fmla="*/ 130 h 9525"/>
                      <a:gd name="connsiteX1" fmla="*/ 286 w 40481"/>
                      <a:gd name="connsiteY1" fmla="*/ 130 h 9525"/>
                    </a:gdLst>
                    <a:ahLst/>
                    <a:cxnLst>
                      <a:cxn ang="0">
                        <a:pos x="connsiteX0" y="connsiteY0"/>
                      </a:cxn>
                      <a:cxn ang="0">
                        <a:pos x="connsiteX1" y="connsiteY1"/>
                      </a:cxn>
                    </a:cxnLst>
                    <a:rect l="l" t="t" r="r" b="b"/>
                    <a:pathLst>
                      <a:path w="40481" h="9525">
                        <a:moveTo>
                          <a:pt x="40767" y="130"/>
                        </a:moveTo>
                        <a:lnTo>
                          <a:pt x="286"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65" name="Graphic 1449">
                  <a:extLst>
                    <a:ext uri="{FF2B5EF4-FFF2-40B4-BE49-F238E27FC236}">
                      <a16:creationId xmlns:a16="http://schemas.microsoft.com/office/drawing/2014/main" id="{C52554A8-1829-E4A7-17B6-E111B1A2666E}"/>
                    </a:ext>
                  </a:extLst>
                </p:cNvPr>
                <p:cNvGrpSpPr/>
                <p:nvPr/>
              </p:nvGrpSpPr>
              <p:grpSpPr>
                <a:xfrm>
                  <a:off x="6202244" y="3667282"/>
                  <a:ext cx="67468" cy="67467"/>
                  <a:chOff x="5903729" y="3497313"/>
                  <a:chExt cx="40481" cy="40481"/>
                </a:xfrm>
                <a:solidFill>
                  <a:srgbClr val="000000"/>
                </a:solidFill>
              </p:grpSpPr>
              <p:sp>
                <p:nvSpPr>
                  <p:cNvPr id="1100" name="Freeform: Shape 1099">
                    <a:extLst>
                      <a:ext uri="{FF2B5EF4-FFF2-40B4-BE49-F238E27FC236}">
                        <a16:creationId xmlns:a16="http://schemas.microsoft.com/office/drawing/2014/main" id="{A1D64EDB-E34F-5495-1A21-A49955745C41}"/>
                      </a:ext>
                    </a:extLst>
                  </p:cNvPr>
                  <p:cNvSpPr/>
                  <p:nvPr/>
                </p:nvSpPr>
                <p:spPr>
                  <a:xfrm>
                    <a:off x="5924017" y="3497313"/>
                    <a:ext cx="9525" cy="40481"/>
                  </a:xfrm>
                  <a:custGeom>
                    <a:avLst/>
                    <a:gdLst>
                      <a:gd name="connsiteX0" fmla="*/ 285 w 9525"/>
                      <a:gd name="connsiteY0" fmla="*/ 130 h 40481"/>
                      <a:gd name="connsiteX1" fmla="*/ 285 w 9525"/>
                      <a:gd name="connsiteY1" fmla="*/ 40612 h 40481"/>
                    </a:gdLst>
                    <a:ahLst/>
                    <a:cxnLst>
                      <a:cxn ang="0">
                        <a:pos x="connsiteX0" y="connsiteY0"/>
                      </a:cxn>
                      <a:cxn ang="0">
                        <a:pos x="connsiteX1" y="connsiteY1"/>
                      </a:cxn>
                    </a:cxnLst>
                    <a:rect l="l" t="t" r="r" b="b"/>
                    <a:pathLst>
                      <a:path w="9525" h="40481">
                        <a:moveTo>
                          <a:pt x="285" y="130"/>
                        </a:moveTo>
                        <a:lnTo>
                          <a:pt x="285"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01" name="Freeform: Shape 1100">
                    <a:extLst>
                      <a:ext uri="{FF2B5EF4-FFF2-40B4-BE49-F238E27FC236}">
                        <a16:creationId xmlns:a16="http://schemas.microsoft.com/office/drawing/2014/main" id="{EDAE0019-A651-FBF9-1635-8A3348BB5E8D}"/>
                      </a:ext>
                    </a:extLst>
                  </p:cNvPr>
                  <p:cNvSpPr/>
                  <p:nvPr/>
                </p:nvSpPr>
                <p:spPr>
                  <a:xfrm>
                    <a:off x="5903729" y="3517601"/>
                    <a:ext cx="40481" cy="9525"/>
                  </a:xfrm>
                  <a:custGeom>
                    <a:avLst/>
                    <a:gdLst>
                      <a:gd name="connsiteX0" fmla="*/ 40766 w 40481"/>
                      <a:gd name="connsiteY0" fmla="*/ 130 h 9525"/>
                      <a:gd name="connsiteX1" fmla="*/ 285 w 40481"/>
                      <a:gd name="connsiteY1" fmla="*/ 130 h 9525"/>
                    </a:gdLst>
                    <a:ahLst/>
                    <a:cxnLst>
                      <a:cxn ang="0">
                        <a:pos x="connsiteX0" y="connsiteY0"/>
                      </a:cxn>
                      <a:cxn ang="0">
                        <a:pos x="connsiteX1" y="connsiteY1"/>
                      </a:cxn>
                    </a:cxnLst>
                    <a:rect l="l" t="t" r="r" b="b"/>
                    <a:pathLst>
                      <a:path w="40481" h="9525">
                        <a:moveTo>
                          <a:pt x="40766" y="130"/>
                        </a:moveTo>
                        <a:lnTo>
                          <a:pt x="285"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66" name="Graphic 1449">
                  <a:extLst>
                    <a:ext uri="{FF2B5EF4-FFF2-40B4-BE49-F238E27FC236}">
                      <a16:creationId xmlns:a16="http://schemas.microsoft.com/office/drawing/2014/main" id="{00DA36BC-51EE-CC07-E810-53CEFC70E182}"/>
                    </a:ext>
                  </a:extLst>
                </p:cNvPr>
                <p:cNvGrpSpPr/>
                <p:nvPr/>
              </p:nvGrpSpPr>
              <p:grpSpPr>
                <a:xfrm>
                  <a:off x="6156206" y="3667282"/>
                  <a:ext cx="67468" cy="67467"/>
                  <a:chOff x="5876106" y="3497313"/>
                  <a:chExt cx="40481" cy="40481"/>
                </a:xfrm>
                <a:solidFill>
                  <a:srgbClr val="000000"/>
                </a:solidFill>
              </p:grpSpPr>
              <p:sp>
                <p:nvSpPr>
                  <p:cNvPr id="1098" name="Freeform: Shape 1097">
                    <a:extLst>
                      <a:ext uri="{FF2B5EF4-FFF2-40B4-BE49-F238E27FC236}">
                        <a16:creationId xmlns:a16="http://schemas.microsoft.com/office/drawing/2014/main" id="{A0BF8519-AFEC-B745-2DA2-4A121FB0AA67}"/>
                      </a:ext>
                    </a:extLst>
                  </p:cNvPr>
                  <p:cNvSpPr/>
                  <p:nvPr/>
                </p:nvSpPr>
                <p:spPr>
                  <a:xfrm>
                    <a:off x="5896394" y="3497313"/>
                    <a:ext cx="9525" cy="40481"/>
                  </a:xfrm>
                  <a:custGeom>
                    <a:avLst/>
                    <a:gdLst>
                      <a:gd name="connsiteX0" fmla="*/ 282 w 9525"/>
                      <a:gd name="connsiteY0" fmla="*/ 130 h 40481"/>
                      <a:gd name="connsiteX1" fmla="*/ 282 w 9525"/>
                      <a:gd name="connsiteY1" fmla="*/ 40612 h 40481"/>
                    </a:gdLst>
                    <a:ahLst/>
                    <a:cxnLst>
                      <a:cxn ang="0">
                        <a:pos x="connsiteX0" y="connsiteY0"/>
                      </a:cxn>
                      <a:cxn ang="0">
                        <a:pos x="connsiteX1" y="connsiteY1"/>
                      </a:cxn>
                    </a:cxnLst>
                    <a:rect l="l" t="t" r="r" b="b"/>
                    <a:pathLst>
                      <a:path w="9525" h="40481">
                        <a:moveTo>
                          <a:pt x="282" y="130"/>
                        </a:moveTo>
                        <a:lnTo>
                          <a:pt x="282"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99" name="Freeform: Shape 1098">
                    <a:extLst>
                      <a:ext uri="{FF2B5EF4-FFF2-40B4-BE49-F238E27FC236}">
                        <a16:creationId xmlns:a16="http://schemas.microsoft.com/office/drawing/2014/main" id="{3F2122E8-FA96-028E-B7F2-0BCE47F635F3}"/>
                      </a:ext>
                    </a:extLst>
                  </p:cNvPr>
                  <p:cNvSpPr/>
                  <p:nvPr/>
                </p:nvSpPr>
                <p:spPr>
                  <a:xfrm>
                    <a:off x="5876106" y="3517601"/>
                    <a:ext cx="40481" cy="9525"/>
                  </a:xfrm>
                  <a:custGeom>
                    <a:avLst/>
                    <a:gdLst>
                      <a:gd name="connsiteX0" fmla="*/ 40764 w 40481"/>
                      <a:gd name="connsiteY0" fmla="*/ 130 h 9525"/>
                      <a:gd name="connsiteX1" fmla="*/ 282 w 40481"/>
                      <a:gd name="connsiteY1" fmla="*/ 130 h 9525"/>
                    </a:gdLst>
                    <a:ahLst/>
                    <a:cxnLst>
                      <a:cxn ang="0">
                        <a:pos x="connsiteX0" y="connsiteY0"/>
                      </a:cxn>
                      <a:cxn ang="0">
                        <a:pos x="connsiteX1" y="connsiteY1"/>
                      </a:cxn>
                    </a:cxnLst>
                    <a:rect l="l" t="t" r="r" b="b"/>
                    <a:pathLst>
                      <a:path w="40481" h="9525">
                        <a:moveTo>
                          <a:pt x="40764" y="130"/>
                        </a:moveTo>
                        <a:lnTo>
                          <a:pt x="282"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67" name="Graphic 1449">
                  <a:extLst>
                    <a:ext uri="{FF2B5EF4-FFF2-40B4-BE49-F238E27FC236}">
                      <a16:creationId xmlns:a16="http://schemas.microsoft.com/office/drawing/2014/main" id="{57C79431-26F8-A546-B39A-36DF87D143B4}"/>
                    </a:ext>
                  </a:extLst>
                </p:cNvPr>
                <p:cNvGrpSpPr/>
                <p:nvPr/>
              </p:nvGrpSpPr>
              <p:grpSpPr>
                <a:xfrm>
                  <a:off x="6162080" y="3667282"/>
                  <a:ext cx="67468" cy="67467"/>
                  <a:chOff x="5879630" y="3497313"/>
                  <a:chExt cx="40481" cy="40481"/>
                </a:xfrm>
                <a:solidFill>
                  <a:srgbClr val="000000"/>
                </a:solidFill>
              </p:grpSpPr>
              <p:sp>
                <p:nvSpPr>
                  <p:cNvPr id="1096" name="Freeform: Shape 1095">
                    <a:extLst>
                      <a:ext uri="{FF2B5EF4-FFF2-40B4-BE49-F238E27FC236}">
                        <a16:creationId xmlns:a16="http://schemas.microsoft.com/office/drawing/2014/main" id="{C425E015-87CF-464A-1C7A-48E9488CEC98}"/>
                      </a:ext>
                    </a:extLst>
                  </p:cNvPr>
                  <p:cNvSpPr/>
                  <p:nvPr/>
                </p:nvSpPr>
                <p:spPr>
                  <a:xfrm>
                    <a:off x="5899919" y="3497313"/>
                    <a:ext cx="9525" cy="40481"/>
                  </a:xfrm>
                  <a:custGeom>
                    <a:avLst/>
                    <a:gdLst>
                      <a:gd name="connsiteX0" fmla="*/ 283 w 9525"/>
                      <a:gd name="connsiteY0" fmla="*/ 130 h 40481"/>
                      <a:gd name="connsiteX1" fmla="*/ 283 w 9525"/>
                      <a:gd name="connsiteY1" fmla="*/ 40612 h 40481"/>
                    </a:gdLst>
                    <a:ahLst/>
                    <a:cxnLst>
                      <a:cxn ang="0">
                        <a:pos x="connsiteX0" y="connsiteY0"/>
                      </a:cxn>
                      <a:cxn ang="0">
                        <a:pos x="connsiteX1" y="connsiteY1"/>
                      </a:cxn>
                    </a:cxnLst>
                    <a:rect l="l" t="t" r="r" b="b"/>
                    <a:pathLst>
                      <a:path w="9525" h="40481">
                        <a:moveTo>
                          <a:pt x="283" y="130"/>
                        </a:moveTo>
                        <a:lnTo>
                          <a:pt x="283"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97" name="Freeform: Shape 1096">
                    <a:extLst>
                      <a:ext uri="{FF2B5EF4-FFF2-40B4-BE49-F238E27FC236}">
                        <a16:creationId xmlns:a16="http://schemas.microsoft.com/office/drawing/2014/main" id="{C9B21B4E-1121-3FA8-86C2-7957053B8BAD}"/>
                      </a:ext>
                    </a:extLst>
                  </p:cNvPr>
                  <p:cNvSpPr/>
                  <p:nvPr/>
                </p:nvSpPr>
                <p:spPr>
                  <a:xfrm>
                    <a:off x="5879630" y="3517601"/>
                    <a:ext cx="40481" cy="9525"/>
                  </a:xfrm>
                  <a:custGeom>
                    <a:avLst/>
                    <a:gdLst>
                      <a:gd name="connsiteX0" fmla="*/ 40764 w 40481"/>
                      <a:gd name="connsiteY0" fmla="*/ 130 h 9525"/>
                      <a:gd name="connsiteX1" fmla="*/ 283 w 40481"/>
                      <a:gd name="connsiteY1" fmla="*/ 130 h 9525"/>
                    </a:gdLst>
                    <a:ahLst/>
                    <a:cxnLst>
                      <a:cxn ang="0">
                        <a:pos x="connsiteX0" y="connsiteY0"/>
                      </a:cxn>
                      <a:cxn ang="0">
                        <a:pos x="connsiteX1" y="connsiteY1"/>
                      </a:cxn>
                    </a:cxnLst>
                    <a:rect l="l" t="t" r="r" b="b"/>
                    <a:pathLst>
                      <a:path w="40481" h="9525">
                        <a:moveTo>
                          <a:pt x="40764" y="130"/>
                        </a:moveTo>
                        <a:lnTo>
                          <a:pt x="283"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68" name="Graphic 1449">
                  <a:extLst>
                    <a:ext uri="{FF2B5EF4-FFF2-40B4-BE49-F238E27FC236}">
                      <a16:creationId xmlns:a16="http://schemas.microsoft.com/office/drawing/2014/main" id="{C3BD45E7-B15C-AF39-5E17-06DEA4E3347C}"/>
                    </a:ext>
                  </a:extLst>
                </p:cNvPr>
                <p:cNvGrpSpPr/>
                <p:nvPr/>
              </p:nvGrpSpPr>
              <p:grpSpPr>
                <a:xfrm>
                  <a:off x="6159857" y="3667282"/>
                  <a:ext cx="67468" cy="67467"/>
                  <a:chOff x="5878297" y="3497313"/>
                  <a:chExt cx="40481" cy="40481"/>
                </a:xfrm>
                <a:solidFill>
                  <a:srgbClr val="000000"/>
                </a:solidFill>
              </p:grpSpPr>
              <p:sp>
                <p:nvSpPr>
                  <p:cNvPr id="1094" name="Freeform: Shape 1093">
                    <a:extLst>
                      <a:ext uri="{FF2B5EF4-FFF2-40B4-BE49-F238E27FC236}">
                        <a16:creationId xmlns:a16="http://schemas.microsoft.com/office/drawing/2014/main" id="{3F3DD25E-31DA-ED7B-C94C-DBE4D8C99DBD}"/>
                      </a:ext>
                    </a:extLst>
                  </p:cNvPr>
                  <p:cNvSpPr/>
                  <p:nvPr/>
                </p:nvSpPr>
                <p:spPr>
                  <a:xfrm>
                    <a:off x="5898585" y="3497313"/>
                    <a:ext cx="9525" cy="40481"/>
                  </a:xfrm>
                  <a:custGeom>
                    <a:avLst/>
                    <a:gdLst>
                      <a:gd name="connsiteX0" fmla="*/ 283 w 9525"/>
                      <a:gd name="connsiteY0" fmla="*/ 130 h 40481"/>
                      <a:gd name="connsiteX1" fmla="*/ 283 w 9525"/>
                      <a:gd name="connsiteY1" fmla="*/ 40612 h 40481"/>
                    </a:gdLst>
                    <a:ahLst/>
                    <a:cxnLst>
                      <a:cxn ang="0">
                        <a:pos x="connsiteX0" y="connsiteY0"/>
                      </a:cxn>
                      <a:cxn ang="0">
                        <a:pos x="connsiteX1" y="connsiteY1"/>
                      </a:cxn>
                    </a:cxnLst>
                    <a:rect l="l" t="t" r="r" b="b"/>
                    <a:pathLst>
                      <a:path w="9525" h="40481">
                        <a:moveTo>
                          <a:pt x="283" y="130"/>
                        </a:moveTo>
                        <a:lnTo>
                          <a:pt x="283"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95" name="Freeform: Shape 1094">
                    <a:extLst>
                      <a:ext uri="{FF2B5EF4-FFF2-40B4-BE49-F238E27FC236}">
                        <a16:creationId xmlns:a16="http://schemas.microsoft.com/office/drawing/2014/main" id="{B669E363-9792-2F68-C6A8-26FCADC0E1B0}"/>
                      </a:ext>
                    </a:extLst>
                  </p:cNvPr>
                  <p:cNvSpPr/>
                  <p:nvPr/>
                </p:nvSpPr>
                <p:spPr>
                  <a:xfrm>
                    <a:off x="5878297" y="3517601"/>
                    <a:ext cx="40481" cy="9525"/>
                  </a:xfrm>
                  <a:custGeom>
                    <a:avLst/>
                    <a:gdLst>
                      <a:gd name="connsiteX0" fmla="*/ 40764 w 40481"/>
                      <a:gd name="connsiteY0" fmla="*/ 130 h 9525"/>
                      <a:gd name="connsiteX1" fmla="*/ 283 w 40481"/>
                      <a:gd name="connsiteY1" fmla="*/ 130 h 9525"/>
                    </a:gdLst>
                    <a:ahLst/>
                    <a:cxnLst>
                      <a:cxn ang="0">
                        <a:pos x="connsiteX0" y="connsiteY0"/>
                      </a:cxn>
                      <a:cxn ang="0">
                        <a:pos x="connsiteX1" y="connsiteY1"/>
                      </a:cxn>
                    </a:cxnLst>
                    <a:rect l="l" t="t" r="r" b="b"/>
                    <a:pathLst>
                      <a:path w="40481" h="9525">
                        <a:moveTo>
                          <a:pt x="40764" y="130"/>
                        </a:moveTo>
                        <a:lnTo>
                          <a:pt x="283"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69" name="Graphic 1449">
                  <a:extLst>
                    <a:ext uri="{FF2B5EF4-FFF2-40B4-BE49-F238E27FC236}">
                      <a16:creationId xmlns:a16="http://schemas.microsoft.com/office/drawing/2014/main" id="{D8A0F9BE-A2A9-8FCD-B68A-AA7F592A52AA}"/>
                    </a:ext>
                  </a:extLst>
                </p:cNvPr>
                <p:cNvGrpSpPr/>
                <p:nvPr/>
              </p:nvGrpSpPr>
              <p:grpSpPr>
                <a:xfrm>
                  <a:off x="6410047" y="3667282"/>
                  <a:ext cx="67468" cy="67467"/>
                  <a:chOff x="6028411" y="3497313"/>
                  <a:chExt cx="40481" cy="40481"/>
                </a:xfrm>
                <a:solidFill>
                  <a:srgbClr val="000000"/>
                </a:solidFill>
              </p:grpSpPr>
              <p:sp>
                <p:nvSpPr>
                  <p:cNvPr id="1092" name="Freeform: Shape 1091">
                    <a:extLst>
                      <a:ext uri="{FF2B5EF4-FFF2-40B4-BE49-F238E27FC236}">
                        <a16:creationId xmlns:a16="http://schemas.microsoft.com/office/drawing/2014/main" id="{05B3B30E-A899-4ABD-4969-1006089BEDBF}"/>
                      </a:ext>
                    </a:extLst>
                  </p:cNvPr>
                  <p:cNvSpPr/>
                  <p:nvPr/>
                </p:nvSpPr>
                <p:spPr>
                  <a:xfrm>
                    <a:off x="6048699" y="3497313"/>
                    <a:ext cx="9525" cy="40481"/>
                  </a:xfrm>
                  <a:custGeom>
                    <a:avLst/>
                    <a:gdLst>
                      <a:gd name="connsiteX0" fmla="*/ 298 w 9525"/>
                      <a:gd name="connsiteY0" fmla="*/ 130 h 40481"/>
                      <a:gd name="connsiteX1" fmla="*/ 298 w 9525"/>
                      <a:gd name="connsiteY1" fmla="*/ 40612 h 40481"/>
                    </a:gdLst>
                    <a:ahLst/>
                    <a:cxnLst>
                      <a:cxn ang="0">
                        <a:pos x="connsiteX0" y="connsiteY0"/>
                      </a:cxn>
                      <a:cxn ang="0">
                        <a:pos x="connsiteX1" y="connsiteY1"/>
                      </a:cxn>
                    </a:cxnLst>
                    <a:rect l="l" t="t" r="r" b="b"/>
                    <a:pathLst>
                      <a:path w="9525" h="40481">
                        <a:moveTo>
                          <a:pt x="298" y="130"/>
                        </a:moveTo>
                        <a:lnTo>
                          <a:pt x="298"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93" name="Freeform: Shape 1092">
                    <a:extLst>
                      <a:ext uri="{FF2B5EF4-FFF2-40B4-BE49-F238E27FC236}">
                        <a16:creationId xmlns:a16="http://schemas.microsoft.com/office/drawing/2014/main" id="{671FD2AA-5029-EB03-EB10-3220B159AB02}"/>
                      </a:ext>
                    </a:extLst>
                  </p:cNvPr>
                  <p:cNvSpPr/>
                  <p:nvPr/>
                </p:nvSpPr>
                <p:spPr>
                  <a:xfrm>
                    <a:off x="6028411" y="3517601"/>
                    <a:ext cx="40481" cy="9525"/>
                  </a:xfrm>
                  <a:custGeom>
                    <a:avLst/>
                    <a:gdLst>
                      <a:gd name="connsiteX0" fmla="*/ 40780 w 40481"/>
                      <a:gd name="connsiteY0" fmla="*/ 130 h 9525"/>
                      <a:gd name="connsiteX1" fmla="*/ 298 w 40481"/>
                      <a:gd name="connsiteY1" fmla="*/ 130 h 9525"/>
                    </a:gdLst>
                    <a:ahLst/>
                    <a:cxnLst>
                      <a:cxn ang="0">
                        <a:pos x="connsiteX0" y="connsiteY0"/>
                      </a:cxn>
                      <a:cxn ang="0">
                        <a:pos x="connsiteX1" y="connsiteY1"/>
                      </a:cxn>
                    </a:cxnLst>
                    <a:rect l="l" t="t" r="r" b="b"/>
                    <a:pathLst>
                      <a:path w="40481" h="9525">
                        <a:moveTo>
                          <a:pt x="40780" y="130"/>
                        </a:moveTo>
                        <a:lnTo>
                          <a:pt x="298"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70" name="Graphic 1449">
                  <a:extLst>
                    <a:ext uri="{FF2B5EF4-FFF2-40B4-BE49-F238E27FC236}">
                      <a16:creationId xmlns:a16="http://schemas.microsoft.com/office/drawing/2014/main" id="{67F8BA01-458B-FDA6-5CA8-5457210013FE}"/>
                    </a:ext>
                  </a:extLst>
                </p:cNvPr>
                <p:cNvGrpSpPr/>
                <p:nvPr/>
              </p:nvGrpSpPr>
              <p:grpSpPr>
                <a:xfrm>
                  <a:off x="5921256" y="3622832"/>
                  <a:ext cx="67468" cy="67467"/>
                  <a:chOff x="5735136" y="3470643"/>
                  <a:chExt cx="40481" cy="40481"/>
                </a:xfrm>
                <a:solidFill>
                  <a:srgbClr val="000000"/>
                </a:solidFill>
              </p:grpSpPr>
              <p:sp>
                <p:nvSpPr>
                  <p:cNvPr id="1090" name="Freeform: Shape 1089">
                    <a:extLst>
                      <a:ext uri="{FF2B5EF4-FFF2-40B4-BE49-F238E27FC236}">
                        <a16:creationId xmlns:a16="http://schemas.microsoft.com/office/drawing/2014/main" id="{13C0F8CC-BA37-2B39-B507-0A825646F7CD}"/>
                      </a:ext>
                    </a:extLst>
                  </p:cNvPr>
                  <p:cNvSpPr/>
                  <p:nvPr/>
                </p:nvSpPr>
                <p:spPr>
                  <a:xfrm>
                    <a:off x="5755424" y="3470643"/>
                    <a:ext cx="9525" cy="40481"/>
                  </a:xfrm>
                  <a:custGeom>
                    <a:avLst/>
                    <a:gdLst>
                      <a:gd name="connsiteX0" fmla="*/ 268 w 9525"/>
                      <a:gd name="connsiteY0" fmla="*/ 128 h 40481"/>
                      <a:gd name="connsiteX1" fmla="*/ 268 w 9525"/>
                      <a:gd name="connsiteY1" fmla="*/ 40609 h 40481"/>
                    </a:gdLst>
                    <a:ahLst/>
                    <a:cxnLst>
                      <a:cxn ang="0">
                        <a:pos x="connsiteX0" y="connsiteY0"/>
                      </a:cxn>
                      <a:cxn ang="0">
                        <a:pos x="connsiteX1" y="connsiteY1"/>
                      </a:cxn>
                    </a:cxnLst>
                    <a:rect l="l" t="t" r="r" b="b"/>
                    <a:pathLst>
                      <a:path w="9525" h="40481">
                        <a:moveTo>
                          <a:pt x="268" y="128"/>
                        </a:moveTo>
                        <a:lnTo>
                          <a:pt x="268"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91" name="Freeform: Shape 1090">
                    <a:extLst>
                      <a:ext uri="{FF2B5EF4-FFF2-40B4-BE49-F238E27FC236}">
                        <a16:creationId xmlns:a16="http://schemas.microsoft.com/office/drawing/2014/main" id="{1717D9B4-2B2C-06D0-FC24-4651C962702B}"/>
                      </a:ext>
                    </a:extLst>
                  </p:cNvPr>
                  <p:cNvSpPr/>
                  <p:nvPr/>
                </p:nvSpPr>
                <p:spPr>
                  <a:xfrm>
                    <a:off x="5735136" y="3490931"/>
                    <a:ext cx="40481" cy="9525"/>
                  </a:xfrm>
                  <a:custGeom>
                    <a:avLst/>
                    <a:gdLst>
                      <a:gd name="connsiteX0" fmla="*/ 40749 w 40481"/>
                      <a:gd name="connsiteY0" fmla="*/ 128 h 9525"/>
                      <a:gd name="connsiteX1" fmla="*/ 268 w 40481"/>
                      <a:gd name="connsiteY1" fmla="*/ 128 h 9525"/>
                    </a:gdLst>
                    <a:ahLst/>
                    <a:cxnLst>
                      <a:cxn ang="0">
                        <a:pos x="connsiteX0" y="connsiteY0"/>
                      </a:cxn>
                      <a:cxn ang="0">
                        <a:pos x="connsiteX1" y="connsiteY1"/>
                      </a:cxn>
                    </a:cxnLst>
                    <a:rect l="l" t="t" r="r" b="b"/>
                    <a:pathLst>
                      <a:path w="40481" h="9525">
                        <a:moveTo>
                          <a:pt x="40749" y="128"/>
                        </a:moveTo>
                        <a:lnTo>
                          <a:pt x="268"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71" name="Graphic 1449">
                  <a:extLst>
                    <a:ext uri="{FF2B5EF4-FFF2-40B4-BE49-F238E27FC236}">
                      <a16:creationId xmlns:a16="http://schemas.microsoft.com/office/drawing/2014/main" id="{D01E25E3-0469-6ADB-7C0E-5D0FAF9F6463}"/>
                    </a:ext>
                  </a:extLst>
                </p:cNvPr>
                <p:cNvGrpSpPr/>
                <p:nvPr/>
              </p:nvGrpSpPr>
              <p:grpSpPr>
                <a:xfrm>
                  <a:off x="5933321" y="3622832"/>
                  <a:ext cx="67468" cy="67467"/>
                  <a:chOff x="5742375" y="3470643"/>
                  <a:chExt cx="40481" cy="40481"/>
                </a:xfrm>
                <a:solidFill>
                  <a:srgbClr val="000000"/>
                </a:solidFill>
              </p:grpSpPr>
              <p:sp>
                <p:nvSpPr>
                  <p:cNvPr id="1088" name="Freeform: Shape 1087">
                    <a:extLst>
                      <a:ext uri="{FF2B5EF4-FFF2-40B4-BE49-F238E27FC236}">
                        <a16:creationId xmlns:a16="http://schemas.microsoft.com/office/drawing/2014/main" id="{260231BA-3B39-903D-1847-E6C47AE28597}"/>
                      </a:ext>
                    </a:extLst>
                  </p:cNvPr>
                  <p:cNvSpPr/>
                  <p:nvPr/>
                </p:nvSpPr>
                <p:spPr>
                  <a:xfrm>
                    <a:off x="5762663" y="3470643"/>
                    <a:ext cx="9525" cy="40481"/>
                  </a:xfrm>
                  <a:custGeom>
                    <a:avLst/>
                    <a:gdLst>
                      <a:gd name="connsiteX0" fmla="*/ 268 w 9525"/>
                      <a:gd name="connsiteY0" fmla="*/ 128 h 40481"/>
                      <a:gd name="connsiteX1" fmla="*/ 268 w 9525"/>
                      <a:gd name="connsiteY1" fmla="*/ 40609 h 40481"/>
                    </a:gdLst>
                    <a:ahLst/>
                    <a:cxnLst>
                      <a:cxn ang="0">
                        <a:pos x="connsiteX0" y="connsiteY0"/>
                      </a:cxn>
                      <a:cxn ang="0">
                        <a:pos x="connsiteX1" y="connsiteY1"/>
                      </a:cxn>
                    </a:cxnLst>
                    <a:rect l="l" t="t" r="r" b="b"/>
                    <a:pathLst>
                      <a:path w="9525" h="40481">
                        <a:moveTo>
                          <a:pt x="268" y="128"/>
                        </a:moveTo>
                        <a:lnTo>
                          <a:pt x="268"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89" name="Freeform: Shape 1088">
                    <a:extLst>
                      <a:ext uri="{FF2B5EF4-FFF2-40B4-BE49-F238E27FC236}">
                        <a16:creationId xmlns:a16="http://schemas.microsoft.com/office/drawing/2014/main" id="{6807B0A0-F4C6-810E-836E-8EAD703F62B4}"/>
                      </a:ext>
                    </a:extLst>
                  </p:cNvPr>
                  <p:cNvSpPr/>
                  <p:nvPr/>
                </p:nvSpPr>
                <p:spPr>
                  <a:xfrm>
                    <a:off x="5742375" y="3490931"/>
                    <a:ext cx="40481" cy="9525"/>
                  </a:xfrm>
                  <a:custGeom>
                    <a:avLst/>
                    <a:gdLst>
                      <a:gd name="connsiteX0" fmla="*/ 40750 w 40481"/>
                      <a:gd name="connsiteY0" fmla="*/ 128 h 9525"/>
                      <a:gd name="connsiteX1" fmla="*/ 268 w 40481"/>
                      <a:gd name="connsiteY1" fmla="*/ 128 h 9525"/>
                    </a:gdLst>
                    <a:ahLst/>
                    <a:cxnLst>
                      <a:cxn ang="0">
                        <a:pos x="connsiteX0" y="connsiteY0"/>
                      </a:cxn>
                      <a:cxn ang="0">
                        <a:pos x="connsiteX1" y="connsiteY1"/>
                      </a:cxn>
                    </a:cxnLst>
                    <a:rect l="l" t="t" r="r" b="b"/>
                    <a:pathLst>
                      <a:path w="40481" h="9525">
                        <a:moveTo>
                          <a:pt x="40750" y="128"/>
                        </a:moveTo>
                        <a:lnTo>
                          <a:pt x="268"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72" name="Graphic 1449">
                  <a:extLst>
                    <a:ext uri="{FF2B5EF4-FFF2-40B4-BE49-F238E27FC236}">
                      <a16:creationId xmlns:a16="http://schemas.microsoft.com/office/drawing/2014/main" id="{EB983AEE-E44D-B830-47FB-9AB4474DAFDC}"/>
                    </a:ext>
                  </a:extLst>
                </p:cNvPr>
                <p:cNvGrpSpPr/>
                <p:nvPr/>
              </p:nvGrpSpPr>
              <p:grpSpPr>
                <a:xfrm>
                  <a:off x="5941735" y="3622832"/>
                  <a:ext cx="67468" cy="67467"/>
                  <a:chOff x="5747423" y="3470643"/>
                  <a:chExt cx="40481" cy="40481"/>
                </a:xfrm>
                <a:solidFill>
                  <a:srgbClr val="000000"/>
                </a:solidFill>
              </p:grpSpPr>
              <p:sp>
                <p:nvSpPr>
                  <p:cNvPr id="1086" name="Freeform: Shape 1085">
                    <a:extLst>
                      <a:ext uri="{FF2B5EF4-FFF2-40B4-BE49-F238E27FC236}">
                        <a16:creationId xmlns:a16="http://schemas.microsoft.com/office/drawing/2014/main" id="{BE456C4B-F88B-DDB0-1C8F-ADA81A294C8D}"/>
                      </a:ext>
                    </a:extLst>
                  </p:cNvPr>
                  <p:cNvSpPr/>
                  <p:nvPr/>
                </p:nvSpPr>
                <p:spPr>
                  <a:xfrm>
                    <a:off x="5767712" y="3470643"/>
                    <a:ext cx="9525" cy="40481"/>
                  </a:xfrm>
                  <a:custGeom>
                    <a:avLst/>
                    <a:gdLst>
                      <a:gd name="connsiteX0" fmla="*/ 269 w 9525"/>
                      <a:gd name="connsiteY0" fmla="*/ 128 h 40481"/>
                      <a:gd name="connsiteX1" fmla="*/ 269 w 9525"/>
                      <a:gd name="connsiteY1" fmla="*/ 40609 h 40481"/>
                    </a:gdLst>
                    <a:ahLst/>
                    <a:cxnLst>
                      <a:cxn ang="0">
                        <a:pos x="connsiteX0" y="connsiteY0"/>
                      </a:cxn>
                      <a:cxn ang="0">
                        <a:pos x="connsiteX1" y="connsiteY1"/>
                      </a:cxn>
                    </a:cxnLst>
                    <a:rect l="l" t="t" r="r" b="b"/>
                    <a:pathLst>
                      <a:path w="9525" h="40481">
                        <a:moveTo>
                          <a:pt x="269" y="128"/>
                        </a:moveTo>
                        <a:lnTo>
                          <a:pt x="269"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87" name="Freeform: Shape 1086">
                    <a:extLst>
                      <a:ext uri="{FF2B5EF4-FFF2-40B4-BE49-F238E27FC236}">
                        <a16:creationId xmlns:a16="http://schemas.microsoft.com/office/drawing/2014/main" id="{749A744A-588C-5104-460A-3D02D9FA3994}"/>
                      </a:ext>
                    </a:extLst>
                  </p:cNvPr>
                  <p:cNvSpPr/>
                  <p:nvPr/>
                </p:nvSpPr>
                <p:spPr>
                  <a:xfrm>
                    <a:off x="5747423" y="3490931"/>
                    <a:ext cx="40481" cy="9525"/>
                  </a:xfrm>
                  <a:custGeom>
                    <a:avLst/>
                    <a:gdLst>
                      <a:gd name="connsiteX0" fmla="*/ 40750 w 40481"/>
                      <a:gd name="connsiteY0" fmla="*/ 128 h 9525"/>
                      <a:gd name="connsiteX1" fmla="*/ 269 w 40481"/>
                      <a:gd name="connsiteY1" fmla="*/ 128 h 9525"/>
                    </a:gdLst>
                    <a:ahLst/>
                    <a:cxnLst>
                      <a:cxn ang="0">
                        <a:pos x="connsiteX0" y="connsiteY0"/>
                      </a:cxn>
                      <a:cxn ang="0">
                        <a:pos x="connsiteX1" y="connsiteY1"/>
                      </a:cxn>
                    </a:cxnLst>
                    <a:rect l="l" t="t" r="r" b="b"/>
                    <a:pathLst>
                      <a:path w="40481" h="9525">
                        <a:moveTo>
                          <a:pt x="40750" y="128"/>
                        </a:moveTo>
                        <a:lnTo>
                          <a:pt x="269"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73" name="Graphic 1449">
                  <a:extLst>
                    <a:ext uri="{FF2B5EF4-FFF2-40B4-BE49-F238E27FC236}">
                      <a16:creationId xmlns:a16="http://schemas.microsoft.com/office/drawing/2014/main" id="{44376691-C1B8-3F8D-0A63-61BEEF96AF93}"/>
                    </a:ext>
                  </a:extLst>
                </p:cNvPr>
                <p:cNvGrpSpPr/>
                <p:nvPr/>
              </p:nvGrpSpPr>
              <p:grpSpPr>
                <a:xfrm>
                  <a:off x="5967294" y="3622832"/>
                  <a:ext cx="67468" cy="67467"/>
                  <a:chOff x="5762759" y="3470643"/>
                  <a:chExt cx="40481" cy="40481"/>
                </a:xfrm>
                <a:solidFill>
                  <a:srgbClr val="000000"/>
                </a:solidFill>
              </p:grpSpPr>
              <p:sp>
                <p:nvSpPr>
                  <p:cNvPr id="1084" name="Freeform: Shape 1083">
                    <a:extLst>
                      <a:ext uri="{FF2B5EF4-FFF2-40B4-BE49-F238E27FC236}">
                        <a16:creationId xmlns:a16="http://schemas.microsoft.com/office/drawing/2014/main" id="{AB067AFB-62CB-BCFB-E0F0-7665EB2BF3C8}"/>
                      </a:ext>
                    </a:extLst>
                  </p:cNvPr>
                  <p:cNvSpPr/>
                  <p:nvPr/>
                </p:nvSpPr>
                <p:spPr>
                  <a:xfrm>
                    <a:off x="5783047" y="3470643"/>
                    <a:ext cx="9525" cy="40481"/>
                  </a:xfrm>
                  <a:custGeom>
                    <a:avLst/>
                    <a:gdLst>
                      <a:gd name="connsiteX0" fmla="*/ 270 w 9525"/>
                      <a:gd name="connsiteY0" fmla="*/ 128 h 40481"/>
                      <a:gd name="connsiteX1" fmla="*/ 270 w 9525"/>
                      <a:gd name="connsiteY1" fmla="*/ 40609 h 40481"/>
                    </a:gdLst>
                    <a:ahLst/>
                    <a:cxnLst>
                      <a:cxn ang="0">
                        <a:pos x="connsiteX0" y="connsiteY0"/>
                      </a:cxn>
                      <a:cxn ang="0">
                        <a:pos x="connsiteX1" y="connsiteY1"/>
                      </a:cxn>
                    </a:cxnLst>
                    <a:rect l="l" t="t" r="r" b="b"/>
                    <a:pathLst>
                      <a:path w="9525" h="40481">
                        <a:moveTo>
                          <a:pt x="270" y="128"/>
                        </a:moveTo>
                        <a:lnTo>
                          <a:pt x="270"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85" name="Freeform: Shape 1084">
                    <a:extLst>
                      <a:ext uri="{FF2B5EF4-FFF2-40B4-BE49-F238E27FC236}">
                        <a16:creationId xmlns:a16="http://schemas.microsoft.com/office/drawing/2014/main" id="{B31ECF22-FEB1-B842-8199-7BAA64946B43}"/>
                      </a:ext>
                    </a:extLst>
                  </p:cNvPr>
                  <p:cNvSpPr/>
                  <p:nvPr/>
                </p:nvSpPr>
                <p:spPr>
                  <a:xfrm>
                    <a:off x="5762759" y="3490931"/>
                    <a:ext cx="40481" cy="9525"/>
                  </a:xfrm>
                  <a:custGeom>
                    <a:avLst/>
                    <a:gdLst>
                      <a:gd name="connsiteX0" fmla="*/ 40752 w 40481"/>
                      <a:gd name="connsiteY0" fmla="*/ 128 h 9525"/>
                      <a:gd name="connsiteX1" fmla="*/ 270 w 40481"/>
                      <a:gd name="connsiteY1" fmla="*/ 128 h 9525"/>
                    </a:gdLst>
                    <a:ahLst/>
                    <a:cxnLst>
                      <a:cxn ang="0">
                        <a:pos x="connsiteX0" y="connsiteY0"/>
                      </a:cxn>
                      <a:cxn ang="0">
                        <a:pos x="connsiteX1" y="connsiteY1"/>
                      </a:cxn>
                    </a:cxnLst>
                    <a:rect l="l" t="t" r="r" b="b"/>
                    <a:pathLst>
                      <a:path w="40481" h="9525">
                        <a:moveTo>
                          <a:pt x="40752" y="128"/>
                        </a:moveTo>
                        <a:lnTo>
                          <a:pt x="270"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74" name="Graphic 1449">
                  <a:extLst>
                    <a:ext uri="{FF2B5EF4-FFF2-40B4-BE49-F238E27FC236}">
                      <a16:creationId xmlns:a16="http://schemas.microsoft.com/office/drawing/2014/main" id="{15042C6A-FA15-95AE-5A61-48568007AF64}"/>
                    </a:ext>
                  </a:extLst>
                </p:cNvPr>
                <p:cNvGrpSpPr/>
                <p:nvPr/>
              </p:nvGrpSpPr>
              <p:grpSpPr>
                <a:xfrm>
                  <a:off x="5978247" y="3622832"/>
                  <a:ext cx="67468" cy="67467"/>
                  <a:chOff x="5769331" y="3470643"/>
                  <a:chExt cx="40481" cy="40481"/>
                </a:xfrm>
                <a:solidFill>
                  <a:srgbClr val="000000"/>
                </a:solidFill>
              </p:grpSpPr>
              <p:sp>
                <p:nvSpPr>
                  <p:cNvPr id="1082" name="Freeform: Shape 1081">
                    <a:extLst>
                      <a:ext uri="{FF2B5EF4-FFF2-40B4-BE49-F238E27FC236}">
                        <a16:creationId xmlns:a16="http://schemas.microsoft.com/office/drawing/2014/main" id="{D7EAF01B-B61E-3CB5-1857-968AD6D8B768}"/>
                      </a:ext>
                    </a:extLst>
                  </p:cNvPr>
                  <p:cNvSpPr/>
                  <p:nvPr/>
                </p:nvSpPr>
                <p:spPr>
                  <a:xfrm>
                    <a:off x="5789619" y="3470643"/>
                    <a:ext cx="9525" cy="40481"/>
                  </a:xfrm>
                  <a:custGeom>
                    <a:avLst/>
                    <a:gdLst>
                      <a:gd name="connsiteX0" fmla="*/ 271 w 9525"/>
                      <a:gd name="connsiteY0" fmla="*/ 128 h 40481"/>
                      <a:gd name="connsiteX1" fmla="*/ 271 w 9525"/>
                      <a:gd name="connsiteY1" fmla="*/ 40609 h 40481"/>
                    </a:gdLst>
                    <a:ahLst/>
                    <a:cxnLst>
                      <a:cxn ang="0">
                        <a:pos x="connsiteX0" y="connsiteY0"/>
                      </a:cxn>
                      <a:cxn ang="0">
                        <a:pos x="connsiteX1" y="connsiteY1"/>
                      </a:cxn>
                    </a:cxnLst>
                    <a:rect l="l" t="t" r="r" b="b"/>
                    <a:pathLst>
                      <a:path w="9525" h="40481">
                        <a:moveTo>
                          <a:pt x="271" y="128"/>
                        </a:moveTo>
                        <a:lnTo>
                          <a:pt x="271"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83" name="Freeform: Shape 1082">
                    <a:extLst>
                      <a:ext uri="{FF2B5EF4-FFF2-40B4-BE49-F238E27FC236}">
                        <a16:creationId xmlns:a16="http://schemas.microsoft.com/office/drawing/2014/main" id="{6D334E5F-1BC2-EC31-E0C0-DF44DF6B5951}"/>
                      </a:ext>
                    </a:extLst>
                  </p:cNvPr>
                  <p:cNvSpPr/>
                  <p:nvPr/>
                </p:nvSpPr>
                <p:spPr>
                  <a:xfrm>
                    <a:off x="5769331" y="3490931"/>
                    <a:ext cx="40481" cy="9525"/>
                  </a:xfrm>
                  <a:custGeom>
                    <a:avLst/>
                    <a:gdLst>
                      <a:gd name="connsiteX0" fmla="*/ 40752 w 40481"/>
                      <a:gd name="connsiteY0" fmla="*/ 128 h 9525"/>
                      <a:gd name="connsiteX1" fmla="*/ 271 w 40481"/>
                      <a:gd name="connsiteY1" fmla="*/ 128 h 9525"/>
                    </a:gdLst>
                    <a:ahLst/>
                    <a:cxnLst>
                      <a:cxn ang="0">
                        <a:pos x="connsiteX0" y="connsiteY0"/>
                      </a:cxn>
                      <a:cxn ang="0">
                        <a:pos x="connsiteX1" y="connsiteY1"/>
                      </a:cxn>
                    </a:cxnLst>
                    <a:rect l="l" t="t" r="r" b="b"/>
                    <a:pathLst>
                      <a:path w="40481" h="9525">
                        <a:moveTo>
                          <a:pt x="40752" y="128"/>
                        </a:moveTo>
                        <a:lnTo>
                          <a:pt x="271"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75" name="Graphic 1449">
                  <a:extLst>
                    <a:ext uri="{FF2B5EF4-FFF2-40B4-BE49-F238E27FC236}">
                      <a16:creationId xmlns:a16="http://schemas.microsoft.com/office/drawing/2014/main" id="{5CB38036-23C9-1F6B-E25C-BECE4FE76999}"/>
                    </a:ext>
                  </a:extLst>
                </p:cNvPr>
                <p:cNvGrpSpPr/>
                <p:nvPr/>
              </p:nvGrpSpPr>
              <p:grpSpPr>
                <a:xfrm>
                  <a:off x="6008886" y="3622832"/>
                  <a:ext cx="67468" cy="67467"/>
                  <a:chOff x="5787714" y="3470643"/>
                  <a:chExt cx="40481" cy="40481"/>
                </a:xfrm>
                <a:solidFill>
                  <a:srgbClr val="000000"/>
                </a:solidFill>
              </p:grpSpPr>
              <p:sp>
                <p:nvSpPr>
                  <p:cNvPr id="1080" name="Freeform: Shape 1079">
                    <a:extLst>
                      <a:ext uri="{FF2B5EF4-FFF2-40B4-BE49-F238E27FC236}">
                        <a16:creationId xmlns:a16="http://schemas.microsoft.com/office/drawing/2014/main" id="{9D803EC1-3036-C4D1-40A0-A3F53D73552B}"/>
                      </a:ext>
                    </a:extLst>
                  </p:cNvPr>
                  <p:cNvSpPr/>
                  <p:nvPr/>
                </p:nvSpPr>
                <p:spPr>
                  <a:xfrm>
                    <a:off x="5808002" y="3470643"/>
                    <a:ext cx="9525" cy="40481"/>
                  </a:xfrm>
                  <a:custGeom>
                    <a:avLst/>
                    <a:gdLst>
                      <a:gd name="connsiteX0" fmla="*/ 273 w 9525"/>
                      <a:gd name="connsiteY0" fmla="*/ 128 h 40481"/>
                      <a:gd name="connsiteX1" fmla="*/ 273 w 9525"/>
                      <a:gd name="connsiteY1" fmla="*/ 40609 h 40481"/>
                    </a:gdLst>
                    <a:ahLst/>
                    <a:cxnLst>
                      <a:cxn ang="0">
                        <a:pos x="connsiteX0" y="connsiteY0"/>
                      </a:cxn>
                      <a:cxn ang="0">
                        <a:pos x="connsiteX1" y="connsiteY1"/>
                      </a:cxn>
                    </a:cxnLst>
                    <a:rect l="l" t="t" r="r" b="b"/>
                    <a:pathLst>
                      <a:path w="9525" h="40481">
                        <a:moveTo>
                          <a:pt x="273" y="128"/>
                        </a:moveTo>
                        <a:lnTo>
                          <a:pt x="273"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81" name="Freeform: Shape 1080">
                    <a:extLst>
                      <a:ext uri="{FF2B5EF4-FFF2-40B4-BE49-F238E27FC236}">
                        <a16:creationId xmlns:a16="http://schemas.microsoft.com/office/drawing/2014/main" id="{DE1B884A-5EDA-E211-67B5-3DB64F94327B}"/>
                      </a:ext>
                    </a:extLst>
                  </p:cNvPr>
                  <p:cNvSpPr/>
                  <p:nvPr/>
                </p:nvSpPr>
                <p:spPr>
                  <a:xfrm>
                    <a:off x="5787714" y="3490931"/>
                    <a:ext cx="40481" cy="9525"/>
                  </a:xfrm>
                  <a:custGeom>
                    <a:avLst/>
                    <a:gdLst>
                      <a:gd name="connsiteX0" fmla="*/ 40754 w 40481"/>
                      <a:gd name="connsiteY0" fmla="*/ 128 h 9525"/>
                      <a:gd name="connsiteX1" fmla="*/ 273 w 40481"/>
                      <a:gd name="connsiteY1" fmla="*/ 128 h 9525"/>
                    </a:gdLst>
                    <a:ahLst/>
                    <a:cxnLst>
                      <a:cxn ang="0">
                        <a:pos x="connsiteX0" y="connsiteY0"/>
                      </a:cxn>
                      <a:cxn ang="0">
                        <a:pos x="connsiteX1" y="connsiteY1"/>
                      </a:cxn>
                    </a:cxnLst>
                    <a:rect l="l" t="t" r="r" b="b"/>
                    <a:pathLst>
                      <a:path w="40481" h="9525">
                        <a:moveTo>
                          <a:pt x="40754" y="128"/>
                        </a:moveTo>
                        <a:lnTo>
                          <a:pt x="273"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76" name="Graphic 1449">
                  <a:extLst>
                    <a:ext uri="{FF2B5EF4-FFF2-40B4-BE49-F238E27FC236}">
                      <a16:creationId xmlns:a16="http://schemas.microsoft.com/office/drawing/2014/main" id="{47597E44-A238-846C-E16E-A7A0FBE0EC2D}"/>
                    </a:ext>
                  </a:extLst>
                </p:cNvPr>
                <p:cNvGrpSpPr/>
                <p:nvPr/>
              </p:nvGrpSpPr>
              <p:grpSpPr>
                <a:xfrm>
                  <a:off x="5974596" y="3622832"/>
                  <a:ext cx="67468" cy="67467"/>
                  <a:chOff x="5767140" y="3470643"/>
                  <a:chExt cx="40481" cy="40481"/>
                </a:xfrm>
                <a:solidFill>
                  <a:srgbClr val="000000"/>
                </a:solidFill>
              </p:grpSpPr>
              <p:sp>
                <p:nvSpPr>
                  <p:cNvPr id="1078" name="Freeform: Shape 1077">
                    <a:extLst>
                      <a:ext uri="{FF2B5EF4-FFF2-40B4-BE49-F238E27FC236}">
                        <a16:creationId xmlns:a16="http://schemas.microsoft.com/office/drawing/2014/main" id="{0D4C3A92-91FF-48F1-64D5-FD8D6B5644E5}"/>
                      </a:ext>
                    </a:extLst>
                  </p:cNvPr>
                  <p:cNvSpPr/>
                  <p:nvPr/>
                </p:nvSpPr>
                <p:spPr>
                  <a:xfrm>
                    <a:off x="5787428" y="3470643"/>
                    <a:ext cx="9525" cy="40481"/>
                  </a:xfrm>
                  <a:custGeom>
                    <a:avLst/>
                    <a:gdLst>
                      <a:gd name="connsiteX0" fmla="*/ 271 w 9525"/>
                      <a:gd name="connsiteY0" fmla="*/ 128 h 40481"/>
                      <a:gd name="connsiteX1" fmla="*/ 271 w 9525"/>
                      <a:gd name="connsiteY1" fmla="*/ 40609 h 40481"/>
                    </a:gdLst>
                    <a:ahLst/>
                    <a:cxnLst>
                      <a:cxn ang="0">
                        <a:pos x="connsiteX0" y="connsiteY0"/>
                      </a:cxn>
                      <a:cxn ang="0">
                        <a:pos x="connsiteX1" y="connsiteY1"/>
                      </a:cxn>
                    </a:cxnLst>
                    <a:rect l="l" t="t" r="r" b="b"/>
                    <a:pathLst>
                      <a:path w="9525" h="40481">
                        <a:moveTo>
                          <a:pt x="271" y="128"/>
                        </a:moveTo>
                        <a:lnTo>
                          <a:pt x="271"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79" name="Freeform: Shape 1078">
                    <a:extLst>
                      <a:ext uri="{FF2B5EF4-FFF2-40B4-BE49-F238E27FC236}">
                        <a16:creationId xmlns:a16="http://schemas.microsoft.com/office/drawing/2014/main" id="{D2AEF7B0-7261-DC16-6BBD-C497573539FF}"/>
                      </a:ext>
                    </a:extLst>
                  </p:cNvPr>
                  <p:cNvSpPr/>
                  <p:nvPr/>
                </p:nvSpPr>
                <p:spPr>
                  <a:xfrm>
                    <a:off x="5767140" y="3490931"/>
                    <a:ext cx="40481" cy="9525"/>
                  </a:xfrm>
                  <a:custGeom>
                    <a:avLst/>
                    <a:gdLst>
                      <a:gd name="connsiteX0" fmla="*/ 40752 w 40481"/>
                      <a:gd name="connsiteY0" fmla="*/ 128 h 9525"/>
                      <a:gd name="connsiteX1" fmla="*/ 271 w 40481"/>
                      <a:gd name="connsiteY1" fmla="*/ 128 h 9525"/>
                    </a:gdLst>
                    <a:ahLst/>
                    <a:cxnLst>
                      <a:cxn ang="0">
                        <a:pos x="connsiteX0" y="connsiteY0"/>
                      </a:cxn>
                      <a:cxn ang="0">
                        <a:pos x="connsiteX1" y="connsiteY1"/>
                      </a:cxn>
                    </a:cxnLst>
                    <a:rect l="l" t="t" r="r" b="b"/>
                    <a:pathLst>
                      <a:path w="40481" h="9525">
                        <a:moveTo>
                          <a:pt x="40752" y="128"/>
                        </a:moveTo>
                        <a:lnTo>
                          <a:pt x="271"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77" name="Graphic 1449">
                  <a:extLst>
                    <a:ext uri="{FF2B5EF4-FFF2-40B4-BE49-F238E27FC236}">
                      <a16:creationId xmlns:a16="http://schemas.microsoft.com/office/drawing/2014/main" id="{6694F654-DE46-F5C3-6691-6CE6E8C2C1DD}"/>
                    </a:ext>
                  </a:extLst>
                </p:cNvPr>
                <p:cNvGrpSpPr/>
                <p:nvPr/>
              </p:nvGrpSpPr>
              <p:grpSpPr>
                <a:xfrm>
                  <a:off x="5970945" y="3622832"/>
                  <a:ext cx="67468" cy="67467"/>
                  <a:chOff x="5764949" y="3470643"/>
                  <a:chExt cx="40481" cy="40481"/>
                </a:xfrm>
                <a:solidFill>
                  <a:srgbClr val="000000"/>
                </a:solidFill>
              </p:grpSpPr>
              <p:sp>
                <p:nvSpPr>
                  <p:cNvPr id="1076" name="Freeform: Shape 1075">
                    <a:extLst>
                      <a:ext uri="{FF2B5EF4-FFF2-40B4-BE49-F238E27FC236}">
                        <a16:creationId xmlns:a16="http://schemas.microsoft.com/office/drawing/2014/main" id="{E593F13D-4497-AE51-01D0-B4804C7E335B}"/>
                      </a:ext>
                    </a:extLst>
                  </p:cNvPr>
                  <p:cNvSpPr/>
                  <p:nvPr/>
                </p:nvSpPr>
                <p:spPr>
                  <a:xfrm>
                    <a:off x="5785238" y="3470643"/>
                    <a:ext cx="9525" cy="40481"/>
                  </a:xfrm>
                  <a:custGeom>
                    <a:avLst/>
                    <a:gdLst>
                      <a:gd name="connsiteX0" fmla="*/ 271 w 9525"/>
                      <a:gd name="connsiteY0" fmla="*/ 128 h 40481"/>
                      <a:gd name="connsiteX1" fmla="*/ 271 w 9525"/>
                      <a:gd name="connsiteY1" fmla="*/ 40609 h 40481"/>
                    </a:gdLst>
                    <a:ahLst/>
                    <a:cxnLst>
                      <a:cxn ang="0">
                        <a:pos x="connsiteX0" y="connsiteY0"/>
                      </a:cxn>
                      <a:cxn ang="0">
                        <a:pos x="connsiteX1" y="connsiteY1"/>
                      </a:cxn>
                    </a:cxnLst>
                    <a:rect l="l" t="t" r="r" b="b"/>
                    <a:pathLst>
                      <a:path w="9525" h="40481">
                        <a:moveTo>
                          <a:pt x="271" y="128"/>
                        </a:moveTo>
                        <a:lnTo>
                          <a:pt x="271"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77" name="Freeform: Shape 1076">
                    <a:extLst>
                      <a:ext uri="{FF2B5EF4-FFF2-40B4-BE49-F238E27FC236}">
                        <a16:creationId xmlns:a16="http://schemas.microsoft.com/office/drawing/2014/main" id="{519CCBC5-EB79-027F-62C1-B6339E5F9A58}"/>
                      </a:ext>
                    </a:extLst>
                  </p:cNvPr>
                  <p:cNvSpPr/>
                  <p:nvPr/>
                </p:nvSpPr>
                <p:spPr>
                  <a:xfrm>
                    <a:off x="5764949" y="3490931"/>
                    <a:ext cx="40481" cy="9525"/>
                  </a:xfrm>
                  <a:custGeom>
                    <a:avLst/>
                    <a:gdLst>
                      <a:gd name="connsiteX0" fmla="*/ 40752 w 40481"/>
                      <a:gd name="connsiteY0" fmla="*/ 128 h 9525"/>
                      <a:gd name="connsiteX1" fmla="*/ 271 w 40481"/>
                      <a:gd name="connsiteY1" fmla="*/ 128 h 9525"/>
                    </a:gdLst>
                    <a:ahLst/>
                    <a:cxnLst>
                      <a:cxn ang="0">
                        <a:pos x="connsiteX0" y="connsiteY0"/>
                      </a:cxn>
                      <a:cxn ang="0">
                        <a:pos x="connsiteX1" y="connsiteY1"/>
                      </a:cxn>
                    </a:cxnLst>
                    <a:rect l="l" t="t" r="r" b="b"/>
                    <a:pathLst>
                      <a:path w="40481" h="9525">
                        <a:moveTo>
                          <a:pt x="40752" y="128"/>
                        </a:moveTo>
                        <a:lnTo>
                          <a:pt x="271"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78" name="Graphic 1449">
                  <a:extLst>
                    <a:ext uri="{FF2B5EF4-FFF2-40B4-BE49-F238E27FC236}">
                      <a16:creationId xmlns:a16="http://schemas.microsoft.com/office/drawing/2014/main" id="{352424AB-CC19-14EC-DA7E-54EB9BCC64CF}"/>
                    </a:ext>
                  </a:extLst>
                </p:cNvPr>
                <p:cNvGrpSpPr/>
                <p:nvPr/>
              </p:nvGrpSpPr>
              <p:grpSpPr>
                <a:xfrm>
                  <a:off x="5896969" y="3591718"/>
                  <a:ext cx="67468" cy="67467"/>
                  <a:chOff x="5720563" y="3451974"/>
                  <a:chExt cx="40481" cy="40481"/>
                </a:xfrm>
                <a:solidFill>
                  <a:srgbClr val="000000"/>
                </a:solidFill>
              </p:grpSpPr>
              <p:sp>
                <p:nvSpPr>
                  <p:cNvPr id="1074" name="Freeform: Shape 1073">
                    <a:extLst>
                      <a:ext uri="{FF2B5EF4-FFF2-40B4-BE49-F238E27FC236}">
                        <a16:creationId xmlns:a16="http://schemas.microsoft.com/office/drawing/2014/main" id="{17170739-ED7A-E659-2D05-84006CCB8485}"/>
                      </a:ext>
                    </a:extLst>
                  </p:cNvPr>
                  <p:cNvSpPr/>
                  <p:nvPr/>
                </p:nvSpPr>
                <p:spPr>
                  <a:xfrm>
                    <a:off x="5740851" y="3451974"/>
                    <a:ext cx="9525" cy="40481"/>
                  </a:xfrm>
                  <a:custGeom>
                    <a:avLst/>
                    <a:gdLst>
                      <a:gd name="connsiteX0" fmla="*/ 266 w 9525"/>
                      <a:gd name="connsiteY0" fmla="*/ 126 h 40481"/>
                      <a:gd name="connsiteX1" fmla="*/ 266 w 9525"/>
                      <a:gd name="connsiteY1" fmla="*/ 40607 h 40481"/>
                    </a:gdLst>
                    <a:ahLst/>
                    <a:cxnLst>
                      <a:cxn ang="0">
                        <a:pos x="connsiteX0" y="connsiteY0"/>
                      </a:cxn>
                      <a:cxn ang="0">
                        <a:pos x="connsiteX1" y="connsiteY1"/>
                      </a:cxn>
                    </a:cxnLst>
                    <a:rect l="l" t="t" r="r" b="b"/>
                    <a:pathLst>
                      <a:path w="9525" h="40481">
                        <a:moveTo>
                          <a:pt x="266" y="126"/>
                        </a:moveTo>
                        <a:lnTo>
                          <a:pt x="266" y="4060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75" name="Freeform: Shape 1074">
                    <a:extLst>
                      <a:ext uri="{FF2B5EF4-FFF2-40B4-BE49-F238E27FC236}">
                        <a16:creationId xmlns:a16="http://schemas.microsoft.com/office/drawing/2014/main" id="{E90F28AC-134A-714F-3093-BC93460D8360}"/>
                      </a:ext>
                    </a:extLst>
                  </p:cNvPr>
                  <p:cNvSpPr/>
                  <p:nvPr/>
                </p:nvSpPr>
                <p:spPr>
                  <a:xfrm>
                    <a:off x="5720563" y="3472262"/>
                    <a:ext cx="40481" cy="9525"/>
                  </a:xfrm>
                  <a:custGeom>
                    <a:avLst/>
                    <a:gdLst>
                      <a:gd name="connsiteX0" fmla="*/ 40747 w 40481"/>
                      <a:gd name="connsiteY0" fmla="*/ 126 h 9525"/>
                      <a:gd name="connsiteX1" fmla="*/ 266 w 40481"/>
                      <a:gd name="connsiteY1" fmla="*/ 126 h 9525"/>
                    </a:gdLst>
                    <a:ahLst/>
                    <a:cxnLst>
                      <a:cxn ang="0">
                        <a:pos x="connsiteX0" y="connsiteY0"/>
                      </a:cxn>
                      <a:cxn ang="0">
                        <a:pos x="connsiteX1" y="connsiteY1"/>
                      </a:cxn>
                    </a:cxnLst>
                    <a:rect l="l" t="t" r="r" b="b"/>
                    <a:pathLst>
                      <a:path w="40481" h="9525">
                        <a:moveTo>
                          <a:pt x="40747" y="126"/>
                        </a:moveTo>
                        <a:lnTo>
                          <a:pt x="266" y="12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79" name="Graphic 1449">
                  <a:extLst>
                    <a:ext uri="{FF2B5EF4-FFF2-40B4-BE49-F238E27FC236}">
                      <a16:creationId xmlns:a16="http://schemas.microsoft.com/office/drawing/2014/main" id="{B924BF94-EA35-F466-97C9-95B205BA6B1B}"/>
                    </a:ext>
                  </a:extLst>
                </p:cNvPr>
                <p:cNvGrpSpPr/>
                <p:nvPr/>
              </p:nvGrpSpPr>
              <p:grpSpPr>
                <a:xfrm>
                  <a:off x="5845534" y="3527742"/>
                  <a:ext cx="67468" cy="67467"/>
                  <a:chOff x="5689702" y="3413588"/>
                  <a:chExt cx="40481" cy="40481"/>
                </a:xfrm>
                <a:solidFill>
                  <a:srgbClr val="000000"/>
                </a:solidFill>
              </p:grpSpPr>
              <p:sp>
                <p:nvSpPr>
                  <p:cNvPr id="1072" name="Freeform: Shape 1071">
                    <a:extLst>
                      <a:ext uri="{FF2B5EF4-FFF2-40B4-BE49-F238E27FC236}">
                        <a16:creationId xmlns:a16="http://schemas.microsoft.com/office/drawing/2014/main" id="{43627CD8-73DB-B7E0-DF60-A291F7C19622}"/>
                      </a:ext>
                    </a:extLst>
                  </p:cNvPr>
                  <p:cNvSpPr/>
                  <p:nvPr/>
                </p:nvSpPr>
                <p:spPr>
                  <a:xfrm>
                    <a:off x="5709990" y="3413588"/>
                    <a:ext cx="9525" cy="40481"/>
                  </a:xfrm>
                  <a:custGeom>
                    <a:avLst/>
                    <a:gdLst>
                      <a:gd name="connsiteX0" fmla="*/ 263 w 9525"/>
                      <a:gd name="connsiteY0" fmla="*/ 122 h 40481"/>
                      <a:gd name="connsiteX1" fmla="*/ 263 w 9525"/>
                      <a:gd name="connsiteY1" fmla="*/ 40603 h 40481"/>
                    </a:gdLst>
                    <a:ahLst/>
                    <a:cxnLst>
                      <a:cxn ang="0">
                        <a:pos x="connsiteX0" y="connsiteY0"/>
                      </a:cxn>
                      <a:cxn ang="0">
                        <a:pos x="connsiteX1" y="connsiteY1"/>
                      </a:cxn>
                    </a:cxnLst>
                    <a:rect l="l" t="t" r="r" b="b"/>
                    <a:pathLst>
                      <a:path w="9525" h="40481">
                        <a:moveTo>
                          <a:pt x="263" y="122"/>
                        </a:moveTo>
                        <a:lnTo>
                          <a:pt x="263" y="4060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73" name="Freeform: Shape 1072">
                    <a:extLst>
                      <a:ext uri="{FF2B5EF4-FFF2-40B4-BE49-F238E27FC236}">
                        <a16:creationId xmlns:a16="http://schemas.microsoft.com/office/drawing/2014/main" id="{82D8EE77-C60C-DF67-C0F9-B490B8385A44}"/>
                      </a:ext>
                    </a:extLst>
                  </p:cNvPr>
                  <p:cNvSpPr/>
                  <p:nvPr/>
                </p:nvSpPr>
                <p:spPr>
                  <a:xfrm>
                    <a:off x="5689702" y="3433876"/>
                    <a:ext cx="40481" cy="9525"/>
                  </a:xfrm>
                  <a:custGeom>
                    <a:avLst/>
                    <a:gdLst>
                      <a:gd name="connsiteX0" fmla="*/ 40744 w 40481"/>
                      <a:gd name="connsiteY0" fmla="*/ 122 h 9525"/>
                      <a:gd name="connsiteX1" fmla="*/ 263 w 40481"/>
                      <a:gd name="connsiteY1" fmla="*/ 122 h 9525"/>
                    </a:gdLst>
                    <a:ahLst/>
                    <a:cxnLst>
                      <a:cxn ang="0">
                        <a:pos x="connsiteX0" y="connsiteY0"/>
                      </a:cxn>
                      <a:cxn ang="0">
                        <a:pos x="connsiteX1" y="connsiteY1"/>
                      </a:cxn>
                    </a:cxnLst>
                    <a:rect l="l" t="t" r="r" b="b"/>
                    <a:pathLst>
                      <a:path w="40481" h="9525">
                        <a:moveTo>
                          <a:pt x="40744" y="122"/>
                        </a:moveTo>
                        <a:lnTo>
                          <a:pt x="263" y="12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80" name="Graphic 1449">
                  <a:extLst>
                    <a:ext uri="{FF2B5EF4-FFF2-40B4-BE49-F238E27FC236}">
                      <a16:creationId xmlns:a16="http://schemas.microsoft.com/office/drawing/2014/main" id="{CAECD32E-BAE4-71CE-A6A8-F541B8747AFB}"/>
                    </a:ext>
                  </a:extLst>
                </p:cNvPr>
                <p:cNvGrpSpPr/>
                <p:nvPr/>
              </p:nvGrpSpPr>
              <p:grpSpPr>
                <a:xfrm>
                  <a:off x="5860615" y="3527742"/>
                  <a:ext cx="67468" cy="67467"/>
                  <a:chOff x="5698751" y="3413588"/>
                  <a:chExt cx="40481" cy="40481"/>
                </a:xfrm>
                <a:solidFill>
                  <a:srgbClr val="000000"/>
                </a:solidFill>
              </p:grpSpPr>
              <p:sp>
                <p:nvSpPr>
                  <p:cNvPr id="1070" name="Freeform: Shape 1069">
                    <a:extLst>
                      <a:ext uri="{FF2B5EF4-FFF2-40B4-BE49-F238E27FC236}">
                        <a16:creationId xmlns:a16="http://schemas.microsoft.com/office/drawing/2014/main" id="{B741826E-00A1-8BC4-3D21-5AE37497D4DA}"/>
                      </a:ext>
                    </a:extLst>
                  </p:cNvPr>
                  <p:cNvSpPr/>
                  <p:nvPr/>
                </p:nvSpPr>
                <p:spPr>
                  <a:xfrm>
                    <a:off x="5719039" y="3413588"/>
                    <a:ext cx="9525" cy="40481"/>
                  </a:xfrm>
                  <a:custGeom>
                    <a:avLst/>
                    <a:gdLst>
                      <a:gd name="connsiteX0" fmla="*/ 264 w 9525"/>
                      <a:gd name="connsiteY0" fmla="*/ 122 h 40481"/>
                      <a:gd name="connsiteX1" fmla="*/ 264 w 9525"/>
                      <a:gd name="connsiteY1" fmla="*/ 40603 h 40481"/>
                    </a:gdLst>
                    <a:ahLst/>
                    <a:cxnLst>
                      <a:cxn ang="0">
                        <a:pos x="connsiteX0" y="connsiteY0"/>
                      </a:cxn>
                      <a:cxn ang="0">
                        <a:pos x="connsiteX1" y="connsiteY1"/>
                      </a:cxn>
                    </a:cxnLst>
                    <a:rect l="l" t="t" r="r" b="b"/>
                    <a:pathLst>
                      <a:path w="9525" h="40481">
                        <a:moveTo>
                          <a:pt x="264" y="122"/>
                        </a:moveTo>
                        <a:lnTo>
                          <a:pt x="264" y="4060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71" name="Freeform: Shape 1070">
                    <a:extLst>
                      <a:ext uri="{FF2B5EF4-FFF2-40B4-BE49-F238E27FC236}">
                        <a16:creationId xmlns:a16="http://schemas.microsoft.com/office/drawing/2014/main" id="{3C21D739-9716-6390-B493-4C2A4593728F}"/>
                      </a:ext>
                    </a:extLst>
                  </p:cNvPr>
                  <p:cNvSpPr/>
                  <p:nvPr/>
                </p:nvSpPr>
                <p:spPr>
                  <a:xfrm>
                    <a:off x="5698751" y="3433876"/>
                    <a:ext cx="40481" cy="9525"/>
                  </a:xfrm>
                  <a:custGeom>
                    <a:avLst/>
                    <a:gdLst>
                      <a:gd name="connsiteX0" fmla="*/ 40745 w 40481"/>
                      <a:gd name="connsiteY0" fmla="*/ 122 h 9525"/>
                      <a:gd name="connsiteX1" fmla="*/ 264 w 40481"/>
                      <a:gd name="connsiteY1" fmla="*/ 122 h 9525"/>
                    </a:gdLst>
                    <a:ahLst/>
                    <a:cxnLst>
                      <a:cxn ang="0">
                        <a:pos x="connsiteX0" y="connsiteY0"/>
                      </a:cxn>
                      <a:cxn ang="0">
                        <a:pos x="connsiteX1" y="connsiteY1"/>
                      </a:cxn>
                    </a:cxnLst>
                    <a:rect l="l" t="t" r="r" b="b"/>
                    <a:pathLst>
                      <a:path w="40481" h="9525">
                        <a:moveTo>
                          <a:pt x="40745" y="122"/>
                        </a:moveTo>
                        <a:lnTo>
                          <a:pt x="264" y="12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81" name="Graphic 1449">
                  <a:extLst>
                    <a:ext uri="{FF2B5EF4-FFF2-40B4-BE49-F238E27FC236}">
                      <a16:creationId xmlns:a16="http://schemas.microsoft.com/office/drawing/2014/main" id="{5E6B20E5-AF3A-DB97-0EE2-87258B5E8192}"/>
                    </a:ext>
                  </a:extLst>
                </p:cNvPr>
                <p:cNvGrpSpPr/>
                <p:nvPr/>
              </p:nvGrpSpPr>
              <p:grpSpPr>
                <a:xfrm>
                  <a:off x="5857757" y="3527742"/>
                  <a:ext cx="67468" cy="67467"/>
                  <a:chOff x="5697036" y="3413588"/>
                  <a:chExt cx="40481" cy="40481"/>
                </a:xfrm>
                <a:solidFill>
                  <a:srgbClr val="000000"/>
                </a:solidFill>
              </p:grpSpPr>
              <p:sp>
                <p:nvSpPr>
                  <p:cNvPr id="1068" name="Freeform: Shape 1067">
                    <a:extLst>
                      <a:ext uri="{FF2B5EF4-FFF2-40B4-BE49-F238E27FC236}">
                        <a16:creationId xmlns:a16="http://schemas.microsoft.com/office/drawing/2014/main" id="{A40F0FD2-E2F6-1A61-9151-C15122180357}"/>
                      </a:ext>
                    </a:extLst>
                  </p:cNvPr>
                  <p:cNvSpPr/>
                  <p:nvPr/>
                </p:nvSpPr>
                <p:spPr>
                  <a:xfrm>
                    <a:off x="5717324" y="3413588"/>
                    <a:ext cx="9525" cy="40481"/>
                  </a:xfrm>
                  <a:custGeom>
                    <a:avLst/>
                    <a:gdLst>
                      <a:gd name="connsiteX0" fmla="*/ 264 w 9525"/>
                      <a:gd name="connsiteY0" fmla="*/ 122 h 40481"/>
                      <a:gd name="connsiteX1" fmla="*/ 264 w 9525"/>
                      <a:gd name="connsiteY1" fmla="*/ 40603 h 40481"/>
                    </a:gdLst>
                    <a:ahLst/>
                    <a:cxnLst>
                      <a:cxn ang="0">
                        <a:pos x="connsiteX0" y="connsiteY0"/>
                      </a:cxn>
                      <a:cxn ang="0">
                        <a:pos x="connsiteX1" y="connsiteY1"/>
                      </a:cxn>
                    </a:cxnLst>
                    <a:rect l="l" t="t" r="r" b="b"/>
                    <a:pathLst>
                      <a:path w="9525" h="40481">
                        <a:moveTo>
                          <a:pt x="264" y="122"/>
                        </a:moveTo>
                        <a:lnTo>
                          <a:pt x="264" y="4060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69" name="Freeform: Shape 1068">
                    <a:extLst>
                      <a:ext uri="{FF2B5EF4-FFF2-40B4-BE49-F238E27FC236}">
                        <a16:creationId xmlns:a16="http://schemas.microsoft.com/office/drawing/2014/main" id="{0FD72C07-6947-A092-527C-01F00EFA3418}"/>
                      </a:ext>
                    </a:extLst>
                  </p:cNvPr>
                  <p:cNvSpPr/>
                  <p:nvPr/>
                </p:nvSpPr>
                <p:spPr>
                  <a:xfrm>
                    <a:off x="5697036" y="3433876"/>
                    <a:ext cx="40481" cy="9525"/>
                  </a:xfrm>
                  <a:custGeom>
                    <a:avLst/>
                    <a:gdLst>
                      <a:gd name="connsiteX0" fmla="*/ 40745 w 40481"/>
                      <a:gd name="connsiteY0" fmla="*/ 122 h 9525"/>
                      <a:gd name="connsiteX1" fmla="*/ 264 w 40481"/>
                      <a:gd name="connsiteY1" fmla="*/ 122 h 9525"/>
                    </a:gdLst>
                    <a:ahLst/>
                    <a:cxnLst>
                      <a:cxn ang="0">
                        <a:pos x="connsiteX0" y="connsiteY0"/>
                      </a:cxn>
                      <a:cxn ang="0">
                        <a:pos x="connsiteX1" y="connsiteY1"/>
                      </a:cxn>
                    </a:cxnLst>
                    <a:rect l="l" t="t" r="r" b="b"/>
                    <a:pathLst>
                      <a:path w="40481" h="9525">
                        <a:moveTo>
                          <a:pt x="40745" y="122"/>
                        </a:moveTo>
                        <a:lnTo>
                          <a:pt x="264" y="12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82" name="Graphic 1449">
                  <a:extLst>
                    <a:ext uri="{FF2B5EF4-FFF2-40B4-BE49-F238E27FC236}">
                      <a16:creationId xmlns:a16="http://schemas.microsoft.com/office/drawing/2014/main" id="{96C9882E-E456-E931-B72E-D4847C0155DC}"/>
                    </a:ext>
                  </a:extLst>
                </p:cNvPr>
                <p:cNvGrpSpPr/>
                <p:nvPr/>
              </p:nvGrpSpPr>
              <p:grpSpPr>
                <a:xfrm>
                  <a:off x="5815688" y="3502660"/>
                  <a:ext cx="67468" cy="67467"/>
                  <a:chOff x="5671795" y="3398538"/>
                  <a:chExt cx="40481" cy="40481"/>
                </a:xfrm>
                <a:solidFill>
                  <a:srgbClr val="000000"/>
                </a:solidFill>
              </p:grpSpPr>
              <p:sp>
                <p:nvSpPr>
                  <p:cNvPr id="1066" name="Freeform: Shape 1065">
                    <a:extLst>
                      <a:ext uri="{FF2B5EF4-FFF2-40B4-BE49-F238E27FC236}">
                        <a16:creationId xmlns:a16="http://schemas.microsoft.com/office/drawing/2014/main" id="{1863B9AA-BFAF-DBAC-A32C-C8D5F8C7AEBB}"/>
                      </a:ext>
                    </a:extLst>
                  </p:cNvPr>
                  <p:cNvSpPr/>
                  <p:nvPr/>
                </p:nvSpPr>
                <p:spPr>
                  <a:xfrm>
                    <a:off x="5692083" y="3398538"/>
                    <a:ext cx="9525" cy="40481"/>
                  </a:xfrm>
                  <a:custGeom>
                    <a:avLst/>
                    <a:gdLst>
                      <a:gd name="connsiteX0" fmla="*/ 261 w 9525"/>
                      <a:gd name="connsiteY0" fmla="*/ 120 h 40481"/>
                      <a:gd name="connsiteX1" fmla="*/ 261 w 9525"/>
                      <a:gd name="connsiteY1" fmla="*/ 40601 h 40481"/>
                    </a:gdLst>
                    <a:ahLst/>
                    <a:cxnLst>
                      <a:cxn ang="0">
                        <a:pos x="connsiteX0" y="connsiteY0"/>
                      </a:cxn>
                      <a:cxn ang="0">
                        <a:pos x="connsiteX1" y="connsiteY1"/>
                      </a:cxn>
                    </a:cxnLst>
                    <a:rect l="l" t="t" r="r" b="b"/>
                    <a:pathLst>
                      <a:path w="9525" h="40481">
                        <a:moveTo>
                          <a:pt x="261" y="120"/>
                        </a:moveTo>
                        <a:lnTo>
                          <a:pt x="261" y="4060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67" name="Freeform: Shape 1066">
                    <a:extLst>
                      <a:ext uri="{FF2B5EF4-FFF2-40B4-BE49-F238E27FC236}">
                        <a16:creationId xmlns:a16="http://schemas.microsoft.com/office/drawing/2014/main" id="{F969382D-47E1-0A03-0D3B-6EFEE6626BB4}"/>
                      </a:ext>
                    </a:extLst>
                  </p:cNvPr>
                  <p:cNvSpPr/>
                  <p:nvPr/>
                </p:nvSpPr>
                <p:spPr>
                  <a:xfrm>
                    <a:off x="5671795" y="3418827"/>
                    <a:ext cx="40481" cy="9525"/>
                  </a:xfrm>
                  <a:custGeom>
                    <a:avLst/>
                    <a:gdLst>
                      <a:gd name="connsiteX0" fmla="*/ 40742 w 40481"/>
                      <a:gd name="connsiteY0" fmla="*/ 120 h 9525"/>
                      <a:gd name="connsiteX1" fmla="*/ 261 w 40481"/>
                      <a:gd name="connsiteY1" fmla="*/ 120 h 9525"/>
                    </a:gdLst>
                    <a:ahLst/>
                    <a:cxnLst>
                      <a:cxn ang="0">
                        <a:pos x="connsiteX0" y="connsiteY0"/>
                      </a:cxn>
                      <a:cxn ang="0">
                        <a:pos x="connsiteX1" y="connsiteY1"/>
                      </a:cxn>
                    </a:cxnLst>
                    <a:rect l="l" t="t" r="r" b="b"/>
                    <a:pathLst>
                      <a:path w="40481" h="9525">
                        <a:moveTo>
                          <a:pt x="40742" y="120"/>
                        </a:moveTo>
                        <a:lnTo>
                          <a:pt x="261" y="12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83" name="Graphic 1449">
                  <a:extLst>
                    <a:ext uri="{FF2B5EF4-FFF2-40B4-BE49-F238E27FC236}">
                      <a16:creationId xmlns:a16="http://schemas.microsoft.com/office/drawing/2014/main" id="{568AE1C1-8FC0-8F36-5D48-BFF5CE5AFF7B}"/>
                    </a:ext>
                  </a:extLst>
                </p:cNvPr>
                <p:cNvGrpSpPr/>
                <p:nvPr/>
              </p:nvGrpSpPr>
              <p:grpSpPr>
                <a:xfrm>
                  <a:off x="5801242" y="3502660"/>
                  <a:ext cx="67468" cy="67467"/>
                  <a:chOff x="5663127" y="3398538"/>
                  <a:chExt cx="40481" cy="40481"/>
                </a:xfrm>
                <a:solidFill>
                  <a:srgbClr val="000000"/>
                </a:solidFill>
              </p:grpSpPr>
              <p:sp>
                <p:nvSpPr>
                  <p:cNvPr id="1064" name="Freeform: Shape 1063">
                    <a:extLst>
                      <a:ext uri="{FF2B5EF4-FFF2-40B4-BE49-F238E27FC236}">
                        <a16:creationId xmlns:a16="http://schemas.microsoft.com/office/drawing/2014/main" id="{A9A448A6-918B-BFB0-97A0-ABDA261836BC}"/>
                      </a:ext>
                    </a:extLst>
                  </p:cNvPr>
                  <p:cNvSpPr/>
                  <p:nvPr/>
                </p:nvSpPr>
                <p:spPr>
                  <a:xfrm>
                    <a:off x="5683415" y="3398538"/>
                    <a:ext cx="9525" cy="40481"/>
                  </a:xfrm>
                  <a:custGeom>
                    <a:avLst/>
                    <a:gdLst>
                      <a:gd name="connsiteX0" fmla="*/ 260 w 9525"/>
                      <a:gd name="connsiteY0" fmla="*/ 120 h 40481"/>
                      <a:gd name="connsiteX1" fmla="*/ 260 w 9525"/>
                      <a:gd name="connsiteY1" fmla="*/ 40601 h 40481"/>
                    </a:gdLst>
                    <a:ahLst/>
                    <a:cxnLst>
                      <a:cxn ang="0">
                        <a:pos x="connsiteX0" y="connsiteY0"/>
                      </a:cxn>
                      <a:cxn ang="0">
                        <a:pos x="connsiteX1" y="connsiteY1"/>
                      </a:cxn>
                    </a:cxnLst>
                    <a:rect l="l" t="t" r="r" b="b"/>
                    <a:pathLst>
                      <a:path w="9525" h="40481">
                        <a:moveTo>
                          <a:pt x="260" y="120"/>
                        </a:moveTo>
                        <a:lnTo>
                          <a:pt x="260" y="4060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65" name="Freeform: Shape 1064">
                    <a:extLst>
                      <a:ext uri="{FF2B5EF4-FFF2-40B4-BE49-F238E27FC236}">
                        <a16:creationId xmlns:a16="http://schemas.microsoft.com/office/drawing/2014/main" id="{884A838F-B619-EB6F-2DE8-C4B998DB2C28}"/>
                      </a:ext>
                    </a:extLst>
                  </p:cNvPr>
                  <p:cNvSpPr/>
                  <p:nvPr/>
                </p:nvSpPr>
                <p:spPr>
                  <a:xfrm>
                    <a:off x="5663127" y="3418827"/>
                    <a:ext cx="40481" cy="9525"/>
                  </a:xfrm>
                  <a:custGeom>
                    <a:avLst/>
                    <a:gdLst>
                      <a:gd name="connsiteX0" fmla="*/ 40741 w 40481"/>
                      <a:gd name="connsiteY0" fmla="*/ 120 h 9525"/>
                      <a:gd name="connsiteX1" fmla="*/ 260 w 40481"/>
                      <a:gd name="connsiteY1" fmla="*/ 120 h 9525"/>
                    </a:gdLst>
                    <a:ahLst/>
                    <a:cxnLst>
                      <a:cxn ang="0">
                        <a:pos x="connsiteX0" y="connsiteY0"/>
                      </a:cxn>
                      <a:cxn ang="0">
                        <a:pos x="connsiteX1" y="connsiteY1"/>
                      </a:cxn>
                    </a:cxnLst>
                    <a:rect l="l" t="t" r="r" b="b"/>
                    <a:pathLst>
                      <a:path w="40481" h="9525">
                        <a:moveTo>
                          <a:pt x="40741" y="120"/>
                        </a:moveTo>
                        <a:lnTo>
                          <a:pt x="260" y="12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84" name="Graphic 1449">
                  <a:extLst>
                    <a:ext uri="{FF2B5EF4-FFF2-40B4-BE49-F238E27FC236}">
                      <a16:creationId xmlns:a16="http://schemas.microsoft.com/office/drawing/2014/main" id="{37E0A958-4782-0B57-BB4F-8FC5C637F308}"/>
                    </a:ext>
                  </a:extLst>
                </p:cNvPr>
                <p:cNvGrpSpPr/>
                <p:nvPr/>
              </p:nvGrpSpPr>
              <p:grpSpPr>
                <a:xfrm>
                  <a:off x="5805370" y="3502660"/>
                  <a:ext cx="67468" cy="67467"/>
                  <a:chOff x="5665604" y="3398538"/>
                  <a:chExt cx="40481" cy="40481"/>
                </a:xfrm>
                <a:solidFill>
                  <a:srgbClr val="000000"/>
                </a:solidFill>
              </p:grpSpPr>
              <p:sp>
                <p:nvSpPr>
                  <p:cNvPr id="1062" name="Freeform: Shape 1061">
                    <a:extLst>
                      <a:ext uri="{FF2B5EF4-FFF2-40B4-BE49-F238E27FC236}">
                        <a16:creationId xmlns:a16="http://schemas.microsoft.com/office/drawing/2014/main" id="{A9C9B3A9-9285-19B7-C3DD-85371B17948A}"/>
                      </a:ext>
                    </a:extLst>
                  </p:cNvPr>
                  <p:cNvSpPr/>
                  <p:nvPr/>
                </p:nvSpPr>
                <p:spPr>
                  <a:xfrm>
                    <a:off x="5685892" y="3398538"/>
                    <a:ext cx="9525" cy="40481"/>
                  </a:xfrm>
                  <a:custGeom>
                    <a:avLst/>
                    <a:gdLst>
                      <a:gd name="connsiteX0" fmla="*/ 260 w 9525"/>
                      <a:gd name="connsiteY0" fmla="*/ 120 h 40481"/>
                      <a:gd name="connsiteX1" fmla="*/ 260 w 9525"/>
                      <a:gd name="connsiteY1" fmla="*/ 40601 h 40481"/>
                    </a:gdLst>
                    <a:ahLst/>
                    <a:cxnLst>
                      <a:cxn ang="0">
                        <a:pos x="connsiteX0" y="connsiteY0"/>
                      </a:cxn>
                      <a:cxn ang="0">
                        <a:pos x="connsiteX1" y="connsiteY1"/>
                      </a:cxn>
                    </a:cxnLst>
                    <a:rect l="l" t="t" r="r" b="b"/>
                    <a:pathLst>
                      <a:path w="9525" h="40481">
                        <a:moveTo>
                          <a:pt x="260" y="120"/>
                        </a:moveTo>
                        <a:lnTo>
                          <a:pt x="260" y="4060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63" name="Freeform: Shape 1062">
                    <a:extLst>
                      <a:ext uri="{FF2B5EF4-FFF2-40B4-BE49-F238E27FC236}">
                        <a16:creationId xmlns:a16="http://schemas.microsoft.com/office/drawing/2014/main" id="{8F0FD367-9B5C-1917-DF1F-BBBD58ADC784}"/>
                      </a:ext>
                    </a:extLst>
                  </p:cNvPr>
                  <p:cNvSpPr/>
                  <p:nvPr/>
                </p:nvSpPr>
                <p:spPr>
                  <a:xfrm>
                    <a:off x="5665604" y="3418827"/>
                    <a:ext cx="40481" cy="9525"/>
                  </a:xfrm>
                  <a:custGeom>
                    <a:avLst/>
                    <a:gdLst>
                      <a:gd name="connsiteX0" fmla="*/ 40741 w 40481"/>
                      <a:gd name="connsiteY0" fmla="*/ 120 h 9525"/>
                      <a:gd name="connsiteX1" fmla="*/ 260 w 40481"/>
                      <a:gd name="connsiteY1" fmla="*/ 120 h 9525"/>
                    </a:gdLst>
                    <a:ahLst/>
                    <a:cxnLst>
                      <a:cxn ang="0">
                        <a:pos x="connsiteX0" y="connsiteY0"/>
                      </a:cxn>
                      <a:cxn ang="0">
                        <a:pos x="connsiteX1" y="connsiteY1"/>
                      </a:cxn>
                    </a:cxnLst>
                    <a:rect l="l" t="t" r="r" b="b"/>
                    <a:pathLst>
                      <a:path w="40481" h="9525">
                        <a:moveTo>
                          <a:pt x="40741" y="120"/>
                        </a:moveTo>
                        <a:lnTo>
                          <a:pt x="260" y="12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85" name="Graphic 1449">
                  <a:extLst>
                    <a:ext uri="{FF2B5EF4-FFF2-40B4-BE49-F238E27FC236}">
                      <a16:creationId xmlns:a16="http://schemas.microsoft.com/office/drawing/2014/main" id="{5812CB26-F8BB-B40D-AB85-2EC61EDEBFE6}"/>
                    </a:ext>
                  </a:extLst>
                </p:cNvPr>
                <p:cNvGrpSpPr/>
                <p:nvPr/>
              </p:nvGrpSpPr>
              <p:grpSpPr>
                <a:xfrm>
                  <a:off x="5762031" y="3451702"/>
                  <a:ext cx="67468" cy="67467"/>
                  <a:chOff x="5639600" y="3367963"/>
                  <a:chExt cx="40481" cy="40481"/>
                </a:xfrm>
                <a:solidFill>
                  <a:srgbClr val="000000"/>
                </a:solidFill>
              </p:grpSpPr>
              <p:sp>
                <p:nvSpPr>
                  <p:cNvPr id="1060" name="Freeform: Shape 1059">
                    <a:extLst>
                      <a:ext uri="{FF2B5EF4-FFF2-40B4-BE49-F238E27FC236}">
                        <a16:creationId xmlns:a16="http://schemas.microsoft.com/office/drawing/2014/main" id="{39D4A40E-9166-FB28-80D1-A37531A9BF08}"/>
                      </a:ext>
                    </a:extLst>
                  </p:cNvPr>
                  <p:cNvSpPr/>
                  <p:nvPr/>
                </p:nvSpPr>
                <p:spPr>
                  <a:xfrm>
                    <a:off x="5659889" y="3367963"/>
                    <a:ext cx="9525" cy="40481"/>
                  </a:xfrm>
                  <a:custGeom>
                    <a:avLst/>
                    <a:gdLst>
                      <a:gd name="connsiteX0" fmla="*/ 258 w 9525"/>
                      <a:gd name="connsiteY0" fmla="*/ 117 h 40481"/>
                      <a:gd name="connsiteX1" fmla="*/ 258 w 9525"/>
                      <a:gd name="connsiteY1" fmla="*/ 40598 h 40481"/>
                    </a:gdLst>
                    <a:ahLst/>
                    <a:cxnLst>
                      <a:cxn ang="0">
                        <a:pos x="connsiteX0" y="connsiteY0"/>
                      </a:cxn>
                      <a:cxn ang="0">
                        <a:pos x="connsiteX1" y="connsiteY1"/>
                      </a:cxn>
                    </a:cxnLst>
                    <a:rect l="l" t="t" r="r" b="b"/>
                    <a:pathLst>
                      <a:path w="9525" h="40481">
                        <a:moveTo>
                          <a:pt x="258" y="117"/>
                        </a:moveTo>
                        <a:lnTo>
                          <a:pt x="258" y="4059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61" name="Freeform: Shape 1060">
                    <a:extLst>
                      <a:ext uri="{FF2B5EF4-FFF2-40B4-BE49-F238E27FC236}">
                        <a16:creationId xmlns:a16="http://schemas.microsoft.com/office/drawing/2014/main" id="{F0CF99B1-0747-8C2F-F922-22986B151A51}"/>
                      </a:ext>
                    </a:extLst>
                  </p:cNvPr>
                  <p:cNvSpPr/>
                  <p:nvPr/>
                </p:nvSpPr>
                <p:spPr>
                  <a:xfrm>
                    <a:off x="5639600" y="3388251"/>
                    <a:ext cx="40481" cy="9525"/>
                  </a:xfrm>
                  <a:custGeom>
                    <a:avLst/>
                    <a:gdLst>
                      <a:gd name="connsiteX0" fmla="*/ 40739 w 40481"/>
                      <a:gd name="connsiteY0" fmla="*/ 117 h 9525"/>
                      <a:gd name="connsiteX1" fmla="*/ 258 w 40481"/>
                      <a:gd name="connsiteY1" fmla="*/ 117 h 9525"/>
                    </a:gdLst>
                    <a:ahLst/>
                    <a:cxnLst>
                      <a:cxn ang="0">
                        <a:pos x="connsiteX0" y="connsiteY0"/>
                      </a:cxn>
                      <a:cxn ang="0">
                        <a:pos x="connsiteX1" y="connsiteY1"/>
                      </a:cxn>
                    </a:cxnLst>
                    <a:rect l="l" t="t" r="r" b="b"/>
                    <a:pathLst>
                      <a:path w="40481" h="9525">
                        <a:moveTo>
                          <a:pt x="40739" y="117"/>
                        </a:moveTo>
                        <a:lnTo>
                          <a:pt x="258" y="11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86" name="Graphic 1449">
                  <a:extLst>
                    <a:ext uri="{FF2B5EF4-FFF2-40B4-BE49-F238E27FC236}">
                      <a16:creationId xmlns:a16="http://schemas.microsoft.com/office/drawing/2014/main" id="{6076BC3D-3E6A-FCB5-EBB4-7AF582F71E54}"/>
                    </a:ext>
                  </a:extLst>
                </p:cNvPr>
                <p:cNvGrpSpPr/>
                <p:nvPr/>
              </p:nvGrpSpPr>
              <p:grpSpPr>
                <a:xfrm>
                  <a:off x="5770603" y="3451702"/>
                  <a:ext cx="67468" cy="67467"/>
                  <a:chOff x="5644744" y="3367963"/>
                  <a:chExt cx="40481" cy="40481"/>
                </a:xfrm>
                <a:solidFill>
                  <a:srgbClr val="000000"/>
                </a:solidFill>
              </p:grpSpPr>
              <p:sp>
                <p:nvSpPr>
                  <p:cNvPr id="1058" name="Freeform: Shape 1057">
                    <a:extLst>
                      <a:ext uri="{FF2B5EF4-FFF2-40B4-BE49-F238E27FC236}">
                        <a16:creationId xmlns:a16="http://schemas.microsoft.com/office/drawing/2014/main" id="{AD03E285-EF04-EB3C-B88A-11624F592BF6}"/>
                      </a:ext>
                    </a:extLst>
                  </p:cNvPr>
                  <p:cNvSpPr/>
                  <p:nvPr/>
                </p:nvSpPr>
                <p:spPr>
                  <a:xfrm>
                    <a:off x="5665032" y="3367963"/>
                    <a:ext cx="9525" cy="40481"/>
                  </a:xfrm>
                  <a:custGeom>
                    <a:avLst/>
                    <a:gdLst>
                      <a:gd name="connsiteX0" fmla="*/ 258 w 9525"/>
                      <a:gd name="connsiteY0" fmla="*/ 117 h 40481"/>
                      <a:gd name="connsiteX1" fmla="*/ 258 w 9525"/>
                      <a:gd name="connsiteY1" fmla="*/ 40598 h 40481"/>
                    </a:gdLst>
                    <a:ahLst/>
                    <a:cxnLst>
                      <a:cxn ang="0">
                        <a:pos x="connsiteX0" y="connsiteY0"/>
                      </a:cxn>
                      <a:cxn ang="0">
                        <a:pos x="connsiteX1" y="connsiteY1"/>
                      </a:cxn>
                    </a:cxnLst>
                    <a:rect l="l" t="t" r="r" b="b"/>
                    <a:pathLst>
                      <a:path w="9525" h="40481">
                        <a:moveTo>
                          <a:pt x="258" y="117"/>
                        </a:moveTo>
                        <a:lnTo>
                          <a:pt x="258" y="4059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59" name="Freeform: Shape 1058">
                    <a:extLst>
                      <a:ext uri="{FF2B5EF4-FFF2-40B4-BE49-F238E27FC236}">
                        <a16:creationId xmlns:a16="http://schemas.microsoft.com/office/drawing/2014/main" id="{4779A9E2-789B-D3A1-E8A2-0AEB4271E10C}"/>
                      </a:ext>
                    </a:extLst>
                  </p:cNvPr>
                  <p:cNvSpPr/>
                  <p:nvPr/>
                </p:nvSpPr>
                <p:spPr>
                  <a:xfrm>
                    <a:off x="5644744" y="3388251"/>
                    <a:ext cx="40481" cy="9525"/>
                  </a:xfrm>
                  <a:custGeom>
                    <a:avLst/>
                    <a:gdLst>
                      <a:gd name="connsiteX0" fmla="*/ 40739 w 40481"/>
                      <a:gd name="connsiteY0" fmla="*/ 117 h 9525"/>
                      <a:gd name="connsiteX1" fmla="*/ 258 w 40481"/>
                      <a:gd name="connsiteY1" fmla="*/ 117 h 9525"/>
                    </a:gdLst>
                    <a:ahLst/>
                    <a:cxnLst>
                      <a:cxn ang="0">
                        <a:pos x="connsiteX0" y="connsiteY0"/>
                      </a:cxn>
                      <a:cxn ang="0">
                        <a:pos x="connsiteX1" y="connsiteY1"/>
                      </a:cxn>
                    </a:cxnLst>
                    <a:rect l="l" t="t" r="r" b="b"/>
                    <a:pathLst>
                      <a:path w="40481" h="9525">
                        <a:moveTo>
                          <a:pt x="40739" y="117"/>
                        </a:moveTo>
                        <a:lnTo>
                          <a:pt x="258" y="11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87" name="Graphic 1449">
                  <a:extLst>
                    <a:ext uri="{FF2B5EF4-FFF2-40B4-BE49-F238E27FC236}">
                      <a16:creationId xmlns:a16="http://schemas.microsoft.com/office/drawing/2014/main" id="{8BC8EADA-F3C4-8817-7A59-BF9C9429C157}"/>
                    </a:ext>
                  </a:extLst>
                </p:cNvPr>
                <p:cNvGrpSpPr/>
                <p:nvPr/>
              </p:nvGrpSpPr>
              <p:grpSpPr>
                <a:xfrm>
                  <a:off x="5785050" y="3451702"/>
                  <a:ext cx="67468" cy="67467"/>
                  <a:chOff x="5653412" y="3367963"/>
                  <a:chExt cx="40481" cy="40481"/>
                </a:xfrm>
                <a:solidFill>
                  <a:srgbClr val="000000"/>
                </a:solidFill>
              </p:grpSpPr>
              <p:sp>
                <p:nvSpPr>
                  <p:cNvPr id="1056" name="Freeform: Shape 1055">
                    <a:extLst>
                      <a:ext uri="{FF2B5EF4-FFF2-40B4-BE49-F238E27FC236}">
                        <a16:creationId xmlns:a16="http://schemas.microsoft.com/office/drawing/2014/main" id="{BD0E984D-8625-007B-C94B-E5396EC87FC6}"/>
                      </a:ext>
                    </a:extLst>
                  </p:cNvPr>
                  <p:cNvSpPr/>
                  <p:nvPr/>
                </p:nvSpPr>
                <p:spPr>
                  <a:xfrm>
                    <a:off x="5673700" y="3367963"/>
                    <a:ext cx="9525" cy="40481"/>
                  </a:xfrm>
                  <a:custGeom>
                    <a:avLst/>
                    <a:gdLst>
                      <a:gd name="connsiteX0" fmla="*/ 259 w 9525"/>
                      <a:gd name="connsiteY0" fmla="*/ 117 h 40481"/>
                      <a:gd name="connsiteX1" fmla="*/ 259 w 9525"/>
                      <a:gd name="connsiteY1" fmla="*/ 40598 h 40481"/>
                    </a:gdLst>
                    <a:ahLst/>
                    <a:cxnLst>
                      <a:cxn ang="0">
                        <a:pos x="connsiteX0" y="connsiteY0"/>
                      </a:cxn>
                      <a:cxn ang="0">
                        <a:pos x="connsiteX1" y="connsiteY1"/>
                      </a:cxn>
                    </a:cxnLst>
                    <a:rect l="l" t="t" r="r" b="b"/>
                    <a:pathLst>
                      <a:path w="9525" h="40481">
                        <a:moveTo>
                          <a:pt x="259" y="117"/>
                        </a:moveTo>
                        <a:lnTo>
                          <a:pt x="259" y="4059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57" name="Freeform: Shape 1056">
                    <a:extLst>
                      <a:ext uri="{FF2B5EF4-FFF2-40B4-BE49-F238E27FC236}">
                        <a16:creationId xmlns:a16="http://schemas.microsoft.com/office/drawing/2014/main" id="{DBCBCB7D-2907-4EE3-8CAC-F503BAC5DB92}"/>
                      </a:ext>
                    </a:extLst>
                  </p:cNvPr>
                  <p:cNvSpPr/>
                  <p:nvPr/>
                </p:nvSpPr>
                <p:spPr>
                  <a:xfrm>
                    <a:off x="5653412" y="3388251"/>
                    <a:ext cx="40481" cy="9525"/>
                  </a:xfrm>
                  <a:custGeom>
                    <a:avLst/>
                    <a:gdLst>
                      <a:gd name="connsiteX0" fmla="*/ 40740 w 40481"/>
                      <a:gd name="connsiteY0" fmla="*/ 117 h 9525"/>
                      <a:gd name="connsiteX1" fmla="*/ 259 w 40481"/>
                      <a:gd name="connsiteY1" fmla="*/ 117 h 9525"/>
                    </a:gdLst>
                    <a:ahLst/>
                    <a:cxnLst>
                      <a:cxn ang="0">
                        <a:pos x="connsiteX0" y="connsiteY0"/>
                      </a:cxn>
                      <a:cxn ang="0">
                        <a:pos x="connsiteX1" y="connsiteY1"/>
                      </a:cxn>
                    </a:cxnLst>
                    <a:rect l="l" t="t" r="r" b="b"/>
                    <a:pathLst>
                      <a:path w="40481" h="9525">
                        <a:moveTo>
                          <a:pt x="40740" y="117"/>
                        </a:moveTo>
                        <a:lnTo>
                          <a:pt x="259" y="11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88" name="Graphic 1449">
                  <a:extLst>
                    <a:ext uri="{FF2B5EF4-FFF2-40B4-BE49-F238E27FC236}">
                      <a16:creationId xmlns:a16="http://schemas.microsoft.com/office/drawing/2014/main" id="{E7B254C0-6AFB-60AF-5945-84B11552B195}"/>
                    </a:ext>
                  </a:extLst>
                </p:cNvPr>
                <p:cNvGrpSpPr/>
                <p:nvPr/>
              </p:nvGrpSpPr>
              <p:grpSpPr>
                <a:xfrm>
                  <a:off x="5781398" y="3451702"/>
                  <a:ext cx="67468" cy="67467"/>
                  <a:chOff x="5651221" y="3367963"/>
                  <a:chExt cx="40481" cy="40481"/>
                </a:xfrm>
                <a:solidFill>
                  <a:srgbClr val="000000"/>
                </a:solidFill>
              </p:grpSpPr>
              <p:sp>
                <p:nvSpPr>
                  <p:cNvPr id="1054" name="Freeform: Shape 1053">
                    <a:extLst>
                      <a:ext uri="{FF2B5EF4-FFF2-40B4-BE49-F238E27FC236}">
                        <a16:creationId xmlns:a16="http://schemas.microsoft.com/office/drawing/2014/main" id="{0022CEF2-72DD-374B-C636-ADC9B3944D07}"/>
                      </a:ext>
                    </a:extLst>
                  </p:cNvPr>
                  <p:cNvSpPr/>
                  <p:nvPr/>
                </p:nvSpPr>
                <p:spPr>
                  <a:xfrm>
                    <a:off x="5671509" y="3367963"/>
                    <a:ext cx="9525" cy="40481"/>
                  </a:xfrm>
                  <a:custGeom>
                    <a:avLst/>
                    <a:gdLst>
                      <a:gd name="connsiteX0" fmla="*/ 259 w 9525"/>
                      <a:gd name="connsiteY0" fmla="*/ 117 h 40481"/>
                      <a:gd name="connsiteX1" fmla="*/ 259 w 9525"/>
                      <a:gd name="connsiteY1" fmla="*/ 40598 h 40481"/>
                    </a:gdLst>
                    <a:ahLst/>
                    <a:cxnLst>
                      <a:cxn ang="0">
                        <a:pos x="connsiteX0" y="connsiteY0"/>
                      </a:cxn>
                      <a:cxn ang="0">
                        <a:pos x="connsiteX1" y="connsiteY1"/>
                      </a:cxn>
                    </a:cxnLst>
                    <a:rect l="l" t="t" r="r" b="b"/>
                    <a:pathLst>
                      <a:path w="9525" h="40481">
                        <a:moveTo>
                          <a:pt x="259" y="117"/>
                        </a:moveTo>
                        <a:lnTo>
                          <a:pt x="259" y="4059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55" name="Freeform: Shape 1054">
                    <a:extLst>
                      <a:ext uri="{FF2B5EF4-FFF2-40B4-BE49-F238E27FC236}">
                        <a16:creationId xmlns:a16="http://schemas.microsoft.com/office/drawing/2014/main" id="{90BB04A2-9C01-D141-163D-10D10574B79A}"/>
                      </a:ext>
                    </a:extLst>
                  </p:cNvPr>
                  <p:cNvSpPr/>
                  <p:nvPr/>
                </p:nvSpPr>
                <p:spPr>
                  <a:xfrm>
                    <a:off x="5651221" y="3388251"/>
                    <a:ext cx="40481" cy="9525"/>
                  </a:xfrm>
                  <a:custGeom>
                    <a:avLst/>
                    <a:gdLst>
                      <a:gd name="connsiteX0" fmla="*/ 40740 w 40481"/>
                      <a:gd name="connsiteY0" fmla="*/ 117 h 9525"/>
                      <a:gd name="connsiteX1" fmla="*/ 259 w 40481"/>
                      <a:gd name="connsiteY1" fmla="*/ 117 h 9525"/>
                    </a:gdLst>
                    <a:ahLst/>
                    <a:cxnLst>
                      <a:cxn ang="0">
                        <a:pos x="connsiteX0" y="connsiteY0"/>
                      </a:cxn>
                      <a:cxn ang="0">
                        <a:pos x="connsiteX1" y="connsiteY1"/>
                      </a:cxn>
                    </a:cxnLst>
                    <a:rect l="l" t="t" r="r" b="b"/>
                    <a:pathLst>
                      <a:path w="40481" h="9525">
                        <a:moveTo>
                          <a:pt x="40740" y="117"/>
                        </a:moveTo>
                        <a:lnTo>
                          <a:pt x="259" y="11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89" name="Graphic 1449">
                  <a:extLst>
                    <a:ext uri="{FF2B5EF4-FFF2-40B4-BE49-F238E27FC236}">
                      <a16:creationId xmlns:a16="http://schemas.microsoft.com/office/drawing/2014/main" id="{4517FA77-0651-0D8A-87A6-0C58C372A27E}"/>
                    </a:ext>
                  </a:extLst>
                </p:cNvPr>
                <p:cNvGrpSpPr/>
                <p:nvPr/>
              </p:nvGrpSpPr>
              <p:grpSpPr>
                <a:xfrm>
                  <a:off x="5777746" y="3451702"/>
                  <a:ext cx="67468" cy="67467"/>
                  <a:chOff x="5649030" y="3367963"/>
                  <a:chExt cx="40481" cy="40481"/>
                </a:xfrm>
                <a:solidFill>
                  <a:srgbClr val="000000"/>
                </a:solidFill>
              </p:grpSpPr>
              <p:sp>
                <p:nvSpPr>
                  <p:cNvPr id="1052" name="Freeform: Shape 1051">
                    <a:extLst>
                      <a:ext uri="{FF2B5EF4-FFF2-40B4-BE49-F238E27FC236}">
                        <a16:creationId xmlns:a16="http://schemas.microsoft.com/office/drawing/2014/main" id="{08841E01-1FAA-925A-16F0-3DD6EC7E46D7}"/>
                      </a:ext>
                    </a:extLst>
                  </p:cNvPr>
                  <p:cNvSpPr/>
                  <p:nvPr/>
                </p:nvSpPr>
                <p:spPr>
                  <a:xfrm>
                    <a:off x="5669318" y="3367963"/>
                    <a:ext cx="9525" cy="40481"/>
                  </a:xfrm>
                  <a:custGeom>
                    <a:avLst/>
                    <a:gdLst>
                      <a:gd name="connsiteX0" fmla="*/ 259 w 9525"/>
                      <a:gd name="connsiteY0" fmla="*/ 117 h 40481"/>
                      <a:gd name="connsiteX1" fmla="*/ 259 w 9525"/>
                      <a:gd name="connsiteY1" fmla="*/ 40598 h 40481"/>
                    </a:gdLst>
                    <a:ahLst/>
                    <a:cxnLst>
                      <a:cxn ang="0">
                        <a:pos x="connsiteX0" y="connsiteY0"/>
                      </a:cxn>
                      <a:cxn ang="0">
                        <a:pos x="connsiteX1" y="connsiteY1"/>
                      </a:cxn>
                    </a:cxnLst>
                    <a:rect l="l" t="t" r="r" b="b"/>
                    <a:pathLst>
                      <a:path w="9525" h="40481">
                        <a:moveTo>
                          <a:pt x="259" y="117"/>
                        </a:moveTo>
                        <a:lnTo>
                          <a:pt x="259" y="4059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53" name="Freeform: Shape 1052">
                    <a:extLst>
                      <a:ext uri="{FF2B5EF4-FFF2-40B4-BE49-F238E27FC236}">
                        <a16:creationId xmlns:a16="http://schemas.microsoft.com/office/drawing/2014/main" id="{6C0CDAFA-F5FD-973E-047A-264DFED874F1}"/>
                      </a:ext>
                    </a:extLst>
                  </p:cNvPr>
                  <p:cNvSpPr/>
                  <p:nvPr/>
                </p:nvSpPr>
                <p:spPr>
                  <a:xfrm>
                    <a:off x="5649030" y="3388251"/>
                    <a:ext cx="40481" cy="9525"/>
                  </a:xfrm>
                  <a:custGeom>
                    <a:avLst/>
                    <a:gdLst>
                      <a:gd name="connsiteX0" fmla="*/ 40740 w 40481"/>
                      <a:gd name="connsiteY0" fmla="*/ 117 h 9525"/>
                      <a:gd name="connsiteX1" fmla="*/ 259 w 40481"/>
                      <a:gd name="connsiteY1" fmla="*/ 117 h 9525"/>
                    </a:gdLst>
                    <a:ahLst/>
                    <a:cxnLst>
                      <a:cxn ang="0">
                        <a:pos x="connsiteX0" y="connsiteY0"/>
                      </a:cxn>
                      <a:cxn ang="0">
                        <a:pos x="connsiteX1" y="connsiteY1"/>
                      </a:cxn>
                    </a:cxnLst>
                    <a:rect l="l" t="t" r="r" b="b"/>
                    <a:pathLst>
                      <a:path w="40481" h="9525">
                        <a:moveTo>
                          <a:pt x="40740" y="117"/>
                        </a:moveTo>
                        <a:lnTo>
                          <a:pt x="259" y="11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90" name="Graphic 1449">
                  <a:extLst>
                    <a:ext uri="{FF2B5EF4-FFF2-40B4-BE49-F238E27FC236}">
                      <a16:creationId xmlns:a16="http://schemas.microsoft.com/office/drawing/2014/main" id="{D206CAE9-184E-7D64-801B-FA18FFD4DFED}"/>
                    </a:ext>
                  </a:extLst>
                </p:cNvPr>
                <p:cNvGrpSpPr/>
                <p:nvPr/>
              </p:nvGrpSpPr>
              <p:grpSpPr>
                <a:xfrm>
                  <a:off x="5774255" y="3451702"/>
                  <a:ext cx="67468" cy="67467"/>
                  <a:chOff x="5646935" y="3367963"/>
                  <a:chExt cx="40481" cy="40481"/>
                </a:xfrm>
                <a:solidFill>
                  <a:srgbClr val="000000"/>
                </a:solidFill>
              </p:grpSpPr>
              <p:sp>
                <p:nvSpPr>
                  <p:cNvPr id="1050" name="Freeform: Shape 1049">
                    <a:extLst>
                      <a:ext uri="{FF2B5EF4-FFF2-40B4-BE49-F238E27FC236}">
                        <a16:creationId xmlns:a16="http://schemas.microsoft.com/office/drawing/2014/main" id="{626990DA-873E-4B52-6AD4-A6653FF6CAC5}"/>
                      </a:ext>
                    </a:extLst>
                  </p:cNvPr>
                  <p:cNvSpPr/>
                  <p:nvPr/>
                </p:nvSpPr>
                <p:spPr>
                  <a:xfrm>
                    <a:off x="5667223" y="3367963"/>
                    <a:ext cx="9525" cy="40481"/>
                  </a:xfrm>
                  <a:custGeom>
                    <a:avLst/>
                    <a:gdLst>
                      <a:gd name="connsiteX0" fmla="*/ 258 w 9525"/>
                      <a:gd name="connsiteY0" fmla="*/ 117 h 40481"/>
                      <a:gd name="connsiteX1" fmla="*/ 258 w 9525"/>
                      <a:gd name="connsiteY1" fmla="*/ 40598 h 40481"/>
                    </a:gdLst>
                    <a:ahLst/>
                    <a:cxnLst>
                      <a:cxn ang="0">
                        <a:pos x="connsiteX0" y="connsiteY0"/>
                      </a:cxn>
                      <a:cxn ang="0">
                        <a:pos x="connsiteX1" y="connsiteY1"/>
                      </a:cxn>
                    </a:cxnLst>
                    <a:rect l="l" t="t" r="r" b="b"/>
                    <a:pathLst>
                      <a:path w="9525" h="40481">
                        <a:moveTo>
                          <a:pt x="258" y="117"/>
                        </a:moveTo>
                        <a:lnTo>
                          <a:pt x="258" y="4059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51" name="Freeform: Shape 1050">
                    <a:extLst>
                      <a:ext uri="{FF2B5EF4-FFF2-40B4-BE49-F238E27FC236}">
                        <a16:creationId xmlns:a16="http://schemas.microsoft.com/office/drawing/2014/main" id="{92061896-3BDD-832E-40E7-1E8B6FDC7ACD}"/>
                      </a:ext>
                    </a:extLst>
                  </p:cNvPr>
                  <p:cNvSpPr/>
                  <p:nvPr/>
                </p:nvSpPr>
                <p:spPr>
                  <a:xfrm>
                    <a:off x="5646935" y="3388251"/>
                    <a:ext cx="40481" cy="9525"/>
                  </a:xfrm>
                  <a:custGeom>
                    <a:avLst/>
                    <a:gdLst>
                      <a:gd name="connsiteX0" fmla="*/ 40740 w 40481"/>
                      <a:gd name="connsiteY0" fmla="*/ 117 h 9525"/>
                      <a:gd name="connsiteX1" fmla="*/ 258 w 40481"/>
                      <a:gd name="connsiteY1" fmla="*/ 117 h 9525"/>
                    </a:gdLst>
                    <a:ahLst/>
                    <a:cxnLst>
                      <a:cxn ang="0">
                        <a:pos x="connsiteX0" y="connsiteY0"/>
                      </a:cxn>
                      <a:cxn ang="0">
                        <a:pos x="connsiteX1" y="connsiteY1"/>
                      </a:cxn>
                    </a:cxnLst>
                    <a:rect l="l" t="t" r="r" b="b"/>
                    <a:pathLst>
                      <a:path w="40481" h="9525">
                        <a:moveTo>
                          <a:pt x="40740" y="117"/>
                        </a:moveTo>
                        <a:lnTo>
                          <a:pt x="258" y="11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91" name="Graphic 1449">
                  <a:extLst>
                    <a:ext uri="{FF2B5EF4-FFF2-40B4-BE49-F238E27FC236}">
                      <a16:creationId xmlns:a16="http://schemas.microsoft.com/office/drawing/2014/main" id="{BDB51CBC-09E8-E7E0-9338-4A8660954EB1}"/>
                    </a:ext>
                  </a:extLst>
                </p:cNvPr>
                <p:cNvGrpSpPr/>
                <p:nvPr/>
              </p:nvGrpSpPr>
              <p:grpSpPr>
                <a:xfrm>
                  <a:off x="5689166" y="3432176"/>
                  <a:ext cx="67468" cy="67467"/>
                  <a:chOff x="5595881" y="3356247"/>
                  <a:chExt cx="40481" cy="40481"/>
                </a:xfrm>
                <a:solidFill>
                  <a:srgbClr val="000000"/>
                </a:solidFill>
              </p:grpSpPr>
              <p:sp>
                <p:nvSpPr>
                  <p:cNvPr id="1048" name="Freeform: Shape 1047">
                    <a:extLst>
                      <a:ext uri="{FF2B5EF4-FFF2-40B4-BE49-F238E27FC236}">
                        <a16:creationId xmlns:a16="http://schemas.microsoft.com/office/drawing/2014/main" id="{08445EEC-1C98-23C6-B256-73B300CC4CC3}"/>
                      </a:ext>
                    </a:extLst>
                  </p:cNvPr>
                  <p:cNvSpPr/>
                  <p:nvPr/>
                </p:nvSpPr>
                <p:spPr>
                  <a:xfrm>
                    <a:off x="5616169" y="3356247"/>
                    <a:ext cx="9525" cy="40481"/>
                  </a:xfrm>
                  <a:custGeom>
                    <a:avLst/>
                    <a:gdLst>
                      <a:gd name="connsiteX0" fmla="*/ 253 w 9525"/>
                      <a:gd name="connsiteY0" fmla="*/ 116 h 40481"/>
                      <a:gd name="connsiteX1" fmla="*/ 253 w 9525"/>
                      <a:gd name="connsiteY1" fmla="*/ 40597 h 40481"/>
                    </a:gdLst>
                    <a:ahLst/>
                    <a:cxnLst>
                      <a:cxn ang="0">
                        <a:pos x="connsiteX0" y="connsiteY0"/>
                      </a:cxn>
                      <a:cxn ang="0">
                        <a:pos x="connsiteX1" y="connsiteY1"/>
                      </a:cxn>
                    </a:cxnLst>
                    <a:rect l="l" t="t" r="r" b="b"/>
                    <a:pathLst>
                      <a:path w="9525" h="40481">
                        <a:moveTo>
                          <a:pt x="253" y="116"/>
                        </a:moveTo>
                        <a:lnTo>
                          <a:pt x="253" y="405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49" name="Freeform: Shape 1048">
                    <a:extLst>
                      <a:ext uri="{FF2B5EF4-FFF2-40B4-BE49-F238E27FC236}">
                        <a16:creationId xmlns:a16="http://schemas.microsoft.com/office/drawing/2014/main" id="{2DBD57CD-D4F9-83D0-C513-96CD84DF6C85}"/>
                      </a:ext>
                    </a:extLst>
                  </p:cNvPr>
                  <p:cNvSpPr/>
                  <p:nvPr/>
                </p:nvSpPr>
                <p:spPr>
                  <a:xfrm>
                    <a:off x="5595881" y="3376536"/>
                    <a:ext cx="40481" cy="9525"/>
                  </a:xfrm>
                  <a:custGeom>
                    <a:avLst/>
                    <a:gdLst>
                      <a:gd name="connsiteX0" fmla="*/ 40734 w 40481"/>
                      <a:gd name="connsiteY0" fmla="*/ 116 h 9525"/>
                      <a:gd name="connsiteX1" fmla="*/ 253 w 40481"/>
                      <a:gd name="connsiteY1" fmla="*/ 116 h 9525"/>
                    </a:gdLst>
                    <a:ahLst/>
                    <a:cxnLst>
                      <a:cxn ang="0">
                        <a:pos x="connsiteX0" y="connsiteY0"/>
                      </a:cxn>
                      <a:cxn ang="0">
                        <a:pos x="connsiteX1" y="connsiteY1"/>
                      </a:cxn>
                    </a:cxnLst>
                    <a:rect l="l" t="t" r="r" b="b"/>
                    <a:pathLst>
                      <a:path w="40481" h="9525">
                        <a:moveTo>
                          <a:pt x="40734" y="116"/>
                        </a:moveTo>
                        <a:lnTo>
                          <a:pt x="253" y="1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92" name="Graphic 1449">
                  <a:extLst>
                    <a:ext uri="{FF2B5EF4-FFF2-40B4-BE49-F238E27FC236}">
                      <a16:creationId xmlns:a16="http://schemas.microsoft.com/office/drawing/2014/main" id="{B16FB8C6-AA90-F694-0682-F1A7389B17EA}"/>
                    </a:ext>
                  </a:extLst>
                </p:cNvPr>
                <p:cNvGrpSpPr/>
                <p:nvPr/>
              </p:nvGrpSpPr>
              <p:grpSpPr>
                <a:xfrm>
                  <a:off x="5745997" y="3432176"/>
                  <a:ext cx="67468" cy="67467"/>
                  <a:chOff x="5629980" y="3356247"/>
                  <a:chExt cx="40481" cy="40481"/>
                </a:xfrm>
                <a:solidFill>
                  <a:srgbClr val="000000"/>
                </a:solidFill>
              </p:grpSpPr>
              <p:sp>
                <p:nvSpPr>
                  <p:cNvPr id="1046" name="Freeform: Shape 1045">
                    <a:extLst>
                      <a:ext uri="{FF2B5EF4-FFF2-40B4-BE49-F238E27FC236}">
                        <a16:creationId xmlns:a16="http://schemas.microsoft.com/office/drawing/2014/main" id="{94848B42-F2FD-0B48-7613-29EF73BB6D3A}"/>
                      </a:ext>
                    </a:extLst>
                  </p:cNvPr>
                  <p:cNvSpPr/>
                  <p:nvPr/>
                </p:nvSpPr>
                <p:spPr>
                  <a:xfrm>
                    <a:off x="5650268" y="3356247"/>
                    <a:ext cx="9525" cy="40481"/>
                  </a:xfrm>
                  <a:custGeom>
                    <a:avLst/>
                    <a:gdLst>
                      <a:gd name="connsiteX0" fmla="*/ 257 w 9525"/>
                      <a:gd name="connsiteY0" fmla="*/ 116 h 40481"/>
                      <a:gd name="connsiteX1" fmla="*/ 257 w 9525"/>
                      <a:gd name="connsiteY1" fmla="*/ 40597 h 40481"/>
                    </a:gdLst>
                    <a:ahLst/>
                    <a:cxnLst>
                      <a:cxn ang="0">
                        <a:pos x="connsiteX0" y="connsiteY0"/>
                      </a:cxn>
                      <a:cxn ang="0">
                        <a:pos x="connsiteX1" y="connsiteY1"/>
                      </a:cxn>
                    </a:cxnLst>
                    <a:rect l="l" t="t" r="r" b="b"/>
                    <a:pathLst>
                      <a:path w="9525" h="40481">
                        <a:moveTo>
                          <a:pt x="257" y="116"/>
                        </a:moveTo>
                        <a:lnTo>
                          <a:pt x="257" y="405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47" name="Freeform: Shape 1046">
                    <a:extLst>
                      <a:ext uri="{FF2B5EF4-FFF2-40B4-BE49-F238E27FC236}">
                        <a16:creationId xmlns:a16="http://schemas.microsoft.com/office/drawing/2014/main" id="{DD19CA69-0FA6-6D47-0EFF-9072FAAABD1A}"/>
                      </a:ext>
                    </a:extLst>
                  </p:cNvPr>
                  <p:cNvSpPr/>
                  <p:nvPr/>
                </p:nvSpPr>
                <p:spPr>
                  <a:xfrm>
                    <a:off x="5629980" y="3376536"/>
                    <a:ext cx="40481" cy="9525"/>
                  </a:xfrm>
                  <a:custGeom>
                    <a:avLst/>
                    <a:gdLst>
                      <a:gd name="connsiteX0" fmla="*/ 40738 w 40481"/>
                      <a:gd name="connsiteY0" fmla="*/ 116 h 9525"/>
                      <a:gd name="connsiteX1" fmla="*/ 257 w 40481"/>
                      <a:gd name="connsiteY1" fmla="*/ 116 h 9525"/>
                    </a:gdLst>
                    <a:ahLst/>
                    <a:cxnLst>
                      <a:cxn ang="0">
                        <a:pos x="connsiteX0" y="connsiteY0"/>
                      </a:cxn>
                      <a:cxn ang="0">
                        <a:pos x="connsiteX1" y="connsiteY1"/>
                      </a:cxn>
                    </a:cxnLst>
                    <a:rect l="l" t="t" r="r" b="b"/>
                    <a:pathLst>
                      <a:path w="40481" h="9525">
                        <a:moveTo>
                          <a:pt x="40738" y="116"/>
                        </a:moveTo>
                        <a:lnTo>
                          <a:pt x="257" y="1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93" name="Graphic 1449">
                  <a:extLst>
                    <a:ext uri="{FF2B5EF4-FFF2-40B4-BE49-F238E27FC236}">
                      <a16:creationId xmlns:a16="http://schemas.microsoft.com/office/drawing/2014/main" id="{22FD4813-71E4-17A6-825D-04C64EA009B5}"/>
                    </a:ext>
                  </a:extLst>
                </p:cNvPr>
                <p:cNvGrpSpPr/>
                <p:nvPr/>
              </p:nvGrpSpPr>
              <p:grpSpPr>
                <a:xfrm>
                  <a:off x="5742029" y="3432176"/>
                  <a:ext cx="67468" cy="67467"/>
                  <a:chOff x="5627599" y="3356247"/>
                  <a:chExt cx="40481" cy="40481"/>
                </a:xfrm>
                <a:solidFill>
                  <a:srgbClr val="000000"/>
                </a:solidFill>
              </p:grpSpPr>
              <p:sp>
                <p:nvSpPr>
                  <p:cNvPr id="1044" name="Freeform: Shape 1043">
                    <a:extLst>
                      <a:ext uri="{FF2B5EF4-FFF2-40B4-BE49-F238E27FC236}">
                        <a16:creationId xmlns:a16="http://schemas.microsoft.com/office/drawing/2014/main" id="{AFD21256-DAC6-69B0-C0CE-50083185C0BB}"/>
                      </a:ext>
                    </a:extLst>
                  </p:cNvPr>
                  <p:cNvSpPr/>
                  <p:nvPr/>
                </p:nvSpPr>
                <p:spPr>
                  <a:xfrm>
                    <a:off x="5647887" y="3356247"/>
                    <a:ext cx="9525" cy="40481"/>
                  </a:xfrm>
                  <a:custGeom>
                    <a:avLst/>
                    <a:gdLst>
                      <a:gd name="connsiteX0" fmla="*/ 256 w 9525"/>
                      <a:gd name="connsiteY0" fmla="*/ 116 h 40481"/>
                      <a:gd name="connsiteX1" fmla="*/ 256 w 9525"/>
                      <a:gd name="connsiteY1" fmla="*/ 40597 h 40481"/>
                    </a:gdLst>
                    <a:ahLst/>
                    <a:cxnLst>
                      <a:cxn ang="0">
                        <a:pos x="connsiteX0" y="connsiteY0"/>
                      </a:cxn>
                      <a:cxn ang="0">
                        <a:pos x="connsiteX1" y="connsiteY1"/>
                      </a:cxn>
                    </a:cxnLst>
                    <a:rect l="l" t="t" r="r" b="b"/>
                    <a:pathLst>
                      <a:path w="9525" h="40481">
                        <a:moveTo>
                          <a:pt x="256" y="116"/>
                        </a:moveTo>
                        <a:lnTo>
                          <a:pt x="256" y="405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45" name="Freeform: Shape 1044">
                    <a:extLst>
                      <a:ext uri="{FF2B5EF4-FFF2-40B4-BE49-F238E27FC236}">
                        <a16:creationId xmlns:a16="http://schemas.microsoft.com/office/drawing/2014/main" id="{9E3CBB92-B6F0-B729-BCCA-9C82872CBD08}"/>
                      </a:ext>
                    </a:extLst>
                  </p:cNvPr>
                  <p:cNvSpPr/>
                  <p:nvPr/>
                </p:nvSpPr>
                <p:spPr>
                  <a:xfrm>
                    <a:off x="5627599" y="3376536"/>
                    <a:ext cx="40481" cy="9525"/>
                  </a:xfrm>
                  <a:custGeom>
                    <a:avLst/>
                    <a:gdLst>
                      <a:gd name="connsiteX0" fmla="*/ 40738 w 40481"/>
                      <a:gd name="connsiteY0" fmla="*/ 116 h 9525"/>
                      <a:gd name="connsiteX1" fmla="*/ 256 w 40481"/>
                      <a:gd name="connsiteY1" fmla="*/ 116 h 9525"/>
                    </a:gdLst>
                    <a:ahLst/>
                    <a:cxnLst>
                      <a:cxn ang="0">
                        <a:pos x="connsiteX0" y="connsiteY0"/>
                      </a:cxn>
                      <a:cxn ang="0">
                        <a:pos x="connsiteX1" y="connsiteY1"/>
                      </a:cxn>
                    </a:cxnLst>
                    <a:rect l="l" t="t" r="r" b="b"/>
                    <a:pathLst>
                      <a:path w="40481" h="9525">
                        <a:moveTo>
                          <a:pt x="40738" y="116"/>
                        </a:moveTo>
                        <a:lnTo>
                          <a:pt x="256" y="1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94" name="Graphic 1449">
                  <a:extLst>
                    <a:ext uri="{FF2B5EF4-FFF2-40B4-BE49-F238E27FC236}">
                      <a16:creationId xmlns:a16="http://schemas.microsoft.com/office/drawing/2014/main" id="{66290A07-D6DE-D21D-3C5F-DEDC28D639F1}"/>
                    </a:ext>
                  </a:extLst>
                </p:cNvPr>
                <p:cNvGrpSpPr/>
                <p:nvPr/>
              </p:nvGrpSpPr>
              <p:grpSpPr>
                <a:xfrm>
                  <a:off x="5709008" y="3432176"/>
                  <a:ext cx="67468" cy="67467"/>
                  <a:chOff x="5607787" y="3356247"/>
                  <a:chExt cx="40481" cy="40481"/>
                </a:xfrm>
                <a:solidFill>
                  <a:srgbClr val="000000"/>
                </a:solidFill>
              </p:grpSpPr>
              <p:sp>
                <p:nvSpPr>
                  <p:cNvPr id="1042" name="Freeform: Shape 1041">
                    <a:extLst>
                      <a:ext uri="{FF2B5EF4-FFF2-40B4-BE49-F238E27FC236}">
                        <a16:creationId xmlns:a16="http://schemas.microsoft.com/office/drawing/2014/main" id="{54BDA848-020C-D12F-AC04-AC221E263C6C}"/>
                      </a:ext>
                    </a:extLst>
                  </p:cNvPr>
                  <p:cNvSpPr/>
                  <p:nvPr/>
                </p:nvSpPr>
                <p:spPr>
                  <a:xfrm>
                    <a:off x="5628075" y="3356247"/>
                    <a:ext cx="9525" cy="40481"/>
                  </a:xfrm>
                  <a:custGeom>
                    <a:avLst/>
                    <a:gdLst>
                      <a:gd name="connsiteX0" fmla="*/ 254 w 9525"/>
                      <a:gd name="connsiteY0" fmla="*/ 116 h 40481"/>
                      <a:gd name="connsiteX1" fmla="*/ 254 w 9525"/>
                      <a:gd name="connsiteY1" fmla="*/ 40597 h 40481"/>
                    </a:gdLst>
                    <a:ahLst/>
                    <a:cxnLst>
                      <a:cxn ang="0">
                        <a:pos x="connsiteX0" y="connsiteY0"/>
                      </a:cxn>
                      <a:cxn ang="0">
                        <a:pos x="connsiteX1" y="connsiteY1"/>
                      </a:cxn>
                    </a:cxnLst>
                    <a:rect l="l" t="t" r="r" b="b"/>
                    <a:pathLst>
                      <a:path w="9525" h="40481">
                        <a:moveTo>
                          <a:pt x="254" y="116"/>
                        </a:moveTo>
                        <a:lnTo>
                          <a:pt x="254" y="405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43" name="Freeform: Shape 1042">
                    <a:extLst>
                      <a:ext uri="{FF2B5EF4-FFF2-40B4-BE49-F238E27FC236}">
                        <a16:creationId xmlns:a16="http://schemas.microsoft.com/office/drawing/2014/main" id="{602F9E94-D423-D379-4C8D-6B472AA0FDEB}"/>
                      </a:ext>
                    </a:extLst>
                  </p:cNvPr>
                  <p:cNvSpPr/>
                  <p:nvPr/>
                </p:nvSpPr>
                <p:spPr>
                  <a:xfrm>
                    <a:off x="5607787" y="3376536"/>
                    <a:ext cx="40481" cy="9525"/>
                  </a:xfrm>
                  <a:custGeom>
                    <a:avLst/>
                    <a:gdLst>
                      <a:gd name="connsiteX0" fmla="*/ 40735 w 40481"/>
                      <a:gd name="connsiteY0" fmla="*/ 116 h 9525"/>
                      <a:gd name="connsiteX1" fmla="*/ 254 w 40481"/>
                      <a:gd name="connsiteY1" fmla="*/ 116 h 9525"/>
                    </a:gdLst>
                    <a:ahLst/>
                    <a:cxnLst>
                      <a:cxn ang="0">
                        <a:pos x="connsiteX0" y="connsiteY0"/>
                      </a:cxn>
                      <a:cxn ang="0">
                        <a:pos x="connsiteX1" y="connsiteY1"/>
                      </a:cxn>
                    </a:cxnLst>
                    <a:rect l="l" t="t" r="r" b="b"/>
                    <a:pathLst>
                      <a:path w="40481" h="9525">
                        <a:moveTo>
                          <a:pt x="40735" y="116"/>
                        </a:moveTo>
                        <a:lnTo>
                          <a:pt x="254" y="1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95" name="Graphic 1449">
                  <a:extLst>
                    <a:ext uri="{FF2B5EF4-FFF2-40B4-BE49-F238E27FC236}">
                      <a16:creationId xmlns:a16="http://schemas.microsoft.com/office/drawing/2014/main" id="{0EF75AF8-B44C-1F53-5E16-201B99166C03}"/>
                    </a:ext>
                  </a:extLst>
                </p:cNvPr>
                <p:cNvGrpSpPr/>
                <p:nvPr/>
              </p:nvGrpSpPr>
              <p:grpSpPr>
                <a:xfrm>
                  <a:off x="5611854" y="3432176"/>
                  <a:ext cx="67468" cy="67467"/>
                  <a:chOff x="5549494" y="3356247"/>
                  <a:chExt cx="40481" cy="40481"/>
                </a:xfrm>
                <a:solidFill>
                  <a:srgbClr val="000000"/>
                </a:solidFill>
              </p:grpSpPr>
              <p:sp>
                <p:nvSpPr>
                  <p:cNvPr id="1040" name="Freeform: Shape 1039">
                    <a:extLst>
                      <a:ext uri="{FF2B5EF4-FFF2-40B4-BE49-F238E27FC236}">
                        <a16:creationId xmlns:a16="http://schemas.microsoft.com/office/drawing/2014/main" id="{20C04606-D6E3-B30E-21B0-B5EBE53F843E}"/>
                      </a:ext>
                    </a:extLst>
                  </p:cNvPr>
                  <p:cNvSpPr/>
                  <p:nvPr/>
                </p:nvSpPr>
                <p:spPr>
                  <a:xfrm>
                    <a:off x="5569782" y="3356247"/>
                    <a:ext cx="9525" cy="40481"/>
                  </a:xfrm>
                  <a:custGeom>
                    <a:avLst/>
                    <a:gdLst>
                      <a:gd name="connsiteX0" fmla="*/ 248 w 9525"/>
                      <a:gd name="connsiteY0" fmla="*/ 116 h 40481"/>
                      <a:gd name="connsiteX1" fmla="*/ 248 w 9525"/>
                      <a:gd name="connsiteY1" fmla="*/ 40597 h 40481"/>
                    </a:gdLst>
                    <a:ahLst/>
                    <a:cxnLst>
                      <a:cxn ang="0">
                        <a:pos x="connsiteX0" y="connsiteY0"/>
                      </a:cxn>
                      <a:cxn ang="0">
                        <a:pos x="connsiteX1" y="connsiteY1"/>
                      </a:cxn>
                    </a:cxnLst>
                    <a:rect l="l" t="t" r="r" b="b"/>
                    <a:pathLst>
                      <a:path w="9525" h="40481">
                        <a:moveTo>
                          <a:pt x="248" y="116"/>
                        </a:moveTo>
                        <a:lnTo>
                          <a:pt x="248" y="405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41" name="Freeform: Shape 1040">
                    <a:extLst>
                      <a:ext uri="{FF2B5EF4-FFF2-40B4-BE49-F238E27FC236}">
                        <a16:creationId xmlns:a16="http://schemas.microsoft.com/office/drawing/2014/main" id="{9D59131E-1C6E-2A99-CD4B-500FB2B5E539}"/>
                      </a:ext>
                    </a:extLst>
                  </p:cNvPr>
                  <p:cNvSpPr/>
                  <p:nvPr/>
                </p:nvSpPr>
                <p:spPr>
                  <a:xfrm>
                    <a:off x="5549494" y="3376536"/>
                    <a:ext cx="40481" cy="9525"/>
                  </a:xfrm>
                  <a:custGeom>
                    <a:avLst/>
                    <a:gdLst>
                      <a:gd name="connsiteX0" fmla="*/ 40729 w 40481"/>
                      <a:gd name="connsiteY0" fmla="*/ 116 h 9525"/>
                      <a:gd name="connsiteX1" fmla="*/ 248 w 40481"/>
                      <a:gd name="connsiteY1" fmla="*/ 116 h 9525"/>
                    </a:gdLst>
                    <a:ahLst/>
                    <a:cxnLst>
                      <a:cxn ang="0">
                        <a:pos x="connsiteX0" y="connsiteY0"/>
                      </a:cxn>
                      <a:cxn ang="0">
                        <a:pos x="connsiteX1" y="connsiteY1"/>
                      </a:cxn>
                    </a:cxnLst>
                    <a:rect l="l" t="t" r="r" b="b"/>
                    <a:pathLst>
                      <a:path w="40481" h="9525">
                        <a:moveTo>
                          <a:pt x="40729" y="116"/>
                        </a:moveTo>
                        <a:lnTo>
                          <a:pt x="248" y="1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96" name="Graphic 1449">
                  <a:extLst>
                    <a:ext uri="{FF2B5EF4-FFF2-40B4-BE49-F238E27FC236}">
                      <a16:creationId xmlns:a16="http://schemas.microsoft.com/office/drawing/2014/main" id="{C1BB1833-A44E-E6B0-F020-C672814A45B9}"/>
                    </a:ext>
                  </a:extLst>
                </p:cNvPr>
                <p:cNvGrpSpPr/>
                <p:nvPr/>
              </p:nvGrpSpPr>
              <p:grpSpPr>
                <a:xfrm>
                  <a:off x="5623284" y="3432176"/>
                  <a:ext cx="67468" cy="67467"/>
                  <a:chOff x="5556352" y="3356247"/>
                  <a:chExt cx="40481" cy="40481"/>
                </a:xfrm>
                <a:solidFill>
                  <a:srgbClr val="000000"/>
                </a:solidFill>
              </p:grpSpPr>
              <p:sp>
                <p:nvSpPr>
                  <p:cNvPr id="1038" name="Freeform: Shape 1037">
                    <a:extLst>
                      <a:ext uri="{FF2B5EF4-FFF2-40B4-BE49-F238E27FC236}">
                        <a16:creationId xmlns:a16="http://schemas.microsoft.com/office/drawing/2014/main" id="{945F7E1B-2972-C618-8356-BED2F9C8F8A0}"/>
                      </a:ext>
                    </a:extLst>
                  </p:cNvPr>
                  <p:cNvSpPr/>
                  <p:nvPr/>
                </p:nvSpPr>
                <p:spPr>
                  <a:xfrm>
                    <a:off x="5576640" y="3356247"/>
                    <a:ext cx="9525" cy="40481"/>
                  </a:xfrm>
                  <a:custGeom>
                    <a:avLst/>
                    <a:gdLst>
                      <a:gd name="connsiteX0" fmla="*/ 249 w 9525"/>
                      <a:gd name="connsiteY0" fmla="*/ 116 h 40481"/>
                      <a:gd name="connsiteX1" fmla="*/ 249 w 9525"/>
                      <a:gd name="connsiteY1" fmla="*/ 40597 h 40481"/>
                    </a:gdLst>
                    <a:ahLst/>
                    <a:cxnLst>
                      <a:cxn ang="0">
                        <a:pos x="connsiteX0" y="connsiteY0"/>
                      </a:cxn>
                      <a:cxn ang="0">
                        <a:pos x="connsiteX1" y="connsiteY1"/>
                      </a:cxn>
                    </a:cxnLst>
                    <a:rect l="l" t="t" r="r" b="b"/>
                    <a:pathLst>
                      <a:path w="9525" h="40481">
                        <a:moveTo>
                          <a:pt x="249" y="116"/>
                        </a:moveTo>
                        <a:lnTo>
                          <a:pt x="249" y="405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39" name="Freeform: Shape 1038">
                    <a:extLst>
                      <a:ext uri="{FF2B5EF4-FFF2-40B4-BE49-F238E27FC236}">
                        <a16:creationId xmlns:a16="http://schemas.microsoft.com/office/drawing/2014/main" id="{A127F54A-C918-0DAA-7D7A-94E2985C8CCE}"/>
                      </a:ext>
                    </a:extLst>
                  </p:cNvPr>
                  <p:cNvSpPr/>
                  <p:nvPr/>
                </p:nvSpPr>
                <p:spPr>
                  <a:xfrm>
                    <a:off x="5556352" y="3376536"/>
                    <a:ext cx="40481" cy="9525"/>
                  </a:xfrm>
                  <a:custGeom>
                    <a:avLst/>
                    <a:gdLst>
                      <a:gd name="connsiteX0" fmla="*/ 40730 w 40481"/>
                      <a:gd name="connsiteY0" fmla="*/ 116 h 9525"/>
                      <a:gd name="connsiteX1" fmla="*/ 249 w 40481"/>
                      <a:gd name="connsiteY1" fmla="*/ 116 h 9525"/>
                    </a:gdLst>
                    <a:ahLst/>
                    <a:cxnLst>
                      <a:cxn ang="0">
                        <a:pos x="connsiteX0" y="connsiteY0"/>
                      </a:cxn>
                      <a:cxn ang="0">
                        <a:pos x="connsiteX1" y="connsiteY1"/>
                      </a:cxn>
                    </a:cxnLst>
                    <a:rect l="l" t="t" r="r" b="b"/>
                    <a:pathLst>
                      <a:path w="40481" h="9525">
                        <a:moveTo>
                          <a:pt x="40730" y="116"/>
                        </a:moveTo>
                        <a:lnTo>
                          <a:pt x="249" y="1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97" name="Graphic 1449">
                  <a:extLst>
                    <a:ext uri="{FF2B5EF4-FFF2-40B4-BE49-F238E27FC236}">
                      <a16:creationId xmlns:a16="http://schemas.microsoft.com/office/drawing/2014/main" id="{26BFEB90-AF6A-C3B1-4BD3-1A76D2B846AB}"/>
                    </a:ext>
                  </a:extLst>
                </p:cNvPr>
                <p:cNvGrpSpPr/>
                <p:nvPr/>
              </p:nvGrpSpPr>
              <p:grpSpPr>
                <a:xfrm>
                  <a:off x="5626617" y="3432176"/>
                  <a:ext cx="67468" cy="67467"/>
                  <a:chOff x="5558352" y="3356247"/>
                  <a:chExt cx="40481" cy="40481"/>
                </a:xfrm>
                <a:solidFill>
                  <a:srgbClr val="000000"/>
                </a:solidFill>
              </p:grpSpPr>
              <p:sp>
                <p:nvSpPr>
                  <p:cNvPr id="1036" name="Freeform: Shape 1035">
                    <a:extLst>
                      <a:ext uri="{FF2B5EF4-FFF2-40B4-BE49-F238E27FC236}">
                        <a16:creationId xmlns:a16="http://schemas.microsoft.com/office/drawing/2014/main" id="{08E74023-904E-283F-AD9A-635E50EE168D}"/>
                      </a:ext>
                    </a:extLst>
                  </p:cNvPr>
                  <p:cNvSpPr/>
                  <p:nvPr/>
                </p:nvSpPr>
                <p:spPr>
                  <a:xfrm>
                    <a:off x="5578640" y="3356247"/>
                    <a:ext cx="9525" cy="40481"/>
                  </a:xfrm>
                  <a:custGeom>
                    <a:avLst/>
                    <a:gdLst>
                      <a:gd name="connsiteX0" fmla="*/ 249 w 9525"/>
                      <a:gd name="connsiteY0" fmla="*/ 116 h 40481"/>
                      <a:gd name="connsiteX1" fmla="*/ 249 w 9525"/>
                      <a:gd name="connsiteY1" fmla="*/ 40597 h 40481"/>
                    </a:gdLst>
                    <a:ahLst/>
                    <a:cxnLst>
                      <a:cxn ang="0">
                        <a:pos x="connsiteX0" y="connsiteY0"/>
                      </a:cxn>
                      <a:cxn ang="0">
                        <a:pos x="connsiteX1" y="connsiteY1"/>
                      </a:cxn>
                    </a:cxnLst>
                    <a:rect l="l" t="t" r="r" b="b"/>
                    <a:pathLst>
                      <a:path w="9525" h="40481">
                        <a:moveTo>
                          <a:pt x="249" y="116"/>
                        </a:moveTo>
                        <a:lnTo>
                          <a:pt x="249" y="405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37" name="Freeform: Shape 1036">
                    <a:extLst>
                      <a:ext uri="{FF2B5EF4-FFF2-40B4-BE49-F238E27FC236}">
                        <a16:creationId xmlns:a16="http://schemas.microsoft.com/office/drawing/2014/main" id="{92D25533-576E-714F-BD9F-493331856609}"/>
                      </a:ext>
                    </a:extLst>
                  </p:cNvPr>
                  <p:cNvSpPr/>
                  <p:nvPr/>
                </p:nvSpPr>
                <p:spPr>
                  <a:xfrm>
                    <a:off x="5558352" y="3376536"/>
                    <a:ext cx="40481" cy="9525"/>
                  </a:xfrm>
                  <a:custGeom>
                    <a:avLst/>
                    <a:gdLst>
                      <a:gd name="connsiteX0" fmla="*/ 40730 w 40481"/>
                      <a:gd name="connsiteY0" fmla="*/ 116 h 9525"/>
                      <a:gd name="connsiteX1" fmla="*/ 249 w 40481"/>
                      <a:gd name="connsiteY1" fmla="*/ 116 h 9525"/>
                    </a:gdLst>
                    <a:ahLst/>
                    <a:cxnLst>
                      <a:cxn ang="0">
                        <a:pos x="connsiteX0" y="connsiteY0"/>
                      </a:cxn>
                      <a:cxn ang="0">
                        <a:pos x="connsiteX1" y="connsiteY1"/>
                      </a:cxn>
                    </a:cxnLst>
                    <a:rect l="l" t="t" r="r" b="b"/>
                    <a:pathLst>
                      <a:path w="40481" h="9525">
                        <a:moveTo>
                          <a:pt x="40730" y="116"/>
                        </a:moveTo>
                        <a:lnTo>
                          <a:pt x="249" y="1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98" name="Graphic 1449">
                  <a:extLst>
                    <a:ext uri="{FF2B5EF4-FFF2-40B4-BE49-F238E27FC236}">
                      <a16:creationId xmlns:a16="http://schemas.microsoft.com/office/drawing/2014/main" id="{7AE1FA77-1D08-2FAB-7747-F7A953A2A22A}"/>
                    </a:ext>
                  </a:extLst>
                </p:cNvPr>
                <p:cNvGrpSpPr/>
                <p:nvPr/>
              </p:nvGrpSpPr>
              <p:grpSpPr>
                <a:xfrm>
                  <a:off x="5658526" y="3432176"/>
                  <a:ext cx="67468" cy="67467"/>
                  <a:chOff x="5577497" y="3356247"/>
                  <a:chExt cx="40481" cy="40481"/>
                </a:xfrm>
                <a:solidFill>
                  <a:srgbClr val="000000"/>
                </a:solidFill>
              </p:grpSpPr>
              <p:sp>
                <p:nvSpPr>
                  <p:cNvPr id="1034" name="Freeform: Shape 1033">
                    <a:extLst>
                      <a:ext uri="{FF2B5EF4-FFF2-40B4-BE49-F238E27FC236}">
                        <a16:creationId xmlns:a16="http://schemas.microsoft.com/office/drawing/2014/main" id="{6805AC6B-AA18-08CD-EFDF-A5BAC120B916}"/>
                      </a:ext>
                    </a:extLst>
                  </p:cNvPr>
                  <p:cNvSpPr/>
                  <p:nvPr/>
                </p:nvSpPr>
                <p:spPr>
                  <a:xfrm>
                    <a:off x="5597786" y="3356247"/>
                    <a:ext cx="9525" cy="40481"/>
                  </a:xfrm>
                  <a:custGeom>
                    <a:avLst/>
                    <a:gdLst>
                      <a:gd name="connsiteX0" fmla="*/ 251 w 9525"/>
                      <a:gd name="connsiteY0" fmla="*/ 116 h 40481"/>
                      <a:gd name="connsiteX1" fmla="*/ 251 w 9525"/>
                      <a:gd name="connsiteY1" fmla="*/ 40597 h 40481"/>
                    </a:gdLst>
                    <a:ahLst/>
                    <a:cxnLst>
                      <a:cxn ang="0">
                        <a:pos x="connsiteX0" y="connsiteY0"/>
                      </a:cxn>
                      <a:cxn ang="0">
                        <a:pos x="connsiteX1" y="connsiteY1"/>
                      </a:cxn>
                    </a:cxnLst>
                    <a:rect l="l" t="t" r="r" b="b"/>
                    <a:pathLst>
                      <a:path w="9525" h="40481">
                        <a:moveTo>
                          <a:pt x="251" y="116"/>
                        </a:moveTo>
                        <a:lnTo>
                          <a:pt x="251" y="405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35" name="Freeform: Shape 1034">
                    <a:extLst>
                      <a:ext uri="{FF2B5EF4-FFF2-40B4-BE49-F238E27FC236}">
                        <a16:creationId xmlns:a16="http://schemas.microsoft.com/office/drawing/2014/main" id="{20C55481-45D7-8EB9-B41C-C9C78964AFE9}"/>
                      </a:ext>
                    </a:extLst>
                  </p:cNvPr>
                  <p:cNvSpPr/>
                  <p:nvPr/>
                </p:nvSpPr>
                <p:spPr>
                  <a:xfrm>
                    <a:off x="5577497" y="3376536"/>
                    <a:ext cx="40481" cy="9525"/>
                  </a:xfrm>
                  <a:custGeom>
                    <a:avLst/>
                    <a:gdLst>
                      <a:gd name="connsiteX0" fmla="*/ 40732 w 40481"/>
                      <a:gd name="connsiteY0" fmla="*/ 116 h 9525"/>
                      <a:gd name="connsiteX1" fmla="*/ 251 w 40481"/>
                      <a:gd name="connsiteY1" fmla="*/ 116 h 9525"/>
                    </a:gdLst>
                    <a:ahLst/>
                    <a:cxnLst>
                      <a:cxn ang="0">
                        <a:pos x="connsiteX0" y="connsiteY0"/>
                      </a:cxn>
                      <a:cxn ang="0">
                        <a:pos x="connsiteX1" y="connsiteY1"/>
                      </a:cxn>
                    </a:cxnLst>
                    <a:rect l="l" t="t" r="r" b="b"/>
                    <a:pathLst>
                      <a:path w="40481" h="9525">
                        <a:moveTo>
                          <a:pt x="40732" y="116"/>
                        </a:moveTo>
                        <a:lnTo>
                          <a:pt x="251" y="1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99" name="Graphic 1449">
                  <a:extLst>
                    <a:ext uri="{FF2B5EF4-FFF2-40B4-BE49-F238E27FC236}">
                      <a16:creationId xmlns:a16="http://schemas.microsoft.com/office/drawing/2014/main" id="{9CF3D636-AAED-27E9-8F98-CC22C8DE07E4}"/>
                    </a:ext>
                  </a:extLst>
                </p:cNvPr>
                <p:cNvGrpSpPr/>
                <p:nvPr/>
              </p:nvGrpSpPr>
              <p:grpSpPr>
                <a:xfrm>
                  <a:off x="5665829" y="3432176"/>
                  <a:ext cx="67468" cy="67467"/>
                  <a:chOff x="5581879" y="3356247"/>
                  <a:chExt cx="40481" cy="40481"/>
                </a:xfrm>
                <a:solidFill>
                  <a:srgbClr val="000000"/>
                </a:solidFill>
              </p:grpSpPr>
              <p:sp>
                <p:nvSpPr>
                  <p:cNvPr id="1032" name="Freeform: Shape 1031">
                    <a:extLst>
                      <a:ext uri="{FF2B5EF4-FFF2-40B4-BE49-F238E27FC236}">
                        <a16:creationId xmlns:a16="http://schemas.microsoft.com/office/drawing/2014/main" id="{C6CC132A-E8CD-4D94-0759-5D0F2E3640FF}"/>
                      </a:ext>
                    </a:extLst>
                  </p:cNvPr>
                  <p:cNvSpPr/>
                  <p:nvPr/>
                </p:nvSpPr>
                <p:spPr>
                  <a:xfrm>
                    <a:off x="5602167" y="3356247"/>
                    <a:ext cx="9525" cy="40481"/>
                  </a:xfrm>
                  <a:custGeom>
                    <a:avLst/>
                    <a:gdLst>
                      <a:gd name="connsiteX0" fmla="*/ 251 w 9525"/>
                      <a:gd name="connsiteY0" fmla="*/ 116 h 40481"/>
                      <a:gd name="connsiteX1" fmla="*/ 251 w 9525"/>
                      <a:gd name="connsiteY1" fmla="*/ 40597 h 40481"/>
                    </a:gdLst>
                    <a:ahLst/>
                    <a:cxnLst>
                      <a:cxn ang="0">
                        <a:pos x="connsiteX0" y="connsiteY0"/>
                      </a:cxn>
                      <a:cxn ang="0">
                        <a:pos x="connsiteX1" y="connsiteY1"/>
                      </a:cxn>
                    </a:cxnLst>
                    <a:rect l="l" t="t" r="r" b="b"/>
                    <a:pathLst>
                      <a:path w="9525" h="40481">
                        <a:moveTo>
                          <a:pt x="251" y="116"/>
                        </a:moveTo>
                        <a:lnTo>
                          <a:pt x="251" y="405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33" name="Freeform: Shape 1032">
                    <a:extLst>
                      <a:ext uri="{FF2B5EF4-FFF2-40B4-BE49-F238E27FC236}">
                        <a16:creationId xmlns:a16="http://schemas.microsoft.com/office/drawing/2014/main" id="{9AE1414B-62DA-DB8C-7640-6EC92470CFE9}"/>
                      </a:ext>
                    </a:extLst>
                  </p:cNvPr>
                  <p:cNvSpPr/>
                  <p:nvPr/>
                </p:nvSpPr>
                <p:spPr>
                  <a:xfrm>
                    <a:off x="5581879" y="3376536"/>
                    <a:ext cx="40481" cy="9525"/>
                  </a:xfrm>
                  <a:custGeom>
                    <a:avLst/>
                    <a:gdLst>
                      <a:gd name="connsiteX0" fmla="*/ 40733 w 40481"/>
                      <a:gd name="connsiteY0" fmla="*/ 116 h 9525"/>
                      <a:gd name="connsiteX1" fmla="*/ 251 w 40481"/>
                      <a:gd name="connsiteY1" fmla="*/ 116 h 9525"/>
                    </a:gdLst>
                    <a:ahLst/>
                    <a:cxnLst>
                      <a:cxn ang="0">
                        <a:pos x="connsiteX0" y="connsiteY0"/>
                      </a:cxn>
                      <a:cxn ang="0">
                        <a:pos x="connsiteX1" y="connsiteY1"/>
                      </a:cxn>
                    </a:cxnLst>
                    <a:rect l="l" t="t" r="r" b="b"/>
                    <a:pathLst>
                      <a:path w="40481" h="9525">
                        <a:moveTo>
                          <a:pt x="40733" y="116"/>
                        </a:moveTo>
                        <a:lnTo>
                          <a:pt x="251" y="1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00" name="Graphic 1449">
                  <a:extLst>
                    <a:ext uri="{FF2B5EF4-FFF2-40B4-BE49-F238E27FC236}">
                      <a16:creationId xmlns:a16="http://schemas.microsoft.com/office/drawing/2014/main" id="{28F5E436-A9B6-4E71-BD96-C8412A69CEF8}"/>
                    </a:ext>
                  </a:extLst>
                </p:cNvPr>
                <p:cNvGrpSpPr/>
                <p:nvPr/>
              </p:nvGrpSpPr>
              <p:grpSpPr>
                <a:xfrm>
                  <a:off x="5662336" y="3432176"/>
                  <a:ext cx="67468" cy="67467"/>
                  <a:chOff x="5579783" y="3356247"/>
                  <a:chExt cx="40481" cy="40481"/>
                </a:xfrm>
                <a:solidFill>
                  <a:srgbClr val="000000"/>
                </a:solidFill>
              </p:grpSpPr>
              <p:sp>
                <p:nvSpPr>
                  <p:cNvPr id="1030" name="Freeform: Shape 1029">
                    <a:extLst>
                      <a:ext uri="{FF2B5EF4-FFF2-40B4-BE49-F238E27FC236}">
                        <a16:creationId xmlns:a16="http://schemas.microsoft.com/office/drawing/2014/main" id="{ABAE3D7A-8728-4801-8B19-70FE6008B3C9}"/>
                      </a:ext>
                    </a:extLst>
                  </p:cNvPr>
                  <p:cNvSpPr/>
                  <p:nvPr/>
                </p:nvSpPr>
                <p:spPr>
                  <a:xfrm>
                    <a:off x="5600072" y="3356247"/>
                    <a:ext cx="9525" cy="40481"/>
                  </a:xfrm>
                  <a:custGeom>
                    <a:avLst/>
                    <a:gdLst>
                      <a:gd name="connsiteX0" fmla="*/ 251 w 9525"/>
                      <a:gd name="connsiteY0" fmla="*/ 116 h 40481"/>
                      <a:gd name="connsiteX1" fmla="*/ 251 w 9525"/>
                      <a:gd name="connsiteY1" fmla="*/ 40597 h 40481"/>
                    </a:gdLst>
                    <a:ahLst/>
                    <a:cxnLst>
                      <a:cxn ang="0">
                        <a:pos x="connsiteX0" y="connsiteY0"/>
                      </a:cxn>
                      <a:cxn ang="0">
                        <a:pos x="connsiteX1" y="connsiteY1"/>
                      </a:cxn>
                    </a:cxnLst>
                    <a:rect l="l" t="t" r="r" b="b"/>
                    <a:pathLst>
                      <a:path w="9525" h="40481">
                        <a:moveTo>
                          <a:pt x="251" y="116"/>
                        </a:moveTo>
                        <a:lnTo>
                          <a:pt x="251" y="405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31" name="Freeform: Shape 1030">
                    <a:extLst>
                      <a:ext uri="{FF2B5EF4-FFF2-40B4-BE49-F238E27FC236}">
                        <a16:creationId xmlns:a16="http://schemas.microsoft.com/office/drawing/2014/main" id="{A9DDC7E3-4C3F-2242-505D-8B001A4EF137}"/>
                      </a:ext>
                    </a:extLst>
                  </p:cNvPr>
                  <p:cNvSpPr/>
                  <p:nvPr/>
                </p:nvSpPr>
                <p:spPr>
                  <a:xfrm>
                    <a:off x="5579783" y="3376536"/>
                    <a:ext cx="40481" cy="9525"/>
                  </a:xfrm>
                  <a:custGeom>
                    <a:avLst/>
                    <a:gdLst>
                      <a:gd name="connsiteX0" fmla="*/ 40732 w 40481"/>
                      <a:gd name="connsiteY0" fmla="*/ 116 h 9525"/>
                      <a:gd name="connsiteX1" fmla="*/ 251 w 40481"/>
                      <a:gd name="connsiteY1" fmla="*/ 116 h 9525"/>
                    </a:gdLst>
                    <a:ahLst/>
                    <a:cxnLst>
                      <a:cxn ang="0">
                        <a:pos x="connsiteX0" y="connsiteY0"/>
                      </a:cxn>
                      <a:cxn ang="0">
                        <a:pos x="connsiteX1" y="connsiteY1"/>
                      </a:cxn>
                    </a:cxnLst>
                    <a:rect l="l" t="t" r="r" b="b"/>
                    <a:pathLst>
                      <a:path w="40481" h="9525">
                        <a:moveTo>
                          <a:pt x="40732" y="116"/>
                        </a:moveTo>
                        <a:lnTo>
                          <a:pt x="251" y="1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01" name="Graphic 1449">
                  <a:extLst>
                    <a:ext uri="{FF2B5EF4-FFF2-40B4-BE49-F238E27FC236}">
                      <a16:creationId xmlns:a16="http://schemas.microsoft.com/office/drawing/2014/main" id="{4653331B-131A-8DC9-B597-DC92190D7DFE}"/>
                    </a:ext>
                  </a:extLst>
                </p:cNvPr>
                <p:cNvGrpSpPr/>
                <p:nvPr/>
              </p:nvGrpSpPr>
              <p:grpSpPr>
                <a:xfrm>
                  <a:off x="5577245" y="3413286"/>
                  <a:ext cx="67468" cy="67467"/>
                  <a:chOff x="5528729" y="3344913"/>
                  <a:chExt cx="40481" cy="40481"/>
                </a:xfrm>
                <a:solidFill>
                  <a:srgbClr val="000000"/>
                </a:solidFill>
              </p:grpSpPr>
              <p:sp>
                <p:nvSpPr>
                  <p:cNvPr id="1028" name="Freeform: Shape 1027">
                    <a:extLst>
                      <a:ext uri="{FF2B5EF4-FFF2-40B4-BE49-F238E27FC236}">
                        <a16:creationId xmlns:a16="http://schemas.microsoft.com/office/drawing/2014/main" id="{6FC59FBE-20C9-8929-6B4C-F4868FAEC15D}"/>
                      </a:ext>
                    </a:extLst>
                  </p:cNvPr>
                  <p:cNvSpPr/>
                  <p:nvPr/>
                </p:nvSpPr>
                <p:spPr>
                  <a:xfrm>
                    <a:off x="5549018" y="3344913"/>
                    <a:ext cx="9525" cy="40481"/>
                  </a:xfrm>
                  <a:custGeom>
                    <a:avLst/>
                    <a:gdLst>
                      <a:gd name="connsiteX0" fmla="*/ 246 w 9525"/>
                      <a:gd name="connsiteY0" fmla="*/ 114 h 40481"/>
                      <a:gd name="connsiteX1" fmla="*/ 246 w 9525"/>
                      <a:gd name="connsiteY1" fmla="*/ 40596 h 40481"/>
                    </a:gdLst>
                    <a:ahLst/>
                    <a:cxnLst>
                      <a:cxn ang="0">
                        <a:pos x="connsiteX0" y="connsiteY0"/>
                      </a:cxn>
                      <a:cxn ang="0">
                        <a:pos x="connsiteX1" y="connsiteY1"/>
                      </a:cxn>
                    </a:cxnLst>
                    <a:rect l="l" t="t" r="r" b="b"/>
                    <a:pathLst>
                      <a:path w="9525" h="40481">
                        <a:moveTo>
                          <a:pt x="246" y="114"/>
                        </a:moveTo>
                        <a:lnTo>
                          <a:pt x="246" y="4059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29" name="Freeform: Shape 1028">
                    <a:extLst>
                      <a:ext uri="{FF2B5EF4-FFF2-40B4-BE49-F238E27FC236}">
                        <a16:creationId xmlns:a16="http://schemas.microsoft.com/office/drawing/2014/main" id="{3C5DEED9-1E04-80A0-8D48-C59C42938297}"/>
                      </a:ext>
                    </a:extLst>
                  </p:cNvPr>
                  <p:cNvSpPr/>
                  <p:nvPr/>
                </p:nvSpPr>
                <p:spPr>
                  <a:xfrm>
                    <a:off x="5528729" y="3365201"/>
                    <a:ext cx="40481" cy="9525"/>
                  </a:xfrm>
                  <a:custGeom>
                    <a:avLst/>
                    <a:gdLst>
                      <a:gd name="connsiteX0" fmla="*/ 40727 w 40481"/>
                      <a:gd name="connsiteY0" fmla="*/ 114 h 9525"/>
                      <a:gd name="connsiteX1" fmla="*/ 246 w 40481"/>
                      <a:gd name="connsiteY1" fmla="*/ 114 h 9525"/>
                    </a:gdLst>
                    <a:ahLst/>
                    <a:cxnLst>
                      <a:cxn ang="0">
                        <a:pos x="connsiteX0" y="connsiteY0"/>
                      </a:cxn>
                      <a:cxn ang="0">
                        <a:pos x="connsiteX1" y="connsiteY1"/>
                      </a:cxn>
                    </a:cxnLst>
                    <a:rect l="l" t="t" r="r" b="b"/>
                    <a:pathLst>
                      <a:path w="40481" h="9525">
                        <a:moveTo>
                          <a:pt x="40727" y="114"/>
                        </a:moveTo>
                        <a:lnTo>
                          <a:pt x="246" y="11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02" name="Graphic 1449">
                  <a:extLst>
                    <a:ext uri="{FF2B5EF4-FFF2-40B4-BE49-F238E27FC236}">
                      <a16:creationId xmlns:a16="http://schemas.microsoft.com/office/drawing/2014/main" id="{E7DB78C4-0E69-B03F-90AC-9802F413D262}"/>
                    </a:ext>
                  </a:extLst>
                </p:cNvPr>
                <p:cNvGrpSpPr/>
                <p:nvPr/>
              </p:nvGrpSpPr>
              <p:grpSpPr>
                <a:xfrm>
                  <a:off x="5585661" y="3413286"/>
                  <a:ext cx="67468" cy="67467"/>
                  <a:chOff x="5533778" y="3344913"/>
                  <a:chExt cx="40481" cy="40481"/>
                </a:xfrm>
                <a:solidFill>
                  <a:srgbClr val="000000"/>
                </a:solidFill>
              </p:grpSpPr>
              <p:sp>
                <p:nvSpPr>
                  <p:cNvPr id="1026" name="Freeform: Shape 1025">
                    <a:extLst>
                      <a:ext uri="{FF2B5EF4-FFF2-40B4-BE49-F238E27FC236}">
                        <a16:creationId xmlns:a16="http://schemas.microsoft.com/office/drawing/2014/main" id="{965259AC-9EF9-6016-F0C2-FE922CC65A47}"/>
                      </a:ext>
                    </a:extLst>
                  </p:cNvPr>
                  <p:cNvSpPr/>
                  <p:nvPr/>
                </p:nvSpPr>
                <p:spPr>
                  <a:xfrm>
                    <a:off x="5554066" y="3344913"/>
                    <a:ext cx="9525" cy="40481"/>
                  </a:xfrm>
                  <a:custGeom>
                    <a:avLst/>
                    <a:gdLst>
                      <a:gd name="connsiteX0" fmla="*/ 246 w 9525"/>
                      <a:gd name="connsiteY0" fmla="*/ 114 h 40481"/>
                      <a:gd name="connsiteX1" fmla="*/ 246 w 9525"/>
                      <a:gd name="connsiteY1" fmla="*/ 40596 h 40481"/>
                    </a:gdLst>
                    <a:ahLst/>
                    <a:cxnLst>
                      <a:cxn ang="0">
                        <a:pos x="connsiteX0" y="connsiteY0"/>
                      </a:cxn>
                      <a:cxn ang="0">
                        <a:pos x="connsiteX1" y="connsiteY1"/>
                      </a:cxn>
                    </a:cxnLst>
                    <a:rect l="l" t="t" r="r" b="b"/>
                    <a:pathLst>
                      <a:path w="9525" h="40481">
                        <a:moveTo>
                          <a:pt x="246" y="114"/>
                        </a:moveTo>
                        <a:lnTo>
                          <a:pt x="246" y="4059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27" name="Freeform: Shape 1026">
                    <a:extLst>
                      <a:ext uri="{FF2B5EF4-FFF2-40B4-BE49-F238E27FC236}">
                        <a16:creationId xmlns:a16="http://schemas.microsoft.com/office/drawing/2014/main" id="{BFF98BEC-1C6D-CA10-0C35-7DCFD4525A35}"/>
                      </a:ext>
                    </a:extLst>
                  </p:cNvPr>
                  <p:cNvSpPr/>
                  <p:nvPr/>
                </p:nvSpPr>
                <p:spPr>
                  <a:xfrm>
                    <a:off x="5533778" y="3365201"/>
                    <a:ext cx="40481" cy="9525"/>
                  </a:xfrm>
                  <a:custGeom>
                    <a:avLst/>
                    <a:gdLst>
                      <a:gd name="connsiteX0" fmla="*/ 40728 w 40481"/>
                      <a:gd name="connsiteY0" fmla="*/ 114 h 9525"/>
                      <a:gd name="connsiteX1" fmla="*/ 246 w 40481"/>
                      <a:gd name="connsiteY1" fmla="*/ 114 h 9525"/>
                    </a:gdLst>
                    <a:ahLst/>
                    <a:cxnLst>
                      <a:cxn ang="0">
                        <a:pos x="connsiteX0" y="connsiteY0"/>
                      </a:cxn>
                      <a:cxn ang="0">
                        <a:pos x="connsiteX1" y="connsiteY1"/>
                      </a:cxn>
                    </a:cxnLst>
                    <a:rect l="l" t="t" r="r" b="b"/>
                    <a:pathLst>
                      <a:path w="40481" h="9525">
                        <a:moveTo>
                          <a:pt x="40728" y="114"/>
                        </a:moveTo>
                        <a:lnTo>
                          <a:pt x="246" y="11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03" name="Graphic 1449">
                  <a:extLst>
                    <a:ext uri="{FF2B5EF4-FFF2-40B4-BE49-F238E27FC236}">
                      <a16:creationId xmlns:a16="http://schemas.microsoft.com/office/drawing/2014/main" id="{17D45E99-07D1-0715-5C96-C041C8C6F753}"/>
                    </a:ext>
                  </a:extLst>
                </p:cNvPr>
                <p:cNvGrpSpPr/>
                <p:nvPr/>
              </p:nvGrpSpPr>
              <p:grpSpPr>
                <a:xfrm>
                  <a:off x="5581374" y="3413286"/>
                  <a:ext cx="67468" cy="67467"/>
                  <a:chOff x="5531206" y="3344913"/>
                  <a:chExt cx="40481" cy="40481"/>
                </a:xfrm>
                <a:solidFill>
                  <a:srgbClr val="000000"/>
                </a:solidFill>
              </p:grpSpPr>
              <p:sp>
                <p:nvSpPr>
                  <p:cNvPr id="1024" name="Freeform: Shape 1023">
                    <a:extLst>
                      <a:ext uri="{FF2B5EF4-FFF2-40B4-BE49-F238E27FC236}">
                        <a16:creationId xmlns:a16="http://schemas.microsoft.com/office/drawing/2014/main" id="{3EA2D425-7885-5C05-C688-56D6C4ECFFD1}"/>
                      </a:ext>
                    </a:extLst>
                  </p:cNvPr>
                  <p:cNvSpPr/>
                  <p:nvPr/>
                </p:nvSpPr>
                <p:spPr>
                  <a:xfrm>
                    <a:off x="5551494" y="3344913"/>
                    <a:ext cx="9525" cy="40481"/>
                  </a:xfrm>
                  <a:custGeom>
                    <a:avLst/>
                    <a:gdLst>
                      <a:gd name="connsiteX0" fmla="*/ 246 w 9525"/>
                      <a:gd name="connsiteY0" fmla="*/ 114 h 40481"/>
                      <a:gd name="connsiteX1" fmla="*/ 246 w 9525"/>
                      <a:gd name="connsiteY1" fmla="*/ 40596 h 40481"/>
                    </a:gdLst>
                    <a:ahLst/>
                    <a:cxnLst>
                      <a:cxn ang="0">
                        <a:pos x="connsiteX0" y="connsiteY0"/>
                      </a:cxn>
                      <a:cxn ang="0">
                        <a:pos x="connsiteX1" y="connsiteY1"/>
                      </a:cxn>
                    </a:cxnLst>
                    <a:rect l="l" t="t" r="r" b="b"/>
                    <a:pathLst>
                      <a:path w="9525" h="40481">
                        <a:moveTo>
                          <a:pt x="246" y="114"/>
                        </a:moveTo>
                        <a:lnTo>
                          <a:pt x="246" y="4059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25" name="Freeform: Shape 1024">
                    <a:extLst>
                      <a:ext uri="{FF2B5EF4-FFF2-40B4-BE49-F238E27FC236}">
                        <a16:creationId xmlns:a16="http://schemas.microsoft.com/office/drawing/2014/main" id="{2421D279-858E-5755-B5F6-8616D74FFCA5}"/>
                      </a:ext>
                    </a:extLst>
                  </p:cNvPr>
                  <p:cNvSpPr/>
                  <p:nvPr/>
                </p:nvSpPr>
                <p:spPr>
                  <a:xfrm>
                    <a:off x="5531206" y="3365201"/>
                    <a:ext cx="40481" cy="9525"/>
                  </a:xfrm>
                  <a:custGeom>
                    <a:avLst/>
                    <a:gdLst>
                      <a:gd name="connsiteX0" fmla="*/ 40727 w 40481"/>
                      <a:gd name="connsiteY0" fmla="*/ 114 h 9525"/>
                      <a:gd name="connsiteX1" fmla="*/ 246 w 40481"/>
                      <a:gd name="connsiteY1" fmla="*/ 114 h 9525"/>
                    </a:gdLst>
                    <a:ahLst/>
                    <a:cxnLst>
                      <a:cxn ang="0">
                        <a:pos x="connsiteX0" y="connsiteY0"/>
                      </a:cxn>
                      <a:cxn ang="0">
                        <a:pos x="connsiteX1" y="connsiteY1"/>
                      </a:cxn>
                    </a:cxnLst>
                    <a:rect l="l" t="t" r="r" b="b"/>
                    <a:pathLst>
                      <a:path w="40481" h="9525">
                        <a:moveTo>
                          <a:pt x="40727" y="114"/>
                        </a:moveTo>
                        <a:lnTo>
                          <a:pt x="246" y="11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04" name="Graphic 1449">
                  <a:extLst>
                    <a:ext uri="{FF2B5EF4-FFF2-40B4-BE49-F238E27FC236}">
                      <a16:creationId xmlns:a16="http://schemas.microsoft.com/office/drawing/2014/main" id="{B9DECB6C-AC47-1D43-3E79-B4A7D1B60A71}"/>
                    </a:ext>
                  </a:extLst>
                </p:cNvPr>
                <p:cNvGrpSpPr/>
                <p:nvPr/>
              </p:nvGrpSpPr>
              <p:grpSpPr>
                <a:xfrm>
                  <a:off x="5569467" y="3394395"/>
                  <a:ext cx="67468" cy="67467"/>
                  <a:chOff x="5524062" y="3333578"/>
                  <a:chExt cx="40481" cy="40481"/>
                </a:xfrm>
                <a:solidFill>
                  <a:srgbClr val="000000"/>
                </a:solidFill>
              </p:grpSpPr>
              <p:sp>
                <p:nvSpPr>
                  <p:cNvPr id="1022" name="Freeform: Shape 1021">
                    <a:extLst>
                      <a:ext uri="{FF2B5EF4-FFF2-40B4-BE49-F238E27FC236}">
                        <a16:creationId xmlns:a16="http://schemas.microsoft.com/office/drawing/2014/main" id="{A4258DA4-FBBE-E07E-A48F-164EC461FE43}"/>
                      </a:ext>
                    </a:extLst>
                  </p:cNvPr>
                  <p:cNvSpPr/>
                  <p:nvPr/>
                </p:nvSpPr>
                <p:spPr>
                  <a:xfrm>
                    <a:off x="5544350" y="3333578"/>
                    <a:ext cx="9525" cy="40481"/>
                  </a:xfrm>
                  <a:custGeom>
                    <a:avLst/>
                    <a:gdLst>
                      <a:gd name="connsiteX0" fmla="*/ 245 w 9525"/>
                      <a:gd name="connsiteY0" fmla="*/ 113 h 40481"/>
                      <a:gd name="connsiteX1" fmla="*/ 245 w 9525"/>
                      <a:gd name="connsiteY1" fmla="*/ 40594 h 40481"/>
                    </a:gdLst>
                    <a:ahLst/>
                    <a:cxnLst>
                      <a:cxn ang="0">
                        <a:pos x="connsiteX0" y="connsiteY0"/>
                      </a:cxn>
                      <a:cxn ang="0">
                        <a:pos x="connsiteX1" y="connsiteY1"/>
                      </a:cxn>
                    </a:cxnLst>
                    <a:rect l="l" t="t" r="r" b="b"/>
                    <a:pathLst>
                      <a:path w="9525" h="40481">
                        <a:moveTo>
                          <a:pt x="245" y="113"/>
                        </a:moveTo>
                        <a:lnTo>
                          <a:pt x="245" y="4059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23" name="Freeform: Shape 1022">
                    <a:extLst>
                      <a:ext uri="{FF2B5EF4-FFF2-40B4-BE49-F238E27FC236}">
                        <a16:creationId xmlns:a16="http://schemas.microsoft.com/office/drawing/2014/main" id="{AF27D833-5D95-B85B-79AC-3CBD71237013}"/>
                      </a:ext>
                    </a:extLst>
                  </p:cNvPr>
                  <p:cNvSpPr/>
                  <p:nvPr/>
                </p:nvSpPr>
                <p:spPr>
                  <a:xfrm>
                    <a:off x="5524062" y="3353866"/>
                    <a:ext cx="40481" cy="9525"/>
                  </a:xfrm>
                  <a:custGeom>
                    <a:avLst/>
                    <a:gdLst>
                      <a:gd name="connsiteX0" fmla="*/ 40727 w 40481"/>
                      <a:gd name="connsiteY0" fmla="*/ 113 h 9525"/>
                      <a:gd name="connsiteX1" fmla="*/ 245 w 40481"/>
                      <a:gd name="connsiteY1" fmla="*/ 113 h 9525"/>
                    </a:gdLst>
                    <a:ahLst/>
                    <a:cxnLst>
                      <a:cxn ang="0">
                        <a:pos x="connsiteX0" y="connsiteY0"/>
                      </a:cxn>
                      <a:cxn ang="0">
                        <a:pos x="connsiteX1" y="connsiteY1"/>
                      </a:cxn>
                    </a:cxnLst>
                    <a:rect l="l" t="t" r="r" b="b"/>
                    <a:pathLst>
                      <a:path w="40481" h="9525">
                        <a:moveTo>
                          <a:pt x="40727" y="113"/>
                        </a:moveTo>
                        <a:lnTo>
                          <a:pt x="245" y="11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05" name="Graphic 1449">
                  <a:extLst>
                    <a:ext uri="{FF2B5EF4-FFF2-40B4-BE49-F238E27FC236}">
                      <a16:creationId xmlns:a16="http://schemas.microsoft.com/office/drawing/2014/main" id="{45EAA8C4-1C7E-08F8-EC09-F53857DF9658}"/>
                    </a:ext>
                  </a:extLst>
                </p:cNvPr>
                <p:cNvGrpSpPr/>
                <p:nvPr/>
              </p:nvGrpSpPr>
              <p:grpSpPr>
                <a:xfrm>
                  <a:off x="5546131" y="3380902"/>
                  <a:ext cx="67468" cy="67467"/>
                  <a:chOff x="5510060" y="3325482"/>
                  <a:chExt cx="40481" cy="40481"/>
                </a:xfrm>
                <a:solidFill>
                  <a:srgbClr val="000000"/>
                </a:solidFill>
              </p:grpSpPr>
              <p:sp>
                <p:nvSpPr>
                  <p:cNvPr id="1020" name="Freeform: Shape 1019">
                    <a:extLst>
                      <a:ext uri="{FF2B5EF4-FFF2-40B4-BE49-F238E27FC236}">
                        <a16:creationId xmlns:a16="http://schemas.microsoft.com/office/drawing/2014/main" id="{6D0D33C9-F415-ECF4-5146-0E5A38B358A6}"/>
                      </a:ext>
                    </a:extLst>
                  </p:cNvPr>
                  <p:cNvSpPr/>
                  <p:nvPr/>
                </p:nvSpPr>
                <p:spPr>
                  <a:xfrm>
                    <a:off x="5530349" y="3325482"/>
                    <a:ext cx="9525" cy="40481"/>
                  </a:xfrm>
                  <a:custGeom>
                    <a:avLst/>
                    <a:gdLst>
                      <a:gd name="connsiteX0" fmla="*/ 244 w 9525"/>
                      <a:gd name="connsiteY0" fmla="*/ 112 h 40481"/>
                      <a:gd name="connsiteX1" fmla="*/ 244 w 9525"/>
                      <a:gd name="connsiteY1" fmla="*/ 40594 h 40481"/>
                    </a:gdLst>
                    <a:ahLst/>
                    <a:cxnLst>
                      <a:cxn ang="0">
                        <a:pos x="connsiteX0" y="connsiteY0"/>
                      </a:cxn>
                      <a:cxn ang="0">
                        <a:pos x="connsiteX1" y="connsiteY1"/>
                      </a:cxn>
                    </a:cxnLst>
                    <a:rect l="l" t="t" r="r" b="b"/>
                    <a:pathLst>
                      <a:path w="9525" h="40481">
                        <a:moveTo>
                          <a:pt x="244" y="112"/>
                        </a:moveTo>
                        <a:lnTo>
                          <a:pt x="244" y="4059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21" name="Freeform: Shape 1020">
                    <a:extLst>
                      <a:ext uri="{FF2B5EF4-FFF2-40B4-BE49-F238E27FC236}">
                        <a16:creationId xmlns:a16="http://schemas.microsoft.com/office/drawing/2014/main" id="{4975355A-A64E-BCF0-F613-EBAD108B25BF}"/>
                      </a:ext>
                    </a:extLst>
                  </p:cNvPr>
                  <p:cNvSpPr/>
                  <p:nvPr/>
                </p:nvSpPr>
                <p:spPr>
                  <a:xfrm>
                    <a:off x="5510060" y="3345770"/>
                    <a:ext cx="40481" cy="9525"/>
                  </a:xfrm>
                  <a:custGeom>
                    <a:avLst/>
                    <a:gdLst>
                      <a:gd name="connsiteX0" fmla="*/ 40725 w 40481"/>
                      <a:gd name="connsiteY0" fmla="*/ 112 h 9525"/>
                      <a:gd name="connsiteX1" fmla="*/ 244 w 40481"/>
                      <a:gd name="connsiteY1" fmla="*/ 112 h 9525"/>
                    </a:gdLst>
                    <a:ahLst/>
                    <a:cxnLst>
                      <a:cxn ang="0">
                        <a:pos x="connsiteX0" y="connsiteY0"/>
                      </a:cxn>
                      <a:cxn ang="0">
                        <a:pos x="connsiteX1" y="connsiteY1"/>
                      </a:cxn>
                    </a:cxnLst>
                    <a:rect l="l" t="t" r="r" b="b"/>
                    <a:pathLst>
                      <a:path w="40481" h="9525">
                        <a:moveTo>
                          <a:pt x="40725" y="112"/>
                        </a:moveTo>
                        <a:lnTo>
                          <a:pt x="244" y="1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06" name="Graphic 1449">
                  <a:extLst>
                    <a:ext uri="{FF2B5EF4-FFF2-40B4-BE49-F238E27FC236}">
                      <a16:creationId xmlns:a16="http://schemas.microsoft.com/office/drawing/2014/main" id="{C90E123E-1E92-B7EB-44A4-DBCDF9B6989D}"/>
                    </a:ext>
                  </a:extLst>
                </p:cNvPr>
                <p:cNvGrpSpPr/>
                <p:nvPr/>
              </p:nvGrpSpPr>
              <p:grpSpPr>
                <a:xfrm>
                  <a:off x="5531051" y="3380902"/>
                  <a:ext cx="67468" cy="67467"/>
                  <a:chOff x="5501012" y="3325482"/>
                  <a:chExt cx="40481" cy="40481"/>
                </a:xfrm>
                <a:solidFill>
                  <a:srgbClr val="000000"/>
                </a:solidFill>
              </p:grpSpPr>
              <p:sp>
                <p:nvSpPr>
                  <p:cNvPr id="1018" name="Freeform: Shape 1017">
                    <a:extLst>
                      <a:ext uri="{FF2B5EF4-FFF2-40B4-BE49-F238E27FC236}">
                        <a16:creationId xmlns:a16="http://schemas.microsoft.com/office/drawing/2014/main" id="{C521FF85-95B0-9DBF-0918-29564F5EF5B8}"/>
                      </a:ext>
                    </a:extLst>
                  </p:cNvPr>
                  <p:cNvSpPr/>
                  <p:nvPr/>
                </p:nvSpPr>
                <p:spPr>
                  <a:xfrm>
                    <a:off x="5521300" y="3325482"/>
                    <a:ext cx="9525" cy="40481"/>
                  </a:xfrm>
                  <a:custGeom>
                    <a:avLst/>
                    <a:gdLst>
                      <a:gd name="connsiteX0" fmla="*/ 243 w 9525"/>
                      <a:gd name="connsiteY0" fmla="*/ 112 h 40481"/>
                      <a:gd name="connsiteX1" fmla="*/ 243 w 9525"/>
                      <a:gd name="connsiteY1" fmla="*/ 40594 h 40481"/>
                    </a:gdLst>
                    <a:ahLst/>
                    <a:cxnLst>
                      <a:cxn ang="0">
                        <a:pos x="connsiteX0" y="connsiteY0"/>
                      </a:cxn>
                      <a:cxn ang="0">
                        <a:pos x="connsiteX1" y="connsiteY1"/>
                      </a:cxn>
                    </a:cxnLst>
                    <a:rect l="l" t="t" r="r" b="b"/>
                    <a:pathLst>
                      <a:path w="9525" h="40481">
                        <a:moveTo>
                          <a:pt x="243" y="112"/>
                        </a:moveTo>
                        <a:lnTo>
                          <a:pt x="243" y="4059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19" name="Freeform: Shape 1018">
                    <a:extLst>
                      <a:ext uri="{FF2B5EF4-FFF2-40B4-BE49-F238E27FC236}">
                        <a16:creationId xmlns:a16="http://schemas.microsoft.com/office/drawing/2014/main" id="{DDDD48FC-80DC-C172-D0C6-4C642BABABDD}"/>
                      </a:ext>
                    </a:extLst>
                  </p:cNvPr>
                  <p:cNvSpPr/>
                  <p:nvPr/>
                </p:nvSpPr>
                <p:spPr>
                  <a:xfrm>
                    <a:off x="5501012" y="3345770"/>
                    <a:ext cx="40481" cy="9525"/>
                  </a:xfrm>
                  <a:custGeom>
                    <a:avLst/>
                    <a:gdLst>
                      <a:gd name="connsiteX0" fmla="*/ 40724 w 40481"/>
                      <a:gd name="connsiteY0" fmla="*/ 112 h 9525"/>
                      <a:gd name="connsiteX1" fmla="*/ 243 w 40481"/>
                      <a:gd name="connsiteY1" fmla="*/ 112 h 9525"/>
                    </a:gdLst>
                    <a:ahLst/>
                    <a:cxnLst>
                      <a:cxn ang="0">
                        <a:pos x="connsiteX0" y="connsiteY0"/>
                      </a:cxn>
                      <a:cxn ang="0">
                        <a:pos x="connsiteX1" y="connsiteY1"/>
                      </a:cxn>
                    </a:cxnLst>
                    <a:rect l="l" t="t" r="r" b="b"/>
                    <a:pathLst>
                      <a:path w="40481" h="9525">
                        <a:moveTo>
                          <a:pt x="40724" y="112"/>
                        </a:moveTo>
                        <a:lnTo>
                          <a:pt x="243" y="1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07" name="Graphic 1449">
                  <a:extLst>
                    <a:ext uri="{FF2B5EF4-FFF2-40B4-BE49-F238E27FC236}">
                      <a16:creationId xmlns:a16="http://schemas.microsoft.com/office/drawing/2014/main" id="{FA718059-9085-2E34-6370-AA1E8E2AF07F}"/>
                    </a:ext>
                  </a:extLst>
                </p:cNvPr>
                <p:cNvGrpSpPr/>
                <p:nvPr/>
              </p:nvGrpSpPr>
              <p:grpSpPr>
                <a:xfrm>
                  <a:off x="5511682" y="3363439"/>
                  <a:ext cx="67468" cy="67467"/>
                  <a:chOff x="5489391" y="3315004"/>
                  <a:chExt cx="40481" cy="40481"/>
                </a:xfrm>
                <a:solidFill>
                  <a:srgbClr val="000000"/>
                </a:solidFill>
              </p:grpSpPr>
              <p:sp>
                <p:nvSpPr>
                  <p:cNvPr id="1016" name="Freeform: Shape 1015">
                    <a:extLst>
                      <a:ext uri="{FF2B5EF4-FFF2-40B4-BE49-F238E27FC236}">
                        <a16:creationId xmlns:a16="http://schemas.microsoft.com/office/drawing/2014/main" id="{3AF37A7B-A93F-FBDA-D2B5-748D575F4190}"/>
                      </a:ext>
                    </a:extLst>
                  </p:cNvPr>
                  <p:cNvSpPr/>
                  <p:nvPr/>
                </p:nvSpPr>
                <p:spPr>
                  <a:xfrm>
                    <a:off x="5509679" y="3315004"/>
                    <a:ext cx="9525" cy="40481"/>
                  </a:xfrm>
                  <a:custGeom>
                    <a:avLst/>
                    <a:gdLst>
                      <a:gd name="connsiteX0" fmla="*/ 242 w 9525"/>
                      <a:gd name="connsiteY0" fmla="*/ 111 h 40481"/>
                      <a:gd name="connsiteX1" fmla="*/ 242 w 9525"/>
                      <a:gd name="connsiteY1" fmla="*/ 40592 h 40481"/>
                    </a:gdLst>
                    <a:ahLst/>
                    <a:cxnLst>
                      <a:cxn ang="0">
                        <a:pos x="connsiteX0" y="connsiteY0"/>
                      </a:cxn>
                      <a:cxn ang="0">
                        <a:pos x="connsiteX1" y="connsiteY1"/>
                      </a:cxn>
                    </a:cxnLst>
                    <a:rect l="l" t="t" r="r" b="b"/>
                    <a:pathLst>
                      <a:path w="9525" h="40481">
                        <a:moveTo>
                          <a:pt x="242" y="111"/>
                        </a:moveTo>
                        <a:lnTo>
                          <a:pt x="242" y="4059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17" name="Freeform: Shape 1016">
                    <a:extLst>
                      <a:ext uri="{FF2B5EF4-FFF2-40B4-BE49-F238E27FC236}">
                        <a16:creationId xmlns:a16="http://schemas.microsoft.com/office/drawing/2014/main" id="{894FAAED-EE6A-75FE-7251-8C67CC51DCD9}"/>
                      </a:ext>
                    </a:extLst>
                  </p:cNvPr>
                  <p:cNvSpPr/>
                  <p:nvPr/>
                </p:nvSpPr>
                <p:spPr>
                  <a:xfrm>
                    <a:off x="5489391" y="3335292"/>
                    <a:ext cx="40481" cy="9525"/>
                  </a:xfrm>
                  <a:custGeom>
                    <a:avLst/>
                    <a:gdLst>
                      <a:gd name="connsiteX0" fmla="*/ 40723 w 40481"/>
                      <a:gd name="connsiteY0" fmla="*/ 111 h 9525"/>
                      <a:gd name="connsiteX1" fmla="*/ 242 w 40481"/>
                      <a:gd name="connsiteY1" fmla="*/ 111 h 9525"/>
                    </a:gdLst>
                    <a:ahLst/>
                    <a:cxnLst>
                      <a:cxn ang="0">
                        <a:pos x="connsiteX0" y="connsiteY0"/>
                      </a:cxn>
                      <a:cxn ang="0">
                        <a:pos x="connsiteX1" y="connsiteY1"/>
                      </a:cxn>
                    </a:cxnLst>
                    <a:rect l="l" t="t" r="r" b="b"/>
                    <a:pathLst>
                      <a:path w="40481" h="9525">
                        <a:moveTo>
                          <a:pt x="40723" y="111"/>
                        </a:moveTo>
                        <a:lnTo>
                          <a:pt x="242" y="11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08" name="Graphic 1449">
                  <a:extLst>
                    <a:ext uri="{FF2B5EF4-FFF2-40B4-BE49-F238E27FC236}">
                      <a16:creationId xmlns:a16="http://schemas.microsoft.com/office/drawing/2014/main" id="{514DEA61-5B9E-5658-6BA9-24FEACF49619}"/>
                    </a:ext>
                  </a:extLst>
                </p:cNvPr>
                <p:cNvGrpSpPr/>
                <p:nvPr/>
              </p:nvGrpSpPr>
              <p:grpSpPr>
                <a:xfrm>
                  <a:off x="5503746" y="3349311"/>
                  <a:ext cx="67468" cy="67467"/>
                  <a:chOff x="5484629" y="3306527"/>
                  <a:chExt cx="40481" cy="40481"/>
                </a:xfrm>
                <a:solidFill>
                  <a:srgbClr val="000000"/>
                </a:solidFill>
              </p:grpSpPr>
              <p:sp>
                <p:nvSpPr>
                  <p:cNvPr id="1014" name="Freeform: Shape 1013">
                    <a:extLst>
                      <a:ext uri="{FF2B5EF4-FFF2-40B4-BE49-F238E27FC236}">
                        <a16:creationId xmlns:a16="http://schemas.microsoft.com/office/drawing/2014/main" id="{EDD5677D-5042-97AD-AC0F-D6F6A491CBEA}"/>
                      </a:ext>
                    </a:extLst>
                  </p:cNvPr>
                  <p:cNvSpPr/>
                  <p:nvPr/>
                </p:nvSpPr>
                <p:spPr>
                  <a:xfrm>
                    <a:off x="5504917" y="3306527"/>
                    <a:ext cx="9525" cy="40481"/>
                  </a:xfrm>
                  <a:custGeom>
                    <a:avLst/>
                    <a:gdLst>
                      <a:gd name="connsiteX0" fmla="*/ 241 w 9525"/>
                      <a:gd name="connsiteY0" fmla="*/ 110 h 40481"/>
                      <a:gd name="connsiteX1" fmla="*/ 241 w 9525"/>
                      <a:gd name="connsiteY1" fmla="*/ 40592 h 40481"/>
                    </a:gdLst>
                    <a:ahLst/>
                    <a:cxnLst>
                      <a:cxn ang="0">
                        <a:pos x="connsiteX0" y="connsiteY0"/>
                      </a:cxn>
                      <a:cxn ang="0">
                        <a:pos x="connsiteX1" y="connsiteY1"/>
                      </a:cxn>
                    </a:cxnLst>
                    <a:rect l="l" t="t" r="r" b="b"/>
                    <a:pathLst>
                      <a:path w="9525" h="40481">
                        <a:moveTo>
                          <a:pt x="241" y="110"/>
                        </a:moveTo>
                        <a:lnTo>
                          <a:pt x="241" y="4059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15" name="Freeform: Shape 1014">
                    <a:extLst>
                      <a:ext uri="{FF2B5EF4-FFF2-40B4-BE49-F238E27FC236}">
                        <a16:creationId xmlns:a16="http://schemas.microsoft.com/office/drawing/2014/main" id="{77503F2A-C338-17F2-977F-9B0C65D323B4}"/>
                      </a:ext>
                    </a:extLst>
                  </p:cNvPr>
                  <p:cNvSpPr/>
                  <p:nvPr/>
                </p:nvSpPr>
                <p:spPr>
                  <a:xfrm>
                    <a:off x="5484629" y="3326815"/>
                    <a:ext cx="40481" cy="9525"/>
                  </a:xfrm>
                  <a:custGeom>
                    <a:avLst/>
                    <a:gdLst>
                      <a:gd name="connsiteX0" fmla="*/ 40722 w 40481"/>
                      <a:gd name="connsiteY0" fmla="*/ 110 h 9525"/>
                      <a:gd name="connsiteX1" fmla="*/ 241 w 40481"/>
                      <a:gd name="connsiteY1" fmla="*/ 110 h 9525"/>
                    </a:gdLst>
                    <a:ahLst/>
                    <a:cxnLst>
                      <a:cxn ang="0">
                        <a:pos x="connsiteX0" y="connsiteY0"/>
                      </a:cxn>
                      <a:cxn ang="0">
                        <a:pos x="connsiteX1" y="connsiteY1"/>
                      </a:cxn>
                    </a:cxnLst>
                    <a:rect l="l" t="t" r="r" b="b"/>
                    <a:pathLst>
                      <a:path w="40481" h="9525">
                        <a:moveTo>
                          <a:pt x="40722" y="110"/>
                        </a:moveTo>
                        <a:lnTo>
                          <a:pt x="241" y="11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09" name="Graphic 1449">
                  <a:extLst>
                    <a:ext uri="{FF2B5EF4-FFF2-40B4-BE49-F238E27FC236}">
                      <a16:creationId xmlns:a16="http://schemas.microsoft.com/office/drawing/2014/main" id="{D72AC17F-696F-0BBE-6341-1AF5F192CA76}"/>
                    </a:ext>
                  </a:extLst>
                </p:cNvPr>
                <p:cNvGrpSpPr/>
                <p:nvPr/>
              </p:nvGrpSpPr>
              <p:grpSpPr>
                <a:xfrm>
                  <a:off x="5496762" y="3318673"/>
                  <a:ext cx="67468" cy="67467"/>
                  <a:chOff x="5480438" y="3288144"/>
                  <a:chExt cx="40481" cy="40481"/>
                </a:xfrm>
                <a:solidFill>
                  <a:srgbClr val="000000"/>
                </a:solidFill>
              </p:grpSpPr>
              <p:sp>
                <p:nvSpPr>
                  <p:cNvPr id="1012" name="Freeform: Shape 1011">
                    <a:extLst>
                      <a:ext uri="{FF2B5EF4-FFF2-40B4-BE49-F238E27FC236}">
                        <a16:creationId xmlns:a16="http://schemas.microsoft.com/office/drawing/2014/main" id="{6F3FE26C-FE24-ADA6-5E1F-BCFD86B5D552}"/>
                      </a:ext>
                    </a:extLst>
                  </p:cNvPr>
                  <p:cNvSpPr/>
                  <p:nvPr/>
                </p:nvSpPr>
                <p:spPr>
                  <a:xfrm>
                    <a:off x="5500726" y="3288144"/>
                    <a:ext cx="9525" cy="40481"/>
                  </a:xfrm>
                  <a:custGeom>
                    <a:avLst/>
                    <a:gdLst>
                      <a:gd name="connsiteX0" fmla="*/ 241 w 9525"/>
                      <a:gd name="connsiteY0" fmla="*/ 108 h 40481"/>
                      <a:gd name="connsiteX1" fmla="*/ 241 w 9525"/>
                      <a:gd name="connsiteY1" fmla="*/ 40590 h 40481"/>
                    </a:gdLst>
                    <a:ahLst/>
                    <a:cxnLst>
                      <a:cxn ang="0">
                        <a:pos x="connsiteX0" y="connsiteY0"/>
                      </a:cxn>
                      <a:cxn ang="0">
                        <a:pos x="connsiteX1" y="connsiteY1"/>
                      </a:cxn>
                    </a:cxnLst>
                    <a:rect l="l" t="t" r="r" b="b"/>
                    <a:pathLst>
                      <a:path w="9525" h="40481">
                        <a:moveTo>
                          <a:pt x="241" y="108"/>
                        </a:moveTo>
                        <a:lnTo>
                          <a:pt x="241"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13" name="Freeform: Shape 1012">
                    <a:extLst>
                      <a:ext uri="{FF2B5EF4-FFF2-40B4-BE49-F238E27FC236}">
                        <a16:creationId xmlns:a16="http://schemas.microsoft.com/office/drawing/2014/main" id="{8FA0997C-965A-DFF4-5418-C3F9D7D043D1}"/>
                      </a:ext>
                    </a:extLst>
                  </p:cNvPr>
                  <p:cNvSpPr/>
                  <p:nvPr/>
                </p:nvSpPr>
                <p:spPr>
                  <a:xfrm>
                    <a:off x="5480438" y="3308432"/>
                    <a:ext cx="40481" cy="9525"/>
                  </a:xfrm>
                  <a:custGeom>
                    <a:avLst/>
                    <a:gdLst>
                      <a:gd name="connsiteX0" fmla="*/ 40722 w 40481"/>
                      <a:gd name="connsiteY0" fmla="*/ 108 h 9525"/>
                      <a:gd name="connsiteX1" fmla="*/ 241 w 40481"/>
                      <a:gd name="connsiteY1" fmla="*/ 108 h 9525"/>
                    </a:gdLst>
                    <a:ahLst/>
                    <a:cxnLst>
                      <a:cxn ang="0">
                        <a:pos x="connsiteX0" y="connsiteY0"/>
                      </a:cxn>
                      <a:cxn ang="0">
                        <a:pos x="connsiteX1" y="connsiteY1"/>
                      </a:cxn>
                    </a:cxnLst>
                    <a:rect l="l" t="t" r="r" b="b"/>
                    <a:pathLst>
                      <a:path w="40481" h="9525">
                        <a:moveTo>
                          <a:pt x="40722" y="108"/>
                        </a:moveTo>
                        <a:lnTo>
                          <a:pt x="241"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10" name="Graphic 1449">
                  <a:extLst>
                    <a:ext uri="{FF2B5EF4-FFF2-40B4-BE49-F238E27FC236}">
                      <a16:creationId xmlns:a16="http://schemas.microsoft.com/office/drawing/2014/main" id="{2295716D-AA10-8F87-0583-FA49D23F4BD5}"/>
                    </a:ext>
                  </a:extLst>
                </p:cNvPr>
                <p:cNvGrpSpPr/>
                <p:nvPr/>
              </p:nvGrpSpPr>
              <p:grpSpPr>
                <a:xfrm>
                  <a:off x="5416274" y="3318673"/>
                  <a:ext cx="67468" cy="67467"/>
                  <a:chOff x="5432146" y="3288144"/>
                  <a:chExt cx="40481" cy="40481"/>
                </a:xfrm>
                <a:solidFill>
                  <a:srgbClr val="000000"/>
                </a:solidFill>
              </p:grpSpPr>
              <p:sp>
                <p:nvSpPr>
                  <p:cNvPr id="1010" name="Freeform: Shape 1009">
                    <a:extLst>
                      <a:ext uri="{FF2B5EF4-FFF2-40B4-BE49-F238E27FC236}">
                        <a16:creationId xmlns:a16="http://schemas.microsoft.com/office/drawing/2014/main" id="{B4640C9E-8631-5296-B237-6D39FC135463}"/>
                      </a:ext>
                    </a:extLst>
                  </p:cNvPr>
                  <p:cNvSpPr/>
                  <p:nvPr/>
                </p:nvSpPr>
                <p:spPr>
                  <a:xfrm>
                    <a:off x="5452434" y="3288144"/>
                    <a:ext cx="9525" cy="40481"/>
                  </a:xfrm>
                  <a:custGeom>
                    <a:avLst/>
                    <a:gdLst>
                      <a:gd name="connsiteX0" fmla="*/ 236 w 9525"/>
                      <a:gd name="connsiteY0" fmla="*/ 108 h 40481"/>
                      <a:gd name="connsiteX1" fmla="*/ 236 w 9525"/>
                      <a:gd name="connsiteY1" fmla="*/ 40590 h 40481"/>
                    </a:gdLst>
                    <a:ahLst/>
                    <a:cxnLst>
                      <a:cxn ang="0">
                        <a:pos x="connsiteX0" y="connsiteY0"/>
                      </a:cxn>
                      <a:cxn ang="0">
                        <a:pos x="connsiteX1" y="connsiteY1"/>
                      </a:cxn>
                    </a:cxnLst>
                    <a:rect l="l" t="t" r="r" b="b"/>
                    <a:pathLst>
                      <a:path w="9525" h="40481">
                        <a:moveTo>
                          <a:pt x="236" y="108"/>
                        </a:moveTo>
                        <a:lnTo>
                          <a:pt x="236"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11" name="Freeform: Shape 1010">
                    <a:extLst>
                      <a:ext uri="{FF2B5EF4-FFF2-40B4-BE49-F238E27FC236}">
                        <a16:creationId xmlns:a16="http://schemas.microsoft.com/office/drawing/2014/main" id="{7E42CB5F-33AB-3F83-CA33-F0B892C80064}"/>
                      </a:ext>
                    </a:extLst>
                  </p:cNvPr>
                  <p:cNvSpPr/>
                  <p:nvPr/>
                </p:nvSpPr>
                <p:spPr>
                  <a:xfrm>
                    <a:off x="5432146" y="3308432"/>
                    <a:ext cx="40481" cy="9525"/>
                  </a:xfrm>
                  <a:custGeom>
                    <a:avLst/>
                    <a:gdLst>
                      <a:gd name="connsiteX0" fmla="*/ 40717 w 40481"/>
                      <a:gd name="connsiteY0" fmla="*/ 108 h 9525"/>
                      <a:gd name="connsiteX1" fmla="*/ 236 w 40481"/>
                      <a:gd name="connsiteY1" fmla="*/ 108 h 9525"/>
                    </a:gdLst>
                    <a:ahLst/>
                    <a:cxnLst>
                      <a:cxn ang="0">
                        <a:pos x="connsiteX0" y="connsiteY0"/>
                      </a:cxn>
                      <a:cxn ang="0">
                        <a:pos x="connsiteX1" y="connsiteY1"/>
                      </a:cxn>
                    </a:cxnLst>
                    <a:rect l="l" t="t" r="r" b="b"/>
                    <a:pathLst>
                      <a:path w="40481" h="9525">
                        <a:moveTo>
                          <a:pt x="40717" y="108"/>
                        </a:moveTo>
                        <a:lnTo>
                          <a:pt x="236"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11" name="Graphic 1449">
                  <a:extLst>
                    <a:ext uri="{FF2B5EF4-FFF2-40B4-BE49-F238E27FC236}">
                      <a16:creationId xmlns:a16="http://schemas.microsoft.com/office/drawing/2014/main" id="{DCE8D0C8-CABD-2FC6-DDCE-3287D1630115}"/>
                    </a:ext>
                  </a:extLst>
                </p:cNvPr>
                <p:cNvGrpSpPr/>
                <p:nvPr/>
              </p:nvGrpSpPr>
              <p:grpSpPr>
                <a:xfrm>
                  <a:off x="5433578" y="3318673"/>
                  <a:ext cx="67468" cy="67467"/>
                  <a:chOff x="5442528" y="3288144"/>
                  <a:chExt cx="40481" cy="40481"/>
                </a:xfrm>
                <a:solidFill>
                  <a:srgbClr val="000000"/>
                </a:solidFill>
              </p:grpSpPr>
              <p:sp>
                <p:nvSpPr>
                  <p:cNvPr id="1008" name="Freeform: Shape 1007">
                    <a:extLst>
                      <a:ext uri="{FF2B5EF4-FFF2-40B4-BE49-F238E27FC236}">
                        <a16:creationId xmlns:a16="http://schemas.microsoft.com/office/drawing/2014/main" id="{CEED5581-7905-C0F2-F60C-B3A2AACB47CF}"/>
                      </a:ext>
                    </a:extLst>
                  </p:cNvPr>
                  <p:cNvSpPr/>
                  <p:nvPr/>
                </p:nvSpPr>
                <p:spPr>
                  <a:xfrm>
                    <a:off x="5462816" y="3288144"/>
                    <a:ext cx="9525" cy="40481"/>
                  </a:xfrm>
                  <a:custGeom>
                    <a:avLst/>
                    <a:gdLst>
                      <a:gd name="connsiteX0" fmla="*/ 237 w 9525"/>
                      <a:gd name="connsiteY0" fmla="*/ 108 h 40481"/>
                      <a:gd name="connsiteX1" fmla="*/ 237 w 9525"/>
                      <a:gd name="connsiteY1" fmla="*/ 40590 h 40481"/>
                    </a:gdLst>
                    <a:ahLst/>
                    <a:cxnLst>
                      <a:cxn ang="0">
                        <a:pos x="connsiteX0" y="connsiteY0"/>
                      </a:cxn>
                      <a:cxn ang="0">
                        <a:pos x="connsiteX1" y="connsiteY1"/>
                      </a:cxn>
                    </a:cxnLst>
                    <a:rect l="l" t="t" r="r" b="b"/>
                    <a:pathLst>
                      <a:path w="9525" h="40481">
                        <a:moveTo>
                          <a:pt x="237" y="108"/>
                        </a:moveTo>
                        <a:lnTo>
                          <a:pt x="237"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09" name="Freeform: Shape 1008">
                    <a:extLst>
                      <a:ext uri="{FF2B5EF4-FFF2-40B4-BE49-F238E27FC236}">
                        <a16:creationId xmlns:a16="http://schemas.microsoft.com/office/drawing/2014/main" id="{6CA56D2A-FFA6-37F0-805C-5F9A40A9D602}"/>
                      </a:ext>
                    </a:extLst>
                  </p:cNvPr>
                  <p:cNvSpPr/>
                  <p:nvPr/>
                </p:nvSpPr>
                <p:spPr>
                  <a:xfrm>
                    <a:off x="5442528" y="3308432"/>
                    <a:ext cx="40481" cy="9525"/>
                  </a:xfrm>
                  <a:custGeom>
                    <a:avLst/>
                    <a:gdLst>
                      <a:gd name="connsiteX0" fmla="*/ 40718 w 40481"/>
                      <a:gd name="connsiteY0" fmla="*/ 108 h 9525"/>
                      <a:gd name="connsiteX1" fmla="*/ 237 w 40481"/>
                      <a:gd name="connsiteY1" fmla="*/ 108 h 9525"/>
                    </a:gdLst>
                    <a:ahLst/>
                    <a:cxnLst>
                      <a:cxn ang="0">
                        <a:pos x="connsiteX0" y="connsiteY0"/>
                      </a:cxn>
                      <a:cxn ang="0">
                        <a:pos x="connsiteX1" y="connsiteY1"/>
                      </a:cxn>
                    </a:cxnLst>
                    <a:rect l="l" t="t" r="r" b="b"/>
                    <a:pathLst>
                      <a:path w="40481" h="9525">
                        <a:moveTo>
                          <a:pt x="40718" y="108"/>
                        </a:moveTo>
                        <a:lnTo>
                          <a:pt x="237"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12" name="Graphic 1449">
                  <a:extLst>
                    <a:ext uri="{FF2B5EF4-FFF2-40B4-BE49-F238E27FC236}">
                      <a16:creationId xmlns:a16="http://schemas.microsoft.com/office/drawing/2014/main" id="{C61DEC78-C261-7114-B5E9-78654A07189D}"/>
                    </a:ext>
                  </a:extLst>
                </p:cNvPr>
                <p:cNvGrpSpPr/>
                <p:nvPr/>
              </p:nvGrpSpPr>
              <p:grpSpPr>
                <a:xfrm>
                  <a:off x="5293085" y="3318673"/>
                  <a:ext cx="67468" cy="67467"/>
                  <a:chOff x="5358232" y="3288144"/>
                  <a:chExt cx="40481" cy="40481"/>
                </a:xfrm>
                <a:solidFill>
                  <a:srgbClr val="000000"/>
                </a:solidFill>
              </p:grpSpPr>
              <p:sp>
                <p:nvSpPr>
                  <p:cNvPr id="1006" name="Freeform: Shape 1005">
                    <a:extLst>
                      <a:ext uri="{FF2B5EF4-FFF2-40B4-BE49-F238E27FC236}">
                        <a16:creationId xmlns:a16="http://schemas.microsoft.com/office/drawing/2014/main" id="{E0FBC293-779B-7921-0DED-A18F957755D3}"/>
                      </a:ext>
                    </a:extLst>
                  </p:cNvPr>
                  <p:cNvSpPr/>
                  <p:nvPr/>
                </p:nvSpPr>
                <p:spPr>
                  <a:xfrm>
                    <a:off x="5378520" y="3288144"/>
                    <a:ext cx="9525" cy="40481"/>
                  </a:xfrm>
                  <a:custGeom>
                    <a:avLst/>
                    <a:gdLst>
                      <a:gd name="connsiteX0" fmla="*/ 228 w 9525"/>
                      <a:gd name="connsiteY0" fmla="*/ 108 h 40481"/>
                      <a:gd name="connsiteX1" fmla="*/ 228 w 9525"/>
                      <a:gd name="connsiteY1" fmla="*/ 40590 h 40481"/>
                    </a:gdLst>
                    <a:ahLst/>
                    <a:cxnLst>
                      <a:cxn ang="0">
                        <a:pos x="connsiteX0" y="connsiteY0"/>
                      </a:cxn>
                      <a:cxn ang="0">
                        <a:pos x="connsiteX1" y="connsiteY1"/>
                      </a:cxn>
                    </a:cxnLst>
                    <a:rect l="l" t="t" r="r" b="b"/>
                    <a:pathLst>
                      <a:path w="9525" h="40481">
                        <a:moveTo>
                          <a:pt x="228" y="108"/>
                        </a:moveTo>
                        <a:lnTo>
                          <a:pt x="228"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07" name="Freeform: Shape 1006">
                    <a:extLst>
                      <a:ext uri="{FF2B5EF4-FFF2-40B4-BE49-F238E27FC236}">
                        <a16:creationId xmlns:a16="http://schemas.microsoft.com/office/drawing/2014/main" id="{EAE518F8-3B57-48F0-5827-51D5A35D62F2}"/>
                      </a:ext>
                    </a:extLst>
                  </p:cNvPr>
                  <p:cNvSpPr/>
                  <p:nvPr/>
                </p:nvSpPr>
                <p:spPr>
                  <a:xfrm>
                    <a:off x="5358232" y="3308432"/>
                    <a:ext cx="40481" cy="9525"/>
                  </a:xfrm>
                  <a:custGeom>
                    <a:avLst/>
                    <a:gdLst>
                      <a:gd name="connsiteX0" fmla="*/ 40709 w 40481"/>
                      <a:gd name="connsiteY0" fmla="*/ 108 h 9525"/>
                      <a:gd name="connsiteX1" fmla="*/ 228 w 40481"/>
                      <a:gd name="connsiteY1" fmla="*/ 108 h 9525"/>
                    </a:gdLst>
                    <a:ahLst/>
                    <a:cxnLst>
                      <a:cxn ang="0">
                        <a:pos x="connsiteX0" y="connsiteY0"/>
                      </a:cxn>
                      <a:cxn ang="0">
                        <a:pos x="connsiteX1" y="connsiteY1"/>
                      </a:cxn>
                    </a:cxnLst>
                    <a:rect l="l" t="t" r="r" b="b"/>
                    <a:pathLst>
                      <a:path w="40481" h="9525">
                        <a:moveTo>
                          <a:pt x="40709" y="108"/>
                        </a:moveTo>
                        <a:lnTo>
                          <a:pt x="228"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13" name="Graphic 1449">
                  <a:extLst>
                    <a:ext uri="{FF2B5EF4-FFF2-40B4-BE49-F238E27FC236}">
                      <a16:creationId xmlns:a16="http://schemas.microsoft.com/office/drawing/2014/main" id="{0A9D57ED-0DAB-079A-7DD5-EFA5E0C17FE0}"/>
                    </a:ext>
                  </a:extLst>
                </p:cNvPr>
                <p:cNvGrpSpPr/>
                <p:nvPr/>
              </p:nvGrpSpPr>
              <p:grpSpPr>
                <a:xfrm>
                  <a:off x="5317691" y="3318673"/>
                  <a:ext cx="67468" cy="67467"/>
                  <a:chOff x="5372996" y="3288144"/>
                  <a:chExt cx="40481" cy="40481"/>
                </a:xfrm>
                <a:solidFill>
                  <a:srgbClr val="000000"/>
                </a:solidFill>
              </p:grpSpPr>
              <p:sp>
                <p:nvSpPr>
                  <p:cNvPr id="1004" name="Freeform: Shape 1003">
                    <a:extLst>
                      <a:ext uri="{FF2B5EF4-FFF2-40B4-BE49-F238E27FC236}">
                        <a16:creationId xmlns:a16="http://schemas.microsoft.com/office/drawing/2014/main" id="{124AC763-683A-9A6C-ABC2-574258F93578}"/>
                      </a:ext>
                    </a:extLst>
                  </p:cNvPr>
                  <p:cNvSpPr/>
                  <p:nvPr/>
                </p:nvSpPr>
                <p:spPr>
                  <a:xfrm>
                    <a:off x="5393284" y="3288144"/>
                    <a:ext cx="9525" cy="40481"/>
                  </a:xfrm>
                  <a:custGeom>
                    <a:avLst/>
                    <a:gdLst>
                      <a:gd name="connsiteX0" fmla="*/ 230 w 9525"/>
                      <a:gd name="connsiteY0" fmla="*/ 108 h 40481"/>
                      <a:gd name="connsiteX1" fmla="*/ 230 w 9525"/>
                      <a:gd name="connsiteY1" fmla="*/ 40590 h 40481"/>
                    </a:gdLst>
                    <a:ahLst/>
                    <a:cxnLst>
                      <a:cxn ang="0">
                        <a:pos x="connsiteX0" y="connsiteY0"/>
                      </a:cxn>
                      <a:cxn ang="0">
                        <a:pos x="connsiteX1" y="connsiteY1"/>
                      </a:cxn>
                    </a:cxnLst>
                    <a:rect l="l" t="t" r="r" b="b"/>
                    <a:pathLst>
                      <a:path w="9525" h="40481">
                        <a:moveTo>
                          <a:pt x="230" y="108"/>
                        </a:moveTo>
                        <a:lnTo>
                          <a:pt x="230"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05" name="Freeform: Shape 1004">
                    <a:extLst>
                      <a:ext uri="{FF2B5EF4-FFF2-40B4-BE49-F238E27FC236}">
                        <a16:creationId xmlns:a16="http://schemas.microsoft.com/office/drawing/2014/main" id="{2F749036-9406-D271-1200-A09217AB63E1}"/>
                      </a:ext>
                    </a:extLst>
                  </p:cNvPr>
                  <p:cNvSpPr/>
                  <p:nvPr/>
                </p:nvSpPr>
                <p:spPr>
                  <a:xfrm>
                    <a:off x="5372996" y="3308432"/>
                    <a:ext cx="40481" cy="9525"/>
                  </a:xfrm>
                  <a:custGeom>
                    <a:avLst/>
                    <a:gdLst>
                      <a:gd name="connsiteX0" fmla="*/ 40711 w 40481"/>
                      <a:gd name="connsiteY0" fmla="*/ 108 h 9525"/>
                      <a:gd name="connsiteX1" fmla="*/ 230 w 40481"/>
                      <a:gd name="connsiteY1" fmla="*/ 108 h 9525"/>
                    </a:gdLst>
                    <a:ahLst/>
                    <a:cxnLst>
                      <a:cxn ang="0">
                        <a:pos x="connsiteX0" y="connsiteY0"/>
                      </a:cxn>
                      <a:cxn ang="0">
                        <a:pos x="connsiteX1" y="connsiteY1"/>
                      </a:cxn>
                    </a:cxnLst>
                    <a:rect l="l" t="t" r="r" b="b"/>
                    <a:pathLst>
                      <a:path w="40481" h="9525">
                        <a:moveTo>
                          <a:pt x="40711" y="108"/>
                        </a:moveTo>
                        <a:lnTo>
                          <a:pt x="230"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14" name="Graphic 1449">
                  <a:extLst>
                    <a:ext uri="{FF2B5EF4-FFF2-40B4-BE49-F238E27FC236}">
                      <a16:creationId xmlns:a16="http://schemas.microsoft.com/office/drawing/2014/main" id="{109F520C-C8EA-25DC-97C0-7D8942AFF8DF}"/>
                    </a:ext>
                  </a:extLst>
                </p:cNvPr>
                <p:cNvGrpSpPr/>
                <p:nvPr/>
              </p:nvGrpSpPr>
              <p:grpSpPr>
                <a:xfrm>
                  <a:off x="5313404" y="3318673"/>
                  <a:ext cx="67468" cy="67467"/>
                  <a:chOff x="5370424" y="3288144"/>
                  <a:chExt cx="40481" cy="40481"/>
                </a:xfrm>
                <a:solidFill>
                  <a:srgbClr val="000000"/>
                </a:solidFill>
              </p:grpSpPr>
              <p:sp>
                <p:nvSpPr>
                  <p:cNvPr id="1002" name="Freeform: Shape 1001">
                    <a:extLst>
                      <a:ext uri="{FF2B5EF4-FFF2-40B4-BE49-F238E27FC236}">
                        <a16:creationId xmlns:a16="http://schemas.microsoft.com/office/drawing/2014/main" id="{B36FD89E-63BA-3CB8-5EA9-E414AAB838D0}"/>
                      </a:ext>
                    </a:extLst>
                  </p:cNvPr>
                  <p:cNvSpPr/>
                  <p:nvPr/>
                </p:nvSpPr>
                <p:spPr>
                  <a:xfrm>
                    <a:off x="5390712" y="3288144"/>
                    <a:ext cx="9525" cy="40481"/>
                  </a:xfrm>
                  <a:custGeom>
                    <a:avLst/>
                    <a:gdLst>
                      <a:gd name="connsiteX0" fmla="*/ 229 w 9525"/>
                      <a:gd name="connsiteY0" fmla="*/ 108 h 40481"/>
                      <a:gd name="connsiteX1" fmla="*/ 229 w 9525"/>
                      <a:gd name="connsiteY1" fmla="*/ 40590 h 40481"/>
                    </a:gdLst>
                    <a:ahLst/>
                    <a:cxnLst>
                      <a:cxn ang="0">
                        <a:pos x="connsiteX0" y="connsiteY0"/>
                      </a:cxn>
                      <a:cxn ang="0">
                        <a:pos x="connsiteX1" y="connsiteY1"/>
                      </a:cxn>
                    </a:cxnLst>
                    <a:rect l="l" t="t" r="r" b="b"/>
                    <a:pathLst>
                      <a:path w="9525" h="40481">
                        <a:moveTo>
                          <a:pt x="229" y="108"/>
                        </a:moveTo>
                        <a:lnTo>
                          <a:pt x="229"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03" name="Freeform: Shape 1002">
                    <a:extLst>
                      <a:ext uri="{FF2B5EF4-FFF2-40B4-BE49-F238E27FC236}">
                        <a16:creationId xmlns:a16="http://schemas.microsoft.com/office/drawing/2014/main" id="{07AB2A9F-FE34-61A1-C6D3-8E716CA9B5F6}"/>
                      </a:ext>
                    </a:extLst>
                  </p:cNvPr>
                  <p:cNvSpPr/>
                  <p:nvPr/>
                </p:nvSpPr>
                <p:spPr>
                  <a:xfrm>
                    <a:off x="5370424" y="3308432"/>
                    <a:ext cx="40481" cy="9525"/>
                  </a:xfrm>
                  <a:custGeom>
                    <a:avLst/>
                    <a:gdLst>
                      <a:gd name="connsiteX0" fmla="*/ 40711 w 40481"/>
                      <a:gd name="connsiteY0" fmla="*/ 108 h 9525"/>
                      <a:gd name="connsiteX1" fmla="*/ 229 w 40481"/>
                      <a:gd name="connsiteY1" fmla="*/ 108 h 9525"/>
                    </a:gdLst>
                    <a:ahLst/>
                    <a:cxnLst>
                      <a:cxn ang="0">
                        <a:pos x="connsiteX0" y="connsiteY0"/>
                      </a:cxn>
                      <a:cxn ang="0">
                        <a:pos x="connsiteX1" y="connsiteY1"/>
                      </a:cxn>
                    </a:cxnLst>
                    <a:rect l="l" t="t" r="r" b="b"/>
                    <a:pathLst>
                      <a:path w="40481" h="9525">
                        <a:moveTo>
                          <a:pt x="40711" y="108"/>
                        </a:moveTo>
                        <a:lnTo>
                          <a:pt x="229"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15" name="Graphic 1449">
                  <a:extLst>
                    <a:ext uri="{FF2B5EF4-FFF2-40B4-BE49-F238E27FC236}">
                      <a16:creationId xmlns:a16="http://schemas.microsoft.com/office/drawing/2014/main" id="{B2CF8928-45E6-CC82-4FAA-F280CBFDA5AA}"/>
                    </a:ext>
                  </a:extLst>
                </p:cNvPr>
                <p:cNvGrpSpPr/>
                <p:nvPr/>
              </p:nvGrpSpPr>
              <p:grpSpPr>
                <a:xfrm>
                  <a:off x="5343726" y="3318673"/>
                  <a:ext cx="67468" cy="67467"/>
                  <a:chOff x="5388617" y="3288144"/>
                  <a:chExt cx="40481" cy="40481"/>
                </a:xfrm>
                <a:solidFill>
                  <a:srgbClr val="000000"/>
                </a:solidFill>
              </p:grpSpPr>
              <p:sp>
                <p:nvSpPr>
                  <p:cNvPr id="1000" name="Freeform: Shape 999">
                    <a:extLst>
                      <a:ext uri="{FF2B5EF4-FFF2-40B4-BE49-F238E27FC236}">
                        <a16:creationId xmlns:a16="http://schemas.microsoft.com/office/drawing/2014/main" id="{6E3A26D3-91FB-D0D4-C9A0-C7B99A25220D}"/>
                      </a:ext>
                    </a:extLst>
                  </p:cNvPr>
                  <p:cNvSpPr/>
                  <p:nvPr/>
                </p:nvSpPr>
                <p:spPr>
                  <a:xfrm>
                    <a:off x="5408905" y="3288144"/>
                    <a:ext cx="9525" cy="40481"/>
                  </a:xfrm>
                  <a:custGeom>
                    <a:avLst/>
                    <a:gdLst>
                      <a:gd name="connsiteX0" fmla="*/ 231 w 9525"/>
                      <a:gd name="connsiteY0" fmla="*/ 108 h 40481"/>
                      <a:gd name="connsiteX1" fmla="*/ 231 w 9525"/>
                      <a:gd name="connsiteY1" fmla="*/ 40590 h 40481"/>
                    </a:gdLst>
                    <a:ahLst/>
                    <a:cxnLst>
                      <a:cxn ang="0">
                        <a:pos x="connsiteX0" y="connsiteY0"/>
                      </a:cxn>
                      <a:cxn ang="0">
                        <a:pos x="connsiteX1" y="connsiteY1"/>
                      </a:cxn>
                    </a:cxnLst>
                    <a:rect l="l" t="t" r="r" b="b"/>
                    <a:pathLst>
                      <a:path w="9525" h="40481">
                        <a:moveTo>
                          <a:pt x="231" y="108"/>
                        </a:moveTo>
                        <a:lnTo>
                          <a:pt x="231"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01" name="Freeform: Shape 1000">
                    <a:extLst>
                      <a:ext uri="{FF2B5EF4-FFF2-40B4-BE49-F238E27FC236}">
                        <a16:creationId xmlns:a16="http://schemas.microsoft.com/office/drawing/2014/main" id="{062436FD-F93E-39B7-45EF-FB1CA6EDF69F}"/>
                      </a:ext>
                    </a:extLst>
                  </p:cNvPr>
                  <p:cNvSpPr/>
                  <p:nvPr/>
                </p:nvSpPr>
                <p:spPr>
                  <a:xfrm>
                    <a:off x="5388617" y="3308432"/>
                    <a:ext cx="40481" cy="9525"/>
                  </a:xfrm>
                  <a:custGeom>
                    <a:avLst/>
                    <a:gdLst>
                      <a:gd name="connsiteX0" fmla="*/ 40712 w 40481"/>
                      <a:gd name="connsiteY0" fmla="*/ 108 h 9525"/>
                      <a:gd name="connsiteX1" fmla="*/ 231 w 40481"/>
                      <a:gd name="connsiteY1" fmla="*/ 108 h 9525"/>
                    </a:gdLst>
                    <a:ahLst/>
                    <a:cxnLst>
                      <a:cxn ang="0">
                        <a:pos x="connsiteX0" y="connsiteY0"/>
                      </a:cxn>
                      <a:cxn ang="0">
                        <a:pos x="connsiteX1" y="connsiteY1"/>
                      </a:cxn>
                    </a:cxnLst>
                    <a:rect l="l" t="t" r="r" b="b"/>
                    <a:pathLst>
                      <a:path w="40481" h="9525">
                        <a:moveTo>
                          <a:pt x="40712" y="108"/>
                        </a:moveTo>
                        <a:lnTo>
                          <a:pt x="231"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16" name="Graphic 1449">
                  <a:extLst>
                    <a:ext uri="{FF2B5EF4-FFF2-40B4-BE49-F238E27FC236}">
                      <a16:creationId xmlns:a16="http://schemas.microsoft.com/office/drawing/2014/main" id="{8EC183D0-BFEA-7BA1-F1C1-8F636ECD6220}"/>
                    </a:ext>
                  </a:extLst>
                </p:cNvPr>
                <p:cNvGrpSpPr/>
                <p:nvPr/>
              </p:nvGrpSpPr>
              <p:grpSpPr>
                <a:xfrm>
                  <a:off x="5354203" y="3318673"/>
                  <a:ext cx="67468" cy="67467"/>
                  <a:chOff x="5394903" y="3288144"/>
                  <a:chExt cx="40481" cy="40481"/>
                </a:xfrm>
                <a:solidFill>
                  <a:srgbClr val="000000"/>
                </a:solidFill>
              </p:grpSpPr>
              <p:sp>
                <p:nvSpPr>
                  <p:cNvPr id="998" name="Freeform: Shape 997">
                    <a:extLst>
                      <a:ext uri="{FF2B5EF4-FFF2-40B4-BE49-F238E27FC236}">
                        <a16:creationId xmlns:a16="http://schemas.microsoft.com/office/drawing/2014/main" id="{22B86C42-E8FA-E390-19C3-018636D5EFCE}"/>
                      </a:ext>
                    </a:extLst>
                  </p:cNvPr>
                  <p:cNvSpPr/>
                  <p:nvPr/>
                </p:nvSpPr>
                <p:spPr>
                  <a:xfrm>
                    <a:off x="5415191" y="3288144"/>
                    <a:ext cx="9525" cy="40481"/>
                  </a:xfrm>
                  <a:custGeom>
                    <a:avLst/>
                    <a:gdLst>
                      <a:gd name="connsiteX0" fmla="*/ 232 w 9525"/>
                      <a:gd name="connsiteY0" fmla="*/ 108 h 40481"/>
                      <a:gd name="connsiteX1" fmla="*/ 232 w 9525"/>
                      <a:gd name="connsiteY1" fmla="*/ 40590 h 40481"/>
                    </a:gdLst>
                    <a:ahLst/>
                    <a:cxnLst>
                      <a:cxn ang="0">
                        <a:pos x="connsiteX0" y="connsiteY0"/>
                      </a:cxn>
                      <a:cxn ang="0">
                        <a:pos x="connsiteX1" y="connsiteY1"/>
                      </a:cxn>
                    </a:cxnLst>
                    <a:rect l="l" t="t" r="r" b="b"/>
                    <a:pathLst>
                      <a:path w="9525" h="40481">
                        <a:moveTo>
                          <a:pt x="232" y="108"/>
                        </a:moveTo>
                        <a:lnTo>
                          <a:pt x="232"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99" name="Freeform: Shape 998">
                    <a:extLst>
                      <a:ext uri="{FF2B5EF4-FFF2-40B4-BE49-F238E27FC236}">
                        <a16:creationId xmlns:a16="http://schemas.microsoft.com/office/drawing/2014/main" id="{871AA14B-2F44-AA12-A824-95A1191E5694}"/>
                      </a:ext>
                    </a:extLst>
                  </p:cNvPr>
                  <p:cNvSpPr/>
                  <p:nvPr/>
                </p:nvSpPr>
                <p:spPr>
                  <a:xfrm>
                    <a:off x="5394903" y="3308432"/>
                    <a:ext cx="40481" cy="9525"/>
                  </a:xfrm>
                  <a:custGeom>
                    <a:avLst/>
                    <a:gdLst>
                      <a:gd name="connsiteX0" fmla="*/ 40713 w 40481"/>
                      <a:gd name="connsiteY0" fmla="*/ 108 h 9525"/>
                      <a:gd name="connsiteX1" fmla="*/ 232 w 40481"/>
                      <a:gd name="connsiteY1" fmla="*/ 108 h 9525"/>
                    </a:gdLst>
                    <a:ahLst/>
                    <a:cxnLst>
                      <a:cxn ang="0">
                        <a:pos x="connsiteX0" y="connsiteY0"/>
                      </a:cxn>
                      <a:cxn ang="0">
                        <a:pos x="connsiteX1" y="connsiteY1"/>
                      </a:cxn>
                    </a:cxnLst>
                    <a:rect l="l" t="t" r="r" b="b"/>
                    <a:pathLst>
                      <a:path w="40481" h="9525">
                        <a:moveTo>
                          <a:pt x="40713" y="108"/>
                        </a:moveTo>
                        <a:lnTo>
                          <a:pt x="232"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17" name="Graphic 1449">
                  <a:extLst>
                    <a:ext uri="{FF2B5EF4-FFF2-40B4-BE49-F238E27FC236}">
                      <a16:creationId xmlns:a16="http://schemas.microsoft.com/office/drawing/2014/main" id="{BAE6F5A5-5662-BAB0-BB85-F81B98199A21}"/>
                    </a:ext>
                  </a:extLst>
                </p:cNvPr>
                <p:cNvGrpSpPr/>
                <p:nvPr/>
              </p:nvGrpSpPr>
              <p:grpSpPr>
                <a:xfrm>
                  <a:off x="5392621" y="3318673"/>
                  <a:ext cx="67468" cy="67467"/>
                  <a:chOff x="5417954" y="3288144"/>
                  <a:chExt cx="40481" cy="40481"/>
                </a:xfrm>
                <a:solidFill>
                  <a:srgbClr val="000000"/>
                </a:solidFill>
              </p:grpSpPr>
              <p:sp>
                <p:nvSpPr>
                  <p:cNvPr id="996" name="Freeform: Shape 995">
                    <a:extLst>
                      <a:ext uri="{FF2B5EF4-FFF2-40B4-BE49-F238E27FC236}">
                        <a16:creationId xmlns:a16="http://schemas.microsoft.com/office/drawing/2014/main" id="{C8FA5991-4572-06F9-6F49-F55A0601080D}"/>
                      </a:ext>
                    </a:extLst>
                  </p:cNvPr>
                  <p:cNvSpPr/>
                  <p:nvPr/>
                </p:nvSpPr>
                <p:spPr>
                  <a:xfrm>
                    <a:off x="5438242" y="3288144"/>
                    <a:ext cx="9525" cy="40481"/>
                  </a:xfrm>
                  <a:custGeom>
                    <a:avLst/>
                    <a:gdLst>
                      <a:gd name="connsiteX0" fmla="*/ 234 w 9525"/>
                      <a:gd name="connsiteY0" fmla="*/ 108 h 40481"/>
                      <a:gd name="connsiteX1" fmla="*/ 234 w 9525"/>
                      <a:gd name="connsiteY1" fmla="*/ 40590 h 40481"/>
                    </a:gdLst>
                    <a:ahLst/>
                    <a:cxnLst>
                      <a:cxn ang="0">
                        <a:pos x="connsiteX0" y="connsiteY0"/>
                      </a:cxn>
                      <a:cxn ang="0">
                        <a:pos x="connsiteX1" y="connsiteY1"/>
                      </a:cxn>
                    </a:cxnLst>
                    <a:rect l="l" t="t" r="r" b="b"/>
                    <a:pathLst>
                      <a:path w="9525" h="40481">
                        <a:moveTo>
                          <a:pt x="234" y="108"/>
                        </a:moveTo>
                        <a:lnTo>
                          <a:pt x="234"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97" name="Freeform: Shape 996">
                    <a:extLst>
                      <a:ext uri="{FF2B5EF4-FFF2-40B4-BE49-F238E27FC236}">
                        <a16:creationId xmlns:a16="http://schemas.microsoft.com/office/drawing/2014/main" id="{BF1A5276-503F-AAF7-77DE-83B72CD8554E}"/>
                      </a:ext>
                    </a:extLst>
                  </p:cNvPr>
                  <p:cNvSpPr/>
                  <p:nvPr/>
                </p:nvSpPr>
                <p:spPr>
                  <a:xfrm>
                    <a:off x="5417954" y="3308432"/>
                    <a:ext cx="40481" cy="9525"/>
                  </a:xfrm>
                  <a:custGeom>
                    <a:avLst/>
                    <a:gdLst>
                      <a:gd name="connsiteX0" fmla="*/ 40715 w 40481"/>
                      <a:gd name="connsiteY0" fmla="*/ 108 h 9525"/>
                      <a:gd name="connsiteX1" fmla="*/ 234 w 40481"/>
                      <a:gd name="connsiteY1" fmla="*/ 108 h 9525"/>
                    </a:gdLst>
                    <a:ahLst/>
                    <a:cxnLst>
                      <a:cxn ang="0">
                        <a:pos x="connsiteX0" y="connsiteY0"/>
                      </a:cxn>
                      <a:cxn ang="0">
                        <a:pos x="connsiteX1" y="connsiteY1"/>
                      </a:cxn>
                    </a:cxnLst>
                    <a:rect l="l" t="t" r="r" b="b"/>
                    <a:pathLst>
                      <a:path w="40481" h="9525">
                        <a:moveTo>
                          <a:pt x="40715" y="108"/>
                        </a:moveTo>
                        <a:lnTo>
                          <a:pt x="234"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18" name="Graphic 1449">
                  <a:extLst>
                    <a:ext uri="{FF2B5EF4-FFF2-40B4-BE49-F238E27FC236}">
                      <a16:creationId xmlns:a16="http://schemas.microsoft.com/office/drawing/2014/main" id="{ACA4A61A-23EA-2038-1E25-D5F0265B6FC5}"/>
                    </a:ext>
                  </a:extLst>
                </p:cNvPr>
                <p:cNvGrpSpPr/>
                <p:nvPr/>
              </p:nvGrpSpPr>
              <p:grpSpPr>
                <a:xfrm>
                  <a:off x="5389605" y="3318673"/>
                  <a:ext cx="67468" cy="67467"/>
                  <a:chOff x="5416144" y="3288144"/>
                  <a:chExt cx="40481" cy="40481"/>
                </a:xfrm>
                <a:solidFill>
                  <a:srgbClr val="000000"/>
                </a:solidFill>
              </p:grpSpPr>
              <p:sp>
                <p:nvSpPr>
                  <p:cNvPr id="994" name="Freeform: Shape 993">
                    <a:extLst>
                      <a:ext uri="{FF2B5EF4-FFF2-40B4-BE49-F238E27FC236}">
                        <a16:creationId xmlns:a16="http://schemas.microsoft.com/office/drawing/2014/main" id="{ED0440DE-2B1E-AB6F-2EE2-1F52C433E46C}"/>
                      </a:ext>
                    </a:extLst>
                  </p:cNvPr>
                  <p:cNvSpPr/>
                  <p:nvPr/>
                </p:nvSpPr>
                <p:spPr>
                  <a:xfrm>
                    <a:off x="5436432" y="3288144"/>
                    <a:ext cx="9525" cy="40481"/>
                  </a:xfrm>
                  <a:custGeom>
                    <a:avLst/>
                    <a:gdLst>
                      <a:gd name="connsiteX0" fmla="*/ 234 w 9525"/>
                      <a:gd name="connsiteY0" fmla="*/ 108 h 40481"/>
                      <a:gd name="connsiteX1" fmla="*/ 234 w 9525"/>
                      <a:gd name="connsiteY1" fmla="*/ 40590 h 40481"/>
                    </a:gdLst>
                    <a:ahLst/>
                    <a:cxnLst>
                      <a:cxn ang="0">
                        <a:pos x="connsiteX0" y="connsiteY0"/>
                      </a:cxn>
                      <a:cxn ang="0">
                        <a:pos x="connsiteX1" y="connsiteY1"/>
                      </a:cxn>
                    </a:cxnLst>
                    <a:rect l="l" t="t" r="r" b="b"/>
                    <a:pathLst>
                      <a:path w="9525" h="40481">
                        <a:moveTo>
                          <a:pt x="234" y="108"/>
                        </a:moveTo>
                        <a:lnTo>
                          <a:pt x="234"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95" name="Freeform: Shape 994">
                    <a:extLst>
                      <a:ext uri="{FF2B5EF4-FFF2-40B4-BE49-F238E27FC236}">
                        <a16:creationId xmlns:a16="http://schemas.microsoft.com/office/drawing/2014/main" id="{E2E4B217-04DA-49B5-B379-19658D74B94E}"/>
                      </a:ext>
                    </a:extLst>
                  </p:cNvPr>
                  <p:cNvSpPr/>
                  <p:nvPr/>
                </p:nvSpPr>
                <p:spPr>
                  <a:xfrm>
                    <a:off x="5416144" y="3308432"/>
                    <a:ext cx="40481" cy="9525"/>
                  </a:xfrm>
                  <a:custGeom>
                    <a:avLst/>
                    <a:gdLst>
                      <a:gd name="connsiteX0" fmla="*/ 40715 w 40481"/>
                      <a:gd name="connsiteY0" fmla="*/ 108 h 9525"/>
                      <a:gd name="connsiteX1" fmla="*/ 234 w 40481"/>
                      <a:gd name="connsiteY1" fmla="*/ 108 h 9525"/>
                    </a:gdLst>
                    <a:ahLst/>
                    <a:cxnLst>
                      <a:cxn ang="0">
                        <a:pos x="connsiteX0" y="connsiteY0"/>
                      </a:cxn>
                      <a:cxn ang="0">
                        <a:pos x="connsiteX1" y="connsiteY1"/>
                      </a:cxn>
                    </a:cxnLst>
                    <a:rect l="l" t="t" r="r" b="b"/>
                    <a:pathLst>
                      <a:path w="40481" h="9525">
                        <a:moveTo>
                          <a:pt x="40715" y="108"/>
                        </a:moveTo>
                        <a:lnTo>
                          <a:pt x="234"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19" name="Graphic 1449">
                  <a:extLst>
                    <a:ext uri="{FF2B5EF4-FFF2-40B4-BE49-F238E27FC236}">
                      <a16:creationId xmlns:a16="http://schemas.microsoft.com/office/drawing/2014/main" id="{287B2ED6-0903-77F4-A3C7-631005799652}"/>
                    </a:ext>
                  </a:extLst>
                </p:cNvPr>
                <p:cNvGrpSpPr/>
                <p:nvPr/>
              </p:nvGrpSpPr>
              <p:grpSpPr>
                <a:xfrm>
                  <a:off x="5386430" y="3318673"/>
                  <a:ext cx="67468" cy="67467"/>
                  <a:chOff x="5414239" y="3288144"/>
                  <a:chExt cx="40481" cy="40481"/>
                </a:xfrm>
                <a:solidFill>
                  <a:srgbClr val="000000"/>
                </a:solidFill>
              </p:grpSpPr>
              <p:sp>
                <p:nvSpPr>
                  <p:cNvPr id="992" name="Freeform: Shape 991">
                    <a:extLst>
                      <a:ext uri="{FF2B5EF4-FFF2-40B4-BE49-F238E27FC236}">
                        <a16:creationId xmlns:a16="http://schemas.microsoft.com/office/drawing/2014/main" id="{31935696-069E-6145-CA5F-C6F1D5ECA27F}"/>
                      </a:ext>
                    </a:extLst>
                  </p:cNvPr>
                  <p:cNvSpPr/>
                  <p:nvPr/>
                </p:nvSpPr>
                <p:spPr>
                  <a:xfrm>
                    <a:off x="5434527" y="3288144"/>
                    <a:ext cx="9525" cy="40481"/>
                  </a:xfrm>
                  <a:custGeom>
                    <a:avLst/>
                    <a:gdLst>
                      <a:gd name="connsiteX0" fmla="*/ 234 w 9525"/>
                      <a:gd name="connsiteY0" fmla="*/ 108 h 40481"/>
                      <a:gd name="connsiteX1" fmla="*/ 234 w 9525"/>
                      <a:gd name="connsiteY1" fmla="*/ 40590 h 40481"/>
                    </a:gdLst>
                    <a:ahLst/>
                    <a:cxnLst>
                      <a:cxn ang="0">
                        <a:pos x="connsiteX0" y="connsiteY0"/>
                      </a:cxn>
                      <a:cxn ang="0">
                        <a:pos x="connsiteX1" y="connsiteY1"/>
                      </a:cxn>
                    </a:cxnLst>
                    <a:rect l="l" t="t" r="r" b="b"/>
                    <a:pathLst>
                      <a:path w="9525" h="40481">
                        <a:moveTo>
                          <a:pt x="234" y="108"/>
                        </a:moveTo>
                        <a:lnTo>
                          <a:pt x="234"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93" name="Freeform: Shape 992">
                    <a:extLst>
                      <a:ext uri="{FF2B5EF4-FFF2-40B4-BE49-F238E27FC236}">
                        <a16:creationId xmlns:a16="http://schemas.microsoft.com/office/drawing/2014/main" id="{A29117FA-03FE-C159-BB3B-C5208B900D1E}"/>
                      </a:ext>
                    </a:extLst>
                  </p:cNvPr>
                  <p:cNvSpPr/>
                  <p:nvPr/>
                </p:nvSpPr>
                <p:spPr>
                  <a:xfrm>
                    <a:off x="5414239" y="3308432"/>
                    <a:ext cx="40481" cy="9525"/>
                  </a:xfrm>
                  <a:custGeom>
                    <a:avLst/>
                    <a:gdLst>
                      <a:gd name="connsiteX0" fmla="*/ 40715 w 40481"/>
                      <a:gd name="connsiteY0" fmla="*/ 108 h 9525"/>
                      <a:gd name="connsiteX1" fmla="*/ 234 w 40481"/>
                      <a:gd name="connsiteY1" fmla="*/ 108 h 9525"/>
                    </a:gdLst>
                    <a:ahLst/>
                    <a:cxnLst>
                      <a:cxn ang="0">
                        <a:pos x="connsiteX0" y="connsiteY0"/>
                      </a:cxn>
                      <a:cxn ang="0">
                        <a:pos x="connsiteX1" y="connsiteY1"/>
                      </a:cxn>
                    </a:cxnLst>
                    <a:rect l="l" t="t" r="r" b="b"/>
                    <a:pathLst>
                      <a:path w="40481" h="9525">
                        <a:moveTo>
                          <a:pt x="40715" y="108"/>
                        </a:moveTo>
                        <a:lnTo>
                          <a:pt x="234"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20" name="Graphic 1449">
                  <a:extLst>
                    <a:ext uri="{FF2B5EF4-FFF2-40B4-BE49-F238E27FC236}">
                      <a16:creationId xmlns:a16="http://schemas.microsoft.com/office/drawing/2014/main" id="{1327A7AD-8779-61A4-FFED-1754F11FDC11}"/>
                    </a:ext>
                  </a:extLst>
                </p:cNvPr>
                <p:cNvGrpSpPr/>
                <p:nvPr/>
              </p:nvGrpSpPr>
              <p:grpSpPr>
                <a:xfrm>
                  <a:off x="5383413" y="3318673"/>
                  <a:ext cx="67468" cy="67467"/>
                  <a:chOff x="5412429" y="3288144"/>
                  <a:chExt cx="40481" cy="40481"/>
                </a:xfrm>
                <a:solidFill>
                  <a:srgbClr val="000000"/>
                </a:solidFill>
              </p:grpSpPr>
              <p:sp>
                <p:nvSpPr>
                  <p:cNvPr id="990" name="Freeform: Shape 989">
                    <a:extLst>
                      <a:ext uri="{FF2B5EF4-FFF2-40B4-BE49-F238E27FC236}">
                        <a16:creationId xmlns:a16="http://schemas.microsoft.com/office/drawing/2014/main" id="{0F278BF5-87A2-5F75-97D8-5DF4E18CE2D8}"/>
                      </a:ext>
                    </a:extLst>
                  </p:cNvPr>
                  <p:cNvSpPr/>
                  <p:nvPr/>
                </p:nvSpPr>
                <p:spPr>
                  <a:xfrm>
                    <a:off x="5432717" y="3288144"/>
                    <a:ext cx="9525" cy="40481"/>
                  </a:xfrm>
                  <a:custGeom>
                    <a:avLst/>
                    <a:gdLst>
                      <a:gd name="connsiteX0" fmla="*/ 234 w 9525"/>
                      <a:gd name="connsiteY0" fmla="*/ 108 h 40481"/>
                      <a:gd name="connsiteX1" fmla="*/ 234 w 9525"/>
                      <a:gd name="connsiteY1" fmla="*/ 40590 h 40481"/>
                    </a:gdLst>
                    <a:ahLst/>
                    <a:cxnLst>
                      <a:cxn ang="0">
                        <a:pos x="connsiteX0" y="connsiteY0"/>
                      </a:cxn>
                      <a:cxn ang="0">
                        <a:pos x="connsiteX1" y="connsiteY1"/>
                      </a:cxn>
                    </a:cxnLst>
                    <a:rect l="l" t="t" r="r" b="b"/>
                    <a:pathLst>
                      <a:path w="9525" h="40481">
                        <a:moveTo>
                          <a:pt x="234" y="108"/>
                        </a:moveTo>
                        <a:lnTo>
                          <a:pt x="234"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91" name="Freeform: Shape 990">
                    <a:extLst>
                      <a:ext uri="{FF2B5EF4-FFF2-40B4-BE49-F238E27FC236}">
                        <a16:creationId xmlns:a16="http://schemas.microsoft.com/office/drawing/2014/main" id="{E23978F0-8DC0-5710-FA32-84E564171B0C}"/>
                      </a:ext>
                    </a:extLst>
                  </p:cNvPr>
                  <p:cNvSpPr/>
                  <p:nvPr/>
                </p:nvSpPr>
                <p:spPr>
                  <a:xfrm>
                    <a:off x="5412429" y="3308432"/>
                    <a:ext cx="40481" cy="9525"/>
                  </a:xfrm>
                  <a:custGeom>
                    <a:avLst/>
                    <a:gdLst>
                      <a:gd name="connsiteX0" fmla="*/ 40715 w 40481"/>
                      <a:gd name="connsiteY0" fmla="*/ 108 h 9525"/>
                      <a:gd name="connsiteX1" fmla="*/ 234 w 40481"/>
                      <a:gd name="connsiteY1" fmla="*/ 108 h 9525"/>
                    </a:gdLst>
                    <a:ahLst/>
                    <a:cxnLst>
                      <a:cxn ang="0">
                        <a:pos x="connsiteX0" y="connsiteY0"/>
                      </a:cxn>
                      <a:cxn ang="0">
                        <a:pos x="connsiteX1" y="connsiteY1"/>
                      </a:cxn>
                    </a:cxnLst>
                    <a:rect l="l" t="t" r="r" b="b"/>
                    <a:pathLst>
                      <a:path w="40481" h="9525">
                        <a:moveTo>
                          <a:pt x="40715" y="108"/>
                        </a:moveTo>
                        <a:lnTo>
                          <a:pt x="234"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21" name="Graphic 1449">
                  <a:extLst>
                    <a:ext uri="{FF2B5EF4-FFF2-40B4-BE49-F238E27FC236}">
                      <a16:creationId xmlns:a16="http://schemas.microsoft.com/office/drawing/2014/main" id="{53DD7791-8F24-3C2E-90F1-0A0E618F0A9B}"/>
                    </a:ext>
                  </a:extLst>
                </p:cNvPr>
                <p:cNvGrpSpPr/>
                <p:nvPr/>
              </p:nvGrpSpPr>
              <p:grpSpPr>
                <a:xfrm>
                  <a:off x="5380396" y="3318673"/>
                  <a:ext cx="67468" cy="67467"/>
                  <a:chOff x="5410619" y="3288144"/>
                  <a:chExt cx="40481" cy="40481"/>
                </a:xfrm>
                <a:solidFill>
                  <a:srgbClr val="000000"/>
                </a:solidFill>
              </p:grpSpPr>
              <p:sp>
                <p:nvSpPr>
                  <p:cNvPr id="988" name="Freeform: Shape 987">
                    <a:extLst>
                      <a:ext uri="{FF2B5EF4-FFF2-40B4-BE49-F238E27FC236}">
                        <a16:creationId xmlns:a16="http://schemas.microsoft.com/office/drawing/2014/main" id="{D435183E-7E44-68CE-2092-9A762D9FAD20}"/>
                      </a:ext>
                    </a:extLst>
                  </p:cNvPr>
                  <p:cNvSpPr/>
                  <p:nvPr/>
                </p:nvSpPr>
                <p:spPr>
                  <a:xfrm>
                    <a:off x="5430908" y="3288144"/>
                    <a:ext cx="9525" cy="40481"/>
                  </a:xfrm>
                  <a:custGeom>
                    <a:avLst/>
                    <a:gdLst>
                      <a:gd name="connsiteX0" fmla="*/ 233 w 9525"/>
                      <a:gd name="connsiteY0" fmla="*/ 108 h 40481"/>
                      <a:gd name="connsiteX1" fmla="*/ 233 w 9525"/>
                      <a:gd name="connsiteY1" fmla="*/ 40590 h 40481"/>
                    </a:gdLst>
                    <a:ahLst/>
                    <a:cxnLst>
                      <a:cxn ang="0">
                        <a:pos x="connsiteX0" y="connsiteY0"/>
                      </a:cxn>
                      <a:cxn ang="0">
                        <a:pos x="connsiteX1" y="connsiteY1"/>
                      </a:cxn>
                    </a:cxnLst>
                    <a:rect l="l" t="t" r="r" b="b"/>
                    <a:pathLst>
                      <a:path w="9525" h="40481">
                        <a:moveTo>
                          <a:pt x="233" y="108"/>
                        </a:moveTo>
                        <a:lnTo>
                          <a:pt x="233"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89" name="Freeform: Shape 988">
                    <a:extLst>
                      <a:ext uri="{FF2B5EF4-FFF2-40B4-BE49-F238E27FC236}">
                        <a16:creationId xmlns:a16="http://schemas.microsoft.com/office/drawing/2014/main" id="{5B33DD3D-A408-BA9A-430B-ED08CB4A3483}"/>
                      </a:ext>
                    </a:extLst>
                  </p:cNvPr>
                  <p:cNvSpPr/>
                  <p:nvPr/>
                </p:nvSpPr>
                <p:spPr>
                  <a:xfrm>
                    <a:off x="5410619" y="3308432"/>
                    <a:ext cx="40481" cy="9525"/>
                  </a:xfrm>
                  <a:custGeom>
                    <a:avLst/>
                    <a:gdLst>
                      <a:gd name="connsiteX0" fmla="*/ 40715 w 40481"/>
                      <a:gd name="connsiteY0" fmla="*/ 108 h 9525"/>
                      <a:gd name="connsiteX1" fmla="*/ 233 w 40481"/>
                      <a:gd name="connsiteY1" fmla="*/ 108 h 9525"/>
                    </a:gdLst>
                    <a:ahLst/>
                    <a:cxnLst>
                      <a:cxn ang="0">
                        <a:pos x="connsiteX0" y="connsiteY0"/>
                      </a:cxn>
                      <a:cxn ang="0">
                        <a:pos x="connsiteX1" y="connsiteY1"/>
                      </a:cxn>
                    </a:cxnLst>
                    <a:rect l="l" t="t" r="r" b="b"/>
                    <a:pathLst>
                      <a:path w="40481" h="9525">
                        <a:moveTo>
                          <a:pt x="40715" y="108"/>
                        </a:moveTo>
                        <a:lnTo>
                          <a:pt x="233"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22" name="Graphic 1449">
                  <a:extLst>
                    <a:ext uri="{FF2B5EF4-FFF2-40B4-BE49-F238E27FC236}">
                      <a16:creationId xmlns:a16="http://schemas.microsoft.com/office/drawing/2014/main" id="{37B23E0F-C873-EF4C-73D0-B7D150F15054}"/>
                    </a:ext>
                  </a:extLst>
                </p:cNvPr>
                <p:cNvGrpSpPr/>
                <p:nvPr/>
              </p:nvGrpSpPr>
              <p:grpSpPr>
                <a:xfrm>
                  <a:off x="5377221" y="3318673"/>
                  <a:ext cx="67468" cy="67467"/>
                  <a:chOff x="5408714" y="3288144"/>
                  <a:chExt cx="40481" cy="40481"/>
                </a:xfrm>
                <a:solidFill>
                  <a:srgbClr val="000000"/>
                </a:solidFill>
              </p:grpSpPr>
              <p:sp>
                <p:nvSpPr>
                  <p:cNvPr id="986" name="Freeform: Shape 985">
                    <a:extLst>
                      <a:ext uri="{FF2B5EF4-FFF2-40B4-BE49-F238E27FC236}">
                        <a16:creationId xmlns:a16="http://schemas.microsoft.com/office/drawing/2014/main" id="{F2A2BB2B-165E-EF15-60BB-848E3A54215D}"/>
                      </a:ext>
                    </a:extLst>
                  </p:cNvPr>
                  <p:cNvSpPr/>
                  <p:nvPr/>
                </p:nvSpPr>
                <p:spPr>
                  <a:xfrm>
                    <a:off x="5429003" y="3288144"/>
                    <a:ext cx="9525" cy="40481"/>
                  </a:xfrm>
                  <a:custGeom>
                    <a:avLst/>
                    <a:gdLst>
                      <a:gd name="connsiteX0" fmla="*/ 233 w 9525"/>
                      <a:gd name="connsiteY0" fmla="*/ 108 h 40481"/>
                      <a:gd name="connsiteX1" fmla="*/ 233 w 9525"/>
                      <a:gd name="connsiteY1" fmla="*/ 40590 h 40481"/>
                    </a:gdLst>
                    <a:ahLst/>
                    <a:cxnLst>
                      <a:cxn ang="0">
                        <a:pos x="connsiteX0" y="connsiteY0"/>
                      </a:cxn>
                      <a:cxn ang="0">
                        <a:pos x="connsiteX1" y="connsiteY1"/>
                      </a:cxn>
                    </a:cxnLst>
                    <a:rect l="l" t="t" r="r" b="b"/>
                    <a:pathLst>
                      <a:path w="9525" h="40481">
                        <a:moveTo>
                          <a:pt x="233" y="108"/>
                        </a:moveTo>
                        <a:lnTo>
                          <a:pt x="233"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87" name="Freeform: Shape 986">
                    <a:extLst>
                      <a:ext uri="{FF2B5EF4-FFF2-40B4-BE49-F238E27FC236}">
                        <a16:creationId xmlns:a16="http://schemas.microsoft.com/office/drawing/2014/main" id="{0C45AC2F-E20F-1CDB-1804-D34C0EDA29F7}"/>
                      </a:ext>
                    </a:extLst>
                  </p:cNvPr>
                  <p:cNvSpPr/>
                  <p:nvPr/>
                </p:nvSpPr>
                <p:spPr>
                  <a:xfrm>
                    <a:off x="5408714" y="3308432"/>
                    <a:ext cx="40481" cy="9525"/>
                  </a:xfrm>
                  <a:custGeom>
                    <a:avLst/>
                    <a:gdLst>
                      <a:gd name="connsiteX0" fmla="*/ 40715 w 40481"/>
                      <a:gd name="connsiteY0" fmla="*/ 108 h 9525"/>
                      <a:gd name="connsiteX1" fmla="*/ 233 w 40481"/>
                      <a:gd name="connsiteY1" fmla="*/ 108 h 9525"/>
                    </a:gdLst>
                    <a:ahLst/>
                    <a:cxnLst>
                      <a:cxn ang="0">
                        <a:pos x="connsiteX0" y="connsiteY0"/>
                      </a:cxn>
                      <a:cxn ang="0">
                        <a:pos x="connsiteX1" y="connsiteY1"/>
                      </a:cxn>
                    </a:cxnLst>
                    <a:rect l="l" t="t" r="r" b="b"/>
                    <a:pathLst>
                      <a:path w="40481" h="9525">
                        <a:moveTo>
                          <a:pt x="40715" y="108"/>
                        </a:moveTo>
                        <a:lnTo>
                          <a:pt x="233"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23" name="Graphic 1449">
                  <a:extLst>
                    <a:ext uri="{FF2B5EF4-FFF2-40B4-BE49-F238E27FC236}">
                      <a16:creationId xmlns:a16="http://schemas.microsoft.com/office/drawing/2014/main" id="{57CFB938-F491-7540-7208-361966C0622B}"/>
                    </a:ext>
                  </a:extLst>
                </p:cNvPr>
                <p:cNvGrpSpPr/>
                <p:nvPr/>
              </p:nvGrpSpPr>
              <p:grpSpPr>
                <a:xfrm>
                  <a:off x="5350869" y="3318673"/>
                  <a:ext cx="67468" cy="67467"/>
                  <a:chOff x="5392903" y="3288144"/>
                  <a:chExt cx="40481" cy="40481"/>
                </a:xfrm>
                <a:solidFill>
                  <a:srgbClr val="000000"/>
                </a:solidFill>
              </p:grpSpPr>
              <p:sp>
                <p:nvSpPr>
                  <p:cNvPr id="984" name="Freeform: Shape 983">
                    <a:extLst>
                      <a:ext uri="{FF2B5EF4-FFF2-40B4-BE49-F238E27FC236}">
                        <a16:creationId xmlns:a16="http://schemas.microsoft.com/office/drawing/2014/main" id="{5ADD6DD5-CF6F-85AC-FC62-A1565BC2D6AD}"/>
                      </a:ext>
                    </a:extLst>
                  </p:cNvPr>
                  <p:cNvSpPr/>
                  <p:nvPr/>
                </p:nvSpPr>
                <p:spPr>
                  <a:xfrm>
                    <a:off x="5413191" y="3288144"/>
                    <a:ext cx="9525" cy="40481"/>
                  </a:xfrm>
                  <a:custGeom>
                    <a:avLst/>
                    <a:gdLst>
                      <a:gd name="connsiteX0" fmla="*/ 232 w 9525"/>
                      <a:gd name="connsiteY0" fmla="*/ 108 h 40481"/>
                      <a:gd name="connsiteX1" fmla="*/ 232 w 9525"/>
                      <a:gd name="connsiteY1" fmla="*/ 40590 h 40481"/>
                    </a:gdLst>
                    <a:ahLst/>
                    <a:cxnLst>
                      <a:cxn ang="0">
                        <a:pos x="connsiteX0" y="connsiteY0"/>
                      </a:cxn>
                      <a:cxn ang="0">
                        <a:pos x="connsiteX1" y="connsiteY1"/>
                      </a:cxn>
                    </a:cxnLst>
                    <a:rect l="l" t="t" r="r" b="b"/>
                    <a:pathLst>
                      <a:path w="9525" h="40481">
                        <a:moveTo>
                          <a:pt x="232" y="108"/>
                        </a:moveTo>
                        <a:lnTo>
                          <a:pt x="232"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85" name="Freeform: Shape 984">
                    <a:extLst>
                      <a:ext uri="{FF2B5EF4-FFF2-40B4-BE49-F238E27FC236}">
                        <a16:creationId xmlns:a16="http://schemas.microsoft.com/office/drawing/2014/main" id="{E17735B4-C0AF-B13C-8CF0-05A75F57A088}"/>
                      </a:ext>
                    </a:extLst>
                  </p:cNvPr>
                  <p:cNvSpPr/>
                  <p:nvPr/>
                </p:nvSpPr>
                <p:spPr>
                  <a:xfrm>
                    <a:off x="5392903" y="3308432"/>
                    <a:ext cx="40481" cy="9525"/>
                  </a:xfrm>
                  <a:custGeom>
                    <a:avLst/>
                    <a:gdLst>
                      <a:gd name="connsiteX0" fmla="*/ 40713 w 40481"/>
                      <a:gd name="connsiteY0" fmla="*/ 108 h 9525"/>
                      <a:gd name="connsiteX1" fmla="*/ 232 w 40481"/>
                      <a:gd name="connsiteY1" fmla="*/ 108 h 9525"/>
                    </a:gdLst>
                    <a:ahLst/>
                    <a:cxnLst>
                      <a:cxn ang="0">
                        <a:pos x="connsiteX0" y="connsiteY0"/>
                      </a:cxn>
                      <a:cxn ang="0">
                        <a:pos x="connsiteX1" y="connsiteY1"/>
                      </a:cxn>
                    </a:cxnLst>
                    <a:rect l="l" t="t" r="r" b="b"/>
                    <a:pathLst>
                      <a:path w="40481" h="9525">
                        <a:moveTo>
                          <a:pt x="40713" y="108"/>
                        </a:moveTo>
                        <a:lnTo>
                          <a:pt x="232"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24" name="Graphic 1449">
                  <a:extLst>
                    <a:ext uri="{FF2B5EF4-FFF2-40B4-BE49-F238E27FC236}">
                      <a16:creationId xmlns:a16="http://schemas.microsoft.com/office/drawing/2014/main" id="{56C76E5C-3058-8630-1451-E33098367EB0}"/>
                    </a:ext>
                  </a:extLst>
                </p:cNvPr>
                <p:cNvGrpSpPr/>
                <p:nvPr/>
              </p:nvGrpSpPr>
              <p:grpSpPr>
                <a:xfrm>
                  <a:off x="5347694" y="3318673"/>
                  <a:ext cx="67468" cy="67467"/>
                  <a:chOff x="5390998" y="3288144"/>
                  <a:chExt cx="40481" cy="40481"/>
                </a:xfrm>
                <a:solidFill>
                  <a:srgbClr val="000000"/>
                </a:solidFill>
              </p:grpSpPr>
              <p:sp>
                <p:nvSpPr>
                  <p:cNvPr id="982" name="Freeform: Shape 981">
                    <a:extLst>
                      <a:ext uri="{FF2B5EF4-FFF2-40B4-BE49-F238E27FC236}">
                        <a16:creationId xmlns:a16="http://schemas.microsoft.com/office/drawing/2014/main" id="{1AF2961E-38AE-584C-FA98-A4E9DAF9A3B4}"/>
                      </a:ext>
                    </a:extLst>
                  </p:cNvPr>
                  <p:cNvSpPr/>
                  <p:nvPr/>
                </p:nvSpPr>
                <p:spPr>
                  <a:xfrm>
                    <a:off x="5411286" y="3288144"/>
                    <a:ext cx="9525" cy="40481"/>
                  </a:xfrm>
                  <a:custGeom>
                    <a:avLst/>
                    <a:gdLst>
                      <a:gd name="connsiteX0" fmla="*/ 231 w 9525"/>
                      <a:gd name="connsiteY0" fmla="*/ 108 h 40481"/>
                      <a:gd name="connsiteX1" fmla="*/ 231 w 9525"/>
                      <a:gd name="connsiteY1" fmla="*/ 40590 h 40481"/>
                    </a:gdLst>
                    <a:ahLst/>
                    <a:cxnLst>
                      <a:cxn ang="0">
                        <a:pos x="connsiteX0" y="connsiteY0"/>
                      </a:cxn>
                      <a:cxn ang="0">
                        <a:pos x="connsiteX1" y="connsiteY1"/>
                      </a:cxn>
                    </a:cxnLst>
                    <a:rect l="l" t="t" r="r" b="b"/>
                    <a:pathLst>
                      <a:path w="9525" h="40481">
                        <a:moveTo>
                          <a:pt x="231" y="108"/>
                        </a:moveTo>
                        <a:lnTo>
                          <a:pt x="231"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83" name="Freeform: Shape 982">
                    <a:extLst>
                      <a:ext uri="{FF2B5EF4-FFF2-40B4-BE49-F238E27FC236}">
                        <a16:creationId xmlns:a16="http://schemas.microsoft.com/office/drawing/2014/main" id="{624C709E-5C9F-F018-2CBC-5FEB736BFA36}"/>
                      </a:ext>
                    </a:extLst>
                  </p:cNvPr>
                  <p:cNvSpPr/>
                  <p:nvPr/>
                </p:nvSpPr>
                <p:spPr>
                  <a:xfrm>
                    <a:off x="5390998" y="3308432"/>
                    <a:ext cx="40481" cy="9525"/>
                  </a:xfrm>
                  <a:custGeom>
                    <a:avLst/>
                    <a:gdLst>
                      <a:gd name="connsiteX0" fmla="*/ 40713 w 40481"/>
                      <a:gd name="connsiteY0" fmla="*/ 108 h 9525"/>
                      <a:gd name="connsiteX1" fmla="*/ 231 w 40481"/>
                      <a:gd name="connsiteY1" fmla="*/ 108 h 9525"/>
                    </a:gdLst>
                    <a:ahLst/>
                    <a:cxnLst>
                      <a:cxn ang="0">
                        <a:pos x="connsiteX0" y="connsiteY0"/>
                      </a:cxn>
                      <a:cxn ang="0">
                        <a:pos x="connsiteX1" y="connsiteY1"/>
                      </a:cxn>
                    </a:cxnLst>
                    <a:rect l="l" t="t" r="r" b="b"/>
                    <a:pathLst>
                      <a:path w="40481" h="9525">
                        <a:moveTo>
                          <a:pt x="40713" y="108"/>
                        </a:moveTo>
                        <a:lnTo>
                          <a:pt x="231"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25" name="Graphic 1449">
                  <a:extLst>
                    <a:ext uri="{FF2B5EF4-FFF2-40B4-BE49-F238E27FC236}">
                      <a16:creationId xmlns:a16="http://schemas.microsoft.com/office/drawing/2014/main" id="{F2EB8E2B-6CC1-38D0-5D56-8BDA6B4D59F3}"/>
                    </a:ext>
                  </a:extLst>
                </p:cNvPr>
                <p:cNvGrpSpPr/>
                <p:nvPr/>
              </p:nvGrpSpPr>
              <p:grpSpPr>
                <a:xfrm>
                  <a:off x="5456596" y="3318673"/>
                  <a:ext cx="67468" cy="67467"/>
                  <a:chOff x="5456339" y="3288144"/>
                  <a:chExt cx="40481" cy="40481"/>
                </a:xfrm>
                <a:solidFill>
                  <a:srgbClr val="000000"/>
                </a:solidFill>
              </p:grpSpPr>
              <p:sp>
                <p:nvSpPr>
                  <p:cNvPr id="980" name="Freeform: Shape 979">
                    <a:extLst>
                      <a:ext uri="{FF2B5EF4-FFF2-40B4-BE49-F238E27FC236}">
                        <a16:creationId xmlns:a16="http://schemas.microsoft.com/office/drawing/2014/main" id="{36DEDBEC-0A16-973D-A43B-C8EBF896AFDB}"/>
                      </a:ext>
                    </a:extLst>
                  </p:cNvPr>
                  <p:cNvSpPr/>
                  <p:nvPr/>
                </p:nvSpPr>
                <p:spPr>
                  <a:xfrm>
                    <a:off x="5476628" y="3288144"/>
                    <a:ext cx="9525" cy="40481"/>
                  </a:xfrm>
                  <a:custGeom>
                    <a:avLst/>
                    <a:gdLst>
                      <a:gd name="connsiteX0" fmla="*/ 238 w 9525"/>
                      <a:gd name="connsiteY0" fmla="*/ 108 h 40481"/>
                      <a:gd name="connsiteX1" fmla="*/ 238 w 9525"/>
                      <a:gd name="connsiteY1" fmla="*/ 40590 h 40481"/>
                    </a:gdLst>
                    <a:ahLst/>
                    <a:cxnLst>
                      <a:cxn ang="0">
                        <a:pos x="connsiteX0" y="connsiteY0"/>
                      </a:cxn>
                      <a:cxn ang="0">
                        <a:pos x="connsiteX1" y="connsiteY1"/>
                      </a:cxn>
                    </a:cxnLst>
                    <a:rect l="l" t="t" r="r" b="b"/>
                    <a:pathLst>
                      <a:path w="9525" h="40481">
                        <a:moveTo>
                          <a:pt x="238" y="108"/>
                        </a:moveTo>
                        <a:lnTo>
                          <a:pt x="238"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81" name="Freeform: Shape 980">
                    <a:extLst>
                      <a:ext uri="{FF2B5EF4-FFF2-40B4-BE49-F238E27FC236}">
                        <a16:creationId xmlns:a16="http://schemas.microsoft.com/office/drawing/2014/main" id="{9634CB5C-E5A7-B05E-1C5E-BD989DC79775}"/>
                      </a:ext>
                    </a:extLst>
                  </p:cNvPr>
                  <p:cNvSpPr/>
                  <p:nvPr/>
                </p:nvSpPr>
                <p:spPr>
                  <a:xfrm>
                    <a:off x="5456339" y="3308432"/>
                    <a:ext cx="40481" cy="9525"/>
                  </a:xfrm>
                  <a:custGeom>
                    <a:avLst/>
                    <a:gdLst>
                      <a:gd name="connsiteX0" fmla="*/ 40720 w 40481"/>
                      <a:gd name="connsiteY0" fmla="*/ 108 h 9525"/>
                      <a:gd name="connsiteX1" fmla="*/ 238 w 40481"/>
                      <a:gd name="connsiteY1" fmla="*/ 108 h 9525"/>
                    </a:gdLst>
                    <a:ahLst/>
                    <a:cxnLst>
                      <a:cxn ang="0">
                        <a:pos x="connsiteX0" y="connsiteY0"/>
                      </a:cxn>
                      <a:cxn ang="0">
                        <a:pos x="connsiteX1" y="connsiteY1"/>
                      </a:cxn>
                    </a:cxnLst>
                    <a:rect l="l" t="t" r="r" b="b"/>
                    <a:pathLst>
                      <a:path w="40481" h="9525">
                        <a:moveTo>
                          <a:pt x="40720" y="108"/>
                        </a:moveTo>
                        <a:lnTo>
                          <a:pt x="238"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26" name="Graphic 1449">
                  <a:extLst>
                    <a:ext uri="{FF2B5EF4-FFF2-40B4-BE49-F238E27FC236}">
                      <a16:creationId xmlns:a16="http://schemas.microsoft.com/office/drawing/2014/main" id="{EB436BC5-82F8-3060-810A-C54171079DF7}"/>
                    </a:ext>
                  </a:extLst>
                </p:cNvPr>
                <p:cNvGrpSpPr/>
                <p:nvPr/>
              </p:nvGrpSpPr>
              <p:grpSpPr>
                <a:xfrm>
                  <a:off x="5464693" y="3318673"/>
                  <a:ext cx="67468" cy="67467"/>
                  <a:chOff x="5461197" y="3288144"/>
                  <a:chExt cx="40481" cy="40481"/>
                </a:xfrm>
                <a:solidFill>
                  <a:srgbClr val="000000"/>
                </a:solidFill>
              </p:grpSpPr>
              <p:sp>
                <p:nvSpPr>
                  <p:cNvPr id="978" name="Freeform: Shape 977">
                    <a:extLst>
                      <a:ext uri="{FF2B5EF4-FFF2-40B4-BE49-F238E27FC236}">
                        <a16:creationId xmlns:a16="http://schemas.microsoft.com/office/drawing/2014/main" id="{050BB5C9-9AC9-2997-00DA-019DF831D024}"/>
                      </a:ext>
                    </a:extLst>
                  </p:cNvPr>
                  <p:cNvSpPr/>
                  <p:nvPr/>
                </p:nvSpPr>
                <p:spPr>
                  <a:xfrm>
                    <a:off x="5481485" y="3288144"/>
                    <a:ext cx="9525" cy="40481"/>
                  </a:xfrm>
                  <a:custGeom>
                    <a:avLst/>
                    <a:gdLst>
                      <a:gd name="connsiteX0" fmla="*/ 239 w 9525"/>
                      <a:gd name="connsiteY0" fmla="*/ 108 h 40481"/>
                      <a:gd name="connsiteX1" fmla="*/ 239 w 9525"/>
                      <a:gd name="connsiteY1" fmla="*/ 40590 h 40481"/>
                    </a:gdLst>
                    <a:ahLst/>
                    <a:cxnLst>
                      <a:cxn ang="0">
                        <a:pos x="connsiteX0" y="connsiteY0"/>
                      </a:cxn>
                      <a:cxn ang="0">
                        <a:pos x="connsiteX1" y="connsiteY1"/>
                      </a:cxn>
                    </a:cxnLst>
                    <a:rect l="l" t="t" r="r" b="b"/>
                    <a:pathLst>
                      <a:path w="9525" h="40481">
                        <a:moveTo>
                          <a:pt x="239" y="108"/>
                        </a:moveTo>
                        <a:lnTo>
                          <a:pt x="239"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79" name="Freeform: Shape 978">
                    <a:extLst>
                      <a:ext uri="{FF2B5EF4-FFF2-40B4-BE49-F238E27FC236}">
                        <a16:creationId xmlns:a16="http://schemas.microsoft.com/office/drawing/2014/main" id="{3C1A76B2-A73A-7902-886E-BA01762088D6}"/>
                      </a:ext>
                    </a:extLst>
                  </p:cNvPr>
                  <p:cNvSpPr/>
                  <p:nvPr/>
                </p:nvSpPr>
                <p:spPr>
                  <a:xfrm>
                    <a:off x="5461197" y="3308432"/>
                    <a:ext cx="40481" cy="9525"/>
                  </a:xfrm>
                  <a:custGeom>
                    <a:avLst/>
                    <a:gdLst>
                      <a:gd name="connsiteX0" fmla="*/ 40720 w 40481"/>
                      <a:gd name="connsiteY0" fmla="*/ 108 h 9525"/>
                      <a:gd name="connsiteX1" fmla="*/ 239 w 40481"/>
                      <a:gd name="connsiteY1" fmla="*/ 108 h 9525"/>
                    </a:gdLst>
                    <a:ahLst/>
                    <a:cxnLst>
                      <a:cxn ang="0">
                        <a:pos x="connsiteX0" y="connsiteY0"/>
                      </a:cxn>
                      <a:cxn ang="0">
                        <a:pos x="connsiteX1" y="connsiteY1"/>
                      </a:cxn>
                    </a:cxnLst>
                    <a:rect l="l" t="t" r="r" b="b"/>
                    <a:pathLst>
                      <a:path w="40481" h="9525">
                        <a:moveTo>
                          <a:pt x="40720" y="108"/>
                        </a:moveTo>
                        <a:lnTo>
                          <a:pt x="239"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27" name="Graphic 1449">
                  <a:extLst>
                    <a:ext uri="{FF2B5EF4-FFF2-40B4-BE49-F238E27FC236}">
                      <a16:creationId xmlns:a16="http://schemas.microsoft.com/office/drawing/2014/main" id="{9361E6C4-C6D4-B928-1A93-720BC8C1AFA9}"/>
                    </a:ext>
                  </a:extLst>
                </p:cNvPr>
                <p:cNvGrpSpPr/>
                <p:nvPr/>
              </p:nvGrpSpPr>
              <p:grpSpPr>
                <a:xfrm>
                  <a:off x="5470884" y="3318673"/>
                  <a:ext cx="67468" cy="67467"/>
                  <a:chOff x="5464912" y="3288144"/>
                  <a:chExt cx="40481" cy="40481"/>
                </a:xfrm>
                <a:solidFill>
                  <a:srgbClr val="000000"/>
                </a:solidFill>
              </p:grpSpPr>
              <p:sp>
                <p:nvSpPr>
                  <p:cNvPr id="976" name="Freeform: Shape 975">
                    <a:extLst>
                      <a:ext uri="{FF2B5EF4-FFF2-40B4-BE49-F238E27FC236}">
                        <a16:creationId xmlns:a16="http://schemas.microsoft.com/office/drawing/2014/main" id="{825D9001-AB02-D120-5E24-A580F807373F}"/>
                      </a:ext>
                    </a:extLst>
                  </p:cNvPr>
                  <p:cNvSpPr/>
                  <p:nvPr/>
                </p:nvSpPr>
                <p:spPr>
                  <a:xfrm>
                    <a:off x="5485200" y="3288144"/>
                    <a:ext cx="9525" cy="40481"/>
                  </a:xfrm>
                  <a:custGeom>
                    <a:avLst/>
                    <a:gdLst>
                      <a:gd name="connsiteX0" fmla="*/ 239 w 9525"/>
                      <a:gd name="connsiteY0" fmla="*/ 108 h 40481"/>
                      <a:gd name="connsiteX1" fmla="*/ 239 w 9525"/>
                      <a:gd name="connsiteY1" fmla="*/ 40590 h 40481"/>
                    </a:gdLst>
                    <a:ahLst/>
                    <a:cxnLst>
                      <a:cxn ang="0">
                        <a:pos x="connsiteX0" y="connsiteY0"/>
                      </a:cxn>
                      <a:cxn ang="0">
                        <a:pos x="connsiteX1" y="connsiteY1"/>
                      </a:cxn>
                    </a:cxnLst>
                    <a:rect l="l" t="t" r="r" b="b"/>
                    <a:pathLst>
                      <a:path w="9525" h="40481">
                        <a:moveTo>
                          <a:pt x="239" y="108"/>
                        </a:moveTo>
                        <a:lnTo>
                          <a:pt x="239"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77" name="Freeform: Shape 976">
                    <a:extLst>
                      <a:ext uri="{FF2B5EF4-FFF2-40B4-BE49-F238E27FC236}">
                        <a16:creationId xmlns:a16="http://schemas.microsoft.com/office/drawing/2014/main" id="{7F95F831-88BA-DDD4-2077-1A4FFA991345}"/>
                      </a:ext>
                    </a:extLst>
                  </p:cNvPr>
                  <p:cNvSpPr/>
                  <p:nvPr/>
                </p:nvSpPr>
                <p:spPr>
                  <a:xfrm>
                    <a:off x="5464912" y="3308432"/>
                    <a:ext cx="40481" cy="9525"/>
                  </a:xfrm>
                  <a:custGeom>
                    <a:avLst/>
                    <a:gdLst>
                      <a:gd name="connsiteX0" fmla="*/ 40720 w 40481"/>
                      <a:gd name="connsiteY0" fmla="*/ 108 h 9525"/>
                      <a:gd name="connsiteX1" fmla="*/ 239 w 40481"/>
                      <a:gd name="connsiteY1" fmla="*/ 108 h 9525"/>
                    </a:gdLst>
                    <a:ahLst/>
                    <a:cxnLst>
                      <a:cxn ang="0">
                        <a:pos x="connsiteX0" y="connsiteY0"/>
                      </a:cxn>
                      <a:cxn ang="0">
                        <a:pos x="connsiteX1" y="connsiteY1"/>
                      </a:cxn>
                    </a:cxnLst>
                    <a:rect l="l" t="t" r="r" b="b"/>
                    <a:pathLst>
                      <a:path w="40481" h="9525">
                        <a:moveTo>
                          <a:pt x="40720" y="108"/>
                        </a:moveTo>
                        <a:lnTo>
                          <a:pt x="239"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28" name="Graphic 1449">
                  <a:extLst>
                    <a:ext uri="{FF2B5EF4-FFF2-40B4-BE49-F238E27FC236}">
                      <a16:creationId xmlns:a16="http://schemas.microsoft.com/office/drawing/2014/main" id="{F511EB55-3F71-AB88-05D2-194F27C174F5}"/>
                    </a:ext>
                  </a:extLst>
                </p:cNvPr>
                <p:cNvGrpSpPr/>
                <p:nvPr/>
              </p:nvGrpSpPr>
              <p:grpSpPr>
                <a:xfrm>
                  <a:off x="5468344" y="3318673"/>
                  <a:ext cx="67468" cy="67467"/>
                  <a:chOff x="5463388" y="3288144"/>
                  <a:chExt cx="40481" cy="40481"/>
                </a:xfrm>
                <a:solidFill>
                  <a:srgbClr val="000000"/>
                </a:solidFill>
              </p:grpSpPr>
              <p:sp>
                <p:nvSpPr>
                  <p:cNvPr id="974" name="Freeform: Shape 973">
                    <a:extLst>
                      <a:ext uri="{FF2B5EF4-FFF2-40B4-BE49-F238E27FC236}">
                        <a16:creationId xmlns:a16="http://schemas.microsoft.com/office/drawing/2014/main" id="{38ED183B-C6C9-BE57-2451-51F0B39D46CB}"/>
                      </a:ext>
                    </a:extLst>
                  </p:cNvPr>
                  <p:cNvSpPr/>
                  <p:nvPr/>
                </p:nvSpPr>
                <p:spPr>
                  <a:xfrm>
                    <a:off x="5483676" y="3288144"/>
                    <a:ext cx="9525" cy="40481"/>
                  </a:xfrm>
                  <a:custGeom>
                    <a:avLst/>
                    <a:gdLst>
                      <a:gd name="connsiteX0" fmla="*/ 239 w 9525"/>
                      <a:gd name="connsiteY0" fmla="*/ 108 h 40481"/>
                      <a:gd name="connsiteX1" fmla="*/ 239 w 9525"/>
                      <a:gd name="connsiteY1" fmla="*/ 40590 h 40481"/>
                    </a:gdLst>
                    <a:ahLst/>
                    <a:cxnLst>
                      <a:cxn ang="0">
                        <a:pos x="connsiteX0" y="connsiteY0"/>
                      </a:cxn>
                      <a:cxn ang="0">
                        <a:pos x="connsiteX1" y="connsiteY1"/>
                      </a:cxn>
                    </a:cxnLst>
                    <a:rect l="l" t="t" r="r" b="b"/>
                    <a:pathLst>
                      <a:path w="9525" h="40481">
                        <a:moveTo>
                          <a:pt x="239" y="108"/>
                        </a:moveTo>
                        <a:lnTo>
                          <a:pt x="239"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75" name="Freeform: Shape 974">
                    <a:extLst>
                      <a:ext uri="{FF2B5EF4-FFF2-40B4-BE49-F238E27FC236}">
                        <a16:creationId xmlns:a16="http://schemas.microsoft.com/office/drawing/2014/main" id="{DBC9CA1C-3A4D-4B9F-1643-F0C68CCB676D}"/>
                      </a:ext>
                    </a:extLst>
                  </p:cNvPr>
                  <p:cNvSpPr/>
                  <p:nvPr/>
                </p:nvSpPr>
                <p:spPr>
                  <a:xfrm>
                    <a:off x="5463388" y="3308432"/>
                    <a:ext cx="40481" cy="9525"/>
                  </a:xfrm>
                  <a:custGeom>
                    <a:avLst/>
                    <a:gdLst>
                      <a:gd name="connsiteX0" fmla="*/ 40720 w 40481"/>
                      <a:gd name="connsiteY0" fmla="*/ 108 h 9525"/>
                      <a:gd name="connsiteX1" fmla="*/ 239 w 40481"/>
                      <a:gd name="connsiteY1" fmla="*/ 108 h 9525"/>
                    </a:gdLst>
                    <a:ahLst/>
                    <a:cxnLst>
                      <a:cxn ang="0">
                        <a:pos x="connsiteX0" y="connsiteY0"/>
                      </a:cxn>
                      <a:cxn ang="0">
                        <a:pos x="connsiteX1" y="connsiteY1"/>
                      </a:cxn>
                    </a:cxnLst>
                    <a:rect l="l" t="t" r="r" b="b"/>
                    <a:pathLst>
                      <a:path w="40481" h="9525">
                        <a:moveTo>
                          <a:pt x="40720" y="108"/>
                        </a:moveTo>
                        <a:lnTo>
                          <a:pt x="239"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29" name="Graphic 1449">
                  <a:extLst>
                    <a:ext uri="{FF2B5EF4-FFF2-40B4-BE49-F238E27FC236}">
                      <a16:creationId xmlns:a16="http://schemas.microsoft.com/office/drawing/2014/main" id="{78231DF7-5AF8-3C77-2C0D-F2314D4ACE68}"/>
                    </a:ext>
                  </a:extLst>
                </p:cNvPr>
                <p:cNvGrpSpPr/>
                <p:nvPr/>
              </p:nvGrpSpPr>
              <p:grpSpPr>
                <a:xfrm>
                  <a:off x="5274670" y="3312640"/>
                  <a:ext cx="67468" cy="67467"/>
                  <a:chOff x="5347183" y="3284524"/>
                  <a:chExt cx="40481" cy="40481"/>
                </a:xfrm>
                <a:solidFill>
                  <a:srgbClr val="000000"/>
                </a:solidFill>
              </p:grpSpPr>
              <p:sp>
                <p:nvSpPr>
                  <p:cNvPr id="972" name="Freeform: Shape 971">
                    <a:extLst>
                      <a:ext uri="{FF2B5EF4-FFF2-40B4-BE49-F238E27FC236}">
                        <a16:creationId xmlns:a16="http://schemas.microsoft.com/office/drawing/2014/main" id="{02D3EBF1-E870-BD68-D1B7-A125680CC370}"/>
                      </a:ext>
                    </a:extLst>
                  </p:cNvPr>
                  <p:cNvSpPr/>
                  <p:nvPr/>
                </p:nvSpPr>
                <p:spPr>
                  <a:xfrm>
                    <a:off x="5367471" y="3284524"/>
                    <a:ext cx="9525" cy="40481"/>
                  </a:xfrm>
                  <a:custGeom>
                    <a:avLst/>
                    <a:gdLst>
                      <a:gd name="connsiteX0" fmla="*/ 227 w 9525"/>
                      <a:gd name="connsiteY0" fmla="*/ 108 h 40481"/>
                      <a:gd name="connsiteX1" fmla="*/ 227 w 9525"/>
                      <a:gd name="connsiteY1" fmla="*/ 40589 h 40481"/>
                    </a:gdLst>
                    <a:ahLst/>
                    <a:cxnLst>
                      <a:cxn ang="0">
                        <a:pos x="connsiteX0" y="connsiteY0"/>
                      </a:cxn>
                      <a:cxn ang="0">
                        <a:pos x="connsiteX1" y="connsiteY1"/>
                      </a:cxn>
                    </a:cxnLst>
                    <a:rect l="l" t="t" r="r" b="b"/>
                    <a:pathLst>
                      <a:path w="9525" h="40481">
                        <a:moveTo>
                          <a:pt x="227" y="108"/>
                        </a:moveTo>
                        <a:lnTo>
                          <a:pt x="227" y="4058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73" name="Freeform: Shape 972">
                    <a:extLst>
                      <a:ext uri="{FF2B5EF4-FFF2-40B4-BE49-F238E27FC236}">
                        <a16:creationId xmlns:a16="http://schemas.microsoft.com/office/drawing/2014/main" id="{84EDD021-8038-899E-D681-92DB8BA3C7F4}"/>
                      </a:ext>
                    </a:extLst>
                  </p:cNvPr>
                  <p:cNvSpPr/>
                  <p:nvPr/>
                </p:nvSpPr>
                <p:spPr>
                  <a:xfrm>
                    <a:off x="5347183" y="3304812"/>
                    <a:ext cx="40481" cy="9525"/>
                  </a:xfrm>
                  <a:custGeom>
                    <a:avLst/>
                    <a:gdLst>
                      <a:gd name="connsiteX0" fmla="*/ 40708 w 40481"/>
                      <a:gd name="connsiteY0" fmla="*/ 108 h 9525"/>
                      <a:gd name="connsiteX1" fmla="*/ 227 w 40481"/>
                      <a:gd name="connsiteY1" fmla="*/ 108 h 9525"/>
                    </a:gdLst>
                    <a:ahLst/>
                    <a:cxnLst>
                      <a:cxn ang="0">
                        <a:pos x="connsiteX0" y="connsiteY0"/>
                      </a:cxn>
                      <a:cxn ang="0">
                        <a:pos x="connsiteX1" y="connsiteY1"/>
                      </a:cxn>
                    </a:cxnLst>
                    <a:rect l="l" t="t" r="r" b="b"/>
                    <a:pathLst>
                      <a:path w="40481" h="9525">
                        <a:moveTo>
                          <a:pt x="40708" y="108"/>
                        </a:moveTo>
                        <a:lnTo>
                          <a:pt x="227"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30" name="Graphic 1449">
                  <a:extLst>
                    <a:ext uri="{FF2B5EF4-FFF2-40B4-BE49-F238E27FC236}">
                      <a16:creationId xmlns:a16="http://schemas.microsoft.com/office/drawing/2014/main" id="{CBD942BA-01A3-14DB-1ED5-DF2D3A4CC7D1}"/>
                    </a:ext>
                  </a:extLst>
                </p:cNvPr>
                <p:cNvGrpSpPr/>
                <p:nvPr/>
              </p:nvGrpSpPr>
              <p:grpSpPr>
                <a:xfrm>
                  <a:off x="5229586" y="3299463"/>
                  <a:ext cx="67468" cy="67467"/>
                  <a:chOff x="5320132" y="3276618"/>
                  <a:chExt cx="40481" cy="40481"/>
                </a:xfrm>
                <a:solidFill>
                  <a:srgbClr val="000000"/>
                </a:solidFill>
              </p:grpSpPr>
              <p:sp>
                <p:nvSpPr>
                  <p:cNvPr id="970" name="Freeform: Shape 969">
                    <a:extLst>
                      <a:ext uri="{FF2B5EF4-FFF2-40B4-BE49-F238E27FC236}">
                        <a16:creationId xmlns:a16="http://schemas.microsoft.com/office/drawing/2014/main" id="{0CE9089E-7574-430D-29EA-706071C1EE85}"/>
                      </a:ext>
                    </a:extLst>
                  </p:cNvPr>
                  <p:cNvSpPr/>
                  <p:nvPr/>
                </p:nvSpPr>
                <p:spPr>
                  <a:xfrm>
                    <a:off x="5340420" y="3276618"/>
                    <a:ext cx="9525" cy="40481"/>
                  </a:xfrm>
                  <a:custGeom>
                    <a:avLst/>
                    <a:gdLst>
                      <a:gd name="connsiteX0" fmla="*/ 224 w 9525"/>
                      <a:gd name="connsiteY0" fmla="*/ 107 h 40481"/>
                      <a:gd name="connsiteX1" fmla="*/ 224 w 9525"/>
                      <a:gd name="connsiteY1" fmla="*/ 40588 h 40481"/>
                    </a:gdLst>
                    <a:ahLst/>
                    <a:cxnLst>
                      <a:cxn ang="0">
                        <a:pos x="connsiteX0" y="connsiteY0"/>
                      </a:cxn>
                      <a:cxn ang="0">
                        <a:pos x="connsiteX1" y="connsiteY1"/>
                      </a:cxn>
                    </a:cxnLst>
                    <a:rect l="l" t="t" r="r" b="b"/>
                    <a:pathLst>
                      <a:path w="9525" h="40481">
                        <a:moveTo>
                          <a:pt x="224" y="107"/>
                        </a:moveTo>
                        <a:lnTo>
                          <a:pt x="224" y="4058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71" name="Freeform: Shape 970">
                    <a:extLst>
                      <a:ext uri="{FF2B5EF4-FFF2-40B4-BE49-F238E27FC236}">
                        <a16:creationId xmlns:a16="http://schemas.microsoft.com/office/drawing/2014/main" id="{8409AB07-109C-92F9-3B3A-9389B18B44A8}"/>
                      </a:ext>
                    </a:extLst>
                  </p:cNvPr>
                  <p:cNvSpPr/>
                  <p:nvPr/>
                </p:nvSpPr>
                <p:spPr>
                  <a:xfrm>
                    <a:off x="5320132" y="3296907"/>
                    <a:ext cx="40481" cy="9525"/>
                  </a:xfrm>
                  <a:custGeom>
                    <a:avLst/>
                    <a:gdLst>
                      <a:gd name="connsiteX0" fmla="*/ 40705 w 40481"/>
                      <a:gd name="connsiteY0" fmla="*/ 107 h 9525"/>
                      <a:gd name="connsiteX1" fmla="*/ 224 w 40481"/>
                      <a:gd name="connsiteY1" fmla="*/ 107 h 9525"/>
                    </a:gdLst>
                    <a:ahLst/>
                    <a:cxnLst>
                      <a:cxn ang="0">
                        <a:pos x="connsiteX0" y="connsiteY0"/>
                      </a:cxn>
                      <a:cxn ang="0">
                        <a:pos x="connsiteX1" y="connsiteY1"/>
                      </a:cxn>
                    </a:cxnLst>
                    <a:rect l="l" t="t" r="r" b="b"/>
                    <a:pathLst>
                      <a:path w="40481" h="9525">
                        <a:moveTo>
                          <a:pt x="40705" y="107"/>
                        </a:moveTo>
                        <a:lnTo>
                          <a:pt x="224" y="10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31" name="Graphic 1449">
                  <a:extLst>
                    <a:ext uri="{FF2B5EF4-FFF2-40B4-BE49-F238E27FC236}">
                      <a16:creationId xmlns:a16="http://schemas.microsoft.com/office/drawing/2014/main" id="{EF00D2D2-3525-CE8C-5F2B-F5BF29FEA451}"/>
                    </a:ext>
                  </a:extLst>
                </p:cNvPr>
                <p:cNvGrpSpPr/>
                <p:nvPr/>
              </p:nvGrpSpPr>
              <p:grpSpPr>
                <a:xfrm>
                  <a:off x="5234981" y="3299463"/>
                  <a:ext cx="67468" cy="67467"/>
                  <a:chOff x="5323370" y="3276618"/>
                  <a:chExt cx="40481" cy="40481"/>
                </a:xfrm>
                <a:solidFill>
                  <a:srgbClr val="000000"/>
                </a:solidFill>
              </p:grpSpPr>
              <p:sp>
                <p:nvSpPr>
                  <p:cNvPr id="968" name="Freeform: Shape 967">
                    <a:extLst>
                      <a:ext uri="{FF2B5EF4-FFF2-40B4-BE49-F238E27FC236}">
                        <a16:creationId xmlns:a16="http://schemas.microsoft.com/office/drawing/2014/main" id="{5E4F8797-01EF-A929-8250-BFE92704E477}"/>
                      </a:ext>
                    </a:extLst>
                  </p:cNvPr>
                  <p:cNvSpPr/>
                  <p:nvPr/>
                </p:nvSpPr>
                <p:spPr>
                  <a:xfrm>
                    <a:off x="5343659" y="3276618"/>
                    <a:ext cx="9525" cy="40481"/>
                  </a:xfrm>
                  <a:custGeom>
                    <a:avLst/>
                    <a:gdLst>
                      <a:gd name="connsiteX0" fmla="*/ 224 w 9525"/>
                      <a:gd name="connsiteY0" fmla="*/ 107 h 40481"/>
                      <a:gd name="connsiteX1" fmla="*/ 224 w 9525"/>
                      <a:gd name="connsiteY1" fmla="*/ 40588 h 40481"/>
                    </a:gdLst>
                    <a:ahLst/>
                    <a:cxnLst>
                      <a:cxn ang="0">
                        <a:pos x="connsiteX0" y="connsiteY0"/>
                      </a:cxn>
                      <a:cxn ang="0">
                        <a:pos x="connsiteX1" y="connsiteY1"/>
                      </a:cxn>
                    </a:cxnLst>
                    <a:rect l="l" t="t" r="r" b="b"/>
                    <a:pathLst>
                      <a:path w="9525" h="40481">
                        <a:moveTo>
                          <a:pt x="224" y="107"/>
                        </a:moveTo>
                        <a:lnTo>
                          <a:pt x="224" y="4058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69" name="Freeform: Shape 968">
                    <a:extLst>
                      <a:ext uri="{FF2B5EF4-FFF2-40B4-BE49-F238E27FC236}">
                        <a16:creationId xmlns:a16="http://schemas.microsoft.com/office/drawing/2014/main" id="{3AD6C949-5F27-8B41-5A94-BD5EA9417A22}"/>
                      </a:ext>
                    </a:extLst>
                  </p:cNvPr>
                  <p:cNvSpPr/>
                  <p:nvPr/>
                </p:nvSpPr>
                <p:spPr>
                  <a:xfrm>
                    <a:off x="5323370" y="3296907"/>
                    <a:ext cx="40481" cy="9525"/>
                  </a:xfrm>
                  <a:custGeom>
                    <a:avLst/>
                    <a:gdLst>
                      <a:gd name="connsiteX0" fmla="*/ 40706 w 40481"/>
                      <a:gd name="connsiteY0" fmla="*/ 107 h 9525"/>
                      <a:gd name="connsiteX1" fmla="*/ 224 w 40481"/>
                      <a:gd name="connsiteY1" fmla="*/ 107 h 9525"/>
                    </a:gdLst>
                    <a:ahLst/>
                    <a:cxnLst>
                      <a:cxn ang="0">
                        <a:pos x="connsiteX0" y="connsiteY0"/>
                      </a:cxn>
                      <a:cxn ang="0">
                        <a:pos x="connsiteX1" y="connsiteY1"/>
                      </a:cxn>
                    </a:cxnLst>
                    <a:rect l="l" t="t" r="r" b="b"/>
                    <a:pathLst>
                      <a:path w="40481" h="9525">
                        <a:moveTo>
                          <a:pt x="40706" y="107"/>
                        </a:moveTo>
                        <a:lnTo>
                          <a:pt x="224" y="10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32" name="Graphic 1449">
                  <a:extLst>
                    <a:ext uri="{FF2B5EF4-FFF2-40B4-BE49-F238E27FC236}">
                      <a16:creationId xmlns:a16="http://schemas.microsoft.com/office/drawing/2014/main" id="{79865B1D-79C8-7542-B8FC-0583052A3D49}"/>
                    </a:ext>
                  </a:extLst>
                </p:cNvPr>
                <p:cNvGrpSpPr/>
                <p:nvPr/>
              </p:nvGrpSpPr>
              <p:grpSpPr>
                <a:xfrm>
                  <a:off x="5257207" y="3299463"/>
                  <a:ext cx="67468" cy="67467"/>
                  <a:chOff x="5336705" y="3276618"/>
                  <a:chExt cx="40481" cy="40481"/>
                </a:xfrm>
                <a:solidFill>
                  <a:srgbClr val="000000"/>
                </a:solidFill>
              </p:grpSpPr>
              <p:sp>
                <p:nvSpPr>
                  <p:cNvPr id="966" name="Freeform: Shape 965">
                    <a:extLst>
                      <a:ext uri="{FF2B5EF4-FFF2-40B4-BE49-F238E27FC236}">
                        <a16:creationId xmlns:a16="http://schemas.microsoft.com/office/drawing/2014/main" id="{3D36154B-BE6D-29DE-43AD-960B0CA84A87}"/>
                      </a:ext>
                    </a:extLst>
                  </p:cNvPr>
                  <p:cNvSpPr/>
                  <p:nvPr/>
                </p:nvSpPr>
                <p:spPr>
                  <a:xfrm>
                    <a:off x="5356994" y="3276618"/>
                    <a:ext cx="9525" cy="40481"/>
                  </a:xfrm>
                  <a:custGeom>
                    <a:avLst/>
                    <a:gdLst>
                      <a:gd name="connsiteX0" fmla="*/ 226 w 9525"/>
                      <a:gd name="connsiteY0" fmla="*/ 107 h 40481"/>
                      <a:gd name="connsiteX1" fmla="*/ 226 w 9525"/>
                      <a:gd name="connsiteY1" fmla="*/ 40588 h 40481"/>
                    </a:gdLst>
                    <a:ahLst/>
                    <a:cxnLst>
                      <a:cxn ang="0">
                        <a:pos x="connsiteX0" y="connsiteY0"/>
                      </a:cxn>
                      <a:cxn ang="0">
                        <a:pos x="connsiteX1" y="connsiteY1"/>
                      </a:cxn>
                    </a:cxnLst>
                    <a:rect l="l" t="t" r="r" b="b"/>
                    <a:pathLst>
                      <a:path w="9525" h="40481">
                        <a:moveTo>
                          <a:pt x="226" y="107"/>
                        </a:moveTo>
                        <a:lnTo>
                          <a:pt x="226" y="4058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67" name="Freeform: Shape 966">
                    <a:extLst>
                      <a:ext uri="{FF2B5EF4-FFF2-40B4-BE49-F238E27FC236}">
                        <a16:creationId xmlns:a16="http://schemas.microsoft.com/office/drawing/2014/main" id="{0555C92B-5A3C-86D8-7787-1FB0794C02CA}"/>
                      </a:ext>
                    </a:extLst>
                  </p:cNvPr>
                  <p:cNvSpPr/>
                  <p:nvPr/>
                </p:nvSpPr>
                <p:spPr>
                  <a:xfrm>
                    <a:off x="5336705" y="3296907"/>
                    <a:ext cx="40481" cy="9525"/>
                  </a:xfrm>
                  <a:custGeom>
                    <a:avLst/>
                    <a:gdLst>
                      <a:gd name="connsiteX0" fmla="*/ 40707 w 40481"/>
                      <a:gd name="connsiteY0" fmla="*/ 107 h 9525"/>
                      <a:gd name="connsiteX1" fmla="*/ 226 w 40481"/>
                      <a:gd name="connsiteY1" fmla="*/ 107 h 9525"/>
                    </a:gdLst>
                    <a:ahLst/>
                    <a:cxnLst>
                      <a:cxn ang="0">
                        <a:pos x="connsiteX0" y="connsiteY0"/>
                      </a:cxn>
                      <a:cxn ang="0">
                        <a:pos x="connsiteX1" y="connsiteY1"/>
                      </a:cxn>
                    </a:cxnLst>
                    <a:rect l="l" t="t" r="r" b="b"/>
                    <a:pathLst>
                      <a:path w="40481" h="9525">
                        <a:moveTo>
                          <a:pt x="40707" y="107"/>
                        </a:moveTo>
                        <a:lnTo>
                          <a:pt x="226" y="10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33" name="Graphic 1449">
                  <a:extLst>
                    <a:ext uri="{FF2B5EF4-FFF2-40B4-BE49-F238E27FC236}">
                      <a16:creationId xmlns:a16="http://schemas.microsoft.com/office/drawing/2014/main" id="{DE8B1227-1D2E-5D4C-77B7-EF73B1907F66}"/>
                    </a:ext>
                  </a:extLst>
                </p:cNvPr>
                <p:cNvGrpSpPr/>
                <p:nvPr/>
              </p:nvGrpSpPr>
              <p:grpSpPr>
                <a:xfrm>
                  <a:off x="5273876" y="3299463"/>
                  <a:ext cx="67468" cy="67467"/>
                  <a:chOff x="5346707" y="3276618"/>
                  <a:chExt cx="40481" cy="40481"/>
                </a:xfrm>
                <a:solidFill>
                  <a:srgbClr val="000000"/>
                </a:solidFill>
              </p:grpSpPr>
              <p:sp>
                <p:nvSpPr>
                  <p:cNvPr id="964" name="Freeform: Shape 963">
                    <a:extLst>
                      <a:ext uri="{FF2B5EF4-FFF2-40B4-BE49-F238E27FC236}">
                        <a16:creationId xmlns:a16="http://schemas.microsoft.com/office/drawing/2014/main" id="{02672F85-9CCB-3515-D336-70B4762A5E9C}"/>
                      </a:ext>
                    </a:extLst>
                  </p:cNvPr>
                  <p:cNvSpPr/>
                  <p:nvPr/>
                </p:nvSpPr>
                <p:spPr>
                  <a:xfrm>
                    <a:off x="5366995" y="3276618"/>
                    <a:ext cx="9525" cy="40481"/>
                  </a:xfrm>
                  <a:custGeom>
                    <a:avLst/>
                    <a:gdLst>
                      <a:gd name="connsiteX0" fmla="*/ 227 w 9525"/>
                      <a:gd name="connsiteY0" fmla="*/ 107 h 40481"/>
                      <a:gd name="connsiteX1" fmla="*/ 227 w 9525"/>
                      <a:gd name="connsiteY1" fmla="*/ 40588 h 40481"/>
                    </a:gdLst>
                    <a:ahLst/>
                    <a:cxnLst>
                      <a:cxn ang="0">
                        <a:pos x="connsiteX0" y="connsiteY0"/>
                      </a:cxn>
                      <a:cxn ang="0">
                        <a:pos x="connsiteX1" y="connsiteY1"/>
                      </a:cxn>
                    </a:cxnLst>
                    <a:rect l="l" t="t" r="r" b="b"/>
                    <a:pathLst>
                      <a:path w="9525" h="40481">
                        <a:moveTo>
                          <a:pt x="227" y="107"/>
                        </a:moveTo>
                        <a:lnTo>
                          <a:pt x="227" y="4058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65" name="Freeform: Shape 964">
                    <a:extLst>
                      <a:ext uri="{FF2B5EF4-FFF2-40B4-BE49-F238E27FC236}">
                        <a16:creationId xmlns:a16="http://schemas.microsoft.com/office/drawing/2014/main" id="{81783F55-0A67-982A-02CD-8E4F462C0E95}"/>
                      </a:ext>
                    </a:extLst>
                  </p:cNvPr>
                  <p:cNvSpPr/>
                  <p:nvPr/>
                </p:nvSpPr>
                <p:spPr>
                  <a:xfrm>
                    <a:off x="5346707" y="3296907"/>
                    <a:ext cx="40481" cy="9525"/>
                  </a:xfrm>
                  <a:custGeom>
                    <a:avLst/>
                    <a:gdLst>
                      <a:gd name="connsiteX0" fmla="*/ 40708 w 40481"/>
                      <a:gd name="connsiteY0" fmla="*/ 107 h 9525"/>
                      <a:gd name="connsiteX1" fmla="*/ 227 w 40481"/>
                      <a:gd name="connsiteY1" fmla="*/ 107 h 9525"/>
                    </a:gdLst>
                    <a:ahLst/>
                    <a:cxnLst>
                      <a:cxn ang="0">
                        <a:pos x="connsiteX0" y="connsiteY0"/>
                      </a:cxn>
                      <a:cxn ang="0">
                        <a:pos x="connsiteX1" y="connsiteY1"/>
                      </a:cxn>
                    </a:cxnLst>
                    <a:rect l="l" t="t" r="r" b="b"/>
                    <a:pathLst>
                      <a:path w="40481" h="9525">
                        <a:moveTo>
                          <a:pt x="40708" y="107"/>
                        </a:moveTo>
                        <a:lnTo>
                          <a:pt x="227" y="10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34" name="Graphic 1449">
                  <a:extLst>
                    <a:ext uri="{FF2B5EF4-FFF2-40B4-BE49-F238E27FC236}">
                      <a16:creationId xmlns:a16="http://schemas.microsoft.com/office/drawing/2014/main" id="{E95ABAF9-ACE6-BC0B-EE4F-424AE3E474F2}"/>
                    </a:ext>
                  </a:extLst>
                </p:cNvPr>
                <p:cNvGrpSpPr/>
                <p:nvPr/>
              </p:nvGrpSpPr>
              <p:grpSpPr>
                <a:xfrm>
                  <a:off x="5269906" y="3299463"/>
                  <a:ext cx="67468" cy="67467"/>
                  <a:chOff x="5344325" y="3276618"/>
                  <a:chExt cx="40481" cy="40481"/>
                </a:xfrm>
                <a:solidFill>
                  <a:srgbClr val="000000"/>
                </a:solidFill>
              </p:grpSpPr>
              <p:sp>
                <p:nvSpPr>
                  <p:cNvPr id="962" name="Freeform: Shape 961">
                    <a:extLst>
                      <a:ext uri="{FF2B5EF4-FFF2-40B4-BE49-F238E27FC236}">
                        <a16:creationId xmlns:a16="http://schemas.microsoft.com/office/drawing/2014/main" id="{C3E0AD21-C506-A5AA-AD2A-DB55E781A981}"/>
                      </a:ext>
                    </a:extLst>
                  </p:cNvPr>
                  <p:cNvSpPr/>
                  <p:nvPr/>
                </p:nvSpPr>
                <p:spPr>
                  <a:xfrm>
                    <a:off x="5364614" y="3276618"/>
                    <a:ext cx="9525" cy="40481"/>
                  </a:xfrm>
                  <a:custGeom>
                    <a:avLst/>
                    <a:gdLst>
                      <a:gd name="connsiteX0" fmla="*/ 227 w 9525"/>
                      <a:gd name="connsiteY0" fmla="*/ 107 h 40481"/>
                      <a:gd name="connsiteX1" fmla="*/ 227 w 9525"/>
                      <a:gd name="connsiteY1" fmla="*/ 40588 h 40481"/>
                    </a:gdLst>
                    <a:ahLst/>
                    <a:cxnLst>
                      <a:cxn ang="0">
                        <a:pos x="connsiteX0" y="connsiteY0"/>
                      </a:cxn>
                      <a:cxn ang="0">
                        <a:pos x="connsiteX1" y="connsiteY1"/>
                      </a:cxn>
                    </a:cxnLst>
                    <a:rect l="l" t="t" r="r" b="b"/>
                    <a:pathLst>
                      <a:path w="9525" h="40481">
                        <a:moveTo>
                          <a:pt x="227" y="107"/>
                        </a:moveTo>
                        <a:lnTo>
                          <a:pt x="227" y="4058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63" name="Freeform: Shape 962">
                    <a:extLst>
                      <a:ext uri="{FF2B5EF4-FFF2-40B4-BE49-F238E27FC236}">
                        <a16:creationId xmlns:a16="http://schemas.microsoft.com/office/drawing/2014/main" id="{ED12C223-E94D-8722-11A1-E3D54B40BB6B}"/>
                      </a:ext>
                    </a:extLst>
                  </p:cNvPr>
                  <p:cNvSpPr/>
                  <p:nvPr/>
                </p:nvSpPr>
                <p:spPr>
                  <a:xfrm>
                    <a:off x="5344325" y="3296907"/>
                    <a:ext cx="40481" cy="9525"/>
                  </a:xfrm>
                  <a:custGeom>
                    <a:avLst/>
                    <a:gdLst>
                      <a:gd name="connsiteX0" fmla="*/ 40708 w 40481"/>
                      <a:gd name="connsiteY0" fmla="*/ 107 h 9525"/>
                      <a:gd name="connsiteX1" fmla="*/ 227 w 40481"/>
                      <a:gd name="connsiteY1" fmla="*/ 107 h 9525"/>
                    </a:gdLst>
                    <a:ahLst/>
                    <a:cxnLst>
                      <a:cxn ang="0">
                        <a:pos x="connsiteX0" y="connsiteY0"/>
                      </a:cxn>
                      <a:cxn ang="0">
                        <a:pos x="connsiteX1" y="connsiteY1"/>
                      </a:cxn>
                    </a:cxnLst>
                    <a:rect l="l" t="t" r="r" b="b"/>
                    <a:pathLst>
                      <a:path w="40481" h="9525">
                        <a:moveTo>
                          <a:pt x="40708" y="107"/>
                        </a:moveTo>
                        <a:lnTo>
                          <a:pt x="227" y="10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35" name="Graphic 1449">
                  <a:extLst>
                    <a:ext uri="{FF2B5EF4-FFF2-40B4-BE49-F238E27FC236}">
                      <a16:creationId xmlns:a16="http://schemas.microsoft.com/office/drawing/2014/main" id="{5F7D95EA-76E9-69A7-5ECB-1E3CE143D2AC}"/>
                    </a:ext>
                  </a:extLst>
                </p:cNvPr>
                <p:cNvGrpSpPr/>
                <p:nvPr/>
              </p:nvGrpSpPr>
              <p:grpSpPr>
                <a:xfrm>
                  <a:off x="5265780" y="3299463"/>
                  <a:ext cx="67468" cy="67467"/>
                  <a:chOff x="5341849" y="3276618"/>
                  <a:chExt cx="40481" cy="40481"/>
                </a:xfrm>
                <a:solidFill>
                  <a:srgbClr val="000000"/>
                </a:solidFill>
              </p:grpSpPr>
              <p:sp>
                <p:nvSpPr>
                  <p:cNvPr id="960" name="Freeform: Shape 959">
                    <a:extLst>
                      <a:ext uri="{FF2B5EF4-FFF2-40B4-BE49-F238E27FC236}">
                        <a16:creationId xmlns:a16="http://schemas.microsoft.com/office/drawing/2014/main" id="{F6FE15A4-3736-502B-5B75-43F3C49E1253}"/>
                      </a:ext>
                    </a:extLst>
                  </p:cNvPr>
                  <p:cNvSpPr/>
                  <p:nvPr/>
                </p:nvSpPr>
                <p:spPr>
                  <a:xfrm>
                    <a:off x="5362137" y="3276618"/>
                    <a:ext cx="9525" cy="40481"/>
                  </a:xfrm>
                  <a:custGeom>
                    <a:avLst/>
                    <a:gdLst>
                      <a:gd name="connsiteX0" fmla="*/ 226 w 9525"/>
                      <a:gd name="connsiteY0" fmla="*/ 107 h 40481"/>
                      <a:gd name="connsiteX1" fmla="*/ 226 w 9525"/>
                      <a:gd name="connsiteY1" fmla="*/ 40588 h 40481"/>
                    </a:gdLst>
                    <a:ahLst/>
                    <a:cxnLst>
                      <a:cxn ang="0">
                        <a:pos x="connsiteX0" y="connsiteY0"/>
                      </a:cxn>
                      <a:cxn ang="0">
                        <a:pos x="connsiteX1" y="connsiteY1"/>
                      </a:cxn>
                    </a:cxnLst>
                    <a:rect l="l" t="t" r="r" b="b"/>
                    <a:pathLst>
                      <a:path w="9525" h="40481">
                        <a:moveTo>
                          <a:pt x="226" y="107"/>
                        </a:moveTo>
                        <a:lnTo>
                          <a:pt x="226" y="4058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61" name="Freeform: Shape 960">
                    <a:extLst>
                      <a:ext uri="{FF2B5EF4-FFF2-40B4-BE49-F238E27FC236}">
                        <a16:creationId xmlns:a16="http://schemas.microsoft.com/office/drawing/2014/main" id="{EB993871-2639-23EB-CAFC-2942361123E5}"/>
                      </a:ext>
                    </a:extLst>
                  </p:cNvPr>
                  <p:cNvSpPr/>
                  <p:nvPr/>
                </p:nvSpPr>
                <p:spPr>
                  <a:xfrm>
                    <a:off x="5341849" y="3296907"/>
                    <a:ext cx="40481" cy="9525"/>
                  </a:xfrm>
                  <a:custGeom>
                    <a:avLst/>
                    <a:gdLst>
                      <a:gd name="connsiteX0" fmla="*/ 40708 w 40481"/>
                      <a:gd name="connsiteY0" fmla="*/ 107 h 9525"/>
                      <a:gd name="connsiteX1" fmla="*/ 226 w 40481"/>
                      <a:gd name="connsiteY1" fmla="*/ 107 h 9525"/>
                    </a:gdLst>
                    <a:ahLst/>
                    <a:cxnLst>
                      <a:cxn ang="0">
                        <a:pos x="connsiteX0" y="connsiteY0"/>
                      </a:cxn>
                      <a:cxn ang="0">
                        <a:pos x="connsiteX1" y="connsiteY1"/>
                      </a:cxn>
                    </a:cxnLst>
                    <a:rect l="l" t="t" r="r" b="b"/>
                    <a:pathLst>
                      <a:path w="40481" h="9525">
                        <a:moveTo>
                          <a:pt x="40708" y="107"/>
                        </a:moveTo>
                        <a:lnTo>
                          <a:pt x="226" y="10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36" name="Graphic 1449">
                  <a:extLst>
                    <a:ext uri="{FF2B5EF4-FFF2-40B4-BE49-F238E27FC236}">
                      <a16:creationId xmlns:a16="http://schemas.microsoft.com/office/drawing/2014/main" id="{944E4F72-94D2-A08E-C8A0-B02D67F46694}"/>
                    </a:ext>
                  </a:extLst>
                </p:cNvPr>
                <p:cNvGrpSpPr/>
                <p:nvPr/>
              </p:nvGrpSpPr>
              <p:grpSpPr>
                <a:xfrm>
                  <a:off x="5261812" y="3299463"/>
                  <a:ext cx="67468" cy="67467"/>
                  <a:chOff x="5339468" y="3276618"/>
                  <a:chExt cx="40481" cy="40481"/>
                </a:xfrm>
                <a:solidFill>
                  <a:srgbClr val="000000"/>
                </a:solidFill>
              </p:grpSpPr>
              <p:sp>
                <p:nvSpPr>
                  <p:cNvPr id="958" name="Freeform: Shape 957">
                    <a:extLst>
                      <a:ext uri="{FF2B5EF4-FFF2-40B4-BE49-F238E27FC236}">
                        <a16:creationId xmlns:a16="http://schemas.microsoft.com/office/drawing/2014/main" id="{2219D622-3647-41D1-5F47-22C2D8A728AE}"/>
                      </a:ext>
                    </a:extLst>
                  </p:cNvPr>
                  <p:cNvSpPr/>
                  <p:nvPr/>
                </p:nvSpPr>
                <p:spPr>
                  <a:xfrm>
                    <a:off x="5359756" y="3276618"/>
                    <a:ext cx="9525" cy="40481"/>
                  </a:xfrm>
                  <a:custGeom>
                    <a:avLst/>
                    <a:gdLst>
                      <a:gd name="connsiteX0" fmla="*/ 226 w 9525"/>
                      <a:gd name="connsiteY0" fmla="*/ 107 h 40481"/>
                      <a:gd name="connsiteX1" fmla="*/ 226 w 9525"/>
                      <a:gd name="connsiteY1" fmla="*/ 40588 h 40481"/>
                    </a:gdLst>
                    <a:ahLst/>
                    <a:cxnLst>
                      <a:cxn ang="0">
                        <a:pos x="connsiteX0" y="connsiteY0"/>
                      </a:cxn>
                      <a:cxn ang="0">
                        <a:pos x="connsiteX1" y="connsiteY1"/>
                      </a:cxn>
                    </a:cxnLst>
                    <a:rect l="l" t="t" r="r" b="b"/>
                    <a:pathLst>
                      <a:path w="9525" h="40481">
                        <a:moveTo>
                          <a:pt x="226" y="107"/>
                        </a:moveTo>
                        <a:lnTo>
                          <a:pt x="226" y="4058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59" name="Freeform: Shape 958">
                    <a:extLst>
                      <a:ext uri="{FF2B5EF4-FFF2-40B4-BE49-F238E27FC236}">
                        <a16:creationId xmlns:a16="http://schemas.microsoft.com/office/drawing/2014/main" id="{9979DF5A-8465-031E-FFA3-D541A957FCF6}"/>
                      </a:ext>
                    </a:extLst>
                  </p:cNvPr>
                  <p:cNvSpPr/>
                  <p:nvPr/>
                </p:nvSpPr>
                <p:spPr>
                  <a:xfrm>
                    <a:off x="5339468" y="3296907"/>
                    <a:ext cx="40481" cy="9525"/>
                  </a:xfrm>
                  <a:custGeom>
                    <a:avLst/>
                    <a:gdLst>
                      <a:gd name="connsiteX0" fmla="*/ 40707 w 40481"/>
                      <a:gd name="connsiteY0" fmla="*/ 107 h 9525"/>
                      <a:gd name="connsiteX1" fmla="*/ 226 w 40481"/>
                      <a:gd name="connsiteY1" fmla="*/ 107 h 9525"/>
                    </a:gdLst>
                    <a:ahLst/>
                    <a:cxnLst>
                      <a:cxn ang="0">
                        <a:pos x="connsiteX0" y="connsiteY0"/>
                      </a:cxn>
                      <a:cxn ang="0">
                        <a:pos x="connsiteX1" y="connsiteY1"/>
                      </a:cxn>
                    </a:cxnLst>
                    <a:rect l="l" t="t" r="r" b="b"/>
                    <a:pathLst>
                      <a:path w="40481" h="9525">
                        <a:moveTo>
                          <a:pt x="40707" y="107"/>
                        </a:moveTo>
                        <a:lnTo>
                          <a:pt x="226" y="10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37" name="Graphic 1449">
                  <a:extLst>
                    <a:ext uri="{FF2B5EF4-FFF2-40B4-BE49-F238E27FC236}">
                      <a16:creationId xmlns:a16="http://schemas.microsoft.com/office/drawing/2014/main" id="{EB6F6C35-08B6-AD55-65D0-424B0A44E8F6}"/>
                    </a:ext>
                  </a:extLst>
                </p:cNvPr>
                <p:cNvGrpSpPr/>
                <p:nvPr/>
              </p:nvGrpSpPr>
              <p:grpSpPr>
                <a:xfrm>
                  <a:off x="5105125" y="3247554"/>
                  <a:ext cx="67468" cy="67467"/>
                  <a:chOff x="5245456" y="3245472"/>
                  <a:chExt cx="40481" cy="40481"/>
                </a:xfrm>
                <a:solidFill>
                  <a:srgbClr val="000000"/>
                </a:solidFill>
              </p:grpSpPr>
              <p:sp>
                <p:nvSpPr>
                  <p:cNvPr id="956" name="Freeform: Shape 955">
                    <a:extLst>
                      <a:ext uri="{FF2B5EF4-FFF2-40B4-BE49-F238E27FC236}">
                        <a16:creationId xmlns:a16="http://schemas.microsoft.com/office/drawing/2014/main" id="{3E71415C-2F13-E729-2CF3-E82FF6B20C79}"/>
                      </a:ext>
                    </a:extLst>
                  </p:cNvPr>
                  <p:cNvSpPr/>
                  <p:nvPr/>
                </p:nvSpPr>
                <p:spPr>
                  <a:xfrm>
                    <a:off x="5265744" y="3245472"/>
                    <a:ext cx="9525" cy="40481"/>
                  </a:xfrm>
                  <a:custGeom>
                    <a:avLst/>
                    <a:gdLst>
                      <a:gd name="connsiteX0" fmla="*/ 216 w 9525"/>
                      <a:gd name="connsiteY0" fmla="*/ 104 h 40481"/>
                      <a:gd name="connsiteX1" fmla="*/ 216 w 9525"/>
                      <a:gd name="connsiteY1" fmla="*/ 40585 h 40481"/>
                    </a:gdLst>
                    <a:ahLst/>
                    <a:cxnLst>
                      <a:cxn ang="0">
                        <a:pos x="connsiteX0" y="connsiteY0"/>
                      </a:cxn>
                      <a:cxn ang="0">
                        <a:pos x="connsiteX1" y="connsiteY1"/>
                      </a:cxn>
                    </a:cxnLst>
                    <a:rect l="l" t="t" r="r" b="b"/>
                    <a:pathLst>
                      <a:path w="9525" h="40481">
                        <a:moveTo>
                          <a:pt x="216" y="104"/>
                        </a:moveTo>
                        <a:lnTo>
                          <a:pt x="216" y="4058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57" name="Freeform: Shape 956">
                    <a:extLst>
                      <a:ext uri="{FF2B5EF4-FFF2-40B4-BE49-F238E27FC236}">
                        <a16:creationId xmlns:a16="http://schemas.microsoft.com/office/drawing/2014/main" id="{F0138043-D619-794A-AA3A-0025C32ACEF1}"/>
                      </a:ext>
                    </a:extLst>
                  </p:cNvPr>
                  <p:cNvSpPr/>
                  <p:nvPr/>
                </p:nvSpPr>
                <p:spPr>
                  <a:xfrm>
                    <a:off x="5245456" y="3265760"/>
                    <a:ext cx="40481" cy="9525"/>
                  </a:xfrm>
                  <a:custGeom>
                    <a:avLst/>
                    <a:gdLst>
                      <a:gd name="connsiteX0" fmla="*/ 40697 w 40481"/>
                      <a:gd name="connsiteY0" fmla="*/ 104 h 9525"/>
                      <a:gd name="connsiteX1" fmla="*/ 216 w 40481"/>
                      <a:gd name="connsiteY1" fmla="*/ 104 h 9525"/>
                    </a:gdLst>
                    <a:ahLst/>
                    <a:cxnLst>
                      <a:cxn ang="0">
                        <a:pos x="connsiteX0" y="connsiteY0"/>
                      </a:cxn>
                      <a:cxn ang="0">
                        <a:pos x="connsiteX1" y="connsiteY1"/>
                      </a:cxn>
                    </a:cxnLst>
                    <a:rect l="l" t="t" r="r" b="b"/>
                    <a:pathLst>
                      <a:path w="40481" h="9525">
                        <a:moveTo>
                          <a:pt x="40697" y="104"/>
                        </a:moveTo>
                        <a:lnTo>
                          <a:pt x="216" y="10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38" name="Graphic 1449">
                  <a:extLst>
                    <a:ext uri="{FF2B5EF4-FFF2-40B4-BE49-F238E27FC236}">
                      <a16:creationId xmlns:a16="http://schemas.microsoft.com/office/drawing/2014/main" id="{E4B104EE-732A-2A4E-A67D-1CD139550FB8}"/>
                    </a:ext>
                  </a:extLst>
                </p:cNvPr>
                <p:cNvGrpSpPr/>
                <p:nvPr/>
              </p:nvGrpSpPr>
              <p:grpSpPr>
                <a:xfrm>
                  <a:off x="5109093" y="3247554"/>
                  <a:ext cx="67468" cy="67467"/>
                  <a:chOff x="5247837" y="3245472"/>
                  <a:chExt cx="40481" cy="40481"/>
                </a:xfrm>
                <a:solidFill>
                  <a:srgbClr val="000000"/>
                </a:solidFill>
              </p:grpSpPr>
              <p:sp>
                <p:nvSpPr>
                  <p:cNvPr id="954" name="Freeform: Shape 953">
                    <a:extLst>
                      <a:ext uri="{FF2B5EF4-FFF2-40B4-BE49-F238E27FC236}">
                        <a16:creationId xmlns:a16="http://schemas.microsoft.com/office/drawing/2014/main" id="{4D173E42-68CE-FC26-4B46-33FA8C098C69}"/>
                      </a:ext>
                    </a:extLst>
                  </p:cNvPr>
                  <p:cNvSpPr/>
                  <p:nvPr/>
                </p:nvSpPr>
                <p:spPr>
                  <a:xfrm>
                    <a:off x="5268125" y="3245472"/>
                    <a:ext cx="9525" cy="40481"/>
                  </a:xfrm>
                  <a:custGeom>
                    <a:avLst/>
                    <a:gdLst>
                      <a:gd name="connsiteX0" fmla="*/ 216 w 9525"/>
                      <a:gd name="connsiteY0" fmla="*/ 104 h 40481"/>
                      <a:gd name="connsiteX1" fmla="*/ 216 w 9525"/>
                      <a:gd name="connsiteY1" fmla="*/ 40585 h 40481"/>
                    </a:gdLst>
                    <a:ahLst/>
                    <a:cxnLst>
                      <a:cxn ang="0">
                        <a:pos x="connsiteX0" y="connsiteY0"/>
                      </a:cxn>
                      <a:cxn ang="0">
                        <a:pos x="connsiteX1" y="connsiteY1"/>
                      </a:cxn>
                    </a:cxnLst>
                    <a:rect l="l" t="t" r="r" b="b"/>
                    <a:pathLst>
                      <a:path w="9525" h="40481">
                        <a:moveTo>
                          <a:pt x="216" y="104"/>
                        </a:moveTo>
                        <a:lnTo>
                          <a:pt x="216" y="4058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55" name="Freeform: Shape 954">
                    <a:extLst>
                      <a:ext uri="{FF2B5EF4-FFF2-40B4-BE49-F238E27FC236}">
                        <a16:creationId xmlns:a16="http://schemas.microsoft.com/office/drawing/2014/main" id="{C9F6E246-4F61-FA47-D577-F14B94182B08}"/>
                      </a:ext>
                    </a:extLst>
                  </p:cNvPr>
                  <p:cNvSpPr/>
                  <p:nvPr/>
                </p:nvSpPr>
                <p:spPr>
                  <a:xfrm>
                    <a:off x="5247837" y="3265760"/>
                    <a:ext cx="40481" cy="9525"/>
                  </a:xfrm>
                  <a:custGeom>
                    <a:avLst/>
                    <a:gdLst>
                      <a:gd name="connsiteX0" fmla="*/ 40698 w 40481"/>
                      <a:gd name="connsiteY0" fmla="*/ 104 h 9525"/>
                      <a:gd name="connsiteX1" fmla="*/ 216 w 40481"/>
                      <a:gd name="connsiteY1" fmla="*/ 104 h 9525"/>
                    </a:gdLst>
                    <a:ahLst/>
                    <a:cxnLst>
                      <a:cxn ang="0">
                        <a:pos x="connsiteX0" y="connsiteY0"/>
                      </a:cxn>
                      <a:cxn ang="0">
                        <a:pos x="connsiteX1" y="connsiteY1"/>
                      </a:cxn>
                    </a:cxnLst>
                    <a:rect l="l" t="t" r="r" b="b"/>
                    <a:pathLst>
                      <a:path w="40481" h="9525">
                        <a:moveTo>
                          <a:pt x="40698" y="104"/>
                        </a:moveTo>
                        <a:lnTo>
                          <a:pt x="216" y="10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39" name="Graphic 1449">
                  <a:extLst>
                    <a:ext uri="{FF2B5EF4-FFF2-40B4-BE49-F238E27FC236}">
                      <a16:creationId xmlns:a16="http://schemas.microsoft.com/office/drawing/2014/main" id="{5BFE4946-66DD-27DF-28F8-C0F6EFF69A53}"/>
                    </a:ext>
                  </a:extLst>
                </p:cNvPr>
                <p:cNvGrpSpPr/>
                <p:nvPr/>
              </p:nvGrpSpPr>
              <p:grpSpPr>
                <a:xfrm>
                  <a:off x="5148463" y="3247554"/>
                  <a:ext cx="67468" cy="67467"/>
                  <a:chOff x="5271459" y="3245472"/>
                  <a:chExt cx="40481" cy="40481"/>
                </a:xfrm>
                <a:solidFill>
                  <a:srgbClr val="000000"/>
                </a:solidFill>
              </p:grpSpPr>
              <p:sp>
                <p:nvSpPr>
                  <p:cNvPr id="952" name="Freeform: Shape 951">
                    <a:extLst>
                      <a:ext uri="{FF2B5EF4-FFF2-40B4-BE49-F238E27FC236}">
                        <a16:creationId xmlns:a16="http://schemas.microsoft.com/office/drawing/2014/main" id="{77B4074B-A558-0FFD-135A-2D53D0CBF9FC}"/>
                      </a:ext>
                    </a:extLst>
                  </p:cNvPr>
                  <p:cNvSpPr/>
                  <p:nvPr/>
                </p:nvSpPr>
                <p:spPr>
                  <a:xfrm>
                    <a:off x="5291747" y="3245472"/>
                    <a:ext cx="9525" cy="40481"/>
                  </a:xfrm>
                  <a:custGeom>
                    <a:avLst/>
                    <a:gdLst>
                      <a:gd name="connsiteX0" fmla="*/ 219 w 9525"/>
                      <a:gd name="connsiteY0" fmla="*/ 104 h 40481"/>
                      <a:gd name="connsiteX1" fmla="*/ 219 w 9525"/>
                      <a:gd name="connsiteY1" fmla="*/ 40585 h 40481"/>
                    </a:gdLst>
                    <a:ahLst/>
                    <a:cxnLst>
                      <a:cxn ang="0">
                        <a:pos x="connsiteX0" y="connsiteY0"/>
                      </a:cxn>
                      <a:cxn ang="0">
                        <a:pos x="connsiteX1" y="connsiteY1"/>
                      </a:cxn>
                    </a:cxnLst>
                    <a:rect l="l" t="t" r="r" b="b"/>
                    <a:pathLst>
                      <a:path w="9525" h="40481">
                        <a:moveTo>
                          <a:pt x="219" y="104"/>
                        </a:moveTo>
                        <a:lnTo>
                          <a:pt x="219" y="4058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53" name="Freeform: Shape 952">
                    <a:extLst>
                      <a:ext uri="{FF2B5EF4-FFF2-40B4-BE49-F238E27FC236}">
                        <a16:creationId xmlns:a16="http://schemas.microsoft.com/office/drawing/2014/main" id="{AB22F372-7AD5-8469-0D22-2C7FE3C05AC6}"/>
                      </a:ext>
                    </a:extLst>
                  </p:cNvPr>
                  <p:cNvSpPr/>
                  <p:nvPr/>
                </p:nvSpPr>
                <p:spPr>
                  <a:xfrm>
                    <a:off x="5271459" y="3265760"/>
                    <a:ext cx="40481" cy="9525"/>
                  </a:xfrm>
                  <a:custGeom>
                    <a:avLst/>
                    <a:gdLst>
                      <a:gd name="connsiteX0" fmla="*/ 40700 w 40481"/>
                      <a:gd name="connsiteY0" fmla="*/ 104 h 9525"/>
                      <a:gd name="connsiteX1" fmla="*/ 219 w 40481"/>
                      <a:gd name="connsiteY1" fmla="*/ 104 h 9525"/>
                    </a:gdLst>
                    <a:ahLst/>
                    <a:cxnLst>
                      <a:cxn ang="0">
                        <a:pos x="connsiteX0" y="connsiteY0"/>
                      </a:cxn>
                      <a:cxn ang="0">
                        <a:pos x="connsiteX1" y="connsiteY1"/>
                      </a:cxn>
                    </a:cxnLst>
                    <a:rect l="l" t="t" r="r" b="b"/>
                    <a:pathLst>
                      <a:path w="40481" h="9525">
                        <a:moveTo>
                          <a:pt x="40700" y="104"/>
                        </a:moveTo>
                        <a:lnTo>
                          <a:pt x="219" y="10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40" name="Graphic 1449">
                  <a:extLst>
                    <a:ext uri="{FF2B5EF4-FFF2-40B4-BE49-F238E27FC236}">
                      <a16:creationId xmlns:a16="http://schemas.microsoft.com/office/drawing/2014/main" id="{569FAAA7-A4BC-9534-CDFD-D06337CA1C1A}"/>
                    </a:ext>
                  </a:extLst>
                </p:cNvPr>
                <p:cNvGrpSpPr/>
                <p:nvPr/>
              </p:nvGrpSpPr>
              <p:grpSpPr>
                <a:xfrm>
                  <a:off x="5202122" y="3287398"/>
                  <a:ext cx="67468" cy="67467"/>
                  <a:chOff x="5303654" y="3269379"/>
                  <a:chExt cx="40481" cy="40481"/>
                </a:xfrm>
                <a:solidFill>
                  <a:srgbClr val="000000"/>
                </a:solidFill>
              </p:grpSpPr>
              <p:sp>
                <p:nvSpPr>
                  <p:cNvPr id="950" name="Freeform: Shape 949">
                    <a:extLst>
                      <a:ext uri="{FF2B5EF4-FFF2-40B4-BE49-F238E27FC236}">
                        <a16:creationId xmlns:a16="http://schemas.microsoft.com/office/drawing/2014/main" id="{607C1DD5-38CF-2CFE-6649-73D00254D39E}"/>
                      </a:ext>
                    </a:extLst>
                  </p:cNvPr>
                  <p:cNvSpPr/>
                  <p:nvPr/>
                </p:nvSpPr>
                <p:spPr>
                  <a:xfrm>
                    <a:off x="5323942" y="3269379"/>
                    <a:ext cx="9525" cy="40481"/>
                  </a:xfrm>
                  <a:custGeom>
                    <a:avLst/>
                    <a:gdLst>
                      <a:gd name="connsiteX0" fmla="*/ 222 w 9525"/>
                      <a:gd name="connsiteY0" fmla="*/ 106 h 40481"/>
                      <a:gd name="connsiteX1" fmla="*/ 222 w 9525"/>
                      <a:gd name="connsiteY1" fmla="*/ 40588 h 40481"/>
                    </a:gdLst>
                    <a:ahLst/>
                    <a:cxnLst>
                      <a:cxn ang="0">
                        <a:pos x="connsiteX0" y="connsiteY0"/>
                      </a:cxn>
                      <a:cxn ang="0">
                        <a:pos x="connsiteX1" y="connsiteY1"/>
                      </a:cxn>
                    </a:cxnLst>
                    <a:rect l="l" t="t" r="r" b="b"/>
                    <a:pathLst>
                      <a:path w="9525" h="40481">
                        <a:moveTo>
                          <a:pt x="222" y="106"/>
                        </a:moveTo>
                        <a:lnTo>
                          <a:pt x="222" y="4058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51" name="Freeform: Shape 950">
                    <a:extLst>
                      <a:ext uri="{FF2B5EF4-FFF2-40B4-BE49-F238E27FC236}">
                        <a16:creationId xmlns:a16="http://schemas.microsoft.com/office/drawing/2014/main" id="{7AE62C01-21C3-6234-1753-3F8AAA7ECD19}"/>
                      </a:ext>
                    </a:extLst>
                  </p:cNvPr>
                  <p:cNvSpPr/>
                  <p:nvPr/>
                </p:nvSpPr>
                <p:spPr>
                  <a:xfrm>
                    <a:off x="5303654" y="3289668"/>
                    <a:ext cx="40481" cy="9525"/>
                  </a:xfrm>
                  <a:custGeom>
                    <a:avLst/>
                    <a:gdLst>
                      <a:gd name="connsiteX0" fmla="*/ 40703 w 40481"/>
                      <a:gd name="connsiteY0" fmla="*/ 106 h 9525"/>
                      <a:gd name="connsiteX1" fmla="*/ 222 w 40481"/>
                      <a:gd name="connsiteY1" fmla="*/ 106 h 9525"/>
                    </a:gdLst>
                    <a:ahLst/>
                    <a:cxnLst>
                      <a:cxn ang="0">
                        <a:pos x="connsiteX0" y="connsiteY0"/>
                      </a:cxn>
                      <a:cxn ang="0">
                        <a:pos x="connsiteX1" y="connsiteY1"/>
                      </a:cxn>
                    </a:cxnLst>
                    <a:rect l="l" t="t" r="r" b="b"/>
                    <a:pathLst>
                      <a:path w="40481" h="9525">
                        <a:moveTo>
                          <a:pt x="40703" y="106"/>
                        </a:moveTo>
                        <a:lnTo>
                          <a:pt x="222" y="10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41" name="Graphic 1449">
                  <a:extLst>
                    <a:ext uri="{FF2B5EF4-FFF2-40B4-BE49-F238E27FC236}">
                      <a16:creationId xmlns:a16="http://schemas.microsoft.com/office/drawing/2014/main" id="{04420DBA-E801-0A6A-EC14-D293EEECEFEB}"/>
                    </a:ext>
                  </a:extLst>
                </p:cNvPr>
                <p:cNvGrpSpPr/>
                <p:nvPr/>
              </p:nvGrpSpPr>
              <p:grpSpPr>
                <a:xfrm>
                  <a:off x="5185612" y="3281525"/>
                  <a:ext cx="67468" cy="67467"/>
                  <a:chOff x="5293748" y="3265855"/>
                  <a:chExt cx="40481" cy="40481"/>
                </a:xfrm>
                <a:solidFill>
                  <a:srgbClr val="000000"/>
                </a:solidFill>
              </p:grpSpPr>
              <p:sp>
                <p:nvSpPr>
                  <p:cNvPr id="948" name="Freeform: Shape 947">
                    <a:extLst>
                      <a:ext uri="{FF2B5EF4-FFF2-40B4-BE49-F238E27FC236}">
                        <a16:creationId xmlns:a16="http://schemas.microsoft.com/office/drawing/2014/main" id="{05DB9A65-CC7B-40A7-2604-A93D427D6035}"/>
                      </a:ext>
                    </a:extLst>
                  </p:cNvPr>
                  <p:cNvSpPr/>
                  <p:nvPr/>
                </p:nvSpPr>
                <p:spPr>
                  <a:xfrm>
                    <a:off x="5314036" y="3265855"/>
                    <a:ext cx="9525" cy="40481"/>
                  </a:xfrm>
                  <a:custGeom>
                    <a:avLst/>
                    <a:gdLst>
                      <a:gd name="connsiteX0" fmla="*/ 221 w 9525"/>
                      <a:gd name="connsiteY0" fmla="*/ 106 h 40481"/>
                      <a:gd name="connsiteX1" fmla="*/ 221 w 9525"/>
                      <a:gd name="connsiteY1" fmla="*/ 40587 h 40481"/>
                    </a:gdLst>
                    <a:ahLst/>
                    <a:cxnLst>
                      <a:cxn ang="0">
                        <a:pos x="connsiteX0" y="connsiteY0"/>
                      </a:cxn>
                      <a:cxn ang="0">
                        <a:pos x="connsiteX1" y="connsiteY1"/>
                      </a:cxn>
                    </a:cxnLst>
                    <a:rect l="l" t="t" r="r" b="b"/>
                    <a:pathLst>
                      <a:path w="9525" h="40481">
                        <a:moveTo>
                          <a:pt x="221" y="106"/>
                        </a:moveTo>
                        <a:lnTo>
                          <a:pt x="221" y="4058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49" name="Freeform: Shape 948">
                    <a:extLst>
                      <a:ext uri="{FF2B5EF4-FFF2-40B4-BE49-F238E27FC236}">
                        <a16:creationId xmlns:a16="http://schemas.microsoft.com/office/drawing/2014/main" id="{9E606031-BC99-FA7C-6025-7AF684F4BFE1}"/>
                      </a:ext>
                    </a:extLst>
                  </p:cNvPr>
                  <p:cNvSpPr/>
                  <p:nvPr/>
                </p:nvSpPr>
                <p:spPr>
                  <a:xfrm>
                    <a:off x="5293748" y="3286143"/>
                    <a:ext cx="40481" cy="9525"/>
                  </a:xfrm>
                  <a:custGeom>
                    <a:avLst/>
                    <a:gdLst>
                      <a:gd name="connsiteX0" fmla="*/ 40702 w 40481"/>
                      <a:gd name="connsiteY0" fmla="*/ 106 h 9525"/>
                      <a:gd name="connsiteX1" fmla="*/ 221 w 40481"/>
                      <a:gd name="connsiteY1" fmla="*/ 106 h 9525"/>
                    </a:gdLst>
                    <a:ahLst/>
                    <a:cxnLst>
                      <a:cxn ang="0">
                        <a:pos x="connsiteX0" y="connsiteY0"/>
                      </a:cxn>
                      <a:cxn ang="0">
                        <a:pos x="connsiteX1" y="connsiteY1"/>
                      </a:cxn>
                    </a:cxnLst>
                    <a:rect l="l" t="t" r="r" b="b"/>
                    <a:pathLst>
                      <a:path w="40481" h="9525">
                        <a:moveTo>
                          <a:pt x="40702" y="106"/>
                        </a:moveTo>
                        <a:lnTo>
                          <a:pt x="221" y="10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42" name="Graphic 1449">
                  <a:extLst>
                    <a:ext uri="{FF2B5EF4-FFF2-40B4-BE49-F238E27FC236}">
                      <a16:creationId xmlns:a16="http://schemas.microsoft.com/office/drawing/2014/main" id="{D4FD4AA5-6B55-3A27-FE61-8DCFD314EA08}"/>
                    </a:ext>
                  </a:extLst>
                </p:cNvPr>
                <p:cNvGrpSpPr/>
                <p:nvPr/>
              </p:nvGrpSpPr>
              <p:grpSpPr>
                <a:xfrm>
                  <a:off x="5180532" y="3267874"/>
                  <a:ext cx="67468" cy="67467"/>
                  <a:chOff x="5290700" y="3257664"/>
                  <a:chExt cx="40481" cy="40481"/>
                </a:xfrm>
                <a:solidFill>
                  <a:srgbClr val="000000"/>
                </a:solidFill>
              </p:grpSpPr>
              <p:sp>
                <p:nvSpPr>
                  <p:cNvPr id="946" name="Freeform: Shape 945">
                    <a:extLst>
                      <a:ext uri="{FF2B5EF4-FFF2-40B4-BE49-F238E27FC236}">
                        <a16:creationId xmlns:a16="http://schemas.microsoft.com/office/drawing/2014/main" id="{3BA6D3CF-7416-59F8-D162-E4795E775825}"/>
                      </a:ext>
                    </a:extLst>
                  </p:cNvPr>
                  <p:cNvSpPr/>
                  <p:nvPr/>
                </p:nvSpPr>
                <p:spPr>
                  <a:xfrm>
                    <a:off x="5310988" y="3257664"/>
                    <a:ext cx="9525" cy="40481"/>
                  </a:xfrm>
                  <a:custGeom>
                    <a:avLst/>
                    <a:gdLst>
                      <a:gd name="connsiteX0" fmla="*/ 221 w 9525"/>
                      <a:gd name="connsiteY0" fmla="*/ 105 h 40481"/>
                      <a:gd name="connsiteX1" fmla="*/ 221 w 9525"/>
                      <a:gd name="connsiteY1" fmla="*/ 40586 h 40481"/>
                    </a:gdLst>
                    <a:ahLst/>
                    <a:cxnLst>
                      <a:cxn ang="0">
                        <a:pos x="connsiteX0" y="connsiteY0"/>
                      </a:cxn>
                      <a:cxn ang="0">
                        <a:pos x="connsiteX1" y="connsiteY1"/>
                      </a:cxn>
                    </a:cxnLst>
                    <a:rect l="l" t="t" r="r" b="b"/>
                    <a:pathLst>
                      <a:path w="9525" h="40481">
                        <a:moveTo>
                          <a:pt x="221" y="105"/>
                        </a:moveTo>
                        <a:lnTo>
                          <a:pt x="221" y="4058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47" name="Freeform: Shape 946">
                    <a:extLst>
                      <a:ext uri="{FF2B5EF4-FFF2-40B4-BE49-F238E27FC236}">
                        <a16:creationId xmlns:a16="http://schemas.microsoft.com/office/drawing/2014/main" id="{C1C9A26B-8263-F390-D972-7930D4ECF21A}"/>
                      </a:ext>
                    </a:extLst>
                  </p:cNvPr>
                  <p:cNvSpPr/>
                  <p:nvPr/>
                </p:nvSpPr>
                <p:spPr>
                  <a:xfrm>
                    <a:off x="5290700" y="3277952"/>
                    <a:ext cx="40481" cy="9525"/>
                  </a:xfrm>
                  <a:custGeom>
                    <a:avLst/>
                    <a:gdLst>
                      <a:gd name="connsiteX0" fmla="*/ 40702 w 40481"/>
                      <a:gd name="connsiteY0" fmla="*/ 105 h 9525"/>
                      <a:gd name="connsiteX1" fmla="*/ 221 w 40481"/>
                      <a:gd name="connsiteY1" fmla="*/ 105 h 9525"/>
                    </a:gdLst>
                    <a:ahLst/>
                    <a:cxnLst>
                      <a:cxn ang="0">
                        <a:pos x="connsiteX0" y="connsiteY0"/>
                      </a:cxn>
                      <a:cxn ang="0">
                        <a:pos x="connsiteX1" y="connsiteY1"/>
                      </a:cxn>
                    </a:cxnLst>
                    <a:rect l="l" t="t" r="r" b="b"/>
                    <a:pathLst>
                      <a:path w="40481" h="9525">
                        <a:moveTo>
                          <a:pt x="40702" y="105"/>
                        </a:moveTo>
                        <a:lnTo>
                          <a:pt x="221" y="10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43" name="Graphic 1449">
                  <a:extLst>
                    <a:ext uri="{FF2B5EF4-FFF2-40B4-BE49-F238E27FC236}">
                      <a16:creationId xmlns:a16="http://schemas.microsoft.com/office/drawing/2014/main" id="{6E5535BF-7F70-84A7-F836-DC431E80BC70}"/>
                    </a:ext>
                  </a:extLst>
                </p:cNvPr>
                <p:cNvGrpSpPr/>
                <p:nvPr/>
              </p:nvGrpSpPr>
              <p:grpSpPr>
                <a:xfrm>
                  <a:off x="5155448" y="3262317"/>
                  <a:ext cx="67468" cy="67467"/>
                  <a:chOff x="5275650" y="3254330"/>
                  <a:chExt cx="40481" cy="40481"/>
                </a:xfrm>
                <a:solidFill>
                  <a:srgbClr val="000000"/>
                </a:solidFill>
              </p:grpSpPr>
              <p:sp>
                <p:nvSpPr>
                  <p:cNvPr id="944" name="Freeform: Shape 943">
                    <a:extLst>
                      <a:ext uri="{FF2B5EF4-FFF2-40B4-BE49-F238E27FC236}">
                        <a16:creationId xmlns:a16="http://schemas.microsoft.com/office/drawing/2014/main" id="{BF9BD5A4-4357-8E1A-84D9-7EB0F0441782}"/>
                      </a:ext>
                    </a:extLst>
                  </p:cNvPr>
                  <p:cNvSpPr/>
                  <p:nvPr/>
                </p:nvSpPr>
                <p:spPr>
                  <a:xfrm>
                    <a:off x="5295938" y="3254330"/>
                    <a:ext cx="9525" cy="40481"/>
                  </a:xfrm>
                  <a:custGeom>
                    <a:avLst/>
                    <a:gdLst>
                      <a:gd name="connsiteX0" fmla="*/ 219 w 9525"/>
                      <a:gd name="connsiteY0" fmla="*/ 105 h 40481"/>
                      <a:gd name="connsiteX1" fmla="*/ 219 w 9525"/>
                      <a:gd name="connsiteY1" fmla="*/ 40586 h 40481"/>
                    </a:gdLst>
                    <a:ahLst/>
                    <a:cxnLst>
                      <a:cxn ang="0">
                        <a:pos x="connsiteX0" y="connsiteY0"/>
                      </a:cxn>
                      <a:cxn ang="0">
                        <a:pos x="connsiteX1" y="connsiteY1"/>
                      </a:cxn>
                    </a:cxnLst>
                    <a:rect l="l" t="t" r="r" b="b"/>
                    <a:pathLst>
                      <a:path w="9525" h="40481">
                        <a:moveTo>
                          <a:pt x="219" y="105"/>
                        </a:moveTo>
                        <a:lnTo>
                          <a:pt x="219" y="4058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45" name="Freeform: Shape 944">
                    <a:extLst>
                      <a:ext uri="{FF2B5EF4-FFF2-40B4-BE49-F238E27FC236}">
                        <a16:creationId xmlns:a16="http://schemas.microsoft.com/office/drawing/2014/main" id="{170FBF3E-A6CA-87B2-CC72-60B610850762}"/>
                      </a:ext>
                    </a:extLst>
                  </p:cNvPr>
                  <p:cNvSpPr/>
                  <p:nvPr/>
                </p:nvSpPr>
                <p:spPr>
                  <a:xfrm>
                    <a:off x="5275650" y="3274618"/>
                    <a:ext cx="40481" cy="9525"/>
                  </a:xfrm>
                  <a:custGeom>
                    <a:avLst/>
                    <a:gdLst>
                      <a:gd name="connsiteX0" fmla="*/ 40701 w 40481"/>
                      <a:gd name="connsiteY0" fmla="*/ 105 h 9525"/>
                      <a:gd name="connsiteX1" fmla="*/ 219 w 40481"/>
                      <a:gd name="connsiteY1" fmla="*/ 105 h 9525"/>
                    </a:gdLst>
                    <a:ahLst/>
                    <a:cxnLst>
                      <a:cxn ang="0">
                        <a:pos x="connsiteX0" y="connsiteY0"/>
                      </a:cxn>
                      <a:cxn ang="0">
                        <a:pos x="connsiteX1" y="connsiteY1"/>
                      </a:cxn>
                    </a:cxnLst>
                    <a:rect l="l" t="t" r="r" b="b"/>
                    <a:pathLst>
                      <a:path w="40481" h="9525">
                        <a:moveTo>
                          <a:pt x="40701" y="105"/>
                        </a:moveTo>
                        <a:lnTo>
                          <a:pt x="219" y="10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grpSp>
        <p:grpSp>
          <p:nvGrpSpPr>
            <p:cNvPr id="1168" name="Group 1167">
              <a:extLst>
                <a:ext uri="{FF2B5EF4-FFF2-40B4-BE49-F238E27FC236}">
                  <a16:creationId xmlns:a16="http://schemas.microsoft.com/office/drawing/2014/main" id="{2F60422F-8128-E75E-91AF-EDFBEFA23A5E}"/>
                </a:ext>
              </a:extLst>
            </p:cNvPr>
            <p:cNvGrpSpPr/>
            <p:nvPr/>
          </p:nvGrpSpPr>
          <p:grpSpPr>
            <a:xfrm>
              <a:off x="1518756" y="1257914"/>
              <a:ext cx="5638318" cy="2423469"/>
              <a:chOff x="1745904" y="1598488"/>
              <a:chExt cx="5451540" cy="2262940"/>
            </a:xfrm>
          </p:grpSpPr>
          <p:sp>
            <p:nvSpPr>
              <p:cNvPr id="1169" name="Freeform: Shape 1168">
                <a:extLst>
                  <a:ext uri="{FF2B5EF4-FFF2-40B4-BE49-F238E27FC236}">
                    <a16:creationId xmlns:a16="http://schemas.microsoft.com/office/drawing/2014/main" id="{A703AD34-2181-8906-181A-F695746640CD}"/>
                  </a:ext>
                </a:extLst>
              </p:cNvPr>
              <p:cNvSpPr/>
              <p:nvPr/>
            </p:nvSpPr>
            <p:spPr>
              <a:xfrm>
                <a:off x="1745904" y="1632301"/>
                <a:ext cx="5417565" cy="2195315"/>
              </a:xfrm>
              <a:custGeom>
                <a:avLst/>
                <a:gdLst>
                  <a:gd name="connsiteX0" fmla="*/ 3250597 w 3250596"/>
                  <a:gd name="connsiteY0" fmla="*/ 1317212 h 1317212"/>
                  <a:gd name="connsiteX1" fmla="*/ 2703195 w 3250596"/>
                  <a:gd name="connsiteY1" fmla="*/ 1317212 h 1317212"/>
                  <a:gd name="connsiteX2" fmla="*/ 2703195 w 3250596"/>
                  <a:gd name="connsiteY2" fmla="*/ 1275588 h 1317212"/>
                  <a:gd name="connsiteX3" fmla="*/ 2605659 w 3250596"/>
                  <a:gd name="connsiteY3" fmla="*/ 1275588 h 1317212"/>
                  <a:gd name="connsiteX4" fmla="*/ 2605659 w 3250596"/>
                  <a:gd name="connsiteY4" fmla="*/ 1252728 h 1317212"/>
                  <a:gd name="connsiteX5" fmla="*/ 2589657 w 3250596"/>
                  <a:gd name="connsiteY5" fmla="*/ 1252728 h 1317212"/>
                  <a:gd name="connsiteX6" fmla="*/ 2589657 w 3250596"/>
                  <a:gd name="connsiteY6" fmla="*/ 1225963 h 1317212"/>
                  <a:gd name="connsiteX7" fmla="*/ 2531555 w 3250596"/>
                  <a:gd name="connsiteY7" fmla="*/ 1225963 h 1317212"/>
                  <a:gd name="connsiteX8" fmla="*/ 2531555 w 3250596"/>
                  <a:gd name="connsiteY8" fmla="*/ 1210723 h 1317212"/>
                  <a:gd name="connsiteX9" fmla="*/ 2386489 w 3250596"/>
                  <a:gd name="connsiteY9" fmla="*/ 1210723 h 1317212"/>
                  <a:gd name="connsiteX10" fmla="*/ 2386489 w 3250596"/>
                  <a:gd name="connsiteY10" fmla="*/ 1188720 h 1317212"/>
                  <a:gd name="connsiteX11" fmla="*/ 2373630 w 3250596"/>
                  <a:gd name="connsiteY11" fmla="*/ 1188720 h 1317212"/>
                  <a:gd name="connsiteX12" fmla="*/ 2373630 w 3250596"/>
                  <a:gd name="connsiteY12" fmla="*/ 1176147 h 1317212"/>
                  <a:gd name="connsiteX13" fmla="*/ 2352675 w 3250596"/>
                  <a:gd name="connsiteY13" fmla="*/ 1176147 h 1317212"/>
                  <a:gd name="connsiteX14" fmla="*/ 2352675 w 3250596"/>
                  <a:gd name="connsiteY14" fmla="*/ 1157478 h 1317212"/>
                  <a:gd name="connsiteX15" fmla="*/ 2322576 w 3250596"/>
                  <a:gd name="connsiteY15" fmla="*/ 1157478 h 1317212"/>
                  <a:gd name="connsiteX16" fmla="*/ 2322576 w 3250596"/>
                  <a:gd name="connsiteY16" fmla="*/ 1146048 h 1317212"/>
                  <a:gd name="connsiteX17" fmla="*/ 2288191 w 3250596"/>
                  <a:gd name="connsiteY17" fmla="*/ 1146048 h 1317212"/>
                  <a:gd name="connsiteX18" fmla="*/ 2288191 w 3250596"/>
                  <a:gd name="connsiteY18" fmla="*/ 1127760 h 1317212"/>
                  <a:gd name="connsiteX19" fmla="*/ 2273332 w 3250596"/>
                  <a:gd name="connsiteY19" fmla="*/ 1127760 h 1317212"/>
                  <a:gd name="connsiteX20" fmla="*/ 2273332 w 3250596"/>
                  <a:gd name="connsiteY20" fmla="*/ 1119759 h 1317212"/>
                  <a:gd name="connsiteX21" fmla="*/ 2254949 w 3250596"/>
                  <a:gd name="connsiteY21" fmla="*/ 1119759 h 1317212"/>
                  <a:gd name="connsiteX22" fmla="*/ 2254949 w 3250596"/>
                  <a:gd name="connsiteY22" fmla="*/ 1112234 h 1317212"/>
                  <a:gd name="connsiteX23" fmla="*/ 2228088 w 3250596"/>
                  <a:gd name="connsiteY23" fmla="*/ 1112234 h 1317212"/>
                  <a:gd name="connsiteX24" fmla="*/ 2228088 w 3250596"/>
                  <a:gd name="connsiteY24" fmla="*/ 1103471 h 1317212"/>
                  <a:gd name="connsiteX25" fmla="*/ 2221897 w 3250596"/>
                  <a:gd name="connsiteY25" fmla="*/ 1103471 h 1317212"/>
                  <a:gd name="connsiteX26" fmla="*/ 2221897 w 3250596"/>
                  <a:gd name="connsiteY26" fmla="*/ 1095566 h 1317212"/>
                  <a:gd name="connsiteX27" fmla="*/ 2202752 w 3250596"/>
                  <a:gd name="connsiteY27" fmla="*/ 1095566 h 1317212"/>
                  <a:gd name="connsiteX28" fmla="*/ 2202752 w 3250596"/>
                  <a:gd name="connsiteY28" fmla="*/ 1089184 h 1317212"/>
                  <a:gd name="connsiteX29" fmla="*/ 2172748 w 3250596"/>
                  <a:gd name="connsiteY29" fmla="*/ 1089184 h 1317212"/>
                  <a:gd name="connsiteX30" fmla="*/ 2172748 w 3250596"/>
                  <a:gd name="connsiteY30" fmla="*/ 1081373 h 1317212"/>
                  <a:gd name="connsiteX31" fmla="*/ 2162366 w 3250596"/>
                  <a:gd name="connsiteY31" fmla="*/ 1081373 h 1317212"/>
                  <a:gd name="connsiteX32" fmla="*/ 2162366 w 3250596"/>
                  <a:gd name="connsiteY32" fmla="*/ 1073372 h 1317212"/>
                  <a:gd name="connsiteX33" fmla="*/ 2154746 w 3250596"/>
                  <a:gd name="connsiteY33" fmla="*/ 1073372 h 1317212"/>
                  <a:gd name="connsiteX34" fmla="*/ 2154746 w 3250596"/>
                  <a:gd name="connsiteY34" fmla="*/ 1062133 h 1317212"/>
                  <a:gd name="connsiteX35" fmla="*/ 2141792 w 3250596"/>
                  <a:gd name="connsiteY35" fmla="*/ 1062133 h 1317212"/>
                  <a:gd name="connsiteX36" fmla="*/ 2141792 w 3250596"/>
                  <a:gd name="connsiteY36" fmla="*/ 1048226 h 1317212"/>
                  <a:gd name="connsiteX37" fmla="*/ 2126075 w 3250596"/>
                  <a:gd name="connsiteY37" fmla="*/ 1048226 h 1317212"/>
                  <a:gd name="connsiteX38" fmla="*/ 2126075 w 3250596"/>
                  <a:gd name="connsiteY38" fmla="*/ 1039558 h 1317212"/>
                  <a:gd name="connsiteX39" fmla="*/ 2102072 w 3250596"/>
                  <a:gd name="connsiteY39" fmla="*/ 1039558 h 1317212"/>
                  <a:gd name="connsiteX40" fmla="*/ 2102072 w 3250596"/>
                  <a:gd name="connsiteY40" fmla="*/ 1035749 h 1317212"/>
                  <a:gd name="connsiteX41" fmla="*/ 2073688 w 3250596"/>
                  <a:gd name="connsiteY41" fmla="*/ 1035749 h 1317212"/>
                  <a:gd name="connsiteX42" fmla="*/ 2073688 w 3250596"/>
                  <a:gd name="connsiteY42" fmla="*/ 1014984 h 1317212"/>
                  <a:gd name="connsiteX43" fmla="*/ 2052733 w 3250596"/>
                  <a:gd name="connsiteY43" fmla="*/ 1014984 h 1317212"/>
                  <a:gd name="connsiteX44" fmla="*/ 2052733 w 3250596"/>
                  <a:gd name="connsiteY44" fmla="*/ 1008793 h 1317212"/>
                  <a:gd name="connsiteX45" fmla="*/ 2039874 w 3250596"/>
                  <a:gd name="connsiteY45" fmla="*/ 1008793 h 1317212"/>
                  <a:gd name="connsiteX46" fmla="*/ 2039874 w 3250596"/>
                  <a:gd name="connsiteY46" fmla="*/ 997744 h 1317212"/>
                  <a:gd name="connsiteX47" fmla="*/ 2029968 w 3250596"/>
                  <a:gd name="connsiteY47" fmla="*/ 997744 h 1317212"/>
                  <a:gd name="connsiteX48" fmla="*/ 2029968 w 3250596"/>
                  <a:gd name="connsiteY48" fmla="*/ 968026 h 1317212"/>
                  <a:gd name="connsiteX49" fmla="*/ 2007489 w 3250596"/>
                  <a:gd name="connsiteY49" fmla="*/ 968026 h 1317212"/>
                  <a:gd name="connsiteX50" fmla="*/ 2007489 w 3250596"/>
                  <a:gd name="connsiteY50" fmla="*/ 963740 h 1317212"/>
                  <a:gd name="connsiteX51" fmla="*/ 2004727 w 3250596"/>
                  <a:gd name="connsiteY51" fmla="*/ 963740 h 1317212"/>
                  <a:gd name="connsiteX52" fmla="*/ 2004727 w 3250596"/>
                  <a:gd name="connsiteY52" fmla="*/ 956024 h 1317212"/>
                  <a:gd name="connsiteX53" fmla="*/ 1999679 w 3250596"/>
                  <a:gd name="connsiteY53" fmla="*/ 956024 h 1317212"/>
                  <a:gd name="connsiteX54" fmla="*/ 1999679 w 3250596"/>
                  <a:gd name="connsiteY54" fmla="*/ 948785 h 1317212"/>
                  <a:gd name="connsiteX55" fmla="*/ 1995773 w 3250596"/>
                  <a:gd name="connsiteY55" fmla="*/ 948785 h 1317212"/>
                  <a:gd name="connsiteX56" fmla="*/ 1995773 w 3250596"/>
                  <a:gd name="connsiteY56" fmla="*/ 944118 h 1317212"/>
                  <a:gd name="connsiteX57" fmla="*/ 1989582 w 3250596"/>
                  <a:gd name="connsiteY57" fmla="*/ 944118 h 1317212"/>
                  <a:gd name="connsiteX58" fmla="*/ 1989582 w 3250596"/>
                  <a:gd name="connsiteY58" fmla="*/ 937260 h 1317212"/>
                  <a:gd name="connsiteX59" fmla="*/ 1938623 w 3250596"/>
                  <a:gd name="connsiteY59" fmla="*/ 937260 h 1317212"/>
                  <a:gd name="connsiteX60" fmla="*/ 1938623 w 3250596"/>
                  <a:gd name="connsiteY60" fmla="*/ 929926 h 1317212"/>
                  <a:gd name="connsiteX61" fmla="*/ 1932051 w 3250596"/>
                  <a:gd name="connsiteY61" fmla="*/ 929926 h 1317212"/>
                  <a:gd name="connsiteX62" fmla="*/ 1932051 w 3250596"/>
                  <a:gd name="connsiteY62" fmla="*/ 922020 h 1317212"/>
                  <a:gd name="connsiteX63" fmla="*/ 1923288 w 3250596"/>
                  <a:gd name="connsiteY63" fmla="*/ 922020 h 1317212"/>
                  <a:gd name="connsiteX64" fmla="*/ 1923288 w 3250596"/>
                  <a:gd name="connsiteY64" fmla="*/ 917543 h 1317212"/>
                  <a:gd name="connsiteX65" fmla="*/ 1898047 w 3250596"/>
                  <a:gd name="connsiteY65" fmla="*/ 917543 h 1317212"/>
                  <a:gd name="connsiteX66" fmla="*/ 1898047 w 3250596"/>
                  <a:gd name="connsiteY66" fmla="*/ 895064 h 1317212"/>
                  <a:gd name="connsiteX67" fmla="*/ 1859471 w 3250596"/>
                  <a:gd name="connsiteY67" fmla="*/ 895064 h 1317212"/>
                  <a:gd name="connsiteX68" fmla="*/ 1859471 w 3250596"/>
                  <a:gd name="connsiteY68" fmla="*/ 891540 h 1317212"/>
                  <a:gd name="connsiteX69" fmla="*/ 1856518 w 3250596"/>
                  <a:gd name="connsiteY69" fmla="*/ 891540 h 1317212"/>
                  <a:gd name="connsiteX70" fmla="*/ 1856518 w 3250596"/>
                  <a:gd name="connsiteY70" fmla="*/ 887540 h 1317212"/>
                  <a:gd name="connsiteX71" fmla="*/ 1852422 w 3250596"/>
                  <a:gd name="connsiteY71" fmla="*/ 887540 h 1317212"/>
                  <a:gd name="connsiteX72" fmla="*/ 1852422 w 3250596"/>
                  <a:gd name="connsiteY72" fmla="*/ 880205 h 1317212"/>
                  <a:gd name="connsiteX73" fmla="*/ 1837563 w 3250596"/>
                  <a:gd name="connsiteY73" fmla="*/ 880205 h 1317212"/>
                  <a:gd name="connsiteX74" fmla="*/ 1837563 w 3250596"/>
                  <a:gd name="connsiteY74" fmla="*/ 849344 h 1317212"/>
                  <a:gd name="connsiteX75" fmla="*/ 1791748 w 3250596"/>
                  <a:gd name="connsiteY75" fmla="*/ 849344 h 1317212"/>
                  <a:gd name="connsiteX76" fmla="*/ 1791748 w 3250596"/>
                  <a:gd name="connsiteY76" fmla="*/ 845344 h 1317212"/>
                  <a:gd name="connsiteX77" fmla="*/ 1788795 w 3250596"/>
                  <a:gd name="connsiteY77" fmla="*/ 845344 h 1317212"/>
                  <a:gd name="connsiteX78" fmla="*/ 1788795 w 3250596"/>
                  <a:gd name="connsiteY78" fmla="*/ 838962 h 1317212"/>
                  <a:gd name="connsiteX79" fmla="*/ 1786509 w 3250596"/>
                  <a:gd name="connsiteY79" fmla="*/ 838962 h 1317212"/>
                  <a:gd name="connsiteX80" fmla="*/ 1786509 w 3250596"/>
                  <a:gd name="connsiteY80" fmla="*/ 834676 h 1317212"/>
                  <a:gd name="connsiteX81" fmla="*/ 1780222 w 3250596"/>
                  <a:gd name="connsiteY81" fmla="*/ 834676 h 1317212"/>
                  <a:gd name="connsiteX82" fmla="*/ 1780222 w 3250596"/>
                  <a:gd name="connsiteY82" fmla="*/ 802005 h 1317212"/>
                  <a:gd name="connsiteX83" fmla="*/ 1751743 w 3250596"/>
                  <a:gd name="connsiteY83" fmla="*/ 802005 h 1317212"/>
                  <a:gd name="connsiteX84" fmla="*/ 1751743 w 3250596"/>
                  <a:gd name="connsiteY84" fmla="*/ 797243 h 1317212"/>
                  <a:gd name="connsiteX85" fmla="*/ 1746980 w 3250596"/>
                  <a:gd name="connsiteY85" fmla="*/ 797243 h 1317212"/>
                  <a:gd name="connsiteX86" fmla="*/ 1746980 w 3250596"/>
                  <a:gd name="connsiteY86" fmla="*/ 792480 h 1317212"/>
                  <a:gd name="connsiteX87" fmla="*/ 1728311 w 3250596"/>
                  <a:gd name="connsiteY87" fmla="*/ 792480 h 1317212"/>
                  <a:gd name="connsiteX88" fmla="*/ 1728311 w 3250596"/>
                  <a:gd name="connsiteY88" fmla="*/ 781241 h 1317212"/>
                  <a:gd name="connsiteX89" fmla="*/ 1722596 w 3250596"/>
                  <a:gd name="connsiteY89" fmla="*/ 781241 h 1317212"/>
                  <a:gd name="connsiteX90" fmla="*/ 1722596 w 3250596"/>
                  <a:gd name="connsiteY90" fmla="*/ 754475 h 1317212"/>
                  <a:gd name="connsiteX91" fmla="*/ 1687640 w 3250596"/>
                  <a:gd name="connsiteY91" fmla="*/ 754475 h 1317212"/>
                  <a:gd name="connsiteX92" fmla="*/ 1687640 w 3250596"/>
                  <a:gd name="connsiteY92" fmla="*/ 750570 h 1317212"/>
                  <a:gd name="connsiteX93" fmla="*/ 1666970 w 3250596"/>
                  <a:gd name="connsiteY93" fmla="*/ 750570 h 1317212"/>
                  <a:gd name="connsiteX94" fmla="*/ 1666970 w 3250596"/>
                  <a:gd name="connsiteY94" fmla="*/ 743141 h 1317212"/>
                  <a:gd name="connsiteX95" fmla="*/ 1664018 w 3250596"/>
                  <a:gd name="connsiteY95" fmla="*/ 743141 h 1317212"/>
                  <a:gd name="connsiteX96" fmla="*/ 1664018 w 3250596"/>
                  <a:gd name="connsiteY96" fmla="*/ 739235 h 1317212"/>
                  <a:gd name="connsiteX97" fmla="*/ 1657636 w 3250596"/>
                  <a:gd name="connsiteY97" fmla="*/ 739235 h 1317212"/>
                  <a:gd name="connsiteX98" fmla="*/ 1657636 w 3250596"/>
                  <a:gd name="connsiteY98" fmla="*/ 727329 h 1317212"/>
                  <a:gd name="connsiteX99" fmla="*/ 1635157 w 3250596"/>
                  <a:gd name="connsiteY99" fmla="*/ 727329 h 1317212"/>
                  <a:gd name="connsiteX100" fmla="*/ 1635157 w 3250596"/>
                  <a:gd name="connsiteY100" fmla="*/ 701802 h 1317212"/>
                  <a:gd name="connsiteX101" fmla="*/ 1631347 w 3250596"/>
                  <a:gd name="connsiteY101" fmla="*/ 701802 h 1317212"/>
                  <a:gd name="connsiteX102" fmla="*/ 1631347 w 3250596"/>
                  <a:gd name="connsiteY102" fmla="*/ 697325 h 1317212"/>
                  <a:gd name="connsiteX103" fmla="*/ 1628108 w 3250596"/>
                  <a:gd name="connsiteY103" fmla="*/ 697325 h 1317212"/>
                  <a:gd name="connsiteX104" fmla="*/ 1628108 w 3250596"/>
                  <a:gd name="connsiteY104" fmla="*/ 689991 h 1317212"/>
                  <a:gd name="connsiteX105" fmla="*/ 1624298 w 3250596"/>
                  <a:gd name="connsiteY105" fmla="*/ 689991 h 1317212"/>
                  <a:gd name="connsiteX106" fmla="*/ 1624298 w 3250596"/>
                  <a:gd name="connsiteY106" fmla="*/ 682466 h 1317212"/>
                  <a:gd name="connsiteX107" fmla="*/ 1597628 w 3250596"/>
                  <a:gd name="connsiteY107" fmla="*/ 682466 h 1317212"/>
                  <a:gd name="connsiteX108" fmla="*/ 1597628 w 3250596"/>
                  <a:gd name="connsiteY108" fmla="*/ 659035 h 1317212"/>
                  <a:gd name="connsiteX109" fmla="*/ 1566196 w 3250596"/>
                  <a:gd name="connsiteY109" fmla="*/ 659035 h 1317212"/>
                  <a:gd name="connsiteX110" fmla="*/ 1566196 w 3250596"/>
                  <a:gd name="connsiteY110" fmla="*/ 655701 h 1317212"/>
                  <a:gd name="connsiteX111" fmla="*/ 1552194 w 3250596"/>
                  <a:gd name="connsiteY111" fmla="*/ 655701 h 1317212"/>
                  <a:gd name="connsiteX112" fmla="*/ 1552194 w 3250596"/>
                  <a:gd name="connsiteY112" fmla="*/ 647795 h 1317212"/>
                  <a:gd name="connsiteX113" fmla="*/ 1547622 w 3250596"/>
                  <a:gd name="connsiteY113" fmla="*/ 647795 h 1317212"/>
                  <a:gd name="connsiteX114" fmla="*/ 1547622 w 3250596"/>
                  <a:gd name="connsiteY114" fmla="*/ 644176 h 1317212"/>
                  <a:gd name="connsiteX115" fmla="*/ 1541621 w 3250596"/>
                  <a:gd name="connsiteY115" fmla="*/ 644176 h 1317212"/>
                  <a:gd name="connsiteX116" fmla="*/ 1541621 w 3250596"/>
                  <a:gd name="connsiteY116" fmla="*/ 639890 h 1317212"/>
                  <a:gd name="connsiteX117" fmla="*/ 1533239 w 3250596"/>
                  <a:gd name="connsiteY117" fmla="*/ 639890 h 1317212"/>
                  <a:gd name="connsiteX118" fmla="*/ 1533239 w 3250596"/>
                  <a:gd name="connsiteY118" fmla="*/ 617601 h 1317212"/>
                  <a:gd name="connsiteX119" fmla="*/ 1498949 w 3250596"/>
                  <a:gd name="connsiteY119" fmla="*/ 617601 h 1317212"/>
                  <a:gd name="connsiteX120" fmla="*/ 1498949 w 3250596"/>
                  <a:gd name="connsiteY120" fmla="*/ 613791 h 1317212"/>
                  <a:gd name="connsiteX121" fmla="*/ 1468279 w 3250596"/>
                  <a:gd name="connsiteY121" fmla="*/ 613791 h 1317212"/>
                  <a:gd name="connsiteX122" fmla="*/ 1468279 w 3250596"/>
                  <a:gd name="connsiteY122" fmla="*/ 595027 h 1317212"/>
                  <a:gd name="connsiteX123" fmla="*/ 1441895 w 3250596"/>
                  <a:gd name="connsiteY123" fmla="*/ 595027 h 1317212"/>
                  <a:gd name="connsiteX124" fmla="*/ 1441895 w 3250596"/>
                  <a:gd name="connsiteY124" fmla="*/ 586454 h 1317212"/>
                  <a:gd name="connsiteX125" fmla="*/ 1417606 w 3250596"/>
                  <a:gd name="connsiteY125" fmla="*/ 586454 h 1317212"/>
                  <a:gd name="connsiteX126" fmla="*/ 1417606 w 3250596"/>
                  <a:gd name="connsiteY126" fmla="*/ 575691 h 1317212"/>
                  <a:gd name="connsiteX127" fmla="*/ 1405890 w 3250596"/>
                  <a:gd name="connsiteY127" fmla="*/ 575691 h 1317212"/>
                  <a:gd name="connsiteX128" fmla="*/ 1405890 w 3250596"/>
                  <a:gd name="connsiteY128" fmla="*/ 572453 h 1317212"/>
                  <a:gd name="connsiteX129" fmla="*/ 1402366 w 3250596"/>
                  <a:gd name="connsiteY129" fmla="*/ 572453 h 1317212"/>
                  <a:gd name="connsiteX130" fmla="*/ 1402366 w 3250596"/>
                  <a:gd name="connsiteY130" fmla="*/ 549021 h 1317212"/>
                  <a:gd name="connsiteX131" fmla="*/ 1386459 w 3250596"/>
                  <a:gd name="connsiteY131" fmla="*/ 549021 h 1317212"/>
                  <a:gd name="connsiteX132" fmla="*/ 1386459 w 3250596"/>
                  <a:gd name="connsiteY132" fmla="*/ 537401 h 1317212"/>
                  <a:gd name="connsiteX133" fmla="*/ 1359218 w 3250596"/>
                  <a:gd name="connsiteY133" fmla="*/ 537401 h 1317212"/>
                  <a:gd name="connsiteX134" fmla="*/ 1359218 w 3250596"/>
                  <a:gd name="connsiteY134" fmla="*/ 534067 h 1317212"/>
                  <a:gd name="connsiteX135" fmla="*/ 1350550 w 3250596"/>
                  <a:gd name="connsiteY135" fmla="*/ 534067 h 1317212"/>
                  <a:gd name="connsiteX136" fmla="*/ 1350550 w 3250596"/>
                  <a:gd name="connsiteY136" fmla="*/ 518636 h 1317212"/>
                  <a:gd name="connsiteX137" fmla="*/ 1347216 w 3250596"/>
                  <a:gd name="connsiteY137" fmla="*/ 518636 h 1317212"/>
                  <a:gd name="connsiteX138" fmla="*/ 1347216 w 3250596"/>
                  <a:gd name="connsiteY138" fmla="*/ 508064 h 1317212"/>
                  <a:gd name="connsiteX139" fmla="*/ 1292352 w 3250596"/>
                  <a:gd name="connsiteY139" fmla="*/ 508064 h 1317212"/>
                  <a:gd name="connsiteX140" fmla="*/ 1292352 w 3250596"/>
                  <a:gd name="connsiteY140" fmla="*/ 503301 h 1317212"/>
                  <a:gd name="connsiteX141" fmla="*/ 1283303 w 3250596"/>
                  <a:gd name="connsiteY141" fmla="*/ 503301 h 1317212"/>
                  <a:gd name="connsiteX142" fmla="*/ 1283303 w 3250596"/>
                  <a:gd name="connsiteY142" fmla="*/ 495776 h 1317212"/>
                  <a:gd name="connsiteX143" fmla="*/ 1261110 w 3250596"/>
                  <a:gd name="connsiteY143" fmla="*/ 495776 h 1317212"/>
                  <a:gd name="connsiteX144" fmla="*/ 1261110 w 3250596"/>
                  <a:gd name="connsiteY144" fmla="*/ 469487 h 1317212"/>
                  <a:gd name="connsiteX145" fmla="*/ 1219581 w 3250596"/>
                  <a:gd name="connsiteY145" fmla="*/ 469487 h 1317212"/>
                  <a:gd name="connsiteX146" fmla="*/ 1219581 w 3250596"/>
                  <a:gd name="connsiteY146" fmla="*/ 461391 h 1317212"/>
                  <a:gd name="connsiteX147" fmla="*/ 1204627 w 3250596"/>
                  <a:gd name="connsiteY147" fmla="*/ 461391 h 1317212"/>
                  <a:gd name="connsiteX148" fmla="*/ 1204627 w 3250596"/>
                  <a:gd name="connsiteY148" fmla="*/ 453866 h 1317212"/>
                  <a:gd name="connsiteX149" fmla="*/ 1161383 w 3250596"/>
                  <a:gd name="connsiteY149" fmla="*/ 453866 h 1317212"/>
                  <a:gd name="connsiteX150" fmla="*/ 1161383 w 3250596"/>
                  <a:gd name="connsiteY150" fmla="*/ 438912 h 1317212"/>
                  <a:gd name="connsiteX151" fmla="*/ 1136714 w 3250596"/>
                  <a:gd name="connsiteY151" fmla="*/ 438912 h 1317212"/>
                  <a:gd name="connsiteX152" fmla="*/ 1136714 w 3250596"/>
                  <a:gd name="connsiteY152" fmla="*/ 435197 h 1317212"/>
                  <a:gd name="connsiteX153" fmla="*/ 1115187 w 3250596"/>
                  <a:gd name="connsiteY153" fmla="*/ 435197 h 1317212"/>
                  <a:gd name="connsiteX154" fmla="*/ 1115187 w 3250596"/>
                  <a:gd name="connsiteY154" fmla="*/ 420243 h 1317212"/>
                  <a:gd name="connsiteX155" fmla="*/ 1079754 w 3250596"/>
                  <a:gd name="connsiteY155" fmla="*/ 420243 h 1317212"/>
                  <a:gd name="connsiteX156" fmla="*/ 1079754 w 3250596"/>
                  <a:gd name="connsiteY156" fmla="*/ 408432 h 1317212"/>
                  <a:gd name="connsiteX157" fmla="*/ 1075849 w 3250596"/>
                  <a:gd name="connsiteY157" fmla="*/ 408432 h 1317212"/>
                  <a:gd name="connsiteX158" fmla="*/ 1075849 w 3250596"/>
                  <a:gd name="connsiteY158" fmla="*/ 404241 h 1317212"/>
                  <a:gd name="connsiteX159" fmla="*/ 1067086 w 3250596"/>
                  <a:gd name="connsiteY159" fmla="*/ 404241 h 1317212"/>
                  <a:gd name="connsiteX160" fmla="*/ 1067086 w 3250596"/>
                  <a:gd name="connsiteY160" fmla="*/ 397288 h 1317212"/>
                  <a:gd name="connsiteX161" fmla="*/ 1063752 w 3250596"/>
                  <a:gd name="connsiteY161" fmla="*/ 397288 h 1317212"/>
                  <a:gd name="connsiteX162" fmla="*/ 1063752 w 3250596"/>
                  <a:gd name="connsiteY162" fmla="*/ 393573 h 1317212"/>
                  <a:gd name="connsiteX163" fmla="*/ 1057370 w 3250596"/>
                  <a:gd name="connsiteY163" fmla="*/ 393573 h 1317212"/>
                  <a:gd name="connsiteX164" fmla="*/ 1057370 w 3250596"/>
                  <a:gd name="connsiteY164" fmla="*/ 370427 h 1317212"/>
                  <a:gd name="connsiteX165" fmla="*/ 1015651 w 3250596"/>
                  <a:gd name="connsiteY165" fmla="*/ 370427 h 1317212"/>
                  <a:gd name="connsiteX166" fmla="*/ 1015651 w 3250596"/>
                  <a:gd name="connsiteY166" fmla="*/ 355283 h 1317212"/>
                  <a:gd name="connsiteX167" fmla="*/ 1008507 w 3250596"/>
                  <a:gd name="connsiteY167" fmla="*/ 355283 h 1317212"/>
                  <a:gd name="connsiteX168" fmla="*/ 1008507 w 3250596"/>
                  <a:gd name="connsiteY168" fmla="*/ 347853 h 1317212"/>
                  <a:gd name="connsiteX169" fmla="*/ 1000696 w 3250596"/>
                  <a:gd name="connsiteY169" fmla="*/ 347853 h 1317212"/>
                  <a:gd name="connsiteX170" fmla="*/ 1000696 w 3250596"/>
                  <a:gd name="connsiteY170" fmla="*/ 331375 h 1317212"/>
                  <a:gd name="connsiteX171" fmla="*/ 973360 w 3250596"/>
                  <a:gd name="connsiteY171" fmla="*/ 331375 h 1317212"/>
                  <a:gd name="connsiteX172" fmla="*/ 973360 w 3250596"/>
                  <a:gd name="connsiteY172" fmla="*/ 305467 h 1317212"/>
                  <a:gd name="connsiteX173" fmla="*/ 960311 w 3250596"/>
                  <a:gd name="connsiteY173" fmla="*/ 305467 h 1317212"/>
                  <a:gd name="connsiteX174" fmla="*/ 960311 w 3250596"/>
                  <a:gd name="connsiteY174" fmla="*/ 298514 h 1317212"/>
                  <a:gd name="connsiteX175" fmla="*/ 957548 w 3250596"/>
                  <a:gd name="connsiteY175" fmla="*/ 298514 h 1317212"/>
                  <a:gd name="connsiteX176" fmla="*/ 957548 w 3250596"/>
                  <a:gd name="connsiteY176" fmla="*/ 294323 h 1317212"/>
                  <a:gd name="connsiteX177" fmla="*/ 954310 w 3250596"/>
                  <a:gd name="connsiteY177" fmla="*/ 294323 h 1317212"/>
                  <a:gd name="connsiteX178" fmla="*/ 954310 w 3250596"/>
                  <a:gd name="connsiteY178" fmla="*/ 290608 h 1317212"/>
                  <a:gd name="connsiteX179" fmla="*/ 944309 w 3250596"/>
                  <a:gd name="connsiteY179" fmla="*/ 290608 h 1317212"/>
                  <a:gd name="connsiteX180" fmla="*/ 944309 w 3250596"/>
                  <a:gd name="connsiteY180" fmla="*/ 279178 h 1317212"/>
                  <a:gd name="connsiteX181" fmla="*/ 920591 w 3250596"/>
                  <a:gd name="connsiteY181" fmla="*/ 279178 h 1317212"/>
                  <a:gd name="connsiteX182" fmla="*/ 920591 w 3250596"/>
                  <a:gd name="connsiteY182" fmla="*/ 270701 h 1317212"/>
                  <a:gd name="connsiteX183" fmla="*/ 904970 w 3250596"/>
                  <a:gd name="connsiteY183" fmla="*/ 270701 h 1317212"/>
                  <a:gd name="connsiteX184" fmla="*/ 904970 w 3250596"/>
                  <a:gd name="connsiteY184" fmla="*/ 267938 h 1317212"/>
                  <a:gd name="connsiteX185" fmla="*/ 899827 w 3250596"/>
                  <a:gd name="connsiteY185" fmla="*/ 267938 h 1317212"/>
                  <a:gd name="connsiteX186" fmla="*/ 899827 w 3250596"/>
                  <a:gd name="connsiteY186" fmla="*/ 263843 h 1317212"/>
                  <a:gd name="connsiteX187" fmla="*/ 896398 w 3250596"/>
                  <a:gd name="connsiteY187" fmla="*/ 263843 h 1317212"/>
                  <a:gd name="connsiteX188" fmla="*/ 896398 w 3250596"/>
                  <a:gd name="connsiteY188" fmla="*/ 256508 h 1317212"/>
                  <a:gd name="connsiteX189" fmla="*/ 862489 w 3250596"/>
                  <a:gd name="connsiteY189" fmla="*/ 256508 h 1317212"/>
                  <a:gd name="connsiteX190" fmla="*/ 862489 w 3250596"/>
                  <a:gd name="connsiteY190" fmla="*/ 248603 h 1317212"/>
                  <a:gd name="connsiteX191" fmla="*/ 836676 w 3250596"/>
                  <a:gd name="connsiteY191" fmla="*/ 248603 h 1317212"/>
                  <a:gd name="connsiteX192" fmla="*/ 836676 w 3250596"/>
                  <a:gd name="connsiteY192" fmla="*/ 240411 h 1317212"/>
                  <a:gd name="connsiteX193" fmla="*/ 805434 w 3250596"/>
                  <a:gd name="connsiteY193" fmla="*/ 240411 h 1317212"/>
                  <a:gd name="connsiteX194" fmla="*/ 805434 w 3250596"/>
                  <a:gd name="connsiteY194" fmla="*/ 233362 h 1317212"/>
                  <a:gd name="connsiteX195" fmla="*/ 801815 w 3250596"/>
                  <a:gd name="connsiteY195" fmla="*/ 233362 h 1317212"/>
                  <a:gd name="connsiteX196" fmla="*/ 801815 w 3250596"/>
                  <a:gd name="connsiteY196" fmla="*/ 225362 h 1317212"/>
                  <a:gd name="connsiteX197" fmla="*/ 789908 w 3250596"/>
                  <a:gd name="connsiteY197" fmla="*/ 225362 h 1317212"/>
                  <a:gd name="connsiteX198" fmla="*/ 789908 w 3250596"/>
                  <a:gd name="connsiteY198" fmla="*/ 207740 h 1317212"/>
                  <a:gd name="connsiteX199" fmla="*/ 760000 w 3250596"/>
                  <a:gd name="connsiteY199" fmla="*/ 207740 h 1317212"/>
                  <a:gd name="connsiteX200" fmla="*/ 760000 w 3250596"/>
                  <a:gd name="connsiteY200" fmla="*/ 199168 h 1317212"/>
                  <a:gd name="connsiteX201" fmla="*/ 741617 w 3250596"/>
                  <a:gd name="connsiteY201" fmla="*/ 199168 h 1317212"/>
                  <a:gd name="connsiteX202" fmla="*/ 741617 w 3250596"/>
                  <a:gd name="connsiteY202" fmla="*/ 195548 h 1317212"/>
                  <a:gd name="connsiteX203" fmla="*/ 738378 w 3250596"/>
                  <a:gd name="connsiteY203" fmla="*/ 195548 h 1317212"/>
                  <a:gd name="connsiteX204" fmla="*/ 738378 w 3250596"/>
                  <a:gd name="connsiteY204" fmla="*/ 192215 h 1317212"/>
                  <a:gd name="connsiteX205" fmla="*/ 735902 w 3250596"/>
                  <a:gd name="connsiteY205" fmla="*/ 192215 h 1317212"/>
                  <a:gd name="connsiteX206" fmla="*/ 735902 w 3250596"/>
                  <a:gd name="connsiteY206" fmla="*/ 187738 h 1317212"/>
                  <a:gd name="connsiteX207" fmla="*/ 731901 w 3250596"/>
                  <a:gd name="connsiteY207" fmla="*/ 187738 h 1317212"/>
                  <a:gd name="connsiteX208" fmla="*/ 731901 w 3250596"/>
                  <a:gd name="connsiteY208" fmla="*/ 161544 h 1317212"/>
                  <a:gd name="connsiteX209" fmla="*/ 695611 w 3250596"/>
                  <a:gd name="connsiteY209" fmla="*/ 161544 h 1317212"/>
                  <a:gd name="connsiteX210" fmla="*/ 695611 w 3250596"/>
                  <a:gd name="connsiteY210" fmla="*/ 149924 h 1317212"/>
                  <a:gd name="connsiteX211" fmla="*/ 670751 w 3250596"/>
                  <a:gd name="connsiteY211" fmla="*/ 149924 h 1317212"/>
                  <a:gd name="connsiteX212" fmla="*/ 670751 w 3250596"/>
                  <a:gd name="connsiteY212" fmla="*/ 145352 h 1317212"/>
                  <a:gd name="connsiteX213" fmla="*/ 659797 w 3250596"/>
                  <a:gd name="connsiteY213" fmla="*/ 145352 h 1317212"/>
                  <a:gd name="connsiteX214" fmla="*/ 659797 w 3250596"/>
                  <a:gd name="connsiteY214" fmla="*/ 135541 h 1317212"/>
                  <a:gd name="connsiteX215" fmla="*/ 619982 w 3250596"/>
                  <a:gd name="connsiteY215" fmla="*/ 135541 h 1317212"/>
                  <a:gd name="connsiteX216" fmla="*/ 619982 w 3250596"/>
                  <a:gd name="connsiteY216" fmla="*/ 127445 h 1317212"/>
                  <a:gd name="connsiteX217" fmla="*/ 616172 w 3250596"/>
                  <a:gd name="connsiteY217" fmla="*/ 127445 h 1317212"/>
                  <a:gd name="connsiteX218" fmla="*/ 616172 w 3250596"/>
                  <a:gd name="connsiteY218" fmla="*/ 123349 h 1317212"/>
                  <a:gd name="connsiteX219" fmla="*/ 588169 w 3250596"/>
                  <a:gd name="connsiteY219" fmla="*/ 123349 h 1317212"/>
                  <a:gd name="connsiteX220" fmla="*/ 588169 w 3250596"/>
                  <a:gd name="connsiteY220" fmla="*/ 112490 h 1317212"/>
                  <a:gd name="connsiteX221" fmla="*/ 528161 w 3250596"/>
                  <a:gd name="connsiteY221" fmla="*/ 112490 h 1317212"/>
                  <a:gd name="connsiteX222" fmla="*/ 528161 w 3250596"/>
                  <a:gd name="connsiteY222" fmla="*/ 108299 h 1317212"/>
                  <a:gd name="connsiteX223" fmla="*/ 457676 w 3250596"/>
                  <a:gd name="connsiteY223" fmla="*/ 108299 h 1317212"/>
                  <a:gd name="connsiteX224" fmla="*/ 457676 w 3250596"/>
                  <a:gd name="connsiteY224" fmla="*/ 96488 h 1317212"/>
                  <a:gd name="connsiteX225" fmla="*/ 451580 w 3250596"/>
                  <a:gd name="connsiteY225" fmla="*/ 96488 h 1317212"/>
                  <a:gd name="connsiteX226" fmla="*/ 451580 w 3250596"/>
                  <a:gd name="connsiteY226" fmla="*/ 92488 h 1317212"/>
                  <a:gd name="connsiteX227" fmla="*/ 411194 w 3250596"/>
                  <a:gd name="connsiteY227" fmla="*/ 92488 h 1317212"/>
                  <a:gd name="connsiteX228" fmla="*/ 411194 w 3250596"/>
                  <a:gd name="connsiteY228" fmla="*/ 88392 h 1317212"/>
                  <a:gd name="connsiteX229" fmla="*/ 387382 w 3250596"/>
                  <a:gd name="connsiteY229" fmla="*/ 88392 h 1317212"/>
                  <a:gd name="connsiteX230" fmla="*/ 387382 w 3250596"/>
                  <a:gd name="connsiteY230" fmla="*/ 73819 h 1317212"/>
                  <a:gd name="connsiteX231" fmla="*/ 375571 w 3250596"/>
                  <a:gd name="connsiteY231" fmla="*/ 73819 h 1317212"/>
                  <a:gd name="connsiteX232" fmla="*/ 375571 w 3250596"/>
                  <a:gd name="connsiteY232" fmla="*/ 65723 h 1317212"/>
                  <a:gd name="connsiteX233" fmla="*/ 324231 w 3250596"/>
                  <a:gd name="connsiteY233" fmla="*/ 65723 h 1317212"/>
                  <a:gd name="connsiteX234" fmla="*/ 324231 w 3250596"/>
                  <a:gd name="connsiteY234" fmla="*/ 47244 h 1317212"/>
                  <a:gd name="connsiteX235" fmla="*/ 302324 w 3250596"/>
                  <a:gd name="connsiteY235" fmla="*/ 47244 h 1317212"/>
                  <a:gd name="connsiteX236" fmla="*/ 302324 w 3250596"/>
                  <a:gd name="connsiteY236" fmla="*/ 42672 h 1317212"/>
                  <a:gd name="connsiteX237" fmla="*/ 293560 w 3250596"/>
                  <a:gd name="connsiteY237" fmla="*/ 42672 h 1317212"/>
                  <a:gd name="connsiteX238" fmla="*/ 293560 w 3250596"/>
                  <a:gd name="connsiteY238" fmla="*/ 31623 h 1317212"/>
                  <a:gd name="connsiteX239" fmla="*/ 289846 w 3250596"/>
                  <a:gd name="connsiteY239" fmla="*/ 31623 h 1317212"/>
                  <a:gd name="connsiteX240" fmla="*/ 289846 w 3250596"/>
                  <a:gd name="connsiteY240" fmla="*/ 20383 h 1317212"/>
                  <a:gd name="connsiteX241" fmla="*/ 266700 w 3250596"/>
                  <a:gd name="connsiteY241" fmla="*/ 20383 h 1317212"/>
                  <a:gd name="connsiteX242" fmla="*/ 266700 w 3250596"/>
                  <a:gd name="connsiteY242" fmla="*/ 13335 h 1317212"/>
                  <a:gd name="connsiteX243" fmla="*/ 195834 w 3250596"/>
                  <a:gd name="connsiteY243" fmla="*/ 13335 h 1317212"/>
                  <a:gd name="connsiteX244" fmla="*/ 195834 w 3250596"/>
                  <a:gd name="connsiteY244" fmla="*/ 0 h 1317212"/>
                  <a:gd name="connsiteX245" fmla="*/ 0 w 3250596"/>
                  <a:gd name="connsiteY245" fmla="*/ 0 h 131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3250596" h="1317212">
                    <a:moveTo>
                      <a:pt x="3250597" y="1317212"/>
                    </a:moveTo>
                    <a:lnTo>
                      <a:pt x="2703195" y="1317212"/>
                    </a:lnTo>
                    <a:lnTo>
                      <a:pt x="2703195" y="1275588"/>
                    </a:lnTo>
                    <a:lnTo>
                      <a:pt x="2605659" y="1275588"/>
                    </a:lnTo>
                    <a:lnTo>
                      <a:pt x="2605659" y="1252728"/>
                    </a:lnTo>
                    <a:lnTo>
                      <a:pt x="2589657" y="1252728"/>
                    </a:lnTo>
                    <a:lnTo>
                      <a:pt x="2589657" y="1225963"/>
                    </a:lnTo>
                    <a:lnTo>
                      <a:pt x="2531555" y="1225963"/>
                    </a:lnTo>
                    <a:lnTo>
                      <a:pt x="2531555" y="1210723"/>
                    </a:lnTo>
                    <a:lnTo>
                      <a:pt x="2386489" y="1210723"/>
                    </a:lnTo>
                    <a:lnTo>
                      <a:pt x="2386489" y="1188720"/>
                    </a:lnTo>
                    <a:lnTo>
                      <a:pt x="2373630" y="1188720"/>
                    </a:lnTo>
                    <a:lnTo>
                      <a:pt x="2373630" y="1176147"/>
                    </a:lnTo>
                    <a:lnTo>
                      <a:pt x="2352675" y="1176147"/>
                    </a:lnTo>
                    <a:lnTo>
                      <a:pt x="2352675" y="1157478"/>
                    </a:lnTo>
                    <a:lnTo>
                      <a:pt x="2322576" y="1157478"/>
                    </a:lnTo>
                    <a:lnTo>
                      <a:pt x="2322576" y="1146048"/>
                    </a:lnTo>
                    <a:lnTo>
                      <a:pt x="2288191" y="1146048"/>
                    </a:lnTo>
                    <a:lnTo>
                      <a:pt x="2288191" y="1127760"/>
                    </a:lnTo>
                    <a:lnTo>
                      <a:pt x="2273332" y="1127760"/>
                    </a:lnTo>
                    <a:lnTo>
                      <a:pt x="2273332" y="1119759"/>
                    </a:lnTo>
                    <a:lnTo>
                      <a:pt x="2254949" y="1119759"/>
                    </a:lnTo>
                    <a:lnTo>
                      <a:pt x="2254949" y="1112234"/>
                    </a:lnTo>
                    <a:lnTo>
                      <a:pt x="2228088" y="1112234"/>
                    </a:lnTo>
                    <a:lnTo>
                      <a:pt x="2228088" y="1103471"/>
                    </a:lnTo>
                    <a:lnTo>
                      <a:pt x="2221897" y="1103471"/>
                    </a:lnTo>
                    <a:lnTo>
                      <a:pt x="2221897" y="1095566"/>
                    </a:lnTo>
                    <a:lnTo>
                      <a:pt x="2202752" y="1095566"/>
                    </a:lnTo>
                    <a:lnTo>
                      <a:pt x="2202752" y="1089184"/>
                    </a:lnTo>
                    <a:lnTo>
                      <a:pt x="2172748" y="1089184"/>
                    </a:lnTo>
                    <a:lnTo>
                      <a:pt x="2172748" y="1081373"/>
                    </a:lnTo>
                    <a:lnTo>
                      <a:pt x="2162366" y="1081373"/>
                    </a:lnTo>
                    <a:lnTo>
                      <a:pt x="2162366" y="1073372"/>
                    </a:lnTo>
                    <a:lnTo>
                      <a:pt x="2154746" y="1073372"/>
                    </a:lnTo>
                    <a:lnTo>
                      <a:pt x="2154746" y="1062133"/>
                    </a:lnTo>
                    <a:lnTo>
                      <a:pt x="2141792" y="1062133"/>
                    </a:lnTo>
                    <a:lnTo>
                      <a:pt x="2141792" y="1048226"/>
                    </a:lnTo>
                    <a:lnTo>
                      <a:pt x="2126075" y="1048226"/>
                    </a:lnTo>
                    <a:lnTo>
                      <a:pt x="2126075" y="1039558"/>
                    </a:lnTo>
                    <a:lnTo>
                      <a:pt x="2102072" y="1039558"/>
                    </a:lnTo>
                    <a:lnTo>
                      <a:pt x="2102072" y="1035749"/>
                    </a:lnTo>
                    <a:lnTo>
                      <a:pt x="2073688" y="1035749"/>
                    </a:lnTo>
                    <a:lnTo>
                      <a:pt x="2073688" y="1014984"/>
                    </a:lnTo>
                    <a:lnTo>
                      <a:pt x="2052733" y="1014984"/>
                    </a:lnTo>
                    <a:lnTo>
                      <a:pt x="2052733" y="1008793"/>
                    </a:lnTo>
                    <a:lnTo>
                      <a:pt x="2039874" y="1008793"/>
                    </a:lnTo>
                    <a:lnTo>
                      <a:pt x="2039874" y="997744"/>
                    </a:lnTo>
                    <a:lnTo>
                      <a:pt x="2029968" y="997744"/>
                    </a:lnTo>
                    <a:lnTo>
                      <a:pt x="2029968" y="968026"/>
                    </a:lnTo>
                    <a:lnTo>
                      <a:pt x="2007489" y="968026"/>
                    </a:lnTo>
                    <a:lnTo>
                      <a:pt x="2007489" y="963740"/>
                    </a:lnTo>
                    <a:lnTo>
                      <a:pt x="2004727" y="963740"/>
                    </a:lnTo>
                    <a:lnTo>
                      <a:pt x="2004727" y="956024"/>
                    </a:lnTo>
                    <a:lnTo>
                      <a:pt x="1999679" y="956024"/>
                    </a:lnTo>
                    <a:lnTo>
                      <a:pt x="1999679" y="948785"/>
                    </a:lnTo>
                    <a:lnTo>
                      <a:pt x="1995773" y="948785"/>
                    </a:lnTo>
                    <a:lnTo>
                      <a:pt x="1995773" y="944118"/>
                    </a:lnTo>
                    <a:lnTo>
                      <a:pt x="1989582" y="944118"/>
                    </a:lnTo>
                    <a:lnTo>
                      <a:pt x="1989582" y="937260"/>
                    </a:lnTo>
                    <a:lnTo>
                      <a:pt x="1938623" y="937260"/>
                    </a:lnTo>
                    <a:lnTo>
                      <a:pt x="1938623" y="929926"/>
                    </a:lnTo>
                    <a:lnTo>
                      <a:pt x="1932051" y="929926"/>
                    </a:lnTo>
                    <a:lnTo>
                      <a:pt x="1932051" y="922020"/>
                    </a:lnTo>
                    <a:lnTo>
                      <a:pt x="1923288" y="922020"/>
                    </a:lnTo>
                    <a:lnTo>
                      <a:pt x="1923288" y="917543"/>
                    </a:lnTo>
                    <a:lnTo>
                      <a:pt x="1898047" y="917543"/>
                    </a:lnTo>
                    <a:lnTo>
                      <a:pt x="1898047" y="895064"/>
                    </a:lnTo>
                    <a:lnTo>
                      <a:pt x="1859471" y="895064"/>
                    </a:lnTo>
                    <a:lnTo>
                      <a:pt x="1859471" y="891540"/>
                    </a:lnTo>
                    <a:lnTo>
                      <a:pt x="1856518" y="891540"/>
                    </a:lnTo>
                    <a:lnTo>
                      <a:pt x="1856518" y="887540"/>
                    </a:lnTo>
                    <a:lnTo>
                      <a:pt x="1852422" y="887540"/>
                    </a:lnTo>
                    <a:lnTo>
                      <a:pt x="1852422" y="880205"/>
                    </a:lnTo>
                    <a:lnTo>
                      <a:pt x="1837563" y="880205"/>
                    </a:lnTo>
                    <a:lnTo>
                      <a:pt x="1837563" y="849344"/>
                    </a:lnTo>
                    <a:lnTo>
                      <a:pt x="1791748" y="849344"/>
                    </a:lnTo>
                    <a:lnTo>
                      <a:pt x="1791748" y="845344"/>
                    </a:lnTo>
                    <a:lnTo>
                      <a:pt x="1788795" y="845344"/>
                    </a:lnTo>
                    <a:lnTo>
                      <a:pt x="1788795" y="838962"/>
                    </a:lnTo>
                    <a:lnTo>
                      <a:pt x="1786509" y="838962"/>
                    </a:lnTo>
                    <a:lnTo>
                      <a:pt x="1786509" y="834676"/>
                    </a:lnTo>
                    <a:lnTo>
                      <a:pt x="1780222" y="834676"/>
                    </a:lnTo>
                    <a:lnTo>
                      <a:pt x="1780222" y="802005"/>
                    </a:lnTo>
                    <a:lnTo>
                      <a:pt x="1751743" y="802005"/>
                    </a:lnTo>
                    <a:lnTo>
                      <a:pt x="1751743" y="797243"/>
                    </a:lnTo>
                    <a:lnTo>
                      <a:pt x="1746980" y="797243"/>
                    </a:lnTo>
                    <a:lnTo>
                      <a:pt x="1746980" y="792480"/>
                    </a:lnTo>
                    <a:lnTo>
                      <a:pt x="1728311" y="792480"/>
                    </a:lnTo>
                    <a:lnTo>
                      <a:pt x="1728311" y="781241"/>
                    </a:lnTo>
                    <a:lnTo>
                      <a:pt x="1722596" y="781241"/>
                    </a:lnTo>
                    <a:lnTo>
                      <a:pt x="1722596" y="754475"/>
                    </a:lnTo>
                    <a:lnTo>
                      <a:pt x="1687640" y="754475"/>
                    </a:lnTo>
                    <a:lnTo>
                      <a:pt x="1687640" y="750570"/>
                    </a:lnTo>
                    <a:lnTo>
                      <a:pt x="1666970" y="750570"/>
                    </a:lnTo>
                    <a:lnTo>
                      <a:pt x="1666970" y="743141"/>
                    </a:lnTo>
                    <a:lnTo>
                      <a:pt x="1664018" y="743141"/>
                    </a:lnTo>
                    <a:lnTo>
                      <a:pt x="1664018" y="739235"/>
                    </a:lnTo>
                    <a:lnTo>
                      <a:pt x="1657636" y="739235"/>
                    </a:lnTo>
                    <a:lnTo>
                      <a:pt x="1657636" y="727329"/>
                    </a:lnTo>
                    <a:lnTo>
                      <a:pt x="1635157" y="727329"/>
                    </a:lnTo>
                    <a:lnTo>
                      <a:pt x="1635157" y="701802"/>
                    </a:lnTo>
                    <a:lnTo>
                      <a:pt x="1631347" y="701802"/>
                    </a:lnTo>
                    <a:lnTo>
                      <a:pt x="1631347" y="697325"/>
                    </a:lnTo>
                    <a:lnTo>
                      <a:pt x="1628108" y="697325"/>
                    </a:lnTo>
                    <a:lnTo>
                      <a:pt x="1628108" y="689991"/>
                    </a:lnTo>
                    <a:lnTo>
                      <a:pt x="1624298" y="689991"/>
                    </a:lnTo>
                    <a:lnTo>
                      <a:pt x="1624298" y="682466"/>
                    </a:lnTo>
                    <a:lnTo>
                      <a:pt x="1597628" y="682466"/>
                    </a:lnTo>
                    <a:lnTo>
                      <a:pt x="1597628" y="659035"/>
                    </a:lnTo>
                    <a:lnTo>
                      <a:pt x="1566196" y="659035"/>
                    </a:lnTo>
                    <a:lnTo>
                      <a:pt x="1566196" y="655701"/>
                    </a:lnTo>
                    <a:lnTo>
                      <a:pt x="1552194" y="655701"/>
                    </a:lnTo>
                    <a:lnTo>
                      <a:pt x="1552194" y="647795"/>
                    </a:lnTo>
                    <a:lnTo>
                      <a:pt x="1547622" y="647795"/>
                    </a:lnTo>
                    <a:lnTo>
                      <a:pt x="1547622" y="644176"/>
                    </a:lnTo>
                    <a:lnTo>
                      <a:pt x="1541621" y="644176"/>
                    </a:lnTo>
                    <a:lnTo>
                      <a:pt x="1541621" y="639890"/>
                    </a:lnTo>
                    <a:lnTo>
                      <a:pt x="1533239" y="639890"/>
                    </a:lnTo>
                    <a:lnTo>
                      <a:pt x="1533239" y="617601"/>
                    </a:lnTo>
                    <a:lnTo>
                      <a:pt x="1498949" y="617601"/>
                    </a:lnTo>
                    <a:lnTo>
                      <a:pt x="1498949" y="613791"/>
                    </a:lnTo>
                    <a:lnTo>
                      <a:pt x="1468279" y="613791"/>
                    </a:lnTo>
                    <a:lnTo>
                      <a:pt x="1468279" y="595027"/>
                    </a:lnTo>
                    <a:lnTo>
                      <a:pt x="1441895" y="595027"/>
                    </a:lnTo>
                    <a:lnTo>
                      <a:pt x="1441895" y="586454"/>
                    </a:lnTo>
                    <a:lnTo>
                      <a:pt x="1417606" y="586454"/>
                    </a:lnTo>
                    <a:lnTo>
                      <a:pt x="1417606" y="575691"/>
                    </a:lnTo>
                    <a:lnTo>
                      <a:pt x="1405890" y="575691"/>
                    </a:lnTo>
                    <a:lnTo>
                      <a:pt x="1405890" y="572453"/>
                    </a:lnTo>
                    <a:lnTo>
                      <a:pt x="1402366" y="572453"/>
                    </a:lnTo>
                    <a:lnTo>
                      <a:pt x="1402366" y="549021"/>
                    </a:lnTo>
                    <a:lnTo>
                      <a:pt x="1386459" y="549021"/>
                    </a:lnTo>
                    <a:lnTo>
                      <a:pt x="1386459" y="537401"/>
                    </a:lnTo>
                    <a:lnTo>
                      <a:pt x="1359218" y="537401"/>
                    </a:lnTo>
                    <a:lnTo>
                      <a:pt x="1359218" y="534067"/>
                    </a:lnTo>
                    <a:lnTo>
                      <a:pt x="1350550" y="534067"/>
                    </a:lnTo>
                    <a:lnTo>
                      <a:pt x="1350550" y="518636"/>
                    </a:lnTo>
                    <a:lnTo>
                      <a:pt x="1347216" y="518636"/>
                    </a:lnTo>
                    <a:lnTo>
                      <a:pt x="1347216" y="508064"/>
                    </a:lnTo>
                    <a:lnTo>
                      <a:pt x="1292352" y="508064"/>
                    </a:lnTo>
                    <a:lnTo>
                      <a:pt x="1292352" y="503301"/>
                    </a:lnTo>
                    <a:lnTo>
                      <a:pt x="1283303" y="503301"/>
                    </a:lnTo>
                    <a:lnTo>
                      <a:pt x="1283303" y="495776"/>
                    </a:lnTo>
                    <a:lnTo>
                      <a:pt x="1261110" y="495776"/>
                    </a:lnTo>
                    <a:lnTo>
                      <a:pt x="1261110" y="469487"/>
                    </a:lnTo>
                    <a:lnTo>
                      <a:pt x="1219581" y="469487"/>
                    </a:lnTo>
                    <a:lnTo>
                      <a:pt x="1219581" y="461391"/>
                    </a:lnTo>
                    <a:lnTo>
                      <a:pt x="1204627" y="461391"/>
                    </a:lnTo>
                    <a:lnTo>
                      <a:pt x="1204627" y="453866"/>
                    </a:lnTo>
                    <a:lnTo>
                      <a:pt x="1161383" y="453866"/>
                    </a:lnTo>
                    <a:lnTo>
                      <a:pt x="1161383" y="438912"/>
                    </a:lnTo>
                    <a:lnTo>
                      <a:pt x="1136714" y="438912"/>
                    </a:lnTo>
                    <a:lnTo>
                      <a:pt x="1136714" y="435197"/>
                    </a:lnTo>
                    <a:lnTo>
                      <a:pt x="1115187" y="435197"/>
                    </a:lnTo>
                    <a:lnTo>
                      <a:pt x="1115187" y="420243"/>
                    </a:lnTo>
                    <a:lnTo>
                      <a:pt x="1079754" y="420243"/>
                    </a:lnTo>
                    <a:lnTo>
                      <a:pt x="1079754" y="408432"/>
                    </a:lnTo>
                    <a:lnTo>
                      <a:pt x="1075849" y="408432"/>
                    </a:lnTo>
                    <a:lnTo>
                      <a:pt x="1075849" y="404241"/>
                    </a:lnTo>
                    <a:lnTo>
                      <a:pt x="1067086" y="404241"/>
                    </a:lnTo>
                    <a:lnTo>
                      <a:pt x="1067086" y="397288"/>
                    </a:lnTo>
                    <a:lnTo>
                      <a:pt x="1063752" y="397288"/>
                    </a:lnTo>
                    <a:lnTo>
                      <a:pt x="1063752" y="393573"/>
                    </a:lnTo>
                    <a:lnTo>
                      <a:pt x="1057370" y="393573"/>
                    </a:lnTo>
                    <a:lnTo>
                      <a:pt x="1057370" y="370427"/>
                    </a:lnTo>
                    <a:lnTo>
                      <a:pt x="1015651" y="370427"/>
                    </a:lnTo>
                    <a:lnTo>
                      <a:pt x="1015651" y="355283"/>
                    </a:lnTo>
                    <a:lnTo>
                      <a:pt x="1008507" y="355283"/>
                    </a:lnTo>
                    <a:lnTo>
                      <a:pt x="1008507" y="347853"/>
                    </a:lnTo>
                    <a:lnTo>
                      <a:pt x="1000696" y="347853"/>
                    </a:lnTo>
                    <a:lnTo>
                      <a:pt x="1000696" y="331375"/>
                    </a:lnTo>
                    <a:lnTo>
                      <a:pt x="973360" y="331375"/>
                    </a:lnTo>
                    <a:lnTo>
                      <a:pt x="973360" y="305467"/>
                    </a:lnTo>
                    <a:lnTo>
                      <a:pt x="960311" y="305467"/>
                    </a:lnTo>
                    <a:lnTo>
                      <a:pt x="960311" y="298514"/>
                    </a:lnTo>
                    <a:lnTo>
                      <a:pt x="957548" y="298514"/>
                    </a:lnTo>
                    <a:lnTo>
                      <a:pt x="957548" y="294323"/>
                    </a:lnTo>
                    <a:lnTo>
                      <a:pt x="954310" y="294323"/>
                    </a:lnTo>
                    <a:lnTo>
                      <a:pt x="954310" y="290608"/>
                    </a:lnTo>
                    <a:lnTo>
                      <a:pt x="944309" y="290608"/>
                    </a:lnTo>
                    <a:lnTo>
                      <a:pt x="944309" y="279178"/>
                    </a:lnTo>
                    <a:lnTo>
                      <a:pt x="920591" y="279178"/>
                    </a:lnTo>
                    <a:lnTo>
                      <a:pt x="920591" y="270701"/>
                    </a:lnTo>
                    <a:lnTo>
                      <a:pt x="904970" y="270701"/>
                    </a:lnTo>
                    <a:lnTo>
                      <a:pt x="904970" y="267938"/>
                    </a:lnTo>
                    <a:lnTo>
                      <a:pt x="899827" y="267938"/>
                    </a:lnTo>
                    <a:lnTo>
                      <a:pt x="899827" y="263843"/>
                    </a:lnTo>
                    <a:lnTo>
                      <a:pt x="896398" y="263843"/>
                    </a:lnTo>
                    <a:lnTo>
                      <a:pt x="896398" y="256508"/>
                    </a:lnTo>
                    <a:lnTo>
                      <a:pt x="862489" y="256508"/>
                    </a:lnTo>
                    <a:lnTo>
                      <a:pt x="862489" y="248603"/>
                    </a:lnTo>
                    <a:lnTo>
                      <a:pt x="836676" y="248603"/>
                    </a:lnTo>
                    <a:lnTo>
                      <a:pt x="836676" y="240411"/>
                    </a:lnTo>
                    <a:lnTo>
                      <a:pt x="805434" y="240411"/>
                    </a:lnTo>
                    <a:lnTo>
                      <a:pt x="805434" y="233362"/>
                    </a:lnTo>
                    <a:lnTo>
                      <a:pt x="801815" y="233362"/>
                    </a:lnTo>
                    <a:lnTo>
                      <a:pt x="801815" y="225362"/>
                    </a:lnTo>
                    <a:lnTo>
                      <a:pt x="789908" y="225362"/>
                    </a:lnTo>
                    <a:lnTo>
                      <a:pt x="789908" y="207740"/>
                    </a:lnTo>
                    <a:lnTo>
                      <a:pt x="760000" y="207740"/>
                    </a:lnTo>
                    <a:lnTo>
                      <a:pt x="760000" y="199168"/>
                    </a:lnTo>
                    <a:lnTo>
                      <a:pt x="741617" y="199168"/>
                    </a:lnTo>
                    <a:lnTo>
                      <a:pt x="741617" y="195548"/>
                    </a:lnTo>
                    <a:lnTo>
                      <a:pt x="738378" y="195548"/>
                    </a:lnTo>
                    <a:lnTo>
                      <a:pt x="738378" y="192215"/>
                    </a:lnTo>
                    <a:lnTo>
                      <a:pt x="735902" y="192215"/>
                    </a:lnTo>
                    <a:lnTo>
                      <a:pt x="735902" y="187738"/>
                    </a:lnTo>
                    <a:lnTo>
                      <a:pt x="731901" y="187738"/>
                    </a:lnTo>
                    <a:lnTo>
                      <a:pt x="731901" y="161544"/>
                    </a:lnTo>
                    <a:lnTo>
                      <a:pt x="695611" y="161544"/>
                    </a:lnTo>
                    <a:lnTo>
                      <a:pt x="695611" y="149924"/>
                    </a:lnTo>
                    <a:lnTo>
                      <a:pt x="670751" y="149924"/>
                    </a:lnTo>
                    <a:lnTo>
                      <a:pt x="670751" y="145352"/>
                    </a:lnTo>
                    <a:lnTo>
                      <a:pt x="659797" y="145352"/>
                    </a:lnTo>
                    <a:lnTo>
                      <a:pt x="659797" y="135541"/>
                    </a:lnTo>
                    <a:lnTo>
                      <a:pt x="619982" y="135541"/>
                    </a:lnTo>
                    <a:lnTo>
                      <a:pt x="619982" y="127445"/>
                    </a:lnTo>
                    <a:lnTo>
                      <a:pt x="616172" y="127445"/>
                    </a:lnTo>
                    <a:lnTo>
                      <a:pt x="616172" y="123349"/>
                    </a:lnTo>
                    <a:lnTo>
                      <a:pt x="588169" y="123349"/>
                    </a:lnTo>
                    <a:lnTo>
                      <a:pt x="588169" y="112490"/>
                    </a:lnTo>
                    <a:lnTo>
                      <a:pt x="528161" y="112490"/>
                    </a:lnTo>
                    <a:lnTo>
                      <a:pt x="528161" y="108299"/>
                    </a:lnTo>
                    <a:lnTo>
                      <a:pt x="457676" y="108299"/>
                    </a:lnTo>
                    <a:lnTo>
                      <a:pt x="457676" y="96488"/>
                    </a:lnTo>
                    <a:lnTo>
                      <a:pt x="451580" y="96488"/>
                    </a:lnTo>
                    <a:lnTo>
                      <a:pt x="451580" y="92488"/>
                    </a:lnTo>
                    <a:lnTo>
                      <a:pt x="411194" y="92488"/>
                    </a:lnTo>
                    <a:lnTo>
                      <a:pt x="411194" y="88392"/>
                    </a:lnTo>
                    <a:lnTo>
                      <a:pt x="387382" y="88392"/>
                    </a:lnTo>
                    <a:lnTo>
                      <a:pt x="387382" y="73819"/>
                    </a:lnTo>
                    <a:lnTo>
                      <a:pt x="375571" y="73819"/>
                    </a:lnTo>
                    <a:lnTo>
                      <a:pt x="375571" y="65723"/>
                    </a:lnTo>
                    <a:lnTo>
                      <a:pt x="324231" y="65723"/>
                    </a:lnTo>
                    <a:lnTo>
                      <a:pt x="324231" y="47244"/>
                    </a:lnTo>
                    <a:lnTo>
                      <a:pt x="302324" y="47244"/>
                    </a:lnTo>
                    <a:lnTo>
                      <a:pt x="302324" y="42672"/>
                    </a:lnTo>
                    <a:lnTo>
                      <a:pt x="293560" y="42672"/>
                    </a:lnTo>
                    <a:lnTo>
                      <a:pt x="293560" y="31623"/>
                    </a:lnTo>
                    <a:lnTo>
                      <a:pt x="289846" y="31623"/>
                    </a:lnTo>
                    <a:lnTo>
                      <a:pt x="289846" y="20383"/>
                    </a:lnTo>
                    <a:lnTo>
                      <a:pt x="266700" y="20383"/>
                    </a:lnTo>
                    <a:lnTo>
                      <a:pt x="266700" y="13335"/>
                    </a:lnTo>
                    <a:lnTo>
                      <a:pt x="195834" y="13335"/>
                    </a:lnTo>
                    <a:lnTo>
                      <a:pt x="195834" y="0"/>
                    </a:lnTo>
                    <a:lnTo>
                      <a:pt x="0" y="0"/>
                    </a:lnTo>
                  </a:path>
                </a:pathLst>
              </a:custGeom>
              <a:noFill/>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nvGrpSpPr>
              <p:cNvPr id="1170" name="Group 1169">
                <a:extLst>
                  <a:ext uri="{FF2B5EF4-FFF2-40B4-BE49-F238E27FC236}">
                    <a16:creationId xmlns:a16="http://schemas.microsoft.com/office/drawing/2014/main" id="{B8392B26-E83D-B59D-4C51-232216E73EF4}"/>
                  </a:ext>
                </a:extLst>
              </p:cNvPr>
              <p:cNvGrpSpPr/>
              <p:nvPr/>
            </p:nvGrpSpPr>
            <p:grpSpPr>
              <a:xfrm>
                <a:off x="1757414" y="1598488"/>
                <a:ext cx="5440030" cy="2262940"/>
                <a:chOff x="1757414" y="1598488"/>
                <a:chExt cx="5440030" cy="2262940"/>
              </a:xfrm>
            </p:grpSpPr>
            <p:grpSp>
              <p:nvGrpSpPr>
                <p:cNvPr id="1171" name="Graphic 1449">
                  <a:extLst>
                    <a:ext uri="{FF2B5EF4-FFF2-40B4-BE49-F238E27FC236}">
                      <a16:creationId xmlns:a16="http://schemas.microsoft.com/office/drawing/2014/main" id="{785513BF-F05F-481C-4576-843E33BDF7C6}"/>
                    </a:ext>
                  </a:extLst>
                </p:cNvPr>
                <p:cNvGrpSpPr/>
                <p:nvPr/>
              </p:nvGrpSpPr>
              <p:grpSpPr>
                <a:xfrm>
                  <a:off x="1757414" y="1598488"/>
                  <a:ext cx="67468" cy="67467"/>
                  <a:chOff x="3236824" y="2256015"/>
                  <a:chExt cx="40481" cy="40481"/>
                </a:xfrm>
                <a:solidFill>
                  <a:srgbClr val="000000"/>
                </a:solidFill>
              </p:grpSpPr>
              <p:sp>
                <p:nvSpPr>
                  <p:cNvPr id="1472" name="Freeform: Shape 1471">
                    <a:extLst>
                      <a:ext uri="{FF2B5EF4-FFF2-40B4-BE49-F238E27FC236}">
                        <a16:creationId xmlns:a16="http://schemas.microsoft.com/office/drawing/2014/main" id="{796930A6-9C10-5E9F-1B4F-5A4F9C10A13B}"/>
                      </a:ext>
                    </a:extLst>
                  </p:cNvPr>
                  <p:cNvSpPr/>
                  <p:nvPr/>
                </p:nvSpPr>
                <p:spPr>
                  <a:xfrm>
                    <a:off x="3257112" y="2256015"/>
                    <a:ext cx="9525" cy="40481"/>
                  </a:xfrm>
                  <a:custGeom>
                    <a:avLst/>
                    <a:gdLst>
                      <a:gd name="connsiteX0" fmla="*/ 5 w 9525"/>
                      <a:gd name="connsiteY0" fmla="*/ 0 h 40481"/>
                      <a:gd name="connsiteX1" fmla="*/ 5 w 9525"/>
                      <a:gd name="connsiteY1" fmla="*/ 40481 h 40481"/>
                    </a:gdLst>
                    <a:ahLst/>
                    <a:cxnLst>
                      <a:cxn ang="0">
                        <a:pos x="connsiteX0" y="connsiteY0"/>
                      </a:cxn>
                      <a:cxn ang="0">
                        <a:pos x="connsiteX1" y="connsiteY1"/>
                      </a:cxn>
                    </a:cxnLst>
                    <a:rect l="l" t="t" r="r" b="b"/>
                    <a:pathLst>
                      <a:path w="9525" h="40481">
                        <a:moveTo>
                          <a:pt x="5" y="0"/>
                        </a:moveTo>
                        <a:lnTo>
                          <a:pt x="5" y="4048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73" name="Freeform: Shape 1472">
                    <a:extLst>
                      <a:ext uri="{FF2B5EF4-FFF2-40B4-BE49-F238E27FC236}">
                        <a16:creationId xmlns:a16="http://schemas.microsoft.com/office/drawing/2014/main" id="{EC5A5A06-386D-7CFC-0375-B3C5F6913491}"/>
                      </a:ext>
                    </a:extLst>
                  </p:cNvPr>
                  <p:cNvSpPr/>
                  <p:nvPr/>
                </p:nvSpPr>
                <p:spPr>
                  <a:xfrm>
                    <a:off x="3236824" y="2276303"/>
                    <a:ext cx="40481" cy="9525"/>
                  </a:xfrm>
                  <a:custGeom>
                    <a:avLst/>
                    <a:gdLst>
                      <a:gd name="connsiteX0" fmla="*/ 40487 w 40481"/>
                      <a:gd name="connsiteY0" fmla="*/ 0 h 9525"/>
                      <a:gd name="connsiteX1" fmla="*/ 5 w 40481"/>
                      <a:gd name="connsiteY1" fmla="*/ 0 h 9525"/>
                    </a:gdLst>
                    <a:ahLst/>
                    <a:cxnLst>
                      <a:cxn ang="0">
                        <a:pos x="connsiteX0" y="connsiteY0"/>
                      </a:cxn>
                      <a:cxn ang="0">
                        <a:pos x="connsiteX1" y="connsiteY1"/>
                      </a:cxn>
                    </a:cxnLst>
                    <a:rect l="l" t="t" r="r" b="b"/>
                    <a:pathLst>
                      <a:path w="40481" h="9525">
                        <a:moveTo>
                          <a:pt x="40487" y="0"/>
                        </a:moveTo>
                        <a:lnTo>
                          <a:pt x="5" y="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72" name="Graphic 1449">
                  <a:extLst>
                    <a:ext uri="{FF2B5EF4-FFF2-40B4-BE49-F238E27FC236}">
                      <a16:creationId xmlns:a16="http://schemas.microsoft.com/office/drawing/2014/main" id="{EC5597AF-68AC-B69D-A2CA-0CCC92319D92}"/>
                    </a:ext>
                  </a:extLst>
                </p:cNvPr>
                <p:cNvGrpSpPr/>
                <p:nvPr/>
              </p:nvGrpSpPr>
              <p:grpSpPr>
                <a:xfrm>
                  <a:off x="1951723" y="1598488"/>
                  <a:ext cx="67468" cy="67467"/>
                  <a:chOff x="3353410" y="2256015"/>
                  <a:chExt cx="40481" cy="40481"/>
                </a:xfrm>
                <a:solidFill>
                  <a:srgbClr val="000000"/>
                </a:solidFill>
              </p:grpSpPr>
              <p:sp>
                <p:nvSpPr>
                  <p:cNvPr id="1470" name="Freeform: Shape 1469">
                    <a:extLst>
                      <a:ext uri="{FF2B5EF4-FFF2-40B4-BE49-F238E27FC236}">
                        <a16:creationId xmlns:a16="http://schemas.microsoft.com/office/drawing/2014/main" id="{46D9D1DC-5564-AF10-8C6B-E9089DC174A1}"/>
                      </a:ext>
                    </a:extLst>
                  </p:cNvPr>
                  <p:cNvSpPr/>
                  <p:nvPr/>
                </p:nvSpPr>
                <p:spPr>
                  <a:xfrm>
                    <a:off x="3373698" y="2256015"/>
                    <a:ext cx="9525" cy="40481"/>
                  </a:xfrm>
                  <a:custGeom>
                    <a:avLst/>
                    <a:gdLst>
                      <a:gd name="connsiteX0" fmla="*/ 17 w 9525"/>
                      <a:gd name="connsiteY0" fmla="*/ 0 h 40481"/>
                      <a:gd name="connsiteX1" fmla="*/ 17 w 9525"/>
                      <a:gd name="connsiteY1" fmla="*/ 40481 h 40481"/>
                    </a:gdLst>
                    <a:ahLst/>
                    <a:cxnLst>
                      <a:cxn ang="0">
                        <a:pos x="connsiteX0" y="connsiteY0"/>
                      </a:cxn>
                      <a:cxn ang="0">
                        <a:pos x="connsiteX1" y="connsiteY1"/>
                      </a:cxn>
                    </a:cxnLst>
                    <a:rect l="l" t="t" r="r" b="b"/>
                    <a:pathLst>
                      <a:path w="9525" h="40481">
                        <a:moveTo>
                          <a:pt x="17" y="0"/>
                        </a:moveTo>
                        <a:lnTo>
                          <a:pt x="17" y="4048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71" name="Freeform: Shape 1470">
                    <a:extLst>
                      <a:ext uri="{FF2B5EF4-FFF2-40B4-BE49-F238E27FC236}">
                        <a16:creationId xmlns:a16="http://schemas.microsoft.com/office/drawing/2014/main" id="{52166AB2-032E-E5DB-3E53-84CB1BABFF7C}"/>
                      </a:ext>
                    </a:extLst>
                  </p:cNvPr>
                  <p:cNvSpPr/>
                  <p:nvPr/>
                </p:nvSpPr>
                <p:spPr>
                  <a:xfrm>
                    <a:off x="3353410" y="2276303"/>
                    <a:ext cx="40481" cy="9525"/>
                  </a:xfrm>
                  <a:custGeom>
                    <a:avLst/>
                    <a:gdLst>
                      <a:gd name="connsiteX0" fmla="*/ 40499 w 40481"/>
                      <a:gd name="connsiteY0" fmla="*/ 0 h 9525"/>
                      <a:gd name="connsiteX1" fmla="*/ 17 w 40481"/>
                      <a:gd name="connsiteY1" fmla="*/ 0 h 9525"/>
                    </a:gdLst>
                    <a:ahLst/>
                    <a:cxnLst>
                      <a:cxn ang="0">
                        <a:pos x="connsiteX0" y="connsiteY0"/>
                      </a:cxn>
                      <a:cxn ang="0">
                        <a:pos x="connsiteX1" y="connsiteY1"/>
                      </a:cxn>
                    </a:cxnLst>
                    <a:rect l="l" t="t" r="r" b="b"/>
                    <a:pathLst>
                      <a:path w="40481" h="9525">
                        <a:moveTo>
                          <a:pt x="40499" y="0"/>
                        </a:moveTo>
                        <a:lnTo>
                          <a:pt x="17" y="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73" name="Graphic 1449">
                  <a:extLst>
                    <a:ext uri="{FF2B5EF4-FFF2-40B4-BE49-F238E27FC236}">
                      <a16:creationId xmlns:a16="http://schemas.microsoft.com/office/drawing/2014/main" id="{38675E77-896F-E289-7C4D-A1CF7D1CBB49}"/>
                    </a:ext>
                  </a:extLst>
                </p:cNvPr>
                <p:cNvGrpSpPr/>
                <p:nvPr/>
              </p:nvGrpSpPr>
              <p:grpSpPr>
                <a:xfrm>
                  <a:off x="1992044" y="1598488"/>
                  <a:ext cx="67468" cy="67467"/>
                  <a:chOff x="3377603" y="2256015"/>
                  <a:chExt cx="40481" cy="40481"/>
                </a:xfrm>
                <a:solidFill>
                  <a:srgbClr val="000000"/>
                </a:solidFill>
              </p:grpSpPr>
              <p:sp>
                <p:nvSpPr>
                  <p:cNvPr id="1468" name="Freeform: Shape 1467">
                    <a:extLst>
                      <a:ext uri="{FF2B5EF4-FFF2-40B4-BE49-F238E27FC236}">
                        <a16:creationId xmlns:a16="http://schemas.microsoft.com/office/drawing/2014/main" id="{BC12FF95-3918-3BAF-36C5-4F070233EA39}"/>
                      </a:ext>
                    </a:extLst>
                  </p:cNvPr>
                  <p:cNvSpPr/>
                  <p:nvPr/>
                </p:nvSpPr>
                <p:spPr>
                  <a:xfrm>
                    <a:off x="3397892" y="2256015"/>
                    <a:ext cx="9525" cy="40481"/>
                  </a:xfrm>
                  <a:custGeom>
                    <a:avLst/>
                    <a:gdLst>
                      <a:gd name="connsiteX0" fmla="*/ 20 w 9525"/>
                      <a:gd name="connsiteY0" fmla="*/ 0 h 40481"/>
                      <a:gd name="connsiteX1" fmla="*/ 20 w 9525"/>
                      <a:gd name="connsiteY1" fmla="*/ 40481 h 40481"/>
                    </a:gdLst>
                    <a:ahLst/>
                    <a:cxnLst>
                      <a:cxn ang="0">
                        <a:pos x="connsiteX0" y="connsiteY0"/>
                      </a:cxn>
                      <a:cxn ang="0">
                        <a:pos x="connsiteX1" y="connsiteY1"/>
                      </a:cxn>
                    </a:cxnLst>
                    <a:rect l="l" t="t" r="r" b="b"/>
                    <a:pathLst>
                      <a:path w="9525" h="40481">
                        <a:moveTo>
                          <a:pt x="20" y="0"/>
                        </a:moveTo>
                        <a:lnTo>
                          <a:pt x="20" y="4048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69" name="Freeform: Shape 1468">
                    <a:extLst>
                      <a:ext uri="{FF2B5EF4-FFF2-40B4-BE49-F238E27FC236}">
                        <a16:creationId xmlns:a16="http://schemas.microsoft.com/office/drawing/2014/main" id="{043DB970-6AAA-949F-2A11-9645E77ADE03}"/>
                      </a:ext>
                    </a:extLst>
                  </p:cNvPr>
                  <p:cNvSpPr/>
                  <p:nvPr/>
                </p:nvSpPr>
                <p:spPr>
                  <a:xfrm>
                    <a:off x="3377603" y="2276303"/>
                    <a:ext cx="40481" cy="9525"/>
                  </a:xfrm>
                  <a:custGeom>
                    <a:avLst/>
                    <a:gdLst>
                      <a:gd name="connsiteX0" fmla="*/ 40501 w 40481"/>
                      <a:gd name="connsiteY0" fmla="*/ 0 h 9525"/>
                      <a:gd name="connsiteX1" fmla="*/ 20 w 40481"/>
                      <a:gd name="connsiteY1" fmla="*/ 0 h 9525"/>
                    </a:gdLst>
                    <a:ahLst/>
                    <a:cxnLst>
                      <a:cxn ang="0">
                        <a:pos x="connsiteX0" y="connsiteY0"/>
                      </a:cxn>
                      <a:cxn ang="0">
                        <a:pos x="connsiteX1" y="connsiteY1"/>
                      </a:cxn>
                    </a:cxnLst>
                    <a:rect l="l" t="t" r="r" b="b"/>
                    <a:pathLst>
                      <a:path w="40481" h="9525">
                        <a:moveTo>
                          <a:pt x="40501" y="0"/>
                        </a:moveTo>
                        <a:lnTo>
                          <a:pt x="20" y="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74" name="Graphic 1449">
                  <a:extLst>
                    <a:ext uri="{FF2B5EF4-FFF2-40B4-BE49-F238E27FC236}">
                      <a16:creationId xmlns:a16="http://schemas.microsoft.com/office/drawing/2014/main" id="{102F95E3-4B65-3C93-8582-F7DED9FBBAA9}"/>
                    </a:ext>
                  </a:extLst>
                </p:cNvPr>
                <p:cNvGrpSpPr/>
                <p:nvPr/>
              </p:nvGrpSpPr>
              <p:grpSpPr>
                <a:xfrm>
                  <a:off x="2007762" y="1598488"/>
                  <a:ext cx="67468" cy="67467"/>
                  <a:chOff x="3387033" y="2256015"/>
                  <a:chExt cx="40481" cy="40481"/>
                </a:xfrm>
                <a:solidFill>
                  <a:srgbClr val="000000"/>
                </a:solidFill>
              </p:grpSpPr>
              <p:sp>
                <p:nvSpPr>
                  <p:cNvPr id="1466" name="Freeform: Shape 1465">
                    <a:extLst>
                      <a:ext uri="{FF2B5EF4-FFF2-40B4-BE49-F238E27FC236}">
                        <a16:creationId xmlns:a16="http://schemas.microsoft.com/office/drawing/2014/main" id="{267A7F21-99E3-7C5A-1C2E-E4C8F548F33F}"/>
                      </a:ext>
                    </a:extLst>
                  </p:cNvPr>
                  <p:cNvSpPr/>
                  <p:nvPr/>
                </p:nvSpPr>
                <p:spPr>
                  <a:xfrm>
                    <a:off x="3407321" y="2256015"/>
                    <a:ext cx="9525" cy="40481"/>
                  </a:xfrm>
                  <a:custGeom>
                    <a:avLst/>
                    <a:gdLst>
                      <a:gd name="connsiteX0" fmla="*/ 21 w 9525"/>
                      <a:gd name="connsiteY0" fmla="*/ 0 h 40481"/>
                      <a:gd name="connsiteX1" fmla="*/ 21 w 9525"/>
                      <a:gd name="connsiteY1" fmla="*/ 40481 h 40481"/>
                    </a:gdLst>
                    <a:ahLst/>
                    <a:cxnLst>
                      <a:cxn ang="0">
                        <a:pos x="connsiteX0" y="connsiteY0"/>
                      </a:cxn>
                      <a:cxn ang="0">
                        <a:pos x="connsiteX1" y="connsiteY1"/>
                      </a:cxn>
                    </a:cxnLst>
                    <a:rect l="l" t="t" r="r" b="b"/>
                    <a:pathLst>
                      <a:path w="9525" h="40481">
                        <a:moveTo>
                          <a:pt x="21" y="0"/>
                        </a:moveTo>
                        <a:lnTo>
                          <a:pt x="21" y="4048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67" name="Freeform: Shape 1466">
                    <a:extLst>
                      <a:ext uri="{FF2B5EF4-FFF2-40B4-BE49-F238E27FC236}">
                        <a16:creationId xmlns:a16="http://schemas.microsoft.com/office/drawing/2014/main" id="{4906C036-9D38-F073-2CC6-370193E9BE6E}"/>
                      </a:ext>
                    </a:extLst>
                  </p:cNvPr>
                  <p:cNvSpPr/>
                  <p:nvPr/>
                </p:nvSpPr>
                <p:spPr>
                  <a:xfrm>
                    <a:off x="3387033" y="2276303"/>
                    <a:ext cx="40481" cy="9525"/>
                  </a:xfrm>
                  <a:custGeom>
                    <a:avLst/>
                    <a:gdLst>
                      <a:gd name="connsiteX0" fmla="*/ 40502 w 40481"/>
                      <a:gd name="connsiteY0" fmla="*/ 0 h 9525"/>
                      <a:gd name="connsiteX1" fmla="*/ 21 w 40481"/>
                      <a:gd name="connsiteY1" fmla="*/ 0 h 9525"/>
                    </a:gdLst>
                    <a:ahLst/>
                    <a:cxnLst>
                      <a:cxn ang="0">
                        <a:pos x="connsiteX0" y="connsiteY0"/>
                      </a:cxn>
                      <a:cxn ang="0">
                        <a:pos x="connsiteX1" y="connsiteY1"/>
                      </a:cxn>
                    </a:cxnLst>
                    <a:rect l="l" t="t" r="r" b="b"/>
                    <a:pathLst>
                      <a:path w="40481" h="9525">
                        <a:moveTo>
                          <a:pt x="40502" y="0"/>
                        </a:moveTo>
                        <a:lnTo>
                          <a:pt x="21" y="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75" name="Graphic 1449">
                  <a:extLst>
                    <a:ext uri="{FF2B5EF4-FFF2-40B4-BE49-F238E27FC236}">
                      <a16:creationId xmlns:a16="http://schemas.microsoft.com/office/drawing/2014/main" id="{04FB159D-3549-8DBC-D7B2-AE6A7A5922DD}"/>
                    </a:ext>
                  </a:extLst>
                </p:cNvPr>
                <p:cNvGrpSpPr/>
                <p:nvPr/>
              </p:nvGrpSpPr>
              <p:grpSpPr>
                <a:xfrm>
                  <a:off x="2057292" y="1620871"/>
                  <a:ext cx="67468" cy="67467"/>
                  <a:chOff x="3416751" y="2269445"/>
                  <a:chExt cx="40481" cy="40481"/>
                </a:xfrm>
                <a:solidFill>
                  <a:srgbClr val="000000"/>
                </a:solidFill>
              </p:grpSpPr>
              <p:sp>
                <p:nvSpPr>
                  <p:cNvPr id="1464" name="Freeform: Shape 1463">
                    <a:extLst>
                      <a:ext uri="{FF2B5EF4-FFF2-40B4-BE49-F238E27FC236}">
                        <a16:creationId xmlns:a16="http://schemas.microsoft.com/office/drawing/2014/main" id="{155E0756-E98C-0683-8979-B82E75C0D132}"/>
                      </a:ext>
                    </a:extLst>
                  </p:cNvPr>
                  <p:cNvSpPr/>
                  <p:nvPr/>
                </p:nvSpPr>
                <p:spPr>
                  <a:xfrm>
                    <a:off x="3437039" y="2269445"/>
                    <a:ext cx="9525" cy="40481"/>
                  </a:xfrm>
                  <a:custGeom>
                    <a:avLst/>
                    <a:gdLst>
                      <a:gd name="connsiteX0" fmla="*/ 24 w 9525"/>
                      <a:gd name="connsiteY0" fmla="*/ 1 h 40481"/>
                      <a:gd name="connsiteX1" fmla="*/ 24 w 9525"/>
                      <a:gd name="connsiteY1" fmla="*/ 40483 h 40481"/>
                    </a:gdLst>
                    <a:ahLst/>
                    <a:cxnLst>
                      <a:cxn ang="0">
                        <a:pos x="connsiteX0" y="connsiteY0"/>
                      </a:cxn>
                      <a:cxn ang="0">
                        <a:pos x="connsiteX1" y="connsiteY1"/>
                      </a:cxn>
                    </a:cxnLst>
                    <a:rect l="l" t="t" r="r" b="b"/>
                    <a:pathLst>
                      <a:path w="9525" h="40481">
                        <a:moveTo>
                          <a:pt x="24" y="1"/>
                        </a:moveTo>
                        <a:lnTo>
                          <a:pt x="24" y="4048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65" name="Freeform: Shape 1464">
                    <a:extLst>
                      <a:ext uri="{FF2B5EF4-FFF2-40B4-BE49-F238E27FC236}">
                        <a16:creationId xmlns:a16="http://schemas.microsoft.com/office/drawing/2014/main" id="{350B7748-724F-E44E-11AC-B93704FE2EBE}"/>
                      </a:ext>
                    </a:extLst>
                  </p:cNvPr>
                  <p:cNvSpPr/>
                  <p:nvPr/>
                </p:nvSpPr>
                <p:spPr>
                  <a:xfrm>
                    <a:off x="3416751" y="2289733"/>
                    <a:ext cx="40481" cy="9525"/>
                  </a:xfrm>
                  <a:custGeom>
                    <a:avLst/>
                    <a:gdLst>
                      <a:gd name="connsiteX0" fmla="*/ 40505 w 40481"/>
                      <a:gd name="connsiteY0" fmla="*/ 1 h 9525"/>
                      <a:gd name="connsiteX1" fmla="*/ 24 w 40481"/>
                      <a:gd name="connsiteY1" fmla="*/ 1 h 9525"/>
                    </a:gdLst>
                    <a:ahLst/>
                    <a:cxnLst>
                      <a:cxn ang="0">
                        <a:pos x="connsiteX0" y="connsiteY0"/>
                      </a:cxn>
                      <a:cxn ang="0">
                        <a:pos x="connsiteX1" y="connsiteY1"/>
                      </a:cxn>
                    </a:cxnLst>
                    <a:rect l="l" t="t" r="r" b="b"/>
                    <a:pathLst>
                      <a:path w="40481" h="9525">
                        <a:moveTo>
                          <a:pt x="40505" y="1"/>
                        </a:moveTo>
                        <a:lnTo>
                          <a:pt x="24" y="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76" name="Graphic 1449">
                  <a:extLst>
                    <a:ext uri="{FF2B5EF4-FFF2-40B4-BE49-F238E27FC236}">
                      <a16:creationId xmlns:a16="http://schemas.microsoft.com/office/drawing/2014/main" id="{08498665-8CC8-78A7-ECD3-C27FD7DF5611}"/>
                    </a:ext>
                  </a:extLst>
                </p:cNvPr>
                <p:cNvGrpSpPr/>
                <p:nvPr/>
              </p:nvGrpSpPr>
              <p:grpSpPr>
                <a:xfrm>
                  <a:off x="2372885" y="1745964"/>
                  <a:ext cx="67468" cy="67467"/>
                  <a:chOff x="3606108" y="2344502"/>
                  <a:chExt cx="40481" cy="40481"/>
                </a:xfrm>
                <a:solidFill>
                  <a:srgbClr val="000000"/>
                </a:solidFill>
              </p:grpSpPr>
              <p:sp>
                <p:nvSpPr>
                  <p:cNvPr id="1462" name="Freeform: Shape 1461">
                    <a:extLst>
                      <a:ext uri="{FF2B5EF4-FFF2-40B4-BE49-F238E27FC236}">
                        <a16:creationId xmlns:a16="http://schemas.microsoft.com/office/drawing/2014/main" id="{FCE25360-3264-719F-4553-8EC9DAD48FFC}"/>
                      </a:ext>
                    </a:extLst>
                  </p:cNvPr>
                  <p:cNvSpPr/>
                  <p:nvPr/>
                </p:nvSpPr>
                <p:spPr>
                  <a:xfrm>
                    <a:off x="3626396" y="2344502"/>
                    <a:ext cx="9525" cy="40481"/>
                  </a:xfrm>
                  <a:custGeom>
                    <a:avLst/>
                    <a:gdLst>
                      <a:gd name="connsiteX0" fmla="*/ 44 w 9525"/>
                      <a:gd name="connsiteY0" fmla="*/ 9 h 40481"/>
                      <a:gd name="connsiteX1" fmla="*/ 44 w 9525"/>
                      <a:gd name="connsiteY1" fmla="*/ 40491 h 40481"/>
                    </a:gdLst>
                    <a:ahLst/>
                    <a:cxnLst>
                      <a:cxn ang="0">
                        <a:pos x="connsiteX0" y="connsiteY0"/>
                      </a:cxn>
                      <a:cxn ang="0">
                        <a:pos x="connsiteX1" y="connsiteY1"/>
                      </a:cxn>
                    </a:cxnLst>
                    <a:rect l="l" t="t" r="r" b="b"/>
                    <a:pathLst>
                      <a:path w="9525" h="40481">
                        <a:moveTo>
                          <a:pt x="44" y="9"/>
                        </a:moveTo>
                        <a:lnTo>
                          <a:pt x="44" y="4049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63" name="Freeform: Shape 1462">
                    <a:extLst>
                      <a:ext uri="{FF2B5EF4-FFF2-40B4-BE49-F238E27FC236}">
                        <a16:creationId xmlns:a16="http://schemas.microsoft.com/office/drawing/2014/main" id="{46E0BA1F-A673-8E76-91E1-3ED151C3B1BF}"/>
                      </a:ext>
                    </a:extLst>
                  </p:cNvPr>
                  <p:cNvSpPr/>
                  <p:nvPr/>
                </p:nvSpPr>
                <p:spPr>
                  <a:xfrm>
                    <a:off x="3606108" y="2364790"/>
                    <a:ext cx="40481" cy="9525"/>
                  </a:xfrm>
                  <a:custGeom>
                    <a:avLst/>
                    <a:gdLst>
                      <a:gd name="connsiteX0" fmla="*/ 40525 w 40481"/>
                      <a:gd name="connsiteY0" fmla="*/ 9 h 9525"/>
                      <a:gd name="connsiteX1" fmla="*/ 44 w 40481"/>
                      <a:gd name="connsiteY1" fmla="*/ 9 h 9525"/>
                    </a:gdLst>
                    <a:ahLst/>
                    <a:cxnLst>
                      <a:cxn ang="0">
                        <a:pos x="connsiteX0" y="connsiteY0"/>
                      </a:cxn>
                      <a:cxn ang="0">
                        <a:pos x="connsiteX1" y="connsiteY1"/>
                      </a:cxn>
                    </a:cxnLst>
                    <a:rect l="l" t="t" r="r" b="b"/>
                    <a:pathLst>
                      <a:path w="40481" h="9525">
                        <a:moveTo>
                          <a:pt x="40525" y="9"/>
                        </a:moveTo>
                        <a:lnTo>
                          <a:pt x="44" y="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77" name="Graphic 1449">
                  <a:extLst>
                    <a:ext uri="{FF2B5EF4-FFF2-40B4-BE49-F238E27FC236}">
                      <a16:creationId xmlns:a16="http://schemas.microsoft.com/office/drawing/2014/main" id="{94BCA99C-B100-EB57-B8B6-ABD2AC6269F2}"/>
                    </a:ext>
                  </a:extLst>
                </p:cNvPr>
                <p:cNvGrpSpPr/>
                <p:nvPr/>
              </p:nvGrpSpPr>
              <p:grpSpPr>
                <a:xfrm>
                  <a:off x="2415114" y="1752630"/>
                  <a:ext cx="67468" cy="67467"/>
                  <a:chOff x="3631445" y="2348502"/>
                  <a:chExt cx="40481" cy="40481"/>
                </a:xfrm>
                <a:solidFill>
                  <a:srgbClr val="000000"/>
                </a:solidFill>
              </p:grpSpPr>
              <p:sp>
                <p:nvSpPr>
                  <p:cNvPr id="1460" name="Freeform: Shape 1459">
                    <a:extLst>
                      <a:ext uri="{FF2B5EF4-FFF2-40B4-BE49-F238E27FC236}">
                        <a16:creationId xmlns:a16="http://schemas.microsoft.com/office/drawing/2014/main" id="{E4BE2121-AD29-6595-2130-4F78FE76413B}"/>
                      </a:ext>
                    </a:extLst>
                  </p:cNvPr>
                  <p:cNvSpPr/>
                  <p:nvPr/>
                </p:nvSpPr>
                <p:spPr>
                  <a:xfrm>
                    <a:off x="3651733" y="2348502"/>
                    <a:ext cx="9525" cy="40481"/>
                  </a:xfrm>
                  <a:custGeom>
                    <a:avLst/>
                    <a:gdLst>
                      <a:gd name="connsiteX0" fmla="*/ 47 w 9525"/>
                      <a:gd name="connsiteY0" fmla="*/ 10 h 40481"/>
                      <a:gd name="connsiteX1" fmla="*/ 47 w 9525"/>
                      <a:gd name="connsiteY1" fmla="*/ 40491 h 40481"/>
                    </a:gdLst>
                    <a:ahLst/>
                    <a:cxnLst>
                      <a:cxn ang="0">
                        <a:pos x="connsiteX0" y="connsiteY0"/>
                      </a:cxn>
                      <a:cxn ang="0">
                        <a:pos x="connsiteX1" y="connsiteY1"/>
                      </a:cxn>
                    </a:cxnLst>
                    <a:rect l="l" t="t" r="r" b="b"/>
                    <a:pathLst>
                      <a:path w="9525" h="40481">
                        <a:moveTo>
                          <a:pt x="47" y="10"/>
                        </a:moveTo>
                        <a:lnTo>
                          <a:pt x="47" y="4049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61" name="Freeform: Shape 1460">
                    <a:extLst>
                      <a:ext uri="{FF2B5EF4-FFF2-40B4-BE49-F238E27FC236}">
                        <a16:creationId xmlns:a16="http://schemas.microsoft.com/office/drawing/2014/main" id="{B2EBF087-6E16-1F25-9E33-6E27136655EB}"/>
                      </a:ext>
                    </a:extLst>
                  </p:cNvPr>
                  <p:cNvSpPr/>
                  <p:nvPr/>
                </p:nvSpPr>
                <p:spPr>
                  <a:xfrm>
                    <a:off x="3631445" y="2368791"/>
                    <a:ext cx="40481" cy="9525"/>
                  </a:xfrm>
                  <a:custGeom>
                    <a:avLst/>
                    <a:gdLst>
                      <a:gd name="connsiteX0" fmla="*/ 40528 w 40481"/>
                      <a:gd name="connsiteY0" fmla="*/ 10 h 9525"/>
                      <a:gd name="connsiteX1" fmla="*/ 47 w 40481"/>
                      <a:gd name="connsiteY1" fmla="*/ 10 h 9525"/>
                    </a:gdLst>
                    <a:ahLst/>
                    <a:cxnLst>
                      <a:cxn ang="0">
                        <a:pos x="connsiteX0" y="connsiteY0"/>
                      </a:cxn>
                      <a:cxn ang="0">
                        <a:pos x="connsiteX1" y="connsiteY1"/>
                      </a:cxn>
                    </a:cxnLst>
                    <a:rect l="l" t="t" r="r" b="b"/>
                    <a:pathLst>
                      <a:path w="40481" h="9525">
                        <a:moveTo>
                          <a:pt x="40528" y="10"/>
                        </a:moveTo>
                        <a:lnTo>
                          <a:pt x="47" y="1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78" name="Graphic 1449">
                  <a:extLst>
                    <a:ext uri="{FF2B5EF4-FFF2-40B4-BE49-F238E27FC236}">
                      <a16:creationId xmlns:a16="http://schemas.microsoft.com/office/drawing/2014/main" id="{5173ED36-8649-840B-4BD7-8C9A9F4B8D4B}"/>
                    </a:ext>
                  </a:extLst>
                </p:cNvPr>
                <p:cNvGrpSpPr/>
                <p:nvPr/>
              </p:nvGrpSpPr>
              <p:grpSpPr>
                <a:xfrm>
                  <a:off x="2703561" y="1804224"/>
                  <a:ext cx="67468" cy="67467"/>
                  <a:chOff x="3804514" y="2379459"/>
                  <a:chExt cx="40481" cy="40481"/>
                </a:xfrm>
                <a:solidFill>
                  <a:srgbClr val="000000"/>
                </a:solidFill>
              </p:grpSpPr>
              <p:sp>
                <p:nvSpPr>
                  <p:cNvPr id="1458" name="Freeform: Shape 1457">
                    <a:extLst>
                      <a:ext uri="{FF2B5EF4-FFF2-40B4-BE49-F238E27FC236}">
                        <a16:creationId xmlns:a16="http://schemas.microsoft.com/office/drawing/2014/main" id="{A35125D6-0708-0829-050A-C42456D90F74}"/>
                      </a:ext>
                    </a:extLst>
                  </p:cNvPr>
                  <p:cNvSpPr/>
                  <p:nvPr/>
                </p:nvSpPr>
                <p:spPr>
                  <a:xfrm>
                    <a:off x="3824802" y="2379459"/>
                    <a:ext cx="9525" cy="40481"/>
                  </a:xfrm>
                  <a:custGeom>
                    <a:avLst/>
                    <a:gdLst>
                      <a:gd name="connsiteX0" fmla="*/ 65 w 9525"/>
                      <a:gd name="connsiteY0" fmla="*/ 13 h 40481"/>
                      <a:gd name="connsiteX1" fmla="*/ 65 w 9525"/>
                      <a:gd name="connsiteY1" fmla="*/ 40494 h 40481"/>
                    </a:gdLst>
                    <a:ahLst/>
                    <a:cxnLst>
                      <a:cxn ang="0">
                        <a:pos x="connsiteX0" y="connsiteY0"/>
                      </a:cxn>
                      <a:cxn ang="0">
                        <a:pos x="connsiteX1" y="connsiteY1"/>
                      </a:cxn>
                    </a:cxnLst>
                    <a:rect l="l" t="t" r="r" b="b"/>
                    <a:pathLst>
                      <a:path w="9525" h="40481">
                        <a:moveTo>
                          <a:pt x="65" y="13"/>
                        </a:moveTo>
                        <a:lnTo>
                          <a:pt x="65" y="4049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59" name="Freeform: Shape 1458">
                    <a:extLst>
                      <a:ext uri="{FF2B5EF4-FFF2-40B4-BE49-F238E27FC236}">
                        <a16:creationId xmlns:a16="http://schemas.microsoft.com/office/drawing/2014/main" id="{C08CE514-DDA8-3222-9E07-06D155535023}"/>
                      </a:ext>
                    </a:extLst>
                  </p:cNvPr>
                  <p:cNvSpPr/>
                  <p:nvPr/>
                </p:nvSpPr>
                <p:spPr>
                  <a:xfrm>
                    <a:off x="3804514" y="2399747"/>
                    <a:ext cx="40481" cy="9525"/>
                  </a:xfrm>
                  <a:custGeom>
                    <a:avLst/>
                    <a:gdLst>
                      <a:gd name="connsiteX0" fmla="*/ 40546 w 40481"/>
                      <a:gd name="connsiteY0" fmla="*/ 13 h 9525"/>
                      <a:gd name="connsiteX1" fmla="*/ 65 w 40481"/>
                      <a:gd name="connsiteY1" fmla="*/ 13 h 9525"/>
                    </a:gdLst>
                    <a:ahLst/>
                    <a:cxnLst>
                      <a:cxn ang="0">
                        <a:pos x="connsiteX0" y="connsiteY0"/>
                      </a:cxn>
                      <a:cxn ang="0">
                        <a:pos x="connsiteX1" y="connsiteY1"/>
                      </a:cxn>
                    </a:cxnLst>
                    <a:rect l="l" t="t" r="r" b="b"/>
                    <a:pathLst>
                      <a:path w="40481" h="9525">
                        <a:moveTo>
                          <a:pt x="40546" y="13"/>
                        </a:moveTo>
                        <a:lnTo>
                          <a:pt x="65" y="1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79" name="Graphic 1449">
                  <a:extLst>
                    <a:ext uri="{FF2B5EF4-FFF2-40B4-BE49-F238E27FC236}">
                      <a16:creationId xmlns:a16="http://schemas.microsoft.com/office/drawing/2014/main" id="{CE71E519-68D0-2A6D-C217-7B42D3DE27D0}"/>
                    </a:ext>
                  </a:extLst>
                </p:cNvPr>
                <p:cNvGrpSpPr/>
                <p:nvPr/>
              </p:nvGrpSpPr>
              <p:grpSpPr>
                <a:xfrm>
                  <a:off x="2942955" y="1923442"/>
                  <a:ext cx="67468" cy="67467"/>
                  <a:chOff x="3948151" y="2450991"/>
                  <a:chExt cx="40481" cy="40481"/>
                </a:xfrm>
                <a:solidFill>
                  <a:srgbClr val="000000"/>
                </a:solidFill>
              </p:grpSpPr>
              <p:sp>
                <p:nvSpPr>
                  <p:cNvPr id="1456" name="Freeform: Shape 1455">
                    <a:extLst>
                      <a:ext uri="{FF2B5EF4-FFF2-40B4-BE49-F238E27FC236}">
                        <a16:creationId xmlns:a16="http://schemas.microsoft.com/office/drawing/2014/main" id="{85222A41-BD49-C4DA-6F96-BDA51D2BD021}"/>
                      </a:ext>
                    </a:extLst>
                  </p:cNvPr>
                  <p:cNvSpPr/>
                  <p:nvPr/>
                </p:nvSpPr>
                <p:spPr>
                  <a:xfrm>
                    <a:off x="3968439" y="2450991"/>
                    <a:ext cx="9525" cy="40481"/>
                  </a:xfrm>
                  <a:custGeom>
                    <a:avLst/>
                    <a:gdLst>
                      <a:gd name="connsiteX0" fmla="*/ 80 w 9525"/>
                      <a:gd name="connsiteY0" fmla="*/ 20 h 40481"/>
                      <a:gd name="connsiteX1" fmla="*/ 80 w 9525"/>
                      <a:gd name="connsiteY1" fmla="*/ 40502 h 40481"/>
                    </a:gdLst>
                    <a:ahLst/>
                    <a:cxnLst>
                      <a:cxn ang="0">
                        <a:pos x="connsiteX0" y="connsiteY0"/>
                      </a:cxn>
                      <a:cxn ang="0">
                        <a:pos x="connsiteX1" y="connsiteY1"/>
                      </a:cxn>
                    </a:cxnLst>
                    <a:rect l="l" t="t" r="r" b="b"/>
                    <a:pathLst>
                      <a:path w="9525" h="40481">
                        <a:moveTo>
                          <a:pt x="80" y="20"/>
                        </a:moveTo>
                        <a:lnTo>
                          <a:pt x="80" y="4050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57" name="Freeform: Shape 1456">
                    <a:extLst>
                      <a:ext uri="{FF2B5EF4-FFF2-40B4-BE49-F238E27FC236}">
                        <a16:creationId xmlns:a16="http://schemas.microsoft.com/office/drawing/2014/main" id="{41A2A79F-8A47-619F-C684-4ED1606E4319}"/>
                      </a:ext>
                    </a:extLst>
                  </p:cNvPr>
                  <p:cNvSpPr/>
                  <p:nvPr/>
                </p:nvSpPr>
                <p:spPr>
                  <a:xfrm>
                    <a:off x="3948151" y="2471280"/>
                    <a:ext cx="40481" cy="9525"/>
                  </a:xfrm>
                  <a:custGeom>
                    <a:avLst/>
                    <a:gdLst>
                      <a:gd name="connsiteX0" fmla="*/ 40561 w 40481"/>
                      <a:gd name="connsiteY0" fmla="*/ 20 h 9525"/>
                      <a:gd name="connsiteX1" fmla="*/ 80 w 40481"/>
                      <a:gd name="connsiteY1" fmla="*/ 20 h 9525"/>
                    </a:gdLst>
                    <a:ahLst/>
                    <a:cxnLst>
                      <a:cxn ang="0">
                        <a:pos x="connsiteX0" y="connsiteY0"/>
                      </a:cxn>
                      <a:cxn ang="0">
                        <a:pos x="connsiteX1" y="connsiteY1"/>
                      </a:cxn>
                    </a:cxnLst>
                    <a:rect l="l" t="t" r="r" b="b"/>
                    <a:pathLst>
                      <a:path w="40481" h="9525">
                        <a:moveTo>
                          <a:pt x="40561" y="20"/>
                        </a:moveTo>
                        <a:lnTo>
                          <a:pt x="80" y="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80" name="Graphic 1449">
                  <a:extLst>
                    <a:ext uri="{FF2B5EF4-FFF2-40B4-BE49-F238E27FC236}">
                      <a16:creationId xmlns:a16="http://schemas.microsoft.com/office/drawing/2014/main" id="{9DDD1A46-1F00-93B9-A665-BF0E45CC62FA}"/>
                    </a:ext>
                  </a:extLst>
                </p:cNvPr>
                <p:cNvGrpSpPr/>
                <p:nvPr/>
              </p:nvGrpSpPr>
              <p:grpSpPr>
                <a:xfrm>
                  <a:off x="2948193" y="1930427"/>
                  <a:ext cx="67468" cy="67467"/>
                  <a:chOff x="3951294" y="2455182"/>
                  <a:chExt cx="40481" cy="40481"/>
                </a:xfrm>
                <a:solidFill>
                  <a:srgbClr val="000000"/>
                </a:solidFill>
              </p:grpSpPr>
              <p:sp>
                <p:nvSpPr>
                  <p:cNvPr id="1454" name="Freeform: Shape 1453">
                    <a:extLst>
                      <a:ext uri="{FF2B5EF4-FFF2-40B4-BE49-F238E27FC236}">
                        <a16:creationId xmlns:a16="http://schemas.microsoft.com/office/drawing/2014/main" id="{C9B61B04-C3D3-12D1-6211-8E50178B51FF}"/>
                      </a:ext>
                    </a:extLst>
                  </p:cNvPr>
                  <p:cNvSpPr/>
                  <p:nvPr/>
                </p:nvSpPr>
                <p:spPr>
                  <a:xfrm>
                    <a:off x="3971582" y="2455182"/>
                    <a:ext cx="9525" cy="40481"/>
                  </a:xfrm>
                  <a:custGeom>
                    <a:avLst/>
                    <a:gdLst>
                      <a:gd name="connsiteX0" fmla="*/ 80 w 9525"/>
                      <a:gd name="connsiteY0" fmla="*/ 21 h 40481"/>
                      <a:gd name="connsiteX1" fmla="*/ 80 w 9525"/>
                      <a:gd name="connsiteY1" fmla="*/ 40502 h 40481"/>
                    </a:gdLst>
                    <a:ahLst/>
                    <a:cxnLst>
                      <a:cxn ang="0">
                        <a:pos x="connsiteX0" y="connsiteY0"/>
                      </a:cxn>
                      <a:cxn ang="0">
                        <a:pos x="connsiteX1" y="connsiteY1"/>
                      </a:cxn>
                    </a:cxnLst>
                    <a:rect l="l" t="t" r="r" b="b"/>
                    <a:pathLst>
                      <a:path w="9525" h="40481">
                        <a:moveTo>
                          <a:pt x="80" y="21"/>
                        </a:moveTo>
                        <a:lnTo>
                          <a:pt x="80" y="4050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55" name="Freeform: Shape 1454">
                    <a:extLst>
                      <a:ext uri="{FF2B5EF4-FFF2-40B4-BE49-F238E27FC236}">
                        <a16:creationId xmlns:a16="http://schemas.microsoft.com/office/drawing/2014/main" id="{437C9C6A-AE2A-9D40-C82A-B193A22FFD77}"/>
                      </a:ext>
                    </a:extLst>
                  </p:cNvPr>
                  <p:cNvSpPr/>
                  <p:nvPr/>
                </p:nvSpPr>
                <p:spPr>
                  <a:xfrm>
                    <a:off x="3951294" y="2475471"/>
                    <a:ext cx="40481" cy="9525"/>
                  </a:xfrm>
                  <a:custGeom>
                    <a:avLst/>
                    <a:gdLst>
                      <a:gd name="connsiteX0" fmla="*/ 40562 w 40481"/>
                      <a:gd name="connsiteY0" fmla="*/ 21 h 9525"/>
                      <a:gd name="connsiteX1" fmla="*/ 80 w 40481"/>
                      <a:gd name="connsiteY1" fmla="*/ 21 h 9525"/>
                    </a:gdLst>
                    <a:ahLst/>
                    <a:cxnLst>
                      <a:cxn ang="0">
                        <a:pos x="connsiteX0" y="connsiteY0"/>
                      </a:cxn>
                      <a:cxn ang="0">
                        <a:pos x="connsiteX1" y="connsiteY1"/>
                      </a:cxn>
                    </a:cxnLst>
                    <a:rect l="l" t="t" r="r" b="b"/>
                    <a:pathLst>
                      <a:path w="40481" h="9525">
                        <a:moveTo>
                          <a:pt x="40562" y="21"/>
                        </a:moveTo>
                        <a:lnTo>
                          <a:pt x="80" y="2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81" name="Graphic 1449">
                  <a:extLst>
                    <a:ext uri="{FF2B5EF4-FFF2-40B4-BE49-F238E27FC236}">
                      <a16:creationId xmlns:a16="http://schemas.microsoft.com/office/drawing/2014/main" id="{5EEFED92-8311-7EE7-1782-6416BF42C619}"/>
                    </a:ext>
                  </a:extLst>
                </p:cNvPr>
                <p:cNvGrpSpPr/>
                <p:nvPr/>
              </p:nvGrpSpPr>
              <p:grpSpPr>
                <a:xfrm>
                  <a:off x="3119168" y="2012976"/>
                  <a:ext cx="67468" cy="67467"/>
                  <a:chOff x="4053878" y="2504712"/>
                  <a:chExt cx="40481" cy="40481"/>
                </a:xfrm>
                <a:solidFill>
                  <a:srgbClr val="000000"/>
                </a:solidFill>
              </p:grpSpPr>
              <p:sp>
                <p:nvSpPr>
                  <p:cNvPr id="1452" name="Freeform: Shape 1451">
                    <a:extLst>
                      <a:ext uri="{FF2B5EF4-FFF2-40B4-BE49-F238E27FC236}">
                        <a16:creationId xmlns:a16="http://schemas.microsoft.com/office/drawing/2014/main" id="{8C66BF43-1C26-63DE-0CDB-2F1CA0D399E7}"/>
                      </a:ext>
                    </a:extLst>
                  </p:cNvPr>
                  <p:cNvSpPr/>
                  <p:nvPr/>
                </p:nvSpPr>
                <p:spPr>
                  <a:xfrm>
                    <a:off x="4074167" y="2504712"/>
                    <a:ext cx="9525" cy="40481"/>
                  </a:xfrm>
                  <a:custGeom>
                    <a:avLst/>
                    <a:gdLst>
                      <a:gd name="connsiteX0" fmla="*/ 91 w 9525"/>
                      <a:gd name="connsiteY0" fmla="*/ 26 h 40481"/>
                      <a:gd name="connsiteX1" fmla="*/ 91 w 9525"/>
                      <a:gd name="connsiteY1" fmla="*/ 40507 h 40481"/>
                    </a:gdLst>
                    <a:ahLst/>
                    <a:cxnLst>
                      <a:cxn ang="0">
                        <a:pos x="connsiteX0" y="connsiteY0"/>
                      </a:cxn>
                      <a:cxn ang="0">
                        <a:pos x="connsiteX1" y="connsiteY1"/>
                      </a:cxn>
                    </a:cxnLst>
                    <a:rect l="l" t="t" r="r" b="b"/>
                    <a:pathLst>
                      <a:path w="9525" h="40481">
                        <a:moveTo>
                          <a:pt x="91" y="26"/>
                        </a:moveTo>
                        <a:lnTo>
                          <a:pt x="91" y="4050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53" name="Freeform: Shape 1452">
                    <a:extLst>
                      <a:ext uri="{FF2B5EF4-FFF2-40B4-BE49-F238E27FC236}">
                        <a16:creationId xmlns:a16="http://schemas.microsoft.com/office/drawing/2014/main" id="{1227D712-878B-980C-0A24-01CC6620D9F5}"/>
                      </a:ext>
                    </a:extLst>
                  </p:cNvPr>
                  <p:cNvSpPr/>
                  <p:nvPr/>
                </p:nvSpPr>
                <p:spPr>
                  <a:xfrm>
                    <a:off x="4053878" y="2525001"/>
                    <a:ext cx="40481" cy="9525"/>
                  </a:xfrm>
                  <a:custGeom>
                    <a:avLst/>
                    <a:gdLst>
                      <a:gd name="connsiteX0" fmla="*/ 40572 w 40481"/>
                      <a:gd name="connsiteY0" fmla="*/ 26 h 9525"/>
                      <a:gd name="connsiteX1" fmla="*/ 91 w 40481"/>
                      <a:gd name="connsiteY1" fmla="*/ 26 h 9525"/>
                    </a:gdLst>
                    <a:ahLst/>
                    <a:cxnLst>
                      <a:cxn ang="0">
                        <a:pos x="connsiteX0" y="connsiteY0"/>
                      </a:cxn>
                      <a:cxn ang="0">
                        <a:pos x="connsiteX1" y="connsiteY1"/>
                      </a:cxn>
                    </a:cxnLst>
                    <a:rect l="l" t="t" r="r" b="b"/>
                    <a:pathLst>
                      <a:path w="40481" h="9525">
                        <a:moveTo>
                          <a:pt x="40572" y="26"/>
                        </a:moveTo>
                        <a:lnTo>
                          <a:pt x="91" y="2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82" name="Graphic 1449">
                  <a:extLst>
                    <a:ext uri="{FF2B5EF4-FFF2-40B4-BE49-F238E27FC236}">
                      <a16:creationId xmlns:a16="http://schemas.microsoft.com/office/drawing/2014/main" id="{66D4975E-7CBF-E3DE-1E63-547F2744B4BC}"/>
                    </a:ext>
                  </a:extLst>
                </p:cNvPr>
                <p:cNvGrpSpPr/>
                <p:nvPr/>
              </p:nvGrpSpPr>
              <p:grpSpPr>
                <a:xfrm>
                  <a:off x="3261725" y="2063775"/>
                  <a:ext cx="67468" cy="67467"/>
                  <a:chOff x="4139413" y="2535192"/>
                  <a:chExt cx="40481" cy="40481"/>
                </a:xfrm>
                <a:solidFill>
                  <a:srgbClr val="000000"/>
                </a:solidFill>
              </p:grpSpPr>
              <p:sp>
                <p:nvSpPr>
                  <p:cNvPr id="1450" name="Freeform: Shape 1449">
                    <a:extLst>
                      <a:ext uri="{FF2B5EF4-FFF2-40B4-BE49-F238E27FC236}">
                        <a16:creationId xmlns:a16="http://schemas.microsoft.com/office/drawing/2014/main" id="{4968D59F-1925-E85C-3A7C-34C456974710}"/>
                      </a:ext>
                    </a:extLst>
                  </p:cNvPr>
                  <p:cNvSpPr/>
                  <p:nvPr/>
                </p:nvSpPr>
                <p:spPr>
                  <a:xfrm>
                    <a:off x="4159701" y="2535192"/>
                    <a:ext cx="9525" cy="40481"/>
                  </a:xfrm>
                  <a:custGeom>
                    <a:avLst/>
                    <a:gdLst>
                      <a:gd name="connsiteX0" fmla="*/ 100 w 9525"/>
                      <a:gd name="connsiteY0" fmla="*/ 29 h 40481"/>
                      <a:gd name="connsiteX1" fmla="*/ 100 w 9525"/>
                      <a:gd name="connsiteY1" fmla="*/ 40511 h 40481"/>
                    </a:gdLst>
                    <a:ahLst/>
                    <a:cxnLst>
                      <a:cxn ang="0">
                        <a:pos x="connsiteX0" y="connsiteY0"/>
                      </a:cxn>
                      <a:cxn ang="0">
                        <a:pos x="connsiteX1" y="connsiteY1"/>
                      </a:cxn>
                    </a:cxnLst>
                    <a:rect l="l" t="t" r="r" b="b"/>
                    <a:pathLst>
                      <a:path w="9525" h="40481">
                        <a:moveTo>
                          <a:pt x="100" y="29"/>
                        </a:moveTo>
                        <a:lnTo>
                          <a:pt x="100" y="4051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51" name="Freeform: Shape 1450">
                    <a:extLst>
                      <a:ext uri="{FF2B5EF4-FFF2-40B4-BE49-F238E27FC236}">
                        <a16:creationId xmlns:a16="http://schemas.microsoft.com/office/drawing/2014/main" id="{06E74D7B-351A-344D-6DF5-7CA2CF59E322}"/>
                      </a:ext>
                    </a:extLst>
                  </p:cNvPr>
                  <p:cNvSpPr/>
                  <p:nvPr/>
                </p:nvSpPr>
                <p:spPr>
                  <a:xfrm>
                    <a:off x="4139413" y="2555481"/>
                    <a:ext cx="40481" cy="9525"/>
                  </a:xfrm>
                  <a:custGeom>
                    <a:avLst/>
                    <a:gdLst>
                      <a:gd name="connsiteX0" fmla="*/ 40581 w 40481"/>
                      <a:gd name="connsiteY0" fmla="*/ 29 h 9525"/>
                      <a:gd name="connsiteX1" fmla="*/ 100 w 40481"/>
                      <a:gd name="connsiteY1" fmla="*/ 29 h 9525"/>
                    </a:gdLst>
                    <a:ahLst/>
                    <a:cxnLst>
                      <a:cxn ang="0">
                        <a:pos x="connsiteX0" y="connsiteY0"/>
                      </a:cxn>
                      <a:cxn ang="0">
                        <a:pos x="connsiteX1" y="connsiteY1"/>
                      </a:cxn>
                    </a:cxnLst>
                    <a:rect l="l" t="t" r="r" b="b"/>
                    <a:pathLst>
                      <a:path w="40481" h="9525">
                        <a:moveTo>
                          <a:pt x="40581" y="29"/>
                        </a:moveTo>
                        <a:lnTo>
                          <a:pt x="100" y="2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83" name="Graphic 1449">
                  <a:extLst>
                    <a:ext uri="{FF2B5EF4-FFF2-40B4-BE49-F238E27FC236}">
                      <a16:creationId xmlns:a16="http://schemas.microsoft.com/office/drawing/2014/main" id="{1745E83B-88D6-E8D2-24BF-72EDA27FF5F4}"/>
                    </a:ext>
                  </a:extLst>
                </p:cNvPr>
                <p:cNvGrpSpPr/>
                <p:nvPr/>
              </p:nvGrpSpPr>
              <p:grpSpPr>
                <a:xfrm>
                  <a:off x="3678443" y="2355076"/>
                  <a:ext cx="67468" cy="67467"/>
                  <a:chOff x="4389444" y="2709976"/>
                  <a:chExt cx="40481" cy="40481"/>
                </a:xfrm>
                <a:solidFill>
                  <a:srgbClr val="000000"/>
                </a:solidFill>
              </p:grpSpPr>
              <p:sp>
                <p:nvSpPr>
                  <p:cNvPr id="1448" name="Freeform: Shape 1447">
                    <a:extLst>
                      <a:ext uri="{FF2B5EF4-FFF2-40B4-BE49-F238E27FC236}">
                        <a16:creationId xmlns:a16="http://schemas.microsoft.com/office/drawing/2014/main" id="{70755456-6F0E-AE14-3FE6-000C7FA5A2CB}"/>
                      </a:ext>
                    </a:extLst>
                  </p:cNvPr>
                  <p:cNvSpPr/>
                  <p:nvPr/>
                </p:nvSpPr>
                <p:spPr>
                  <a:xfrm>
                    <a:off x="4409732" y="2709976"/>
                    <a:ext cx="9525" cy="40481"/>
                  </a:xfrm>
                  <a:custGeom>
                    <a:avLst/>
                    <a:gdLst>
                      <a:gd name="connsiteX0" fmla="*/ 126 w 9525"/>
                      <a:gd name="connsiteY0" fmla="*/ 48 h 40481"/>
                      <a:gd name="connsiteX1" fmla="*/ 126 w 9525"/>
                      <a:gd name="connsiteY1" fmla="*/ 40529 h 40481"/>
                    </a:gdLst>
                    <a:ahLst/>
                    <a:cxnLst>
                      <a:cxn ang="0">
                        <a:pos x="connsiteX0" y="connsiteY0"/>
                      </a:cxn>
                      <a:cxn ang="0">
                        <a:pos x="connsiteX1" y="connsiteY1"/>
                      </a:cxn>
                    </a:cxnLst>
                    <a:rect l="l" t="t" r="r" b="b"/>
                    <a:pathLst>
                      <a:path w="9525" h="40481">
                        <a:moveTo>
                          <a:pt x="126" y="48"/>
                        </a:moveTo>
                        <a:lnTo>
                          <a:pt x="126" y="4052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49" name="Freeform: Shape 1448">
                    <a:extLst>
                      <a:ext uri="{FF2B5EF4-FFF2-40B4-BE49-F238E27FC236}">
                        <a16:creationId xmlns:a16="http://schemas.microsoft.com/office/drawing/2014/main" id="{68B7F0A5-3702-3A2B-9CB0-772043047671}"/>
                      </a:ext>
                    </a:extLst>
                  </p:cNvPr>
                  <p:cNvSpPr/>
                  <p:nvPr/>
                </p:nvSpPr>
                <p:spPr>
                  <a:xfrm>
                    <a:off x="4389444" y="2730264"/>
                    <a:ext cx="40481" cy="9525"/>
                  </a:xfrm>
                  <a:custGeom>
                    <a:avLst/>
                    <a:gdLst>
                      <a:gd name="connsiteX0" fmla="*/ 40608 w 40481"/>
                      <a:gd name="connsiteY0" fmla="*/ 48 h 9525"/>
                      <a:gd name="connsiteX1" fmla="*/ 126 w 40481"/>
                      <a:gd name="connsiteY1" fmla="*/ 48 h 9525"/>
                    </a:gdLst>
                    <a:ahLst/>
                    <a:cxnLst>
                      <a:cxn ang="0">
                        <a:pos x="connsiteX0" y="connsiteY0"/>
                      </a:cxn>
                      <a:cxn ang="0">
                        <a:pos x="connsiteX1" y="connsiteY1"/>
                      </a:cxn>
                    </a:cxnLst>
                    <a:rect l="l" t="t" r="r" b="b"/>
                    <a:pathLst>
                      <a:path w="40481" h="9525">
                        <a:moveTo>
                          <a:pt x="40608" y="48"/>
                        </a:moveTo>
                        <a:lnTo>
                          <a:pt x="126" y="4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84" name="Graphic 1449">
                  <a:extLst>
                    <a:ext uri="{FF2B5EF4-FFF2-40B4-BE49-F238E27FC236}">
                      <a16:creationId xmlns:a16="http://schemas.microsoft.com/office/drawing/2014/main" id="{E587D00C-3226-36B9-619A-59CE7E06A767}"/>
                    </a:ext>
                  </a:extLst>
                </p:cNvPr>
                <p:cNvGrpSpPr/>
                <p:nvPr/>
              </p:nvGrpSpPr>
              <p:grpSpPr>
                <a:xfrm>
                  <a:off x="4023088" y="2513665"/>
                  <a:ext cx="67468" cy="67467"/>
                  <a:chOff x="4596232" y="2805131"/>
                  <a:chExt cx="40481" cy="40481"/>
                </a:xfrm>
                <a:solidFill>
                  <a:srgbClr val="000000"/>
                </a:solidFill>
              </p:grpSpPr>
              <p:sp>
                <p:nvSpPr>
                  <p:cNvPr id="1446" name="Freeform: Shape 1445">
                    <a:extLst>
                      <a:ext uri="{FF2B5EF4-FFF2-40B4-BE49-F238E27FC236}">
                        <a16:creationId xmlns:a16="http://schemas.microsoft.com/office/drawing/2014/main" id="{910A43A9-D89D-C55B-301D-A935D8AB8F84}"/>
                      </a:ext>
                    </a:extLst>
                  </p:cNvPr>
                  <p:cNvSpPr/>
                  <p:nvPr/>
                </p:nvSpPr>
                <p:spPr>
                  <a:xfrm>
                    <a:off x="4616520" y="2805131"/>
                    <a:ext cx="9525" cy="40481"/>
                  </a:xfrm>
                  <a:custGeom>
                    <a:avLst/>
                    <a:gdLst>
                      <a:gd name="connsiteX0" fmla="*/ 148 w 9525"/>
                      <a:gd name="connsiteY0" fmla="*/ 58 h 40481"/>
                      <a:gd name="connsiteX1" fmla="*/ 148 w 9525"/>
                      <a:gd name="connsiteY1" fmla="*/ 40539 h 40481"/>
                    </a:gdLst>
                    <a:ahLst/>
                    <a:cxnLst>
                      <a:cxn ang="0">
                        <a:pos x="connsiteX0" y="connsiteY0"/>
                      </a:cxn>
                      <a:cxn ang="0">
                        <a:pos x="connsiteX1" y="connsiteY1"/>
                      </a:cxn>
                    </a:cxnLst>
                    <a:rect l="l" t="t" r="r" b="b"/>
                    <a:pathLst>
                      <a:path w="9525" h="40481">
                        <a:moveTo>
                          <a:pt x="148" y="58"/>
                        </a:moveTo>
                        <a:lnTo>
                          <a:pt x="148" y="4053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47" name="Freeform: Shape 1446">
                    <a:extLst>
                      <a:ext uri="{FF2B5EF4-FFF2-40B4-BE49-F238E27FC236}">
                        <a16:creationId xmlns:a16="http://schemas.microsoft.com/office/drawing/2014/main" id="{871057A0-959B-B3D9-E08A-9C1D37E97018}"/>
                      </a:ext>
                    </a:extLst>
                  </p:cNvPr>
                  <p:cNvSpPr/>
                  <p:nvPr/>
                </p:nvSpPr>
                <p:spPr>
                  <a:xfrm>
                    <a:off x="4596232" y="2825419"/>
                    <a:ext cx="40481" cy="9525"/>
                  </a:xfrm>
                  <a:custGeom>
                    <a:avLst/>
                    <a:gdLst>
                      <a:gd name="connsiteX0" fmla="*/ 40629 w 40481"/>
                      <a:gd name="connsiteY0" fmla="*/ 58 h 9525"/>
                      <a:gd name="connsiteX1" fmla="*/ 148 w 40481"/>
                      <a:gd name="connsiteY1" fmla="*/ 58 h 9525"/>
                    </a:gdLst>
                    <a:ahLst/>
                    <a:cxnLst>
                      <a:cxn ang="0">
                        <a:pos x="connsiteX0" y="connsiteY0"/>
                      </a:cxn>
                      <a:cxn ang="0">
                        <a:pos x="connsiteX1" y="connsiteY1"/>
                      </a:cxn>
                    </a:cxnLst>
                    <a:rect l="l" t="t" r="r" b="b"/>
                    <a:pathLst>
                      <a:path w="40481" h="9525">
                        <a:moveTo>
                          <a:pt x="40629" y="58"/>
                        </a:moveTo>
                        <a:lnTo>
                          <a:pt x="148" y="5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85" name="Graphic 1449">
                  <a:extLst>
                    <a:ext uri="{FF2B5EF4-FFF2-40B4-BE49-F238E27FC236}">
                      <a16:creationId xmlns:a16="http://schemas.microsoft.com/office/drawing/2014/main" id="{BCA67442-C3C4-A214-5E2C-2395E7D0110E}"/>
                    </a:ext>
                  </a:extLst>
                </p:cNvPr>
                <p:cNvGrpSpPr/>
                <p:nvPr/>
              </p:nvGrpSpPr>
              <p:grpSpPr>
                <a:xfrm>
                  <a:off x="4115321" y="2590180"/>
                  <a:ext cx="67468" cy="67467"/>
                  <a:chOff x="4651572" y="2851041"/>
                  <a:chExt cx="40481" cy="40481"/>
                </a:xfrm>
                <a:solidFill>
                  <a:srgbClr val="000000"/>
                </a:solidFill>
              </p:grpSpPr>
              <p:sp>
                <p:nvSpPr>
                  <p:cNvPr id="1444" name="Freeform: Shape 1443">
                    <a:extLst>
                      <a:ext uri="{FF2B5EF4-FFF2-40B4-BE49-F238E27FC236}">
                        <a16:creationId xmlns:a16="http://schemas.microsoft.com/office/drawing/2014/main" id="{98A889BD-F000-D30E-F17E-63D86AF11C15}"/>
                      </a:ext>
                    </a:extLst>
                  </p:cNvPr>
                  <p:cNvSpPr/>
                  <p:nvPr/>
                </p:nvSpPr>
                <p:spPr>
                  <a:xfrm>
                    <a:off x="4671860" y="2851041"/>
                    <a:ext cx="9525" cy="40481"/>
                  </a:xfrm>
                  <a:custGeom>
                    <a:avLst/>
                    <a:gdLst>
                      <a:gd name="connsiteX0" fmla="*/ 154 w 9525"/>
                      <a:gd name="connsiteY0" fmla="*/ 62 h 40481"/>
                      <a:gd name="connsiteX1" fmla="*/ 154 w 9525"/>
                      <a:gd name="connsiteY1" fmla="*/ 40544 h 40481"/>
                    </a:gdLst>
                    <a:ahLst/>
                    <a:cxnLst>
                      <a:cxn ang="0">
                        <a:pos x="connsiteX0" y="connsiteY0"/>
                      </a:cxn>
                      <a:cxn ang="0">
                        <a:pos x="connsiteX1" y="connsiteY1"/>
                      </a:cxn>
                    </a:cxnLst>
                    <a:rect l="l" t="t" r="r" b="b"/>
                    <a:pathLst>
                      <a:path w="9525" h="40481">
                        <a:moveTo>
                          <a:pt x="154" y="62"/>
                        </a:moveTo>
                        <a:lnTo>
                          <a:pt x="154" y="4054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45" name="Freeform: Shape 1444">
                    <a:extLst>
                      <a:ext uri="{FF2B5EF4-FFF2-40B4-BE49-F238E27FC236}">
                        <a16:creationId xmlns:a16="http://schemas.microsoft.com/office/drawing/2014/main" id="{628543C6-67FB-8530-05EB-9F84F7CB0C41}"/>
                      </a:ext>
                    </a:extLst>
                  </p:cNvPr>
                  <p:cNvSpPr/>
                  <p:nvPr/>
                </p:nvSpPr>
                <p:spPr>
                  <a:xfrm>
                    <a:off x="4651572" y="2871330"/>
                    <a:ext cx="40481" cy="9525"/>
                  </a:xfrm>
                  <a:custGeom>
                    <a:avLst/>
                    <a:gdLst>
                      <a:gd name="connsiteX0" fmla="*/ 40635 w 40481"/>
                      <a:gd name="connsiteY0" fmla="*/ 62 h 9525"/>
                      <a:gd name="connsiteX1" fmla="*/ 154 w 40481"/>
                      <a:gd name="connsiteY1" fmla="*/ 62 h 9525"/>
                    </a:gdLst>
                    <a:ahLst/>
                    <a:cxnLst>
                      <a:cxn ang="0">
                        <a:pos x="connsiteX0" y="connsiteY0"/>
                      </a:cxn>
                      <a:cxn ang="0">
                        <a:pos x="connsiteX1" y="connsiteY1"/>
                      </a:cxn>
                    </a:cxnLst>
                    <a:rect l="l" t="t" r="r" b="b"/>
                    <a:pathLst>
                      <a:path w="40481" h="9525">
                        <a:moveTo>
                          <a:pt x="40635" y="62"/>
                        </a:moveTo>
                        <a:lnTo>
                          <a:pt x="154" y="6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86" name="Graphic 1449">
                  <a:extLst>
                    <a:ext uri="{FF2B5EF4-FFF2-40B4-BE49-F238E27FC236}">
                      <a16:creationId xmlns:a16="http://schemas.microsoft.com/office/drawing/2014/main" id="{7B198DCE-17AB-2D1D-AFCF-2F2C11EBEB68}"/>
                    </a:ext>
                  </a:extLst>
                </p:cNvPr>
                <p:cNvGrpSpPr/>
                <p:nvPr/>
              </p:nvGrpSpPr>
              <p:grpSpPr>
                <a:xfrm>
                  <a:off x="4993842" y="3160560"/>
                  <a:ext cx="67468" cy="67467"/>
                  <a:chOff x="5178686" y="3193275"/>
                  <a:chExt cx="40481" cy="40481"/>
                </a:xfrm>
                <a:solidFill>
                  <a:srgbClr val="000000"/>
                </a:solidFill>
              </p:grpSpPr>
              <p:sp>
                <p:nvSpPr>
                  <p:cNvPr id="1442" name="Freeform: Shape 1441">
                    <a:extLst>
                      <a:ext uri="{FF2B5EF4-FFF2-40B4-BE49-F238E27FC236}">
                        <a16:creationId xmlns:a16="http://schemas.microsoft.com/office/drawing/2014/main" id="{A51C5CF7-13D4-6C4E-A6AE-81B0EBAF9738}"/>
                      </a:ext>
                    </a:extLst>
                  </p:cNvPr>
                  <p:cNvSpPr/>
                  <p:nvPr/>
                </p:nvSpPr>
                <p:spPr>
                  <a:xfrm>
                    <a:off x="5198974" y="3193275"/>
                    <a:ext cx="9525" cy="40481"/>
                  </a:xfrm>
                  <a:custGeom>
                    <a:avLst/>
                    <a:gdLst>
                      <a:gd name="connsiteX0" fmla="*/ 209 w 9525"/>
                      <a:gd name="connsiteY0" fmla="*/ 98 h 40481"/>
                      <a:gd name="connsiteX1" fmla="*/ 209 w 9525"/>
                      <a:gd name="connsiteY1" fmla="*/ 40580 h 40481"/>
                    </a:gdLst>
                    <a:ahLst/>
                    <a:cxnLst>
                      <a:cxn ang="0">
                        <a:pos x="connsiteX0" y="connsiteY0"/>
                      </a:cxn>
                      <a:cxn ang="0">
                        <a:pos x="connsiteX1" y="connsiteY1"/>
                      </a:cxn>
                    </a:cxnLst>
                    <a:rect l="l" t="t" r="r" b="b"/>
                    <a:pathLst>
                      <a:path w="9525" h="40481">
                        <a:moveTo>
                          <a:pt x="209" y="98"/>
                        </a:moveTo>
                        <a:lnTo>
                          <a:pt x="209" y="4058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43" name="Freeform: Shape 1442">
                    <a:extLst>
                      <a:ext uri="{FF2B5EF4-FFF2-40B4-BE49-F238E27FC236}">
                        <a16:creationId xmlns:a16="http://schemas.microsoft.com/office/drawing/2014/main" id="{44A3D488-D664-7BDE-48BF-D26DE6718CF9}"/>
                      </a:ext>
                    </a:extLst>
                  </p:cNvPr>
                  <p:cNvSpPr/>
                  <p:nvPr/>
                </p:nvSpPr>
                <p:spPr>
                  <a:xfrm>
                    <a:off x="5178686" y="3213563"/>
                    <a:ext cx="40481" cy="9525"/>
                  </a:xfrm>
                  <a:custGeom>
                    <a:avLst/>
                    <a:gdLst>
                      <a:gd name="connsiteX0" fmla="*/ 40690 w 40481"/>
                      <a:gd name="connsiteY0" fmla="*/ 98 h 9525"/>
                      <a:gd name="connsiteX1" fmla="*/ 209 w 40481"/>
                      <a:gd name="connsiteY1" fmla="*/ 98 h 9525"/>
                    </a:gdLst>
                    <a:ahLst/>
                    <a:cxnLst>
                      <a:cxn ang="0">
                        <a:pos x="connsiteX0" y="connsiteY0"/>
                      </a:cxn>
                      <a:cxn ang="0">
                        <a:pos x="connsiteX1" y="connsiteY1"/>
                      </a:cxn>
                    </a:cxnLst>
                    <a:rect l="l" t="t" r="r" b="b"/>
                    <a:pathLst>
                      <a:path w="40481" h="9525">
                        <a:moveTo>
                          <a:pt x="40690" y="98"/>
                        </a:moveTo>
                        <a:lnTo>
                          <a:pt x="209" y="9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87" name="Graphic 1449">
                  <a:extLst>
                    <a:ext uri="{FF2B5EF4-FFF2-40B4-BE49-F238E27FC236}">
                      <a16:creationId xmlns:a16="http://schemas.microsoft.com/office/drawing/2014/main" id="{186DDC53-1A50-3DEF-9D8C-06403DBCA0AF}"/>
                    </a:ext>
                  </a:extLst>
                </p:cNvPr>
                <p:cNvGrpSpPr/>
                <p:nvPr/>
              </p:nvGrpSpPr>
              <p:grpSpPr>
                <a:xfrm>
                  <a:off x="7129976" y="3793961"/>
                  <a:ext cx="67468" cy="67467"/>
                  <a:chOff x="6460370" y="3573322"/>
                  <a:chExt cx="40481" cy="40481"/>
                </a:xfrm>
                <a:solidFill>
                  <a:srgbClr val="000000"/>
                </a:solidFill>
              </p:grpSpPr>
              <p:sp>
                <p:nvSpPr>
                  <p:cNvPr id="1440" name="Freeform: Shape 1439">
                    <a:extLst>
                      <a:ext uri="{FF2B5EF4-FFF2-40B4-BE49-F238E27FC236}">
                        <a16:creationId xmlns:a16="http://schemas.microsoft.com/office/drawing/2014/main" id="{496E1897-0ACF-0FEE-7764-B0F75BA27861}"/>
                      </a:ext>
                    </a:extLst>
                  </p:cNvPr>
                  <p:cNvSpPr/>
                  <p:nvPr/>
                </p:nvSpPr>
                <p:spPr>
                  <a:xfrm>
                    <a:off x="6480658" y="3573322"/>
                    <a:ext cx="9525" cy="40481"/>
                  </a:xfrm>
                  <a:custGeom>
                    <a:avLst/>
                    <a:gdLst>
                      <a:gd name="connsiteX0" fmla="*/ 344 w 9525"/>
                      <a:gd name="connsiteY0" fmla="*/ 138 h 40481"/>
                      <a:gd name="connsiteX1" fmla="*/ 344 w 9525"/>
                      <a:gd name="connsiteY1" fmla="*/ 40620 h 40481"/>
                    </a:gdLst>
                    <a:ahLst/>
                    <a:cxnLst>
                      <a:cxn ang="0">
                        <a:pos x="connsiteX0" y="connsiteY0"/>
                      </a:cxn>
                      <a:cxn ang="0">
                        <a:pos x="connsiteX1" y="connsiteY1"/>
                      </a:cxn>
                    </a:cxnLst>
                    <a:rect l="l" t="t" r="r" b="b"/>
                    <a:pathLst>
                      <a:path w="9525" h="40481">
                        <a:moveTo>
                          <a:pt x="344" y="138"/>
                        </a:moveTo>
                        <a:lnTo>
                          <a:pt x="344" y="406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41" name="Freeform: Shape 1440">
                    <a:extLst>
                      <a:ext uri="{FF2B5EF4-FFF2-40B4-BE49-F238E27FC236}">
                        <a16:creationId xmlns:a16="http://schemas.microsoft.com/office/drawing/2014/main" id="{CBD42B90-A5A5-60EE-1E74-E81EFE06E83F}"/>
                      </a:ext>
                    </a:extLst>
                  </p:cNvPr>
                  <p:cNvSpPr/>
                  <p:nvPr/>
                </p:nvSpPr>
                <p:spPr>
                  <a:xfrm>
                    <a:off x="6460370" y="3593610"/>
                    <a:ext cx="40481" cy="9525"/>
                  </a:xfrm>
                  <a:custGeom>
                    <a:avLst/>
                    <a:gdLst>
                      <a:gd name="connsiteX0" fmla="*/ 40825 w 40481"/>
                      <a:gd name="connsiteY0" fmla="*/ 138 h 9525"/>
                      <a:gd name="connsiteX1" fmla="*/ 344 w 40481"/>
                      <a:gd name="connsiteY1" fmla="*/ 138 h 9525"/>
                    </a:gdLst>
                    <a:ahLst/>
                    <a:cxnLst>
                      <a:cxn ang="0">
                        <a:pos x="connsiteX0" y="connsiteY0"/>
                      </a:cxn>
                      <a:cxn ang="0">
                        <a:pos x="connsiteX1" y="connsiteY1"/>
                      </a:cxn>
                    </a:cxnLst>
                    <a:rect l="l" t="t" r="r" b="b"/>
                    <a:pathLst>
                      <a:path w="40481" h="9525">
                        <a:moveTo>
                          <a:pt x="40825" y="138"/>
                        </a:moveTo>
                        <a:lnTo>
                          <a:pt x="344" y="13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88" name="Graphic 1449">
                  <a:extLst>
                    <a:ext uri="{FF2B5EF4-FFF2-40B4-BE49-F238E27FC236}">
                      <a16:creationId xmlns:a16="http://schemas.microsoft.com/office/drawing/2014/main" id="{4A44F760-1E28-138F-0AFA-7DC32D07D7C6}"/>
                    </a:ext>
                  </a:extLst>
                </p:cNvPr>
                <p:cNvGrpSpPr/>
                <p:nvPr/>
              </p:nvGrpSpPr>
              <p:grpSpPr>
                <a:xfrm>
                  <a:off x="6734847" y="3793961"/>
                  <a:ext cx="67468" cy="67467"/>
                  <a:chOff x="6223292" y="3573322"/>
                  <a:chExt cx="40481" cy="40481"/>
                </a:xfrm>
                <a:solidFill>
                  <a:srgbClr val="000000"/>
                </a:solidFill>
              </p:grpSpPr>
              <p:sp>
                <p:nvSpPr>
                  <p:cNvPr id="1438" name="Freeform: Shape 1437">
                    <a:extLst>
                      <a:ext uri="{FF2B5EF4-FFF2-40B4-BE49-F238E27FC236}">
                        <a16:creationId xmlns:a16="http://schemas.microsoft.com/office/drawing/2014/main" id="{63F7988C-3E5F-0A49-5313-4666737DCA1E}"/>
                      </a:ext>
                    </a:extLst>
                  </p:cNvPr>
                  <p:cNvSpPr/>
                  <p:nvPr/>
                </p:nvSpPr>
                <p:spPr>
                  <a:xfrm>
                    <a:off x="6243581" y="3573322"/>
                    <a:ext cx="9525" cy="40481"/>
                  </a:xfrm>
                  <a:custGeom>
                    <a:avLst/>
                    <a:gdLst>
                      <a:gd name="connsiteX0" fmla="*/ 319 w 9525"/>
                      <a:gd name="connsiteY0" fmla="*/ 138 h 40481"/>
                      <a:gd name="connsiteX1" fmla="*/ 319 w 9525"/>
                      <a:gd name="connsiteY1" fmla="*/ 40620 h 40481"/>
                    </a:gdLst>
                    <a:ahLst/>
                    <a:cxnLst>
                      <a:cxn ang="0">
                        <a:pos x="connsiteX0" y="connsiteY0"/>
                      </a:cxn>
                      <a:cxn ang="0">
                        <a:pos x="connsiteX1" y="connsiteY1"/>
                      </a:cxn>
                    </a:cxnLst>
                    <a:rect l="l" t="t" r="r" b="b"/>
                    <a:pathLst>
                      <a:path w="9525" h="40481">
                        <a:moveTo>
                          <a:pt x="319" y="138"/>
                        </a:moveTo>
                        <a:lnTo>
                          <a:pt x="319" y="406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39" name="Freeform: Shape 1438">
                    <a:extLst>
                      <a:ext uri="{FF2B5EF4-FFF2-40B4-BE49-F238E27FC236}">
                        <a16:creationId xmlns:a16="http://schemas.microsoft.com/office/drawing/2014/main" id="{BAC0BB36-BD71-1DE8-5266-1E3101D4AAD7}"/>
                      </a:ext>
                    </a:extLst>
                  </p:cNvPr>
                  <p:cNvSpPr/>
                  <p:nvPr/>
                </p:nvSpPr>
                <p:spPr>
                  <a:xfrm>
                    <a:off x="6223292" y="3593610"/>
                    <a:ext cx="40481" cy="9525"/>
                  </a:xfrm>
                  <a:custGeom>
                    <a:avLst/>
                    <a:gdLst>
                      <a:gd name="connsiteX0" fmla="*/ 40800 w 40481"/>
                      <a:gd name="connsiteY0" fmla="*/ 138 h 9525"/>
                      <a:gd name="connsiteX1" fmla="*/ 319 w 40481"/>
                      <a:gd name="connsiteY1" fmla="*/ 138 h 9525"/>
                    </a:gdLst>
                    <a:ahLst/>
                    <a:cxnLst>
                      <a:cxn ang="0">
                        <a:pos x="connsiteX0" y="connsiteY0"/>
                      </a:cxn>
                      <a:cxn ang="0">
                        <a:pos x="connsiteX1" y="connsiteY1"/>
                      </a:cxn>
                    </a:cxnLst>
                    <a:rect l="l" t="t" r="r" b="b"/>
                    <a:pathLst>
                      <a:path w="40481" h="9525">
                        <a:moveTo>
                          <a:pt x="40800" y="138"/>
                        </a:moveTo>
                        <a:lnTo>
                          <a:pt x="319" y="13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89" name="Graphic 1449">
                  <a:extLst>
                    <a:ext uri="{FF2B5EF4-FFF2-40B4-BE49-F238E27FC236}">
                      <a16:creationId xmlns:a16="http://schemas.microsoft.com/office/drawing/2014/main" id="{F27570BB-BF1D-7B78-4FB2-1A2DC585D37B}"/>
                    </a:ext>
                  </a:extLst>
                </p:cNvPr>
                <p:cNvGrpSpPr/>
                <p:nvPr/>
              </p:nvGrpSpPr>
              <p:grpSpPr>
                <a:xfrm>
                  <a:off x="6477198" y="3793961"/>
                  <a:ext cx="67468" cy="67467"/>
                  <a:chOff x="6068702" y="3573322"/>
                  <a:chExt cx="40481" cy="40481"/>
                </a:xfrm>
                <a:solidFill>
                  <a:srgbClr val="000000"/>
                </a:solidFill>
              </p:grpSpPr>
              <p:sp>
                <p:nvSpPr>
                  <p:cNvPr id="1436" name="Freeform: Shape 1435">
                    <a:extLst>
                      <a:ext uri="{FF2B5EF4-FFF2-40B4-BE49-F238E27FC236}">
                        <a16:creationId xmlns:a16="http://schemas.microsoft.com/office/drawing/2014/main" id="{DA7C5CF2-739D-A2CE-DBDB-E23C816015BE}"/>
                      </a:ext>
                    </a:extLst>
                  </p:cNvPr>
                  <p:cNvSpPr/>
                  <p:nvPr/>
                </p:nvSpPr>
                <p:spPr>
                  <a:xfrm>
                    <a:off x="6088990" y="3573322"/>
                    <a:ext cx="9525" cy="40481"/>
                  </a:xfrm>
                  <a:custGeom>
                    <a:avLst/>
                    <a:gdLst>
                      <a:gd name="connsiteX0" fmla="*/ 303 w 9525"/>
                      <a:gd name="connsiteY0" fmla="*/ 138 h 40481"/>
                      <a:gd name="connsiteX1" fmla="*/ 303 w 9525"/>
                      <a:gd name="connsiteY1" fmla="*/ 40620 h 40481"/>
                    </a:gdLst>
                    <a:ahLst/>
                    <a:cxnLst>
                      <a:cxn ang="0">
                        <a:pos x="connsiteX0" y="connsiteY0"/>
                      </a:cxn>
                      <a:cxn ang="0">
                        <a:pos x="connsiteX1" y="connsiteY1"/>
                      </a:cxn>
                    </a:cxnLst>
                    <a:rect l="l" t="t" r="r" b="b"/>
                    <a:pathLst>
                      <a:path w="9525" h="40481">
                        <a:moveTo>
                          <a:pt x="303" y="138"/>
                        </a:moveTo>
                        <a:lnTo>
                          <a:pt x="303" y="406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37" name="Freeform: Shape 1436">
                    <a:extLst>
                      <a:ext uri="{FF2B5EF4-FFF2-40B4-BE49-F238E27FC236}">
                        <a16:creationId xmlns:a16="http://schemas.microsoft.com/office/drawing/2014/main" id="{178195EB-00F9-CBB9-0133-B0384E9F0966}"/>
                      </a:ext>
                    </a:extLst>
                  </p:cNvPr>
                  <p:cNvSpPr/>
                  <p:nvPr/>
                </p:nvSpPr>
                <p:spPr>
                  <a:xfrm>
                    <a:off x="6068702" y="3593610"/>
                    <a:ext cx="40481" cy="9525"/>
                  </a:xfrm>
                  <a:custGeom>
                    <a:avLst/>
                    <a:gdLst>
                      <a:gd name="connsiteX0" fmla="*/ 40784 w 40481"/>
                      <a:gd name="connsiteY0" fmla="*/ 138 h 9525"/>
                      <a:gd name="connsiteX1" fmla="*/ 303 w 40481"/>
                      <a:gd name="connsiteY1" fmla="*/ 138 h 9525"/>
                    </a:gdLst>
                    <a:ahLst/>
                    <a:cxnLst>
                      <a:cxn ang="0">
                        <a:pos x="connsiteX0" y="connsiteY0"/>
                      </a:cxn>
                      <a:cxn ang="0">
                        <a:pos x="connsiteX1" y="connsiteY1"/>
                      </a:cxn>
                    </a:cxnLst>
                    <a:rect l="l" t="t" r="r" b="b"/>
                    <a:pathLst>
                      <a:path w="40481" h="9525">
                        <a:moveTo>
                          <a:pt x="40784" y="138"/>
                        </a:moveTo>
                        <a:lnTo>
                          <a:pt x="303" y="13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90" name="Graphic 1449">
                  <a:extLst>
                    <a:ext uri="{FF2B5EF4-FFF2-40B4-BE49-F238E27FC236}">
                      <a16:creationId xmlns:a16="http://schemas.microsoft.com/office/drawing/2014/main" id="{7FAD74F1-8D6C-8CC4-E67E-DA2C9A40A146}"/>
                    </a:ext>
                  </a:extLst>
                </p:cNvPr>
                <p:cNvGrpSpPr/>
                <p:nvPr/>
              </p:nvGrpSpPr>
              <p:grpSpPr>
                <a:xfrm>
                  <a:off x="6439414" y="3793961"/>
                  <a:ext cx="67468" cy="67467"/>
                  <a:chOff x="6046032" y="3573322"/>
                  <a:chExt cx="40481" cy="40481"/>
                </a:xfrm>
                <a:solidFill>
                  <a:srgbClr val="000000"/>
                </a:solidFill>
              </p:grpSpPr>
              <p:sp>
                <p:nvSpPr>
                  <p:cNvPr id="1434" name="Freeform: Shape 1433">
                    <a:extLst>
                      <a:ext uri="{FF2B5EF4-FFF2-40B4-BE49-F238E27FC236}">
                        <a16:creationId xmlns:a16="http://schemas.microsoft.com/office/drawing/2014/main" id="{7D4E2998-B613-CD36-1C71-52750A12D5E9}"/>
                      </a:ext>
                    </a:extLst>
                  </p:cNvPr>
                  <p:cNvSpPr/>
                  <p:nvPr/>
                </p:nvSpPr>
                <p:spPr>
                  <a:xfrm>
                    <a:off x="6066320" y="3573322"/>
                    <a:ext cx="9525" cy="40481"/>
                  </a:xfrm>
                  <a:custGeom>
                    <a:avLst/>
                    <a:gdLst>
                      <a:gd name="connsiteX0" fmla="*/ 300 w 9525"/>
                      <a:gd name="connsiteY0" fmla="*/ 138 h 40481"/>
                      <a:gd name="connsiteX1" fmla="*/ 300 w 9525"/>
                      <a:gd name="connsiteY1" fmla="*/ 40620 h 40481"/>
                    </a:gdLst>
                    <a:ahLst/>
                    <a:cxnLst>
                      <a:cxn ang="0">
                        <a:pos x="connsiteX0" y="connsiteY0"/>
                      </a:cxn>
                      <a:cxn ang="0">
                        <a:pos x="connsiteX1" y="connsiteY1"/>
                      </a:cxn>
                    </a:cxnLst>
                    <a:rect l="l" t="t" r="r" b="b"/>
                    <a:pathLst>
                      <a:path w="9525" h="40481">
                        <a:moveTo>
                          <a:pt x="300" y="138"/>
                        </a:moveTo>
                        <a:lnTo>
                          <a:pt x="300" y="406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35" name="Freeform: Shape 1434">
                    <a:extLst>
                      <a:ext uri="{FF2B5EF4-FFF2-40B4-BE49-F238E27FC236}">
                        <a16:creationId xmlns:a16="http://schemas.microsoft.com/office/drawing/2014/main" id="{A4506DA3-F162-F2E1-B5E3-81B524880398}"/>
                      </a:ext>
                    </a:extLst>
                  </p:cNvPr>
                  <p:cNvSpPr/>
                  <p:nvPr/>
                </p:nvSpPr>
                <p:spPr>
                  <a:xfrm>
                    <a:off x="6046032" y="3593610"/>
                    <a:ext cx="40481" cy="9525"/>
                  </a:xfrm>
                  <a:custGeom>
                    <a:avLst/>
                    <a:gdLst>
                      <a:gd name="connsiteX0" fmla="*/ 40781 w 40481"/>
                      <a:gd name="connsiteY0" fmla="*/ 138 h 9525"/>
                      <a:gd name="connsiteX1" fmla="*/ 300 w 40481"/>
                      <a:gd name="connsiteY1" fmla="*/ 138 h 9525"/>
                    </a:gdLst>
                    <a:ahLst/>
                    <a:cxnLst>
                      <a:cxn ang="0">
                        <a:pos x="connsiteX0" y="connsiteY0"/>
                      </a:cxn>
                      <a:cxn ang="0">
                        <a:pos x="connsiteX1" y="connsiteY1"/>
                      </a:cxn>
                    </a:cxnLst>
                    <a:rect l="l" t="t" r="r" b="b"/>
                    <a:pathLst>
                      <a:path w="40481" h="9525">
                        <a:moveTo>
                          <a:pt x="40781" y="138"/>
                        </a:moveTo>
                        <a:lnTo>
                          <a:pt x="300" y="13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91" name="Graphic 1449">
                  <a:extLst>
                    <a:ext uri="{FF2B5EF4-FFF2-40B4-BE49-F238E27FC236}">
                      <a16:creationId xmlns:a16="http://schemas.microsoft.com/office/drawing/2014/main" id="{76D0A61F-5919-8ABA-1812-8FFCAAE300C2}"/>
                    </a:ext>
                  </a:extLst>
                </p:cNvPr>
                <p:cNvGrpSpPr/>
                <p:nvPr/>
              </p:nvGrpSpPr>
              <p:grpSpPr>
                <a:xfrm>
                  <a:off x="6404808" y="3793961"/>
                  <a:ext cx="67468" cy="67467"/>
                  <a:chOff x="6025268" y="3573322"/>
                  <a:chExt cx="40481" cy="40481"/>
                </a:xfrm>
                <a:solidFill>
                  <a:srgbClr val="000000"/>
                </a:solidFill>
              </p:grpSpPr>
              <p:sp>
                <p:nvSpPr>
                  <p:cNvPr id="1432" name="Freeform: Shape 1431">
                    <a:extLst>
                      <a:ext uri="{FF2B5EF4-FFF2-40B4-BE49-F238E27FC236}">
                        <a16:creationId xmlns:a16="http://schemas.microsoft.com/office/drawing/2014/main" id="{701581E4-9B9F-6E00-1691-E2344A93BC66}"/>
                      </a:ext>
                    </a:extLst>
                  </p:cNvPr>
                  <p:cNvSpPr/>
                  <p:nvPr/>
                </p:nvSpPr>
                <p:spPr>
                  <a:xfrm>
                    <a:off x="6045556" y="3573322"/>
                    <a:ext cx="9525" cy="40481"/>
                  </a:xfrm>
                  <a:custGeom>
                    <a:avLst/>
                    <a:gdLst>
                      <a:gd name="connsiteX0" fmla="*/ 298 w 9525"/>
                      <a:gd name="connsiteY0" fmla="*/ 138 h 40481"/>
                      <a:gd name="connsiteX1" fmla="*/ 298 w 9525"/>
                      <a:gd name="connsiteY1" fmla="*/ 40620 h 40481"/>
                    </a:gdLst>
                    <a:ahLst/>
                    <a:cxnLst>
                      <a:cxn ang="0">
                        <a:pos x="connsiteX0" y="connsiteY0"/>
                      </a:cxn>
                      <a:cxn ang="0">
                        <a:pos x="connsiteX1" y="connsiteY1"/>
                      </a:cxn>
                    </a:cxnLst>
                    <a:rect l="l" t="t" r="r" b="b"/>
                    <a:pathLst>
                      <a:path w="9525" h="40481">
                        <a:moveTo>
                          <a:pt x="298" y="138"/>
                        </a:moveTo>
                        <a:lnTo>
                          <a:pt x="298" y="406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33" name="Freeform: Shape 1432">
                    <a:extLst>
                      <a:ext uri="{FF2B5EF4-FFF2-40B4-BE49-F238E27FC236}">
                        <a16:creationId xmlns:a16="http://schemas.microsoft.com/office/drawing/2014/main" id="{C789536B-0F2B-E9AD-DAFE-923430523D7A}"/>
                      </a:ext>
                    </a:extLst>
                  </p:cNvPr>
                  <p:cNvSpPr/>
                  <p:nvPr/>
                </p:nvSpPr>
                <p:spPr>
                  <a:xfrm>
                    <a:off x="6025268" y="3593610"/>
                    <a:ext cx="40481" cy="9525"/>
                  </a:xfrm>
                  <a:custGeom>
                    <a:avLst/>
                    <a:gdLst>
                      <a:gd name="connsiteX0" fmla="*/ 40779 w 40481"/>
                      <a:gd name="connsiteY0" fmla="*/ 138 h 9525"/>
                      <a:gd name="connsiteX1" fmla="*/ 298 w 40481"/>
                      <a:gd name="connsiteY1" fmla="*/ 138 h 9525"/>
                    </a:gdLst>
                    <a:ahLst/>
                    <a:cxnLst>
                      <a:cxn ang="0">
                        <a:pos x="connsiteX0" y="connsiteY0"/>
                      </a:cxn>
                      <a:cxn ang="0">
                        <a:pos x="connsiteX1" y="connsiteY1"/>
                      </a:cxn>
                    </a:cxnLst>
                    <a:rect l="l" t="t" r="r" b="b"/>
                    <a:pathLst>
                      <a:path w="40481" h="9525">
                        <a:moveTo>
                          <a:pt x="40779" y="138"/>
                        </a:moveTo>
                        <a:lnTo>
                          <a:pt x="298" y="13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92" name="Graphic 1449">
                  <a:extLst>
                    <a:ext uri="{FF2B5EF4-FFF2-40B4-BE49-F238E27FC236}">
                      <a16:creationId xmlns:a16="http://schemas.microsoft.com/office/drawing/2014/main" id="{20D25129-7BDE-4C4C-2E2E-9A35B4F41B5C}"/>
                    </a:ext>
                  </a:extLst>
                </p:cNvPr>
                <p:cNvGrpSpPr/>
                <p:nvPr/>
              </p:nvGrpSpPr>
              <p:grpSpPr>
                <a:xfrm>
                  <a:off x="6400998" y="3793961"/>
                  <a:ext cx="67468" cy="67467"/>
                  <a:chOff x="6022982" y="3573322"/>
                  <a:chExt cx="40481" cy="40481"/>
                </a:xfrm>
                <a:solidFill>
                  <a:srgbClr val="000000"/>
                </a:solidFill>
              </p:grpSpPr>
              <p:sp>
                <p:nvSpPr>
                  <p:cNvPr id="1430" name="Freeform: Shape 1429">
                    <a:extLst>
                      <a:ext uri="{FF2B5EF4-FFF2-40B4-BE49-F238E27FC236}">
                        <a16:creationId xmlns:a16="http://schemas.microsoft.com/office/drawing/2014/main" id="{5475FCD6-BD4F-2182-EF39-84596587877A}"/>
                      </a:ext>
                    </a:extLst>
                  </p:cNvPr>
                  <p:cNvSpPr/>
                  <p:nvPr/>
                </p:nvSpPr>
                <p:spPr>
                  <a:xfrm>
                    <a:off x="6043270" y="3573322"/>
                    <a:ext cx="9525" cy="40481"/>
                  </a:xfrm>
                  <a:custGeom>
                    <a:avLst/>
                    <a:gdLst>
                      <a:gd name="connsiteX0" fmla="*/ 298 w 9525"/>
                      <a:gd name="connsiteY0" fmla="*/ 138 h 40481"/>
                      <a:gd name="connsiteX1" fmla="*/ 298 w 9525"/>
                      <a:gd name="connsiteY1" fmla="*/ 40620 h 40481"/>
                    </a:gdLst>
                    <a:ahLst/>
                    <a:cxnLst>
                      <a:cxn ang="0">
                        <a:pos x="connsiteX0" y="connsiteY0"/>
                      </a:cxn>
                      <a:cxn ang="0">
                        <a:pos x="connsiteX1" y="connsiteY1"/>
                      </a:cxn>
                    </a:cxnLst>
                    <a:rect l="l" t="t" r="r" b="b"/>
                    <a:pathLst>
                      <a:path w="9525" h="40481">
                        <a:moveTo>
                          <a:pt x="298" y="138"/>
                        </a:moveTo>
                        <a:lnTo>
                          <a:pt x="298" y="406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31" name="Freeform: Shape 1430">
                    <a:extLst>
                      <a:ext uri="{FF2B5EF4-FFF2-40B4-BE49-F238E27FC236}">
                        <a16:creationId xmlns:a16="http://schemas.microsoft.com/office/drawing/2014/main" id="{6D9E88C6-B09D-76A7-1CA7-DFBEDCBE8B90}"/>
                      </a:ext>
                    </a:extLst>
                  </p:cNvPr>
                  <p:cNvSpPr/>
                  <p:nvPr/>
                </p:nvSpPr>
                <p:spPr>
                  <a:xfrm>
                    <a:off x="6022982" y="3593610"/>
                    <a:ext cx="40481" cy="9525"/>
                  </a:xfrm>
                  <a:custGeom>
                    <a:avLst/>
                    <a:gdLst>
                      <a:gd name="connsiteX0" fmla="*/ 40779 w 40481"/>
                      <a:gd name="connsiteY0" fmla="*/ 138 h 9525"/>
                      <a:gd name="connsiteX1" fmla="*/ 298 w 40481"/>
                      <a:gd name="connsiteY1" fmla="*/ 138 h 9525"/>
                    </a:gdLst>
                    <a:ahLst/>
                    <a:cxnLst>
                      <a:cxn ang="0">
                        <a:pos x="connsiteX0" y="connsiteY0"/>
                      </a:cxn>
                      <a:cxn ang="0">
                        <a:pos x="connsiteX1" y="connsiteY1"/>
                      </a:cxn>
                    </a:cxnLst>
                    <a:rect l="l" t="t" r="r" b="b"/>
                    <a:pathLst>
                      <a:path w="40481" h="9525">
                        <a:moveTo>
                          <a:pt x="40779" y="138"/>
                        </a:moveTo>
                        <a:lnTo>
                          <a:pt x="298" y="13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93" name="Graphic 1449">
                  <a:extLst>
                    <a:ext uri="{FF2B5EF4-FFF2-40B4-BE49-F238E27FC236}">
                      <a16:creationId xmlns:a16="http://schemas.microsoft.com/office/drawing/2014/main" id="{FC23EABC-7C72-DB37-051E-D452551DEDB9}"/>
                    </a:ext>
                  </a:extLst>
                </p:cNvPr>
                <p:cNvGrpSpPr/>
                <p:nvPr/>
              </p:nvGrpSpPr>
              <p:grpSpPr>
                <a:xfrm>
                  <a:off x="6386233" y="3793961"/>
                  <a:ext cx="67468" cy="67467"/>
                  <a:chOff x="6014123" y="3573322"/>
                  <a:chExt cx="40481" cy="40481"/>
                </a:xfrm>
                <a:solidFill>
                  <a:srgbClr val="000000"/>
                </a:solidFill>
              </p:grpSpPr>
              <p:sp>
                <p:nvSpPr>
                  <p:cNvPr id="1428" name="Freeform: Shape 1427">
                    <a:extLst>
                      <a:ext uri="{FF2B5EF4-FFF2-40B4-BE49-F238E27FC236}">
                        <a16:creationId xmlns:a16="http://schemas.microsoft.com/office/drawing/2014/main" id="{CBE430F0-E3C2-6AEB-BC98-B3ECE44E8C5C}"/>
                      </a:ext>
                    </a:extLst>
                  </p:cNvPr>
                  <p:cNvSpPr/>
                  <p:nvPr/>
                </p:nvSpPr>
                <p:spPr>
                  <a:xfrm>
                    <a:off x="6034412" y="3573322"/>
                    <a:ext cx="9525" cy="40481"/>
                  </a:xfrm>
                  <a:custGeom>
                    <a:avLst/>
                    <a:gdLst>
                      <a:gd name="connsiteX0" fmla="*/ 297 w 9525"/>
                      <a:gd name="connsiteY0" fmla="*/ 138 h 40481"/>
                      <a:gd name="connsiteX1" fmla="*/ 297 w 9525"/>
                      <a:gd name="connsiteY1" fmla="*/ 40620 h 40481"/>
                    </a:gdLst>
                    <a:ahLst/>
                    <a:cxnLst>
                      <a:cxn ang="0">
                        <a:pos x="connsiteX0" y="connsiteY0"/>
                      </a:cxn>
                      <a:cxn ang="0">
                        <a:pos x="connsiteX1" y="connsiteY1"/>
                      </a:cxn>
                    </a:cxnLst>
                    <a:rect l="l" t="t" r="r" b="b"/>
                    <a:pathLst>
                      <a:path w="9525" h="40481">
                        <a:moveTo>
                          <a:pt x="297" y="138"/>
                        </a:moveTo>
                        <a:lnTo>
                          <a:pt x="297" y="406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29" name="Freeform: Shape 1428">
                    <a:extLst>
                      <a:ext uri="{FF2B5EF4-FFF2-40B4-BE49-F238E27FC236}">
                        <a16:creationId xmlns:a16="http://schemas.microsoft.com/office/drawing/2014/main" id="{485F2CC4-9C29-EBED-E522-B5917C16774B}"/>
                      </a:ext>
                    </a:extLst>
                  </p:cNvPr>
                  <p:cNvSpPr/>
                  <p:nvPr/>
                </p:nvSpPr>
                <p:spPr>
                  <a:xfrm>
                    <a:off x="6014123" y="3593610"/>
                    <a:ext cx="40481" cy="9525"/>
                  </a:xfrm>
                  <a:custGeom>
                    <a:avLst/>
                    <a:gdLst>
                      <a:gd name="connsiteX0" fmla="*/ 40778 w 40481"/>
                      <a:gd name="connsiteY0" fmla="*/ 138 h 9525"/>
                      <a:gd name="connsiteX1" fmla="*/ 297 w 40481"/>
                      <a:gd name="connsiteY1" fmla="*/ 138 h 9525"/>
                    </a:gdLst>
                    <a:ahLst/>
                    <a:cxnLst>
                      <a:cxn ang="0">
                        <a:pos x="connsiteX0" y="connsiteY0"/>
                      </a:cxn>
                      <a:cxn ang="0">
                        <a:pos x="connsiteX1" y="connsiteY1"/>
                      </a:cxn>
                    </a:cxnLst>
                    <a:rect l="l" t="t" r="r" b="b"/>
                    <a:pathLst>
                      <a:path w="40481" h="9525">
                        <a:moveTo>
                          <a:pt x="40778" y="138"/>
                        </a:moveTo>
                        <a:lnTo>
                          <a:pt x="297" y="13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94" name="Graphic 1449">
                  <a:extLst>
                    <a:ext uri="{FF2B5EF4-FFF2-40B4-BE49-F238E27FC236}">
                      <a16:creationId xmlns:a16="http://schemas.microsoft.com/office/drawing/2014/main" id="{43EE10AA-7FBC-B6DA-02D4-55070FFCAFBF}"/>
                    </a:ext>
                  </a:extLst>
                </p:cNvPr>
                <p:cNvGrpSpPr/>
                <p:nvPr/>
              </p:nvGrpSpPr>
              <p:grpSpPr>
                <a:xfrm>
                  <a:off x="6388932" y="3793961"/>
                  <a:ext cx="67468" cy="67467"/>
                  <a:chOff x="6015743" y="3573322"/>
                  <a:chExt cx="40481" cy="40481"/>
                </a:xfrm>
                <a:solidFill>
                  <a:srgbClr val="000000"/>
                </a:solidFill>
              </p:grpSpPr>
              <p:sp>
                <p:nvSpPr>
                  <p:cNvPr id="1426" name="Freeform: Shape 1425">
                    <a:extLst>
                      <a:ext uri="{FF2B5EF4-FFF2-40B4-BE49-F238E27FC236}">
                        <a16:creationId xmlns:a16="http://schemas.microsoft.com/office/drawing/2014/main" id="{8BC9444E-6641-8AEE-647C-1ADCF282C741}"/>
                      </a:ext>
                    </a:extLst>
                  </p:cNvPr>
                  <p:cNvSpPr/>
                  <p:nvPr/>
                </p:nvSpPr>
                <p:spPr>
                  <a:xfrm>
                    <a:off x="6036031" y="3573322"/>
                    <a:ext cx="9525" cy="40481"/>
                  </a:xfrm>
                  <a:custGeom>
                    <a:avLst/>
                    <a:gdLst>
                      <a:gd name="connsiteX0" fmla="*/ 297 w 9525"/>
                      <a:gd name="connsiteY0" fmla="*/ 138 h 40481"/>
                      <a:gd name="connsiteX1" fmla="*/ 297 w 9525"/>
                      <a:gd name="connsiteY1" fmla="*/ 40620 h 40481"/>
                    </a:gdLst>
                    <a:ahLst/>
                    <a:cxnLst>
                      <a:cxn ang="0">
                        <a:pos x="connsiteX0" y="connsiteY0"/>
                      </a:cxn>
                      <a:cxn ang="0">
                        <a:pos x="connsiteX1" y="connsiteY1"/>
                      </a:cxn>
                    </a:cxnLst>
                    <a:rect l="l" t="t" r="r" b="b"/>
                    <a:pathLst>
                      <a:path w="9525" h="40481">
                        <a:moveTo>
                          <a:pt x="297" y="138"/>
                        </a:moveTo>
                        <a:lnTo>
                          <a:pt x="297" y="406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27" name="Freeform: Shape 1426">
                    <a:extLst>
                      <a:ext uri="{FF2B5EF4-FFF2-40B4-BE49-F238E27FC236}">
                        <a16:creationId xmlns:a16="http://schemas.microsoft.com/office/drawing/2014/main" id="{D86FD045-EC74-CC2E-02E7-78043EC416FC}"/>
                      </a:ext>
                    </a:extLst>
                  </p:cNvPr>
                  <p:cNvSpPr/>
                  <p:nvPr/>
                </p:nvSpPr>
                <p:spPr>
                  <a:xfrm>
                    <a:off x="6015743" y="3593610"/>
                    <a:ext cx="40481" cy="9525"/>
                  </a:xfrm>
                  <a:custGeom>
                    <a:avLst/>
                    <a:gdLst>
                      <a:gd name="connsiteX0" fmla="*/ 40778 w 40481"/>
                      <a:gd name="connsiteY0" fmla="*/ 138 h 9525"/>
                      <a:gd name="connsiteX1" fmla="*/ 297 w 40481"/>
                      <a:gd name="connsiteY1" fmla="*/ 138 h 9525"/>
                    </a:gdLst>
                    <a:ahLst/>
                    <a:cxnLst>
                      <a:cxn ang="0">
                        <a:pos x="connsiteX0" y="connsiteY0"/>
                      </a:cxn>
                      <a:cxn ang="0">
                        <a:pos x="connsiteX1" y="connsiteY1"/>
                      </a:cxn>
                    </a:cxnLst>
                    <a:rect l="l" t="t" r="r" b="b"/>
                    <a:pathLst>
                      <a:path w="40481" h="9525">
                        <a:moveTo>
                          <a:pt x="40778" y="138"/>
                        </a:moveTo>
                        <a:lnTo>
                          <a:pt x="297" y="13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95" name="Graphic 1449">
                  <a:extLst>
                    <a:ext uri="{FF2B5EF4-FFF2-40B4-BE49-F238E27FC236}">
                      <a16:creationId xmlns:a16="http://schemas.microsoft.com/office/drawing/2014/main" id="{E63913AB-9FE6-670B-2514-971E397EFA59}"/>
                    </a:ext>
                  </a:extLst>
                </p:cNvPr>
                <p:cNvGrpSpPr/>
                <p:nvPr/>
              </p:nvGrpSpPr>
              <p:grpSpPr>
                <a:xfrm>
                  <a:off x="6354960" y="3793961"/>
                  <a:ext cx="67468" cy="67467"/>
                  <a:chOff x="5995359" y="3573322"/>
                  <a:chExt cx="40481" cy="40481"/>
                </a:xfrm>
                <a:solidFill>
                  <a:srgbClr val="000000"/>
                </a:solidFill>
              </p:grpSpPr>
              <p:sp>
                <p:nvSpPr>
                  <p:cNvPr id="1424" name="Freeform: Shape 1423">
                    <a:extLst>
                      <a:ext uri="{FF2B5EF4-FFF2-40B4-BE49-F238E27FC236}">
                        <a16:creationId xmlns:a16="http://schemas.microsoft.com/office/drawing/2014/main" id="{1BBF44BE-B78C-97FD-AB9E-5ADCB3086460}"/>
                      </a:ext>
                    </a:extLst>
                  </p:cNvPr>
                  <p:cNvSpPr/>
                  <p:nvPr/>
                </p:nvSpPr>
                <p:spPr>
                  <a:xfrm>
                    <a:off x="6015647" y="3573322"/>
                    <a:ext cx="9525" cy="40481"/>
                  </a:xfrm>
                  <a:custGeom>
                    <a:avLst/>
                    <a:gdLst>
                      <a:gd name="connsiteX0" fmla="*/ 295 w 9525"/>
                      <a:gd name="connsiteY0" fmla="*/ 138 h 40481"/>
                      <a:gd name="connsiteX1" fmla="*/ 295 w 9525"/>
                      <a:gd name="connsiteY1" fmla="*/ 40620 h 40481"/>
                    </a:gdLst>
                    <a:ahLst/>
                    <a:cxnLst>
                      <a:cxn ang="0">
                        <a:pos x="connsiteX0" y="connsiteY0"/>
                      </a:cxn>
                      <a:cxn ang="0">
                        <a:pos x="connsiteX1" y="connsiteY1"/>
                      </a:cxn>
                    </a:cxnLst>
                    <a:rect l="l" t="t" r="r" b="b"/>
                    <a:pathLst>
                      <a:path w="9525" h="40481">
                        <a:moveTo>
                          <a:pt x="295" y="138"/>
                        </a:moveTo>
                        <a:lnTo>
                          <a:pt x="295" y="406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25" name="Freeform: Shape 1424">
                    <a:extLst>
                      <a:ext uri="{FF2B5EF4-FFF2-40B4-BE49-F238E27FC236}">
                        <a16:creationId xmlns:a16="http://schemas.microsoft.com/office/drawing/2014/main" id="{3469829F-0126-EEFE-3979-E1144E8F8896}"/>
                      </a:ext>
                    </a:extLst>
                  </p:cNvPr>
                  <p:cNvSpPr/>
                  <p:nvPr/>
                </p:nvSpPr>
                <p:spPr>
                  <a:xfrm>
                    <a:off x="5995359" y="3593610"/>
                    <a:ext cx="40481" cy="9525"/>
                  </a:xfrm>
                  <a:custGeom>
                    <a:avLst/>
                    <a:gdLst>
                      <a:gd name="connsiteX0" fmla="*/ 40776 w 40481"/>
                      <a:gd name="connsiteY0" fmla="*/ 138 h 9525"/>
                      <a:gd name="connsiteX1" fmla="*/ 295 w 40481"/>
                      <a:gd name="connsiteY1" fmla="*/ 138 h 9525"/>
                    </a:gdLst>
                    <a:ahLst/>
                    <a:cxnLst>
                      <a:cxn ang="0">
                        <a:pos x="connsiteX0" y="connsiteY0"/>
                      </a:cxn>
                      <a:cxn ang="0">
                        <a:pos x="connsiteX1" y="connsiteY1"/>
                      </a:cxn>
                    </a:cxnLst>
                    <a:rect l="l" t="t" r="r" b="b"/>
                    <a:pathLst>
                      <a:path w="40481" h="9525">
                        <a:moveTo>
                          <a:pt x="40776" y="138"/>
                        </a:moveTo>
                        <a:lnTo>
                          <a:pt x="295" y="13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96" name="Graphic 1449">
                  <a:extLst>
                    <a:ext uri="{FF2B5EF4-FFF2-40B4-BE49-F238E27FC236}">
                      <a16:creationId xmlns:a16="http://schemas.microsoft.com/office/drawing/2014/main" id="{29AF4213-4801-C493-955A-49CD391A05B8}"/>
                    </a:ext>
                  </a:extLst>
                </p:cNvPr>
                <p:cNvGrpSpPr/>
                <p:nvPr/>
              </p:nvGrpSpPr>
              <p:grpSpPr>
                <a:xfrm>
                  <a:off x="6362263" y="3793961"/>
                  <a:ext cx="67468" cy="67467"/>
                  <a:chOff x="5999741" y="3573322"/>
                  <a:chExt cx="40481" cy="40481"/>
                </a:xfrm>
                <a:solidFill>
                  <a:srgbClr val="000000"/>
                </a:solidFill>
              </p:grpSpPr>
              <p:sp>
                <p:nvSpPr>
                  <p:cNvPr id="1422" name="Freeform: Shape 1421">
                    <a:extLst>
                      <a:ext uri="{FF2B5EF4-FFF2-40B4-BE49-F238E27FC236}">
                        <a16:creationId xmlns:a16="http://schemas.microsoft.com/office/drawing/2014/main" id="{A05F064B-661D-ED10-0043-E1434D329366}"/>
                      </a:ext>
                    </a:extLst>
                  </p:cNvPr>
                  <p:cNvSpPr/>
                  <p:nvPr/>
                </p:nvSpPr>
                <p:spPr>
                  <a:xfrm>
                    <a:off x="6020029" y="3573322"/>
                    <a:ext cx="9525" cy="40481"/>
                  </a:xfrm>
                  <a:custGeom>
                    <a:avLst/>
                    <a:gdLst>
                      <a:gd name="connsiteX0" fmla="*/ 295 w 9525"/>
                      <a:gd name="connsiteY0" fmla="*/ 138 h 40481"/>
                      <a:gd name="connsiteX1" fmla="*/ 295 w 9525"/>
                      <a:gd name="connsiteY1" fmla="*/ 40620 h 40481"/>
                    </a:gdLst>
                    <a:ahLst/>
                    <a:cxnLst>
                      <a:cxn ang="0">
                        <a:pos x="connsiteX0" y="connsiteY0"/>
                      </a:cxn>
                      <a:cxn ang="0">
                        <a:pos x="connsiteX1" y="connsiteY1"/>
                      </a:cxn>
                    </a:cxnLst>
                    <a:rect l="l" t="t" r="r" b="b"/>
                    <a:pathLst>
                      <a:path w="9525" h="40481">
                        <a:moveTo>
                          <a:pt x="295" y="138"/>
                        </a:moveTo>
                        <a:lnTo>
                          <a:pt x="295" y="406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23" name="Freeform: Shape 1422">
                    <a:extLst>
                      <a:ext uri="{FF2B5EF4-FFF2-40B4-BE49-F238E27FC236}">
                        <a16:creationId xmlns:a16="http://schemas.microsoft.com/office/drawing/2014/main" id="{E645F67C-46EA-88BB-889D-51724893D602}"/>
                      </a:ext>
                    </a:extLst>
                  </p:cNvPr>
                  <p:cNvSpPr/>
                  <p:nvPr/>
                </p:nvSpPr>
                <p:spPr>
                  <a:xfrm>
                    <a:off x="5999741" y="3593610"/>
                    <a:ext cx="40481" cy="9525"/>
                  </a:xfrm>
                  <a:custGeom>
                    <a:avLst/>
                    <a:gdLst>
                      <a:gd name="connsiteX0" fmla="*/ 40777 w 40481"/>
                      <a:gd name="connsiteY0" fmla="*/ 138 h 9525"/>
                      <a:gd name="connsiteX1" fmla="*/ 295 w 40481"/>
                      <a:gd name="connsiteY1" fmla="*/ 138 h 9525"/>
                    </a:gdLst>
                    <a:ahLst/>
                    <a:cxnLst>
                      <a:cxn ang="0">
                        <a:pos x="connsiteX0" y="connsiteY0"/>
                      </a:cxn>
                      <a:cxn ang="0">
                        <a:pos x="connsiteX1" y="connsiteY1"/>
                      </a:cxn>
                    </a:cxnLst>
                    <a:rect l="l" t="t" r="r" b="b"/>
                    <a:pathLst>
                      <a:path w="40481" h="9525">
                        <a:moveTo>
                          <a:pt x="40777" y="138"/>
                        </a:moveTo>
                        <a:lnTo>
                          <a:pt x="295" y="13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97" name="Graphic 1449">
                  <a:extLst>
                    <a:ext uri="{FF2B5EF4-FFF2-40B4-BE49-F238E27FC236}">
                      <a16:creationId xmlns:a16="http://schemas.microsoft.com/office/drawing/2014/main" id="{C1B7C2F1-88B3-3E8E-F100-4FACD1A462DF}"/>
                    </a:ext>
                  </a:extLst>
                </p:cNvPr>
                <p:cNvGrpSpPr/>
                <p:nvPr/>
              </p:nvGrpSpPr>
              <p:grpSpPr>
                <a:xfrm>
                  <a:off x="6358929" y="3793961"/>
                  <a:ext cx="67468" cy="67467"/>
                  <a:chOff x="5997740" y="3573322"/>
                  <a:chExt cx="40481" cy="40481"/>
                </a:xfrm>
                <a:solidFill>
                  <a:srgbClr val="000000"/>
                </a:solidFill>
              </p:grpSpPr>
              <p:sp>
                <p:nvSpPr>
                  <p:cNvPr id="1420" name="Freeform: Shape 1419">
                    <a:extLst>
                      <a:ext uri="{FF2B5EF4-FFF2-40B4-BE49-F238E27FC236}">
                        <a16:creationId xmlns:a16="http://schemas.microsoft.com/office/drawing/2014/main" id="{9478A649-AC5E-89D6-672E-21C50AC55A92}"/>
                      </a:ext>
                    </a:extLst>
                  </p:cNvPr>
                  <p:cNvSpPr/>
                  <p:nvPr/>
                </p:nvSpPr>
                <p:spPr>
                  <a:xfrm>
                    <a:off x="6018029" y="3573322"/>
                    <a:ext cx="9525" cy="40481"/>
                  </a:xfrm>
                  <a:custGeom>
                    <a:avLst/>
                    <a:gdLst>
                      <a:gd name="connsiteX0" fmla="*/ 295 w 9525"/>
                      <a:gd name="connsiteY0" fmla="*/ 138 h 40481"/>
                      <a:gd name="connsiteX1" fmla="*/ 295 w 9525"/>
                      <a:gd name="connsiteY1" fmla="*/ 40620 h 40481"/>
                    </a:gdLst>
                    <a:ahLst/>
                    <a:cxnLst>
                      <a:cxn ang="0">
                        <a:pos x="connsiteX0" y="connsiteY0"/>
                      </a:cxn>
                      <a:cxn ang="0">
                        <a:pos x="connsiteX1" y="connsiteY1"/>
                      </a:cxn>
                    </a:cxnLst>
                    <a:rect l="l" t="t" r="r" b="b"/>
                    <a:pathLst>
                      <a:path w="9525" h="40481">
                        <a:moveTo>
                          <a:pt x="295" y="138"/>
                        </a:moveTo>
                        <a:lnTo>
                          <a:pt x="295" y="406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21" name="Freeform: Shape 1420">
                    <a:extLst>
                      <a:ext uri="{FF2B5EF4-FFF2-40B4-BE49-F238E27FC236}">
                        <a16:creationId xmlns:a16="http://schemas.microsoft.com/office/drawing/2014/main" id="{E73A5250-7FBC-60FA-5DE8-AED4C49EB72B}"/>
                      </a:ext>
                    </a:extLst>
                  </p:cNvPr>
                  <p:cNvSpPr/>
                  <p:nvPr/>
                </p:nvSpPr>
                <p:spPr>
                  <a:xfrm>
                    <a:off x="5997740" y="3593610"/>
                    <a:ext cx="40481" cy="9525"/>
                  </a:xfrm>
                  <a:custGeom>
                    <a:avLst/>
                    <a:gdLst>
                      <a:gd name="connsiteX0" fmla="*/ 40776 w 40481"/>
                      <a:gd name="connsiteY0" fmla="*/ 138 h 9525"/>
                      <a:gd name="connsiteX1" fmla="*/ 295 w 40481"/>
                      <a:gd name="connsiteY1" fmla="*/ 138 h 9525"/>
                    </a:gdLst>
                    <a:ahLst/>
                    <a:cxnLst>
                      <a:cxn ang="0">
                        <a:pos x="connsiteX0" y="connsiteY0"/>
                      </a:cxn>
                      <a:cxn ang="0">
                        <a:pos x="connsiteX1" y="connsiteY1"/>
                      </a:cxn>
                    </a:cxnLst>
                    <a:rect l="l" t="t" r="r" b="b"/>
                    <a:pathLst>
                      <a:path w="40481" h="9525">
                        <a:moveTo>
                          <a:pt x="40776" y="138"/>
                        </a:moveTo>
                        <a:lnTo>
                          <a:pt x="295" y="13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98" name="Graphic 1449">
                  <a:extLst>
                    <a:ext uri="{FF2B5EF4-FFF2-40B4-BE49-F238E27FC236}">
                      <a16:creationId xmlns:a16="http://schemas.microsoft.com/office/drawing/2014/main" id="{5EEFC218-B45C-26BB-36D4-EF65CED03F93}"/>
                    </a:ext>
                  </a:extLst>
                </p:cNvPr>
                <p:cNvGrpSpPr/>
                <p:nvPr/>
              </p:nvGrpSpPr>
              <p:grpSpPr>
                <a:xfrm>
                  <a:off x="6252726" y="3793961"/>
                  <a:ext cx="67468" cy="67467"/>
                  <a:chOff x="5934018" y="3573322"/>
                  <a:chExt cx="40481" cy="40481"/>
                </a:xfrm>
                <a:solidFill>
                  <a:srgbClr val="000000"/>
                </a:solidFill>
              </p:grpSpPr>
              <p:sp>
                <p:nvSpPr>
                  <p:cNvPr id="1418" name="Freeform: Shape 1417">
                    <a:extLst>
                      <a:ext uri="{FF2B5EF4-FFF2-40B4-BE49-F238E27FC236}">
                        <a16:creationId xmlns:a16="http://schemas.microsoft.com/office/drawing/2014/main" id="{1DD38E99-100A-639C-86D6-B2C3128491BE}"/>
                      </a:ext>
                    </a:extLst>
                  </p:cNvPr>
                  <p:cNvSpPr/>
                  <p:nvPr/>
                </p:nvSpPr>
                <p:spPr>
                  <a:xfrm>
                    <a:off x="5954306" y="3573322"/>
                    <a:ext cx="9525" cy="40481"/>
                  </a:xfrm>
                  <a:custGeom>
                    <a:avLst/>
                    <a:gdLst>
                      <a:gd name="connsiteX0" fmla="*/ 288 w 9525"/>
                      <a:gd name="connsiteY0" fmla="*/ 138 h 40481"/>
                      <a:gd name="connsiteX1" fmla="*/ 288 w 9525"/>
                      <a:gd name="connsiteY1" fmla="*/ 40620 h 40481"/>
                    </a:gdLst>
                    <a:ahLst/>
                    <a:cxnLst>
                      <a:cxn ang="0">
                        <a:pos x="connsiteX0" y="connsiteY0"/>
                      </a:cxn>
                      <a:cxn ang="0">
                        <a:pos x="connsiteX1" y="connsiteY1"/>
                      </a:cxn>
                    </a:cxnLst>
                    <a:rect l="l" t="t" r="r" b="b"/>
                    <a:pathLst>
                      <a:path w="9525" h="40481">
                        <a:moveTo>
                          <a:pt x="288" y="138"/>
                        </a:moveTo>
                        <a:lnTo>
                          <a:pt x="288" y="406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19" name="Freeform: Shape 1418">
                    <a:extLst>
                      <a:ext uri="{FF2B5EF4-FFF2-40B4-BE49-F238E27FC236}">
                        <a16:creationId xmlns:a16="http://schemas.microsoft.com/office/drawing/2014/main" id="{2D47BA52-AF3A-54B5-84AF-0A6AA0F83ACA}"/>
                      </a:ext>
                    </a:extLst>
                  </p:cNvPr>
                  <p:cNvSpPr/>
                  <p:nvPr/>
                </p:nvSpPr>
                <p:spPr>
                  <a:xfrm>
                    <a:off x="5934018" y="3593610"/>
                    <a:ext cx="40481" cy="9525"/>
                  </a:xfrm>
                  <a:custGeom>
                    <a:avLst/>
                    <a:gdLst>
                      <a:gd name="connsiteX0" fmla="*/ 40770 w 40481"/>
                      <a:gd name="connsiteY0" fmla="*/ 138 h 9525"/>
                      <a:gd name="connsiteX1" fmla="*/ 288 w 40481"/>
                      <a:gd name="connsiteY1" fmla="*/ 138 h 9525"/>
                    </a:gdLst>
                    <a:ahLst/>
                    <a:cxnLst>
                      <a:cxn ang="0">
                        <a:pos x="connsiteX0" y="connsiteY0"/>
                      </a:cxn>
                      <a:cxn ang="0">
                        <a:pos x="connsiteX1" y="connsiteY1"/>
                      </a:cxn>
                    </a:cxnLst>
                    <a:rect l="l" t="t" r="r" b="b"/>
                    <a:pathLst>
                      <a:path w="40481" h="9525">
                        <a:moveTo>
                          <a:pt x="40770" y="138"/>
                        </a:moveTo>
                        <a:lnTo>
                          <a:pt x="288" y="13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99" name="Graphic 1449">
                  <a:extLst>
                    <a:ext uri="{FF2B5EF4-FFF2-40B4-BE49-F238E27FC236}">
                      <a16:creationId xmlns:a16="http://schemas.microsoft.com/office/drawing/2014/main" id="{772C7EE1-F432-9B96-A20A-0CAB939D6C3C}"/>
                    </a:ext>
                  </a:extLst>
                </p:cNvPr>
                <p:cNvGrpSpPr/>
                <p:nvPr/>
              </p:nvGrpSpPr>
              <p:grpSpPr>
                <a:xfrm>
                  <a:off x="6323051" y="3793961"/>
                  <a:ext cx="67468" cy="67467"/>
                  <a:chOff x="5976214" y="3573322"/>
                  <a:chExt cx="40481" cy="40481"/>
                </a:xfrm>
                <a:solidFill>
                  <a:srgbClr val="000000"/>
                </a:solidFill>
              </p:grpSpPr>
              <p:sp>
                <p:nvSpPr>
                  <p:cNvPr id="1416" name="Freeform: Shape 1415">
                    <a:extLst>
                      <a:ext uri="{FF2B5EF4-FFF2-40B4-BE49-F238E27FC236}">
                        <a16:creationId xmlns:a16="http://schemas.microsoft.com/office/drawing/2014/main" id="{97F808E3-C636-375D-FE4C-305702C7D781}"/>
                      </a:ext>
                    </a:extLst>
                  </p:cNvPr>
                  <p:cNvSpPr/>
                  <p:nvPr/>
                </p:nvSpPr>
                <p:spPr>
                  <a:xfrm>
                    <a:off x="5996502" y="3573322"/>
                    <a:ext cx="9525" cy="40481"/>
                  </a:xfrm>
                  <a:custGeom>
                    <a:avLst/>
                    <a:gdLst>
                      <a:gd name="connsiteX0" fmla="*/ 293 w 9525"/>
                      <a:gd name="connsiteY0" fmla="*/ 138 h 40481"/>
                      <a:gd name="connsiteX1" fmla="*/ 293 w 9525"/>
                      <a:gd name="connsiteY1" fmla="*/ 40620 h 40481"/>
                    </a:gdLst>
                    <a:ahLst/>
                    <a:cxnLst>
                      <a:cxn ang="0">
                        <a:pos x="connsiteX0" y="connsiteY0"/>
                      </a:cxn>
                      <a:cxn ang="0">
                        <a:pos x="connsiteX1" y="connsiteY1"/>
                      </a:cxn>
                    </a:cxnLst>
                    <a:rect l="l" t="t" r="r" b="b"/>
                    <a:pathLst>
                      <a:path w="9525" h="40481">
                        <a:moveTo>
                          <a:pt x="293" y="138"/>
                        </a:moveTo>
                        <a:lnTo>
                          <a:pt x="293" y="406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17" name="Freeform: Shape 1416">
                    <a:extLst>
                      <a:ext uri="{FF2B5EF4-FFF2-40B4-BE49-F238E27FC236}">
                        <a16:creationId xmlns:a16="http://schemas.microsoft.com/office/drawing/2014/main" id="{CB7A24DC-7D18-1FB7-81EB-BD5D73B9905D}"/>
                      </a:ext>
                    </a:extLst>
                  </p:cNvPr>
                  <p:cNvSpPr/>
                  <p:nvPr/>
                </p:nvSpPr>
                <p:spPr>
                  <a:xfrm>
                    <a:off x="5976214" y="3593610"/>
                    <a:ext cx="40481" cy="9525"/>
                  </a:xfrm>
                  <a:custGeom>
                    <a:avLst/>
                    <a:gdLst>
                      <a:gd name="connsiteX0" fmla="*/ 40774 w 40481"/>
                      <a:gd name="connsiteY0" fmla="*/ 138 h 9525"/>
                      <a:gd name="connsiteX1" fmla="*/ 293 w 40481"/>
                      <a:gd name="connsiteY1" fmla="*/ 138 h 9525"/>
                    </a:gdLst>
                    <a:ahLst/>
                    <a:cxnLst>
                      <a:cxn ang="0">
                        <a:pos x="connsiteX0" y="connsiteY0"/>
                      </a:cxn>
                      <a:cxn ang="0">
                        <a:pos x="connsiteX1" y="connsiteY1"/>
                      </a:cxn>
                    </a:cxnLst>
                    <a:rect l="l" t="t" r="r" b="b"/>
                    <a:pathLst>
                      <a:path w="40481" h="9525">
                        <a:moveTo>
                          <a:pt x="40774" y="138"/>
                        </a:moveTo>
                        <a:lnTo>
                          <a:pt x="293" y="13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00" name="Graphic 1449">
                  <a:extLst>
                    <a:ext uri="{FF2B5EF4-FFF2-40B4-BE49-F238E27FC236}">
                      <a16:creationId xmlns:a16="http://schemas.microsoft.com/office/drawing/2014/main" id="{F39F3859-BCD5-0A83-5AD7-A8EBF54380F1}"/>
                    </a:ext>
                  </a:extLst>
                </p:cNvPr>
                <p:cNvGrpSpPr/>
                <p:nvPr/>
              </p:nvGrpSpPr>
              <p:grpSpPr>
                <a:xfrm>
                  <a:off x="6313209" y="3793961"/>
                  <a:ext cx="67468" cy="67467"/>
                  <a:chOff x="5970308" y="3573322"/>
                  <a:chExt cx="40481" cy="40481"/>
                </a:xfrm>
                <a:solidFill>
                  <a:srgbClr val="000000"/>
                </a:solidFill>
              </p:grpSpPr>
              <p:sp>
                <p:nvSpPr>
                  <p:cNvPr id="1414" name="Freeform: Shape 1413">
                    <a:extLst>
                      <a:ext uri="{FF2B5EF4-FFF2-40B4-BE49-F238E27FC236}">
                        <a16:creationId xmlns:a16="http://schemas.microsoft.com/office/drawing/2014/main" id="{A655165B-1650-B356-9135-AAB9A5F3B77F}"/>
                      </a:ext>
                    </a:extLst>
                  </p:cNvPr>
                  <p:cNvSpPr/>
                  <p:nvPr/>
                </p:nvSpPr>
                <p:spPr>
                  <a:xfrm>
                    <a:off x="5990597" y="3573322"/>
                    <a:ext cx="9525" cy="40481"/>
                  </a:xfrm>
                  <a:custGeom>
                    <a:avLst/>
                    <a:gdLst>
                      <a:gd name="connsiteX0" fmla="*/ 292 w 9525"/>
                      <a:gd name="connsiteY0" fmla="*/ 138 h 40481"/>
                      <a:gd name="connsiteX1" fmla="*/ 292 w 9525"/>
                      <a:gd name="connsiteY1" fmla="*/ 40620 h 40481"/>
                    </a:gdLst>
                    <a:ahLst/>
                    <a:cxnLst>
                      <a:cxn ang="0">
                        <a:pos x="connsiteX0" y="connsiteY0"/>
                      </a:cxn>
                      <a:cxn ang="0">
                        <a:pos x="connsiteX1" y="connsiteY1"/>
                      </a:cxn>
                    </a:cxnLst>
                    <a:rect l="l" t="t" r="r" b="b"/>
                    <a:pathLst>
                      <a:path w="9525" h="40481">
                        <a:moveTo>
                          <a:pt x="292" y="138"/>
                        </a:moveTo>
                        <a:lnTo>
                          <a:pt x="292" y="406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15" name="Freeform: Shape 1414">
                    <a:extLst>
                      <a:ext uri="{FF2B5EF4-FFF2-40B4-BE49-F238E27FC236}">
                        <a16:creationId xmlns:a16="http://schemas.microsoft.com/office/drawing/2014/main" id="{2EA9A068-E2BA-08B0-E558-C203EABFB4B6}"/>
                      </a:ext>
                    </a:extLst>
                  </p:cNvPr>
                  <p:cNvSpPr/>
                  <p:nvPr/>
                </p:nvSpPr>
                <p:spPr>
                  <a:xfrm>
                    <a:off x="5970308" y="3593610"/>
                    <a:ext cx="40481" cy="9525"/>
                  </a:xfrm>
                  <a:custGeom>
                    <a:avLst/>
                    <a:gdLst>
                      <a:gd name="connsiteX0" fmla="*/ 40773 w 40481"/>
                      <a:gd name="connsiteY0" fmla="*/ 138 h 9525"/>
                      <a:gd name="connsiteX1" fmla="*/ 292 w 40481"/>
                      <a:gd name="connsiteY1" fmla="*/ 138 h 9525"/>
                    </a:gdLst>
                    <a:ahLst/>
                    <a:cxnLst>
                      <a:cxn ang="0">
                        <a:pos x="connsiteX0" y="connsiteY0"/>
                      </a:cxn>
                      <a:cxn ang="0">
                        <a:pos x="connsiteX1" y="connsiteY1"/>
                      </a:cxn>
                    </a:cxnLst>
                    <a:rect l="l" t="t" r="r" b="b"/>
                    <a:pathLst>
                      <a:path w="40481" h="9525">
                        <a:moveTo>
                          <a:pt x="40773" y="138"/>
                        </a:moveTo>
                        <a:lnTo>
                          <a:pt x="292" y="13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01" name="Graphic 1449">
                  <a:extLst>
                    <a:ext uri="{FF2B5EF4-FFF2-40B4-BE49-F238E27FC236}">
                      <a16:creationId xmlns:a16="http://schemas.microsoft.com/office/drawing/2014/main" id="{0FB9D8B2-9789-951D-FDF9-3451A56D777F}"/>
                    </a:ext>
                  </a:extLst>
                </p:cNvPr>
                <p:cNvGrpSpPr/>
                <p:nvPr/>
              </p:nvGrpSpPr>
              <p:grpSpPr>
                <a:xfrm>
                  <a:off x="6131123" y="3724430"/>
                  <a:ext cx="67468" cy="67467"/>
                  <a:chOff x="5861057" y="3531603"/>
                  <a:chExt cx="40481" cy="40481"/>
                </a:xfrm>
                <a:solidFill>
                  <a:srgbClr val="000000"/>
                </a:solidFill>
              </p:grpSpPr>
              <p:sp>
                <p:nvSpPr>
                  <p:cNvPr id="1412" name="Freeform: Shape 1411">
                    <a:extLst>
                      <a:ext uri="{FF2B5EF4-FFF2-40B4-BE49-F238E27FC236}">
                        <a16:creationId xmlns:a16="http://schemas.microsoft.com/office/drawing/2014/main" id="{5BF3A36C-83FE-463B-6AD7-A807582CFB80}"/>
                      </a:ext>
                    </a:extLst>
                  </p:cNvPr>
                  <p:cNvSpPr/>
                  <p:nvPr/>
                </p:nvSpPr>
                <p:spPr>
                  <a:xfrm>
                    <a:off x="5881345" y="3531603"/>
                    <a:ext cx="9525" cy="40481"/>
                  </a:xfrm>
                  <a:custGeom>
                    <a:avLst/>
                    <a:gdLst>
                      <a:gd name="connsiteX0" fmla="*/ 281 w 9525"/>
                      <a:gd name="connsiteY0" fmla="*/ 134 h 40481"/>
                      <a:gd name="connsiteX1" fmla="*/ 281 w 9525"/>
                      <a:gd name="connsiteY1" fmla="*/ 40615 h 40481"/>
                    </a:gdLst>
                    <a:ahLst/>
                    <a:cxnLst>
                      <a:cxn ang="0">
                        <a:pos x="connsiteX0" y="connsiteY0"/>
                      </a:cxn>
                      <a:cxn ang="0">
                        <a:pos x="connsiteX1" y="connsiteY1"/>
                      </a:cxn>
                    </a:cxnLst>
                    <a:rect l="l" t="t" r="r" b="b"/>
                    <a:pathLst>
                      <a:path w="9525" h="40481">
                        <a:moveTo>
                          <a:pt x="281" y="134"/>
                        </a:moveTo>
                        <a:lnTo>
                          <a:pt x="281" y="4061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13" name="Freeform: Shape 1412">
                    <a:extLst>
                      <a:ext uri="{FF2B5EF4-FFF2-40B4-BE49-F238E27FC236}">
                        <a16:creationId xmlns:a16="http://schemas.microsoft.com/office/drawing/2014/main" id="{E03281B1-EAE2-E0FC-3331-A21ACA8580C4}"/>
                      </a:ext>
                    </a:extLst>
                  </p:cNvPr>
                  <p:cNvSpPr/>
                  <p:nvPr/>
                </p:nvSpPr>
                <p:spPr>
                  <a:xfrm>
                    <a:off x="5861057" y="3551891"/>
                    <a:ext cx="40481" cy="9525"/>
                  </a:xfrm>
                  <a:custGeom>
                    <a:avLst/>
                    <a:gdLst>
                      <a:gd name="connsiteX0" fmla="*/ 40762 w 40481"/>
                      <a:gd name="connsiteY0" fmla="*/ 134 h 9525"/>
                      <a:gd name="connsiteX1" fmla="*/ 281 w 40481"/>
                      <a:gd name="connsiteY1" fmla="*/ 134 h 9525"/>
                    </a:gdLst>
                    <a:ahLst/>
                    <a:cxnLst>
                      <a:cxn ang="0">
                        <a:pos x="connsiteX0" y="connsiteY0"/>
                      </a:cxn>
                      <a:cxn ang="0">
                        <a:pos x="connsiteX1" y="connsiteY1"/>
                      </a:cxn>
                    </a:cxnLst>
                    <a:rect l="l" t="t" r="r" b="b"/>
                    <a:pathLst>
                      <a:path w="40481" h="9525">
                        <a:moveTo>
                          <a:pt x="40762" y="134"/>
                        </a:moveTo>
                        <a:lnTo>
                          <a:pt x="281" y="13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02" name="Graphic 1449">
                  <a:extLst>
                    <a:ext uri="{FF2B5EF4-FFF2-40B4-BE49-F238E27FC236}">
                      <a16:creationId xmlns:a16="http://schemas.microsoft.com/office/drawing/2014/main" id="{9A1A76FB-FE8F-8FB9-0040-A72A41DB900D}"/>
                    </a:ext>
                  </a:extLst>
                </p:cNvPr>
                <p:cNvGrpSpPr/>
                <p:nvPr/>
              </p:nvGrpSpPr>
              <p:grpSpPr>
                <a:xfrm>
                  <a:off x="6191923" y="3724430"/>
                  <a:ext cx="67468" cy="67467"/>
                  <a:chOff x="5897537" y="3531603"/>
                  <a:chExt cx="40481" cy="40481"/>
                </a:xfrm>
                <a:solidFill>
                  <a:srgbClr val="000000"/>
                </a:solidFill>
              </p:grpSpPr>
              <p:sp>
                <p:nvSpPr>
                  <p:cNvPr id="1410" name="Freeform: Shape 1409">
                    <a:extLst>
                      <a:ext uri="{FF2B5EF4-FFF2-40B4-BE49-F238E27FC236}">
                        <a16:creationId xmlns:a16="http://schemas.microsoft.com/office/drawing/2014/main" id="{AEEFD918-74B3-55F4-39B0-1AF32F2850AE}"/>
                      </a:ext>
                    </a:extLst>
                  </p:cNvPr>
                  <p:cNvSpPr/>
                  <p:nvPr/>
                </p:nvSpPr>
                <p:spPr>
                  <a:xfrm>
                    <a:off x="5917826" y="3531603"/>
                    <a:ext cx="9525" cy="40481"/>
                  </a:xfrm>
                  <a:custGeom>
                    <a:avLst/>
                    <a:gdLst>
                      <a:gd name="connsiteX0" fmla="*/ 285 w 9525"/>
                      <a:gd name="connsiteY0" fmla="*/ 134 h 40481"/>
                      <a:gd name="connsiteX1" fmla="*/ 285 w 9525"/>
                      <a:gd name="connsiteY1" fmla="*/ 40615 h 40481"/>
                    </a:gdLst>
                    <a:ahLst/>
                    <a:cxnLst>
                      <a:cxn ang="0">
                        <a:pos x="connsiteX0" y="connsiteY0"/>
                      </a:cxn>
                      <a:cxn ang="0">
                        <a:pos x="connsiteX1" y="connsiteY1"/>
                      </a:cxn>
                    </a:cxnLst>
                    <a:rect l="l" t="t" r="r" b="b"/>
                    <a:pathLst>
                      <a:path w="9525" h="40481">
                        <a:moveTo>
                          <a:pt x="285" y="134"/>
                        </a:moveTo>
                        <a:lnTo>
                          <a:pt x="285" y="4061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11" name="Freeform: Shape 1410">
                    <a:extLst>
                      <a:ext uri="{FF2B5EF4-FFF2-40B4-BE49-F238E27FC236}">
                        <a16:creationId xmlns:a16="http://schemas.microsoft.com/office/drawing/2014/main" id="{30C8EB71-2735-51F6-1352-C1D1757EF718}"/>
                      </a:ext>
                    </a:extLst>
                  </p:cNvPr>
                  <p:cNvSpPr/>
                  <p:nvPr/>
                </p:nvSpPr>
                <p:spPr>
                  <a:xfrm>
                    <a:off x="5897537" y="3551891"/>
                    <a:ext cx="40481" cy="9525"/>
                  </a:xfrm>
                  <a:custGeom>
                    <a:avLst/>
                    <a:gdLst>
                      <a:gd name="connsiteX0" fmla="*/ 40766 w 40481"/>
                      <a:gd name="connsiteY0" fmla="*/ 134 h 9525"/>
                      <a:gd name="connsiteX1" fmla="*/ 285 w 40481"/>
                      <a:gd name="connsiteY1" fmla="*/ 134 h 9525"/>
                    </a:gdLst>
                    <a:ahLst/>
                    <a:cxnLst>
                      <a:cxn ang="0">
                        <a:pos x="connsiteX0" y="connsiteY0"/>
                      </a:cxn>
                      <a:cxn ang="0">
                        <a:pos x="connsiteX1" y="connsiteY1"/>
                      </a:cxn>
                    </a:cxnLst>
                    <a:rect l="l" t="t" r="r" b="b"/>
                    <a:pathLst>
                      <a:path w="40481" h="9525">
                        <a:moveTo>
                          <a:pt x="40766" y="134"/>
                        </a:moveTo>
                        <a:lnTo>
                          <a:pt x="285" y="13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03" name="Graphic 1449">
                  <a:extLst>
                    <a:ext uri="{FF2B5EF4-FFF2-40B4-BE49-F238E27FC236}">
                      <a16:creationId xmlns:a16="http://schemas.microsoft.com/office/drawing/2014/main" id="{7024948C-12FC-A66B-3959-E2868CAE4316}"/>
                    </a:ext>
                  </a:extLst>
                </p:cNvPr>
                <p:cNvGrpSpPr/>
                <p:nvPr/>
              </p:nvGrpSpPr>
              <p:grpSpPr>
                <a:xfrm>
                  <a:off x="6206370" y="3724430"/>
                  <a:ext cx="67468" cy="67467"/>
                  <a:chOff x="5906205" y="3531603"/>
                  <a:chExt cx="40481" cy="40481"/>
                </a:xfrm>
                <a:solidFill>
                  <a:srgbClr val="000000"/>
                </a:solidFill>
              </p:grpSpPr>
              <p:sp>
                <p:nvSpPr>
                  <p:cNvPr id="1408" name="Freeform: Shape 1407">
                    <a:extLst>
                      <a:ext uri="{FF2B5EF4-FFF2-40B4-BE49-F238E27FC236}">
                        <a16:creationId xmlns:a16="http://schemas.microsoft.com/office/drawing/2014/main" id="{467A09B1-91D1-B083-72FF-6B928D0434B2}"/>
                      </a:ext>
                    </a:extLst>
                  </p:cNvPr>
                  <p:cNvSpPr/>
                  <p:nvPr/>
                </p:nvSpPr>
                <p:spPr>
                  <a:xfrm>
                    <a:off x="5926493" y="3531603"/>
                    <a:ext cx="9525" cy="40481"/>
                  </a:xfrm>
                  <a:custGeom>
                    <a:avLst/>
                    <a:gdLst>
                      <a:gd name="connsiteX0" fmla="*/ 286 w 9525"/>
                      <a:gd name="connsiteY0" fmla="*/ 134 h 40481"/>
                      <a:gd name="connsiteX1" fmla="*/ 286 w 9525"/>
                      <a:gd name="connsiteY1" fmla="*/ 40615 h 40481"/>
                    </a:gdLst>
                    <a:ahLst/>
                    <a:cxnLst>
                      <a:cxn ang="0">
                        <a:pos x="connsiteX0" y="connsiteY0"/>
                      </a:cxn>
                      <a:cxn ang="0">
                        <a:pos x="connsiteX1" y="connsiteY1"/>
                      </a:cxn>
                    </a:cxnLst>
                    <a:rect l="l" t="t" r="r" b="b"/>
                    <a:pathLst>
                      <a:path w="9525" h="40481">
                        <a:moveTo>
                          <a:pt x="286" y="134"/>
                        </a:moveTo>
                        <a:lnTo>
                          <a:pt x="286" y="4061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09" name="Freeform: Shape 1408">
                    <a:extLst>
                      <a:ext uri="{FF2B5EF4-FFF2-40B4-BE49-F238E27FC236}">
                        <a16:creationId xmlns:a16="http://schemas.microsoft.com/office/drawing/2014/main" id="{0335959D-6F30-86AA-DC4A-C7AD4C2851F4}"/>
                      </a:ext>
                    </a:extLst>
                  </p:cNvPr>
                  <p:cNvSpPr/>
                  <p:nvPr/>
                </p:nvSpPr>
                <p:spPr>
                  <a:xfrm>
                    <a:off x="5906205" y="3551891"/>
                    <a:ext cx="40481" cy="9525"/>
                  </a:xfrm>
                  <a:custGeom>
                    <a:avLst/>
                    <a:gdLst>
                      <a:gd name="connsiteX0" fmla="*/ 40767 w 40481"/>
                      <a:gd name="connsiteY0" fmla="*/ 134 h 9525"/>
                      <a:gd name="connsiteX1" fmla="*/ 286 w 40481"/>
                      <a:gd name="connsiteY1" fmla="*/ 134 h 9525"/>
                    </a:gdLst>
                    <a:ahLst/>
                    <a:cxnLst>
                      <a:cxn ang="0">
                        <a:pos x="connsiteX0" y="connsiteY0"/>
                      </a:cxn>
                      <a:cxn ang="0">
                        <a:pos x="connsiteX1" y="connsiteY1"/>
                      </a:cxn>
                    </a:cxnLst>
                    <a:rect l="l" t="t" r="r" b="b"/>
                    <a:pathLst>
                      <a:path w="40481" h="9525">
                        <a:moveTo>
                          <a:pt x="40767" y="134"/>
                        </a:moveTo>
                        <a:lnTo>
                          <a:pt x="286" y="13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04" name="Graphic 1449">
                  <a:extLst>
                    <a:ext uri="{FF2B5EF4-FFF2-40B4-BE49-F238E27FC236}">
                      <a16:creationId xmlns:a16="http://schemas.microsoft.com/office/drawing/2014/main" id="{81B96453-7D98-A9E7-D80D-4E11D7AC4C17}"/>
                    </a:ext>
                  </a:extLst>
                </p:cNvPr>
                <p:cNvGrpSpPr/>
                <p:nvPr/>
              </p:nvGrpSpPr>
              <p:grpSpPr>
                <a:xfrm>
                  <a:off x="6210339" y="3724430"/>
                  <a:ext cx="67468" cy="67467"/>
                  <a:chOff x="5908586" y="3531603"/>
                  <a:chExt cx="40481" cy="40481"/>
                </a:xfrm>
                <a:solidFill>
                  <a:srgbClr val="000000"/>
                </a:solidFill>
              </p:grpSpPr>
              <p:sp>
                <p:nvSpPr>
                  <p:cNvPr id="1406" name="Freeform: Shape 1405">
                    <a:extLst>
                      <a:ext uri="{FF2B5EF4-FFF2-40B4-BE49-F238E27FC236}">
                        <a16:creationId xmlns:a16="http://schemas.microsoft.com/office/drawing/2014/main" id="{511F0D21-1B02-0A03-3B51-A2AA5136FF1A}"/>
                      </a:ext>
                    </a:extLst>
                  </p:cNvPr>
                  <p:cNvSpPr/>
                  <p:nvPr/>
                </p:nvSpPr>
                <p:spPr>
                  <a:xfrm>
                    <a:off x="5928875" y="3531603"/>
                    <a:ext cx="9525" cy="40481"/>
                  </a:xfrm>
                  <a:custGeom>
                    <a:avLst/>
                    <a:gdLst>
                      <a:gd name="connsiteX0" fmla="*/ 286 w 9525"/>
                      <a:gd name="connsiteY0" fmla="*/ 134 h 40481"/>
                      <a:gd name="connsiteX1" fmla="*/ 286 w 9525"/>
                      <a:gd name="connsiteY1" fmla="*/ 40615 h 40481"/>
                    </a:gdLst>
                    <a:ahLst/>
                    <a:cxnLst>
                      <a:cxn ang="0">
                        <a:pos x="connsiteX0" y="connsiteY0"/>
                      </a:cxn>
                      <a:cxn ang="0">
                        <a:pos x="connsiteX1" y="connsiteY1"/>
                      </a:cxn>
                    </a:cxnLst>
                    <a:rect l="l" t="t" r="r" b="b"/>
                    <a:pathLst>
                      <a:path w="9525" h="40481">
                        <a:moveTo>
                          <a:pt x="286" y="134"/>
                        </a:moveTo>
                        <a:lnTo>
                          <a:pt x="286" y="4061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07" name="Freeform: Shape 1406">
                    <a:extLst>
                      <a:ext uri="{FF2B5EF4-FFF2-40B4-BE49-F238E27FC236}">
                        <a16:creationId xmlns:a16="http://schemas.microsoft.com/office/drawing/2014/main" id="{8E7D7300-48F5-8897-961A-BB14555A9EC8}"/>
                      </a:ext>
                    </a:extLst>
                  </p:cNvPr>
                  <p:cNvSpPr/>
                  <p:nvPr/>
                </p:nvSpPr>
                <p:spPr>
                  <a:xfrm>
                    <a:off x="5908586" y="3551891"/>
                    <a:ext cx="40481" cy="9525"/>
                  </a:xfrm>
                  <a:custGeom>
                    <a:avLst/>
                    <a:gdLst>
                      <a:gd name="connsiteX0" fmla="*/ 40767 w 40481"/>
                      <a:gd name="connsiteY0" fmla="*/ 134 h 9525"/>
                      <a:gd name="connsiteX1" fmla="*/ 286 w 40481"/>
                      <a:gd name="connsiteY1" fmla="*/ 134 h 9525"/>
                    </a:gdLst>
                    <a:ahLst/>
                    <a:cxnLst>
                      <a:cxn ang="0">
                        <a:pos x="connsiteX0" y="connsiteY0"/>
                      </a:cxn>
                      <a:cxn ang="0">
                        <a:pos x="connsiteX1" y="connsiteY1"/>
                      </a:cxn>
                    </a:cxnLst>
                    <a:rect l="l" t="t" r="r" b="b"/>
                    <a:pathLst>
                      <a:path w="40481" h="9525">
                        <a:moveTo>
                          <a:pt x="40767" y="134"/>
                        </a:moveTo>
                        <a:lnTo>
                          <a:pt x="286" y="13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05" name="Graphic 1449">
                  <a:extLst>
                    <a:ext uri="{FF2B5EF4-FFF2-40B4-BE49-F238E27FC236}">
                      <a16:creationId xmlns:a16="http://schemas.microsoft.com/office/drawing/2014/main" id="{77D9541F-1184-5522-7794-B4A06CDA865C}"/>
                    </a:ext>
                  </a:extLst>
                </p:cNvPr>
                <p:cNvGrpSpPr/>
                <p:nvPr/>
              </p:nvGrpSpPr>
              <p:grpSpPr>
                <a:xfrm>
                  <a:off x="6176208" y="3724430"/>
                  <a:ext cx="67468" cy="67467"/>
                  <a:chOff x="5888108" y="3531603"/>
                  <a:chExt cx="40481" cy="40481"/>
                </a:xfrm>
                <a:solidFill>
                  <a:srgbClr val="000000"/>
                </a:solidFill>
              </p:grpSpPr>
              <p:sp>
                <p:nvSpPr>
                  <p:cNvPr id="1404" name="Freeform: Shape 1403">
                    <a:extLst>
                      <a:ext uri="{FF2B5EF4-FFF2-40B4-BE49-F238E27FC236}">
                        <a16:creationId xmlns:a16="http://schemas.microsoft.com/office/drawing/2014/main" id="{4514BC0E-2231-7921-5759-8186FAF87631}"/>
                      </a:ext>
                    </a:extLst>
                  </p:cNvPr>
                  <p:cNvSpPr/>
                  <p:nvPr/>
                </p:nvSpPr>
                <p:spPr>
                  <a:xfrm>
                    <a:off x="5908396" y="3531603"/>
                    <a:ext cx="9525" cy="40481"/>
                  </a:xfrm>
                  <a:custGeom>
                    <a:avLst/>
                    <a:gdLst>
                      <a:gd name="connsiteX0" fmla="*/ 284 w 9525"/>
                      <a:gd name="connsiteY0" fmla="*/ 134 h 40481"/>
                      <a:gd name="connsiteX1" fmla="*/ 284 w 9525"/>
                      <a:gd name="connsiteY1" fmla="*/ 40615 h 40481"/>
                    </a:gdLst>
                    <a:ahLst/>
                    <a:cxnLst>
                      <a:cxn ang="0">
                        <a:pos x="connsiteX0" y="connsiteY0"/>
                      </a:cxn>
                      <a:cxn ang="0">
                        <a:pos x="connsiteX1" y="connsiteY1"/>
                      </a:cxn>
                    </a:cxnLst>
                    <a:rect l="l" t="t" r="r" b="b"/>
                    <a:pathLst>
                      <a:path w="9525" h="40481">
                        <a:moveTo>
                          <a:pt x="284" y="134"/>
                        </a:moveTo>
                        <a:lnTo>
                          <a:pt x="284" y="4061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05" name="Freeform: Shape 1404">
                    <a:extLst>
                      <a:ext uri="{FF2B5EF4-FFF2-40B4-BE49-F238E27FC236}">
                        <a16:creationId xmlns:a16="http://schemas.microsoft.com/office/drawing/2014/main" id="{8597957A-A960-8B0A-920F-D4460253585E}"/>
                      </a:ext>
                    </a:extLst>
                  </p:cNvPr>
                  <p:cNvSpPr/>
                  <p:nvPr/>
                </p:nvSpPr>
                <p:spPr>
                  <a:xfrm>
                    <a:off x="5888108" y="3551891"/>
                    <a:ext cx="40481" cy="9525"/>
                  </a:xfrm>
                  <a:custGeom>
                    <a:avLst/>
                    <a:gdLst>
                      <a:gd name="connsiteX0" fmla="*/ 40765 w 40481"/>
                      <a:gd name="connsiteY0" fmla="*/ 134 h 9525"/>
                      <a:gd name="connsiteX1" fmla="*/ 284 w 40481"/>
                      <a:gd name="connsiteY1" fmla="*/ 134 h 9525"/>
                    </a:gdLst>
                    <a:ahLst/>
                    <a:cxnLst>
                      <a:cxn ang="0">
                        <a:pos x="connsiteX0" y="connsiteY0"/>
                      </a:cxn>
                      <a:cxn ang="0">
                        <a:pos x="connsiteX1" y="connsiteY1"/>
                      </a:cxn>
                    </a:cxnLst>
                    <a:rect l="l" t="t" r="r" b="b"/>
                    <a:pathLst>
                      <a:path w="40481" h="9525">
                        <a:moveTo>
                          <a:pt x="40765" y="134"/>
                        </a:moveTo>
                        <a:lnTo>
                          <a:pt x="284" y="13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06" name="Graphic 1449">
                  <a:extLst>
                    <a:ext uri="{FF2B5EF4-FFF2-40B4-BE49-F238E27FC236}">
                      <a16:creationId xmlns:a16="http://schemas.microsoft.com/office/drawing/2014/main" id="{0D9950EB-02A4-E1B2-F27D-CB3A0117D50D}"/>
                    </a:ext>
                  </a:extLst>
                </p:cNvPr>
                <p:cNvGrpSpPr/>
                <p:nvPr/>
              </p:nvGrpSpPr>
              <p:grpSpPr>
                <a:xfrm>
                  <a:off x="6173350" y="3724430"/>
                  <a:ext cx="67468" cy="67467"/>
                  <a:chOff x="5886393" y="3531603"/>
                  <a:chExt cx="40481" cy="40481"/>
                </a:xfrm>
                <a:solidFill>
                  <a:srgbClr val="000000"/>
                </a:solidFill>
              </p:grpSpPr>
              <p:sp>
                <p:nvSpPr>
                  <p:cNvPr id="1402" name="Freeform: Shape 1401">
                    <a:extLst>
                      <a:ext uri="{FF2B5EF4-FFF2-40B4-BE49-F238E27FC236}">
                        <a16:creationId xmlns:a16="http://schemas.microsoft.com/office/drawing/2014/main" id="{112FF320-A23A-936F-3B06-257891939CE3}"/>
                      </a:ext>
                    </a:extLst>
                  </p:cNvPr>
                  <p:cNvSpPr/>
                  <p:nvPr/>
                </p:nvSpPr>
                <p:spPr>
                  <a:xfrm>
                    <a:off x="5906681" y="3531603"/>
                    <a:ext cx="9525" cy="40481"/>
                  </a:xfrm>
                  <a:custGeom>
                    <a:avLst/>
                    <a:gdLst>
                      <a:gd name="connsiteX0" fmla="*/ 283 w 9525"/>
                      <a:gd name="connsiteY0" fmla="*/ 134 h 40481"/>
                      <a:gd name="connsiteX1" fmla="*/ 283 w 9525"/>
                      <a:gd name="connsiteY1" fmla="*/ 40615 h 40481"/>
                    </a:gdLst>
                    <a:ahLst/>
                    <a:cxnLst>
                      <a:cxn ang="0">
                        <a:pos x="connsiteX0" y="connsiteY0"/>
                      </a:cxn>
                      <a:cxn ang="0">
                        <a:pos x="connsiteX1" y="connsiteY1"/>
                      </a:cxn>
                    </a:cxnLst>
                    <a:rect l="l" t="t" r="r" b="b"/>
                    <a:pathLst>
                      <a:path w="9525" h="40481">
                        <a:moveTo>
                          <a:pt x="283" y="134"/>
                        </a:moveTo>
                        <a:lnTo>
                          <a:pt x="283" y="4061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03" name="Freeform: Shape 1402">
                    <a:extLst>
                      <a:ext uri="{FF2B5EF4-FFF2-40B4-BE49-F238E27FC236}">
                        <a16:creationId xmlns:a16="http://schemas.microsoft.com/office/drawing/2014/main" id="{93BE2C95-4F8B-E7D5-6185-7B6CB3854882}"/>
                      </a:ext>
                    </a:extLst>
                  </p:cNvPr>
                  <p:cNvSpPr/>
                  <p:nvPr/>
                </p:nvSpPr>
                <p:spPr>
                  <a:xfrm>
                    <a:off x="5886393" y="3551891"/>
                    <a:ext cx="40481" cy="9525"/>
                  </a:xfrm>
                  <a:custGeom>
                    <a:avLst/>
                    <a:gdLst>
                      <a:gd name="connsiteX0" fmla="*/ 40765 w 40481"/>
                      <a:gd name="connsiteY0" fmla="*/ 134 h 9525"/>
                      <a:gd name="connsiteX1" fmla="*/ 283 w 40481"/>
                      <a:gd name="connsiteY1" fmla="*/ 134 h 9525"/>
                    </a:gdLst>
                    <a:ahLst/>
                    <a:cxnLst>
                      <a:cxn ang="0">
                        <a:pos x="connsiteX0" y="connsiteY0"/>
                      </a:cxn>
                      <a:cxn ang="0">
                        <a:pos x="connsiteX1" y="connsiteY1"/>
                      </a:cxn>
                    </a:cxnLst>
                    <a:rect l="l" t="t" r="r" b="b"/>
                    <a:pathLst>
                      <a:path w="40481" h="9525">
                        <a:moveTo>
                          <a:pt x="40765" y="134"/>
                        </a:moveTo>
                        <a:lnTo>
                          <a:pt x="283" y="13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07" name="Graphic 1449">
                  <a:extLst>
                    <a:ext uri="{FF2B5EF4-FFF2-40B4-BE49-F238E27FC236}">
                      <a16:creationId xmlns:a16="http://schemas.microsoft.com/office/drawing/2014/main" id="{30650FCD-B59F-5205-DEA8-0BDC2A4A392D}"/>
                    </a:ext>
                  </a:extLst>
                </p:cNvPr>
                <p:cNvGrpSpPr/>
                <p:nvPr/>
              </p:nvGrpSpPr>
              <p:grpSpPr>
                <a:xfrm>
                  <a:off x="6084927" y="3724430"/>
                  <a:ext cx="67468" cy="67467"/>
                  <a:chOff x="5833339" y="3531603"/>
                  <a:chExt cx="40481" cy="40481"/>
                </a:xfrm>
                <a:solidFill>
                  <a:srgbClr val="000000"/>
                </a:solidFill>
              </p:grpSpPr>
              <p:sp>
                <p:nvSpPr>
                  <p:cNvPr id="1400" name="Freeform: Shape 1399">
                    <a:extLst>
                      <a:ext uri="{FF2B5EF4-FFF2-40B4-BE49-F238E27FC236}">
                        <a16:creationId xmlns:a16="http://schemas.microsoft.com/office/drawing/2014/main" id="{A2A64827-AE2F-6116-15DB-59CCDDE7B8D4}"/>
                      </a:ext>
                    </a:extLst>
                  </p:cNvPr>
                  <p:cNvSpPr/>
                  <p:nvPr/>
                </p:nvSpPr>
                <p:spPr>
                  <a:xfrm>
                    <a:off x="5853627" y="3531603"/>
                    <a:ext cx="9525" cy="40481"/>
                  </a:xfrm>
                  <a:custGeom>
                    <a:avLst/>
                    <a:gdLst>
                      <a:gd name="connsiteX0" fmla="*/ 278 w 9525"/>
                      <a:gd name="connsiteY0" fmla="*/ 134 h 40481"/>
                      <a:gd name="connsiteX1" fmla="*/ 278 w 9525"/>
                      <a:gd name="connsiteY1" fmla="*/ 40615 h 40481"/>
                    </a:gdLst>
                    <a:ahLst/>
                    <a:cxnLst>
                      <a:cxn ang="0">
                        <a:pos x="connsiteX0" y="connsiteY0"/>
                      </a:cxn>
                      <a:cxn ang="0">
                        <a:pos x="connsiteX1" y="connsiteY1"/>
                      </a:cxn>
                    </a:cxnLst>
                    <a:rect l="l" t="t" r="r" b="b"/>
                    <a:pathLst>
                      <a:path w="9525" h="40481">
                        <a:moveTo>
                          <a:pt x="278" y="134"/>
                        </a:moveTo>
                        <a:lnTo>
                          <a:pt x="278" y="4061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01" name="Freeform: Shape 1400">
                    <a:extLst>
                      <a:ext uri="{FF2B5EF4-FFF2-40B4-BE49-F238E27FC236}">
                        <a16:creationId xmlns:a16="http://schemas.microsoft.com/office/drawing/2014/main" id="{E040F39F-38F0-E3A9-68B9-BC5CFD49A230}"/>
                      </a:ext>
                    </a:extLst>
                  </p:cNvPr>
                  <p:cNvSpPr/>
                  <p:nvPr/>
                </p:nvSpPr>
                <p:spPr>
                  <a:xfrm>
                    <a:off x="5833339" y="3551891"/>
                    <a:ext cx="40481" cy="9525"/>
                  </a:xfrm>
                  <a:custGeom>
                    <a:avLst/>
                    <a:gdLst>
                      <a:gd name="connsiteX0" fmla="*/ 40759 w 40481"/>
                      <a:gd name="connsiteY0" fmla="*/ 134 h 9525"/>
                      <a:gd name="connsiteX1" fmla="*/ 278 w 40481"/>
                      <a:gd name="connsiteY1" fmla="*/ 134 h 9525"/>
                    </a:gdLst>
                    <a:ahLst/>
                    <a:cxnLst>
                      <a:cxn ang="0">
                        <a:pos x="connsiteX0" y="connsiteY0"/>
                      </a:cxn>
                      <a:cxn ang="0">
                        <a:pos x="connsiteX1" y="connsiteY1"/>
                      </a:cxn>
                    </a:cxnLst>
                    <a:rect l="l" t="t" r="r" b="b"/>
                    <a:pathLst>
                      <a:path w="40481" h="9525">
                        <a:moveTo>
                          <a:pt x="40759" y="134"/>
                        </a:moveTo>
                        <a:lnTo>
                          <a:pt x="278" y="13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08" name="Graphic 1449">
                  <a:extLst>
                    <a:ext uri="{FF2B5EF4-FFF2-40B4-BE49-F238E27FC236}">
                      <a16:creationId xmlns:a16="http://schemas.microsoft.com/office/drawing/2014/main" id="{5F959E7D-1E18-5EB8-96EC-4F9FC95504CF}"/>
                    </a:ext>
                  </a:extLst>
                </p:cNvPr>
                <p:cNvGrpSpPr/>
                <p:nvPr/>
              </p:nvGrpSpPr>
              <p:grpSpPr>
                <a:xfrm>
                  <a:off x="6043176" y="3686489"/>
                  <a:ext cx="67468" cy="67467"/>
                  <a:chOff x="5808288" y="3508838"/>
                  <a:chExt cx="40481" cy="40481"/>
                </a:xfrm>
                <a:solidFill>
                  <a:srgbClr val="000000"/>
                </a:solidFill>
              </p:grpSpPr>
              <p:sp>
                <p:nvSpPr>
                  <p:cNvPr id="1398" name="Freeform: Shape 1397">
                    <a:extLst>
                      <a:ext uri="{FF2B5EF4-FFF2-40B4-BE49-F238E27FC236}">
                        <a16:creationId xmlns:a16="http://schemas.microsoft.com/office/drawing/2014/main" id="{1940DE65-23AC-3B36-BA16-866DF31E21DF}"/>
                      </a:ext>
                    </a:extLst>
                  </p:cNvPr>
                  <p:cNvSpPr/>
                  <p:nvPr/>
                </p:nvSpPr>
                <p:spPr>
                  <a:xfrm>
                    <a:off x="5828576" y="3508838"/>
                    <a:ext cx="9525" cy="40481"/>
                  </a:xfrm>
                  <a:custGeom>
                    <a:avLst/>
                    <a:gdLst>
                      <a:gd name="connsiteX0" fmla="*/ 275 w 9525"/>
                      <a:gd name="connsiteY0" fmla="*/ 132 h 40481"/>
                      <a:gd name="connsiteX1" fmla="*/ 275 w 9525"/>
                      <a:gd name="connsiteY1" fmla="*/ 40613 h 40481"/>
                    </a:gdLst>
                    <a:ahLst/>
                    <a:cxnLst>
                      <a:cxn ang="0">
                        <a:pos x="connsiteX0" y="connsiteY0"/>
                      </a:cxn>
                      <a:cxn ang="0">
                        <a:pos x="connsiteX1" y="connsiteY1"/>
                      </a:cxn>
                    </a:cxnLst>
                    <a:rect l="l" t="t" r="r" b="b"/>
                    <a:pathLst>
                      <a:path w="9525" h="40481">
                        <a:moveTo>
                          <a:pt x="275" y="132"/>
                        </a:moveTo>
                        <a:lnTo>
                          <a:pt x="275" y="4061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99" name="Freeform: Shape 1398">
                    <a:extLst>
                      <a:ext uri="{FF2B5EF4-FFF2-40B4-BE49-F238E27FC236}">
                        <a16:creationId xmlns:a16="http://schemas.microsoft.com/office/drawing/2014/main" id="{55CE3F10-6F94-FCE7-E51A-8DC40A12DAF5}"/>
                      </a:ext>
                    </a:extLst>
                  </p:cNvPr>
                  <p:cNvSpPr/>
                  <p:nvPr/>
                </p:nvSpPr>
                <p:spPr>
                  <a:xfrm>
                    <a:off x="5808288" y="3529126"/>
                    <a:ext cx="40481" cy="9525"/>
                  </a:xfrm>
                  <a:custGeom>
                    <a:avLst/>
                    <a:gdLst>
                      <a:gd name="connsiteX0" fmla="*/ 40756 w 40481"/>
                      <a:gd name="connsiteY0" fmla="*/ 132 h 9525"/>
                      <a:gd name="connsiteX1" fmla="*/ 275 w 40481"/>
                      <a:gd name="connsiteY1" fmla="*/ 132 h 9525"/>
                    </a:gdLst>
                    <a:ahLst/>
                    <a:cxnLst>
                      <a:cxn ang="0">
                        <a:pos x="connsiteX0" y="connsiteY0"/>
                      </a:cxn>
                      <a:cxn ang="0">
                        <a:pos x="connsiteX1" y="connsiteY1"/>
                      </a:cxn>
                    </a:cxnLst>
                    <a:rect l="l" t="t" r="r" b="b"/>
                    <a:pathLst>
                      <a:path w="40481" h="9525">
                        <a:moveTo>
                          <a:pt x="40756" y="132"/>
                        </a:moveTo>
                        <a:lnTo>
                          <a:pt x="275" y="13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09" name="Graphic 1449">
                  <a:extLst>
                    <a:ext uri="{FF2B5EF4-FFF2-40B4-BE49-F238E27FC236}">
                      <a16:creationId xmlns:a16="http://schemas.microsoft.com/office/drawing/2014/main" id="{C6FBC23C-17EB-3BFD-2BFA-DDCCB5365CE2}"/>
                    </a:ext>
                  </a:extLst>
                </p:cNvPr>
                <p:cNvGrpSpPr/>
                <p:nvPr/>
              </p:nvGrpSpPr>
              <p:grpSpPr>
                <a:xfrm>
                  <a:off x="5931574" y="3641722"/>
                  <a:ext cx="67468" cy="67467"/>
                  <a:chOff x="5741327" y="3481977"/>
                  <a:chExt cx="40481" cy="40481"/>
                </a:xfrm>
                <a:solidFill>
                  <a:srgbClr val="000000"/>
                </a:solidFill>
              </p:grpSpPr>
              <p:sp>
                <p:nvSpPr>
                  <p:cNvPr id="1396" name="Freeform: Shape 1395">
                    <a:extLst>
                      <a:ext uri="{FF2B5EF4-FFF2-40B4-BE49-F238E27FC236}">
                        <a16:creationId xmlns:a16="http://schemas.microsoft.com/office/drawing/2014/main" id="{213974F1-B651-C726-4381-64B3C8C8A42C}"/>
                      </a:ext>
                    </a:extLst>
                  </p:cNvPr>
                  <p:cNvSpPr/>
                  <p:nvPr/>
                </p:nvSpPr>
                <p:spPr>
                  <a:xfrm>
                    <a:off x="5761616" y="3481977"/>
                    <a:ext cx="9525" cy="40481"/>
                  </a:xfrm>
                  <a:custGeom>
                    <a:avLst/>
                    <a:gdLst>
                      <a:gd name="connsiteX0" fmla="*/ 268 w 9525"/>
                      <a:gd name="connsiteY0" fmla="*/ 129 h 40481"/>
                      <a:gd name="connsiteX1" fmla="*/ 268 w 9525"/>
                      <a:gd name="connsiteY1" fmla="*/ 40610 h 40481"/>
                    </a:gdLst>
                    <a:ahLst/>
                    <a:cxnLst>
                      <a:cxn ang="0">
                        <a:pos x="connsiteX0" y="connsiteY0"/>
                      </a:cxn>
                      <a:cxn ang="0">
                        <a:pos x="connsiteX1" y="connsiteY1"/>
                      </a:cxn>
                    </a:cxnLst>
                    <a:rect l="l" t="t" r="r" b="b"/>
                    <a:pathLst>
                      <a:path w="9525" h="40481">
                        <a:moveTo>
                          <a:pt x="268" y="129"/>
                        </a:moveTo>
                        <a:lnTo>
                          <a:pt x="268" y="4061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97" name="Freeform: Shape 1396">
                    <a:extLst>
                      <a:ext uri="{FF2B5EF4-FFF2-40B4-BE49-F238E27FC236}">
                        <a16:creationId xmlns:a16="http://schemas.microsoft.com/office/drawing/2014/main" id="{10EF06D3-B35A-64B4-D376-F8620EFB0A3F}"/>
                      </a:ext>
                    </a:extLst>
                  </p:cNvPr>
                  <p:cNvSpPr/>
                  <p:nvPr/>
                </p:nvSpPr>
                <p:spPr>
                  <a:xfrm>
                    <a:off x="5741327" y="3502266"/>
                    <a:ext cx="40481" cy="9525"/>
                  </a:xfrm>
                  <a:custGeom>
                    <a:avLst/>
                    <a:gdLst>
                      <a:gd name="connsiteX0" fmla="*/ 40749 w 40481"/>
                      <a:gd name="connsiteY0" fmla="*/ 129 h 9525"/>
                      <a:gd name="connsiteX1" fmla="*/ 268 w 40481"/>
                      <a:gd name="connsiteY1" fmla="*/ 129 h 9525"/>
                    </a:gdLst>
                    <a:ahLst/>
                    <a:cxnLst>
                      <a:cxn ang="0">
                        <a:pos x="connsiteX0" y="connsiteY0"/>
                      </a:cxn>
                      <a:cxn ang="0">
                        <a:pos x="connsiteX1" y="connsiteY1"/>
                      </a:cxn>
                    </a:cxnLst>
                    <a:rect l="l" t="t" r="r" b="b"/>
                    <a:pathLst>
                      <a:path w="40481" h="9525">
                        <a:moveTo>
                          <a:pt x="40749" y="129"/>
                        </a:moveTo>
                        <a:lnTo>
                          <a:pt x="268" y="12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10" name="Graphic 1449">
                  <a:extLst>
                    <a:ext uri="{FF2B5EF4-FFF2-40B4-BE49-F238E27FC236}">
                      <a16:creationId xmlns:a16="http://schemas.microsoft.com/office/drawing/2014/main" id="{D6E7D8C2-4253-96B6-5B7E-F60E7FC39B1E}"/>
                    </a:ext>
                  </a:extLst>
                </p:cNvPr>
                <p:cNvGrpSpPr/>
                <p:nvPr/>
              </p:nvGrpSpPr>
              <p:grpSpPr>
                <a:xfrm>
                  <a:off x="5940941" y="3641722"/>
                  <a:ext cx="67468" cy="67467"/>
                  <a:chOff x="5746947" y="3481977"/>
                  <a:chExt cx="40481" cy="40481"/>
                </a:xfrm>
                <a:solidFill>
                  <a:srgbClr val="000000"/>
                </a:solidFill>
              </p:grpSpPr>
              <p:sp>
                <p:nvSpPr>
                  <p:cNvPr id="1394" name="Freeform: Shape 1393">
                    <a:extLst>
                      <a:ext uri="{FF2B5EF4-FFF2-40B4-BE49-F238E27FC236}">
                        <a16:creationId xmlns:a16="http://schemas.microsoft.com/office/drawing/2014/main" id="{407A5EFA-E71C-1203-06EC-BA2D5BA7B28F}"/>
                      </a:ext>
                    </a:extLst>
                  </p:cNvPr>
                  <p:cNvSpPr/>
                  <p:nvPr/>
                </p:nvSpPr>
                <p:spPr>
                  <a:xfrm>
                    <a:off x="5767235" y="3481977"/>
                    <a:ext cx="9525" cy="40481"/>
                  </a:xfrm>
                  <a:custGeom>
                    <a:avLst/>
                    <a:gdLst>
                      <a:gd name="connsiteX0" fmla="*/ 269 w 9525"/>
                      <a:gd name="connsiteY0" fmla="*/ 129 h 40481"/>
                      <a:gd name="connsiteX1" fmla="*/ 269 w 9525"/>
                      <a:gd name="connsiteY1" fmla="*/ 40610 h 40481"/>
                    </a:gdLst>
                    <a:ahLst/>
                    <a:cxnLst>
                      <a:cxn ang="0">
                        <a:pos x="connsiteX0" y="connsiteY0"/>
                      </a:cxn>
                      <a:cxn ang="0">
                        <a:pos x="connsiteX1" y="connsiteY1"/>
                      </a:cxn>
                    </a:cxnLst>
                    <a:rect l="l" t="t" r="r" b="b"/>
                    <a:pathLst>
                      <a:path w="9525" h="40481">
                        <a:moveTo>
                          <a:pt x="269" y="129"/>
                        </a:moveTo>
                        <a:lnTo>
                          <a:pt x="269" y="4061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95" name="Freeform: Shape 1394">
                    <a:extLst>
                      <a:ext uri="{FF2B5EF4-FFF2-40B4-BE49-F238E27FC236}">
                        <a16:creationId xmlns:a16="http://schemas.microsoft.com/office/drawing/2014/main" id="{888D88E2-6EDB-E825-4218-290DF40BE206}"/>
                      </a:ext>
                    </a:extLst>
                  </p:cNvPr>
                  <p:cNvSpPr/>
                  <p:nvPr/>
                </p:nvSpPr>
                <p:spPr>
                  <a:xfrm>
                    <a:off x="5746947" y="3502266"/>
                    <a:ext cx="40481" cy="9525"/>
                  </a:xfrm>
                  <a:custGeom>
                    <a:avLst/>
                    <a:gdLst>
                      <a:gd name="connsiteX0" fmla="*/ 40750 w 40481"/>
                      <a:gd name="connsiteY0" fmla="*/ 129 h 9525"/>
                      <a:gd name="connsiteX1" fmla="*/ 269 w 40481"/>
                      <a:gd name="connsiteY1" fmla="*/ 129 h 9525"/>
                    </a:gdLst>
                    <a:ahLst/>
                    <a:cxnLst>
                      <a:cxn ang="0">
                        <a:pos x="connsiteX0" y="connsiteY0"/>
                      </a:cxn>
                      <a:cxn ang="0">
                        <a:pos x="connsiteX1" y="connsiteY1"/>
                      </a:cxn>
                    </a:cxnLst>
                    <a:rect l="l" t="t" r="r" b="b"/>
                    <a:pathLst>
                      <a:path w="40481" h="9525">
                        <a:moveTo>
                          <a:pt x="40750" y="129"/>
                        </a:moveTo>
                        <a:lnTo>
                          <a:pt x="269" y="12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11" name="Graphic 1449">
                  <a:extLst>
                    <a:ext uri="{FF2B5EF4-FFF2-40B4-BE49-F238E27FC236}">
                      <a16:creationId xmlns:a16="http://schemas.microsoft.com/office/drawing/2014/main" id="{FF92A957-A7BD-D314-3AD0-EFBAC32BF70D}"/>
                    </a:ext>
                  </a:extLst>
                </p:cNvPr>
                <p:cNvGrpSpPr/>
                <p:nvPr/>
              </p:nvGrpSpPr>
              <p:grpSpPr>
                <a:xfrm>
                  <a:off x="6019522" y="3641722"/>
                  <a:ext cx="67468" cy="67467"/>
                  <a:chOff x="5794096" y="3481977"/>
                  <a:chExt cx="40481" cy="40481"/>
                </a:xfrm>
                <a:solidFill>
                  <a:srgbClr val="000000"/>
                </a:solidFill>
              </p:grpSpPr>
              <p:sp>
                <p:nvSpPr>
                  <p:cNvPr id="1392" name="Freeform: Shape 1391">
                    <a:extLst>
                      <a:ext uri="{FF2B5EF4-FFF2-40B4-BE49-F238E27FC236}">
                        <a16:creationId xmlns:a16="http://schemas.microsoft.com/office/drawing/2014/main" id="{FD45B872-AFF7-D8FF-1649-012B0CF60D40}"/>
                      </a:ext>
                    </a:extLst>
                  </p:cNvPr>
                  <p:cNvSpPr/>
                  <p:nvPr/>
                </p:nvSpPr>
                <p:spPr>
                  <a:xfrm>
                    <a:off x="5814384" y="3481977"/>
                    <a:ext cx="9525" cy="40481"/>
                  </a:xfrm>
                  <a:custGeom>
                    <a:avLst/>
                    <a:gdLst>
                      <a:gd name="connsiteX0" fmla="*/ 274 w 9525"/>
                      <a:gd name="connsiteY0" fmla="*/ 129 h 40481"/>
                      <a:gd name="connsiteX1" fmla="*/ 274 w 9525"/>
                      <a:gd name="connsiteY1" fmla="*/ 40610 h 40481"/>
                    </a:gdLst>
                    <a:ahLst/>
                    <a:cxnLst>
                      <a:cxn ang="0">
                        <a:pos x="connsiteX0" y="connsiteY0"/>
                      </a:cxn>
                      <a:cxn ang="0">
                        <a:pos x="connsiteX1" y="connsiteY1"/>
                      </a:cxn>
                    </a:cxnLst>
                    <a:rect l="l" t="t" r="r" b="b"/>
                    <a:pathLst>
                      <a:path w="9525" h="40481">
                        <a:moveTo>
                          <a:pt x="274" y="129"/>
                        </a:moveTo>
                        <a:lnTo>
                          <a:pt x="274" y="4061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93" name="Freeform: Shape 1392">
                    <a:extLst>
                      <a:ext uri="{FF2B5EF4-FFF2-40B4-BE49-F238E27FC236}">
                        <a16:creationId xmlns:a16="http://schemas.microsoft.com/office/drawing/2014/main" id="{44E7427A-0635-6A0C-7762-4953E001056F}"/>
                      </a:ext>
                    </a:extLst>
                  </p:cNvPr>
                  <p:cNvSpPr/>
                  <p:nvPr/>
                </p:nvSpPr>
                <p:spPr>
                  <a:xfrm>
                    <a:off x="5794096" y="3502266"/>
                    <a:ext cx="40481" cy="9525"/>
                  </a:xfrm>
                  <a:custGeom>
                    <a:avLst/>
                    <a:gdLst>
                      <a:gd name="connsiteX0" fmla="*/ 40755 w 40481"/>
                      <a:gd name="connsiteY0" fmla="*/ 129 h 9525"/>
                      <a:gd name="connsiteX1" fmla="*/ 274 w 40481"/>
                      <a:gd name="connsiteY1" fmla="*/ 129 h 9525"/>
                    </a:gdLst>
                    <a:ahLst/>
                    <a:cxnLst>
                      <a:cxn ang="0">
                        <a:pos x="connsiteX0" y="connsiteY0"/>
                      </a:cxn>
                      <a:cxn ang="0">
                        <a:pos x="connsiteX1" y="connsiteY1"/>
                      </a:cxn>
                    </a:cxnLst>
                    <a:rect l="l" t="t" r="r" b="b"/>
                    <a:pathLst>
                      <a:path w="40481" h="9525">
                        <a:moveTo>
                          <a:pt x="40755" y="129"/>
                        </a:moveTo>
                        <a:lnTo>
                          <a:pt x="274" y="12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12" name="Graphic 1449">
                  <a:extLst>
                    <a:ext uri="{FF2B5EF4-FFF2-40B4-BE49-F238E27FC236}">
                      <a16:creationId xmlns:a16="http://schemas.microsoft.com/office/drawing/2014/main" id="{65C01D1A-DAAD-C55D-2D86-05B66D49C36F}"/>
                    </a:ext>
                  </a:extLst>
                </p:cNvPr>
                <p:cNvGrpSpPr/>
                <p:nvPr/>
              </p:nvGrpSpPr>
              <p:grpSpPr>
                <a:xfrm>
                  <a:off x="5969515" y="3641722"/>
                  <a:ext cx="67468" cy="67467"/>
                  <a:chOff x="5764092" y="3481977"/>
                  <a:chExt cx="40481" cy="40481"/>
                </a:xfrm>
                <a:solidFill>
                  <a:srgbClr val="000000"/>
                </a:solidFill>
              </p:grpSpPr>
              <p:sp>
                <p:nvSpPr>
                  <p:cNvPr id="1390" name="Freeform: Shape 1389">
                    <a:extLst>
                      <a:ext uri="{FF2B5EF4-FFF2-40B4-BE49-F238E27FC236}">
                        <a16:creationId xmlns:a16="http://schemas.microsoft.com/office/drawing/2014/main" id="{70BC3620-6219-207E-DB08-F9081FD924C8}"/>
                      </a:ext>
                    </a:extLst>
                  </p:cNvPr>
                  <p:cNvSpPr/>
                  <p:nvPr/>
                </p:nvSpPr>
                <p:spPr>
                  <a:xfrm>
                    <a:off x="5784380" y="3481977"/>
                    <a:ext cx="9525" cy="40481"/>
                  </a:xfrm>
                  <a:custGeom>
                    <a:avLst/>
                    <a:gdLst>
                      <a:gd name="connsiteX0" fmla="*/ 271 w 9525"/>
                      <a:gd name="connsiteY0" fmla="*/ 129 h 40481"/>
                      <a:gd name="connsiteX1" fmla="*/ 271 w 9525"/>
                      <a:gd name="connsiteY1" fmla="*/ 40610 h 40481"/>
                    </a:gdLst>
                    <a:ahLst/>
                    <a:cxnLst>
                      <a:cxn ang="0">
                        <a:pos x="connsiteX0" y="connsiteY0"/>
                      </a:cxn>
                      <a:cxn ang="0">
                        <a:pos x="connsiteX1" y="connsiteY1"/>
                      </a:cxn>
                    </a:cxnLst>
                    <a:rect l="l" t="t" r="r" b="b"/>
                    <a:pathLst>
                      <a:path w="9525" h="40481">
                        <a:moveTo>
                          <a:pt x="271" y="129"/>
                        </a:moveTo>
                        <a:lnTo>
                          <a:pt x="271" y="4061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91" name="Freeform: Shape 1390">
                    <a:extLst>
                      <a:ext uri="{FF2B5EF4-FFF2-40B4-BE49-F238E27FC236}">
                        <a16:creationId xmlns:a16="http://schemas.microsoft.com/office/drawing/2014/main" id="{5DB0BFAA-9CD2-3F94-0734-53FFA813FB6C}"/>
                      </a:ext>
                    </a:extLst>
                  </p:cNvPr>
                  <p:cNvSpPr/>
                  <p:nvPr/>
                </p:nvSpPr>
                <p:spPr>
                  <a:xfrm>
                    <a:off x="5764092" y="3502266"/>
                    <a:ext cx="40481" cy="9525"/>
                  </a:xfrm>
                  <a:custGeom>
                    <a:avLst/>
                    <a:gdLst>
                      <a:gd name="connsiteX0" fmla="*/ 40752 w 40481"/>
                      <a:gd name="connsiteY0" fmla="*/ 129 h 9525"/>
                      <a:gd name="connsiteX1" fmla="*/ 271 w 40481"/>
                      <a:gd name="connsiteY1" fmla="*/ 129 h 9525"/>
                    </a:gdLst>
                    <a:ahLst/>
                    <a:cxnLst>
                      <a:cxn ang="0">
                        <a:pos x="connsiteX0" y="connsiteY0"/>
                      </a:cxn>
                      <a:cxn ang="0">
                        <a:pos x="connsiteX1" y="connsiteY1"/>
                      </a:cxn>
                    </a:cxnLst>
                    <a:rect l="l" t="t" r="r" b="b"/>
                    <a:pathLst>
                      <a:path w="40481" h="9525">
                        <a:moveTo>
                          <a:pt x="40752" y="129"/>
                        </a:moveTo>
                        <a:lnTo>
                          <a:pt x="271" y="12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13" name="Graphic 1449">
                  <a:extLst>
                    <a:ext uri="{FF2B5EF4-FFF2-40B4-BE49-F238E27FC236}">
                      <a16:creationId xmlns:a16="http://schemas.microsoft.com/office/drawing/2014/main" id="{A9127000-1AC0-3377-DDA8-AFBE46518873}"/>
                    </a:ext>
                  </a:extLst>
                </p:cNvPr>
                <p:cNvGrpSpPr/>
                <p:nvPr/>
              </p:nvGrpSpPr>
              <p:grpSpPr>
                <a:xfrm>
                  <a:off x="5978405" y="3641722"/>
                  <a:ext cx="67468" cy="67467"/>
                  <a:chOff x="5769426" y="3481977"/>
                  <a:chExt cx="40481" cy="40481"/>
                </a:xfrm>
                <a:solidFill>
                  <a:srgbClr val="000000"/>
                </a:solidFill>
              </p:grpSpPr>
              <p:sp>
                <p:nvSpPr>
                  <p:cNvPr id="1388" name="Freeform: Shape 1387">
                    <a:extLst>
                      <a:ext uri="{FF2B5EF4-FFF2-40B4-BE49-F238E27FC236}">
                        <a16:creationId xmlns:a16="http://schemas.microsoft.com/office/drawing/2014/main" id="{FE61E7F1-BF19-3F08-551D-C4F7A15029F5}"/>
                      </a:ext>
                    </a:extLst>
                  </p:cNvPr>
                  <p:cNvSpPr/>
                  <p:nvPr/>
                </p:nvSpPr>
                <p:spPr>
                  <a:xfrm>
                    <a:off x="5789714" y="3481977"/>
                    <a:ext cx="9525" cy="40481"/>
                  </a:xfrm>
                  <a:custGeom>
                    <a:avLst/>
                    <a:gdLst>
                      <a:gd name="connsiteX0" fmla="*/ 271 w 9525"/>
                      <a:gd name="connsiteY0" fmla="*/ 129 h 40481"/>
                      <a:gd name="connsiteX1" fmla="*/ 271 w 9525"/>
                      <a:gd name="connsiteY1" fmla="*/ 40610 h 40481"/>
                    </a:gdLst>
                    <a:ahLst/>
                    <a:cxnLst>
                      <a:cxn ang="0">
                        <a:pos x="connsiteX0" y="connsiteY0"/>
                      </a:cxn>
                      <a:cxn ang="0">
                        <a:pos x="connsiteX1" y="connsiteY1"/>
                      </a:cxn>
                    </a:cxnLst>
                    <a:rect l="l" t="t" r="r" b="b"/>
                    <a:pathLst>
                      <a:path w="9525" h="40481">
                        <a:moveTo>
                          <a:pt x="271" y="129"/>
                        </a:moveTo>
                        <a:lnTo>
                          <a:pt x="271" y="4061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89" name="Freeform: Shape 1388">
                    <a:extLst>
                      <a:ext uri="{FF2B5EF4-FFF2-40B4-BE49-F238E27FC236}">
                        <a16:creationId xmlns:a16="http://schemas.microsoft.com/office/drawing/2014/main" id="{5AA95D94-95FD-E961-77DB-EDE5C3120E87}"/>
                      </a:ext>
                    </a:extLst>
                  </p:cNvPr>
                  <p:cNvSpPr/>
                  <p:nvPr/>
                </p:nvSpPr>
                <p:spPr>
                  <a:xfrm>
                    <a:off x="5769426" y="3502266"/>
                    <a:ext cx="40481" cy="9525"/>
                  </a:xfrm>
                  <a:custGeom>
                    <a:avLst/>
                    <a:gdLst>
                      <a:gd name="connsiteX0" fmla="*/ 40752 w 40481"/>
                      <a:gd name="connsiteY0" fmla="*/ 129 h 9525"/>
                      <a:gd name="connsiteX1" fmla="*/ 271 w 40481"/>
                      <a:gd name="connsiteY1" fmla="*/ 129 h 9525"/>
                    </a:gdLst>
                    <a:ahLst/>
                    <a:cxnLst>
                      <a:cxn ang="0">
                        <a:pos x="connsiteX0" y="connsiteY0"/>
                      </a:cxn>
                      <a:cxn ang="0">
                        <a:pos x="connsiteX1" y="connsiteY1"/>
                      </a:cxn>
                    </a:cxnLst>
                    <a:rect l="l" t="t" r="r" b="b"/>
                    <a:pathLst>
                      <a:path w="40481" h="9525">
                        <a:moveTo>
                          <a:pt x="40752" y="129"/>
                        </a:moveTo>
                        <a:lnTo>
                          <a:pt x="271" y="12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14" name="Graphic 1449">
                  <a:extLst>
                    <a:ext uri="{FF2B5EF4-FFF2-40B4-BE49-F238E27FC236}">
                      <a16:creationId xmlns:a16="http://schemas.microsoft.com/office/drawing/2014/main" id="{6229FC93-EA33-1780-59BF-974E46C0B8C2}"/>
                    </a:ext>
                  </a:extLst>
                </p:cNvPr>
                <p:cNvGrpSpPr/>
                <p:nvPr/>
              </p:nvGrpSpPr>
              <p:grpSpPr>
                <a:xfrm>
                  <a:off x="5902365" y="3616482"/>
                  <a:ext cx="67468" cy="67467"/>
                  <a:chOff x="5723801" y="3466833"/>
                  <a:chExt cx="40481" cy="40481"/>
                </a:xfrm>
                <a:solidFill>
                  <a:srgbClr val="000000"/>
                </a:solidFill>
              </p:grpSpPr>
              <p:sp>
                <p:nvSpPr>
                  <p:cNvPr id="1386" name="Freeform: Shape 1385">
                    <a:extLst>
                      <a:ext uri="{FF2B5EF4-FFF2-40B4-BE49-F238E27FC236}">
                        <a16:creationId xmlns:a16="http://schemas.microsoft.com/office/drawing/2014/main" id="{88728130-9009-E311-B163-5AC826F6D7CE}"/>
                      </a:ext>
                    </a:extLst>
                  </p:cNvPr>
                  <p:cNvSpPr/>
                  <p:nvPr/>
                </p:nvSpPr>
                <p:spPr>
                  <a:xfrm>
                    <a:off x="5744090" y="3466833"/>
                    <a:ext cx="9525" cy="40481"/>
                  </a:xfrm>
                  <a:custGeom>
                    <a:avLst/>
                    <a:gdLst>
                      <a:gd name="connsiteX0" fmla="*/ 266 w 9525"/>
                      <a:gd name="connsiteY0" fmla="*/ 127 h 40481"/>
                      <a:gd name="connsiteX1" fmla="*/ 266 w 9525"/>
                      <a:gd name="connsiteY1" fmla="*/ 40608 h 40481"/>
                    </a:gdLst>
                    <a:ahLst/>
                    <a:cxnLst>
                      <a:cxn ang="0">
                        <a:pos x="connsiteX0" y="connsiteY0"/>
                      </a:cxn>
                      <a:cxn ang="0">
                        <a:pos x="connsiteX1" y="connsiteY1"/>
                      </a:cxn>
                    </a:cxnLst>
                    <a:rect l="l" t="t" r="r" b="b"/>
                    <a:pathLst>
                      <a:path w="9525" h="40481">
                        <a:moveTo>
                          <a:pt x="266" y="127"/>
                        </a:moveTo>
                        <a:lnTo>
                          <a:pt x="266"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87" name="Freeform: Shape 1386">
                    <a:extLst>
                      <a:ext uri="{FF2B5EF4-FFF2-40B4-BE49-F238E27FC236}">
                        <a16:creationId xmlns:a16="http://schemas.microsoft.com/office/drawing/2014/main" id="{1C2A01DB-2829-D240-ACB9-2748BB665967}"/>
                      </a:ext>
                    </a:extLst>
                  </p:cNvPr>
                  <p:cNvSpPr/>
                  <p:nvPr/>
                </p:nvSpPr>
                <p:spPr>
                  <a:xfrm>
                    <a:off x="5723801" y="3487121"/>
                    <a:ext cx="40481" cy="9525"/>
                  </a:xfrm>
                  <a:custGeom>
                    <a:avLst/>
                    <a:gdLst>
                      <a:gd name="connsiteX0" fmla="*/ 40748 w 40481"/>
                      <a:gd name="connsiteY0" fmla="*/ 127 h 9525"/>
                      <a:gd name="connsiteX1" fmla="*/ 266 w 40481"/>
                      <a:gd name="connsiteY1" fmla="*/ 127 h 9525"/>
                    </a:gdLst>
                    <a:ahLst/>
                    <a:cxnLst>
                      <a:cxn ang="0">
                        <a:pos x="connsiteX0" y="connsiteY0"/>
                      </a:cxn>
                      <a:cxn ang="0">
                        <a:pos x="connsiteX1" y="connsiteY1"/>
                      </a:cxn>
                    </a:cxnLst>
                    <a:rect l="l" t="t" r="r" b="b"/>
                    <a:pathLst>
                      <a:path w="40481" h="9525">
                        <a:moveTo>
                          <a:pt x="40748" y="127"/>
                        </a:moveTo>
                        <a:lnTo>
                          <a:pt x="266"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15" name="Graphic 1449">
                  <a:extLst>
                    <a:ext uri="{FF2B5EF4-FFF2-40B4-BE49-F238E27FC236}">
                      <a16:creationId xmlns:a16="http://schemas.microsoft.com/office/drawing/2014/main" id="{FCF97595-A87D-5B34-15CF-98368911C49E}"/>
                    </a:ext>
                  </a:extLst>
                </p:cNvPr>
                <p:cNvGrpSpPr/>
                <p:nvPr/>
              </p:nvGrpSpPr>
              <p:grpSpPr>
                <a:xfrm>
                  <a:off x="5862043" y="3616482"/>
                  <a:ext cx="67468" cy="67467"/>
                  <a:chOff x="5699608" y="3466833"/>
                  <a:chExt cx="40481" cy="40481"/>
                </a:xfrm>
                <a:solidFill>
                  <a:srgbClr val="000000"/>
                </a:solidFill>
              </p:grpSpPr>
              <p:sp>
                <p:nvSpPr>
                  <p:cNvPr id="1384" name="Freeform: Shape 1383">
                    <a:extLst>
                      <a:ext uri="{FF2B5EF4-FFF2-40B4-BE49-F238E27FC236}">
                        <a16:creationId xmlns:a16="http://schemas.microsoft.com/office/drawing/2014/main" id="{8F2192C1-1A19-51A0-B3BD-DBEC503EAE38}"/>
                      </a:ext>
                    </a:extLst>
                  </p:cNvPr>
                  <p:cNvSpPr/>
                  <p:nvPr/>
                </p:nvSpPr>
                <p:spPr>
                  <a:xfrm>
                    <a:off x="5719896" y="3466833"/>
                    <a:ext cx="9525" cy="40481"/>
                  </a:xfrm>
                  <a:custGeom>
                    <a:avLst/>
                    <a:gdLst>
                      <a:gd name="connsiteX0" fmla="*/ 264 w 9525"/>
                      <a:gd name="connsiteY0" fmla="*/ 127 h 40481"/>
                      <a:gd name="connsiteX1" fmla="*/ 264 w 9525"/>
                      <a:gd name="connsiteY1" fmla="*/ 40608 h 40481"/>
                    </a:gdLst>
                    <a:ahLst/>
                    <a:cxnLst>
                      <a:cxn ang="0">
                        <a:pos x="connsiteX0" y="connsiteY0"/>
                      </a:cxn>
                      <a:cxn ang="0">
                        <a:pos x="connsiteX1" y="connsiteY1"/>
                      </a:cxn>
                    </a:cxnLst>
                    <a:rect l="l" t="t" r="r" b="b"/>
                    <a:pathLst>
                      <a:path w="9525" h="40481">
                        <a:moveTo>
                          <a:pt x="264" y="127"/>
                        </a:moveTo>
                        <a:lnTo>
                          <a:pt x="264"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85" name="Freeform: Shape 1384">
                    <a:extLst>
                      <a:ext uri="{FF2B5EF4-FFF2-40B4-BE49-F238E27FC236}">
                        <a16:creationId xmlns:a16="http://schemas.microsoft.com/office/drawing/2014/main" id="{5B472594-71C4-8FF0-17E4-4EB7E1576B97}"/>
                      </a:ext>
                    </a:extLst>
                  </p:cNvPr>
                  <p:cNvSpPr/>
                  <p:nvPr/>
                </p:nvSpPr>
                <p:spPr>
                  <a:xfrm>
                    <a:off x="5699608" y="3487121"/>
                    <a:ext cx="40481" cy="9525"/>
                  </a:xfrm>
                  <a:custGeom>
                    <a:avLst/>
                    <a:gdLst>
                      <a:gd name="connsiteX0" fmla="*/ 40745 w 40481"/>
                      <a:gd name="connsiteY0" fmla="*/ 127 h 9525"/>
                      <a:gd name="connsiteX1" fmla="*/ 264 w 40481"/>
                      <a:gd name="connsiteY1" fmla="*/ 127 h 9525"/>
                    </a:gdLst>
                    <a:ahLst/>
                    <a:cxnLst>
                      <a:cxn ang="0">
                        <a:pos x="connsiteX0" y="connsiteY0"/>
                      </a:cxn>
                      <a:cxn ang="0">
                        <a:pos x="connsiteX1" y="connsiteY1"/>
                      </a:cxn>
                    </a:cxnLst>
                    <a:rect l="l" t="t" r="r" b="b"/>
                    <a:pathLst>
                      <a:path w="40481" h="9525">
                        <a:moveTo>
                          <a:pt x="40745" y="127"/>
                        </a:moveTo>
                        <a:lnTo>
                          <a:pt x="264"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16" name="Graphic 1449">
                  <a:extLst>
                    <a:ext uri="{FF2B5EF4-FFF2-40B4-BE49-F238E27FC236}">
                      <a16:creationId xmlns:a16="http://schemas.microsoft.com/office/drawing/2014/main" id="{C6DC47C0-CFD5-A881-BD06-A5CCAD4BB969}"/>
                    </a:ext>
                  </a:extLst>
                </p:cNvPr>
                <p:cNvGrpSpPr/>
                <p:nvPr/>
              </p:nvGrpSpPr>
              <p:grpSpPr>
                <a:xfrm>
                  <a:off x="5810290" y="3616482"/>
                  <a:ext cx="67468" cy="67467"/>
                  <a:chOff x="5668556" y="3466833"/>
                  <a:chExt cx="40481" cy="40481"/>
                </a:xfrm>
                <a:solidFill>
                  <a:srgbClr val="000000"/>
                </a:solidFill>
              </p:grpSpPr>
              <p:sp>
                <p:nvSpPr>
                  <p:cNvPr id="1382" name="Freeform: Shape 1381">
                    <a:extLst>
                      <a:ext uri="{FF2B5EF4-FFF2-40B4-BE49-F238E27FC236}">
                        <a16:creationId xmlns:a16="http://schemas.microsoft.com/office/drawing/2014/main" id="{8969D189-1812-94E5-6748-E4E4CD82D199}"/>
                      </a:ext>
                    </a:extLst>
                  </p:cNvPr>
                  <p:cNvSpPr/>
                  <p:nvPr/>
                </p:nvSpPr>
                <p:spPr>
                  <a:xfrm>
                    <a:off x="5688845" y="3466833"/>
                    <a:ext cx="9525" cy="40481"/>
                  </a:xfrm>
                  <a:custGeom>
                    <a:avLst/>
                    <a:gdLst>
                      <a:gd name="connsiteX0" fmla="*/ 261 w 9525"/>
                      <a:gd name="connsiteY0" fmla="*/ 127 h 40481"/>
                      <a:gd name="connsiteX1" fmla="*/ 261 w 9525"/>
                      <a:gd name="connsiteY1" fmla="*/ 40608 h 40481"/>
                    </a:gdLst>
                    <a:ahLst/>
                    <a:cxnLst>
                      <a:cxn ang="0">
                        <a:pos x="connsiteX0" y="connsiteY0"/>
                      </a:cxn>
                      <a:cxn ang="0">
                        <a:pos x="connsiteX1" y="connsiteY1"/>
                      </a:cxn>
                    </a:cxnLst>
                    <a:rect l="l" t="t" r="r" b="b"/>
                    <a:pathLst>
                      <a:path w="9525" h="40481">
                        <a:moveTo>
                          <a:pt x="261" y="127"/>
                        </a:moveTo>
                        <a:lnTo>
                          <a:pt x="261"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83" name="Freeform: Shape 1382">
                    <a:extLst>
                      <a:ext uri="{FF2B5EF4-FFF2-40B4-BE49-F238E27FC236}">
                        <a16:creationId xmlns:a16="http://schemas.microsoft.com/office/drawing/2014/main" id="{353D8A80-17D4-7EB0-8490-A760494CA408}"/>
                      </a:ext>
                    </a:extLst>
                  </p:cNvPr>
                  <p:cNvSpPr/>
                  <p:nvPr/>
                </p:nvSpPr>
                <p:spPr>
                  <a:xfrm>
                    <a:off x="5668556" y="3487121"/>
                    <a:ext cx="40481" cy="9525"/>
                  </a:xfrm>
                  <a:custGeom>
                    <a:avLst/>
                    <a:gdLst>
                      <a:gd name="connsiteX0" fmla="*/ 40742 w 40481"/>
                      <a:gd name="connsiteY0" fmla="*/ 127 h 9525"/>
                      <a:gd name="connsiteX1" fmla="*/ 261 w 40481"/>
                      <a:gd name="connsiteY1" fmla="*/ 127 h 9525"/>
                    </a:gdLst>
                    <a:ahLst/>
                    <a:cxnLst>
                      <a:cxn ang="0">
                        <a:pos x="connsiteX0" y="connsiteY0"/>
                      </a:cxn>
                      <a:cxn ang="0">
                        <a:pos x="connsiteX1" y="connsiteY1"/>
                      </a:cxn>
                    </a:cxnLst>
                    <a:rect l="l" t="t" r="r" b="b"/>
                    <a:pathLst>
                      <a:path w="40481" h="9525">
                        <a:moveTo>
                          <a:pt x="40742" y="127"/>
                        </a:moveTo>
                        <a:lnTo>
                          <a:pt x="261"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17" name="Graphic 1449">
                  <a:extLst>
                    <a:ext uri="{FF2B5EF4-FFF2-40B4-BE49-F238E27FC236}">
                      <a16:creationId xmlns:a16="http://schemas.microsoft.com/office/drawing/2014/main" id="{D51CF0C8-1DA0-CB89-4343-B4288AE8CA1F}"/>
                    </a:ext>
                  </a:extLst>
                </p:cNvPr>
                <p:cNvGrpSpPr/>
                <p:nvPr/>
              </p:nvGrpSpPr>
              <p:grpSpPr>
                <a:xfrm>
                  <a:off x="5807591" y="3616482"/>
                  <a:ext cx="67468" cy="67467"/>
                  <a:chOff x="5666937" y="3466833"/>
                  <a:chExt cx="40481" cy="40481"/>
                </a:xfrm>
                <a:solidFill>
                  <a:srgbClr val="000000"/>
                </a:solidFill>
              </p:grpSpPr>
              <p:sp>
                <p:nvSpPr>
                  <p:cNvPr id="1380" name="Freeform: Shape 1379">
                    <a:extLst>
                      <a:ext uri="{FF2B5EF4-FFF2-40B4-BE49-F238E27FC236}">
                        <a16:creationId xmlns:a16="http://schemas.microsoft.com/office/drawing/2014/main" id="{02748162-0D49-0165-E976-33666BBA7479}"/>
                      </a:ext>
                    </a:extLst>
                  </p:cNvPr>
                  <p:cNvSpPr/>
                  <p:nvPr/>
                </p:nvSpPr>
                <p:spPr>
                  <a:xfrm>
                    <a:off x="5687225" y="3466833"/>
                    <a:ext cx="9525" cy="40481"/>
                  </a:xfrm>
                  <a:custGeom>
                    <a:avLst/>
                    <a:gdLst>
                      <a:gd name="connsiteX0" fmla="*/ 260 w 9525"/>
                      <a:gd name="connsiteY0" fmla="*/ 127 h 40481"/>
                      <a:gd name="connsiteX1" fmla="*/ 260 w 9525"/>
                      <a:gd name="connsiteY1" fmla="*/ 40608 h 40481"/>
                    </a:gdLst>
                    <a:ahLst/>
                    <a:cxnLst>
                      <a:cxn ang="0">
                        <a:pos x="connsiteX0" y="connsiteY0"/>
                      </a:cxn>
                      <a:cxn ang="0">
                        <a:pos x="connsiteX1" y="connsiteY1"/>
                      </a:cxn>
                    </a:cxnLst>
                    <a:rect l="l" t="t" r="r" b="b"/>
                    <a:pathLst>
                      <a:path w="9525" h="40481">
                        <a:moveTo>
                          <a:pt x="260" y="127"/>
                        </a:moveTo>
                        <a:lnTo>
                          <a:pt x="260"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81" name="Freeform: Shape 1380">
                    <a:extLst>
                      <a:ext uri="{FF2B5EF4-FFF2-40B4-BE49-F238E27FC236}">
                        <a16:creationId xmlns:a16="http://schemas.microsoft.com/office/drawing/2014/main" id="{E8C27284-5DFE-4CAA-7851-E2A9D6A84ED1}"/>
                      </a:ext>
                    </a:extLst>
                  </p:cNvPr>
                  <p:cNvSpPr/>
                  <p:nvPr/>
                </p:nvSpPr>
                <p:spPr>
                  <a:xfrm>
                    <a:off x="5666937" y="3487121"/>
                    <a:ext cx="40481" cy="9525"/>
                  </a:xfrm>
                  <a:custGeom>
                    <a:avLst/>
                    <a:gdLst>
                      <a:gd name="connsiteX0" fmla="*/ 40742 w 40481"/>
                      <a:gd name="connsiteY0" fmla="*/ 127 h 9525"/>
                      <a:gd name="connsiteX1" fmla="*/ 260 w 40481"/>
                      <a:gd name="connsiteY1" fmla="*/ 127 h 9525"/>
                    </a:gdLst>
                    <a:ahLst/>
                    <a:cxnLst>
                      <a:cxn ang="0">
                        <a:pos x="connsiteX0" y="connsiteY0"/>
                      </a:cxn>
                      <a:cxn ang="0">
                        <a:pos x="connsiteX1" y="connsiteY1"/>
                      </a:cxn>
                    </a:cxnLst>
                    <a:rect l="l" t="t" r="r" b="b"/>
                    <a:pathLst>
                      <a:path w="40481" h="9525">
                        <a:moveTo>
                          <a:pt x="40742" y="127"/>
                        </a:moveTo>
                        <a:lnTo>
                          <a:pt x="260"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18" name="Graphic 1449">
                  <a:extLst>
                    <a:ext uri="{FF2B5EF4-FFF2-40B4-BE49-F238E27FC236}">
                      <a16:creationId xmlns:a16="http://schemas.microsoft.com/office/drawing/2014/main" id="{3D39FACE-4CEA-E5B8-8737-6211D33D04F7}"/>
                    </a:ext>
                  </a:extLst>
                </p:cNvPr>
                <p:cNvGrpSpPr/>
                <p:nvPr/>
              </p:nvGrpSpPr>
              <p:grpSpPr>
                <a:xfrm>
                  <a:off x="5785843" y="3616482"/>
                  <a:ext cx="67468" cy="67467"/>
                  <a:chOff x="5653888" y="3466833"/>
                  <a:chExt cx="40481" cy="40481"/>
                </a:xfrm>
                <a:solidFill>
                  <a:srgbClr val="000000"/>
                </a:solidFill>
              </p:grpSpPr>
              <p:sp>
                <p:nvSpPr>
                  <p:cNvPr id="1378" name="Freeform: Shape 1377">
                    <a:extLst>
                      <a:ext uri="{FF2B5EF4-FFF2-40B4-BE49-F238E27FC236}">
                        <a16:creationId xmlns:a16="http://schemas.microsoft.com/office/drawing/2014/main" id="{22A1EC00-5CA7-DA26-1528-F148B462C047}"/>
                      </a:ext>
                    </a:extLst>
                  </p:cNvPr>
                  <p:cNvSpPr/>
                  <p:nvPr/>
                </p:nvSpPr>
                <p:spPr>
                  <a:xfrm>
                    <a:off x="5674176" y="3466833"/>
                    <a:ext cx="9525" cy="40481"/>
                  </a:xfrm>
                  <a:custGeom>
                    <a:avLst/>
                    <a:gdLst>
                      <a:gd name="connsiteX0" fmla="*/ 259 w 9525"/>
                      <a:gd name="connsiteY0" fmla="*/ 127 h 40481"/>
                      <a:gd name="connsiteX1" fmla="*/ 259 w 9525"/>
                      <a:gd name="connsiteY1" fmla="*/ 40608 h 40481"/>
                    </a:gdLst>
                    <a:ahLst/>
                    <a:cxnLst>
                      <a:cxn ang="0">
                        <a:pos x="connsiteX0" y="connsiteY0"/>
                      </a:cxn>
                      <a:cxn ang="0">
                        <a:pos x="connsiteX1" y="connsiteY1"/>
                      </a:cxn>
                    </a:cxnLst>
                    <a:rect l="l" t="t" r="r" b="b"/>
                    <a:pathLst>
                      <a:path w="9525" h="40481">
                        <a:moveTo>
                          <a:pt x="259" y="127"/>
                        </a:moveTo>
                        <a:lnTo>
                          <a:pt x="259"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79" name="Freeform: Shape 1378">
                    <a:extLst>
                      <a:ext uri="{FF2B5EF4-FFF2-40B4-BE49-F238E27FC236}">
                        <a16:creationId xmlns:a16="http://schemas.microsoft.com/office/drawing/2014/main" id="{D8A78471-ADBB-C096-7A6E-8EA73E82EC31}"/>
                      </a:ext>
                    </a:extLst>
                  </p:cNvPr>
                  <p:cNvSpPr/>
                  <p:nvPr/>
                </p:nvSpPr>
                <p:spPr>
                  <a:xfrm>
                    <a:off x="5653888" y="3487121"/>
                    <a:ext cx="40481" cy="9525"/>
                  </a:xfrm>
                  <a:custGeom>
                    <a:avLst/>
                    <a:gdLst>
                      <a:gd name="connsiteX0" fmla="*/ 40740 w 40481"/>
                      <a:gd name="connsiteY0" fmla="*/ 127 h 9525"/>
                      <a:gd name="connsiteX1" fmla="*/ 259 w 40481"/>
                      <a:gd name="connsiteY1" fmla="*/ 127 h 9525"/>
                    </a:gdLst>
                    <a:ahLst/>
                    <a:cxnLst>
                      <a:cxn ang="0">
                        <a:pos x="connsiteX0" y="connsiteY0"/>
                      </a:cxn>
                      <a:cxn ang="0">
                        <a:pos x="connsiteX1" y="connsiteY1"/>
                      </a:cxn>
                    </a:cxnLst>
                    <a:rect l="l" t="t" r="r" b="b"/>
                    <a:pathLst>
                      <a:path w="40481" h="9525">
                        <a:moveTo>
                          <a:pt x="40740" y="127"/>
                        </a:moveTo>
                        <a:lnTo>
                          <a:pt x="259"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19" name="Graphic 1449">
                  <a:extLst>
                    <a:ext uri="{FF2B5EF4-FFF2-40B4-BE49-F238E27FC236}">
                      <a16:creationId xmlns:a16="http://schemas.microsoft.com/office/drawing/2014/main" id="{F3BF414B-196F-7271-EECA-2220D6770453}"/>
                    </a:ext>
                  </a:extLst>
                </p:cNvPr>
                <p:cNvGrpSpPr/>
                <p:nvPr/>
              </p:nvGrpSpPr>
              <p:grpSpPr>
                <a:xfrm>
                  <a:off x="5745361" y="3616482"/>
                  <a:ext cx="67468" cy="67467"/>
                  <a:chOff x="5629599" y="3466833"/>
                  <a:chExt cx="40481" cy="40481"/>
                </a:xfrm>
                <a:solidFill>
                  <a:srgbClr val="000000"/>
                </a:solidFill>
              </p:grpSpPr>
              <p:sp>
                <p:nvSpPr>
                  <p:cNvPr id="1376" name="Freeform: Shape 1375">
                    <a:extLst>
                      <a:ext uri="{FF2B5EF4-FFF2-40B4-BE49-F238E27FC236}">
                        <a16:creationId xmlns:a16="http://schemas.microsoft.com/office/drawing/2014/main" id="{0281C5F1-BD9B-93FD-6C1B-1AA2069C6B48}"/>
                      </a:ext>
                    </a:extLst>
                  </p:cNvPr>
                  <p:cNvSpPr/>
                  <p:nvPr/>
                </p:nvSpPr>
                <p:spPr>
                  <a:xfrm>
                    <a:off x="5649887" y="3466833"/>
                    <a:ext cx="9525" cy="40481"/>
                  </a:xfrm>
                  <a:custGeom>
                    <a:avLst/>
                    <a:gdLst>
                      <a:gd name="connsiteX0" fmla="*/ 256 w 9525"/>
                      <a:gd name="connsiteY0" fmla="*/ 127 h 40481"/>
                      <a:gd name="connsiteX1" fmla="*/ 256 w 9525"/>
                      <a:gd name="connsiteY1" fmla="*/ 40608 h 40481"/>
                    </a:gdLst>
                    <a:ahLst/>
                    <a:cxnLst>
                      <a:cxn ang="0">
                        <a:pos x="connsiteX0" y="connsiteY0"/>
                      </a:cxn>
                      <a:cxn ang="0">
                        <a:pos x="connsiteX1" y="connsiteY1"/>
                      </a:cxn>
                    </a:cxnLst>
                    <a:rect l="l" t="t" r="r" b="b"/>
                    <a:pathLst>
                      <a:path w="9525" h="40481">
                        <a:moveTo>
                          <a:pt x="256" y="127"/>
                        </a:moveTo>
                        <a:lnTo>
                          <a:pt x="256"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77" name="Freeform: Shape 1376">
                    <a:extLst>
                      <a:ext uri="{FF2B5EF4-FFF2-40B4-BE49-F238E27FC236}">
                        <a16:creationId xmlns:a16="http://schemas.microsoft.com/office/drawing/2014/main" id="{A98FF793-BED9-1836-A11F-F1D56212957C}"/>
                      </a:ext>
                    </a:extLst>
                  </p:cNvPr>
                  <p:cNvSpPr/>
                  <p:nvPr/>
                </p:nvSpPr>
                <p:spPr>
                  <a:xfrm>
                    <a:off x="5629599" y="3487121"/>
                    <a:ext cx="40481" cy="9525"/>
                  </a:xfrm>
                  <a:custGeom>
                    <a:avLst/>
                    <a:gdLst>
                      <a:gd name="connsiteX0" fmla="*/ 40738 w 40481"/>
                      <a:gd name="connsiteY0" fmla="*/ 127 h 9525"/>
                      <a:gd name="connsiteX1" fmla="*/ 256 w 40481"/>
                      <a:gd name="connsiteY1" fmla="*/ 127 h 9525"/>
                    </a:gdLst>
                    <a:ahLst/>
                    <a:cxnLst>
                      <a:cxn ang="0">
                        <a:pos x="connsiteX0" y="connsiteY0"/>
                      </a:cxn>
                      <a:cxn ang="0">
                        <a:pos x="connsiteX1" y="connsiteY1"/>
                      </a:cxn>
                    </a:cxnLst>
                    <a:rect l="l" t="t" r="r" b="b"/>
                    <a:pathLst>
                      <a:path w="40481" h="9525">
                        <a:moveTo>
                          <a:pt x="40738" y="127"/>
                        </a:moveTo>
                        <a:lnTo>
                          <a:pt x="256"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20" name="Graphic 1449">
                  <a:extLst>
                    <a:ext uri="{FF2B5EF4-FFF2-40B4-BE49-F238E27FC236}">
                      <a16:creationId xmlns:a16="http://schemas.microsoft.com/office/drawing/2014/main" id="{488FA48E-9BC5-6C35-4711-0E101A8A8ACD}"/>
                    </a:ext>
                  </a:extLst>
                </p:cNvPr>
                <p:cNvGrpSpPr/>
                <p:nvPr/>
              </p:nvGrpSpPr>
              <p:grpSpPr>
                <a:xfrm>
                  <a:off x="5709960" y="3616482"/>
                  <a:ext cx="67468" cy="67467"/>
                  <a:chOff x="5608358" y="3466833"/>
                  <a:chExt cx="40481" cy="40481"/>
                </a:xfrm>
                <a:solidFill>
                  <a:srgbClr val="000000"/>
                </a:solidFill>
              </p:grpSpPr>
              <p:sp>
                <p:nvSpPr>
                  <p:cNvPr id="1374" name="Freeform: Shape 1373">
                    <a:extLst>
                      <a:ext uri="{FF2B5EF4-FFF2-40B4-BE49-F238E27FC236}">
                        <a16:creationId xmlns:a16="http://schemas.microsoft.com/office/drawing/2014/main" id="{1615EF52-A706-622A-8519-73C26209EB49}"/>
                      </a:ext>
                    </a:extLst>
                  </p:cNvPr>
                  <p:cNvSpPr/>
                  <p:nvPr/>
                </p:nvSpPr>
                <p:spPr>
                  <a:xfrm>
                    <a:off x="5628647" y="3466833"/>
                    <a:ext cx="9525" cy="40481"/>
                  </a:xfrm>
                  <a:custGeom>
                    <a:avLst/>
                    <a:gdLst>
                      <a:gd name="connsiteX0" fmla="*/ 254 w 9525"/>
                      <a:gd name="connsiteY0" fmla="*/ 127 h 40481"/>
                      <a:gd name="connsiteX1" fmla="*/ 254 w 9525"/>
                      <a:gd name="connsiteY1" fmla="*/ 40608 h 40481"/>
                    </a:gdLst>
                    <a:ahLst/>
                    <a:cxnLst>
                      <a:cxn ang="0">
                        <a:pos x="connsiteX0" y="connsiteY0"/>
                      </a:cxn>
                      <a:cxn ang="0">
                        <a:pos x="connsiteX1" y="connsiteY1"/>
                      </a:cxn>
                    </a:cxnLst>
                    <a:rect l="l" t="t" r="r" b="b"/>
                    <a:pathLst>
                      <a:path w="9525" h="40481">
                        <a:moveTo>
                          <a:pt x="254" y="127"/>
                        </a:moveTo>
                        <a:lnTo>
                          <a:pt x="254"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75" name="Freeform: Shape 1374">
                    <a:extLst>
                      <a:ext uri="{FF2B5EF4-FFF2-40B4-BE49-F238E27FC236}">
                        <a16:creationId xmlns:a16="http://schemas.microsoft.com/office/drawing/2014/main" id="{FECB16BF-B565-53CE-1A44-8D3B1A32D107}"/>
                      </a:ext>
                    </a:extLst>
                  </p:cNvPr>
                  <p:cNvSpPr/>
                  <p:nvPr/>
                </p:nvSpPr>
                <p:spPr>
                  <a:xfrm>
                    <a:off x="5608358" y="3487121"/>
                    <a:ext cx="40481" cy="9525"/>
                  </a:xfrm>
                  <a:custGeom>
                    <a:avLst/>
                    <a:gdLst>
                      <a:gd name="connsiteX0" fmla="*/ 40735 w 40481"/>
                      <a:gd name="connsiteY0" fmla="*/ 127 h 9525"/>
                      <a:gd name="connsiteX1" fmla="*/ 254 w 40481"/>
                      <a:gd name="connsiteY1" fmla="*/ 127 h 9525"/>
                    </a:gdLst>
                    <a:ahLst/>
                    <a:cxnLst>
                      <a:cxn ang="0">
                        <a:pos x="connsiteX0" y="connsiteY0"/>
                      </a:cxn>
                      <a:cxn ang="0">
                        <a:pos x="connsiteX1" y="connsiteY1"/>
                      </a:cxn>
                    </a:cxnLst>
                    <a:rect l="l" t="t" r="r" b="b"/>
                    <a:pathLst>
                      <a:path w="40481" h="9525">
                        <a:moveTo>
                          <a:pt x="40735" y="127"/>
                        </a:moveTo>
                        <a:lnTo>
                          <a:pt x="254"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21" name="Graphic 1449">
                  <a:extLst>
                    <a:ext uri="{FF2B5EF4-FFF2-40B4-BE49-F238E27FC236}">
                      <a16:creationId xmlns:a16="http://schemas.microsoft.com/office/drawing/2014/main" id="{4816951C-C542-0721-7F17-3B817D89D53D}"/>
                    </a:ext>
                  </a:extLst>
                </p:cNvPr>
                <p:cNvGrpSpPr/>
                <p:nvPr/>
              </p:nvGrpSpPr>
              <p:grpSpPr>
                <a:xfrm>
                  <a:off x="5689640" y="3616482"/>
                  <a:ext cx="67468" cy="67467"/>
                  <a:chOff x="5596166" y="3466833"/>
                  <a:chExt cx="40481" cy="40481"/>
                </a:xfrm>
                <a:solidFill>
                  <a:srgbClr val="000000"/>
                </a:solidFill>
              </p:grpSpPr>
              <p:sp>
                <p:nvSpPr>
                  <p:cNvPr id="1372" name="Freeform: Shape 1371">
                    <a:extLst>
                      <a:ext uri="{FF2B5EF4-FFF2-40B4-BE49-F238E27FC236}">
                        <a16:creationId xmlns:a16="http://schemas.microsoft.com/office/drawing/2014/main" id="{63FEFA85-6891-C5B4-DA95-DF4C56A14D68}"/>
                      </a:ext>
                    </a:extLst>
                  </p:cNvPr>
                  <p:cNvSpPr/>
                  <p:nvPr/>
                </p:nvSpPr>
                <p:spPr>
                  <a:xfrm>
                    <a:off x="5616455" y="3466833"/>
                    <a:ext cx="9525" cy="40481"/>
                  </a:xfrm>
                  <a:custGeom>
                    <a:avLst/>
                    <a:gdLst>
                      <a:gd name="connsiteX0" fmla="*/ 253 w 9525"/>
                      <a:gd name="connsiteY0" fmla="*/ 127 h 40481"/>
                      <a:gd name="connsiteX1" fmla="*/ 253 w 9525"/>
                      <a:gd name="connsiteY1" fmla="*/ 40608 h 40481"/>
                    </a:gdLst>
                    <a:ahLst/>
                    <a:cxnLst>
                      <a:cxn ang="0">
                        <a:pos x="connsiteX0" y="connsiteY0"/>
                      </a:cxn>
                      <a:cxn ang="0">
                        <a:pos x="connsiteX1" y="connsiteY1"/>
                      </a:cxn>
                    </a:cxnLst>
                    <a:rect l="l" t="t" r="r" b="b"/>
                    <a:pathLst>
                      <a:path w="9525" h="40481">
                        <a:moveTo>
                          <a:pt x="253" y="127"/>
                        </a:moveTo>
                        <a:lnTo>
                          <a:pt x="253"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73" name="Freeform: Shape 1372">
                    <a:extLst>
                      <a:ext uri="{FF2B5EF4-FFF2-40B4-BE49-F238E27FC236}">
                        <a16:creationId xmlns:a16="http://schemas.microsoft.com/office/drawing/2014/main" id="{DE149C56-BE52-5FDE-33F3-C0D5511CA998}"/>
                      </a:ext>
                    </a:extLst>
                  </p:cNvPr>
                  <p:cNvSpPr/>
                  <p:nvPr/>
                </p:nvSpPr>
                <p:spPr>
                  <a:xfrm>
                    <a:off x="5596166" y="3487121"/>
                    <a:ext cx="40481" cy="9525"/>
                  </a:xfrm>
                  <a:custGeom>
                    <a:avLst/>
                    <a:gdLst>
                      <a:gd name="connsiteX0" fmla="*/ 40734 w 40481"/>
                      <a:gd name="connsiteY0" fmla="*/ 127 h 9525"/>
                      <a:gd name="connsiteX1" fmla="*/ 253 w 40481"/>
                      <a:gd name="connsiteY1" fmla="*/ 127 h 9525"/>
                    </a:gdLst>
                    <a:ahLst/>
                    <a:cxnLst>
                      <a:cxn ang="0">
                        <a:pos x="connsiteX0" y="connsiteY0"/>
                      </a:cxn>
                      <a:cxn ang="0">
                        <a:pos x="connsiteX1" y="connsiteY1"/>
                      </a:cxn>
                    </a:cxnLst>
                    <a:rect l="l" t="t" r="r" b="b"/>
                    <a:pathLst>
                      <a:path w="40481" h="9525">
                        <a:moveTo>
                          <a:pt x="40734" y="127"/>
                        </a:moveTo>
                        <a:lnTo>
                          <a:pt x="253"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22" name="Graphic 1449">
                  <a:extLst>
                    <a:ext uri="{FF2B5EF4-FFF2-40B4-BE49-F238E27FC236}">
                      <a16:creationId xmlns:a16="http://schemas.microsoft.com/office/drawing/2014/main" id="{A896DB70-64B0-BA1D-7A7F-80FC03A0AE86}"/>
                    </a:ext>
                  </a:extLst>
                </p:cNvPr>
                <p:cNvGrpSpPr/>
                <p:nvPr/>
              </p:nvGrpSpPr>
              <p:grpSpPr>
                <a:xfrm>
                  <a:off x="5693450" y="3616482"/>
                  <a:ext cx="67468" cy="67467"/>
                  <a:chOff x="5598452" y="3466833"/>
                  <a:chExt cx="40481" cy="40481"/>
                </a:xfrm>
                <a:solidFill>
                  <a:srgbClr val="000000"/>
                </a:solidFill>
              </p:grpSpPr>
              <p:sp>
                <p:nvSpPr>
                  <p:cNvPr id="1370" name="Freeform: Shape 1369">
                    <a:extLst>
                      <a:ext uri="{FF2B5EF4-FFF2-40B4-BE49-F238E27FC236}">
                        <a16:creationId xmlns:a16="http://schemas.microsoft.com/office/drawing/2014/main" id="{10DEBDEC-94D6-D321-4F96-CC2756920947}"/>
                      </a:ext>
                    </a:extLst>
                  </p:cNvPr>
                  <p:cNvSpPr/>
                  <p:nvPr/>
                </p:nvSpPr>
                <p:spPr>
                  <a:xfrm>
                    <a:off x="5618741" y="3466833"/>
                    <a:ext cx="9525" cy="40481"/>
                  </a:xfrm>
                  <a:custGeom>
                    <a:avLst/>
                    <a:gdLst>
                      <a:gd name="connsiteX0" fmla="*/ 253 w 9525"/>
                      <a:gd name="connsiteY0" fmla="*/ 127 h 40481"/>
                      <a:gd name="connsiteX1" fmla="*/ 253 w 9525"/>
                      <a:gd name="connsiteY1" fmla="*/ 40608 h 40481"/>
                    </a:gdLst>
                    <a:ahLst/>
                    <a:cxnLst>
                      <a:cxn ang="0">
                        <a:pos x="connsiteX0" y="connsiteY0"/>
                      </a:cxn>
                      <a:cxn ang="0">
                        <a:pos x="connsiteX1" y="connsiteY1"/>
                      </a:cxn>
                    </a:cxnLst>
                    <a:rect l="l" t="t" r="r" b="b"/>
                    <a:pathLst>
                      <a:path w="9525" h="40481">
                        <a:moveTo>
                          <a:pt x="253" y="127"/>
                        </a:moveTo>
                        <a:lnTo>
                          <a:pt x="253"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71" name="Freeform: Shape 1370">
                    <a:extLst>
                      <a:ext uri="{FF2B5EF4-FFF2-40B4-BE49-F238E27FC236}">
                        <a16:creationId xmlns:a16="http://schemas.microsoft.com/office/drawing/2014/main" id="{E7D6BA4B-AB9A-0E57-B64F-F460F4394292}"/>
                      </a:ext>
                    </a:extLst>
                  </p:cNvPr>
                  <p:cNvSpPr/>
                  <p:nvPr/>
                </p:nvSpPr>
                <p:spPr>
                  <a:xfrm>
                    <a:off x="5598452" y="3487121"/>
                    <a:ext cx="40481" cy="9525"/>
                  </a:xfrm>
                  <a:custGeom>
                    <a:avLst/>
                    <a:gdLst>
                      <a:gd name="connsiteX0" fmla="*/ 40734 w 40481"/>
                      <a:gd name="connsiteY0" fmla="*/ 127 h 9525"/>
                      <a:gd name="connsiteX1" fmla="*/ 253 w 40481"/>
                      <a:gd name="connsiteY1" fmla="*/ 127 h 9525"/>
                    </a:gdLst>
                    <a:ahLst/>
                    <a:cxnLst>
                      <a:cxn ang="0">
                        <a:pos x="connsiteX0" y="connsiteY0"/>
                      </a:cxn>
                      <a:cxn ang="0">
                        <a:pos x="connsiteX1" y="connsiteY1"/>
                      </a:cxn>
                    </a:cxnLst>
                    <a:rect l="l" t="t" r="r" b="b"/>
                    <a:pathLst>
                      <a:path w="40481" h="9525">
                        <a:moveTo>
                          <a:pt x="40734" y="127"/>
                        </a:moveTo>
                        <a:lnTo>
                          <a:pt x="253"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23" name="Graphic 1449">
                  <a:extLst>
                    <a:ext uri="{FF2B5EF4-FFF2-40B4-BE49-F238E27FC236}">
                      <a16:creationId xmlns:a16="http://schemas.microsoft.com/office/drawing/2014/main" id="{834FAC24-F9AD-33A4-782E-92B9554A164B}"/>
                    </a:ext>
                  </a:extLst>
                </p:cNvPr>
                <p:cNvGrpSpPr/>
                <p:nvPr/>
              </p:nvGrpSpPr>
              <p:grpSpPr>
                <a:xfrm>
                  <a:off x="5782349" y="3616482"/>
                  <a:ext cx="67468" cy="67467"/>
                  <a:chOff x="5651792" y="3466833"/>
                  <a:chExt cx="40481" cy="40481"/>
                </a:xfrm>
                <a:solidFill>
                  <a:srgbClr val="000000"/>
                </a:solidFill>
              </p:grpSpPr>
              <p:sp>
                <p:nvSpPr>
                  <p:cNvPr id="1368" name="Freeform: Shape 1367">
                    <a:extLst>
                      <a:ext uri="{FF2B5EF4-FFF2-40B4-BE49-F238E27FC236}">
                        <a16:creationId xmlns:a16="http://schemas.microsoft.com/office/drawing/2014/main" id="{D46CB3B8-5407-C721-17D5-6BF43EF310AA}"/>
                      </a:ext>
                    </a:extLst>
                  </p:cNvPr>
                  <p:cNvSpPr/>
                  <p:nvPr/>
                </p:nvSpPr>
                <p:spPr>
                  <a:xfrm>
                    <a:off x="5672081" y="3466833"/>
                    <a:ext cx="9525" cy="40481"/>
                  </a:xfrm>
                  <a:custGeom>
                    <a:avLst/>
                    <a:gdLst>
                      <a:gd name="connsiteX0" fmla="*/ 259 w 9525"/>
                      <a:gd name="connsiteY0" fmla="*/ 127 h 40481"/>
                      <a:gd name="connsiteX1" fmla="*/ 259 w 9525"/>
                      <a:gd name="connsiteY1" fmla="*/ 40608 h 40481"/>
                    </a:gdLst>
                    <a:ahLst/>
                    <a:cxnLst>
                      <a:cxn ang="0">
                        <a:pos x="connsiteX0" y="connsiteY0"/>
                      </a:cxn>
                      <a:cxn ang="0">
                        <a:pos x="connsiteX1" y="connsiteY1"/>
                      </a:cxn>
                    </a:cxnLst>
                    <a:rect l="l" t="t" r="r" b="b"/>
                    <a:pathLst>
                      <a:path w="9525" h="40481">
                        <a:moveTo>
                          <a:pt x="259" y="127"/>
                        </a:moveTo>
                        <a:lnTo>
                          <a:pt x="259"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69" name="Freeform: Shape 1368">
                    <a:extLst>
                      <a:ext uri="{FF2B5EF4-FFF2-40B4-BE49-F238E27FC236}">
                        <a16:creationId xmlns:a16="http://schemas.microsoft.com/office/drawing/2014/main" id="{118CA514-9988-DF45-D164-529AC329C869}"/>
                      </a:ext>
                    </a:extLst>
                  </p:cNvPr>
                  <p:cNvSpPr/>
                  <p:nvPr/>
                </p:nvSpPr>
                <p:spPr>
                  <a:xfrm>
                    <a:off x="5651792" y="3487121"/>
                    <a:ext cx="40481" cy="9525"/>
                  </a:xfrm>
                  <a:custGeom>
                    <a:avLst/>
                    <a:gdLst>
                      <a:gd name="connsiteX0" fmla="*/ 40740 w 40481"/>
                      <a:gd name="connsiteY0" fmla="*/ 127 h 9525"/>
                      <a:gd name="connsiteX1" fmla="*/ 259 w 40481"/>
                      <a:gd name="connsiteY1" fmla="*/ 127 h 9525"/>
                    </a:gdLst>
                    <a:ahLst/>
                    <a:cxnLst>
                      <a:cxn ang="0">
                        <a:pos x="connsiteX0" y="connsiteY0"/>
                      </a:cxn>
                      <a:cxn ang="0">
                        <a:pos x="connsiteX1" y="connsiteY1"/>
                      </a:cxn>
                    </a:cxnLst>
                    <a:rect l="l" t="t" r="r" b="b"/>
                    <a:pathLst>
                      <a:path w="40481" h="9525">
                        <a:moveTo>
                          <a:pt x="40740" y="127"/>
                        </a:moveTo>
                        <a:lnTo>
                          <a:pt x="259"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24" name="Graphic 1449">
                  <a:extLst>
                    <a:ext uri="{FF2B5EF4-FFF2-40B4-BE49-F238E27FC236}">
                      <a16:creationId xmlns:a16="http://schemas.microsoft.com/office/drawing/2014/main" id="{3BC38DC3-0D1A-432C-945B-A978D8AF486E}"/>
                    </a:ext>
                  </a:extLst>
                </p:cNvPr>
                <p:cNvGrpSpPr/>
                <p:nvPr/>
              </p:nvGrpSpPr>
              <p:grpSpPr>
                <a:xfrm>
                  <a:off x="5851725" y="3616482"/>
                  <a:ext cx="67468" cy="67467"/>
                  <a:chOff x="5693417" y="3466833"/>
                  <a:chExt cx="40481" cy="40481"/>
                </a:xfrm>
                <a:solidFill>
                  <a:srgbClr val="000000"/>
                </a:solidFill>
              </p:grpSpPr>
              <p:sp>
                <p:nvSpPr>
                  <p:cNvPr id="1366" name="Freeform: Shape 1365">
                    <a:extLst>
                      <a:ext uri="{FF2B5EF4-FFF2-40B4-BE49-F238E27FC236}">
                        <a16:creationId xmlns:a16="http://schemas.microsoft.com/office/drawing/2014/main" id="{DFB906A3-2CA9-8AF8-9947-61D143274664}"/>
                      </a:ext>
                    </a:extLst>
                  </p:cNvPr>
                  <p:cNvSpPr/>
                  <p:nvPr/>
                </p:nvSpPr>
                <p:spPr>
                  <a:xfrm>
                    <a:off x="5713705" y="3466833"/>
                    <a:ext cx="9525" cy="40481"/>
                  </a:xfrm>
                  <a:custGeom>
                    <a:avLst/>
                    <a:gdLst>
                      <a:gd name="connsiteX0" fmla="*/ 263 w 9525"/>
                      <a:gd name="connsiteY0" fmla="*/ 127 h 40481"/>
                      <a:gd name="connsiteX1" fmla="*/ 263 w 9525"/>
                      <a:gd name="connsiteY1" fmla="*/ 40608 h 40481"/>
                    </a:gdLst>
                    <a:ahLst/>
                    <a:cxnLst>
                      <a:cxn ang="0">
                        <a:pos x="connsiteX0" y="connsiteY0"/>
                      </a:cxn>
                      <a:cxn ang="0">
                        <a:pos x="connsiteX1" y="connsiteY1"/>
                      </a:cxn>
                    </a:cxnLst>
                    <a:rect l="l" t="t" r="r" b="b"/>
                    <a:pathLst>
                      <a:path w="9525" h="40481">
                        <a:moveTo>
                          <a:pt x="263" y="127"/>
                        </a:moveTo>
                        <a:lnTo>
                          <a:pt x="263"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67" name="Freeform: Shape 1366">
                    <a:extLst>
                      <a:ext uri="{FF2B5EF4-FFF2-40B4-BE49-F238E27FC236}">
                        <a16:creationId xmlns:a16="http://schemas.microsoft.com/office/drawing/2014/main" id="{D2FFF76E-A715-F997-C803-A6E8ADC583FF}"/>
                      </a:ext>
                    </a:extLst>
                  </p:cNvPr>
                  <p:cNvSpPr/>
                  <p:nvPr/>
                </p:nvSpPr>
                <p:spPr>
                  <a:xfrm>
                    <a:off x="5693417" y="3487121"/>
                    <a:ext cx="40481" cy="9525"/>
                  </a:xfrm>
                  <a:custGeom>
                    <a:avLst/>
                    <a:gdLst>
                      <a:gd name="connsiteX0" fmla="*/ 40744 w 40481"/>
                      <a:gd name="connsiteY0" fmla="*/ 127 h 9525"/>
                      <a:gd name="connsiteX1" fmla="*/ 263 w 40481"/>
                      <a:gd name="connsiteY1" fmla="*/ 127 h 9525"/>
                    </a:gdLst>
                    <a:ahLst/>
                    <a:cxnLst>
                      <a:cxn ang="0">
                        <a:pos x="connsiteX0" y="connsiteY0"/>
                      </a:cxn>
                      <a:cxn ang="0">
                        <a:pos x="connsiteX1" y="connsiteY1"/>
                      </a:cxn>
                    </a:cxnLst>
                    <a:rect l="l" t="t" r="r" b="b"/>
                    <a:pathLst>
                      <a:path w="40481" h="9525">
                        <a:moveTo>
                          <a:pt x="40744" y="127"/>
                        </a:moveTo>
                        <a:lnTo>
                          <a:pt x="263"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25" name="Graphic 1449">
                  <a:extLst>
                    <a:ext uri="{FF2B5EF4-FFF2-40B4-BE49-F238E27FC236}">
                      <a16:creationId xmlns:a16="http://schemas.microsoft.com/office/drawing/2014/main" id="{DE133A86-F290-AE4E-F484-A31FC75951CC}"/>
                    </a:ext>
                  </a:extLst>
                </p:cNvPr>
                <p:cNvGrpSpPr/>
                <p:nvPr/>
              </p:nvGrpSpPr>
              <p:grpSpPr>
                <a:xfrm>
                  <a:off x="5841882" y="3616482"/>
                  <a:ext cx="67468" cy="67467"/>
                  <a:chOff x="5687511" y="3466833"/>
                  <a:chExt cx="40481" cy="40481"/>
                </a:xfrm>
                <a:solidFill>
                  <a:srgbClr val="000000"/>
                </a:solidFill>
              </p:grpSpPr>
              <p:sp>
                <p:nvSpPr>
                  <p:cNvPr id="1364" name="Freeform: Shape 1363">
                    <a:extLst>
                      <a:ext uri="{FF2B5EF4-FFF2-40B4-BE49-F238E27FC236}">
                        <a16:creationId xmlns:a16="http://schemas.microsoft.com/office/drawing/2014/main" id="{040F0A29-45DD-7459-FB6B-73A1DCFE7338}"/>
                      </a:ext>
                    </a:extLst>
                  </p:cNvPr>
                  <p:cNvSpPr/>
                  <p:nvPr/>
                </p:nvSpPr>
                <p:spPr>
                  <a:xfrm>
                    <a:off x="5707799" y="3466833"/>
                    <a:ext cx="9525" cy="40481"/>
                  </a:xfrm>
                  <a:custGeom>
                    <a:avLst/>
                    <a:gdLst>
                      <a:gd name="connsiteX0" fmla="*/ 263 w 9525"/>
                      <a:gd name="connsiteY0" fmla="*/ 127 h 40481"/>
                      <a:gd name="connsiteX1" fmla="*/ 263 w 9525"/>
                      <a:gd name="connsiteY1" fmla="*/ 40608 h 40481"/>
                    </a:gdLst>
                    <a:ahLst/>
                    <a:cxnLst>
                      <a:cxn ang="0">
                        <a:pos x="connsiteX0" y="connsiteY0"/>
                      </a:cxn>
                      <a:cxn ang="0">
                        <a:pos x="connsiteX1" y="connsiteY1"/>
                      </a:cxn>
                    </a:cxnLst>
                    <a:rect l="l" t="t" r="r" b="b"/>
                    <a:pathLst>
                      <a:path w="9525" h="40481">
                        <a:moveTo>
                          <a:pt x="263" y="127"/>
                        </a:moveTo>
                        <a:lnTo>
                          <a:pt x="263"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65" name="Freeform: Shape 1364">
                    <a:extLst>
                      <a:ext uri="{FF2B5EF4-FFF2-40B4-BE49-F238E27FC236}">
                        <a16:creationId xmlns:a16="http://schemas.microsoft.com/office/drawing/2014/main" id="{94CBBD2B-BE42-07A1-4C90-2AEAC39FC8D5}"/>
                      </a:ext>
                    </a:extLst>
                  </p:cNvPr>
                  <p:cNvSpPr/>
                  <p:nvPr/>
                </p:nvSpPr>
                <p:spPr>
                  <a:xfrm>
                    <a:off x="5687511" y="3487121"/>
                    <a:ext cx="40481" cy="9525"/>
                  </a:xfrm>
                  <a:custGeom>
                    <a:avLst/>
                    <a:gdLst>
                      <a:gd name="connsiteX0" fmla="*/ 40744 w 40481"/>
                      <a:gd name="connsiteY0" fmla="*/ 127 h 9525"/>
                      <a:gd name="connsiteX1" fmla="*/ 263 w 40481"/>
                      <a:gd name="connsiteY1" fmla="*/ 127 h 9525"/>
                    </a:gdLst>
                    <a:ahLst/>
                    <a:cxnLst>
                      <a:cxn ang="0">
                        <a:pos x="connsiteX0" y="connsiteY0"/>
                      </a:cxn>
                      <a:cxn ang="0">
                        <a:pos x="connsiteX1" y="connsiteY1"/>
                      </a:cxn>
                    </a:cxnLst>
                    <a:rect l="l" t="t" r="r" b="b"/>
                    <a:pathLst>
                      <a:path w="40481" h="9525">
                        <a:moveTo>
                          <a:pt x="40744" y="127"/>
                        </a:moveTo>
                        <a:lnTo>
                          <a:pt x="263"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26" name="Graphic 1449">
                  <a:extLst>
                    <a:ext uri="{FF2B5EF4-FFF2-40B4-BE49-F238E27FC236}">
                      <a16:creationId xmlns:a16="http://schemas.microsoft.com/office/drawing/2014/main" id="{DFF39521-5947-C37B-7DFF-0B281E9A9DA0}"/>
                    </a:ext>
                  </a:extLst>
                </p:cNvPr>
                <p:cNvGrpSpPr/>
                <p:nvPr/>
              </p:nvGrpSpPr>
              <p:grpSpPr>
                <a:xfrm>
                  <a:off x="5917922" y="3616482"/>
                  <a:ext cx="67468" cy="67467"/>
                  <a:chOff x="5733136" y="3466833"/>
                  <a:chExt cx="40481" cy="40481"/>
                </a:xfrm>
                <a:solidFill>
                  <a:srgbClr val="000000"/>
                </a:solidFill>
              </p:grpSpPr>
              <p:sp>
                <p:nvSpPr>
                  <p:cNvPr id="1362" name="Freeform: Shape 1361">
                    <a:extLst>
                      <a:ext uri="{FF2B5EF4-FFF2-40B4-BE49-F238E27FC236}">
                        <a16:creationId xmlns:a16="http://schemas.microsoft.com/office/drawing/2014/main" id="{FFCD8258-BF82-DAB0-4E54-188A0E27671C}"/>
                      </a:ext>
                    </a:extLst>
                  </p:cNvPr>
                  <p:cNvSpPr/>
                  <p:nvPr/>
                </p:nvSpPr>
                <p:spPr>
                  <a:xfrm>
                    <a:off x="5753424" y="3466833"/>
                    <a:ext cx="9525" cy="40481"/>
                  </a:xfrm>
                  <a:custGeom>
                    <a:avLst/>
                    <a:gdLst>
                      <a:gd name="connsiteX0" fmla="*/ 267 w 9525"/>
                      <a:gd name="connsiteY0" fmla="*/ 127 h 40481"/>
                      <a:gd name="connsiteX1" fmla="*/ 267 w 9525"/>
                      <a:gd name="connsiteY1" fmla="*/ 40608 h 40481"/>
                    </a:gdLst>
                    <a:ahLst/>
                    <a:cxnLst>
                      <a:cxn ang="0">
                        <a:pos x="connsiteX0" y="connsiteY0"/>
                      </a:cxn>
                      <a:cxn ang="0">
                        <a:pos x="connsiteX1" y="connsiteY1"/>
                      </a:cxn>
                    </a:cxnLst>
                    <a:rect l="l" t="t" r="r" b="b"/>
                    <a:pathLst>
                      <a:path w="9525" h="40481">
                        <a:moveTo>
                          <a:pt x="267" y="127"/>
                        </a:moveTo>
                        <a:lnTo>
                          <a:pt x="267"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63" name="Freeform: Shape 1362">
                    <a:extLst>
                      <a:ext uri="{FF2B5EF4-FFF2-40B4-BE49-F238E27FC236}">
                        <a16:creationId xmlns:a16="http://schemas.microsoft.com/office/drawing/2014/main" id="{E347729A-222F-DEB1-6ED5-F0C9DBB1F380}"/>
                      </a:ext>
                    </a:extLst>
                  </p:cNvPr>
                  <p:cNvSpPr/>
                  <p:nvPr/>
                </p:nvSpPr>
                <p:spPr>
                  <a:xfrm>
                    <a:off x="5733136" y="3487121"/>
                    <a:ext cx="40481" cy="9525"/>
                  </a:xfrm>
                  <a:custGeom>
                    <a:avLst/>
                    <a:gdLst>
                      <a:gd name="connsiteX0" fmla="*/ 40749 w 40481"/>
                      <a:gd name="connsiteY0" fmla="*/ 127 h 9525"/>
                      <a:gd name="connsiteX1" fmla="*/ 267 w 40481"/>
                      <a:gd name="connsiteY1" fmla="*/ 127 h 9525"/>
                    </a:gdLst>
                    <a:ahLst/>
                    <a:cxnLst>
                      <a:cxn ang="0">
                        <a:pos x="connsiteX0" y="connsiteY0"/>
                      </a:cxn>
                      <a:cxn ang="0">
                        <a:pos x="connsiteX1" y="connsiteY1"/>
                      </a:cxn>
                    </a:cxnLst>
                    <a:rect l="l" t="t" r="r" b="b"/>
                    <a:pathLst>
                      <a:path w="40481" h="9525">
                        <a:moveTo>
                          <a:pt x="40749" y="127"/>
                        </a:moveTo>
                        <a:lnTo>
                          <a:pt x="267"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27" name="Graphic 1449">
                  <a:extLst>
                    <a:ext uri="{FF2B5EF4-FFF2-40B4-BE49-F238E27FC236}">
                      <a16:creationId xmlns:a16="http://schemas.microsoft.com/office/drawing/2014/main" id="{8B33A032-BCD6-0F6C-8715-C03A4C2AD95A}"/>
                    </a:ext>
                  </a:extLst>
                </p:cNvPr>
                <p:cNvGrpSpPr/>
                <p:nvPr/>
              </p:nvGrpSpPr>
              <p:grpSpPr>
                <a:xfrm>
                  <a:off x="5668210" y="3579811"/>
                  <a:ext cx="67468" cy="67467"/>
                  <a:chOff x="5583308" y="3444830"/>
                  <a:chExt cx="40481" cy="40481"/>
                </a:xfrm>
                <a:solidFill>
                  <a:srgbClr val="000000"/>
                </a:solidFill>
              </p:grpSpPr>
              <p:sp>
                <p:nvSpPr>
                  <p:cNvPr id="1360" name="Freeform: Shape 1359">
                    <a:extLst>
                      <a:ext uri="{FF2B5EF4-FFF2-40B4-BE49-F238E27FC236}">
                        <a16:creationId xmlns:a16="http://schemas.microsoft.com/office/drawing/2014/main" id="{EB3FA086-1A1A-4CB8-CB2C-D8B74145EF45}"/>
                      </a:ext>
                    </a:extLst>
                  </p:cNvPr>
                  <p:cNvSpPr/>
                  <p:nvPr/>
                </p:nvSpPr>
                <p:spPr>
                  <a:xfrm>
                    <a:off x="5603596" y="3444830"/>
                    <a:ext cx="9525" cy="40481"/>
                  </a:xfrm>
                  <a:custGeom>
                    <a:avLst/>
                    <a:gdLst>
                      <a:gd name="connsiteX0" fmla="*/ 252 w 9525"/>
                      <a:gd name="connsiteY0" fmla="*/ 125 h 40481"/>
                      <a:gd name="connsiteX1" fmla="*/ 252 w 9525"/>
                      <a:gd name="connsiteY1" fmla="*/ 40606 h 40481"/>
                    </a:gdLst>
                    <a:ahLst/>
                    <a:cxnLst>
                      <a:cxn ang="0">
                        <a:pos x="connsiteX0" y="connsiteY0"/>
                      </a:cxn>
                      <a:cxn ang="0">
                        <a:pos x="connsiteX1" y="connsiteY1"/>
                      </a:cxn>
                    </a:cxnLst>
                    <a:rect l="l" t="t" r="r" b="b"/>
                    <a:pathLst>
                      <a:path w="9525" h="40481">
                        <a:moveTo>
                          <a:pt x="252" y="125"/>
                        </a:moveTo>
                        <a:lnTo>
                          <a:pt x="252" y="4060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61" name="Freeform: Shape 1360">
                    <a:extLst>
                      <a:ext uri="{FF2B5EF4-FFF2-40B4-BE49-F238E27FC236}">
                        <a16:creationId xmlns:a16="http://schemas.microsoft.com/office/drawing/2014/main" id="{39DC25BD-601B-49E6-D94E-A8C84F46DB33}"/>
                      </a:ext>
                    </a:extLst>
                  </p:cNvPr>
                  <p:cNvSpPr/>
                  <p:nvPr/>
                </p:nvSpPr>
                <p:spPr>
                  <a:xfrm>
                    <a:off x="5583308" y="3465118"/>
                    <a:ext cx="40481" cy="9525"/>
                  </a:xfrm>
                  <a:custGeom>
                    <a:avLst/>
                    <a:gdLst>
                      <a:gd name="connsiteX0" fmla="*/ 40733 w 40481"/>
                      <a:gd name="connsiteY0" fmla="*/ 125 h 9525"/>
                      <a:gd name="connsiteX1" fmla="*/ 252 w 40481"/>
                      <a:gd name="connsiteY1" fmla="*/ 125 h 9525"/>
                    </a:gdLst>
                    <a:ahLst/>
                    <a:cxnLst>
                      <a:cxn ang="0">
                        <a:pos x="connsiteX0" y="connsiteY0"/>
                      </a:cxn>
                      <a:cxn ang="0">
                        <a:pos x="connsiteX1" y="connsiteY1"/>
                      </a:cxn>
                    </a:cxnLst>
                    <a:rect l="l" t="t" r="r" b="b"/>
                    <a:pathLst>
                      <a:path w="40481" h="9525">
                        <a:moveTo>
                          <a:pt x="40733" y="125"/>
                        </a:moveTo>
                        <a:lnTo>
                          <a:pt x="252" y="12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28" name="Graphic 1449">
                  <a:extLst>
                    <a:ext uri="{FF2B5EF4-FFF2-40B4-BE49-F238E27FC236}">
                      <a16:creationId xmlns:a16="http://schemas.microsoft.com/office/drawing/2014/main" id="{CE8120AD-4374-6790-B4AC-C3EBAFAD803B}"/>
                    </a:ext>
                  </a:extLst>
                </p:cNvPr>
                <p:cNvGrpSpPr/>
                <p:nvPr/>
              </p:nvGrpSpPr>
              <p:grpSpPr>
                <a:xfrm>
                  <a:off x="5643127" y="3558698"/>
                  <a:ext cx="67468" cy="67467"/>
                  <a:chOff x="5568258" y="3432162"/>
                  <a:chExt cx="40481" cy="40481"/>
                </a:xfrm>
                <a:solidFill>
                  <a:srgbClr val="000000"/>
                </a:solidFill>
              </p:grpSpPr>
              <p:sp>
                <p:nvSpPr>
                  <p:cNvPr id="1358" name="Freeform: Shape 1357">
                    <a:extLst>
                      <a:ext uri="{FF2B5EF4-FFF2-40B4-BE49-F238E27FC236}">
                        <a16:creationId xmlns:a16="http://schemas.microsoft.com/office/drawing/2014/main" id="{0651059E-3437-0537-5CF1-9FBF77AA7F07}"/>
                      </a:ext>
                    </a:extLst>
                  </p:cNvPr>
                  <p:cNvSpPr/>
                  <p:nvPr/>
                </p:nvSpPr>
                <p:spPr>
                  <a:xfrm>
                    <a:off x="5588546" y="3432162"/>
                    <a:ext cx="9525" cy="40481"/>
                  </a:xfrm>
                  <a:custGeom>
                    <a:avLst/>
                    <a:gdLst>
                      <a:gd name="connsiteX0" fmla="*/ 250 w 9525"/>
                      <a:gd name="connsiteY0" fmla="*/ 123 h 40481"/>
                      <a:gd name="connsiteX1" fmla="*/ 250 w 9525"/>
                      <a:gd name="connsiteY1" fmla="*/ 40605 h 40481"/>
                    </a:gdLst>
                    <a:ahLst/>
                    <a:cxnLst>
                      <a:cxn ang="0">
                        <a:pos x="connsiteX0" y="connsiteY0"/>
                      </a:cxn>
                      <a:cxn ang="0">
                        <a:pos x="connsiteX1" y="connsiteY1"/>
                      </a:cxn>
                    </a:cxnLst>
                    <a:rect l="l" t="t" r="r" b="b"/>
                    <a:pathLst>
                      <a:path w="9525" h="40481">
                        <a:moveTo>
                          <a:pt x="250" y="123"/>
                        </a:moveTo>
                        <a:lnTo>
                          <a:pt x="250" y="4060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59" name="Freeform: Shape 1358">
                    <a:extLst>
                      <a:ext uri="{FF2B5EF4-FFF2-40B4-BE49-F238E27FC236}">
                        <a16:creationId xmlns:a16="http://schemas.microsoft.com/office/drawing/2014/main" id="{2D9CE382-96AA-213A-C570-A33A77E08E8C}"/>
                      </a:ext>
                    </a:extLst>
                  </p:cNvPr>
                  <p:cNvSpPr/>
                  <p:nvPr/>
                </p:nvSpPr>
                <p:spPr>
                  <a:xfrm>
                    <a:off x="5568258" y="3452450"/>
                    <a:ext cx="40481" cy="9525"/>
                  </a:xfrm>
                  <a:custGeom>
                    <a:avLst/>
                    <a:gdLst>
                      <a:gd name="connsiteX0" fmla="*/ 40731 w 40481"/>
                      <a:gd name="connsiteY0" fmla="*/ 123 h 9525"/>
                      <a:gd name="connsiteX1" fmla="*/ 250 w 40481"/>
                      <a:gd name="connsiteY1" fmla="*/ 123 h 9525"/>
                    </a:gdLst>
                    <a:ahLst/>
                    <a:cxnLst>
                      <a:cxn ang="0">
                        <a:pos x="connsiteX0" y="connsiteY0"/>
                      </a:cxn>
                      <a:cxn ang="0">
                        <a:pos x="connsiteX1" y="connsiteY1"/>
                      </a:cxn>
                    </a:cxnLst>
                    <a:rect l="l" t="t" r="r" b="b"/>
                    <a:pathLst>
                      <a:path w="40481" h="9525">
                        <a:moveTo>
                          <a:pt x="40731" y="123"/>
                        </a:moveTo>
                        <a:lnTo>
                          <a:pt x="250" y="12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29" name="Graphic 1449">
                  <a:extLst>
                    <a:ext uri="{FF2B5EF4-FFF2-40B4-BE49-F238E27FC236}">
                      <a16:creationId xmlns:a16="http://schemas.microsoft.com/office/drawing/2014/main" id="{7CD50F10-689B-67E7-9F74-190801BE912E}"/>
                    </a:ext>
                  </a:extLst>
                </p:cNvPr>
                <p:cNvGrpSpPr/>
                <p:nvPr/>
              </p:nvGrpSpPr>
              <p:grpSpPr>
                <a:xfrm>
                  <a:off x="5653764" y="3558698"/>
                  <a:ext cx="67468" cy="67467"/>
                  <a:chOff x="5574640" y="3432162"/>
                  <a:chExt cx="40481" cy="40481"/>
                </a:xfrm>
                <a:solidFill>
                  <a:srgbClr val="000000"/>
                </a:solidFill>
              </p:grpSpPr>
              <p:sp>
                <p:nvSpPr>
                  <p:cNvPr id="1356" name="Freeform: Shape 1355">
                    <a:extLst>
                      <a:ext uri="{FF2B5EF4-FFF2-40B4-BE49-F238E27FC236}">
                        <a16:creationId xmlns:a16="http://schemas.microsoft.com/office/drawing/2014/main" id="{7FC39CF0-5C5F-82D9-C18B-BAF7943E372B}"/>
                      </a:ext>
                    </a:extLst>
                  </p:cNvPr>
                  <p:cNvSpPr/>
                  <p:nvPr/>
                </p:nvSpPr>
                <p:spPr>
                  <a:xfrm>
                    <a:off x="5594928" y="3432162"/>
                    <a:ext cx="9525" cy="40481"/>
                  </a:xfrm>
                  <a:custGeom>
                    <a:avLst/>
                    <a:gdLst>
                      <a:gd name="connsiteX0" fmla="*/ 251 w 9525"/>
                      <a:gd name="connsiteY0" fmla="*/ 123 h 40481"/>
                      <a:gd name="connsiteX1" fmla="*/ 251 w 9525"/>
                      <a:gd name="connsiteY1" fmla="*/ 40605 h 40481"/>
                    </a:gdLst>
                    <a:ahLst/>
                    <a:cxnLst>
                      <a:cxn ang="0">
                        <a:pos x="connsiteX0" y="connsiteY0"/>
                      </a:cxn>
                      <a:cxn ang="0">
                        <a:pos x="connsiteX1" y="connsiteY1"/>
                      </a:cxn>
                    </a:cxnLst>
                    <a:rect l="l" t="t" r="r" b="b"/>
                    <a:pathLst>
                      <a:path w="9525" h="40481">
                        <a:moveTo>
                          <a:pt x="251" y="123"/>
                        </a:moveTo>
                        <a:lnTo>
                          <a:pt x="251" y="4060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57" name="Freeform: Shape 1356">
                    <a:extLst>
                      <a:ext uri="{FF2B5EF4-FFF2-40B4-BE49-F238E27FC236}">
                        <a16:creationId xmlns:a16="http://schemas.microsoft.com/office/drawing/2014/main" id="{A0A7FBA9-B546-ED68-0378-1308E95BB513}"/>
                      </a:ext>
                    </a:extLst>
                  </p:cNvPr>
                  <p:cNvSpPr/>
                  <p:nvPr/>
                </p:nvSpPr>
                <p:spPr>
                  <a:xfrm>
                    <a:off x="5574640" y="3452450"/>
                    <a:ext cx="40481" cy="9525"/>
                  </a:xfrm>
                  <a:custGeom>
                    <a:avLst/>
                    <a:gdLst>
                      <a:gd name="connsiteX0" fmla="*/ 40732 w 40481"/>
                      <a:gd name="connsiteY0" fmla="*/ 123 h 9525"/>
                      <a:gd name="connsiteX1" fmla="*/ 251 w 40481"/>
                      <a:gd name="connsiteY1" fmla="*/ 123 h 9525"/>
                    </a:gdLst>
                    <a:ahLst/>
                    <a:cxnLst>
                      <a:cxn ang="0">
                        <a:pos x="connsiteX0" y="connsiteY0"/>
                      </a:cxn>
                      <a:cxn ang="0">
                        <a:pos x="connsiteX1" y="connsiteY1"/>
                      </a:cxn>
                    </a:cxnLst>
                    <a:rect l="l" t="t" r="r" b="b"/>
                    <a:pathLst>
                      <a:path w="40481" h="9525">
                        <a:moveTo>
                          <a:pt x="40732" y="123"/>
                        </a:moveTo>
                        <a:lnTo>
                          <a:pt x="251" y="12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30" name="Graphic 1449">
                  <a:extLst>
                    <a:ext uri="{FF2B5EF4-FFF2-40B4-BE49-F238E27FC236}">
                      <a16:creationId xmlns:a16="http://schemas.microsoft.com/office/drawing/2014/main" id="{7C8C57B5-8D8A-7D38-84C9-03A477A415C5}"/>
                    </a:ext>
                  </a:extLst>
                </p:cNvPr>
                <p:cNvGrpSpPr/>
                <p:nvPr/>
              </p:nvGrpSpPr>
              <p:grpSpPr>
                <a:xfrm>
                  <a:off x="5664240" y="3558698"/>
                  <a:ext cx="67468" cy="67467"/>
                  <a:chOff x="5580926" y="3432162"/>
                  <a:chExt cx="40481" cy="40481"/>
                </a:xfrm>
                <a:solidFill>
                  <a:srgbClr val="000000"/>
                </a:solidFill>
              </p:grpSpPr>
              <p:sp>
                <p:nvSpPr>
                  <p:cNvPr id="1354" name="Freeform: Shape 1353">
                    <a:extLst>
                      <a:ext uri="{FF2B5EF4-FFF2-40B4-BE49-F238E27FC236}">
                        <a16:creationId xmlns:a16="http://schemas.microsoft.com/office/drawing/2014/main" id="{D62F3B4E-5E8C-8F94-33C7-D35B51CDC58A}"/>
                      </a:ext>
                    </a:extLst>
                  </p:cNvPr>
                  <p:cNvSpPr/>
                  <p:nvPr/>
                </p:nvSpPr>
                <p:spPr>
                  <a:xfrm>
                    <a:off x="5601215" y="3432162"/>
                    <a:ext cx="9525" cy="40481"/>
                  </a:xfrm>
                  <a:custGeom>
                    <a:avLst/>
                    <a:gdLst>
                      <a:gd name="connsiteX0" fmla="*/ 251 w 9525"/>
                      <a:gd name="connsiteY0" fmla="*/ 123 h 40481"/>
                      <a:gd name="connsiteX1" fmla="*/ 251 w 9525"/>
                      <a:gd name="connsiteY1" fmla="*/ 40605 h 40481"/>
                    </a:gdLst>
                    <a:ahLst/>
                    <a:cxnLst>
                      <a:cxn ang="0">
                        <a:pos x="connsiteX0" y="connsiteY0"/>
                      </a:cxn>
                      <a:cxn ang="0">
                        <a:pos x="connsiteX1" y="connsiteY1"/>
                      </a:cxn>
                    </a:cxnLst>
                    <a:rect l="l" t="t" r="r" b="b"/>
                    <a:pathLst>
                      <a:path w="9525" h="40481">
                        <a:moveTo>
                          <a:pt x="251" y="123"/>
                        </a:moveTo>
                        <a:lnTo>
                          <a:pt x="251" y="4060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55" name="Freeform: Shape 1354">
                    <a:extLst>
                      <a:ext uri="{FF2B5EF4-FFF2-40B4-BE49-F238E27FC236}">
                        <a16:creationId xmlns:a16="http://schemas.microsoft.com/office/drawing/2014/main" id="{84230F85-7B70-B632-DC6F-21A59D4A7E91}"/>
                      </a:ext>
                    </a:extLst>
                  </p:cNvPr>
                  <p:cNvSpPr/>
                  <p:nvPr/>
                </p:nvSpPr>
                <p:spPr>
                  <a:xfrm>
                    <a:off x="5580926" y="3452450"/>
                    <a:ext cx="40481" cy="9525"/>
                  </a:xfrm>
                  <a:custGeom>
                    <a:avLst/>
                    <a:gdLst>
                      <a:gd name="connsiteX0" fmla="*/ 40733 w 40481"/>
                      <a:gd name="connsiteY0" fmla="*/ 123 h 9525"/>
                      <a:gd name="connsiteX1" fmla="*/ 251 w 40481"/>
                      <a:gd name="connsiteY1" fmla="*/ 123 h 9525"/>
                    </a:gdLst>
                    <a:ahLst/>
                    <a:cxnLst>
                      <a:cxn ang="0">
                        <a:pos x="connsiteX0" y="connsiteY0"/>
                      </a:cxn>
                      <a:cxn ang="0">
                        <a:pos x="connsiteX1" y="connsiteY1"/>
                      </a:cxn>
                    </a:cxnLst>
                    <a:rect l="l" t="t" r="r" b="b"/>
                    <a:pathLst>
                      <a:path w="40481" h="9525">
                        <a:moveTo>
                          <a:pt x="40733" y="123"/>
                        </a:moveTo>
                        <a:lnTo>
                          <a:pt x="251" y="12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31" name="Graphic 1449">
                  <a:extLst>
                    <a:ext uri="{FF2B5EF4-FFF2-40B4-BE49-F238E27FC236}">
                      <a16:creationId xmlns:a16="http://schemas.microsoft.com/office/drawing/2014/main" id="{BCD3348D-D641-F134-42F3-E1FA6D9E5356}"/>
                    </a:ext>
                  </a:extLst>
                </p:cNvPr>
                <p:cNvGrpSpPr/>
                <p:nvPr/>
              </p:nvGrpSpPr>
              <p:grpSpPr>
                <a:xfrm>
                  <a:off x="5583279" y="3527584"/>
                  <a:ext cx="67468" cy="67467"/>
                  <a:chOff x="5532349" y="3413493"/>
                  <a:chExt cx="40481" cy="40481"/>
                </a:xfrm>
                <a:solidFill>
                  <a:srgbClr val="000000"/>
                </a:solidFill>
              </p:grpSpPr>
              <p:sp>
                <p:nvSpPr>
                  <p:cNvPr id="1352" name="Freeform: Shape 1351">
                    <a:extLst>
                      <a:ext uri="{FF2B5EF4-FFF2-40B4-BE49-F238E27FC236}">
                        <a16:creationId xmlns:a16="http://schemas.microsoft.com/office/drawing/2014/main" id="{CE629E36-A648-E497-92BF-7779513BD445}"/>
                      </a:ext>
                    </a:extLst>
                  </p:cNvPr>
                  <p:cNvSpPr/>
                  <p:nvPr/>
                </p:nvSpPr>
                <p:spPr>
                  <a:xfrm>
                    <a:off x="5552637" y="3413493"/>
                    <a:ext cx="9525" cy="40481"/>
                  </a:xfrm>
                  <a:custGeom>
                    <a:avLst/>
                    <a:gdLst>
                      <a:gd name="connsiteX0" fmla="*/ 246 w 9525"/>
                      <a:gd name="connsiteY0" fmla="*/ 122 h 40481"/>
                      <a:gd name="connsiteX1" fmla="*/ 246 w 9525"/>
                      <a:gd name="connsiteY1" fmla="*/ 40603 h 40481"/>
                    </a:gdLst>
                    <a:ahLst/>
                    <a:cxnLst>
                      <a:cxn ang="0">
                        <a:pos x="connsiteX0" y="connsiteY0"/>
                      </a:cxn>
                      <a:cxn ang="0">
                        <a:pos x="connsiteX1" y="connsiteY1"/>
                      </a:cxn>
                    </a:cxnLst>
                    <a:rect l="l" t="t" r="r" b="b"/>
                    <a:pathLst>
                      <a:path w="9525" h="40481">
                        <a:moveTo>
                          <a:pt x="246" y="122"/>
                        </a:moveTo>
                        <a:lnTo>
                          <a:pt x="246" y="4060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53" name="Freeform: Shape 1352">
                    <a:extLst>
                      <a:ext uri="{FF2B5EF4-FFF2-40B4-BE49-F238E27FC236}">
                        <a16:creationId xmlns:a16="http://schemas.microsoft.com/office/drawing/2014/main" id="{54B3668F-DA17-5965-0E31-1E41D1A66EDC}"/>
                      </a:ext>
                    </a:extLst>
                  </p:cNvPr>
                  <p:cNvSpPr/>
                  <p:nvPr/>
                </p:nvSpPr>
                <p:spPr>
                  <a:xfrm>
                    <a:off x="5532349" y="3433781"/>
                    <a:ext cx="40481" cy="9525"/>
                  </a:xfrm>
                  <a:custGeom>
                    <a:avLst/>
                    <a:gdLst>
                      <a:gd name="connsiteX0" fmla="*/ 40728 w 40481"/>
                      <a:gd name="connsiteY0" fmla="*/ 122 h 9525"/>
                      <a:gd name="connsiteX1" fmla="*/ 246 w 40481"/>
                      <a:gd name="connsiteY1" fmla="*/ 122 h 9525"/>
                    </a:gdLst>
                    <a:ahLst/>
                    <a:cxnLst>
                      <a:cxn ang="0">
                        <a:pos x="connsiteX0" y="connsiteY0"/>
                      </a:cxn>
                      <a:cxn ang="0">
                        <a:pos x="connsiteX1" y="connsiteY1"/>
                      </a:cxn>
                    </a:cxnLst>
                    <a:rect l="l" t="t" r="r" b="b"/>
                    <a:pathLst>
                      <a:path w="40481" h="9525">
                        <a:moveTo>
                          <a:pt x="40728" y="122"/>
                        </a:moveTo>
                        <a:lnTo>
                          <a:pt x="246" y="12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32" name="Graphic 1449">
                  <a:extLst>
                    <a:ext uri="{FF2B5EF4-FFF2-40B4-BE49-F238E27FC236}">
                      <a16:creationId xmlns:a16="http://schemas.microsoft.com/office/drawing/2014/main" id="{24C058BC-DA18-7671-3050-D2A5DFBB8FA9}"/>
                    </a:ext>
                  </a:extLst>
                </p:cNvPr>
                <p:cNvGrpSpPr/>
                <p:nvPr/>
              </p:nvGrpSpPr>
              <p:grpSpPr>
                <a:xfrm>
                  <a:off x="5608202" y="3527584"/>
                  <a:ext cx="67468" cy="67467"/>
                  <a:chOff x="5547303" y="3413493"/>
                  <a:chExt cx="40481" cy="40481"/>
                </a:xfrm>
                <a:solidFill>
                  <a:srgbClr val="000000"/>
                </a:solidFill>
              </p:grpSpPr>
              <p:sp>
                <p:nvSpPr>
                  <p:cNvPr id="1350" name="Freeform: Shape 1349">
                    <a:extLst>
                      <a:ext uri="{FF2B5EF4-FFF2-40B4-BE49-F238E27FC236}">
                        <a16:creationId xmlns:a16="http://schemas.microsoft.com/office/drawing/2014/main" id="{6CD67524-34D7-B528-2E82-9BE62C178196}"/>
                      </a:ext>
                    </a:extLst>
                  </p:cNvPr>
                  <p:cNvSpPr/>
                  <p:nvPr/>
                </p:nvSpPr>
                <p:spPr>
                  <a:xfrm>
                    <a:off x="5567591" y="3413493"/>
                    <a:ext cx="9525" cy="40481"/>
                  </a:xfrm>
                  <a:custGeom>
                    <a:avLst/>
                    <a:gdLst>
                      <a:gd name="connsiteX0" fmla="*/ 248 w 9525"/>
                      <a:gd name="connsiteY0" fmla="*/ 122 h 40481"/>
                      <a:gd name="connsiteX1" fmla="*/ 248 w 9525"/>
                      <a:gd name="connsiteY1" fmla="*/ 40603 h 40481"/>
                    </a:gdLst>
                    <a:ahLst/>
                    <a:cxnLst>
                      <a:cxn ang="0">
                        <a:pos x="connsiteX0" y="connsiteY0"/>
                      </a:cxn>
                      <a:cxn ang="0">
                        <a:pos x="connsiteX1" y="connsiteY1"/>
                      </a:cxn>
                    </a:cxnLst>
                    <a:rect l="l" t="t" r="r" b="b"/>
                    <a:pathLst>
                      <a:path w="9525" h="40481">
                        <a:moveTo>
                          <a:pt x="248" y="122"/>
                        </a:moveTo>
                        <a:lnTo>
                          <a:pt x="248" y="4060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51" name="Freeform: Shape 1350">
                    <a:extLst>
                      <a:ext uri="{FF2B5EF4-FFF2-40B4-BE49-F238E27FC236}">
                        <a16:creationId xmlns:a16="http://schemas.microsoft.com/office/drawing/2014/main" id="{A67EFBA1-591C-A4B2-A068-85C788BB7276}"/>
                      </a:ext>
                    </a:extLst>
                  </p:cNvPr>
                  <p:cNvSpPr/>
                  <p:nvPr/>
                </p:nvSpPr>
                <p:spPr>
                  <a:xfrm>
                    <a:off x="5547303" y="3433781"/>
                    <a:ext cx="40481" cy="9525"/>
                  </a:xfrm>
                  <a:custGeom>
                    <a:avLst/>
                    <a:gdLst>
                      <a:gd name="connsiteX0" fmla="*/ 40729 w 40481"/>
                      <a:gd name="connsiteY0" fmla="*/ 122 h 9525"/>
                      <a:gd name="connsiteX1" fmla="*/ 248 w 40481"/>
                      <a:gd name="connsiteY1" fmla="*/ 122 h 9525"/>
                    </a:gdLst>
                    <a:ahLst/>
                    <a:cxnLst>
                      <a:cxn ang="0">
                        <a:pos x="connsiteX0" y="connsiteY0"/>
                      </a:cxn>
                      <a:cxn ang="0">
                        <a:pos x="connsiteX1" y="connsiteY1"/>
                      </a:cxn>
                    </a:cxnLst>
                    <a:rect l="l" t="t" r="r" b="b"/>
                    <a:pathLst>
                      <a:path w="40481" h="9525">
                        <a:moveTo>
                          <a:pt x="40729" y="122"/>
                        </a:moveTo>
                        <a:lnTo>
                          <a:pt x="248" y="12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33" name="Graphic 1449">
                  <a:extLst>
                    <a:ext uri="{FF2B5EF4-FFF2-40B4-BE49-F238E27FC236}">
                      <a16:creationId xmlns:a16="http://schemas.microsoft.com/office/drawing/2014/main" id="{004485F9-EB97-7FE1-5923-ADB98DC93827}"/>
                    </a:ext>
                  </a:extLst>
                </p:cNvPr>
                <p:cNvGrpSpPr/>
                <p:nvPr/>
              </p:nvGrpSpPr>
              <p:grpSpPr>
                <a:xfrm>
                  <a:off x="5627093" y="3527584"/>
                  <a:ext cx="67468" cy="67467"/>
                  <a:chOff x="5558638" y="3413493"/>
                  <a:chExt cx="40481" cy="40481"/>
                </a:xfrm>
                <a:solidFill>
                  <a:srgbClr val="000000"/>
                </a:solidFill>
              </p:grpSpPr>
              <p:sp>
                <p:nvSpPr>
                  <p:cNvPr id="1348" name="Freeform: Shape 1347">
                    <a:extLst>
                      <a:ext uri="{FF2B5EF4-FFF2-40B4-BE49-F238E27FC236}">
                        <a16:creationId xmlns:a16="http://schemas.microsoft.com/office/drawing/2014/main" id="{09CFB51A-878C-A9D8-F4C0-3308DE7A9B79}"/>
                      </a:ext>
                    </a:extLst>
                  </p:cNvPr>
                  <p:cNvSpPr/>
                  <p:nvPr/>
                </p:nvSpPr>
                <p:spPr>
                  <a:xfrm>
                    <a:off x="5578926" y="3413493"/>
                    <a:ext cx="9525" cy="40481"/>
                  </a:xfrm>
                  <a:custGeom>
                    <a:avLst/>
                    <a:gdLst>
                      <a:gd name="connsiteX0" fmla="*/ 249 w 9525"/>
                      <a:gd name="connsiteY0" fmla="*/ 122 h 40481"/>
                      <a:gd name="connsiteX1" fmla="*/ 249 w 9525"/>
                      <a:gd name="connsiteY1" fmla="*/ 40603 h 40481"/>
                    </a:gdLst>
                    <a:ahLst/>
                    <a:cxnLst>
                      <a:cxn ang="0">
                        <a:pos x="connsiteX0" y="connsiteY0"/>
                      </a:cxn>
                      <a:cxn ang="0">
                        <a:pos x="connsiteX1" y="connsiteY1"/>
                      </a:cxn>
                    </a:cxnLst>
                    <a:rect l="l" t="t" r="r" b="b"/>
                    <a:pathLst>
                      <a:path w="9525" h="40481">
                        <a:moveTo>
                          <a:pt x="249" y="122"/>
                        </a:moveTo>
                        <a:lnTo>
                          <a:pt x="249" y="4060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49" name="Freeform: Shape 1348">
                    <a:extLst>
                      <a:ext uri="{FF2B5EF4-FFF2-40B4-BE49-F238E27FC236}">
                        <a16:creationId xmlns:a16="http://schemas.microsoft.com/office/drawing/2014/main" id="{51D3EC15-FC09-3D42-C80B-870424F88F5B}"/>
                      </a:ext>
                    </a:extLst>
                  </p:cNvPr>
                  <p:cNvSpPr/>
                  <p:nvPr/>
                </p:nvSpPr>
                <p:spPr>
                  <a:xfrm>
                    <a:off x="5558638" y="3433781"/>
                    <a:ext cx="40481" cy="9525"/>
                  </a:xfrm>
                  <a:custGeom>
                    <a:avLst/>
                    <a:gdLst>
                      <a:gd name="connsiteX0" fmla="*/ 40730 w 40481"/>
                      <a:gd name="connsiteY0" fmla="*/ 122 h 9525"/>
                      <a:gd name="connsiteX1" fmla="*/ 249 w 40481"/>
                      <a:gd name="connsiteY1" fmla="*/ 122 h 9525"/>
                    </a:gdLst>
                    <a:ahLst/>
                    <a:cxnLst>
                      <a:cxn ang="0">
                        <a:pos x="connsiteX0" y="connsiteY0"/>
                      </a:cxn>
                      <a:cxn ang="0">
                        <a:pos x="connsiteX1" y="connsiteY1"/>
                      </a:cxn>
                    </a:cxnLst>
                    <a:rect l="l" t="t" r="r" b="b"/>
                    <a:pathLst>
                      <a:path w="40481" h="9525">
                        <a:moveTo>
                          <a:pt x="40730" y="122"/>
                        </a:moveTo>
                        <a:lnTo>
                          <a:pt x="249" y="12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34" name="Graphic 1449">
                  <a:extLst>
                    <a:ext uri="{FF2B5EF4-FFF2-40B4-BE49-F238E27FC236}">
                      <a16:creationId xmlns:a16="http://schemas.microsoft.com/office/drawing/2014/main" id="{5CEBBD44-B509-8420-9684-FEDA75BC6540}"/>
                    </a:ext>
                  </a:extLst>
                </p:cNvPr>
                <p:cNvGrpSpPr/>
                <p:nvPr/>
              </p:nvGrpSpPr>
              <p:grpSpPr>
                <a:xfrm>
                  <a:off x="5623918" y="3527584"/>
                  <a:ext cx="67468" cy="67467"/>
                  <a:chOff x="5556733" y="3413493"/>
                  <a:chExt cx="40481" cy="40481"/>
                </a:xfrm>
                <a:solidFill>
                  <a:srgbClr val="000000"/>
                </a:solidFill>
              </p:grpSpPr>
              <p:sp>
                <p:nvSpPr>
                  <p:cNvPr id="1346" name="Freeform: Shape 1345">
                    <a:extLst>
                      <a:ext uri="{FF2B5EF4-FFF2-40B4-BE49-F238E27FC236}">
                        <a16:creationId xmlns:a16="http://schemas.microsoft.com/office/drawing/2014/main" id="{B20A442C-1E86-142E-95CC-9F0A6866C2C3}"/>
                      </a:ext>
                    </a:extLst>
                  </p:cNvPr>
                  <p:cNvSpPr/>
                  <p:nvPr/>
                </p:nvSpPr>
                <p:spPr>
                  <a:xfrm>
                    <a:off x="5577021" y="3413493"/>
                    <a:ext cx="9525" cy="40481"/>
                  </a:xfrm>
                  <a:custGeom>
                    <a:avLst/>
                    <a:gdLst>
                      <a:gd name="connsiteX0" fmla="*/ 249 w 9525"/>
                      <a:gd name="connsiteY0" fmla="*/ 122 h 40481"/>
                      <a:gd name="connsiteX1" fmla="*/ 249 w 9525"/>
                      <a:gd name="connsiteY1" fmla="*/ 40603 h 40481"/>
                    </a:gdLst>
                    <a:ahLst/>
                    <a:cxnLst>
                      <a:cxn ang="0">
                        <a:pos x="connsiteX0" y="connsiteY0"/>
                      </a:cxn>
                      <a:cxn ang="0">
                        <a:pos x="connsiteX1" y="connsiteY1"/>
                      </a:cxn>
                    </a:cxnLst>
                    <a:rect l="l" t="t" r="r" b="b"/>
                    <a:pathLst>
                      <a:path w="9525" h="40481">
                        <a:moveTo>
                          <a:pt x="249" y="122"/>
                        </a:moveTo>
                        <a:lnTo>
                          <a:pt x="249" y="4060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47" name="Freeform: Shape 1346">
                    <a:extLst>
                      <a:ext uri="{FF2B5EF4-FFF2-40B4-BE49-F238E27FC236}">
                        <a16:creationId xmlns:a16="http://schemas.microsoft.com/office/drawing/2014/main" id="{DEA53E33-3A84-F1B7-79B8-408E1C154E36}"/>
                      </a:ext>
                    </a:extLst>
                  </p:cNvPr>
                  <p:cNvSpPr/>
                  <p:nvPr/>
                </p:nvSpPr>
                <p:spPr>
                  <a:xfrm>
                    <a:off x="5556733" y="3433781"/>
                    <a:ext cx="40481" cy="9525"/>
                  </a:xfrm>
                  <a:custGeom>
                    <a:avLst/>
                    <a:gdLst>
                      <a:gd name="connsiteX0" fmla="*/ 40730 w 40481"/>
                      <a:gd name="connsiteY0" fmla="*/ 122 h 9525"/>
                      <a:gd name="connsiteX1" fmla="*/ 249 w 40481"/>
                      <a:gd name="connsiteY1" fmla="*/ 122 h 9525"/>
                    </a:gdLst>
                    <a:ahLst/>
                    <a:cxnLst>
                      <a:cxn ang="0">
                        <a:pos x="connsiteX0" y="connsiteY0"/>
                      </a:cxn>
                      <a:cxn ang="0">
                        <a:pos x="connsiteX1" y="connsiteY1"/>
                      </a:cxn>
                    </a:cxnLst>
                    <a:rect l="l" t="t" r="r" b="b"/>
                    <a:pathLst>
                      <a:path w="40481" h="9525">
                        <a:moveTo>
                          <a:pt x="40730" y="122"/>
                        </a:moveTo>
                        <a:lnTo>
                          <a:pt x="249" y="12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35" name="Graphic 1449">
                  <a:extLst>
                    <a:ext uri="{FF2B5EF4-FFF2-40B4-BE49-F238E27FC236}">
                      <a16:creationId xmlns:a16="http://schemas.microsoft.com/office/drawing/2014/main" id="{2488EFFC-EC48-EBAC-A620-E99CB501D283}"/>
                    </a:ext>
                  </a:extLst>
                </p:cNvPr>
                <p:cNvGrpSpPr/>
                <p:nvPr/>
              </p:nvGrpSpPr>
              <p:grpSpPr>
                <a:xfrm>
                  <a:off x="5620743" y="3527584"/>
                  <a:ext cx="67468" cy="67467"/>
                  <a:chOff x="5554828" y="3413493"/>
                  <a:chExt cx="40481" cy="40481"/>
                </a:xfrm>
                <a:solidFill>
                  <a:srgbClr val="000000"/>
                </a:solidFill>
              </p:grpSpPr>
              <p:sp>
                <p:nvSpPr>
                  <p:cNvPr id="1344" name="Freeform: Shape 1343">
                    <a:extLst>
                      <a:ext uri="{FF2B5EF4-FFF2-40B4-BE49-F238E27FC236}">
                        <a16:creationId xmlns:a16="http://schemas.microsoft.com/office/drawing/2014/main" id="{B408C9FA-3972-63D0-CBEE-A3302F092FC5}"/>
                      </a:ext>
                    </a:extLst>
                  </p:cNvPr>
                  <p:cNvSpPr/>
                  <p:nvPr/>
                </p:nvSpPr>
                <p:spPr>
                  <a:xfrm>
                    <a:off x="5575116" y="3413493"/>
                    <a:ext cx="9525" cy="40481"/>
                  </a:xfrm>
                  <a:custGeom>
                    <a:avLst/>
                    <a:gdLst>
                      <a:gd name="connsiteX0" fmla="*/ 249 w 9525"/>
                      <a:gd name="connsiteY0" fmla="*/ 122 h 40481"/>
                      <a:gd name="connsiteX1" fmla="*/ 249 w 9525"/>
                      <a:gd name="connsiteY1" fmla="*/ 40603 h 40481"/>
                    </a:gdLst>
                    <a:ahLst/>
                    <a:cxnLst>
                      <a:cxn ang="0">
                        <a:pos x="connsiteX0" y="connsiteY0"/>
                      </a:cxn>
                      <a:cxn ang="0">
                        <a:pos x="connsiteX1" y="connsiteY1"/>
                      </a:cxn>
                    </a:cxnLst>
                    <a:rect l="l" t="t" r="r" b="b"/>
                    <a:pathLst>
                      <a:path w="9525" h="40481">
                        <a:moveTo>
                          <a:pt x="249" y="122"/>
                        </a:moveTo>
                        <a:lnTo>
                          <a:pt x="249" y="4060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45" name="Freeform: Shape 1344">
                    <a:extLst>
                      <a:ext uri="{FF2B5EF4-FFF2-40B4-BE49-F238E27FC236}">
                        <a16:creationId xmlns:a16="http://schemas.microsoft.com/office/drawing/2014/main" id="{AFF9A9F2-2AC9-593A-55BB-6F020E78AB97}"/>
                      </a:ext>
                    </a:extLst>
                  </p:cNvPr>
                  <p:cNvSpPr/>
                  <p:nvPr/>
                </p:nvSpPr>
                <p:spPr>
                  <a:xfrm>
                    <a:off x="5554828" y="3433781"/>
                    <a:ext cx="40481" cy="9525"/>
                  </a:xfrm>
                  <a:custGeom>
                    <a:avLst/>
                    <a:gdLst>
                      <a:gd name="connsiteX0" fmla="*/ 40730 w 40481"/>
                      <a:gd name="connsiteY0" fmla="*/ 122 h 9525"/>
                      <a:gd name="connsiteX1" fmla="*/ 249 w 40481"/>
                      <a:gd name="connsiteY1" fmla="*/ 122 h 9525"/>
                    </a:gdLst>
                    <a:ahLst/>
                    <a:cxnLst>
                      <a:cxn ang="0">
                        <a:pos x="connsiteX0" y="connsiteY0"/>
                      </a:cxn>
                      <a:cxn ang="0">
                        <a:pos x="connsiteX1" y="connsiteY1"/>
                      </a:cxn>
                    </a:cxnLst>
                    <a:rect l="l" t="t" r="r" b="b"/>
                    <a:pathLst>
                      <a:path w="40481" h="9525">
                        <a:moveTo>
                          <a:pt x="40730" y="122"/>
                        </a:moveTo>
                        <a:lnTo>
                          <a:pt x="249" y="12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36" name="Graphic 1449">
                  <a:extLst>
                    <a:ext uri="{FF2B5EF4-FFF2-40B4-BE49-F238E27FC236}">
                      <a16:creationId xmlns:a16="http://schemas.microsoft.com/office/drawing/2014/main" id="{6B754181-BCEC-A983-ECAF-58558D8E2D47}"/>
                    </a:ext>
                  </a:extLst>
                </p:cNvPr>
                <p:cNvGrpSpPr/>
                <p:nvPr/>
              </p:nvGrpSpPr>
              <p:grpSpPr>
                <a:xfrm>
                  <a:off x="5617568" y="3527584"/>
                  <a:ext cx="67468" cy="67467"/>
                  <a:chOff x="5552923" y="3413493"/>
                  <a:chExt cx="40481" cy="40481"/>
                </a:xfrm>
                <a:solidFill>
                  <a:srgbClr val="000000"/>
                </a:solidFill>
              </p:grpSpPr>
              <p:sp>
                <p:nvSpPr>
                  <p:cNvPr id="1342" name="Freeform: Shape 1341">
                    <a:extLst>
                      <a:ext uri="{FF2B5EF4-FFF2-40B4-BE49-F238E27FC236}">
                        <a16:creationId xmlns:a16="http://schemas.microsoft.com/office/drawing/2014/main" id="{65BDC5CF-A16B-947B-45FE-873E24E484D3}"/>
                      </a:ext>
                    </a:extLst>
                  </p:cNvPr>
                  <p:cNvSpPr/>
                  <p:nvPr/>
                </p:nvSpPr>
                <p:spPr>
                  <a:xfrm>
                    <a:off x="5573211" y="3413493"/>
                    <a:ext cx="9525" cy="40481"/>
                  </a:xfrm>
                  <a:custGeom>
                    <a:avLst/>
                    <a:gdLst>
                      <a:gd name="connsiteX0" fmla="*/ 248 w 9525"/>
                      <a:gd name="connsiteY0" fmla="*/ 122 h 40481"/>
                      <a:gd name="connsiteX1" fmla="*/ 248 w 9525"/>
                      <a:gd name="connsiteY1" fmla="*/ 40603 h 40481"/>
                    </a:gdLst>
                    <a:ahLst/>
                    <a:cxnLst>
                      <a:cxn ang="0">
                        <a:pos x="connsiteX0" y="connsiteY0"/>
                      </a:cxn>
                      <a:cxn ang="0">
                        <a:pos x="connsiteX1" y="connsiteY1"/>
                      </a:cxn>
                    </a:cxnLst>
                    <a:rect l="l" t="t" r="r" b="b"/>
                    <a:pathLst>
                      <a:path w="9525" h="40481">
                        <a:moveTo>
                          <a:pt x="248" y="122"/>
                        </a:moveTo>
                        <a:lnTo>
                          <a:pt x="248" y="4060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43" name="Freeform: Shape 1342">
                    <a:extLst>
                      <a:ext uri="{FF2B5EF4-FFF2-40B4-BE49-F238E27FC236}">
                        <a16:creationId xmlns:a16="http://schemas.microsoft.com/office/drawing/2014/main" id="{CD9D1C58-FB96-8546-FC62-CAC9A0C18C81}"/>
                      </a:ext>
                    </a:extLst>
                  </p:cNvPr>
                  <p:cNvSpPr/>
                  <p:nvPr/>
                </p:nvSpPr>
                <p:spPr>
                  <a:xfrm>
                    <a:off x="5552923" y="3433781"/>
                    <a:ext cx="40481" cy="9525"/>
                  </a:xfrm>
                  <a:custGeom>
                    <a:avLst/>
                    <a:gdLst>
                      <a:gd name="connsiteX0" fmla="*/ 40730 w 40481"/>
                      <a:gd name="connsiteY0" fmla="*/ 122 h 9525"/>
                      <a:gd name="connsiteX1" fmla="*/ 248 w 40481"/>
                      <a:gd name="connsiteY1" fmla="*/ 122 h 9525"/>
                    </a:gdLst>
                    <a:ahLst/>
                    <a:cxnLst>
                      <a:cxn ang="0">
                        <a:pos x="connsiteX0" y="connsiteY0"/>
                      </a:cxn>
                      <a:cxn ang="0">
                        <a:pos x="connsiteX1" y="connsiteY1"/>
                      </a:cxn>
                    </a:cxnLst>
                    <a:rect l="l" t="t" r="r" b="b"/>
                    <a:pathLst>
                      <a:path w="40481" h="9525">
                        <a:moveTo>
                          <a:pt x="40730" y="122"/>
                        </a:moveTo>
                        <a:lnTo>
                          <a:pt x="248" y="12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37" name="Graphic 1449">
                  <a:extLst>
                    <a:ext uri="{FF2B5EF4-FFF2-40B4-BE49-F238E27FC236}">
                      <a16:creationId xmlns:a16="http://schemas.microsoft.com/office/drawing/2014/main" id="{BE5843A9-F949-77B4-9A31-8C153602B522}"/>
                    </a:ext>
                  </a:extLst>
                </p:cNvPr>
                <p:cNvGrpSpPr/>
                <p:nvPr/>
              </p:nvGrpSpPr>
              <p:grpSpPr>
                <a:xfrm>
                  <a:off x="5614393" y="3527584"/>
                  <a:ext cx="67468" cy="67467"/>
                  <a:chOff x="5551018" y="3413493"/>
                  <a:chExt cx="40481" cy="40481"/>
                </a:xfrm>
                <a:solidFill>
                  <a:srgbClr val="000000"/>
                </a:solidFill>
              </p:grpSpPr>
              <p:sp>
                <p:nvSpPr>
                  <p:cNvPr id="1340" name="Freeform: Shape 1339">
                    <a:extLst>
                      <a:ext uri="{FF2B5EF4-FFF2-40B4-BE49-F238E27FC236}">
                        <a16:creationId xmlns:a16="http://schemas.microsoft.com/office/drawing/2014/main" id="{35D1C809-4D0F-032E-2761-D4B98A227BAA}"/>
                      </a:ext>
                    </a:extLst>
                  </p:cNvPr>
                  <p:cNvSpPr/>
                  <p:nvPr/>
                </p:nvSpPr>
                <p:spPr>
                  <a:xfrm>
                    <a:off x="5571306" y="3413493"/>
                    <a:ext cx="9525" cy="40481"/>
                  </a:xfrm>
                  <a:custGeom>
                    <a:avLst/>
                    <a:gdLst>
                      <a:gd name="connsiteX0" fmla="*/ 248 w 9525"/>
                      <a:gd name="connsiteY0" fmla="*/ 122 h 40481"/>
                      <a:gd name="connsiteX1" fmla="*/ 248 w 9525"/>
                      <a:gd name="connsiteY1" fmla="*/ 40603 h 40481"/>
                    </a:gdLst>
                    <a:ahLst/>
                    <a:cxnLst>
                      <a:cxn ang="0">
                        <a:pos x="connsiteX0" y="connsiteY0"/>
                      </a:cxn>
                      <a:cxn ang="0">
                        <a:pos x="connsiteX1" y="connsiteY1"/>
                      </a:cxn>
                    </a:cxnLst>
                    <a:rect l="l" t="t" r="r" b="b"/>
                    <a:pathLst>
                      <a:path w="9525" h="40481">
                        <a:moveTo>
                          <a:pt x="248" y="122"/>
                        </a:moveTo>
                        <a:lnTo>
                          <a:pt x="248" y="4060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41" name="Freeform: Shape 1340">
                    <a:extLst>
                      <a:ext uri="{FF2B5EF4-FFF2-40B4-BE49-F238E27FC236}">
                        <a16:creationId xmlns:a16="http://schemas.microsoft.com/office/drawing/2014/main" id="{06788046-AA00-512B-02A8-62FBE093A828}"/>
                      </a:ext>
                    </a:extLst>
                  </p:cNvPr>
                  <p:cNvSpPr/>
                  <p:nvPr/>
                </p:nvSpPr>
                <p:spPr>
                  <a:xfrm>
                    <a:off x="5551018" y="3433781"/>
                    <a:ext cx="40481" cy="9525"/>
                  </a:xfrm>
                  <a:custGeom>
                    <a:avLst/>
                    <a:gdLst>
                      <a:gd name="connsiteX0" fmla="*/ 40729 w 40481"/>
                      <a:gd name="connsiteY0" fmla="*/ 122 h 9525"/>
                      <a:gd name="connsiteX1" fmla="*/ 248 w 40481"/>
                      <a:gd name="connsiteY1" fmla="*/ 122 h 9525"/>
                    </a:gdLst>
                    <a:ahLst/>
                    <a:cxnLst>
                      <a:cxn ang="0">
                        <a:pos x="connsiteX0" y="connsiteY0"/>
                      </a:cxn>
                      <a:cxn ang="0">
                        <a:pos x="connsiteX1" y="connsiteY1"/>
                      </a:cxn>
                    </a:cxnLst>
                    <a:rect l="l" t="t" r="r" b="b"/>
                    <a:pathLst>
                      <a:path w="40481" h="9525">
                        <a:moveTo>
                          <a:pt x="40729" y="122"/>
                        </a:moveTo>
                        <a:lnTo>
                          <a:pt x="248" y="12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38" name="Graphic 1449">
                  <a:extLst>
                    <a:ext uri="{FF2B5EF4-FFF2-40B4-BE49-F238E27FC236}">
                      <a16:creationId xmlns:a16="http://schemas.microsoft.com/office/drawing/2014/main" id="{324E3F6A-2221-0932-195D-A1FD0548EB80}"/>
                    </a:ext>
                  </a:extLst>
                </p:cNvPr>
                <p:cNvGrpSpPr/>
                <p:nvPr/>
              </p:nvGrpSpPr>
              <p:grpSpPr>
                <a:xfrm>
                  <a:off x="5611060" y="3527584"/>
                  <a:ext cx="67468" cy="67467"/>
                  <a:chOff x="5549018" y="3413493"/>
                  <a:chExt cx="40481" cy="40481"/>
                </a:xfrm>
                <a:solidFill>
                  <a:srgbClr val="000000"/>
                </a:solidFill>
              </p:grpSpPr>
              <p:sp>
                <p:nvSpPr>
                  <p:cNvPr id="1338" name="Freeform: Shape 1337">
                    <a:extLst>
                      <a:ext uri="{FF2B5EF4-FFF2-40B4-BE49-F238E27FC236}">
                        <a16:creationId xmlns:a16="http://schemas.microsoft.com/office/drawing/2014/main" id="{4B23B6A8-9D1F-AC8C-2EF7-82D7599BAF24}"/>
                      </a:ext>
                    </a:extLst>
                  </p:cNvPr>
                  <p:cNvSpPr/>
                  <p:nvPr/>
                </p:nvSpPr>
                <p:spPr>
                  <a:xfrm>
                    <a:off x="5569306" y="3413493"/>
                    <a:ext cx="9525" cy="40481"/>
                  </a:xfrm>
                  <a:custGeom>
                    <a:avLst/>
                    <a:gdLst>
                      <a:gd name="connsiteX0" fmla="*/ 248 w 9525"/>
                      <a:gd name="connsiteY0" fmla="*/ 122 h 40481"/>
                      <a:gd name="connsiteX1" fmla="*/ 248 w 9525"/>
                      <a:gd name="connsiteY1" fmla="*/ 40603 h 40481"/>
                    </a:gdLst>
                    <a:ahLst/>
                    <a:cxnLst>
                      <a:cxn ang="0">
                        <a:pos x="connsiteX0" y="connsiteY0"/>
                      </a:cxn>
                      <a:cxn ang="0">
                        <a:pos x="connsiteX1" y="connsiteY1"/>
                      </a:cxn>
                    </a:cxnLst>
                    <a:rect l="l" t="t" r="r" b="b"/>
                    <a:pathLst>
                      <a:path w="9525" h="40481">
                        <a:moveTo>
                          <a:pt x="248" y="122"/>
                        </a:moveTo>
                        <a:lnTo>
                          <a:pt x="248" y="4060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39" name="Freeform: Shape 1338">
                    <a:extLst>
                      <a:ext uri="{FF2B5EF4-FFF2-40B4-BE49-F238E27FC236}">
                        <a16:creationId xmlns:a16="http://schemas.microsoft.com/office/drawing/2014/main" id="{D0D8598A-BE0B-3FA2-1DAA-7E7C6F4FD94C}"/>
                      </a:ext>
                    </a:extLst>
                  </p:cNvPr>
                  <p:cNvSpPr/>
                  <p:nvPr/>
                </p:nvSpPr>
                <p:spPr>
                  <a:xfrm>
                    <a:off x="5549018" y="3433781"/>
                    <a:ext cx="40481" cy="9525"/>
                  </a:xfrm>
                  <a:custGeom>
                    <a:avLst/>
                    <a:gdLst>
                      <a:gd name="connsiteX0" fmla="*/ 40729 w 40481"/>
                      <a:gd name="connsiteY0" fmla="*/ 122 h 9525"/>
                      <a:gd name="connsiteX1" fmla="*/ 248 w 40481"/>
                      <a:gd name="connsiteY1" fmla="*/ 122 h 9525"/>
                    </a:gdLst>
                    <a:ahLst/>
                    <a:cxnLst>
                      <a:cxn ang="0">
                        <a:pos x="connsiteX0" y="connsiteY0"/>
                      </a:cxn>
                      <a:cxn ang="0">
                        <a:pos x="connsiteX1" y="connsiteY1"/>
                      </a:cxn>
                    </a:cxnLst>
                    <a:rect l="l" t="t" r="r" b="b"/>
                    <a:pathLst>
                      <a:path w="40481" h="9525">
                        <a:moveTo>
                          <a:pt x="40729" y="122"/>
                        </a:moveTo>
                        <a:lnTo>
                          <a:pt x="248" y="12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39" name="Graphic 1449">
                  <a:extLst>
                    <a:ext uri="{FF2B5EF4-FFF2-40B4-BE49-F238E27FC236}">
                      <a16:creationId xmlns:a16="http://schemas.microsoft.com/office/drawing/2014/main" id="{C0189C60-A8A4-E667-19BB-43CEE8CB46E8}"/>
                    </a:ext>
                  </a:extLst>
                </p:cNvPr>
                <p:cNvGrpSpPr/>
                <p:nvPr/>
              </p:nvGrpSpPr>
              <p:grpSpPr>
                <a:xfrm>
                  <a:off x="5532160" y="3508534"/>
                  <a:ext cx="67468" cy="67467"/>
                  <a:chOff x="5501678" y="3402063"/>
                  <a:chExt cx="40481" cy="40481"/>
                </a:xfrm>
                <a:solidFill>
                  <a:srgbClr val="000000"/>
                </a:solidFill>
              </p:grpSpPr>
              <p:sp>
                <p:nvSpPr>
                  <p:cNvPr id="1336" name="Freeform: Shape 1335">
                    <a:extLst>
                      <a:ext uri="{FF2B5EF4-FFF2-40B4-BE49-F238E27FC236}">
                        <a16:creationId xmlns:a16="http://schemas.microsoft.com/office/drawing/2014/main" id="{89B7E8DE-A60A-DEAD-F9CF-0199731C8D0E}"/>
                      </a:ext>
                    </a:extLst>
                  </p:cNvPr>
                  <p:cNvSpPr/>
                  <p:nvPr/>
                </p:nvSpPr>
                <p:spPr>
                  <a:xfrm>
                    <a:off x="5521967" y="3402063"/>
                    <a:ext cx="9525" cy="40481"/>
                  </a:xfrm>
                  <a:custGeom>
                    <a:avLst/>
                    <a:gdLst>
                      <a:gd name="connsiteX0" fmla="*/ 243 w 9525"/>
                      <a:gd name="connsiteY0" fmla="*/ 120 h 40481"/>
                      <a:gd name="connsiteX1" fmla="*/ 243 w 9525"/>
                      <a:gd name="connsiteY1" fmla="*/ 40602 h 40481"/>
                    </a:gdLst>
                    <a:ahLst/>
                    <a:cxnLst>
                      <a:cxn ang="0">
                        <a:pos x="connsiteX0" y="connsiteY0"/>
                      </a:cxn>
                      <a:cxn ang="0">
                        <a:pos x="connsiteX1" y="connsiteY1"/>
                      </a:cxn>
                    </a:cxnLst>
                    <a:rect l="l" t="t" r="r" b="b"/>
                    <a:pathLst>
                      <a:path w="9525" h="40481">
                        <a:moveTo>
                          <a:pt x="243" y="120"/>
                        </a:moveTo>
                        <a:lnTo>
                          <a:pt x="243" y="4060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37" name="Freeform: Shape 1336">
                    <a:extLst>
                      <a:ext uri="{FF2B5EF4-FFF2-40B4-BE49-F238E27FC236}">
                        <a16:creationId xmlns:a16="http://schemas.microsoft.com/office/drawing/2014/main" id="{55B17855-0B67-2A8A-BDDD-39C02B7F2D60}"/>
                      </a:ext>
                    </a:extLst>
                  </p:cNvPr>
                  <p:cNvSpPr/>
                  <p:nvPr/>
                </p:nvSpPr>
                <p:spPr>
                  <a:xfrm>
                    <a:off x="5501678" y="3422351"/>
                    <a:ext cx="40481" cy="9525"/>
                  </a:xfrm>
                  <a:custGeom>
                    <a:avLst/>
                    <a:gdLst>
                      <a:gd name="connsiteX0" fmla="*/ 40724 w 40481"/>
                      <a:gd name="connsiteY0" fmla="*/ 120 h 9525"/>
                      <a:gd name="connsiteX1" fmla="*/ 243 w 40481"/>
                      <a:gd name="connsiteY1" fmla="*/ 120 h 9525"/>
                    </a:gdLst>
                    <a:ahLst/>
                    <a:cxnLst>
                      <a:cxn ang="0">
                        <a:pos x="connsiteX0" y="connsiteY0"/>
                      </a:cxn>
                      <a:cxn ang="0">
                        <a:pos x="connsiteX1" y="connsiteY1"/>
                      </a:cxn>
                    </a:cxnLst>
                    <a:rect l="l" t="t" r="r" b="b"/>
                    <a:pathLst>
                      <a:path w="40481" h="9525">
                        <a:moveTo>
                          <a:pt x="40724" y="120"/>
                        </a:moveTo>
                        <a:lnTo>
                          <a:pt x="243" y="1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40" name="Graphic 1449">
                  <a:extLst>
                    <a:ext uri="{FF2B5EF4-FFF2-40B4-BE49-F238E27FC236}">
                      <a16:creationId xmlns:a16="http://schemas.microsoft.com/office/drawing/2014/main" id="{D0FFA5D3-C036-F788-085D-92AB094B02EA}"/>
                    </a:ext>
                  </a:extLst>
                </p:cNvPr>
                <p:cNvGrpSpPr/>
                <p:nvPr/>
              </p:nvGrpSpPr>
              <p:grpSpPr>
                <a:xfrm>
                  <a:off x="5546765" y="3508534"/>
                  <a:ext cx="67468" cy="67467"/>
                  <a:chOff x="5510441" y="3402063"/>
                  <a:chExt cx="40481" cy="40481"/>
                </a:xfrm>
                <a:solidFill>
                  <a:srgbClr val="000000"/>
                </a:solidFill>
              </p:grpSpPr>
              <p:sp>
                <p:nvSpPr>
                  <p:cNvPr id="1334" name="Freeform: Shape 1333">
                    <a:extLst>
                      <a:ext uri="{FF2B5EF4-FFF2-40B4-BE49-F238E27FC236}">
                        <a16:creationId xmlns:a16="http://schemas.microsoft.com/office/drawing/2014/main" id="{8930B3C3-3F4B-E2AC-C121-39DDB756C7C9}"/>
                      </a:ext>
                    </a:extLst>
                  </p:cNvPr>
                  <p:cNvSpPr/>
                  <p:nvPr/>
                </p:nvSpPr>
                <p:spPr>
                  <a:xfrm>
                    <a:off x="5530730" y="3402063"/>
                    <a:ext cx="9525" cy="40481"/>
                  </a:xfrm>
                  <a:custGeom>
                    <a:avLst/>
                    <a:gdLst>
                      <a:gd name="connsiteX0" fmla="*/ 244 w 9525"/>
                      <a:gd name="connsiteY0" fmla="*/ 120 h 40481"/>
                      <a:gd name="connsiteX1" fmla="*/ 244 w 9525"/>
                      <a:gd name="connsiteY1" fmla="*/ 40602 h 40481"/>
                    </a:gdLst>
                    <a:ahLst/>
                    <a:cxnLst>
                      <a:cxn ang="0">
                        <a:pos x="connsiteX0" y="connsiteY0"/>
                      </a:cxn>
                      <a:cxn ang="0">
                        <a:pos x="connsiteX1" y="connsiteY1"/>
                      </a:cxn>
                    </a:cxnLst>
                    <a:rect l="l" t="t" r="r" b="b"/>
                    <a:pathLst>
                      <a:path w="9525" h="40481">
                        <a:moveTo>
                          <a:pt x="244" y="120"/>
                        </a:moveTo>
                        <a:lnTo>
                          <a:pt x="244" y="4060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35" name="Freeform: Shape 1334">
                    <a:extLst>
                      <a:ext uri="{FF2B5EF4-FFF2-40B4-BE49-F238E27FC236}">
                        <a16:creationId xmlns:a16="http://schemas.microsoft.com/office/drawing/2014/main" id="{E438D891-A97D-21FA-F581-514857E2E33E}"/>
                      </a:ext>
                    </a:extLst>
                  </p:cNvPr>
                  <p:cNvSpPr/>
                  <p:nvPr/>
                </p:nvSpPr>
                <p:spPr>
                  <a:xfrm>
                    <a:off x="5510441" y="3422351"/>
                    <a:ext cx="40481" cy="9525"/>
                  </a:xfrm>
                  <a:custGeom>
                    <a:avLst/>
                    <a:gdLst>
                      <a:gd name="connsiteX0" fmla="*/ 40725 w 40481"/>
                      <a:gd name="connsiteY0" fmla="*/ 120 h 9525"/>
                      <a:gd name="connsiteX1" fmla="*/ 244 w 40481"/>
                      <a:gd name="connsiteY1" fmla="*/ 120 h 9525"/>
                    </a:gdLst>
                    <a:ahLst/>
                    <a:cxnLst>
                      <a:cxn ang="0">
                        <a:pos x="connsiteX0" y="connsiteY0"/>
                      </a:cxn>
                      <a:cxn ang="0">
                        <a:pos x="connsiteX1" y="connsiteY1"/>
                      </a:cxn>
                    </a:cxnLst>
                    <a:rect l="l" t="t" r="r" b="b"/>
                    <a:pathLst>
                      <a:path w="40481" h="9525">
                        <a:moveTo>
                          <a:pt x="40725" y="120"/>
                        </a:moveTo>
                        <a:lnTo>
                          <a:pt x="244" y="1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41" name="Graphic 1449">
                  <a:extLst>
                    <a:ext uri="{FF2B5EF4-FFF2-40B4-BE49-F238E27FC236}">
                      <a16:creationId xmlns:a16="http://schemas.microsoft.com/office/drawing/2014/main" id="{202C4A63-1461-F4B6-2F12-6D99E13C4EA1}"/>
                    </a:ext>
                  </a:extLst>
                </p:cNvPr>
                <p:cNvGrpSpPr/>
                <p:nvPr/>
              </p:nvGrpSpPr>
              <p:grpSpPr>
                <a:xfrm>
                  <a:off x="5577245" y="3508534"/>
                  <a:ext cx="67468" cy="67467"/>
                  <a:chOff x="5528729" y="3402063"/>
                  <a:chExt cx="40481" cy="40481"/>
                </a:xfrm>
                <a:solidFill>
                  <a:srgbClr val="000000"/>
                </a:solidFill>
              </p:grpSpPr>
              <p:sp>
                <p:nvSpPr>
                  <p:cNvPr id="1332" name="Freeform: Shape 1331">
                    <a:extLst>
                      <a:ext uri="{FF2B5EF4-FFF2-40B4-BE49-F238E27FC236}">
                        <a16:creationId xmlns:a16="http://schemas.microsoft.com/office/drawing/2014/main" id="{C687205C-C11E-85FA-0C98-89E77E38E20C}"/>
                      </a:ext>
                    </a:extLst>
                  </p:cNvPr>
                  <p:cNvSpPr/>
                  <p:nvPr/>
                </p:nvSpPr>
                <p:spPr>
                  <a:xfrm>
                    <a:off x="5549018" y="3402063"/>
                    <a:ext cx="9525" cy="40481"/>
                  </a:xfrm>
                  <a:custGeom>
                    <a:avLst/>
                    <a:gdLst>
                      <a:gd name="connsiteX0" fmla="*/ 246 w 9525"/>
                      <a:gd name="connsiteY0" fmla="*/ 120 h 40481"/>
                      <a:gd name="connsiteX1" fmla="*/ 246 w 9525"/>
                      <a:gd name="connsiteY1" fmla="*/ 40602 h 40481"/>
                    </a:gdLst>
                    <a:ahLst/>
                    <a:cxnLst>
                      <a:cxn ang="0">
                        <a:pos x="connsiteX0" y="connsiteY0"/>
                      </a:cxn>
                      <a:cxn ang="0">
                        <a:pos x="connsiteX1" y="connsiteY1"/>
                      </a:cxn>
                    </a:cxnLst>
                    <a:rect l="l" t="t" r="r" b="b"/>
                    <a:pathLst>
                      <a:path w="9525" h="40481">
                        <a:moveTo>
                          <a:pt x="246" y="120"/>
                        </a:moveTo>
                        <a:lnTo>
                          <a:pt x="246" y="4060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33" name="Freeform: Shape 1332">
                    <a:extLst>
                      <a:ext uri="{FF2B5EF4-FFF2-40B4-BE49-F238E27FC236}">
                        <a16:creationId xmlns:a16="http://schemas.microsoft.com/office/drawing/2014/main" id="{E8585496-ACE0-BCF7-8EAD-D9160D6DC75B}"/>
                      </a:ext>
                    </a:extLst>
                  </p:cNvPr>
                  <p:cNvSpPr/>
                  <p:nvPr/>
                </p:nvSpPr>
                <p:spPr>
                  <a:xfrm>
                    <a:off x="5528729" y="3422351"/>
                    <a:ext cx="40481" cy="9525"/>
                  </a:xfrm>
                  <a:custGeom>
                    <a:avLst/>
                    <a:gdLst>
                      <a:gd name="connsiteX0" fmla="*/ 40727 w 40481"/>
                      <a:gd name="connsiteY0" fmla="*/ 120 h 9525"/>
                      <a:gd name="connsiteX1" fmla="*/ 246 w 40481"/>
                      <a:gd name="connsiteY1" fmla="*/ 120 h 9525"/>
                    </a:gdLst>
                    <a:ahLst/>
                    <a:cxnLst>
                      <a:cxn ang="0">
                        <a:pos x="connsiteX0" y="connsiteY0"/>
                      </a:cxn>
                      <a:cxn ang="0">
                        <a:pos x="connsiteX1" y="connsiteY1"/>
                      </a:cxn>
                    </a:cxnLst>
                    <a:rect l="l" t="t" r="r" b="b"/>
                    <a:pathLst>
                      <a:path w="40481" h="9525">
                        <a:moveTo>
                          <a:pt x="40727" y="120"/>
                        </a:moveTo>
                        <a:lnTo>
                          <a:pt x="246" y="1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42" name="Graphic 1449">
                  <a:extLst>
                    <a:ext uri="{FF2B5EF4-FFF2-40B4-BE49-F238E27FC236}">
                      <a16:creationId xmlns:a16="http://schemas.microsoft.com/office/drawing/2014/main" id="{5D0FE06A-4088-8FB7-699C-B6119311D084}"/>
                    </a:ext>
                  </a:extLst>
                </p:cNvPr>
                <p:cNvGrpSpPr/>
                <p:nvPr/>
              </p:nvGrpSpPr>
              <p:grpSpPr>
                <a:xfrm>
                  <a:off x="5575500" y="3508534"/>
                  <a:ext cx="67468" cy="67467"/>
                  <a:chOff x="5527682" y="3402063"/>
                  <a:chExt cx="40481" cy="40481"/>
                </a:xfrm>
                <a:solidFill>
                  <a:srgbClr val="000000"/>
                </a:solidFill>
              </p:grpSpPr>
              <p:sp>
                <p:nvSpPr>
                  <p:cNvPr id="1330" name="Freeform: Shape 1329">
                    <a:extLst>
                      <a:ext uri="{FF2B5EF4-FFF2-40B4-BE49-F238E27FC236}">
                        <a16:creationId xmlns:a16="http://schemas.microsoft.com/office/drawing/2014/main" id="{C18C3680-652E-17D6-EF22-3D66C9A1BA7F}"/>
                      </a:ext>
                    </a:extLst>
                  </p:cNvPr>
                  <p:cNvSpPr/>
                  <p:nvPr/>
                </p:nvSpPr>
                <p:spPr>
                  <a:xfrm>
                    <a:off x="5547970" y="3402063"/>
                    <a:ext cx="9525" cy="40481"/>
                  </a:xfrm>
                  <a:custGeom>
                    <a:avLst/>
                    <a:gdLst>
                      <a:gd name="connsiteX0" fmla="*/ 246 w 9525"/>
                      <a:gd name="connsiteY0" fmla="*/ 120 h 40481"/>
                      <a:gd name="connsiteX1" fmla="*/ 246 w 9525"/>
                      <a:gd name="connsiteY1" fmla="*/ 40602 h 40481"/>
                    </a:gdLst>
                    <a:ahLst/>
                    <a:cxnLst>
                      <a:cxn ang="0">
                        <a:pos x="connsiteX0" y="connsiteY0"/>
                      </a:cxn>
                      <a:cxn ang="0">
                        <a:pos x="connsiteX1" y="connsiteY1"/>
                      </a:cxn>
                    </a:cxnLst>
                    <a:rect l="l" t="t" r="r" b="b"/>
                    <a:pathLst>
                      <a:path w="9525" h="40481">
                        <a:moveTo>
                          <a:pt x="246" y="120"/>
                        </a:moveTo>
                        <a:lnTo>
                          <a:pt x="246" y="4060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31" name="Freeform: Shape 1330">
                    <a:extLst>
                      <a:ext uri="{FF2B5EF4-FFF2-40B4-BE49-F238E27FC236}">
                        <a16:creationId xmlns:a16="http://schemas.microsoft.com/office/drawing/2014/main" id="{3993E19A-1CFB-298C-B261-E775FE466789}"/>
                      </a:ext>
                    </a:extLst>
                  </p:cNvPr>
                  <p:cNvSpPr/>
                  <p:nvPr/>
                </p:nvSpPr>
                <p:spPr>
                  <a:xfrm>
                    <a:off x="5527682" y="3422351"/>
                    <a:ext cx="40481" cy="9525"/>
                  </a:xfrm>
                  <a:custGeom>
                    <a:avLst/>
                    <a:gdLst>
                      <a:gd name="connsiteX0" fmla="*/ 40727 w 40481"/>
                      <a:gd name="connsiteY0" fmla="*/ 120 h 9525"/>
                      <a:gd name="connsiteX1" fmla="*/ 246 w 40481"/>
                      <a:gd name="connsiteY1" fmla="*/ 120 h 9525"/>
                    </a:gdLst>
                    <a:ahLst/>
                    <a:cxnLst>
                      <a:cxn ang="0">
                        <a:pos x="connsiteX0" y="connsiteY0"/>
                      </a:cxn>
                      <a:cxn ang="0">
                        <a:pos x="connsiteX1" y="connsiteY1"/>
                      </a:cxn>
                    </a:cxnLst>
                    <a:rect l="l" t="t" r="r" b="b"/>
                    <a:pathLst>
                      <a:path w="40481" h="9525">
                        <a:moveTo>
                          <a:pt x="40727" y="120"/>
                        </a:moveTo>
                        <a:lnTo>
                          <a:pt x="246" y="1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43" name="Graphic 1449">
                  <a:extLst>
                    <a:ext uri="{FF2B5EF4-FFF2-40B4-BE49-F238E27FC236}">
                      <a16:creationId xmlns:a16="http://schemas.microsoft.com/office/drawing/2014/main" id="{EFB28B74-9244-506A-D1FB-A2F59E0E8756}"/>
                    </a:ext>
                  </a:extLst>
                </p:cNvPr>
                <p:cNvGrpSpPr/>
                <p:nvPr/>
              </p:nvGrpSpPr>
              <p:grpSpPr>
                <a:xfrm>
                  <a:off x="5512793" y="3478213"/>
                  <a:ext cx="67468" cy="67467"/>
                  <a:chOff x="5490058" y="3383870"/>
                  <a:chExt cx="40481" cy="40481"/>
                </a:xfrm>
                <a:solidFill>
                  <a:srgbClr val="000000"/>
                </a:solidFill>
              </p:grpSpPr>
              <p:sp>
                <p:nvSpPr>
                  <p:cNvPr id="1328" name="Freeform: Shape 1327">
                    <a:extLst>
                      <a:ext uri="{FF2B5EF4-FFF2-40B4-BE49-F238E27FC236}">
                        <a16:creationId xmlns:a16="http://schemas.microsoft.com/office/drawing/2014/main" id="{0833DCCA-2492-B993-D5DC-D726188BD527}"/>
                      </a:ext>
                    </a:extLst>
                  </p:cNvPr>
                  <p:cNvSpPr/>
                  <p:nvPr/>
                </p:nvSpPr>
                <p:spPr>
                  <a:xfrm>
                    <a:off x="5510346" y="3383870"/>
                    <a:ext cx="9525" cy="40481"/>
                  </a:xfrm>
                  <a:custGeom>
                    <a:avLst/>
                    <a:gdLst>
                      <a:gd name="connsiteX0" fmla="*/ 242 w 9525"/>
                      <a:gd name="connsiteY0" fmla="*/ 118 h 40481"/>
                      <a:gd name="connsiteX1" fmla="*/ 242 w 9525"/>
                      <a:gd name="connsiteY1" fmla="*/ 40600 h 40481"/>
                    </a:gdLst>
                    <a:ahLst/>
                    <a:cxnLst>
                      <a:cxn ang="0">
                        <a:pos x="connsiteX0" y="connsiteY0"/>
                      </a:cxn>
                      <a:cxn ang="0">
                        <a:pos x="connsiteX1" y="connsiteY1"/>
                      </a:cxn>
                    </a:cxnLst>
                    <a:rect l="l" t="t" r="r" b="b"/>
                    <a:pathLst>
                      <a:path w="9525" h="40481">
                        <a:moveTo>
                          <a:pt x="242" y="118"/>
                        </a:moveTo>
                        <a:lnTo>
                          <a:pt x="242" y="4060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29" name="Freeform: Shape 1328">
                    <a:extLst>
                      <a:ext uri="{FF2B5EF4-FFF2-40B4-BE49-F238E27FC236}">
                        <a16:creationId xmlns:a16="http://schemas.microsoft.com/office/drawing/2014/main" id="{D2EF7CFD-5EC3-8977-1039-57AB865A707E}"/>
                      </a:ext>
                    </a:extLst>
                  </p:cNvPr>
                  <p:cNvSpPr/>
                  <p:nvPr/>
                </p:nvSpPr>
                <p:spPr>
                  <a:xfrm>
                    <a:off x="5490058" y="3404158"/>
                    <a:ext cx="40481" cy="9525"/>
                  </a:xfrm>
                  <a:custGeom>
                    <a:avLst/>
                    <a:gdLst>
                      <a:gd name="connsiteX0" fmla="*/ 40723 w 40481"/>
                      <a:gd name="connsiteY0" fmla="*/ 118 h 9525"/>
                      <a:gd name="connsiteX1" fmla="*/ 242 w 40481"/>
                      <a:gd name="connsiteY1" fmla="*/ 118 h 9525"/>
                    </a:gdLst>
                    <a:ahLst/>
                    <a:cxnLst>
                      <a:cxn ang="0">
                        <a:pos x="connsiteX0" y="connsiteY0"/>
                      </a:cxn>
                      <a:cxn ang="0">
                        <a:pos x="connsiteX1" y="connsiteY1"/>
                      </a:cxn>
                    </a:cxnLst>
                    <a:rect l="l" t="t" r="r" b="b"/>
                    <a:pathLst>
                      <a:path w="40481" h="9525">
                        <a:moveTo>
                          <a:pt x="40723" y="118"/>
                        </a:moveTo>
                        <a:lnTo>
                          <a:pt x="242" y="11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44" name="Graphic 1449">
                  <a:extLst>
                    <a:ext uri="{FF2B5EF4-FFF2-40B4-BE49-F238E27FC236}">
                      <a16:creationId xmlns:a16="http://schemas.microsoft.com/office/drawing/2014/main" id="{209B4356-23F1-1395-592D-FF13F5477F17}"/>
                    </a:ext>
                  </a:extLst>
                </p:cNvPr>
                <p:cNvGrpSpPr/>
                <p:nvPr/>
              </p:nvGrpSpPr>
              <p:grpSpPr>
                <a:xfrm>
                  <a:off x="5470407" y="3464720"/>
                  <a:ext cx="67468" cy="67467"/>
                  <a:chOff x="5464626" y="3375774"/>
                  <a:chExt cx="40481" cy="40481"/>
                </a:xfrm>
                <a:solidFill>
                  <a:srgbClr val="000000"/>
                </a:solidFill>
              </p:grpSpPr>
              <p:sp>
                <p:nvSpPr>
                  <p:cNvPr id="1326" name="Freeform: Shape 1325">
                    <a:extLst>
                      <a:ext uri="{FF2B5EF4-FFF2-40B4-BE49-F238E27FC236}">
                        <a16:creationId xmlns:a16="http://schemas.microsoft.com/office/drawing/2014/main" id="{AEF1B87C-9FE6-4DF6-D747-287EBF3FDCE6}"/>
                      </a:ext>
                    </a:extLst>
                  </p:cNvPr>
                  <p:cNvSpPr/>
                  <p:nvPr/>
                </p:nvSpPr>
                <p:spPr>
                  <a:xfrm>
                    <a:off x="5484914" y="3375774"/>
                    <a:ext cx="9525" cy="40481"/>
                  </a:xfrm>
                  <a:custGeom>
                    <a:avLst/>
                    <a:gdLst>
                      <a:gd name="connsiteX0" fmla="*/ 239 w 9525"/>
                      <a:gd name="connsiteY0" fmla="*/ 118 h 40481"/>
                      <a:gd name="connsiteX1" fmla="*/ 239 w 9525"/>
                      <a:gd name="connsiteY1" fmla="*/ 40599 h 40481"/>
                    </a:gdLst>
                    <a:ahLst/>
                    <a:cxnLst>
                      <a:cxn ang="0">
                        <a:pos x="connsiteX0" y="connsiteY0"/>
                      </a:cxn>
                      <a:cxn ang="0">
                        <a:pos x="connsiteX1" y="connsiteY1"/>
                      </a:cxn>
                    </a:cxnLst>
                    <a:rect l="l" t="t" r="r" b="b"/>
                    <a:pathLst>
                      <a:path w="9525" h="40481">
                        <a:moveTo>
                          <a:pt x="239" y="118"/>
                        </a:moveTo>
                        <a:lnTo>
                          <a:pt x="239" y="4059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27" name="Freeform: Shape 1326">
                    <a:extLst>
                      <a:ext uri="{FF2B5EF4-FFF2-40B4-BE49-F238E27FC236}">
                        <a16:creationId xmlns:a16="http://schemas.microsoft.com/office/drawing/2014/main" id="{8720187B-496D-CE3F-73DB-3CA169BF4FA7}"/>
                      </a:ext>
                    </a:extLst>
                  </p:cNvPr>
                  <p:cNvSpPr/>
                  <p:nvPr/>
                </p:nvSpPr>
                <p:spPr>
                  <a:xfrm>
                    <a:off x="5464626" y="3396062"/>
                    <a:ext cx="40481" cy="9525"/>
                  </a:xfrm>
                  <a:custGeom>
                    <a:avLst/>
                    <a:gdLst>
                      <a:gd name="connsiteX0" fmla="*/ 40720 w 40481"/>
                      <a:gd name="connsiteY0" fmla="*/ 118 h 9525"/>
                      <a:gd name="connsiteX1" fmla="*/ 239 w 40481"/>
                      <a:gd name="connsiteY1" fmla="*/ 118 h 9525"/>
                    </a:gdLst>
                    <a:ahLst/>
                    <a:cxnLst>
                      <a:cxn ang="0">
                        <a:pos x="connsiteX0" y="connsiteY0"/>
                      </a:cxn>
                      <a:cxn ang="0">
                        <a:pos x="connsiteX1" y="connsiteY1"/>
                      </a:cxn>
                    </a:cxnLst>
                    <a:rect l="l" t="t" r="r" b="b"/>
                    <a:pathLst>
                      <a:path w="40481" h="9525">
                        <a:moveTo>
                          <a:pt x="40720" y="118"/>
                        </a:moveTo>
                        <a:lnTo>
                          <a:pt x="239" y="11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45" name="Graphic 1449">
                  <a:extLst>
                    <a:ext uri="{FF2B5EF4-FFF2-40B4-BE49-F238E27FC236}">
                      <a16:creationId xmlns:a16="http://schemas.microsoft.com/office/drawing/2014/main" id="{420E4697-CD97-F412-032F-DE47EF1B9137}"/>
                    </a:ext>
                  </a:extLst>
                </p:cNvPr>
                <p:cNvGrpSpPr/>
                <p:nvPr/>
              </p:nvGrpSpPr>
              <p:grpSpPr>
                <a:xfrm>
                  <a:off x="5490728" y="3464720"/>
                  <a:ext cx="67468" cy="67467"/>
                  <a:chOff x="5476818" y="3375774"/>
                  <a:chExt cx="40481" cy="40481"/>
                </a:xfrm>
                <a:solidFill>
                  <a:srgbClr val="000000"/>
                </a:solidFill>
              </p:grpSpPr>
              <p:sp>
                <p:nvSpPr>
                  <p:cNvPr id="1324" name="Freeform: Shape 1323">
                    <a:extLst>
                      <a:ext uri="{FF2B5EF4-FFF2-40B4-BE49-F238E27FC236}">
                        <a16:creationId xmlns:a16="http://schemas.microsoft.com/office/drawing/2014/main" id="{9C84CC4C-9126-632D-4CE6-69103BD251E7}"/>
                      </a:ext>
                    </a:extLst>
                  </p:cNvPr>
                  <p:cNvSpPr/>
                  <p:nvPr/>
                </p:nvSpPr>
                <p:spPr>
                  <a:xfrm>
                    <a:off x="5497106" y="3375774"/>
                    <a:ext cx="9525" cy="40481"/>
                  </a:xfrm>
                  <a:custGeom>
                    <a:avLst/>
                    <a:gdLst>
                      <a:gd name="connsiteX0" fmla="*/ 240 w 9525"/>
                      <a:gd name="connsiteY0" fmla="*/ 118 h 40481"/>
                      <a:gd name="connsiteX1" fmla="*/ 240 w 9525"/>
                      <a:gd name="connsiteY1" fmla="*/ 40599 h 40481"/>
                    </a:gdLst>
                    <a:ahLst/>
                    <a:cxnLst>
                      <a:cxn ang="0">
                        <a:pos x="connsiteX0" y="connsiteY0"/>
                      </a:cxn>
                      <a:cxn ang="0">
                        <a:pos x="connsiteX1" y="connsiteY1"/>
                      </a:cxn>
                    </a:cxnLst>
                    <a:rect l="l" t="t" r="r" b="b"/>
                    <a:pathLst>
                      <a:path w="9525" h="40481">
                        <a:moveTo>
                          <a:pt x="240" y="118"/>
                        </a:moveTo>
                        <a:lnTo>
                          <a:pt x="240" y="4059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25" name="Freeform: Shape 1324">
                    <a:extLst>
                      <a:ext uri="{FF2B5EF4-FFF2-40B4-BE49-F238E27FC236}">
                        <a16:creationId xmlns:a16="http://schemas.microsoft.com/office/drawing/2014/main" id="{05E1DA29-15CE-F2F0-5092-DBADBA745657}"/>
                      </a:ext>
                    </a:extLst>
                  </p:cNvPr>
                  <p:cNvSpPr/>
                  <p:nvPr/>
                </p:nvSpPr>
                <p:spPr>
                  <a:xfrm>
                    <a:off x="5476818" y="3396062"/>
                    <a:ext cx="40481" cy="9525"/>
                  </a:xfrm>
                  <a:custGeom>
                    <a:avLst/>
                    <a:gdLst>
                      <a:gd name="connsiteX0" fmla="*/ 40722 w 40481"/>
                      <a:gd name="connsiteY0" fmla="*/ 118 h 9525"/>
                      <a:gd name="connsiteX1" fmla="*/ 240 w 40481"/>
                      <a:gd name="connsiteY1" fmla="*/ 118 h 9525"/>
                    </a:gdLst>
                    <a:ahLst/>
                    <a:cxnLst>
                      <a:cxn ang="0">
                        <a:pos x="connsiteX0" y="connsiteY0"/>
                      </a:cxn>
                      <a:cxn ang="0">
                        <a:pos x="connsiteX1" y="connsiteY1"/>
                      </a:cxn>
                    </a:cxnLst>
                    <a:rect l="l" t="t" r="r" b="b"/>
                    <a:pathLst>
                      <a:path w="40481" h="9525">
                        <a:moveTo>
                          <a:pt x="40722" y="118"/>
                        </a:moveTo>
                        <a:lnTo>
                          <a:pt x="240" y="11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46" name="Graphic 1449">
                  <a:extLst>
                    <a:ext uri="{FF2B5EF4-FFF2-40B4-BE49-F238E27FC236}">
                      <a16:creationId xmlns:a16="http://schemas.microsoft.com/office/drawing/2014/main" id="{772114F7-F830-5B5D-20E0-4FF27341F9C9}"/>
                    </a:ext>
                  </a:extLst>
                </p:cNvPr>
                <p:cNvGrpSpPr/>
                <p:nvPr/>
              </p:nvGrpSpPr>
              <p:grpSpPr>
                <a:xfrm>
                  <a:off x="5425640" y="3452179"/>
                  <a:ext cx="67468" cy="67467"/>
                  <a:chOff x="5437766" y="3368249"/>
                  <a:chExt cx="40481" cy="40481"/>
                </a:xfrm>
                <a:solidFill>
                  <a:srgbClr val="000000"/>
                </a:solidFill>
              </p:grpSpPr>
              <p:sp>
                <p:nvSpPr>
                  <p:cNvPr id="1322" name="Freeform: Shape 1321">
                    <a:extLst>
                      <a:ext uri="{FF2B5EF4-FFF2-40B4-BE49-F238E27FC236}">
                        <a16:creationId xmlns:a16="http://schemas.microsoft.com/office/drawing/2014/main" id="{E6687F9E-4D59-314C-0341-3DA5B6AAD240}"/>
                      </a:ext>
                    </a:extLst>
                  </p:cNvPr>
                  <p:cNvSpPr/>
                  <p:nvPr/>
                </p:nvSpPr>
                <p:spPr>
                  <a:xfrm>
                    <a:off x="5458054" y="3368249"/>
                    <a:ext cx="9525" cy="40481"/>
                  </a:xfrm>
                  <a:custGeom>
                    <a:avLst/>
                    <a:gdLst>
                      <a:gd name="connsiteX0" fmla="*/ 236 w 9525"/>
                      <a:gd name="connsiteY0" fmla="*/ 117 h 40481"/>
                      <a:gd name="connsiteX1" fmla="*/ 236 w 9525"/>
                      <a:gd name="connsiteY1" fmla="*/ 40598 h 40481"/>
                    </a:gdLst>
                    <a:ahLst/>
                    <a:cxnLst>
                      <a:cxn ang="0">
                        <a:pos x="connsiteX0" y="connsiteY0"/>
                      </a:cxn>
                      <a:cxn ang="0">
                        <a:pos x="connsiteX1" y="connsiteY1"/>
                      </a:cxn>
                    </a:cxnLst>
                    <a:rect l="l" t="t" r="r" b="b"/>
                    <a:pathLst>
                      <a:path w="9525" h="40481">
                        <a:moveTo>
                          <a:pt x="236" y="117"/>
                        </a:moveTo>
                        <a:lnTo>
                          <a:pt x="236" y="4059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23" name="Freeform: Shape 1322">
                    <a:extLst>
                      <a:ext uri="{FF2B5EF4-FFF2-40B4-BE49-F238E27FC236}">
                        <a16:creationId xmlns:a16="http://schemas.microsoft.com/office/drawing/2014/main" id="{B1D6E935-10A7-F525-042E-D3960BD27FEF}"/>
                      </a:ext>
                    </a:extLst>
                  </p:cNvPr>
                  <p:cNvSpPr/>
                  <p:nvPr/>
                </p:nvSpPr>
                <p:spPr>
                  <a:xfrm>
                    <a:off x="5437766" y="3388537"/>
                    <a:ext cx="40481" cy="9525"/>
                  </a:xfrm>
                  <a:custGeom>
                    <a:avLst/>
                    <a:gdLst>
                      <a:gd name="connsiteX0" fmla="*/ 40718 w 40481"/>
                      <a:gd name="connsiteY0" fmla="*/ 117 h 9525"/>
                      <a:gd name="connsiteX1" fmla="*/ 236 w 40481"/>
                      <a:gd name="connsiteY1" fmla="*/ 117 h 9525"/>
                    </a:gdLst>
                    <a:ahLst/>
                    <a:cxnLst>
                      <a:cxn ang="0">
                        <a:pos x="connsiteX0" y="connsiteY0"/>
                      </a:cxn>
                      <a:cxn ang="0">
                        <a:pos x="connsiteX1" y="connsiteY1"/>
                      </a:cxn>
                    </a:cxnLst>
                    <a:rect l="l" t="t" r="r" b="b"/>
                    <a:pathLst>
                      <a:path w="40481" h="9525">
                        <a:moveTo>
                          <a:pt x="40718" y="117"/>
                        </a:moveTo>
                        <a:lnTo>
                          <a:pt x="236" y="11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47" name="Graphic 1449">
                  <a:extLst>
                    <a:ext uri="{FF2B5EF4-FFF2-40B4-BE49-F238E27FC236}">
                      <a16:creationId xmlns:a16="http://schemas.microsoft.com/office/drawing/2014/main" id="{D70FAE33-A0CB-9D09-5D78-B9B5DDD86905}"/>
                    </a:ext>
                  </a:extLst>
                </p:cNvPr>
                <p:cNvGrpSpPr/>
                <p:nvPr/>
              </p:nvGrpSpPr>
              <p:grpSpPr>
                <a:xfrm>
                  <a:off x="5440404" y="3452179"/>
                  <a:ext cx="67468" cy="67467"/>
                  <a:chOff x="5446624" y="3368249"/>
                  <a:chExt cx="40481" cy="40481"/>
                </a:xfrm>
                <a:solidFill>
                  <a:srgbClr val="000000"/>
                </a:solidFill>
              </p:grpSpPr>
              <p:sp>
                <p:nvSpPr>
                  <p:cNvPr id="1320" name="Freeform: Shape 1319">
                    <a:extLst>
                      <a:ext uri="{FF2B5EF4-FFF2-40B4-BE49-F238E27FC236}">
                        <a16:creationId xmlns:a16="http://schemas.microsoft.com/office/drawing/2014/main" id="{1F3AFF3B-9571-F151-BEED-402AA459F2CC}"/>
                      </a:ext>
                    </a:extLst>
                  </p:cNvPr>
                  <p:cNvSpPr/>
                  <p:nvPr/>
                </p:nvSpPr>
                <p:spPr>
                  <a:xfrm>
                    <a:off x="5466912" y="3368249"/>
                    <a:ext cx="9525" cy="40481"/>
                  </a:xfrm>
                  <a:custGeom>
                    <a:avLst/>
                    <a:gdLst>
                      <a:gd name="connsiteX0" fmla="*/ 237 w 9525"/>
                      <a:gd name="connsiteY0" fmla="*/ 117 h 40481"/>
                      <a:gd name="connsiteX1" fmla="*/ 237 w 9525"/>
                      <a:gd name="connsiteY1" fmla="*/ 40598 h 40481"/>
                    </a:gdLst>
                    <a:ahLst/>
                    <a:cxnLst>
                      <a:cxn ang="0">
                        <a:pos x="connsiteX0" y="connsiteY0"/>
                      </a:cxn>
                      <a:cxn ang="0">
                        <a:pos x="connsiteX1" y="connsiteY1"/>
                      </a:cxn>
                    </a:cxnLst>
                    <a:rect l="l" t="t" r="r" b="b"/>
                    <a:pathLst>
                      <a:path w="9525" h="40481">
                        <a:moveTo>
                          <a:pt x="237" y="117"/>
                        </a:moveTo>
                        <a:lnTo>
                          <a:pt x="237" y="4059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21" name="Freeform: Shape 1320">
                    <a:extLst>
                      <a:ext uri="{FF2B5EF4-FFF2-40B4-BE49-F238E27FC236}">
                        <a16:creationId xmlns:a16="http://schemas.microsoft.com/office/drawing/2014/main" id="{A6FE8379-AF0E-4A52-C31E-798231C9D96F}"/>
                      </a:ext>
                    </a:extLst>
                  </p:cNvPr>
                  <p:cNvSpPr/>
                  <p:nvPr/>
                </p:nvSpPr>
                <p:spPr>
                  <a:xfrm>
                    <a:off x="5446624" y="3388537"/>
                    <a:ext cx="40481" cy="9525"/>
                  </a:xfrm>
                  <a:custGeom>
                    <a:avLst/>
                    <a:gdLst>
                      <a:gd name="connsiteX0" fmla="*/ 40719 w 40481"/>
                      <a:gd name="connsiteY0" fmla="*/ 117 h 9525"/>
                      <a:gd name="connsiteX1" fmla="*/ 237 w 40481"/>
                      <a:gd name="connsiteY1" fmla="*/ 117 h 9525"/>
                    </a:gdLst>
                    <a:ahLst/>
                    <a:cxnLst>
                      <a:cxn ang="0">
                        <a:pos x="connsiteX0" y="connsiteY0"/>
                      </a:cxn>
                      <a:cxn ang="0">
                        <a:pos x="connsiteX1" y="connsiteY1"/>
                      </a:cxn>
                    </a:cxnLst>
                    <a:rect l="l" t="t" r="r" b="b"/>
                    <a:pathLst>
                      <a:path w="40481" h="9525">
                        <a:moveTo>
                          <a:pt x="40719" y="117"/>
                        </a:moveTo>
                        <a:lnTo>
                          <a:pt x="237" y="11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48" name="Graphic 1449">
                  <a:extLst>
                    <a:ext uri="{FF2B5EF4-FFF2-40B4-BE49-F238E27FC236}">
                      <a16:creationId xmlns:a16="http://schemas.microsoft.com/office/drawing/2014/main" id="{760E0A59-8346-6A53-DEB5-99A499A36C81}"/>
                    </a:ext>
                  </a:extLst>
                </p:cNvPr>
                <p:cNvGrpSpPr/>
                <p:nvPr/>
              </p:nvGrpSpPr>
              <p:grpSpPr>
                <a:xfrm>
                  <a:off x="5437388" y="3452179"/>
                  <a:ext cx="67468" cy="67467"/>
                  <a:chOff x="5444814" y="3368249"/>
                  <a:chExt cx="40481" cy="40481"/>
                </a:xfrm>
                <a:solidFill>
                  <a:srgbClr val="000000"/>
                </a:solidFill>
              </p:grpSpPr>
              <p:sp>
                <p:nvSpPr>
                  <p:cNvPr id="1318" name="Freeform: Shape 1317">
                    <a:extLst>
                      <a:ext uri="{FF2B5EF4-FFF2-40B4-BE49-F238E27FC236}">
                        <a16:creationId xmlns:a16="http://schemas.microsoft.com/office/drawing/2014/main" id="{8DBCFDF2-AD8C-7EDC-73C4-0984F4F4C683}"/>
                      </a:ext>
                    </a:extLst>
                  </p:cNvPr>
                  <p:cNvSpPr/>
                  <p:nvPr/>
                </p:nvSpPr>
                <p:spPr>
                  <a:xfrm>
                    <a:off x="5465102" y="3368249"/>
                    <a:ext cx="9525" cy="40481"/>
                  </a:xfrm>
                  <a:custGeom>
                    <a:avLst/>
                    <a:gdLst>
                      <a:gd name="connsiteX0" fmla="*/ 237 w 9525"/>
                      <a:gd name="connsiteY0" fmla="*/ 117 h 40481"/>
                      <a:gd name="connsiteX1" fmla="*/ 237 w 9525"/>
                      <a:gd name="connsiteY1" fmla="*/ 40598 h 40481"/>
                    </a:gdLst>
                    <a:ahLst/>
                    <a:cxnLst>
                      <a:cxn ang="0">
                        <a:pos x="connsiteX0" y="connsiteY0"/>
                      </a:cxn>
                      <a:cxn ang="0">
                        <a:pos x="connsiteX1" y="connsiteY1"/>
                      </a:cxn>
                    </a:cxnLst>
                    <a:rect l="l" t="t" r="r" b="b"/>
                    <a:pathLst>
                      <a:path w="9525" h="40481">
                        <a:moveTo>
                          <a:pt x="237" y="117"/>
                        </a:moveTo>
                        <a:lnTo>
                          <a:pt x="237" y="4059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19" name="Freeform: Shape 1318">
                    <a:extLst>
                      <a:ext uri="{FF2B5EF4-FFF2-40B4-BE49-F238E27FC236}">
                        <a16:creationId xmlns:a16="http://schemas.microsoft.com/office/drawing/2014/main" id="{6FB18B2B-63E5-03DE-F2DE-984C2B9C4A64}"/>
                      </a:ext>
                    </a:extLst>
                  </p:cNvPr>
                  <p:cNvSpPr/>
                  <p:nvPr/>
                </p:nvSpPr>
                <p:spPr>
                  <a:xfrm>
                    <a:off x="5444814" y="3388537"/>
                    <a:ext cx="40481" cy="9525"/>
                  </a:xfrm>
                  <a:custGeom>
                    <a:avLst/>
                    <a:gdLst>
                      <a:gd name="connsiteX0" fmla="*/ 40718 w 40481"/>
                      <a:gd name="connsiteY0" fmla="*/ 117 h 9525"/>
                      <a:gd name="connsiteX1" fmla="*/ 237 w 40481"/>
                      <a:gd name="connsiteY1" fmla="*/ 117 h 9525"/>
                    </a:gdLst>
                    <a:ahLst/>
                    <a:cxnLst>
                      <a:cxn ang="0">
                        <a:pos x="connsiteX0" y="connsiteY0"/>
                      </a:cxn>
                      <a:cxn ang="0">
                        <a:pos x="connsiteX1" y="connsiteY1"/>
                      </a:cxn>
                    </a:cxnLst>
                    <a:rect l="l" t="t" r="r" b="b"/>
                    <a:pathLst>
                      <a:path w="40481" h="9525">
                        <a:moveTo>
                          <a:pt x="40718" y="117"/>
                        </a:moveTo>
                        <a:lnTo>
                          <a:pt x="237" y="11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49" name="Graphic 1449">
                  <a:extLst>
                    <a:ext uri="{FF2B5EF4-FFF2-40B4-BE49-F238E27FC236}">
                      <a16:creationId xmlns:a16="http://schemas.microsoft.com/office/drawing/2014/main" id="{D419EC2A-E7ED-1AB6-495D-303DFDA64B5C}"/>
                    </a:ext>
                  </a:extLst>
                </p:cNvPr>
                <p:cNvGrpSpPr/>
                <p:nvPr/>
              </p:nvGrpSpPr>
              <p:grpSpPr>
                <a:xfrm>
                  <a:off x="5434531" y="3452179"/>
                  <a:ext cx="67468" cy="67467"/>
                  <a:chOff x="5443100" y="3368249"/>
                  <a:chExt cx="40481" cy="40481"/>
                </a:xfrm>
                <a:solidFill>
                  <a:srgbClr val="000000"/>
                </a:solidFill>
              </p:grpSpPr>
              <p:sp>
                <p:nvSpPr>
                  <p:cNvPr id="1316" name="Freeform: Shape 1315">
                    <a:extLst>
                      <a:ext uri="{FF2B5EF4-FFF2-40B4-BE49-F238E27FC236}">
                        <a16:creationId xmlns:a16="http://schemas.microsoft.com/office/drawing/2014/main" id="{2DA7D716-4F15-6097-DEE5-8800E2B00429}"/>
                      </a:ext>
                    </a:extLst>
                  </p:cNvPr>
                  <p:cNvSpPr/>
                  <p:nvPr/>
                </p:nvSpPr>
                <p:spPr>
                  <a:xfrm>
                    <a:off x="5463388" y="3368249"/>
                    <a:ext cx="9525" cy="40481"/>
                  </a:xfrm>
                  <a:custGeom>
                    <a:avLst/>
                    <a:gdLst>
                      <a:gd name="connsiteX0" fmla="*/ 237 w 9525"/>
                      <a:gd name="connsiteY0" fmla="*/ 117 h 40481"/>
                      <a:gd name="connsiteX1" fmla="*/ 237 w 9525"/>
                      <a:gd name="connsiteY1" fmla="*/ 40598 h 40481"/>
                    </a:gdLst>
                    <a:ahLst/>
                    <a:cxnLst>
                      <a:cxn ang="0">
                        <a:pos x="connsiteX0" y="connsiteY0"/>
                      </a:cxn>
                      <a:cxn ang="0">
                        <a:pos x="connsiteX1" y="connsiteY1"/>
                      </a:cxn>
                    </a:cxnLst>
                    <a:rect l="l" t="t" r="r" b="b"/>
                    <a:pathLst>
                      <a:path w="9525" h="40481">
                        <a:moveTo>
                          <a:pt x="237" y="117"/>
                        </a:moveTo>
                        <a:lnTo>
                          <a:pt x="237" y="4059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17" name="Freeform: Shape 1316">
                    <a:extLst>
                      <a:ext uri="{FF2B5EF4-FFF2-40B4-BE49-F238E27FC236}">
                        <a16:creationId xmlns:a16="http://schemas.microsoft.com/office/drawing/2014/main" id="{0F64817A-7AA2-3F54-50F3-05EAC16E3E32}"/>
                      </a:ext>
                    </a:extLst>
                  </p:cNvPr>
                  <p:cNvSpPr/>
                  <p:nvPr/>
                </p:nvSpPr>
                <p:spPr>
                  <a:xfrm>
                    <a:off x="5443100" y="3388537"/>
                    <a:ext cx="40481" cy="9525"/>
                  </a:xfrm>
                  <a:custGeom>
                    <a:avLst/>
                    <a:gdLst>
                      <a:gd name="connsiteX0" fmla="*/ 40718 w 40481"/>
                      <a:gd name="connsiteY0" fmla="*/ 117 h 9525"/>
                      <a:gd name="connsiteX1" fmla="*/ 237 w 40481"/>
                      <a:gd name="connsiteY1" fmla="*/ 117 h 9525"/>
                    </a:gdLst>
                    <a:ahLst/>
                    <a:cxnLst>
                      <a:cxn ang="0">
                        <a:pos x="connsiteX0" y="connsiteY0"/>
                      </a:cxn>
                      <a:cxn ang="0">
                        <a:pos x="connsiteX1" y="connsiteY1"/>
                      </a:cxn>
                    </a:cxnLst>
                    <a:rect l="l" t="t" r="r" b="b"/>
                    <a:pathLst>
                      <a:path w="40481" h="9525">
                        <a:moveTo>
                          <a:pt x="40718" y="117"/>
                        </a:moveTo>
                        <a:lnTo>
                          <a:pt x="237" y="11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50" name="Graphic 1449">
                  <a:extLst>
                    <a:ext uri="{FF2B5EF4-FFF2-40B4-BE49-F238E27FC236}">
                      <a16:creationId xmlns:a16="http://schemas.microsoft.com/office/drawing/2014/main" id="{615C3B3B-F76C-A32D-47E2-8A89FC91C273}"/>
                    </a:ext>
                  </a:extLst>
                </p:cNvPr>
                <p:cNvGrpSpPr/>
                <p:nvPr/>
              </p:nvGrpSpPr>
              <p:grpSpPr>
                <a:xfrm>
                  <a:off x="5431515" y="3452179"/>
                  <a:ext cx="67468" cy="67467"/>
                  <a:chOff x="5441290" y="3368249"/>
                  <a:chExt cx="40481" cy="40481"/>
                </a:xfrm>
                <a:solidFill>
                  <a:srgbClr val="000000"/>
                </a:solidFill>
              </p:grpSpPr>
              <p:sp>
                <p:nvSpPr>
                  <p:cNvPr id="1314" name="Freeform: Shape 1313">
                    <a:extLst>
                      <a:ext uri="{FF2B5EF4-FFF2-40B4-BE49-F238E27FC236}">
                        <a16:creationId xmlns:a16="http://schemas.microsoft.com/office/drawing/2014/main" id="{99912FC5-D551-63B4-FAAA-83982692C8B8}"/>
                      </a:ext>
                    </a:extLst>
                  </p:cNvPr>
                  <p:cNvSpPr/>
                  <p:nvPr/>
                </p:nvSpPr>
                <p:spPr>
                  <a:xfrm>
                    <a:off x="5461578" y="3368249"/>
                    <a:ext cx="9525" cy="40481"/>
                  </a:xfrm>
                  <a:custGeom>
                    <a:avLst/>
                    <a:gdLst>
                      <a:gd name="connsiteX0" fmla="*/ 237 w 9525"/>
                      <a:gd name="connsiteY0" fmla="*/ 117 h 40481"/>
                      <a:gd name="connsiteX1" fmla="*/ 237 w 9525"/>
                      <a:gd name="connsiteY1" fmla="*/ 40598 h 40481"/>
                    </a:gdLst>
                    <a:ahLst/>
                    <a:cxnLst>
                      <a:cxn ang="0">
                        <a:pos x="connsiteX0" y="connsiteY0"/>
                      </a:cxn>
                      <a:cxn ang="0">
                        <a:pos x="connsiteX1" y="connsiteY1"/>
                      </a:cxn>
                    </a:cxnLst>
                    <a:rect l="l" t="t" r="r" b="b"/>
                    <a:pathLst>
                      <a:path w="9525" h="40481">
                        <a:moveTo>
                          <a:pt x="237" y="117"/>
                        </a:moveTo>
                        <a:lnTo>
                          <a:pt x="237" y="4059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15" name="Freeform: Shape 1314">
                    <a:extLst>
                      <a:ext uri="{FF2B5EF4-FFF2-40B4-BE49-F238E27FC236}">
                        <a16:creationId xmlns:a16="http://schemas.microsoft.com/office/drawing/2014/main" id="{41ADA5D1-CEC1-CE5A-19BC-65EF517ECAD7}"/>
                      </a:ext>
                    </a:extLst>
                  </p:cNvPr>
                  <p:cNvSpPr/>
                  <p:nvPr/>
                </p:nvSpPr>
                <p:spPr>
                  <a:xfrm>
                    <a:off x="5441290" y="3388537"/>
                    <a:ext cx="40481" cy="9525"/>
                  </a:xfrm>
                  <a:custGeom>
                    <a:avLst/>
                    <a:gdLst>
                      <a:gd name="connsiteX0" fmla="*/ 40718 w 40481"/>
                      <a:gd name="connsiteY0" fmla="*/ 117 h 9525"/>
                      <a:gd name="connsiteX1" fmla="*/ 237 w 40481"/>
                      <a:gd name="connsiteY1" fmla="*/ 117 h 9525"/>
                    </a:gdLst>
                    <a:ahLst/>
                    <a:cxnLst>
                      <a:cxn ang="0">
                        <a:pos x="connsiteX0" y="connsiteY0"/>
                      </a:cxn>
                      <a:cxn ang="0">
                        <a:pos x="connsiteX1" y="connsiteY1"/>
                      </a:cxn>
                    </a:cxnLst>
                    <a:rect l="l" t="t" r="r" b="b"/>
                    <a:pathLst>
                      <a:path w="40481" h="9525">
                        <a:moveTo>
                          <a:pt x="40718" y="117"/>
                        </a:moveTo>
                        <a:lnTo>
                          <a:pt x="237" y="11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51" name="Graphic 1449">
                  <a:extLst>
                    <a:ext uri="{FF2B5EF4-FFF2-40B4-BE49-F238E27FC236}">
                      <a16:creationId xmlns:a16="http://schemas.microsoft.com/office/drawing/2014/main" id="{B37017C8-37ED-47FE-2B1A-2457E0BBB2E2}"/>
                    </a:ext>
                  </a:extLst>
                </p:cNvPr>
                <p:cNvGrpSpPr/>
                <p:nvPr/>
              </p:nvGrpSpPr>
              <p:grpSpPr>
                <a:xfrm>
                  <a:off x="5428655" y="3452179"/>
                  <a:ext cx="67468" cy="67467"/>
                  <a:chOff x="5439575" y="3368249"/>
                  <a:chExt cx="40481" cy="40481"/>
                </a:xfrm>
                <a:solidFill>
                  <a:srgbClr val="000000"/>
                </a:solidFill>
              </p:grpSpPr>
              <p:sp>
                <p:nvSpPr>
                  <p:cNvPr id="1312" name="Freeform: Shape 1311">
                    <a:extLst>
                      <a:ext uri="{FF2B5EF4-FFF2-40B4-BE49-F238E27FC236}">
                        <a16:creationId xmlns:a16="http://schemas.microsoft.com/office/drawing/2014/main" id="{7536E8E4-BCEF-12C3-3266-D9110DF12CEC}"/>
                      </a:ext>
                    </a:extLst>
                  </p:cNvPr>
                  <p:cNvSpPr/>
                  <p:nvPr/>
                </p:nvSpPr>
                <p:spPr>
                  <a:xfrm>
                    <a:off x="5459864" y="3368249"/>
                    <a:ext cx="9525" cy="40481"/>
                  </a:xfrm>
                  <a:custGeom>
                    <a:avLst/>
                    <a:gdLst>
                      <a:gd name="connsiteX0" fmla="*/ 237 w 9525"/>
                      <a:gd name="connsiteY0" fmla="*/ 117 h 40481"/>
                      <a:gd name="connsiteX1" fmla="*/ 237 w 9525"/>
                      <a:gd name="connsiteY1" fmla="*/ 40598 h 40481"/>
                    </a:gdLst>
                    <a:ahLst/>
                    <a:cxnLst>
                      <a:cxn ang="0">
                        <a:pos x="connsiteX0" y="connsiteY0"/>
                      </a:cxn>
                      <a:cxn ang="0">
                        <a:pos x="connsiteX1" y="connsiteY1"/>
                      </a:cxn>
                    </a:cxnLst>
                    <a:rect l="l" t="t" r="r" b="b"/>
                    <a:pathLst>
                      <a:path w="9525" h="40481">
                        <a:moveTo>
                          <a:pt x="237" y="117"/>
                        </a:moveTo>
                        <a:lnTo>
                          <a:pt x="237" y="4059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13" name="Freeform: Shape 1312">
                    <a:extLst>
                      <a:ext uri="{FF2B5EF4-FFF2-40B4-BE49-F238E27FC236}">
                        <a16:creationId xmlns:a16="http://schemas.microsoft.com/office/drawing/2014/main" id="{75F10CF1-088B-15A4-3517-6D38800C4CB7}"/>
                      </a:ext>
                    </a:extLst>
                  </p:cNvPr>
                  <p:cNvSpPr/>
                  <p:nvPr/>
                </p:nvSpPr>
                <p:spPr>
                  <a:xfrm>
                    <a:off x="5439575" y="3388537"/>
                    <a:ext cx="40481" cy="9525"/>
                  </a:xfrm>
                  <a:custGeom>
                    <a:avLst/>
                    <a:gdLst>
                      <a:gd name="connsiteX0" fmla="*/ 40718 w 40481"/>
                      <a:gd name="connsiteY0" fmla="*/ 117 h 9525"/>
                      <a:gd name="connsiteX1" fmla="*/ 237 w 40481"/>
                      <a:gd name="connsiteY1" fmla="*/ 117 h 9525"/>
                    </a:gdLst>
                    <a:ahLst/>
                    <a:cxnLst>
                      <a:cxn ang="0">
                        <a:pos x="connsiteX0" y="connsiteY0"/>
                      </a:cxn>
                      <a:cxn ang="0">
                        <a:pos x="connsiteX1" y="connsiteY1"/>
                      </a:cxn>
                    </a:cxnLst>
                    <a:rect l="l" t="t" r="r" b="b"/>
                    <a:pathLst>
                      <a:path w="40481" h="9525">
                        <a:moveTo>
                          <a:pt x="40718" y="117"/>
                        </a:moveTo>
                        <a:lnTo>
                          <a:pt x="237" y="11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52" name="Graphic 1449">
                  <a:extLst>
                    <a:ext uri="{FF2B5EF4-FFF2-40B4-BE49-F238E27FC236}">
                      <a16:creationId xmlns:a16="http://schemas.microsoft.com/office/drawing/2014/main" id="{E1E7550F-7DA4-D744-B087-EFD30745E059}"/>
                    </a:ext>
                  </a:extLst>
                </p:cNvPr>
                <p:cNvGrpSpPr/>
                <p:nvPr/>
              </p:nvGrpSpPr>
              <p:grpSpPr>
                <a:xfrm>
                  <a:off x="5415320" y="3437732"/>
                  <a:ext cx="67468" cy="67467"/>
                  <a:chOff x="5431574" y="3359581"/>
                  <a:chExt cx="40481" cy="40481"/>
                </a:xfrm>
                <a:solidFill>
                  <a:srgbClr val="000000"/>
                </a:solidFill>
              </p:grpSpPr>
              <p:sp>
                <p:nvSpPr>
                  <p:cNvPr id="1310" name="Freeform: Shape 1309">
                    <a:extLst>
                      <a:ext uri="{FF2B5EF4-FFF2-40B4-BE49-F238E27FC236}">
                        <a16:creationId xmlns:a16="http://schemas.microsoft.com/office/drawing/2014/main" id="{77D5F4FF-45EA-F02C-8E3E-8824417C491C}"/>
                      </a:ext>
                    </a:extLst>
                  </p:cNvPr>
                  <p:cNvSpPr/>
                  <p:nvPr/>
                </p:nvSpPr>
                <p:spPr>
                  <a:xfrm>
                    <a:off x="5451863" y="3359581"/>
                    <a:ext cx="9525" cy="40481"/>
                  </a:xfrm>
                  <a:custGeom>
                    <a:avLst/>
                    <a:gdLst>
                      <a:gd name="connsiteX0" fmla="*/ 236 w 9525"/>
                      <a:gd name="connsiteY0" fmla="*/ 116 h 40481"/>
                      <a:gd name="connsiteX1" fmla="*/ 236 w 9525"/>
                      <a:gd name="connsiteY1" fmla="*/ 40597 h 40481"/>
                    </a:gdLst>
                    <a:ahLst/>
                    <a:cxnLst>
                      <a:cxn ang="0">
                        <a:pos x="connsiteX0" y="connsiteY0"/>
                      </a:cxn>
                      <a:cxn ang="0">
                        <a:pos x="connsiteX1" y="connsiteY1"/>
                      </a:cxn>
                    </a:cxnLst>
                    <a:rect l="l" t="t" r="r" b="b"/>
                    <a:pathLst>
                      <a:path w="9525" h="40481">
                        <a:moveTo>
                          <a:pt x="236" y="116"/>
                        </a:moveTo>
                        <a:lnTo>
                          <a:pt x="236" y="4059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11" name="Freeform: Shape 1310">
                    <a:extLst>
                      <a:ext uri="{FF2B5EF4-FFF2-40B4-BE49-F238E27FC236}">
                        <a16:creationId xmlns:a16="http://schemas.microsoft.com/office/drawing/2014/main" id="{8517E305-9E4A-BF89-EC5F-8CBDFC20E43B}"/>
                      </a:ext>
                    </a:extLst>
                  </p:cNvPr>
                  <p:cNvSpPr/>
                  <p:nvPr/>
                </p:nvSpPr>
                <p:spPr>
                  <a:xfrm>
                    <a:off x="5431574" y="3379869"/>
                    <a:ext cx="40481" cy="9525"/>
                  </a:xfrm>
                  <a:custGeom>
                    <a:avLst/>
                    <a:gdLst>
                      <a:gd name="connsiteX0" fmla="*/ 40717 w 40481"/>
                      <a:gd name="connsiteY0" fmla="*/ 116 h 9525"/>
                      <a:gd name="connsiteX1" fmla="*/ 236 w 40481"/>
                      <a:gd name="connsiteY1" fmla="*/ 116 h 9525"/>
                    </a:gdLst>
                    <a:ahLst/>
                    <a:cxnLst>
                      <a:cxn ang="0">
                        <a:pos x="connsiteX0" y="connsiteY0"/>
                      </a:cxn>
                      <a:cxn ang="0">
                        <a:pos x="connsiteX1" y="connsiteY1"/>
                      </a:cxn>
                    </a:cxnLst>
                    <a:rect l="l" t="t" r="r" b="b"/>
                    <a:pathLst>
                      <a:path w="40481" h="9525">
                        <a:moveTo>
                          <a:pt x="40717" y="116"/>
                        </a:moveTo>
                        <a:lnTo>
                          <a:pt x="236" y="11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53" name="Graphic 1449">
                  <a:extLst>
                    <a:ext uri="{FF2B5EF4-FFF2-40B4-BE49-F238E27FC236}">
                      <a16:creationId xmlns:a16="http://schemas.microsoft.com/office/drawing/2014/main" id="{213DD972-376F-F6F6-38DB-9A39913A9590}"/>
                    </a:ext>
                  </a:extLst>
                </p:cNvPr>
                <p:cNvGrpSpPr/>
                <p:nvPr/>
              </p:nvGrpSpPr>
              <p:grpSpPr>
                <a:xfrm>
                  <a:off x="5391825" y="3424397"/>
                  <a:ext cx="67468" cy="67467"/>
                  <a:chOff x="5417477" y="3351580"/>
                  <a:chExt cx="40481" cy="40481"/>
                </a:xfrm>
                <a:solidFill>
                  <a:srgbClr val="000000"/>
                </a:solidFill>
              </p:grpSpPr>
              <p:sp>
                <p:nvSpPr>
                  <p:cNvPr id="1308" name="Freeform: Shape 1307">
                    <a:extLst>
                      <a:ext uri="{FF2B5EF4-FFF2-40B4-BE49-F238E27FC236}">
                        <a16:creationId xmlns:a16="http://schemas.microsoft.com/office/drawing/2014/main" id="{5BA90F0B-2B11-B275-DAF4-824E2EEB2185}"/>
                      </a:ext>
                    </a:extLst>
                  </p:cNvPr>
                  <p:cNvSpPr/>
                  <p:nvPr/>
                </p:nvSpPr>
                <p:spPr>
                  <a:xfrm>
                    <a:off x="5437766" y="3351580"/>
                    <a:ext cx="9525" cy="40481"/>
                  </a:xfrm>
                  <a:custGeom>
                    <a:avLst/>
                    <a:gdLst>
                      <a:gd name="connsiteX0" fmla="*/ 234 w 9525"/>
                      <a:gd name="connsiteY0" fmla="*/ 115 h 40481"/>
                      <a:gd name="connsiteX1" fmla="*/ 234 w 9525"/>
                      <a:gd name="connsiteY1" fmla="*/ 40596 h 40481"/>
                    </a:gdLst>
                    <a:ahLst/>
                    <a:cxnLst>
                      <a:cxn ang="0">
                        <a:pos x="connsiteX0" y="connsiteY0"/>
                      </a:cxn>
                      <a:cxn ang="0">
                        <a:pos x="connsiteX1" y="connsiteY1"/>
                      </a:cxn>
                    </a:cxnLst>
                    <a:rect l="l" t="t" r="r" b="b"/>
                    <a:pathLst>
                      <a:path w="9525" h="40481">
                        <a:moveTo>
                          <a:pt x="234" y="115"/>
                        </a:moveTo>
                        <a:lnTo>
                          <a:pt x="234" y="4059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09" name="Freeform: Shape 1308">
                    <a:extLst>
                      <a:ext uri="{FF2B5EF4-FFF2-40B4-BE49-F238E27FC236}">
                        <a16:creationId xmlns:a16="http://schemas.microsoft.com/office/drawing/2014/main" id="{3B0DD874-2BC2-041A-66AE-2B9536E57990}"/>
                      </a:ext>
                    </a:extLst>
                  </p:cNvPr>
                  <p:cNvSpPr/>
                  <p:nvPr/>
                </p:nvSpPr>
                <p:spPr>
                  <a:xfrm>
                    <a:off x="5417477" y="3371868"/>
                    <a:ext cx="40481" cy="9525"/>
                  </a:xfrm>
                  <a:custGeom>
                    <a:avLst/>
                    <a:gdLst>
                      <a:gd name="connsiteX0" fmla="*/ 40715 w 40481"/>
                      <a:gd name="connsiteY0" fmla="*/ 115 h 9525"/>
                      <a:gd name="connsiteX1" fmla="*/ 234 w 40481"/>
                      <a:gd name="connsiteY1" fmla="*/ 115 h 9525"/>
                    </a:gdLst>
                    <a:ahLst/>
                    <a:cxnLst>
                      <a:cxn ang="0">
                        <a:pos x="connsiteX0" y="connsiteY0"/>
                      </a:cxn>
                      <a:cxn ang="0">
                        <a:pos x="connsiteX1" y="connsiteY1"/>
                      </a:cxn>
                    </a:cxnLst>
                    <a:rect l="l" t="t" r="r" b="b"/>
                    <a:pathLst>
                      <a:path w="40481" h="9525">
                        <a:moveTo>
                          <a:pt x="40715" y="115"/>
                        </a:moveTo>
                        <a:lnTo>
                          <a:pt x="234" y="11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54" name="Graphic 1449">
                  <a:extLst>
                    <a:ext uri="{FF2B5EF4-FFF2-40B4-BE49-F238E27FC236}">
                      <a16:creationId xmlns:a16="http://schemas.microsoft.com/office/drawing/2014/main" id="{11CD26C4-B8D8-193D-3EC0-2DE7987EA727}"/>
                    </a:ext>
                  </a:extLst>
                </p:cNvPr>
                <p:cNvGrpSpPr/>
                <p:nvPr/>
              </p:nvGrpSpPr>
              <p:grpSpPr>
                <a:xfrm>
                  <a:off x="5339281" y="3413761"/>
                  <a:ext cx="67468" cy="67467"/>
                  <a:chOff x="5385950" y="3345198"/>
                  <a:chExt cx="40481" cy="40481"/>
                </a:xfrm>
                <a:solidFill>
                  <a:srgbClr val="000000"/>
                </a:solidFill>
              </p:grpSpPr>
              <p:sp>
                <p:nvSpPr>
                  <p:cNvPr id="1306" name="Freeform: Shape 1305">
                    <a:extLst>
                      <a:ext uri="{FF2B5EF4-FFF2-40B4-BE49-F238E27FC236}">
                        <a16:creationId xmlns:a16="http://schemas.microsoft.com/office/drawing/2014/main" id="{59C7B256-7F36-3EBD-AAC0-0F33956C3CCF}"/>
                      </a:ext>
                    </a:extLst>
                  </p:cNvPr>
                  <p:cNvSpPr/>
                  <p:nvPr/>
                </p:nvSpPr>
                <p:spPr>
                  <a:xfrm>
                    <a:off x="5406238" y="3345198"/>
                    <a:ext cx="9525" cy="40481"/>
                  </a:xfrm>
                  <a:custGeom>
                    <a:avLst/>
                    <a:gdLst>
                      <a:gd name="connsiteX0" fmla="*/ 231 w 9525"/>
                      <a:gd name="connsiteY0" fmla="*/ 114 h 40481"/>
                      <a:gd name="connsiteX1" fmla="*/ 231 w 9525"/>
                      <a:gd name="connsiteY1" fmla="*/ 40596 h 40481"/>
                    </a:gdLst>
                    <a:ahLst/>
                    <a:cxnLst>
                      <a:cxn ang="0">
                        <a:pos x="connsiteX0" y="connsiteY0"/>
                      </a:cxn>
                      <a:cxn ang="0">
                        <a:pos x="connsiteX1" y="connsiteY1"/>
                      </a:cxn>
                    </a:cxnLst>
                    <a:rect l="l" t="t" r="r" b="b"/>
                    <a:pathLst>
                      <a:path w="9525" h="40481">
                        <a:moveTo>
                          <a:pt x="231" y="114"/>
                        </a:moveTo>
                        <a:lnTo>
                          <a:pt x="231" y="4059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07" name="Freeform: Shape 1306">
                    <a:extLst>
                      <a:ext uri="{FF2B5EF4-FFF2-40B4-BE49-F238E27FC236}">
                        <a16:creationId xmlns:a16="http://schemas.microsoft.com/office/drawing/2014/main" id="{61B8AF0B-B90D-8DE2-55D0-C992E9378E90}"/>
                      </a:ext>
                    </a:extLst>
                  </p:cNvPr>
                  <p:cNvSpPr/>
                  <p:nvPr/>
                </p:nvSpPr>
                <p:spPr>
                  <a:xfrm>
                    <a:off x="5385950" y="3365487"/>
                    <a:ext cx="40481" cy="9525"/>
                  </a:xfrm>
                  <a:custGeom>
                    <a:avLst/>
                    <a:gdLst>
                      <a:gd name="connsiteX0" fmla="*/ 40712 w 40481"/>
                      <a:gd name="connsiteY0" fmla="*/ 114 h 9525"/>
                      <a:gd name="connsiteX1" fmla="*/ 231 w 40481"/>
                      <a:gd name="connsiteY1" fmla="*/ 114 h 9525"/>
                    </a:gdLst>
                    <a:ahLst/>
                    <a:cxnLst>
                      <a:cxn ang="0">
                        <a:pos x="connsiteX0" y="connsiteY0"/>
                      </a:cxn>
                      <a:cxn ang="0">
                        <a:pos x="connsiteX1" y="connsiteY1"/>
                      </a:cxn>
                    </a:cxnLst>
                    <a:rect l="l" t="t" r="r" b="b"/>
                    <a:pathLst>
                      <a:path w="40481" h="9525">
                        <a:moveTo>
                          <a:pt x="40712" y="114"/>
                        </a:moveTo>
                        <a:lnTo>
                          <a:pt x="231" y="11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55" name="Graphic 1449">
                  <a:extLst>
                    <a:ext uri="{FF2B5EF4-FFF2-40B4-BE49-F238E27FC236}">
                      <a16:creationId xmlns:a16="http://schemas.microsoft.com/office/drawing/2014/main" id="{06D6BA9E-D6D6-CC10-F5DE-726D2AEC6171}"/>
                    </a:ext>
                  </a:extLst>
                </p:cNvPr>
                <p:cNvGrpSpPr/>
                <p:nvPr/>
              </p:nvGrpSpPr>
              <p:grpSpPr>
                <a:xfrm>
                  <a:off x="5351662" y="3413761"/>
                  <a:ext cx="67468" cy="67467"/>
                  <a:chOff x="5393379" y="3345198"/>
                  <a:chExt cx="40481" cy="40481"/>
                </a:xfrm>
                <a:solidFill>
                  <a:srgbClr val="000000"/>
                </a:solidFill>
              </p:grpSpPr>
              <p:sp>
                <p:nvSpPr>
                  <p:cNvPr id="1304" name="Freeform: Shape 1303">
                    <a:extLst>
                      <a:ext uri="{FF2B5EF4-FFF2-40B4-BE49-F238E27FC236}">
                        <a16:creationId xmlns:a16="http://schemas.microsoft.com/office/drawing/2014/main" id="{55C042D0-4A76-7280-A418-C6AE9FA66F86}"/>
                      </a:ext>
                    </a:extLst>
                  </p:cNvPr>
                  <p:cNvSpPr/>
                  <p:nvPr/>
                </p:nvSpPr>
                <p:spPr>
                  <a:xfrm>
                    <a:off x="5413667" y="3345198"/>
                    <a:ext cx="9525" cy="40481"/>
                  </a:xfrm>
                  <a:custGeom>
                    <a:avLst/>
                    <a:gdLst>
                      <a:gd name="connsiteX0" fmla="*/ 232 w 9525"/>
                      <a:gd name="connsiteY0" fmla="*/ 114 h 40481"/>
                      <a:gd name="connsiteX1" fmla="*/ 232 w 9525"/>
                      <a:gd name="connsiteY1" fmla="*/ 40596 h 40481"/>
                    </a:gdLst>
                    <a:ahLst/>
                    <a:cxnLst>
                      <a:cxn ang="0">
                        <a:pos x="connsiteX0" y="connsiteY0"/>
                      </a:cxn>
                      <a:cxn ang="0">
                        <a:pos x="connsiteX1" y="connsiteY1"/>
                      </a:cxn>
                    </a:cxnLst>
                    <a:rect l="l" t="t" r="r" b="b"/>
                    <a:pathLst>
                      <a:path w="9525" h="40481">
                        <a:moveTo>
                          <a:pt x="232" y="114"/>
                        </a:moveTo>
                        <a:lnTo>
                          <a:pt x="232" y="4059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05" name="Freeform: Shape 1304">
                    <a:extLst>
                      <a:ext uri="{FF2B5EF4-FFF2-40B4-BE49-F238E27FC236}">
                        <a16:creationId xmlns:a16="http://schemas.microsoft.com/office/drawing/2014/main" id="{5FC375F1-10CC-CB4E-2761-748EF98046EE}"/>
                      </a:ext>
                    </a:extLst>
                  </p:cNvPr>
                  <p:cNvSpPr/>
                  <p:nvPr/>
                </p:nvSpPr>
                <p:spPr>
                  <a:xfrm>
                    <a:off x="5393379" y="3365487"/>
                    <a:ext cx="40481" cy="9525"/>
                  </a:xfrm>
                  <a:custGeom>
                    <a:avLst/>
                    <a:gdLst>
                      <a:gd name="connsiteX0" fmla="*/ 40713 w 40481"/>
                      <a:gd name="connsiteY0" fmla="*/ 114 h 9525"/>
                      <a:gd name="connsiteX1" fmla="*/ 232 w 40481"/>
                      <a:gd name="connsiteY1" fmla="*/ 114 h 9525"/>
                    </a:gdLst>
                    <a:ahLst/>
                    <a:cxnLst>
                      <a:cxn ang="0">
                        <a:pos x="connsiteX0" y="connsiteY0"/>
                      </a:cxn>
                      <a:cxn ang="0">
                        <a:pos x="connsiteX1" y="connsiteY1"/>
                      </a:cxn>
                    </a:cxnLst>
                    <a:rect l="l" t="t" r="r" b="b"/>
                    <a:pathLst>
                      <a:path w="40481" h="9525">
                        <a:moveTo>
                          <a:pt x="40713" y="114"/>
                        </a:moveTo>
                        <a:lnTo>
                          <a:pt x="232" y="11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56" name="Graphic 1449">
                  <a:extLst>
                    <a:ext uri="{FF2B5EF4-FFF2-40B4-BE49-F238E27FC236}">
                      <a16:creationId xmlns:a16="http://schemas.microsoft.com/office/drawing/2014/main" id="{2DD345C1-0B55-BAB6-34F1-09DDCE938EC7}"/>
                    </a:ext>
                  </a:extLst>
                </p:cNvPr>
                <p:cNvGrpSpPr/>
                <p:nvPr/>
              </p:nvGrpSpPr>
              <p:grpSpPr>
                <a:xfrm>
                  <a:off x="5316102" y="3400903"/>
                  <a:ext cx="67468" cy="67467"/>
                  <a:chOff x="5372043" y="3337483"/>
                  <a:chExt cx="40481" cy="40481"/>
                </a:xfrm>
                <a:solidFill>
                  <a:srgbClr val="000000"/>
                </a:solidFill>
              </p:grpSpPr>
              <p:sp>
                <p:nvSpPr>
                  <p:cNvPr id="1302" name="Freeform: Shape 1301">
                    <a:extLst>
                      <a:ext uri="{FF2B5EF4-FFF2-40B4-BE49-F238E27FC236}">
                        <a16:creationId xmlns:a16="http://schemas.microsoft.com/office/drawing/2014/main" id="{954D238E-0959-AA88-B375-B17547D3F1F9}"/>
                      </a:ext>
                    </a:extLst>
                  </p:cNvPr>
                  <p:cNvSpPr/>
                  <p:nvPr/>
                </p:nvSpPr>
                <p:spPr>
                  <a:xfrm>
                    <a:off x="5392331" y="3337483"/>
                    <a:ext cx="9525" cy="40481"/>
                  </a:xfrm>
                  <a:custGeom>
                    <a:avLst/>
                    <a:gdLst>
                      <a:gd name="connsiteX0" fmla="*/ 229 w 9525"/>
                      <a:gd name="connsiteY0" fmla="*/ 114 h 40481"/>
                      <a:gd name="connsiteX1" fmla="*/ 229 w 9525"/>
                      <a:gd name="connsiteY1" fmla="*/ 40595 h 40481"/>
                    </a:gdLst>
                    <a:ahLst/>
                    <a:cxnLst>
                      <a:cxn ang="0">
                        <a:pos x="connsiteX0" y="connsiteY0"/>
                      </a:cxn>
                      <a:cxn ang="0">
                        <a:pos x="connsiteX1" y="connsiteY1"/>
                      </a:cxn>
                    </a:cxnLst>
                    <a:rect l="l" t="t" r="r" b="b"/>
                    <a:pathLst>
                      <a:path w="9525" h="40481">
                        <a:moveTo>
                          <a:pt x="229" y="114"/>
                        </a:moveTo>
                        <a:lnTo>
                          <a:pt x="229" y="4059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03" name="Freeform: Shape 1302">
                    <a:extLst>
                      <a:ext uri="{FF2B5EF4-FFF2-40B4-BE49-F238E27FC236}">
                        <a16:creationId xmlns:a16="http://schemas.microsoft.com/office/drawing/2014/main" id="{3253AF32-E77F-3E5D-85D3-D343A574F17E}"/>
                      </a:ext>
                    </a:extLst>
                  </p:cNvPr>
                  <p:cNvSpPr/>
                  <p:nvPr/>
                </p:nvSpPr>
                <p:spPr>
                  <a:xfrm>
                    <a:off x="5372043" y="3357771"/>
                    <a:ext cx="40481" cy="9525"/>
                  </a:xfrm>
                  <a:custGeom>
                    <a:avLst/>
                    <a:gdLst>
                      <a:gd name="connsiteX0" fmla="*/ 40711 w 40481"/>
                      <a:gd name="connsiteY0" fmla="*/ 114 h 9525"/>
                      <a:gd name="connsiteX1" fmla="*/ 229 w 40481"/>
                      <a:gd name="connsiteY1" fmla="*/ 114 h 9525"/>
                    </a:gdLst>
                    <a:ahLst/>
                    <a:cxnLst>
                      <a:cxn ang="0">
                        <a:pos x="connsiteX0" y="connsiteY0"/>
                      </a:cxn>
                      <a:cxn ang="0">
                        <a:pos x="connsiteX1" y="connsiteY1"/>
                      </a:cxn>
                    </a:cxnLst>
                    <a:rect l="l" t="t" r="r" b="b"/>
                    <a:pathLst>
                      <a:path w="40481" h="9525">
                        <a:moveTo>
                          <a:pt x="40711" y="114"/>
                        </a:moveTo>
                        <a:lnTo>
                          <a:pt x="229" y="11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57" name="Graphic 1449">
                  <a:extLst>
                    <a:ext uri="{FF2B5EF4-FFF2-40B4-BE49-F238E27FC236}">
                      <a16:creationId xmlns:a16="http://schemas.microsoft.com/office/drawing/2014/main" id="{DE3EF3CA-7F4B-240B-C0B3-3D6EDCF16D97}"/>
                    </a:ext>
                  </a:extLst>
                </p:cNvPr>
                <p:cNvGrpSpPr/>
                <p:nvPr/>
              </p:nvGrpSpPr>
              <p:grpSpPr>
                <a:xfrm>
                  <a:off x="5313245" y="3387568"/>
                  <a:ext cx="67468" cy="67467"/>
                  <a:chOff x="5370329" y="3329482"/>
                  <a:chExt cx="40481" cy="40481"/>
                </a:xfrm>
                <a:solidFill>
                  <a:srgbClr val="000000"/>
                </a:solidFill>
              </p:grpSpPr>
              <p:sp>
                <p:nvSpPr>
                  <p:cNvPr id="1300" name="Freeform: Shape 1299">
                    <a:extLst>
                      <a:ext uri="{FF2B5EF4-FFF2-40B4-BE49-F238E27FC236}">
                        <a16:creationId xmlns:a16="http://schemas.microsoft.com/office/drawing/2014/main" id="{32BEBEC2-13AD-F46D-2E90-CC5383885FB8}"/>
                      </a:ext>
                    </a:extLst>
                  </p:cNvPr>
                  <p:cNvSpPr/>
                  <p:nvPr/>
                </p:nvSpPr>
                <p:spPr>
                  <a:xfrm>
                    <a:off x="5390617" y="3329482"/>
                    <a:ext cx="9525" cy="40481"/>
                  </a:xfrm>
                  <a:custGeom>
                    <a:avLst/>
                    <a:gdLst>
                      <a:gd name="connsiteX0" fmla="*/ 229 w 9525"/>
                      <a:gd name="connsiteY0" fmla="*/ 113 h 40481"/>
                      <a:gd name="connsiteX1" fmla="*/ 229 w 9525"/>
                      <a:gd name="connsiteY1" fmla="*/ 40594 h 40481"/>
                    </a:gdLst>
                    <a:ahLst/>
                    <a:cxnLst>
                      <a:cxn ang="0">
                        <a:pos x="connsiteX0" y="connsiteY0"/>
                      </a:cxn>
                      <a:cxn ang="0">
                        <a:pos x="connsiteX1" y="connsiteY1"/>
                      </a:cxn>
                    </a:cxnLst>
                    <a:rect l="l" t="t" r="r" b="b"/>
                    <a:pathLst>
                      <a:path w="9525" h="40481">
                        <a:moveTo>
                          <a:pt x="229" y="113"/>
                        </a:moveTo>
                        <a:lnTo>
                          <a:pt x="229" y="4059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01" name="Freeform: Shape 1300">
                    <a:extLst>
                      <a:ext uri="{FF2B5EF4-FFF2-40B4-BE49-F238E27FC236}">
                        <a16:creationId xmlns:a16="http://schemas.microsoft.com/office/drawing/2014/main" id="{39A6C8BE-6044-97D5-F159-04CD8932D640}"/>
                      </a:ext>
                    </a:extLst>
                  </p:cNvPr>
                  <p:cNvSpPr/>
                  <p:nvPr/>
                </p:nvSpPr>
                <p:spPr>
                  <a:xfrm>
                    <a:off x="5370329" y="3349770"/>
                    <a:ext cx="40481" cy="9525"/>
                  </a:xfrm>
                  <a:custGeom>
                    <a:avLst/>
                    <a:gdLst>
                      <a:gd name="connsiteX0" fmla="*/ 40710 w 40481"/>
                      <a:gd name="connsiteY0" fmla="*/ 113 h 9525"/>
                      <a:gd name="connsiteX1" fmla="*/ 229 w 40481"/>
                      <a:gd name="connsiteY1" fmla="*/ 113 h 9525"/>
                    </a:gdLst>
                    <a:ahLst/>
                    <a:cxnLst>
                      <a:cxn ang="0">
                        <a:pos x="connsiteX0" y="connsiteY0"/>
                      </a:cxn>
                      <a:cxn ang="0">
                        <a:pos x="connsiteX1" y="connsiteY1"/>
                      </a:cxn>
                    </a:cxnLst>
                    <a:rect l="l" t="t" r="r" b="b"/>
                    <a:pathLst>
                      <a:path w="40481" h="9525">
                        <a:moveTo>
                          <a:pt x="40710" y="113"/>
                        </a:moveTo>
                        <a:lnTo>
                          <a:pt x="229" y="11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58" name="Graphic 1449">
                  <a:extLst>
                    <a:ext uri="{FF2B5EF4-FFF2-40B4-BE49-F238E27FC236}">
                      <a16:creationId xmlns:a16="http://schemas.microsoft.com/office/drawing/2014/main" id="{C5972474-6A54-1784-C58E-0FE997583B09}"/>
                    </a:ext>
                  </a:extLst>
                </p:cNvPr>
                <p:cNvGrpSpPr/>
                <p:nvPr/>
              </p:nvGrpSpPr>
              <p:grpSpPr>
                <a:xfrm>
                  <a:off x="5286893" y="3368837"/>
                  <a:ext cx="67468" cy="67467"/>
                  <a:chOff x="5354517" y="3318243"/>
                  <a:chExt cx="40481" cy="40481"/>
                </a:xfrm>
                <a:solidFill>
                  <a:srgbClr val="000000"/>
                </a:solidFill>
              </p:grpSpPr>
              <p:sp>
                <p:nvSpPr>
                  <p:cNvPr id="1298" name="Freeform: Shape 1297">
                    <a:extLst>
                      <a:ext uri="{FF2B5EF4-FFF2-40B4-BE49-F238E27FC236}">
                        <a16:creationId xmlns:a16="http://schemas.microsoft.com/office/drawing/2014/main" id="{D6F3DC39-6C1E-352D-69DA-C16910B1307F}"/>
                      </a:ext>
                    </a:extLst>
                  </p:cNvPr>
                  <p:cNvSpPr/>
                  <p:nvPr/>
                </p:nvSpPr>
                <p:spPr>
                  <a:xfrm>
                    <a:off x="5374805" y="3318243"/>
                    <a:ext cx="9525" cy="40481"/>
                  </a:xfrm>
                  <a:custGeom>
                    <a:avLst/>
                    <a:gdLst>
                      <a:gd name="connsiteX0" fmla="*/ 228 w 9525"/>
                      <a:gd name="connsiteY0" fmla="*/ 112 h 40481"/>
                      <a:gd name="connsiteX1" fmla="*/ 228 w 9525"/>
                      <a:gd name="connsiteY1" fmla="*/ 40593 h 40481"/>
                    </a:gdLst>
                    <a:ahLst/>
                    <a:cxnLst>
                      <a:cxn ang="0">
                        <a:pos x="connsiteX0" y="connsiteY0"/>
                      </a:cxn>
                      <a:cxn ang="0">
                        <a:pos x="connsiteX1" y="connsiteY1"/>
                      </a:cxn>
                    </a:cxnLst>
                    <a:rect l="l" t="t" r="r" b="b"/>
                    <a:pathLst>
                      <a:path w="9525" h="40481">
                        <a:moveTo>
                          <a:pt x="228" y="112"/>
                        </a:moveTo>
                        <a:lnTo>
                          <a:pt x="228" y="4059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99" name="Freeform: Shape 1298">
                    <a:extLst>
                      <a:ext uri="{FF2B5EF4-FFF2-40B4-BE49-F238E27FC236}">
                        <a16:creationId xmlns:a16="http://schemas.microsoft.com/office/drawing/2014/main" id="{D9299114-5404-F51F-ED7A-C3BF5A108546}"/>
                      </a:ext>
                    </a:extLst>
                  </p:cNvPr>
                  <p:cNvSpPr/>
                  <p:nvPr/>
                </p:nvSpPr>
                <p:spPr>
                  <a:xfrm>
                    <a:off x="5354517" y="3338531"/>
                    <a:ext cx="40481" cy="9525"/>
                  </a:xfrm>
                  <a:custGeom>
                    <a:avLst/>
                    <a:gdLst>
                      <a:gd name="connsiteX0" fmla="*/ 40709 w 40481"/>
                      <a:gd name="connsiteY0" fmla="*/ 112 h 9525"/>
                      <a:gd name="connsiteX1" fmla="*/ 228 w 40481"/>
                      <a:gd name="connsiteY1" fmla="*/ 112 h 9525"/>
                    </a:gdLst>
                    <a:ahLst/>
                    <a:cxnLst>
                      <a:cxn ang="0">
                        <a:pos x="connsiteX0" y="connsiteY0"/>
                      </a:cxn>
                      <a:cxn ang="0">
                        <a:pos x="connsiteX1" y="connsiteY1"/>
                      </a:cxn>
                    </a:cxnLst>
                    <a:rect l="l" t="t" r="r" b="b"/>
                    <a:pathLst>
                      <a:path w="40481" h="9525">
                        <a:moveTo>
                          <a:pt x="40709" y="112"/>
                        </a:moveTo>
                        <a:lnTo>
                          <a:pt x="228" y="11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59" name="Graphic 1449">
                  <a:extLst>
                    <a:ext uri="{FF2B5EF4-FFF2-40B4-BE49-F238E27FC236}">
                      <a16:creationId xmlns:a16="http://schemas.microsoft.com/office/drawing/2014/main" id="{96EA467F-5112-0D54-0BB8-A1132C59B1AE}"/>
                    </a:ext>
                  </a:extLst>
                </p:cNvPr>
                <p:cNvGrpSpPr/>
                <p:nvPr/>
              </p:nvGrpSpPr>
              <p:grpSpPr>
                <a:xfrm>
                  <a:off x="5265303" y="3345817"/>
                  <a:ext cx="67468" cy="67467"/>
                  <a:chOff x="5341563" y="3304431"/>
                  <a:chExt cx="40481" cy="40481"/>
                </a:xfrm>
                <a:solidFill>
                  <a:srgbClr val="000000"/>
                </a:solidFill>
              </p:grpSpPr>
              <p:sp>
                <p:nvSpPr>
                  <p:cNvPr id="1296" name="Freeform: Shape 1295">
                    <a:extLst>
                      <a:ext uri="{FF2B5EF4-FFF2-40B4-BE49-F238E27FC236}">
                        <a16:creationId xmlns:a16="http://schemas.microsoft.com/office/drawing/2014/main" id="{33400B49-500B-5423-3417-ABA901F61688}"/>
                      </a:ext>
                    </a:extLst>
                  </p:cNvPr>
                  <p:cNvSpPr/>
                  <p:nvPr/>
                </p:nvSpPr>
                <p:spPr>
                  <a:xfrm>
                    <a:off x="5361851" y="3304431"/>
                    <a:ext cx="9525" cy="40481"/>
                  </a:xfrm>
                  <a:custGeom>
                    <a:avLst/>
                    <a:gdLst>
                      <a:gd name="connsiteX0" fmla="*/ 226 w 9525"/>
                      <a:gd name="connsiteY0" fmla="*/ 110 h 40481"/>
                      <a:gd name="connsiteX1" fmla="*/ 226 w 9525"/>
                      <a:gd name="connsiteY1" fmla="*/ 40591 h 40481"/>
                    </a:gdLst>
                    <a:ahLst/>
                    <a:cxnLst>
                      <a:cxn ang="0">
                        <a:pos x="connsiteX0" y="connsiteY0"/>
                      </a:cxn>
                      <a:cxn ang="0">
                        <a:pos x="connsiteX1" y="connsiteY1"/>
                      </a:cxn>
                    </a:cxnLst>
                    <a:rect l="l" t="t" r="r" b="b"/>
                    <a:pathLst>
                      <a:path w="9525" h="40481">
                        <a:moveTo>
                          <a:pt x="226" y="110"/>
                        </a:moveTo>
                        <a:lnTo>
                          <a:pt x="226" y="4059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97" name="Freeform: Shape 1296">
                    <a:extLst>
                      <a:ext uri="{FF2B5EF4-FFF2-40B4-BE49-F238E27FC236}">
                        <a16:creationId xmlns:a16="http://schemas.microsoft.com/office/drawing/2014/main" id="{591E6E8E-E165-EF3C-865C-122E1679B97D}"/>
                      </a:ext>
                    </a:extLst>
                  </p:cNvPr>
                  <p:cNvSpPr/>
                  <p:nvPr/>
                </p:nvSpPr>
                <p:spPr>
                  <a:xfrm>
                    <a:off x="5341563" y="3324720"/>
                    <a:ext cx="40481" cy="9525"/>
                  </a:xfrm>
                  <a:custGeom>
                    <a:avLst/>
                    <a:gdLst>
                      <a:gd name="connsiteX0" fmla="*/ 40707 w 40481"/>
                      <a:gd name="connsiteY0" fmla="*/ 110 h 9525"/>
                      <a:gd name="connsiteX1" fmla="*/ 226 w 40481"/>
                      <a:gd name="connsiteY1" fmla="*/ 110 h 9525"/>
                    </a:gdLst>
                    <a:ahLst/>
                    <a:cxnLst>
                      <a:cxn ang="0">
                        <a:pos x="connsiteX0" y="connsiteY0"/>
                      </a:cxn>
                      <a:cxn ang="0">
                        <a:pos x="connsiteX1" y="connsiteY1"/>
                      </a:cxn>
                    </a:cxnLst>
                    <a:rect l="l" t="t" r="r" b="b"/>
                    <a:pathLst>
                      <a:path w="40481" h="9525">
                        <a:moveTo>
                          <a:pt x="40707" y="110"/>
                        </a:moveTo>
                        <a:lnTo>
                          <a:pt x="226" y="11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60" name="Graphic 1449">
                  <a:extLst>
                    <a:ext uri="{FF2B5EF4-FFF2-40B4-BE49-F238E27FC236}">
                      <a16:creationId xmlns:a16="http://schemas.microsoft.com/office/drawing/2014/main" id="{EE79F4BF-B291-117A-81D9-741ED3D6EC09}"/>
                    </a:ext>
                  </a:extLst>
                </p:cNvPr>
                <p:cNvGrpSpPr/>
                <p:nvPr/>
              </p:nvGrpSpPr>
              <p:grpSpPr>
                <a:xfrm>
                  <a:off x="5275463" y="3345817"/>
                  <a:ext cx="67468" cy="67467"/>
                  <a:chOff x="5347659" y="3304431"/>
                  <a:chExt cx="40481" cy="40481"/>
                </a:xfrm>
                <a:solidFill>
                  <a:srgbClr val="000000"/>
                </a:solidFill>
              </p:grpSpPr>
              <p:sp>
                <p:nvSpPr>
                  <p:cNvPr id="1294" name="Freeform: Shape 1293">
                    <a:extLst>
                      <a:ext uri="{FF2B5EF4-FFF2-40B4-BE49-F238E27FC236}">
                        <a16:creationId xmlns:a16="http://schemas.microsoft.com/office/drawing/2014/main" id="{B9DCB5C4-6299-F446-A74D-F7A4029C4BCC}"/>
                      </a:ext>
                    </a:extLst>
                  </p:cNvPr>
                  <p:cNvSpPr/>
                  <p:nvPr/>
                </p:nvSpPr>
                <p:spPr>
                  <a:xfrm>
                    <a:off x="5367947" y="3304431"/>
                    <a:ext cx="9525" cy="40481"/>
                  </a:xfrm>
                  <a:custGeom>
                    <a:avLst/>
                    <a:gdLst>
                      <a:gd name="connsiteX0" fmla="*/ 227 w 9525"/>
                      <a:gd name="connsiteY0" fmla="*/ 110 h 40481"/>
                      <a:gd name="connsiteX1" fmla="*/ 227 w 9525"/>
                      <a:gd name="connsiteY1" fmla="*/ 40591 h 40481"/>
                    </a:gdLst>
                    <a:ahLst/>
                    <a:cxnLst>
                      <a:cxn ang="0">
                        <a:pos x="connsiteX0" y="connsiteY0"/>
                      </a:cxn>
                      <a:cxn ang="0">
                        <a:pos x="connsiteX1" y="connsiteY1"/>
                      </a:cxn>
                    </a:cxnLst>
                    <a:rect l="l" t="t" r="r" b="b"/>
                    <a:pathLst>
                      <a:path w="9525" h="40481">
                        <a:moveTo>
                          <a:pt x="227" y="110"/>
                        </a:moveTo>
                        <a:lnTo>
                          <a:pt x="227" y="4059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95" name="Freeform: Shape 1294">
                    <a:extLst>
                      <a:ext uri="{FF2B5EF4-FFF2-40B4-BE49-F238E27FC236}">
                        <a16:creationId xmlns:a16="http://schemas.microsoft.com/office/drawing/2014/main" id="{C6CEA7FB-AEB3-A9F3-D4BA-F2718E964954}"/>
                      </a:ext>
                    </a:extLst>
                  </p:cNvPr>
                  <p:cNvSpPr/>
                  <p:nvPr/>
                </p:nvSpPr>
                <p:spPr>
                  <a:xfrm>
                    <a:off x="5347659" y="3324720"/>
                    <a:ext cx="40481" cy="9525"/>
                  </a:xfrm>
                  <a:custGeom>
                    <a:avLst/>
                    <a:gdLst>
                      <a:gd name="connsiteX0" fmla="*/ 40708 w 40481"/>
                      <a:gd name="connsiteY0" fmla="*/ 110 h 9525"/>
                      <a:gd name="connsiteX1" fmla="*/ 227 w 40481"/>
                      <a:gd name="connsiteY1" fmla="*/ 110 h 9525"/>
                    </a:gdLst>
                    <a:ahLst/>
                    <a:cxnLst>
                      <a:cxn ang="0">
                        <a:pos x="connsiteX0" y="connsiteY0"/>
                      </a:cxn>
                      <a:cxn ang="0">
                        <a:pos x="connsiteX1" y="connsiteY1"/>
                      </a:cxn>
                    </a:cxnLst>
                    <a:rect l="l" t="t" r="r" b="b"/>
                    <a:pathLst>
                      <a:path w="40481" h="9525">
                        <a:moveTo>
                          <a:pt x="40708" y="110"/>
                        </a:moveTo>
                        <a:lnTo>
                          <a:pt x="227" y="11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61" name="Graphic 1449">
                  <a:extLst>
                    <a:ext uri="{FF2B5EF4-FFF2-40B4-BE49-F238E27FC236}">
                      <a16:creationId xmlns:a16="http://schemas.microsoft.com/office/drawing/2014/main" id="{F96E77AD-5C80-AB34-9997-21E994A3457A}"/>
                    </a:ext>
                  </a:extLst>
                </p:cNvPr>
                <p:cNvGrpSpPr/>
                <p:nvPr/>
              </p:nvGrpSpPr>
              <p:grpSpPr>
                <a:xfrm>
                  <a:off x="5218471" y="3331212"/>
                  <a:ext cx="67468" cy="67467"/>
                  <a:chOff x="5313464" y="3295668"/>
                  <a:chExt cx="40481" cy="40481"/>
                </a:xfrm>
                <a:solidFill>
                  <a:srgbClr val="000000"/>
                </a:solidFill>
              </p:grpSpPr>
              <p:sp>
                <p:nvSpPr>
                  <p:cNvPr id="1292" name="Freeform: Shape 1291">
                    <a:extLst>
                      <a:ext uri="{FF2B5EF4-FFF2-40B4-BE49-F238E27FC236}">
                        <a16:creationId xmlns:a16="http://schemas.microsoft.com/office/drawing/2014/main" id="{48E95052-78F8-9A30-FA03-0F2F3E62D4DC}"/>
                      </a:ext>
                    </a:extLst>
                  </p:cNvPr>
                  <p:cNvSpPr/>
                  <p:nvPr/>
                </p:nvSpPr>
                <p:spPr>
                  <a:xfrm>
                    <a:off x="5333753" y="3295668"/>
                    <a:ext cx="9525" cy="40481"/>
                  </a:xfrm>
                  <a:custGeom>
                    <a:avLst/>
                    <a:gdLst>
                      <a:gd name="connsiteX0" fmla="*/ 223 w 9525"/>
                      <a:gd name="connsiteY0" fmla="*/ 109 h 40481"/>
                      <a:gd name="connsiteX1" fmla="*/ 223 w 9525"/>
                      <a:gd name="connsiteY1" fmla="*/ 40590 h 40481"/>
                    </a:gdLst>
                    <a:ahLst/>
                    <a:cxnLst>
                      <a:cxn ang="0">
                        <a:pos x="connsiteX0" y="connsiteY0"/>
                      </a:cxn>
                      <a:cxn ang="0">
                        <a:pos x="connsiteX1" y="connsiteY1"/>
                      </a:cxn>
                    </a:cxnLst>
                    <a:rect l="l" t="t" r="r" b="b"/>
                    <a:pathLst>
                      <a:path w="9525" h="40481">
                        <a:moveTo>
                          <a:pt x="223" y="109"/>
                        </a:moveTo>
                        <a:lnTo>
                          <a:pt x="223" y="4059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93" name="Freeform: Shape 1292">
                    <a:extLst>
                      <a:ext uri="{FF2B5EF4-FFF2-40B4-BE49-F238E27FC236}">
                        <a16:creationId xmlns:a16="http://schemas.microsoft.com/office/drawing/2014/main" id="{C4324461-BB5B-36D0-F5CC-781537534113}"/>
                      </a:ext>
                    </a:extLst>
                  </p:cNvPr>
                  <p:cNvSpPr/>
                  <p:nvPr/>
                </p:nvSpPr>
                <p:spPr>
                  <a:xfrm>
                    <a:off x="5313464" y="3315957"/>
                    <a:ext cx="40481" cy="9525"/>
                  </a:xfrm>
                  <a:custGeom>
                    <a:avLst/>
                    <a:gdLst>
                      <a:gd name="connsiteX0" fmla="*/ 40705 w 40481"/>
                      <a:gd name="connsiteY0" fmla="*/ 109 h 9525"/>
                      <a:gd name="connsiteX1" fmla="*/ 223 w 40481"/>
                      <a:gd name="connsiteY1" fmla="*/ 109 h 9525"/>
                    </a:gdLst>
                    <a:ahLst/>
                    <a:cxnLst>
                      <a:cxn ang="0">
                        <a:pos x="connsiteX0" y="connsiteY0"/>
                      </a:cxn>
                      <a:cxn ang="0">
                        <a:pos x="connsiteX1" y="connsiteY1"/>
                      </a:cxn>
                    </a:cxnLst>
                    <a:rect l="l" t="t" r="r" b="b"/>
                    <a:pathLst>
                      <a:path w="40481" h="9525">
                        <a:moveTo>
                          <a:pt x="40705" y="109"/>
                        </a:moveTo>
                        <a:lnTo>
                          <a:pt x="223" y="10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62" name="Graphic 1449">
                  <a:extLst>
                    <a:ext uri="{FF2B5EF4-FFF2-40B4-BE49-F238E27FC236}">
                      <a16:creationId xmlns:a16="http://schemas.microsoft.com/office/drawing/2014/main" id="{DAC47A9C-0C81-1FA6-7AD1-55B98239A7A6}"/>
                    </a:ext>
                  </a:extLst>
                </p:cNvPr>
                <p:cNvGrpSpPr/>
                <p:nvPr/>
              </p:nvGrpSpPr>
              <p:grpSpPr>
                <a:xfrm>
                  <a:off x="5235616" y="3331212"/>
                  <a:ext cx="67468" cy="67467"/>
                  <a:chOff x="5323751" y="3295668"/>
                  <a:chExt cx="40481" cy="40481"/>
                </a:xfrm>
                <a:solidFill>
                  <a:srgbClr val="000000"/>
                </a:solidFill>
              </p:grpSpPr>
              <p:sp>
                <p:nvSpPr>
                  <p:cNvPr id="1290" name="Freeform: Shape 1289">
                    <a:extLst>
                      <a:ext uri="{FF2B5EF4-FFF2-40B4-BE49-F238E27FC236}">
                        <a16:creationId xmlns:a16="http://schemas.microsoft.com/office/drawing/2014/main" id="{F3C7F969-AB23-E8E5-E8A0-82101C1D14A6}"/>
                      </a:ext>
                    </a:extLst>
                  </p:cNvPr>
                  <p:cNvSpPr/>
                  <p:nvPr/>
                </p:nvSpPr>
                <p:spPr>
                  <a:xfrm>
                    <a:off x="5344040" y="3295668"/>
                    <a:ext cx="9525" cy="40481"/>
                  </a:xfrm>
                  <a:custGeom>
                    <a:avLst/>
                    <a:gdLst>
                      <a:gd name="connsiteX0" fmla="*/ 224 w 9525"/>
                      <a:gd name="connsiteY0" fmla="*/ 109 h 40481"/>
                      <a:gd name="connsiteX1" fmla="*/ 224 w 9525"/>
                      <a:gd name="connsiteY1" fmla="*/ 40590 h 40481"/>
                    </a:gdLst>
                    <a:ahLst/>
                    <a:cxnLst>
                      <a:cxn ang="0">
                        <a:pos x="connsiteX0" y="connsiteY0"/>
                      </a:cxn>
                      <a:cxn ang="0">
                        <a:pos x="connsiteX1" y="connsiteY1"/>
                      </a:cxn>
                    </a:cxnLst>
                    <a:rect l="l" t="t" r="r" b="b"/>
                    <a:pathLst>
                      <a:path w="9525" h="40481">
                        <a:moveTo>
                          <a:pt x="224" y="109"/>
                        </a:moveTo>
                        <a:lnTo>
                          <a:pt x="224" y="4059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91" name="Freeform: Shape 1290">
                    <a:extLst>
                      <a:ext uri="{FF2B5EF4-FFF2-40B4-BE49-F238E27FC236}">
                        <a16:creationId xmlns:a16="http://schemas.microsoft.com/office/drawing/2014/main" id="{AB004BA5-9294-18F1-08B1-9DDEBA174363}"/>
                      </a:ext>
                    </a:extLst>
                  </p:cNvPr>
                  <p:cNvSpPr/>
                  <p:nvPr/>
                </p:nvSpPr>
                <p:spPr>
                  <a:xfrm>
                    <a:off x="5323751" y="3315957"/>
                    <a:ext cx="40481" cy="9525"/>
                  </a:xfrm>
                  <a:custGeom>
                    <a:avLst/>
                    <a:gdLst>
                      <a:gd name="connsiteX0" fmla="*/ 40706 w 40481"/>
                      <a:gd name="connsiteY0" fmla="*/ 109 h 9525"/>
                      <a:gd name="connsiteX1" fmla="*/ 224 w 40481"/>
                      <a:gd name="connsiteY1" fmla="*/ 109 h 9525"/>
                    </a:gdLst>
                    <a:ahLst/>
                    <a:cxnLst>
                      <a:cxn ang="0">
                        <a:pos x="connsiteX0" y="connsiteY0"/>
                      </a:cxn>
                      <a:cxn ang="0">
                        <a:pos x="connsiteX1" y="connsiteY1"/>
                      </a:cxn>
                    </a:cxnLst>
                    <a:rect l="l" t="t" r="r" b="b"/>
                    <a:pathLst>
                      <a:path w="40481" h="9525">
                        <a:moveTo>
                          <a:pt x="40706" y="109"/>
                        </a:moveTo>
                        <a:lnTo>
                          <a:pt x="224" y="10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63" name="Graphic 1449">
                  <a:extLst>
                    <a:ext uri="{FF2B5EF4-FFF2-40B4-BE49-F238E27FC236}">
                      <a16:creationId xmlns:a16="http://schemas.microsoft.com/office/drawing/2014/main" id="{FEFFF8D9-D010-92B3-0D94-FA1247C2425F}"/>
                    </a:ext>
                  </a:extLst>
                </p:cNvPr>
                <p:cNvGrpSpPr/>
                <p:nvPr/>
              </p:nvGrpSpPr>
              <p:grpSpPr>
                <a:xfrm>
                  <a:off x="5232125" y="3331212"/>
                  <a:ext cx="67468" cy="67467"/>
                  <a:chOff x="5321656" y="3295668"/>
                  <a:chExt cx="40481" cy="40481"/>
                </a:xfrm>
                <a:solidFill>
                  <a:srgbClr val="000000"/>
                </a:solidFill>
              </p:grpSpPr>
              <p:sp>
                <p:nvSpPr>
                  <p:cNvPr id="1288" name="Freeform: Shape 1287">
                    <a:extLst>
                      <a:ext uri="{FF2B5EF4-FFF2-40B4-BE49-F238E27FC236}">
                        <a16:creationId xmlns:a16="http://schemas.microsoft.com/office/drawing/2014/main" id="{7F3BFCEA-8257-AC56-E879-A45FA1E7E47B}"/>
                      </a:ext>
                    </a:extLst>
                  </p:cNvPr>
                  <p:cNvSpPr/>
                  <p:nvPr/>
                </p:nvSpPr>
                <p:spPr>
                  <a:xfrm>
                    <a:off x="5341944" y="3295668"/>
                    <a:ext cx="9525" cy="40481"/>
                  </a:xfrm>
                  <a:custGeom>
                    <a:avLst/>
                    <a:gdLst>
                      <a:gd name="connsiteX0" fmla="*/ 224 w 9525"/>
                      <a:gd name="connsiteY0" fmla="*/ 109 h 40481"/>
                      <a:gd name="connsiteX1" fmla="*/ 224 w 9525"/>
                      <a:gd name="connsiteY1" fmla="*/ 40590 h 40481"/>
                    </a:gdLst>
                    <a:ahLst/>
                    <a:cxnLst>
                      <a:cxn ang="0">
                        <a:pos x="connsiteX0" y="connsiteY0"/>
                      </a:cxn>
                      <a:cxn ang="0">
                        <a:pos x="connsiteX1" y="connsiteY1"/>
                      </a:cxn>
                    </a:cxnLst>
                    <a:rect l="l" t="t" r="r" b="b"/>
                    <a:pathLst>
                      <a:path w="9525" h="40481">
                        <a:moveTo>
                          <a:pt x="224" y="109"/>
                        </a:moveTo>
                        <a:lnTo>
                          <a:pt x="224" y="4059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89" name="Freeform: Shape 1288">
                    <a:extLst>
                      <a:ext uri="{FF2B5EF4-FFF2-40B4-BE49-F238E27FC236}">
                        <a16:creationId xmlns:a16="http://schemas.microsoft.com/office/drawing/2014/main" id="{D1EFA5F7-4377-01AD-CA5D-EC46C5D4A66C}"/>
                      </a:ext>
                    </a:extLst>
                  </p:cNvPr>
                  <p:cNvSpPr/>
                  <p:nvPr/>
                </p:nvSpPr>
                <p:spPr>
                  <a:xfrm>
                    <a:off x="5321656" y="3315957"/>
                    <a:ext cx="40481" cy="9525"/>
                  </a:xfrm>
                  <a:custGeom>
                    <a:avLst/>
                    <a:gdLst>
                      <a:gd name="connsiteX0" fmla="*/ 40705 w 40481"/>
                      <a:gd name="connsiteY0" fmla="*/ 109 h 9525"/>
                      <a:gd name="connsiteX1" fmla="*/ 224 w 40481"/>
                      <a:gd name="connsiteY1" fmla="*/ 109 h 9525"/>
                    </a:gdLst>
                    <a:ahLst/>
                    <a:cxnLst>
                      <a:cxn ang="0">
                        <a:pos x="connsiteX0" y="connsiteY0"/>
                      </a:cxn>
                      <a:cxn ang="0">
                        <a:pos x="connsiteX1" y="connsiteY1"/>
                      </a:cxn>
                    </a:cxnLst>
                    <a:rect l="l" t="t" r="r" b="b"/>
                    <a:pathLst>
                      <a:path w="40481" h="9525">
                        <a:moveTo>
                          <a:pt x="40705" y="109"/>
                        </a:moveTo>
                        <a:lnTo>
                          <a:pt x="224" y="10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64" name="Graphic 1449">
                  <a:extLst>
                    <a:ext uri="{FF2B5EF4-FFF2-40B4-BE49-F238E27FC236}">
                      <a16:creationId xmlns:a16="http://schemas.microsoft.com/office/drawing/2014/main" id="{1BCD57AC-6E3B-B5B5-7555-56FC8F92C21B}"/>
                    </a:ext>
                  </a:extLst>
                </p:cNvPr>
                <p:cNvGrpSpPr/>
                <p:nvPr/>
              </p:nvGrpSpPr>
              <p:grpSpPr>
                <a:xfrm>
                  <a:off x="5175609" y="3324704"/>
                  <a:ext cx="67468" cy="67467"/>
                  <a:chOff x="5287747" y="3291763"/>
                  <a:chExt cx="40481" cy="40481"/>
                </a:xfrm>
                <a:solidFill>
                  <a:srgbClr val="000000"/>
                </a:solidFill>
              </p:grpSpPr>
              <p:sp>
                <p:nvSpPr>
                  <p:cNvPr id="1286" name="Freeform: Shape 1285">
                    <a:extLst>
                      <a:ext uri="{FF2B5EF4-FFF2-40B4-BE49-F238E27FC236}">
                        <a16:creationId xmlns:a16="http://schemas.microsoft.com/office/drawing/2014/main" id="{FCEBDC77-66CF-BBB0-2406-77BCCC5D94D3}"/>
                      </a:ext>
                    </a:extLst>
                  </p:cNvPr>
                  <p:cNvSpPr/>
                  <p:nvPr/>
                </p:nvSpPr>
                <p:spPr>
                  <a:xfrm>
                    <a:off x="5308035" y="3291763"/>
                    <a:ext cx="9525" cy="40481"/>
                  </a:xfrm>
                  <a:custGeom>
                    <a:avLst/>
                    <a:gdLst>
                      <a:gd name="connsiteX0" fmla="*/ 221 w 9525"/>
                      <a:gd name="connsiteY0" fmla="*/ 109 h 40481"/>
                      <a:gd name="connsiteX1" fmla="*/ 221 w 9525"/>
                      <a:gd name="connsiteY1" fmla="*/ 40590 h 40481"/>
                    </a:gdLst>
                    <a:ahLst/>
                    <a:cxnLst>
                      <a:cxn ang="0">
                        <a:pos x="connsiteX0" y="connsiteY0"/>
                      </a:cxn>
                      <a:cxn ang="0">
                        <a:pos x="connsiteX1" y="connsiteY1"/>
                      </a:cxn>
                    </a:cxnLst>
                    <a:rect l="l" t="t" r="r" b="b"/>
                    <a:pathLst>
                      <a:path w="9525" h="40481">
                        <a:moveTo>
                          <a:pt x="221" y="109"/>
                        </a:moveTo>
                        <a:lnTo>
                          <a:pt x="221" y="4059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87" name="Freeform: Shape 1286">
                    <a:extLst>
                      <a:ext uri="{FF2B5EF4-FFF2-40B4-BE49-F238E27FC236}">
                        <a16:creationId xmlns:a16="http://schemas.microsoft.com/office/drawing/2014/main" id="{5EC79DB1-FD43-3149-5FD2-FAF71A7ABD27}"/>
                      </a:ext>
                    </a:extLst>
                  </p:cNvPr>
                  <p:cNvSpPr/>
                  <p:nvPr/>
                </p:nvSpPr>
                <p:spPr>
                  <a:xfrm>
                    <a:off x="5287747" y="3312051"/>
                    <a:ext cx="40481" cy="9525"/>
                  </a:xfrm>
                  <a:custGeom>
                    <a:avLst/>
                    <a:gdLst>
                      <a:gd name="connsiteX0" fmla="*/ 40702 w 40481"/>
                      <a:gd name="connsiteY0" fmla="*/ 109 h 9525"/>
                      <a:gd name="connsiteX1" fmla="*/ 221 w 40481"/>
                      <a:gd name="connsiteY1" fmla="*/ 109 h 9525"/>
                    </a:gdLst>
                    <a:ahLst/>
                    <a:cxnLst>
                      <a:cxn ang="0">
                        <a:pos x="connsiteX0" y="connsiteY0"/>
                      </a:cxn>
                      <a:cxn ang="0">
                        <a:pos x="connsiteX1" y="connsiteY1"/>
                      </a:cxn>
                    </a:cxnLst>
                    <a:rect l="l" t="t" r="r" b="b"/>
                    <a:pathLst>
                      <a:path w="40481" h="9525">
                        <a:moveTo>
                          <a:pt x="40702" y="109"/>
                        </a:moveTo>
                        <a:lnTo>
                          <a:pt x="221" y="10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65" name="Graphic 1449">
                  <a:extLst>
                    <a:ext uri="{FF2B5EF4-FFF2-40B4-BE49-F238E27FC236}">
                      <a16:creationId xmlns:a16="http://schemas.microsoft.com/office/drawing/2014/main" id="{6BA0AB74-AB29-69DF-99E8-73064126C1EE}"/>
                    </a:ext>
                  </a:extLst>
                </p:cNvPr>
                <p:cNvGrpSpPr/>
                <p:nvPr/>
              </p:nvGrpSpPr>
              <p:grpSpPr>
                <a:xfrm>
                  <a:off x="5186563" y="3324704"/>
                  <a:ext cx="67468" cy="67467"/>
                  <a:chOff x="5294319" y="3291763"/>
                  <a:chExt cx="40481" cy="40481"/>
                </a:xfrm>
                <a:solidFill>
                  <a:srgbClr val="000000"/>
                </a:solidFill>
              </p:grpSpPr>
              <p:sp>
                <p:nvSpPr>
                  <p:cNvPr id="1284" name="Freeform: Shape 1283">
                    <a:extLst>
                      <a:ext uri="{FF2B5EF4-FFF2-40B4-BE49-F238E27FC236}">
                        <a16:creationId xmlns:a16="http://schemas.microsoft.com/office/drawing/2014/main" id="{68DCB28A-78B9-DFBD-CB3D-54F58E984244}"/>
                      </a:ext>
                    </a:extLst>
                  </p:cNvPr>
                  <p:cNvSpPr/>
                  <p:nvPr/>
                </p:nvSpPr>
                <p:spPr>
                  <a:xfrm>
                    <a:off x="5314607" y="3291763"/>
                    <a:ext cx="9525" cy="40481"/>
                  </a:xfrm>
                  <a:custGeom>
                    <a:avLst/>
                    <a:gdLst>
                      <a:gd name="connsiteX0" fmla="*/ 221 w 9525"/>
                      <a:gd name="connsiteY0" fmla="*/ 109 h 40481"/>
                      <a:gd name="connsiteX1" fmla="*/ 221 w 9525"/>
                      <a:gd name="connsiteY1" fmla="*/ 40590 h 40481"/>
                    </a:gdLst>
                    <a:ahLst/>
                    <a:cxnLst>
                      <a:cxn ang="0">
                        <a:pos x="connsiteX0" y="connsiteY0"/>
                      </a:cxn>
                      <a:cxn ang="0">
                        <a:pos x="connsiteX1" y="connsiteY1"/>
                      </a:cxn>
                    </a:cxnLst>
                    <a:rect l="l" t="t" r="r" b="b"/>
                    <a:pathLst>
                      <a:path w="9525" h="40481">
                        <a:moveTo>
                          <a:pt x="221" y="109"/>
                        </a:moveTo>
                        <a:lnTo>
                          <a:pt x="221" y="4059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85" name="Freeform: Shape 1284">
                    <a:extLst>
                      <a:ext uri="{FF2B5EF4-FFF2-40B4-BE49-F238E27FC236}">
                        <a16:creationId xmlns:a16="http://schemas.microsoft.com/office/drawing/2014/main" id="{084B2BB2-B6DF-8FA2-089A-02D9E8C4C994}"/>
                      </a:ext>
                    </a:extLst>
                  </p:cNvPr>
                  <p:cNvSpPr/>
                  <p:nvPr/>
                </p:nvSpPr>
                <p:spPr>
                  <a:xfrm>
                    <a:off x="5294319" y="3312051"/>
                    <a:ext cx="40481" cy="9525"/>
                  </a:xfrm>
                  <a:custGeom>
                    <a:avLst/>
                    <a:gdLst>
                      <a:gd name="connsiteX0" fmla="*/ 40703 w 40481"/>
                      <a:gd name="connsiteY0" fmla="*/ 109 h 9525"/>
                      <a:gd name="connsiteX1" fmla="*/ 221 w 40481"/>
                      <a:gd name="connsiteY1" fmla="*/ 109 h 9525"/>
                    </a:gdLst>
                    <a:ahLst/>
                    <a:cxnLst>
                      <a:cxn ang="0">
                        <a:pos x="connsiteX0" y="connsiteY0"/>
                      </a:cxn>
                      <a:cxn ang="0">
                        <a:pos x="connsiteX1" y="connsiteY1"/>
                      </a:cxn>
                    </a:cxnLst>
                    <a:rect l="l" t="t" r="r" b="b"/>
                    <a:pathLst>
                      <a:path w="40481" h="9525">
                        <a:moveTo>
                          <a:pt x="40703" y="109"/>
                        </a:moveTo>
                        <a:lnTo>
                          <a:pt x="221" y="10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66" name="Graphic 1449">
                  <a:extLst>
                    <a:ext uri="{FF2B5EF4-FFF2-40B4-BE49-F238E27FC236}">
                      <a16:creationId xmlns:a16="http://schemas.microsoft.com/office/drawing/2014/main" id="{FB5EB627-2D89-9E11-791B-0B3FC9CB743E}"/>
                    </a:ext>
                  </a:extLst>
                </p:cNvPr>
                <p:cNvGrpSpPr/>
                <p:nvPr/>
              </p:nvGrpSpPr>
              <p:grpSpPr>
                <a:xfrm>
                  <a:off x="5196565" y="3324704"/>
                  <a:ext cx="67468" cy="67467"/>
                  <a:chOff x="5300320" y="3291763"/>
                  <a:chExt cx="40481" cy="40481"/>
                </a:xfrm>
                <a:solidFill>
                  <a:srgbClr val="000000"/>
                </a:solidFill>
              </p:grpSpPr>
              <p:sp>
                <p:nvSpPr>
                  <p:cNvPr id="1282" name="Freeform: Shape 1281">
                    <a:extLst>
                      <a:ext uri="{FF2B5EF4-FFF2-40B4-BE49-F238E27FC236}">
                        <a16:creationId xmlns:a16="http://schemas.microsoft.com/office/drawing/2014/main" id="{1C2A9501-E759-D866-E1AD-F6681249B891}"/>
                      </a:ext>
                    </a:extLst>
                  </p:cNvPr>
                  <p:cNvSpPr/>
                  <p:nvPr/>
                </p:nvSpPr>
                <p:spPr>
                  <a:xfrm>
                    <a:off x="5320608" y="3291763"/>
                    <a:ext cx="9525" cy="40481"/>
                  </a:xfrm>
                  <a:custGeom>
                    <a:avLst/>
                    <a:gdLst>
                      <a:gd name="connsiteX0" fmla="*/ 222 w 9525"/>
                      <a:gd name="connsiteY0" fmla="*/ 109 h 40481"/>
                      <a:gd name="connsiteX1" fmla="*/ 222 w 9525"/>
                      <a:gd name="connsiteY1" fmla="*/ 40590 h 40481"/>
                    </a:gdLst>
                    <a:ahLst/>
                    <a:cxnLst>
                      <a:cxn ang="0">
                        <a:pos x="connsiteX0" y="connsiteY0"/>
                      </a:cxn>
                      <a:cxn ang="0">
                        <a:pos x="connsiteX1" y="connsiteY1"/>
                      </a:cxn>
                    </a:cxnLst>
                    <a:rect l="l" t="t" r="r" b="b"/>
                    <a:pathLst>
                      <a:path w="9525" h="40481">
                        <a:moveTo>
                          <a:pt x="222" y="109"/>
                        </a:moveTo>
                        <a:lnTo>
                          <a:pt x="222" y="4059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83" name="Freeform: Shape 1282">
                    <a:extLst>
                      <a:ext uri="{FF2B5EF4-FFF2-40B4-BE49-F238E27FC236}">
                        <a16:creationId xmlns:a16="http://schemas.microsoft.com/office/drawing/2014/main" id="{2F72A34E-D414-891D-520E-E06B58D76385}"/>
                      </a:ext>
                    </a:extLst>
                  </p:cNvPr>
                  <p:cNvSpPr/>
                  <p:nvPr/>
                </p:nvSpPr>
                <p:spPr>
                  <a:xfrm>
                    <a:off x="5300320" y="3312051"/>
                    <a:ext cx="40481" cy="9525"/>
                  </a:xfrm>
                  <a:custGeom>
                    <a:avLst/>
                    <a:gdLst>
                      <a:gd name="connsiteX0" fmla="*/ 40703 w 40481"/>
                      <a:gd name="connsiteY0" fmla="*/ 109 h 9525"/>
                      <a:gd name="connsiteX1" fmla="*/ 222 w 40481"/>
                      <a:gd name="connsiteY1" fmla="*/ 109 h 9525"/>
                    </a:gdLst>
                    <a:ahLst/>
                    <a:cxnLst>
                      <a:cxn ang="0">
                        <a:pos x="connsiteX0" y="connsiteY0"/>
                      </a:cxn>
                      <a:cxn ang="0">
                        <a:pos x="connsiteX1" y="connsiteY1"/>
                      </a:cxn>
                    </a:cxnLst>
                    <a:rect l="l" t="t" r="r" b="b"/>
                    <a:pathLst>
                      <a:path w="40481" h="9525">
                        <a:moveTo>
                          <a:pt x="40703" y="109"/>
                        </a:moveTo>
                        <a:lnTo>
                          <a:pt x="222" y="10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67" name="Graphic 1449">
                  <a:extLst>
                    <a:ext uri="{FF2B5EF4-FFF2-40B4-BE49-F238E27FC236}">
                      <a16:creationId xmlns:a16="http://schemas.microsoft.com/office/drawing/2014/main" id="{D11EF911-CBD3-F27B-637B-4A078E4FA03B}"/>
                    </a:ext>
                  </a:extLst>
                </p:cNvPr>
                <p:cNvGrpSpPr/>
                <p:nvPr/>
              </p:nvGrpSpPr>
              <p:grpSpPr>
                <a:xfrm>
                  <a:off x="5200851" y="3324704"/>
                  <a:ext cx="67468" cy="67467"/>
                  <a:chOff x="5302892" y="3291763"/>
                  <a:chExt cx="40481" cy="40481"/>
                </a:xfrm>
                <a:solidFill>
                  <a:srgbClr val="000000"/>
                </a:solidFill>
              </p:grpSpPr>
              <p:sp>
                <p:nvSpPr>
                  <p:cNvPr id="1280" name="Freeform: Shape 1279">
                    <a:extLst>
                      <a:ext uri="{FF2B5EF4-FFF2-40B4-BE49-F238E27FC236}">
                        <a16:creationId xmlns:a16="http://schemas.microsoft.com/office/drawing/2014/main" id="{EE59CF7E-9464-C5C4-E263-3C866201DC94}"/>
                      </a:ext>
                    </a:extLst>
                  </p:cNvPr>
                  <p:cNvSpPr/>
                  <p:nvPr/>
                </p:nvSpPr>
                <p:spPr>
                  <a:xfrm>
                    <a:off x="5323180" y="3291763"/>
                    <a:ext cx="9525" cy="40481"/>
                  </a:xfrm>
                  <a:custGeom>
                    <a:avLst/>
                    <a:gdLst>
                      <a:gd name="connsiteX0" fmla="*/ 222 w 9525"/>
                      <a:gd name="connsiteY0" fmla="*/ 109 h 40481"/>
                      <a:gd name="connsiteX1" fmla="*/ 222 w 9525"/>
                      <a:gd name="connsiteY1" fmla="*/ 40590 h 40481"/>
                    </a:gdLst>
                    <a:ahLst/>
                    <a:cxnLst>
                      <a:cxn ang="0">
                        <a:pos x="connsiteX0" y="connsiteY0"/>
                      </a:cxn>
                      <a:cxn ang="0">
                        <a:pos x="connsiteX1" y="connsiteY1"/>
                      </a:cxn>
                    </a:cxnLst>
                    <a:rect l="l" t="t" r="r" b="b"/>
                    <a:pathLst>
                      <a:path w="9525" h="40481">
                        <a:moveTo>
                          <a:pt x="222" y="109"/>
                        </a:moveTo>
                        <a:lnTo>
                          <a:pt x="222" y="4059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81" name="Freeform: Shape 1280">
                    <a:extLst>
                      <a:ext uri="{FF2B5EF4-FFF2-40B4-BE49-F238E27FC236}">
                        <a16:creationId xmlns:a16="http://schemas.microsoft.com/office/drawing/2014/main" id="{00832A4E-52C8-DB1C-6FE4-B5FB84477362}"/>
                      </a:ext>
                    </a:extLst>
                  </p:cNvPr>
                  <p:cNvSpPr/>
                  <p:nvPr/>
                </p:nvSpPr>
                <p:spPr>
                  <a:xfrm>
                    <a:off x="5302892" y="3312051"/>
                    <a:ext cx="40481" cy="9525"/>
                  </a:xfrm>
                  <a:custGeom>
                    <a:avLst/>
                    <a:gdLst>
                      <a:gd name="connsiteX0" fmla="*/ 40703 w 40481"/>
                      <a:gd name="connsiteY0" fmla="*/ 109 h 9525"/>
                      <a:gd name="connsiteX1" fmla="*/ 222 w 40481"/>
                      <a:gd name="connsiteY1" fmla="*/ 109 h 9525"/>
                    </a:gdLst>
                    <a:ahLst/>
                    <a:cxnLst>
                      <a:cxn ang="0">
                        <a:pos x="connsiteX0" y="connsiteY0"/>
                      </a:cxn>
                      <a:cxn ang="0">
                        <a:pos x="connsiteX1" y="connsiteY1"/>
                      </a:cxn>
                    </a:cxnLst>
                    <a:rect l="l" t="t" r="r" b="b"/>
                    <a:pathLst>
                      <a:path w="40481" h="9525">
                        <a:moveTo>
                          <a:pt x="40703" y="109"/>
                        </a:moveTo>
                        <a:lnTo>
                          <a:pt x="222" y="10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68" name="Graphic 1449">
                  <a:extLst>
                    <a:ext uri="{FF2B5EF4-FFF2-40B4-BE49-F238E27FC236}">
                      <a16:creationId xmlns:a16="http://schemas.microsoft.com/office/drawing/2014/main" id="{D99DE06C-4120-5876-93CE-3675BA1451E2}"/>
                    </a:ext>
                  </a:extLst>
                </p:cNvPr>
                <p:cNvGrpSpPr/>
                <p:nvPr/>
              </p:nvGrpSpPr>
              <p:grpSpPr>
                <a:xfrm>
                  <a:off x="5121476" y="3279778"/>
                  <a:ext cx="67468" cy="67467"/>
                  <a:chOff x="5255267" y="3264807"/>
                  <a:chExt cx="40481" cy="40481"/>
                </a:xfrm>
                <a:solidFill>
                  <a:srgbClr val="000000"/>
                </a:solidFill>
              </p:grpSpPr>
              <p:sp>
                <p:nvSpPr>
                  <p:cNvPr id="1278" name="Freeform: Shape 1277">
                    <a:extLst>
                      <a:ext uri="{FF2B5EF4-FFF2-40B4-BE49-F238E27FC236}">
                        <a16:creationId xmlns:a16="http://schemas.microsoft.com/office/drawing/2014/main" id="{F08930F4-DC18-7E4C-465D-E64C0FC58336}"/>
                      </a:ext>
                    </a:extLst>
                  </p:cNvPr>
                  <p:cNvSpPr/>
                  <p:nvPr/>
                </p:nvSpPr>
                <p:spPr>
                  <a:xfrm>
                    <a:off x="5275555" y="3264807"/>
                    <a:ext cx="9525" cy="40481"/>
                  </a:xfrm>
                  <a:custGeom>
                    <a:avLst/>
                    <a:gdLst>
                      <a:gd name="connsiteX0" fmla="*/ 217 w 9525"/>
                      <a:gd name="connsiteY0" fmla="*/ 106 h 40481"/>
                      <a:gd name="connsiteX1" fmla="*/ 217 w 9525"/>
                      <a:gd name="connsiteY1" fmla="*/ 40587 h 40481"/>
                    </a:gdLst>
                    <a:ahLst/>
                    <a:cxnLst>
                      <a:cxn ang="0">
                        <a:pos x="connsiteX0" y="connsiteY0"/>
                      </a:cxn>
                      <a:cxn ang="0">
                        <a:pos x="connsiteX1" y="connsiteY1"/>
                      </a:cxn>
                    </a:cxnLst>
                    <a:rect l="l" t="t" r="r" b="b"/>
                    <a:pathLst>
                      <a:path w="9525" h="40481">
                        <a:moveTo>
                          <a:pt x="217" y="106"/>
                        </a:moveTo>
                        <a:lnTo>
                          <a:pt x="217" y="4058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79" name="Freeform: Shape 1278">
                    <a:extLst>
                      <a:ext uri="{FF2B5EF4-FFF2-40B4-BE49-F238E27FC236}">
                        <a16:creationId xmlns:a16="http://schemas.microsoft.com/office/drawing/2014/main" id="{5206E72C-91A6-7938-FC1D-031809C8DE2B}"/>
                      </a:ext>
                    </a:extLst>
                  </p:cNvPr>
                  <p:cNvSpPr/>
                  <p:nvPr/>
                </p:nvSpPr>
                <p:spPr>
                  <a:xfrm>
                    <a:off x="5255267" y="3285096"/>
                    <a:ext cx="40481" cy="9525"/>
                  </a:xfrm>
                  <a:custGeom>
                    <a:avLst/>
                    <a:gdLst>
                      <a:gd name="connsiteX0" fmla="*/ 40698 w 40481"/>
                      <a:gd name="connsiteY0" fmla="*/ 106 h 9525"/>
                      <a:gd name="connsiteX1" fmla="*/ 217 w 40481"/>
                      <a:gd name="connsiteY1" fmla="*/ 106 h 9525"/>
                    </a:gdLst>
                    <a:ahLst/>
                    <a:cxnLst>
                      <a:cxn ang="0">
                        <a:pos x="connsiteX0" y="connsiteY0"/>
                      </a:cxn>
                      <a:cxn ang="0">
                        <a:pos x="connsiteX1" y="connsiteY1"/>
                      </a:cxn>
                    </a:cxnLst>
                    <a:rect l="l" t="t" r="r" b="b"/>
                    <a:pathLst>
                      <a:path w="40481" h="9525">
                        <a:moveTo>
                          <a:pt x="40698" y="106"/>
                        </a:moveTo>
                        <a:lnTo>
                          <a:pt x="217" y="10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69" name="Graphic 1449">
                  <a:extLst>
                    <a:ext uri="{FF2B5EF4-FFF2-40B4-BE49-F238E27FC236}">
                      <a16:creationId xmlns:a16="http://schemas.microsoft.com/office/drawing/2014/main" id="{39FAEC04-9A0A-195D-7EF4-26205BD4AE66}"/>
                    </a:ext>
                  </a:extLst>
                </p:cNvPr>
                <p:cNvGrpSpPr/>
                <p:nvPr/>
              </p:nvGrpSpPr>
              <p:grpSpPr>
                <a:xfrm>
                  <a:off x="5147987" y="3290256"/>
                  <a:ext cx="67468" cy="67467"/>
                  <a:chOff x="5271173" y="3271094"/>
                  <a:chExt cx="40481" cy="40481"/>
                </a:xfrm>
                <a:solidFill>
                  <a:srgbClr val="000000"/>
                </a:solidFill>
              </p:grpSpPr>
              <p:sp>
                <p:nvSpPr>
                  <p:cNvPr id="1276" name="Freeform: Shape 1275">
                    <a:extLst>
                      <a:ext uri="{FF2B5EF4-FFF2-40B4-BE49-F238E27FC236}">
                        <a16:creationId xmlns:a16="http://schemas.microsoft.com/office/drawing/2014/main" id="{6E39F1D3-E9DA-78F6-DEAA-2DBC5413A10D}"/>
                      </a:ext>
                    </a:extLst>
                  </p:cNvPr>
                  <p:cNvSpPr/>
                  <p:nvPr/>
                </p:nvSpPr>
                <p:spPr>
                  <a:xfrm>
                    <a:off x="5291462" y="3271094"/>
                    <a:ext cx="9525" cy="40481"/>
                  </a:xfrm>
                  <a:custGeom>
                    <a:avLst/>
                    <a:gdLst>
                      <a:gd name="connsiteX0" fmla="*/ 219 w 9525"/>
                      <a:gd name="connsiteY0" fmla="*/ 107 h 40481"/>
                      <a:gd name="connsiteX1" fmla="*/ 219 w 9525"/>
                      <a:gd name="connsiteY1" fmla="*/ 40588 h 40481"/>
                    </a:gdLst>
                    <a:ahLst/>
                    <a:cxnLst>
                      <a:cxn ang="0">
                        <a:pos x="connsiteX0" y="connsiteY0"/>
                      </a:cxn>
                      <a:cxn ang="0">
                        <a:pos x="connsiteX1" y="connsiteY1"/>
                      </a:cxn>
                    </a:cxnLst>
                    <a:rect l="l" t="t" r="r" b="b"/>
                    <a:pathLst>
                      <a:path w="9525" h="40481">
                        <a:moveTo>
                          <a:pt x="219" y="107"/>
                        </a:moveTo>
                        <a:lnTo>
                          <a:pt x="219" y="4058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77" name="Freeform: Shape 1276">
                    <a:extLst>
                      <a:ext uri="{FF2B5EF4-FFF2-40B4-BE49-F238E27FC236}">
                        <a16:creationId xmlns:a16="http://schemas.microsoft.com/office/drawing/2014/main" id="{28828F82-3C61-9B93-D6FF-D45C3DDD0FC1}"/>
                      </a:ext>
                    </a:extLst>
                  </p:cNvPr>
                  <p:cNvSpPr/>
                  <p:nvPr/>
                </p:nvSpPr>
                <p:spPr>
                  <a:xfrm>
                    <a:off x="5271173" y="3291382"/>
                    <a:ext cx="40481" cy="9525"/>
                  </a:xfrm>
                  <a:custGeom>
                    <a:avLst/>
                    <a:gdLst>
                      <a:gd name="connsiteX0" fmla="*/ 40700 w 40481"/>
                      <a:gd name="connsiteY0" fmla="*/ 107 h 9525"/>
                      <a:gd name="connsiteX1" fmla="*/ 219 w 40481"/>
                      <a:gd name="connsiteY1" fmla="*/ 107 h 9525"/>
                    </a:gdLst>
                    <a:ahLst/>
                    <a:cxnLst>
                      <a:cxn ang="0">
                        <a:pos x="connsiteX0" y="connsiteY0"/>
                      </a:cxn>
                      <a:cxn ang="0">
                        <a:pos x="connsiteX1" y="connsiteY1"/>
                      </a:cxn>
                    </a:cxnLst>
                    <a:rect l="l" t="t" r="r" b="b"/>
                    <a:pathLst>
                      <a:path w="40481" h="9525">
                        <a:moveTo>
                          <a:pt x="40700" y="107"/>
                        </a:moveTo>
                        <a:lnTo>
                          <a:pt x="219" y="10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70" name="Graphic 1449">
                  <a:extLst>
                    <a:ext uri="{FF2B5EF4-FFF2-40B4-BE49-F238E27FC236}">
                      <a16:creationId xmlns:a16="http://schemas.microsoft.com/office/drawing/2014/main" id="{97428694-EB62-F6B9-322A-931ED88497E9}"/>
                    </a:ext>
                  </a:extLst>
                </p:cNvPr>
                <p:cNvGrpSpPr/>
                <p:nvPr/>
              </p:nvGrpSpPr>
              <p:grpSpPr>
                <a:xfrm>
                  <a:off x="5155289" y="3290256"/>
                  <a:ext cx="67468" cy="67467"/>
                  <a:chOff x="5275555" y="3271094"/>
                  <a:chExt cx="40481" cy="40481"/>
                </a:xfrm>
                <a:solidFill>
                  <a:srgbClr val="000000"/>
                </a:solidFill>
              </p:grpSpPr>
              <p:sp>
                <p:nvSpPr>
                  <p:cNvPr id="1274" name="Freeform: Shape 1273">
                    <a:extLst>
                      <a:ext uri="{FF2B5EF4-FFF2-40B4-BE49-F238E27FC236}">
                        <a16:creationId xmlns:a16="http://schemas.microsoft.com/office/drawing/2014/main" id="{4F4E0B6C-3A3F-1F62-F49D-2B916963F067}"/>
                      </a:ext>
                    </a:extLst>
                  </p:cNvPr>
                  <p:cNvSpPr/>
                  <p:nvPr/>
                </p:nvSpPr>
                <p:spPr>
                  <a:xfrm>
                    <a:off x="5295843" y="3271094"/>
                    <a:ext cx="9525" cy="40481"/>
                  </a:xfrm>
                  <a:custGeom>
                    <a:avLst/>
                    <a:gdLst>
                      <a:gd name="connsiteX0" fmla="*/ 219 w 9525"/>
                      <a:gd name="connsiteY0" fmla="*/ 107 h 40481"/>
                      <a:gd name="connsiteX1" fmla="*/ 219 w 9525"/>
                      <a:gd name="connsiteY1" fmla="*/ 40588 h 40481"/>
                    </a:gdLst>
                    <a:ahLst/>
                    <a:cxnLst>
                      <a:cxn ang="0">
                        <a:pos x="connsiteX0" y="connsiteY0"/>
                      </a:cxn>
                      <a:cxn ang="0">
                        <a:pos x="connsiteX1" y="connsiteY1"/>
                      </a:cxn>
                    </a:cxnLst>
                    <a:rect l="l" t="t" r="r" b="b"/>
                    <a:pathLst>
                      <a:path w="9525" h="40481">
                        <a:moveTo>
                          <a:pt x="219" y="107"/>
                        </a:moveTo>
                        <a:lnTo>
                          <a:pt x="219" y="4058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75" name="Freeform: Shape 1274">
                    <a:extLst>
                      <a:ext uri="{FF2B5EF4-FFF2-40B4-BE49-F238E27FC236}">
                        <a16:creationId xmlns:a16="http://schemas.microsoft.com/office/drawing/2014/main" id="{ADF374E0-5807-B0F2-643B-6D07DF60D58A}"/>
                      </a:ext>
                    </a:extLst>
                  </p:cNvPr>
                  <p:cNvSpPr/>
                  <p:nvPr/>
                </p:nvSpPr>
                <p:spPr>
                  <a:xfrm>
                    <a:off x="5275555" y="3291382"/>
                    <a:ext cx="40481" cy="9525"/>
                  </a:xfrm>
                  <a:custGeom>
                    <a:avLst/>
                    <a:gdLst>
                      <a:gd name="connsiteX0" fmla="*/ 40701 w 40481"/>
                      <a:gd name="connsiteY0" fmla="*/ 107 h 9525"/>
                      <a:gd name="connsiteX1" fmla="*/ 219 w 40481"/>
                      <a:gd name="connsiteY1" fmla="*/ 107 h 9525"/>
                    </a:gdLst>
                    <a:ahLst/>
                    <a:cxnLst>
                      <a:cxn ang="0">
                        <a:pos x="connsiteX0" y="connsiteY0"/>
                      </a:cxn>
                      <a:cxn ang="0">
                        <a:pos x="connsiteX1" y="connsiteY1"/>
                      </a:cxn>
                    </a:cxnLst>
                    <a:rect l="l" t="t" r="r" b="b"/>
                    <a:pathLst>
                      <a:path w="40481" h="9525">
                        <a:moveTo>
                          <a:pt x="40701" y="107"/>
                        </a:moveTo>
                        <a:lnTo>
                          <a:pt x="219" y="10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71" name="Graphic 1449">
                  <a:extLst>
                    <a:ext uri="{FF2B5EF4-FFF2-40B4-BE49-F238E27FC236}">
                      <a16:creationId xmlns:a16="http://schemas.microsoft.com/office/drawing/2014/main" id="{5442CE91-0BEF-F4B1-2373-3516AB4E0581}"/>
                    </a:ext>
                  </a:extLst>
                </p:cNvPr>
                <p:cNvGrpSpPr/>
                <p:nvPr/>
              </p:nvGrpSpPr>
              <p:grpSpPr>
                <a:xfrm>
                  <a:off x="5151638" y="3290256"/>
                  <a:ext cx="67468" cy="67467"/>
                  <a:chOff x="5273364" y="3271094"/>
                  <a:chExt cx="40481" cy="40481"/>
                </a:xfrm>
                <a:solidFill>
                  <a:srgbClr val="000000"/>
                </a:solidFill>
              </p:grpSpPr>
              <p:sp>
                <p:nvSpPr>
                  <p:cNvPr id="1272" name="Freeform: Shape 1271">
                    <a:extLst>
                      <a:ext uri="{FF2B5EF4-FFF2-40B4-BE49-F238E27FC236}">
                        <a16:creationId xmlns:a16="http://schemas.microsoft.com/office/drawing/2014/main" id="{A8817391-04E5-D596-B751-FD7AFB34D53A}"/>
                      </a:ext>
                    </a:extLst>
                  </p:cNvPr>
                  <p:cNvSpPr/>
                  <p:nvPr/>
                </p:nvSpPr>
                <p:spPr>
                  <a:xfrm>
                    <a:off x="5293652" y="3271094"/>
                    <a:ext cx="9525" cy="40481"/>
                  </a:xfrm>
                  <a:custGeom>
                    <a:avLst/>
                    <a:gdLst>
                      <a:gd name="connsiteX0" fmla="*/ 219 w 9525"/>
                      <a:gd name="connsiteY0" fmla="*/ 107 h 40481"/>
                      <a:gd name="connsiteX1" fmla="*/ 219 w 9525"/>
                      <a:gd name="connsiteY1" fmla="*/ 40588 h 40481"/>
                    </a:gdLst>
                    <a:ahLst/>
                    <a:cxnLst>
                      <a:cxn ang="0">
                        <a:pos x="connsiteX0" y="connsiteY0"/>
                      </a:cxn>
                      <a:cxn ang="0">
                        <a:pos x="connsiteX1" y="connsiteY1"/>
                      </a:cxn>
                    </a:cxnLst>
                    <a:rect l="l" t="t" r="r" b="b"/>
                    <a:pathLst>
                      <a:path w="9525" h="40481">
                        <a:moveTo>
                          <a:pt x="219" y="107"/>
                        </a:moveTo>
                        <a:lnTo>
                          <a:pt x="219" y="4058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73" name="Freeform: Shape 1272">
                    <a:extLst>
                      <a:ext uri="{FF2B5EF4-FFF2-40B4-BE49-F238E27FC236}">
                        <a16:creationId xmlns:a16="http://schemas.microsoft.com/office/drawing/2014/main" id="{A5E62A87-52D1-E264-8956-AB729421E46D}"/>
                      </a:ext>
                    </a:extLst>
                  </p:cNvPr>
                  <p:cNvSpPr/>
                  <p:nvPr/>
                </p:nvSpPr>
                <p:spPr>
                  <a:xfrm>
                    <a:off x="5273364" y="3291382"/>
                    <a:ext cx="40481" cy="9525"/>
                  </a:xfrm>
                  <a:custGeom>
                    <a:avLst/>
                    <a:gdLst>
                      <a:gd name="connsiteX0" fmla="*/ 40700 w 40481"/>
                      <a:gd name="connsiteY0" fmla="*/ 107 h 9525"/>
                      <a:gd name="connsiteX1" fmla="*/ 219 w 40481"/>
                      <a:gd name="connsiteY1" fmla="*/ 107 h 9525"/>
                    </a:gdLst>
                    <a:ahLst/>
                    <a:cxnLst>
                      <a:cxn ang="0">
                        <a:pos x="connsiteX0" y="connsiteY0"/>
                      </a:cxn>
                      <a:cxn ang="0">
                        <a:pos x="connsiteX1" y="connsiteY1"/>
                      </a:cxn>
                    </a:cxnLst>
                    <a:rect l="l" t="t" r="r" b="b"/>
                    <a:pathLst>
                      <a:path w="40481" h="9525">
                        <a:moveTo>
                          <a:pt x="40700" y="107"/>
                        </a:moveTo>
                        <a:lnTo>
                          <a:pt x="219" y="10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grpSp>
      </p:grpSp>
      <p:sp>
        <p:nvSpPr>
          <p:cNvPr id="12" name="TextBox 11">
            <a:extLst>
              <a:ext uri="{FF2B5EF4-FFF2-40B4-BE49-F238E27FC236}">
                <a16:creationId xmlns:a16="http://schemas.microsoft.com/office/drawing/2014/main" id="{A92F69DA-870E-550C-DC9C-50F30FCEA30C}"/>
              </a:ext>
            </a:extLst>
          </p:cNvPr>
          <p:cNvSpPr txBox="1"/>
          <p:nvPr/>
        </p:nvSpPr>
        <p:spPr>
          <a:xfrm>
            <a:off x="1387722" y="6137030"/>
            <a:ext cx="10682138" cy="507831"/>
          </a:xfrm>
          <a:prstGeom prst="rect">
            <a:avLst/>
          </a:prstGeom>
          <a:noFill/>
        </p:spPr>
        <p:txBody>
          <a:bodyPr wrap="square" rtlCol="0">
            <a:spAutoFit/>
          </a:bodyPr>
          <a:lstStyle/>
          <a:p>
            <a:r>
              <a:rPr lang="en-US" sz="900">
                <a:solidFill>
                  <a:schemeClr val="bg2">
                    <a:lumMod val="10000"/>
                  </a:schemeClr>
                </a:solidFill>
              </a:rPr>
              <a:t>Data cutoff: July 24, 2024. Pre-specified </a:t>
            </a:r>
            <a:r>
              <a:rPr lang="en-US" sz="900" i="1">
                <a:solidFill>
                  <a:schemeClr val="bg2">
                    <a:lumMod val="10000"/>
                  </a:schemeClr>
                </a:solidFill>
              </a:rPr>
              <a:t>P</a:t>
            </a:r>
            <a:r>
              <a:rPr lang="en-US" sz="900">
                <a:solidFill>
                  <a:schemeClr val="bg2">
                    <a:lumMod val="10000"/>
                  </a:schemeClr>
                </a:solidFill>
              </a:rPr>
              <a:t>-value boundary for OS analysis: ⍺=0.0427.</a:t>
            </a:r>
          </a:p>
          <a:p>
            <a:r>
              <a:rPr lang="en-US" sz="900">
                <a:solidFill>
                  <a:schemeClr val="bg2">
                    <a:lumMod val="10000"/>
                  </a:schemeClr>
                </a:solidFill>
              </a:rPr>
              <a:t>*Mis-stratification between interactive response technology (where data entered could not be changed by the site) and eCRF (where data could be corrected by sites) was &lt;5%. </a:t>
            </a:r>
            <a:br>
              <a:rPr lang="en-US" sz="900">
                <a:solidFill>
                  <a:schemeClr val="bg2">
                    <a:lumMod val="10000"/>
                  </a:schemeClr>
                </a:solidFill>
              </a:rPr>
            </a:br>
            <a:r>
              <a:rPr lang="en-US" sz="900">
                <a:solidFill>
                  <a:schemeClr val="bg2">
                    <a:lumMod val="10000"/>
                  </a:schemeClr>
                </a:solidFill>
              </a:rPr>
              <a:t>Pistilli B, et al. ESMO Virtual Plenary 2025. Abstract VP1-2025.</a:t>
            </a:r>
          </a:p>
        </p:txBody>
      </p:sp>
      <p:sp>
        <p:nvSpPr>
          <p:cNvPr id="5" name="Content Placeholder 4">
            <a:extLst>
              <a:ext uri="{FF2B5EF4-FFF2-40B4-BE49-F238E27FC236}">
                <a16:creationId xmlns:a16="http://schemas.microsoft.com/office/drawing/2014/main" id="{30EE6248-B709-9FFF-CD74-73DB96B4ED5D}"/>
              </a:ext>
            </a:extLst>
          </p:cNvPr>
          <p:cNvSpPr>
            <a:spLocks noGrp="1"/>
          </p:cNvSpPr>
          <p:nvPr>
            <p:ph sz="half" idx="1"/>
          </p:nvPr>
        </p:nvSpPr>
        <p:spPr>
          <a:xfrm>
            <a:off x="7341993" y="1828800"/>
            <a:ext cx="3823441" cy="4229100"/>
          </a:xfrm>
        </p:spPr>
        <p:txBody>
          <a:bodyPr>
            <a:normAutofit/>
          </a:bodyPr>
          <a:lstStyle/>
          <a:p>
            <a:r>
              <a:rPr lang="en-GB" sz="2000" dirty="0"/>
              <a:t>Maturity: 59.6%</a:t>
            </a:r>
          </a:p>
          <a:p>
            <a:r>
              <a:rPr lang="en-GB" sz="2000" dirty="0"/>
              <a:t>Median follow-up: 22.8 months</a:t>
            </a:r>
          </a:p>
          <a:p>
            <a:r>
              <a:rPr lang="en-GB" sz="2000" dirty="0"/>
              <a:t>Protocol prespecified OS sensitivity analysis based on the stratification factors according to the eCRF*: </a:t>
            </a:r>
            <a:br>
              <a:rPr lang="en-GB" sz="2000" dirty="0"/>
            </a:br>
            <a:r>
              <a:rPr lang="en-GB" sz="2000" dirty="0"/>
              <a:t>HR 0.99 (95% CI: 0.82–1.20)</a:t>
            </a:r>
          </a:p>
        </p:txBody>
      </p:sp>
      <p:sp>
        <p:nvSpPr>
          <p:cNvPr id="2" name="Title 1">
            <a:extLst>
              <a:ext uri="{FF2B5EF4-FFF2-40B4-BE49-F238E27FC236}">
                <a16:creationId xmlns:a16="http://schemas.microsoft.com/office/drawing/2014/main" id="{64EC4094-BC6E-F0F0-D8DC-A365778DEF02}"/>
              </a:ext>
            </a:extLst>
          </p:cNvPr>
          <p:cNvSpPr>
            <a:spLocks noGrp="1"/>
          </p:cNvSpPr>
          <p:nvPr>
            <p:ph type="title"/>
          </p:nvPr>
        </p:nvSpPr>
        <p:spPr>
          <a:xfrm>
            <a:off x="838200" y="365125"/>
            <a:ext cx="10515600" cy="871393"/>
          </a:xfrm>
        </p:spPr>
        <p:txBody>
          <a:bodyPr>
            <a:normAutofit/>
          </a:bodyPr>
          <a:lstStyle/>
          <a:p>
            <a:r>
              <a:rPr lang="en-US"/>
              <a:t>TROPION-Breast01: Overall Survival</a:t>
            </a:r>
          </a:p>
        </p:txBody>
      </p:sp>
      <p:graphicFrame>
        <p:nvGraphicFramePr>
          <p:cNvPr id="6" name="Content Placeholder 8">
            <a:extLst>
              <a:ext uri="{FF2B5EF4-FFF2-40B4-BE49-F238E27FC236}">
                <a16:creationId xmlns:a16="http://schemas.microsoft.com/office/drawing/2014/main" id="{9CEC8ADE-DDCA-2270-67BB-E2B73832440B}"/>
              </a:ext>
            </a:extLst>
          </p:cNvPr>
          <p:cNvGraphicFramePr>
            <a:graphicFrameLocks/>
          </p:cNvGraphicFramePr>
          <p:nvPr>
            <p:extLst>
              <p:ext uri="{D42A27DB-BD31-4B8C-83A1-F6EECF244321}">
                <p14:modId xmlns:p14="http://schemas.microsoft.com/office/powerpoint/2010/main" val="718533540"/>
              </p:ext>
            </p:extLst>
          </p:nvPr>
        </p:nvGraphicFramePr>
        <p:xfrm>
          <a:off x="3519523" y="1269133"/>
          <a:ext cx="3574093" cy="1229354"/>
        </p:xfrm>
        <a:graphic>
          <a:graphicData uri="http://schemas.openxmlformats.org/drawingml/2006/table">
            <a:tbl>
              <a:tblPr firstRow="1" bandRow="1">
                <a:tableStyleId>{5C22544A-7EE6-4342-B048-85BDC9FD1C3A}</a:tableStyleId>
              </a:tblPr>
              <a:tblGrid>
                <a:gridCol w="1742371">
                  <a:extLst>
                    <a:ext uri="{9D8B030D-6E8A-4147-A177-3AD203B41FA5}">
                      <a16:colId xmlns:a16="http://schemas.microsoft.com/office/drawing/2014/main" val="2275183721"/>
                    </a:ext>
                  </a:extLst>
                </a:gridCol>
                <a:gridCol w="959990">
                  <a:extLst>
                    <a:ext uri="{9D8B030D-6E8A-4147-A177-3AD203B41FA5}">
                      <a16:colId xmlns:a16="http://schemas.microsoft.com/office/drawing/2014/main" val="20001"/>
                    </a:ext>
                  </a:extLst>
                </a:gridCol>
                <a:gridCol w="871732">
                  <a:extLst>
                    <a:ext uri="{9D8B030D-6E8A-4147-A177-3AD203B41FA5}">
                      <a16:colId xmlns:a16="http://schemas.microsoft.com/office/drawing/2014/main" val="2836121545"/>
                    </a:ext>
                  </a:extLst>
                </a:gridCol>
              </a:tblGrid>
              <a:tr h="1752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altLang="zh-CN" sz="1200" u="none" strike="noStrike" kern="1200" cap="none">
                          <a:solidFill>
                            <a:schemeClr val="bg1"/>
                          </a:solidFill>
                          <a:latin typeface="Arial" panose="020B0604020202020204" pitchFamily="34" charset="0"/>
                          <a:ea typeface="+mn-ea"/>
                          <a:cs typeface="Arial" panose="020B0604020202020204" pitchFamily="34" charset="0"/>
                          <a:sym typeface="Arial"/>
                        </a:rPr>
                        <a:t>Dato-</a:t>
                      </a:r>
                      <a:r>
                        <a:rPr lang="en-US" altLang="zh-CN" sz="1200" u="none" strike="noStrike" kern="1200" cap="none" err="1">
                          <a:solidFill>
                            <a:schemeClr val="bg1"/>
                          </a:solidFill>
                          <a:latin typeface="Arial" panose="020B0604020202020204" pitchFamily="34" charset="0"/>
                          <a:ea typeface="+mn-ea"/>
                          <a:cs typeface="Arial" panose="020B0604020202020204" pitchFamily="34" charset="0"/>
                          <a:sym typeface="Arial"/>
                        </a:rPr>
                        <a:t>DXd</a:t>
                      </a:r>
                      <a:endParaRPr lang="en-GB" altLang="zh-CN" sz="1200" u="none" strike="noStrike" kern="1200" cap="none">
                        <a:solidFill>
                          <a:schemeClr val="bg1"/>
                        </a:solidFill>
                        <a:latin typeface="Arial" panose="020B0604020202020204" pitchFamily="34" charset="0"/>
                        <a:ea typeface="+mn-ea"/>
                        <a:cs typeface="Arial" panose="020B0604020202020204" pitchFamily="34" charset="0"/>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81122"/>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defRPr/>
                      </a:pPr>
                      <a:r>
                        <a:rPr lang="en-US" altLang="zh-CN" sz="1200" u="none" strike="noStrike" kern="1200" cap="none">
                          <a:solidFill>
                            <a:schemeClr val="bg1"/>
                          </a:solidFill>
                          <a:latin typeface="Arial" panose="020B0604020202020204" pitchFamily="34" charset="0"/>
                          <a:ea typeface="+mn-ea"/>
                          <a:cs typeface="Arial" panose="020B0604020202020204" pitchFamily="34" charset="0"/>
                          <a:sym typeface="Arial"/>
                        </a:rPr>
                        <a:t>ICC</a:t>
                      </a:r>
                      <a:endParaRPr lang="en-GB" altLang="zh-CN" sz="1200" u="none" strike="noStrike" kern="1200" cap="none">
                        <a:solidFill>
                          <a:schemeClr val="bg1"/>
                        </a:solidFill>
                        <a:latin typeface="Arial" panose="020B0604020202020204" pitchFamily="34" charset="0"/>
                        <a:ea typeface="+mn-ea"/>
                        <a:cs typeface="Arial" panose="020B0604020202020204" pitchFamily="34" charset="0"/>
                        <a:sym typeface="Arial"/>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74C7"/>
                    </a:solidFill>
                  </a:tcPr>
                </a:tc>
                <a:extLst>
                  <a:ext uri="{0D108BD9-81ED-4DB2-BD59-A6C34878D82A}">
                    <a16:rowId xmlns:a16="http://schemas.microsoft.com/office/drawing/2014/main" val="10000"/>
                  </a:ext>
                </a:extLst>
              </a:tr>
              <a:tr h="292078">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1200" b="1" u="none" strike="noStrike" kern="1200" cap="none">
                          <a:solidFill>
                            <a:schemeClr val="tx1"/>
                          </a:solidFill>
                          <a:latin typeface="Arial" panose="020B0604020202020204" pitchFamily="34" charset="0"/>
                          <a:ea typeface="+mn-ea"/>
                          <a:cs typeface="Arial" panose="020B0604020202020204" pitchFamily="34" charset="0"/>
                        </a:rPr>
                        <a:t>OS events, n (%)</a:t>
                      </a:r>
                    </a:p>
                  </a:txBody>
                  <a:tcPr marL="68588" marR="68588" marT="34294" marB="3429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GB" altLang="zh-CN" sz="12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t>223 (61)</a:t>
                      </a: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altLang="zh-CN" sz="1200" b="0" u="none" strike="noStrike" kern="1200" cap="none">
                          <a:solidFill>
                            <a:schemeClr val="tx1"/>
                          </a:solidFill>
                          <a:latin typeface="Arial" panose="020B0604020202020204" pitchFamily="34" charset="0"/>
                          <a:ea typeface="+mn-ea"/>
                          <a:cs typeface="Arial" panose="020B0604020202020204" pitchFamily="34" charset="0"/>
                        </a:rPr>
                        <a:t>213 (58)</a:t>
                      </a:r>
                      <a:endParaRPr lang="zh-CN" altLang="en-US" sz="1200" b="0" u="none" strike="noStrike" kern="1200" cap="none">
                        <a:solidFill>
                          <a:schemeClr val="tx1"/>
                        </a:solidFill>
                        <a:latin typeface="Arial" panose="020B0604020202020204" pitchFamily="34" charset="0"/>
                        <a:ea typeface="+mn-ea"/>
                        <a:cs typeface="Arial" panose="020B0604020202020204" pitchFamily="34" charset="0"/>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685701749"/>
                  </a:ext>
                </a:extLst>
              </a:tr>
              <a:tr h="292078">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1200" b="1" u="none" strike="noStrike" kern="1200" cap="none">
                          <a:solidFill>
                            <a:schemeClr val="tx1"/>
                          </a:solidFill>
                          <a:latin typeface="Arial" panose="020B0604020202020204" pitchFamily="34" charset="0"/>
                          <a:ea typeface="+mn-ea"/>
                          <a:cs typeface="Arial" panose="020B0604020202020204" pitchFamily="34" charset="0"/>
                        </a:rPr>
                        <a:t>Median OS, months</a:t>
                      </a:r>
                      <a:br>
                        <a:rPr lang="en-US" sz="1200" b="1" u="none" strike="noStrike" kern="1200" cap="none">
                          <a:solidFill>
                            <a:schemeClr val="tx1"/>
                          </a:solidFill>
                          <a:latin typeface="Arial" panose="020B0604020202020204" pitchFamily="34" charset="0"/>
                          <a:ea typeface="+mn-ea"/>
                          <a:cs typeface="Arial" panose="020B0604020202020204" pitchFamily="34" charset="0"/>
                        </a:rPr>
                      </a:br>
                      <a:r>
                        <a:rPr lang="en-US" sz="1200" b="1" u="none" strike="noStrike" kern="1200" cap="none">
                          <a:solidFill>
                            <a:schemeClr val="tx1"/>
                          </a:solidFill>
                          <a:latin typeface="Arial" panose="020B0604020202020204" pitchFamily="34" charset="0"/>
                          <a:ea typeface="+mn-ea"/>
                          <a:cs typeface="Arial" panose="020B0604020202020204" pitchFamily="34" charset="0"/>
                        </a:rPr>
                        <a:t>(95% CI)</a:t>
                      </a:r>
                    </a:p>
                  </a:txBody>
                  <a:tcPr marL="68588" marR="68588" marT="34294" marB="3429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GB" altLang="zh-CN" sz="12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t>18.6</a:t>
                      </a:r>
                      <a:br>
                        <a:rPr kumimoji="0" lang="en-GB" altLang="zh-CN" sz="12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br>
                      <a:r>
                        <a:rPr kumimoji="0" lang="en-GB" altLang="zh-CN" sz="12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t>(17.3–20.1)</a:t>
                      </a: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altLang="zh-CN" sz="1200" b="0" u="none" strike="noStrike" kern="1200" cap="none">
                          <a:solidFill>
                            <a:schemeClr val="tx1"/>
                          </a:solidFill>
                          <a:latin typeface="Arial" panose="020B0604020202020204" pitchFamily="34" charset="0"/>
                          <a:ea typeface="+mn-ea"/>
                          <a:cs typeface="Arial" panose="020B0604020202020204" pitchFamily="34" charset="0"/>
                        </a:rPr>
                        <a:t>18.3</a:t>
                      </a:r>
                      <a:br>
                        <a:rPr lang="en-US" altLang="zh-CN" sz="1200" b="0" u="none" strike="noStrike" kern="1200" cap="none">
                          <a:solidFill>
                            <a:schemeClr val="tx1"/>
                          </a:solidFill>
                          <a:latin typeface="Arial" panose="020B0604020202020204" pitchFamily="34" charset="0"/>
                          <a:ea typeface="+mn-ea"/>
                          <a:cs typeface="Arial" panose="020B0604020202020204" pitchFamily="34" charset="0"/>
                        </a:rPr>
                      </a:br>
                      <a:r>
                        <a:rPr lang="en-US" altLang="zh-CN" sz="1200" b="0" u="none" strike="noStrike" kern="1200" cap="none">
                          <a:solidFill>
                            <a:schemeClr val="tx1"/>
                          </a:solidFill>
                          <a:latin typeface="Arial" panose="020B0604020202020204" pitchFamily="34" charset="0"/>
                          <a:ea typeface="+mn-ea"/>
                          <a:cs typeface="Arial" panose="020B0604020202020204" pitchFamily="34" charset="0"/>
                        </a:rPr>
                        <a:t>(17.3–20.5)</a:t>
                      </a:r>
                      <a:endParaRPr lang="zh-CN" altLang="en-US" sz="1200" b="0" u="none" strike="noStrike" kern="1200" cap="none">
                        <a:solidFill>
                          <a:schemeClr val="tx1"/>
                        </a:solidFill>
                        <a:latin typeface="Arial" panose="020B0604020202020204" pitchFamily="34" charset="0"/>
                        <a:ea typeface="+mn-ea"/>
                        <a:cs typeface="Arial" panose="020B0604020202020204" pitchFamily="34" charset="0"/>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175224">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1200" b="1" u="none" strike="noStrike" kern="1200" cap="none">
                          <a:solidFill>
                            <a:schemeClr val="tx1"/>
                          </a:solidFill>
                          <a:latin typeface="Arial" panose="020B0604020202020204" pitchFamily="34" charset="0"/>
                          <a:ea typeface="+mn-ea"/>
                          <a:cs typeface="Arial" panose="020B0604020202020204" pitchFamily="34" charset="0"/>
                        </a:rPr>
                        <a:t>HR (95% CI)</a:t>
                      </a:r>
                    </a:p>
                  </a:txBody>
                  <a:tcPr marL="68588" marR="68588" marT="34294" marB="3429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gridSpan="2">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1200" b="0" u="none" strike="noStrike" kern="1200" cap="none" dirty="0">
                          <a:solidFill>
                            <a:schemeClr val="tx1"/>
                          </a:solidFill>
                          <a:latin typeface="Arial" panose="020B0604020202020204" pitchFamily="34" charset="0"/>
                          <a:ea typeface="+mn-ea"/>
                          <a:cs typeface="Arial" panose="020B0604020202020204" pitchFamily="34" charset="0"/>
                        </a:rPr>
                        <a:t>1.01 (0.83–1.22)</a:t>
                      </a: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endParaRPr lang="zh-CN" altLang="en-US" sz="900" b="0" u="none" strike="noStrike" kern="1200" cap="none">
                        <a:solidFill>
                          <a:schemeClr val="tx1"/>
                        </a:solidFill>
                        <a:latin typeface="Arial" panose="020B0604020202020204" pitchFamily="34" charset="0"/>
                        <a:ea typeface="+mn-ea"/>
                        <a:cs typeface="Arial" panose="020B0604020202020204" pitchFamily="34" charset="0"/>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810530"/>
                  </a:ext>
                </a:extLst>
              </a:tr>
            </a:tbl>
          </a:graphicData>
        </a:graphic>
      </p:graphicFrame>
    </p:spTree>
    <p:extLst>
      <p:ext uri="{BB962C8B-B14F-4D97-AF65-F5344CB8AC3E}">
        <p14:creationId xmlns:p14="http://schemas.microsoft.com/office/powerpoint/2010/main" val="3701374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ABF0A-DD61-6978-4CB3-887D134F17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5EDB9C-556E-44F4-E9BF-A5F88910EB7E}"/>
              </a:ext>
            </a:extLst>
          </p:cNvPr>
          <p:cNvSpPr>
            <a:spLocks noGrp="1"/>
          </p:cNvSpPr>
          <p:nvPr>
            <p:ph type="title"/>
          </p:nvPr>
        </p:nvSpPr>
        <p:spPr>
          <a:xfrm>
            <a:off x="838200" y="365125"/>
            <a:ext cx="10744200" cy="1325563"/>
          </a:xfrm>
        </p:spPr>
        <p:txBody>
          <a:bodyPr>
            <a:noAutofit/>
          </a:bodyPr>
          <a:lstStyle/>
          <a:p>
            <a:r>
              <a:rPr lang="en-US" sz="3200" dirty="0"/>
              <a:t>TROPION-Breast01: </a:t>
            </a:r>
            <a:r>
              <a:rPr lang="en-GB" sz="3400" dirty="0">
                <a:solidFill>
                  <a:srgbClr val="1C3F93"/>
                </a:solidFill>
              </a:rPr>
              <a:t>Overall Survival Adjusted for Subsequent ADC Therapy</a:t>
            </a:r>
            <a:endParaRPr lang="en-US" sz="3400" dirty="0">
              <a:solidFill>
                <a:srgbClr val="1C3F93"/>
              </a:solidFill>
            </a:endParaRPr>
          </a:p>
        </p:txBody>
      </p:sp>
      <p:sp>
        <p:nvSpPr>
          <p:cNvPr id="3" name="Content Placeholder 2">
            <a:extLst>
              <a:ext uri="{FF2B5EF4-FFF2-40B4-BE49-F238E27FC236}">
                <a16:creationId xmlns:a16="http://schemas.microsoft.com/office/drawing/2014/main" id="{5E945F63-74E8-CD83-9E50-194621FCE5DF}"/>
              </a:ext>
            </a:extLst>
          </p:cNvPr>
          <p:cNvSpPr>
            <a:spLocks noGrp="1"/>
          </p:cNvSpPr>
          <p:nvPr>
            <p:ph idx="1"/>
          </p:nvPr>
        </p:nvSpPr>
        <p:spPr>
          <a:xfrm>
            <a:off x="838200" y="1825626"/>
            <a:ext cx="10515600" cy="504214"/>
          </a:xfrm>
        </p:spPr>
        <p:txBody>
          <a:bodyPr>
            <a:normAutofit/>
          </a:bodyPr>
          <a:lstStyle/>
          <a:p>
            <a:pPr marL="0" indent="0" algn="ctr">
              <a:buNone/>
            </a:pPr>
            <a:r>
              <a:rPr lang="en-GB" sz="2000" b="1">
                <a:solidFill>
                  <a:schemeClr val="accent1"/>
                </a:solidFill>
              </a:rPr>
              <a:t>Post-hoc Sensitivity Analysis Using IPCW Method</a:t>
            </a:r>
            <a:endParaRPr lang="en-US" sz="2000" b="1">
              <a:solidFill>
                <a:schemeClr val="accent1"/>
              </a:solidFill>
            </a:endParaRPr>
          </a:p>
        </p:txBody>
      </p:sp>
      <p:grpSp>
        <p:nvGrpSpPr>
          <p:cNvPr id="1889" name="Group 1888">
            <a:extLst>
              <a:ext uri="{FF2B5EF4-FFF2-40B4-BE49-F238E27FC236}">
                <a16:creationId xmlns:a16="http://schemas.microsoft.com/office/drawing/2014/main" id="{039BD832-D100-5243-DBC7-0A1CE7822030}"/>
              </a:ext>
            </a:extLst>
          </p:cNvPr>
          <p:cNvGrpSpPr/>
          <p:nvPr/>
        </p:nvGrpSpPr>
        <p:grpSpPr>
          <a:xfrm>
            <a:off x="1524000" y="2299361"/>
            <a:ext cx="5537327" cy="3239865"/>
            <a:chOff x="556540" y="1339477"/>
            <a:chExt cx="7383104" cy="4319817"/>
          </a:xfrm>
        </p:grpSpPr>
        <p:grpSp>
          <p:nvGrpSpPr>
            <p:cNvPr id="1884" name="Group 1883">
              <a:extLst>
                <a:ext uri="{FF2B5EF4-FFF2-40B4-BE49-F238E27FC236}">
                  <a16:creationId xmlns:a16="http://schemas.microsoft.com/office/drawing/2014/main" id="{7504751F-AE5E-5DD3-DEA2-B154B87E2469}"/>
                </a:ext>
              </a:extLst>
            </p:cNvPr>
            <p:cNvGrpSpPr/>
            <p:nvPr/>
          </p:nvGrpSpPr>
          <p:grpSpPr>
            <a:xfrm>
              <a:off x="556540" y="1339477"/>
              <a:ext cx="7383104" cy="4319817"/>
              <a:chOff x="555745" y="1339477"/>
              <a:chExt cx="7204464" cy="4319817"/>
            </a:xfrm>
          </p:grpSpPr>
          <p:sp>
            <p:nvSpPr>
              <p:cNvPr id="945" name="TextBox 944">
                <a:extLst>
                  <a:ext uri="{FF2B5EF4-FFF2-40B4-BE49-F238E27FC236}">
                    <a16:creationId xmlns:a16="http://schemas.microsoft.com/office/drawing/2014/main" id="{E3592D38-BE67-17FB-2935-79BF3EE60460}"/>
                  </a:ext>
                </a:extLst>
              </p:cNvPr>
              <p:cNvSpPr txBox="1"/>
              <p:nvPr/>
            </p:nvSpPr>
            <p:spPr>
              <a:xfrm>
                <a:off x="555745" y="5022864"/>
                <a:ext cx="928103" cy="215444"/>
              </a:xfrm>
              <a:prstGeom prst="rect">
                <a:avLst/>
              </a:prstGeom>
              <a:noFill/>
            </p:spPr>
            <p:txBody>
              <a:bodyPr wrap="none" lIns="0" tIns="0" rIns="0" bIns="0" rtlCol="0" anchor="ctr" anchorCtr="0">
                <a:spAutoFit/>
              </a:bodyPr>
              <a:lstStyle/>
              <a:p>
                <a:pPr algn="r" defTabSz="685800" fontAlgn="auto">
                  <a:spcBef>
                    <a:spcPts val="0"/>
                  </a:spcBef>
                  <a:spcAft>
                    <a:spcPts val="0"/>
                  </a:spcAft>
                  <a:defRPr/>
                </a:pPr>
                <a:r>
                  <a:rPr lang="en-GB" sz="1050" kern="0">
                    <a:solidFill>
                      <a:srgbClr val="000000"/>
                    </a:solidFill>
                    <a:latin typeface="Arial Narrow" panose="020B0606020202030204" pitchFamily="34" charset="0"/>
                  </a:rPr>
                  <a:t>Number at risk</a:t>
                </a:r>
              </a:p>
            </p:txBody>
          </p:sp>
          <p:sp>
            <p:nvSpPr>
              <p:cNvPr id="946" name="TextBox 945">
                <a:extLst>
                  <a:ext uri="{FF2B5EF4-FFF2-40B4-BE49-F238E27FC236}">
                    <a16:creationId xmlns:a16="http://schemas.microsoft.com/office/drawing/2014/main" id="{E01CC9DD-7EC6-87C5-17C4-274DE566A74A}"/>
                  </a:ext>
                </a:extLst>
              </p:cNvPr>
              <p:cNvSpPr txBox="1"/>
              <p:nvPr/>
            </p:nvSpPr>
            <p:spPr>
              <a:xfrm>
                <a:off x="590602" y="5233356"/>
                <a:ext cx="629858" cy="215444"/>
              </a:xfrm>
              <a:prstGeom prst="rect">
                <a:avLst/>
              </a:prstGeom>
              <a:noFill/>
            </p:spPr>
            <p:txBody>
              <a:bodyPr wrap="none" lIns="0" tIns="0" rIns="0" bIns="0" rtlCol="0" anchor="ctr" anchorCtr="0">
                <a:spAutoFit/>
              </a:bodyPr>
              <a:lstStyle/>
              <a:p>
                <a:pPr algn="r" defTabSz="685800" fontAlgn="auto">
                  <a:spcBef>
                    <a:spcPts val="0"/>
                  </a:spcBef>
                  <a:spcAft>
                    <a:spcPts val="0"/>
                  </a:spcAft>
                  <a:defRPr/>
                </a:pPr>
                <a:r>
                  <a:rPr lang="en-GB" sz="1050" kern="0">
                    <a:solidFill>
                      <a:srgbClr val="000000"/>
                    </a:solidFill>
                    <a:latin typeface="Arial Narrow" panose="020B0606020202030204" pitchFamily="34" charset="0"/>
                  </a:rPr>
                  <a:t>Dato-</a:t>
                </a:r>
                <a:r>
                  <a:rPr lang="en-GB" sz="1050" kern="0" err="1">
                    <a:solidFill>
                      <a:srgbClr val="000000"/>
                    </a:solidFill>
                    <a:latin typeface="Arial Narrow" panose="020B0606020202030204" pitchFamily="34" charset="0"/>
                  </a:rPr>
                  <a:t>DXd</a:t>
                </a:r>
                <a:endParaRPr lang="en-GB" sz="1050" kern="0">
                  <a:solidFill>
                    <a:srgbClr val="000000"/>
                  </a:solidFill>
                  <a:latin typeface="Arial Narrow" panose="020B0606020202030204" pitchFamily="34" charset="0"/>
                </a:endParaRPr>
              </a:p>
            </p:txBody>
          </p:sp>
          <p:sp>
            <p:nvSpPr>
              <p:cNvPr id="947" name="TextBox 946">
                <a:extLst>
                  <a:ext uri="{FF2B5EF4-FFF2-40B4-BE49-F238E27FC236}">
                    <a16:creationId xmlns:a16="http://schemas.microsoft.com/office/drawing/2014/main" id="{F0064B03-3884-702C-AE57-337438325E0A}"/>
                  </a:ext>
                </a:extLst>
              </p:cNvPr>
              <p:cNvSpPr txBox="1"/>
              <p:nvPr/>
            </p:nvSpPr>
            <p:spPr>
              <a:xfrm>
                <a:off x="972269" y="5443850"/>
                <a:ext cx="248190" cy="215444"/>
              </a:xfrm>
              <a:prstGeom prst="rect">
                <a:avLst/>
              </a:prstGeom>
              <a:noFill/>
            </p:spPr>
            <p:txBody>
              <a:bodyPr wrap="none" lIns="0" tIns="0" rIns="0" bIns="0" rtlCol="0" anchor="ctr" anchorCtr="0">
                <a:spAutoFit/>
              </a:bodyPr>
              <a:lstStyle/>
              <a:p>
                <a:pPr algn="r" defTabSz="685800" fontAlgn="auto">
                  <a:spcBef>
                    <a:spcPts val="0"/>
                  </a:spcBef>
                  <a:spcAft>
                    <a:spcPts val="0"/>
                  </a:spcAft>
                  <a:defRPr/>
                </a:pPr>
                <a:r>
                  <a:rPr lang="en-GB" sz="1050" kern="0">
                    <a:solidFill>
                      <a:srgbClr val="000000"/>
                    </a:solidFill>
                    <a:latin typeface="Arial Narrow" panose="020B0606020202030204" pitchFamily="34" charset="0"/>
                  </a:rPr>
                  <a:t>ICC</a:t>
                </a:r>
              </a:p>
            </p:txBody>
          </p:sp>
          <p:grpSp>
            <p:nvGrpSpPr>
              <p:cNvPr id="948" name="Group 947">
                <a:extLst>
                  <a:ext uri="{FF2B5EF4-FFF2-40B4-BE49-F238E27FC236}">
                    <a16:creationId xmlns:a16="http://schemas.microsoft.com/office/drawing/2014/main" id="{8ABDB319-5AF1-29B3-3A4B-A6215FD7E040}"/>
                  </a:ext>
                </a:extLst>
              </p:cNvPr>
              <p:cNvGrpSpPr/>
              <p:nvPr/>
            </p:nvGrpSpPr>
            <p:grpSpPr>
              <a:xfrm>
                <a:off x="1438556" y="4693456"/>
                <a:ext cx="6220026" cy="215448"/>
                <a:chOff x="1629472" y="5004951"/>
                <a:chExt cx="6220026" cy="215448"/>
              </a:xfrm>
            </p:grpSpPr>
            <p:sp>
              <p:nvSpPr>
                <p:cNvPr id="1869" name="TextBox 1868">
                  <a:extLst>
                    <a:ext uri="{FF2B5EF4-FFF2-40B4-BE49-F238E27FC236}">
                      <a16:creationId xmlns:a16="http://schemas.microsoft.com/office/drawing/2014/main" id="{C5EE37E5-07B1-BFBE-D840-2645FD363AE3}"/>
                    </a:ext>
                  </a:extLst>
                </p:cNvPr>
                <p:cNvSpPr txBox="1"/>
                <p:nvPr/>
              </p:nvSpPr>
              <p:spPr>
                <a:xfrm>
                  <a:off x="1629472" y="5004951"/>
                  <a:ext cx="79255" cy="215444"/>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0</a:t>
                  </a:r>
                </a:p>
              </p:txBody>
            </p:sp>
            <p:sp>
              <p:nvSpPr>
                <p:cNvPr id="1870" name="TextBox 1869">
                  <a:extLst>
                    <a:ext uri="{FF2B5EF4-FFF2-40B4-BE49-F238E27FC236}">
                      <a16:creationId xmlns:a16="http://schemas.microsoft.com/office/drawing/2014/main" id="{84BB74A6-0FB2-A7A1-74E8-A0EE3DAC9B7F}"/>
                    </a:ext>
                  </a:extLst>
                </p:cNvPr>
                <p:cNvSpPr txBox="1"/>
                <p:nvPr/>
              </p:nvSpPr>
              <p:spPr>
                <a:xfrm>
                  <a:off x="2184123" y="5004955"/>
                  <a:ext cx="79255" cy="215444"/>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3</a:t>
                  </a:r>
                </a:p>
              </p:txBody>
            </p:sp>
            <p:sp>
              <p:nvSpPr>
                <p:cNvPr id="1871" name="TextBox 1870">
                  <a:extLst>
                    <a:ext uri="{FF2B5EF4-FFF2-40B4-BE49-F238E27FC236}">
                      <a16:creationId xmlns:a16="http://schemas.microsoft.com/office/drawing/2014/main" id="{192B56F8-5F50-48EB-DFE8-DE813F399214}"/>
                    </a:ext>
                  </a:extLst>
                </p:cNvPr>
                <p:cNvSpPr txBox="1"/>
                <p:nvPr/>
              </p:nvSpPr>
              <p:spPr>
                <a:xfrm>
                  <a:off x="2738771" y="5004951"/>
                  <a:ext cx="79255" cy="215444"/>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6</a:t>
                  </a:r>
                </a:p>
              </p:txBody>
            </p:sp>
            <p:sp>
              <p:nvSpPr>
                <p:cNvPr id="1872" name="TextBox 1871">
                  <a:extLst>
                    <a:ext uri="{FF2B5EF4-FFF2-40B4-BE49-F238E27FC236}">
                      <a16:creationId xmlns:a16="http://schemas.microsoft.com/office/drawing/2014/main" id="{4B8A78EF-6F8B-2187-E602-A6E3610CCB30}"/>
                    </a:ext>
                  </a:extLst>
                </p:cNvPr>
                <p:cNvSpPr txBox="1"/>
                <p:nvPr/>
              </p:nvSpPr>
              <p:spPr>
                <a:xfrm>
                  <a:off x="3293420" y="5004951"/>
                  <a:ext cx="79255" cy="215444"/>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9</a:t>
                  </a:r>
                </a:p>
              </p:txBody>
            </p:sp>
            <p:sp>
              <p:nvSpPr>
                <p:cNvPr id="1873" name="TextBox 1872">
                  <a:extLst>
                    <a:ext uri="{FF2B5EF4-FFF2-40B4-BE49-F238E27FC236}">
                      <a16:creationId xmlns:a16="http://schemas.microsoft.com/office/drawing/2014/main" id="{88C56A46-3751-711B-0811-A99FB34B9A86}"/>
                    </a:ext>
                  </a:extLst>
                </p:cNvPr>
                <p:cNvSpPr txBox="1"/>
                <p:nvPr/>
              </p:nvSpPr>
              <p:spPr>
                <a:xfrm>
                  <a:off x="3808442" y="5004951"/>
                  <a:ext cx="158508" cy="215444"/>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12</a:t>
                  </a:r>
                </a:p>
              </p:txBody>
            </p:sp>
            <p:sp>
              <p:nvSpPr>
                <p:cNvPr id="1874" name="TextBox 1873">
                  <a:extLst>
                    <a:ext uri="{FF2B5EF4-FFF2-40B4-BE49-F238E27FC236}">
                      <a16:creationId xmlns:a16="http://schemas.microsoft.com/office/drawing/2014/main" id="{543AA470-A95F-82AB-894C-80DA41D72997}"/>
                    </a:ext>
                  </a:extLst>
                </p:cNvPr>
                <p:cNvSpPr txBox="1"/>
                <p:nvPr/>
              </p:nvSpPr>
              <p:spPr>
                <a:xfrm>
                  <a:off x="7690990" y="5004951"/>
                  <a:ext cx="158508" cy="215444"/>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33</a:t>
                  </a:r>
                </a:p>
              </p:txBody>
            </p:sp>
            <p:sp>
              <p:nvSpPr>
                <p:cNvPr id="1875" name="TextBox 1874">
                  <a:extLst>
                    <a:ext uri="{FF2B5EF4-FFF2-40B4-BE49-F238E27FC236}">
                      <a16:creationId xmlns:a16="http://schemas.microsoft.com/office/drawing/2014/main" id="{C37A012B-4A7A-08C0-C25B-32C417287821}"/>
                    </a:ext>
                  </a:extLst>
                </p:cNvPr>
                <p:cNvSpPr txBox="1"/>
                <p:nvPr/>
              </p:nvSpPr>
              <p:spPr>
                <a:xfrm>
                  <a:off x="7136338" y="5004951"/>
                  <a:ext cx="158508" cy="215444"/>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30</a:t>
                  </a:r>
                </a:p>
              </p:txBody>
            </p:sp>
            <p:sp>
              <p:nvSpPr>
                <p:cNvPr id="1876" name="TextBox 1875">
                  <a:extLst>
                    <a:ext uri="{FF2B5EF4-FFF2-40B4-BE49-F238E27FC236}">
                      <a16:creationId xmlns:a16="http://schemas.microsoft.com/office/drawing/2014/main" id="{11B403C2-369C-0ACB-661F-7B3F664D54B6}"/>
                    </a:ext>
                  </a:extLst>
                </p:cNvPr>
                <p:cNvSpPr txBox="1"/>
                <p:nvPr/>
              </p:nvSpPr>
              <p:spPr>
                <a:xfrm>
                  <a:off x="6581687" y="5004951"/>
                  <a:ext cx="158508" cy="215444"/>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27</a:t>
                  </a:r>
                </a:p>
              </p:txBody>
            </p:sp>
            <p:sp>
              <p:nvSpPr>
                <p:cNvPr id="1877" name="TextBox 1876">
                  <a:extLst>
                    <a:ext uri="{FF2B5EF4-FFF2-40B4-BE49-F238E27FC236}">
                      <a16:creationId xmlns:a16="http://schemas.microsoft.com/office/drawing/2014/main" id="{E1D1C4F5-4318-7370-A833-89DE3E5B1061}"/>
                    </a:ext>
                  </a:extLst>
                </p:cNvPr>
                <p:cNvSpPr txBox="1"/>
                <p:nvPr/>
              </p:nvSpPr>
              <p:spPr>
                <a:xfrm>
                  <a:off x="6027037" y="5004951"/>
                  <a:ext cx="158508" cy="215444"/>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24</a:t>
                  </a:r>
                </a:p>
              </p:txBody>
            </p:sp>
            <p:sp>
              <p:nvSpPr>
                <p:cNvPr id="1878" name="TextBox 1877">
                  <a:extLst>
                    <a:ext uri="{FF2B5EF4-FFF2-40B4-BE49-F238E27FC236}">
                      <a16:creationId xmlns:a16="http://schemas.microsoft.com/office/drawing/2014/main" id="{C43B97C5-AA72-3D55-8E86-D51C5F8E201B}"/>
                    </a:ext>
                  </a:extLst>
                </p:cNvPr>
                <p:cNvSpPr txBox="1"/>
                <p:nvPr/>
              </p:nvSpPr>
              <p:spPr>
                <a:xfrm>
                  <a:off x="5472390" y="5004951"/>
                  <a:ext cx="158508" cy="215444"/>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21</a:t>
                  </a:r>
                </a:p>
              </p:txBody>
            </p:sp>
            <p:sp>
              <p:nvSpPr>
                <p:cNvPr id="1879" name="TextBox 1878">
                  <a:extLst>
                    <a:ext uri="{FF2B5EF4-FFF2-40B4-BE49-F238E27FC236}">
                      <a16:creationId xmlns:a16="http://schemas.microsoft.com/office/drawing/2014/main" id="{6FF26541-92C8-F609-BBF9-2CCC1527DADD}"/>
                    </a:ext>
                  </a:extLst>
                </p:cNvPr>
                <p:cNvSpPr txBox="1"/>
                <p:nvPr/>
              </p:nvSpPr>
              <p:spPr>
                <a:xfrm>
                  <a:off x="4917741" y="5004951"/>
                  <a:ext cx="158508" cy="215444"/>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18</a:t>
                  </a:r>
                </a:p>
              </p:txBody>
            </p:sp>
            <p:sp>
              <p:nvSpPr>
                <p:cNvPr id="1880" name="TextBox 1879">
                  <a:extLst>
                    <a:ext uri="{FF2B5EF4-FFF2-40B4-BE49-F238E27FC236}">
                      <a16:creationId xmlns:a16="http://schemas.microsoft.com/office/drawing/2014/main" id="{B6DC15CC-1B5E-16E9-0FC2-3E2FD6FCC1BF}"/>
                    </a:ext>
                  </a:extLst>
                </p:cNvPr>
                <p:cNvSpPr txBox="1"/>
                <p:nvPr/>
              </p:nvSpPr>
              <p:spPr>
                <a:xfrm>
                  <a:off x="4363091" y="5004951"/>
                  <a:ext cx="158508" cy="215444"/>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15</a:t>
                  </a:r>
                </a:p>
              </p:txBody>
            </p:sp>
          </p:grpSp>
          <p:sp>
            <p:nvSpPr>
              <p:cNvPr id="949" name="TextBox 948">
                <a:extLst>
                  <a:ext uri="{FF2B5EF4-FFF2-40B4-BE49-F238E27FC236}">
                    <a16:creationId xmlns:a16="http://schemas.microsoft.com/office/drawing/2014/main" id="{77F08450-9B3D-A559-13CA-137CFA505F08}"/>
                  </a:ext>
                </a:extLst>
              </p:cNvPr>
              <p:cNvSpPr txBox="1"/>
              <p:nvPr/>
            </p:nvSpPr>
            <p:spPr>
              <a:xfrm>
                <a:off x="3259794" y="4907835"/>
                <a:ext cx="2719651" cy="246221"/>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200" b="1" kern="0" dirty="0">
                    <a:solidFill>
                      <a:srgbClr val="000000"/>
                    </a:solidFill>
                    <a:latin typeface="Arial Narrow" panose="020B0606020202030204" pitchFamily="34" charset="0"/>
                  </a:rPr>
                  <a:t>Time from randomization (months)</a:t>
                </a:r>
              </a:p>
            </p:txBody>
          </p:sp>
          <p:grpSp>
            <p:nvGrpSpPr>
              <p:cNvPr id="950" name="Group 949">
                <a:extLst>
                  <a:ext uri="{FF2B5EF4-FFF2-40B4-BE49-F238E27FC236}">
                    <a16:creationId xmlns:a16="http://schemas.microsoft.com/office/drawing/2014/main" id="{B4D3C4A2-B469-18A3-AA4D-B7F61A5F77AA}"/>
                  </a:ext>
                </a:extLst>
              </p:cNvPr>
              <p:cNvGrpSpPr/>
              <p:nvPr/>
            </p:nvGrpSpPr>
            <p:grpSpPr>
              <a:xfrm>
                <a:off x="1154379" y="1467776"/>
                <a:ext cx="198137" cy="3251895"/>
                <a:chOff x="879753" y="842839"/>
                <a:chExt cx="158349" cy="2598893"/>
              </a:xfrm>
            </p:grpSpPr>
            <p:sp>
              <p:nvSpPr>
                <p:cNvPr id="1858" name="TextBox 1857">
                  <a:extLst>
                    <a:ext uri="{FF2B5EF4-FFF2-40B4-BE49-F238E27FC236}">
                      <a16:creationId xmlns:a16="http://schemas.microsoft.com/office/drawing/2014/main" id="{B32E7865-852A-F982-9568-B80B0905C524}"/>
                    </a:ext>
                  </a:extLst>
                </p:cNvPr>
                <p:cNvSpPr txBox="1"/>
                <p:nvPr/>
              </p:nvSpPr>
              <p:spPr>
                <a:xfrm>
                  <a:off x="974763" y="3269550"/>
                  <a:ext cx="63339" cy="172182"/>
                </a:xfrm>
                <a:prstGeom prst="rect">
                  <a:avLst/>
                </a:prstGeom>
                <a:noFill/>
              </p:spPr>
              <p:txBody>
                <a:bodyPr wrap="none" lIns="0" tIns="0" rIns="0" bIns="0" rtlCol="0" anchor="ctr" anchorCtr="0">
                  <a:spAutoFit/>
                </a:bodyPr>
                <a:lstStyle/>
                <a:p>
                  <a:pPr algn="r" defTabSz="685800" fontAlgn="auto">
                    <a:spcBef>
                      <a:spcPts val="0"/>
                    </a:spcBef>
                    <a:spcAft>
                      <a:spcPts val="0"/>
                    </a:spcAft>
                    <a:defRPr/>
                  </a:pPr>
                  <a:r>
                    <a:rPr lang="en-GB" sz="1050" kern="0">
                      <a:solidFill>
                        <a:srgbClr val="000000"/>
                      </a:solidFill>
                      <a:latin typeface="Arial Narrow" panose="020B0606020202030204" pitchFamily="34" charset="0"/>
                    </a:rPr>
                    <a:t>0</a:t>
                  </a:r>
                </a:p>
              </p:txBody>
            </p:sp>
            <p:sp>
              <p:nvSpPr>
                <p:cNvPr id="1859" name="TextBox 1858">
                  <a:extLst>
                    <a:ext uri="{FF2B5EF4-FFF2-40B4-BE49-F238E27FC236}">
                      <a16:creationId xmlns:a16="http://schemas.microsoft.com/office/drawing/2014/main" id="{5CD2E6BC-DADF-D3DF-8EF5-6D7697C9DAB5}"/>
                    </a:ext>
                  </a:extLst>
                </p:cNvPr>
                <p:cNvSpPr txBox="1"/>
                <p:nvPr/>
              </p:nvSpPr>
              <p:spPr>
                <a:xfrm>
                  <a:off x="879753" y="3026879"/>
                  <a:ext cx="158349" cy="172182"/>
                </a:xfrm>
                <a:prstGeom prst="rect">
                  <a:avLst/>
                </a:prstGeom>
                <a:noFill/>
              </p:spPr>
              <p:txBody>
                <a:bodyPr wrap="none" lIns="0" tIns="0" rIns="0" bIns="0" rtlCol="0" anchor="ctr" anchorCtr="0">
                  <a:spAutoFit/>
                </a:bodyPr>
                <a:lstStyle/>
                <a:p>
                  <a:pPr algn="r" defTabSz="685800" fontAlgn="auto">
                    <a:spcBef>
                      <a:spcPts val="0"/>
                    </a:spcBef>
                    <a:spcAft>
                      <a:spcPts val="0"/>
                    </a:spcAft>
                    <a:defRPr/>
                  </a:pPr>
                  <a:r>
                    <a:rPr lang="en-GB" sz="1050" kern="0">
                      <a:solidFill>
                        <a:srgbClr val="000000"/>
                      </a:solidFill>
                      <a:latin typeface="Arial Narrow" panose="020B0606020202030204" pitchFamily="34" charset="0"/>
                    </a:rPr>
                    <a:t>0.1</a:t>
                  </a:r>
                </a:p>
              </p:txBody>
            </p:sp>
            <p:sp>
              <p:nvSpPr>
                <p:cNvPr id="1860" name="TextBox 1859">
                  <a:extLst>
                    <a:ext uri="{FF2B5EF4-FFF2-40B4-BE49-F238E27FC236}">
                      <a16:creationId xmlns:a16="http://schemas.microsoft.com/office/drawing/2014/main" id="{A9598EE5-4914-3660-025F-1EE422726110}"/>
                    </a:ext>
                  </a:extLst>
                </p:cNvPr>
                <p:cNvSpPr txBox="1"/>
                <p:nvPr/>
              </p:nvSpPr>
              <p:spPr>
                <a:xfrm>
                  <a:off x="879754" y="2784207"/>
                  <a:ext cx="158348" cy="172182"/>
                </a:xfrm>
                <a:prstGeom prst="rect">
                  <a:avLst/>
                </a:prstGeom>
                <a:noFill/>
              </p:spPr>
              <p:txBody>
                <a:bodyPr wrap="none" lIns="0" tIns="0" rIns="0" bIns="0" rtlCol="0" anchor="ctr" anchorCtr="0">
                  <a:spAutoFit/>
                </a:bodyPr>
                <a:lstStyle/>
                <a:p>
                  <a:pPr algn="r" defTabSz="685800" fontAlgn="auto">
                    <a:spcBef>
                      <a:spcPts val="0"/>
                    </a:spcBef>
                    <a:spcAft>
                      <a:spcPts val="0"/>
                    </a:spcAft>
                    <a:defRPr/>
                  </a:pPr>
                  <a:r>
                    <a:rPr lang="en-GB" sz="1050" kern="0">
                      <a:solidFill>
                        <a:srgbClr val="000000"/>
                      </a:solidFill>
                      <a:latin typeface="Arial Narrow" panose="020B0606020202030204" pitchFamily="34" charset="0"/>
                    </a:rPr>
                    <a:t>0.2</a:t>
                  </a:r>
                </a:p>
              </p:txBody>
            </p:sp>
            <p:sp>
              <p:nvSpPr>
                <p:cNvPr id="1861" name="TextBox 1860">
                  <a:extLst>
                    <a:ext uri="{FF2B5EF4-FFF2-40B4-BE49-F238E27FC236}">
                      <a16:creationId xmlns:a16="http://schemas.microsoft.com/office/drawing/2014/main" id="{98E7ADFB-0BFD-C409-8888-1DFDD2D5DBD5}"/>
                    </a:ext>
                  </a:extLst>
                </p:cNvPr>
                <p:cNvSpPr txBox="1"/>
                <p:nvPr/>
              </p:nvSpPr>
              <p:spPr>
                <a:xfrm>
                  <a:off x="879754" y="2541537"/>
                  <a:ext cx="158348" cy="172182"/>
                </a:xfrm>
                <a:prstGeom prst="rect">
                  <a:avLst/>
                </a:prstGeom>
                <a:noFill/>
              </p:spPr>
              <p:txBody>
                <a:bodyPr wrap="none" lIns="0" tIns="0" rIns="0" bIns="0" rtlCol="0" anchor="ctr" anchorCtr="0">
                  <a:spAutoFit/>
                </a:bodyPr>
                <a:lstStyle/>
                <a:p>
                  <a:pPr algn="r" defTabSz="685800" fontAlgn="auto">
                    <a:spcBef>
                      <a:spcPts val="0"/>
                    </a:spcBef>
                    <a:spcAft>
                      <a:spcPts val="0"/>
                    </a:spcAft>
                    <a:defRPr/>
                  </a:pPr>
                  <a:r>
                    <a:rPr lang="en-GB" sz="1050" kern="0">
                      <a:solidFill>
                        <a:srgbClr val="000000"/>
                      </a:solidFill>
                      <a:latin typeface="Arial Narrow" panose="020B0606020202030204" pitchFamily="34" charset="0"/>
                    </a:rPr>
                    <a:t>0.3</a:t>
                  </a:r>
                </a:p>
              </p:txBody>
            </p:sp>
            <p:sp>
              <p:nvSpPr>
                <p:cNvPr id="1862" name="TextBox 1861">
                  <a:extLst>
                    <a:ext uri="{FF2B5EF4-FFF2-40B4-BE49-F238E27FC236}">
                      <a16:creationId xmlns:a16="http://schemas.microsoft.com/office/drawing/2014/main" id="{735B7111-831F-E3CE-5E3A-B17CB9F95544}"/>
                    </a:ext>
                  </a:extLst>
                </p:cNvPr>
                <p:cNvSpPr txBox="1"/>
                <p:nvPr/>
              </p:nvSpPr>
              <p:spPr>
                <a:xfrm>
                  <a:off x="879754" y="2298865"/>
                  <a:ext cx="158348" cy="172182"/>
                </a:xfrm>
                <a:prstGeom prst="rect">
                  <a:avLst/>
                </a:prstGeom>
                <a:noFill/>
              </p:spPr>
              <p:txBody>
                <a:bodyPr wrap="none" lIns="0" tIns="0" rIns="0" bIns="0" rtlCol="0" anchor="ctr" anchorCtr="0">
                  <a:spAutoFit/>
                </a:bodyPr>
                <a:lstStyle/>
                <a:p>
                  <a:pPr algn="r" defTabSz="685800" fontAlgn="auto">
                    <a:spcBef>
                      <a:spcPts val="0"/>
                    </a:spcBef>
                    <a:spcAft>
                      <a:spcPts val="0"/>
                    </a:spcAft>
                    <a:defRPr/>
                  </a:pPr>
                  <a:r>
                    <a:rPr lang="en-GB" sz="1050" kern="0">
                      <a:solidFill>
                        <a:srgbClr val="000000"/>
                      </a:solidFill>
                      <a:latin typeface="Arial Narrow" panose="020B0606020202030204" pitchFamily="34" charset="0"/>
                    </a:rPr>
                    <a:t>0.4</a:t>
                  </a:r>
                </a:p>
              </p:txBody>
            </p:sp>
            <p:sp>
              <p:nvSpPr>
                <p:cNvPr id="1863" name="TextBox 1862">
                  <a:extLst>
                    <a:ext uri="{FF2B5EF4-FFF2-40B4-BE49-F238E27FC236}">
                      <a16:creationId xmlns:a16="http://schemas.microsoft.com/office/drawing/2014/main" id="{C712EE74-242A-7AC8-C816-C81A00B330D5}"/>
                    </a:ext>
                  </a:extLst>
                </p:cNvPr>
                <p:cNvSpPr txBox="1"/>
                <p:nvPr/>
              </p:nvSpPr>
              <p:spPr>
                <a:xfrm>
                  <a:off x="879754" y="2056195"/>
                  <a:ext cx="158348" cy="172182"/>
                </a:xfrm>
                <a:prstGeom prst="rect">
                  <a:avLst/>
                </a:prstGeom>
                <a:noFill/>
              </p:spPr>
              <p:txBody>
                <a:bodyPr wrap="none" lIns="0" tIns="0" rIns="0" bIns="0" rtlCol="0" anchor="ctr" anchorCtr="0">
                  <a:spAutoFit/>
                </a:bodyPr>
                <a:lstStyle/>
                <a:p>
                  <a:pPr algn="r" defTabSz="685800" fontAlgn="auto">
                    <a:spcBef>
                      <a:spcPts val="0"/>
                    </a:spcBef>
                    <a:spcAft>
                      <a:spcPts val="0"/>
                    </a:spcAft>
                    <a:defRPr/>
                  </a:pPr>
                  <a:r>
                    <a:rPr lang="en-GB" sz="1050" kern="0">
                      <a:solidFill>
                        <a:srgbClr val="000000"/>
                      </a:solidFill>
                      <a:latin typeface="Arial Narrow" panose="020B0606020202030204" pitchFamily="34" charset="0"/>
                    </a:rPr>
                    <a:t>0.5</a:t>
                  </a:r>
                </a:p>
              </p:txBody>
            </p:sp>
            <p:sp>
              <p:nvSpPr>
                <p:cNvPr id="1864" name="TextBox 1863">
                  <a:extLst>
                    <a:ext uri="{FF2B5EF4-FFF2-40B4-BE49-F238E27FC236}">
                      <a16:creationId xmlns:a16="http://schemas.microsoft.com/office/drawing/2014/main" id="{C2D093CD-867B-ED4A-3738-B15CE203C81A}"/>
                    </a:ext>
                  </a:extLst>
                </p:cNvPr>
                <p:cNvSpPr txBox="1"/>
                <p:nvPr/>
              </p:nvSpPr>
              <p:spPr>
                <a:xfrm>
                  <a:off x="879754" y="1813523"/>
                  <a:ext cx="158348" cy="172182"/>
                </a:xfrm>
                <a:prstGeom prst="rect">
                  <a:avLst/>
                </a:prstGeom>
                <a:noFill/>
              </p:spPr>
              <p:txBody>
                <a:bodyPr wrap="none" lIns="0" tIns="0" rIns="0" bIns="0" rtlCol="0" anchor="ctr" anchorCtr="0">
                  <a:spAutoFit/>
                </a:bodyPr>
                <a:lstStyle/>
                <a:p>
                  <a:pPr algn="r" defTabSz="685800" fontAlgn="auto">
                    <a:spcBef>
                      <a:spcPts val="0"/>
                    </a:spcBef>
                    <a:spcAft>
                      <a:spcPts val="0"/>
                    </a:spcAft>
                    <a:defRPr/>
                  </a:pPr>
                  <a:r>
                    <a:rPr lang="en-GB" sz="1050" kern="0">
                      <a:solidFill>
                        <a:srgbClr val="000000"/>
                      </a:solidFill>
                      <a:latin typeface="Arial Narrow" panose="020B0606020202030204" pitchFamily="34" charset="0"/>
                    </a:rPr>
                    <a:t>0.6</a:t>
                  </a:r>
                </a:p>
              </p:txBody>
            </p:sp>
            <p:sp>
              <p:nvSpPr>
                <p:cNvPr id="1865" name="TextBox 1864">
                  <a:extLst>
                    <a:ext uri="{FF2B5EF4-FFF2-40B4-BE49-F238E27FC236}">
                      <a16:creationId xmlns:a16="http://schemas.microsoft.com/office/drawing/2014/main" id="{2D12E424-C098-2F84-17D0-3A3438580A08}"/>
                    </a:ext>
                  </a:extLst>
                </p:cNvPr>
                <p:cNvSpPr txBox="1"/>
                <p:nvPr/>
              </p:nvSpPr>
              <p:spPr>
                <a:xfrm>
                  <a:off x="879754" y="1570852"/>
                  <a:ext cx="158348" cy="172182"/>
                </a:xfrm>
                <a:prstGeom prst="rect">
                  <a:avLst/>
                </a:prstGeom>
                <a:noFill/>
              </p:spPr>
              <p:txBody>
                <a:bodyPr wrap="none" lIns="0" tIns="0" rIns="0" bIns="0" rtlCol="0" anchor="ctr" anchorCtr="0">
                  <a:spAutoFit/>
                </a:bodyPr>
                <a:lstStyle/>
                <a:p>
                  <a:pPr algn="r" defTabSz="685800" fontAlgn="auto">
                    <a:spcBef>
                      <a:spcPts val="0"/>
                    </a:spcBef>
                    <a:spcAft>
                      <a:spcPts val="0"/>
                    </a:spcAft>
                    <a:defRPr/>
                  </a:pPr>
                  <a:r>
                    <a:rPr lang="en-GB" sz="1050" kern="0">
                      <a:solidFill>
                        <a:srgbClr val="000000"/>
                      </a:solidFill>
                      <a:latin typeface="Arial Narrow" panose="020B0606020202030204" pitchFamily="34" charset="0"/>
                    </a:rPr>
                    <a:t>0.7</a:t>
                  </a:r>
                </a:p>
              </p:txBody>
            </p:sp>
            <p:sp>
              <p:nvSpPr>
                <p:cNvPr id="1866" name="TextBox 1865">
                  <a:extLst>
                    <a:ext uri="{FF2B5EF4-FFF2-40B4-BE49-F238E27FC236}">
                      <a16:creationId xmlns:a16="http://schemas.microsoft.com/office/drawing/2014/main" id="{32D252D3-6B2E-3C62-7251-B365D1552E5C}"/>
                    </a:ext>
                  </a:extLst>
                </p:cNvPr>
                <p:cNvSpPr txBox="1"/>
                <p:nvPr/>
              </p:nvSpPr>
              <p:spPr>
                <a:xfrm>
                  <a:off x="879754" y="1328183"/>
                  <a:ext cx="158348" cy="172182"/>
                </a:xfrm>
                <a:prstGeom prst="rect">
                  <a:avLst/>
                </a:prstGeom>
                <a:noFill/>
              </p:spPr>
              <p:txBody>
                <a:bodyPr wrap="none" lIns="0" tIns="0" rIns="0" bIns="0" rtlCol="0" anchor="ctr" anchorCtr="0">
                  <a:spAutoFit/>
                </a:bodyPr>
                <a:lstStyle/>
                <a:p>
                  <a:pPr algn="r" defTabSz="685800" fontAlgn="auto">
                    <a:spcBef>
                      <a:spcPts val="0"/>
                    </a:spcBef>
                    <a:spcAft>
                      <a:spcPts val="0"/>
                    </a:spcAft>
                    <a:defRPr/>
                  </a:pPr>
                  <a:r>
                    <a:rPr lang="en-GB" sz="1050" kern="0">
                      <a:solidFill>
                        <a:srgbClr val="000000"/>
                      </a:solidFill>
                      <a:latin typeface="Arial Narrow" panose="020B0606020202030204" pitchFamily="34" charset="0"/>
                    </a:rPr>
                    <a:t>0.8</a:t>
                  </a:r>
                </a:p>
              </p:txBody>
            </p:sp>
            <p:sp>
              <p:nvSpPr>
                <p:cNvPr id="1867" name="TextBox 1866">
                  <a:extLst>
                    <a:ext uri="{FF2B5EF4-FFF2-40B4-BE49-F238E27FC236}">
                      <a16:creationId xmlns:a16="http://schemas.microsoft.com/office/drawing/2014/main" id="{843110C1-54C9-7C37-C63B-AC7E201A5E27}"/>
                    </a:ext>
                  </a:extLst>
                </p:cNvPr>
                <p:cNvSpPr txBox="1"/>
                <p:nvPr/>
              </p:nvSpPr>
              <p:spPr>
                <a:xfrm>
                  <a:off x="879754" y="1085511"/>
                  <a:ext cx="158348" cy="172182"/>
                </a:xfrm>
                <a:prstGeom prst="rect">
                  <a:avLst/>
                </a:prstGeom>
                <a:noFill/>
              </p:spPr>
              <p:txBody>
                <a:bodyPr wrap="none" lIns="0" tIns="0" rIns="0" bIns="0" rtlCol="0" anchor="ctr" anchorCtr="0">
                  <a:spAutoFit/>
                </a:bodyPr>
                <a:lstStyle/>
                <a:p>
                  <a:pPr algn="r" defTabSz="685800" fontAlgn="auto">
                    <a:spcBef>
                      <a:spcPts val="0"/>
                    </a:spcBef>
                    <a:spcAft>
                      <a:spcPts val="0"/>
                    </a:spcAft>
                    <a:defRPr/>
                  </a:pPr>
                  <a:r>
                    <a:rPr lang="en-GB" sz="1050" kern="0">
                      <a:solidFill>
                        <a:srgbClr val="000000"/>
                      </a:solidFill>
                      <a:latin typeface="Arial Narrow" panose="020B0606020202030204" pitchFamily="34" charset="0"/>
                    </a:rPr>
                    <a:t>0.9</a:t>
                  </a:r>
                </a:p>
              </p:txBody>
            </p:sp>
            <p:sp>
              <p:nvSpPr>
                <p:cNvPr id="1868" name="TextBox 1867">
                  <a:extLst>
                    <a:ext uri="{FF2B5EF4-FFF2-40B4-BE49-F238E27FC236}">
                      <a16:creationId xmlns:a16="http://schemas.microsoft.com/office/drawing/2014/main" id="{EF3A1F3C-A821-BAAD-0F50-7166239B78C2}"/>
                    </a:ext>
                  </a:extLst>
                </p:cNvPr>
                <p:cNvSpPr txBox="1"/>
                <p:nvPr/>
              </p:nvSpPr>
              <p:spPr>
                <a:xfrm>
                  <a:off x="879754" y="842839"/>
                  <a:ext cx="158348" cy="172182"/>
                </a:xfrm>
                <a:prstGeom prst="rect">
                  <a:avLst/>
                </a:prstGeom>
                <a:noFill/>
              </p:spPr>
              <p:txBody>
                <a:bodyPr wrap="none" lIns="0" tIns="0" rIns="0" bIns="0" rtlCol="0" anchor="ctr" anchorCtr="0">
                  <a:spAutoFit/>
                </a:bodyPr>
                <a:lstStyle/>
                <a:p>
                  <a:pPr algn="r" defTabSz="685800" fontAlgn="auto">
                    <a:spcBef>
                      <a:spcPts val="0"/>
                    </a:spcBef>
                    <a:spcAft>
                      <a:spcPts val="0"/>
                    </a:spcAft>
                    <a:defRPr/>
                  </a:pPr>
                  <a:r>
                    <a:rPr lang="en-GB" sz="1050" kern="0">
                      <a:solidFill>
                        <a:srgbClr val="000000"/>
                      </a:solidFill>
                      <a:latin typeface="Arial Narrow" panose="020B0606020202030204" pitchFamily="34" charset="0"/>
                    </a:rPr>
                    <a:t>1.0</a:t>
                  </a:r>
                </a:p>
              </p:txBody>
            </p:sp>
          </p:grpSp>
          <p:sp>
            <p:nvSpPr>
              <p:cNvPr id="951" name="TextBox 950">
                <a:extLst>
                  <a:ext uri="{FF2B5EF4-FFF2-40B4-BE49-F238E27FC236}">
                    <a16:creationId xmlns:a16="http://schemas.microsoft.com/office/drawing/2014/main" id="{216FB64E-6FAD-BD86-1F05-EE788442AB21}"/>
                  </a:ext>
                </a:extLst>
              </p:cNvPr>
              <p:cNvSpPr txBox="1"/>
              <p:nvPr/>
            </p:nvSpPr>
            <p:spPr>
              <a:xfrm rot="16200000">
                <a:off x="223323" y="2938187"/>
                <a:ext cx="1367896" cy="240264"/>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200" b="1" kern="0">
                    <a:solidFill>
                      <a:srgbClr val="000000"/>
                    </a:solidFill>
                    <a:latin typeface="Arial Narrow" panose="020B0606020202030204" pitchFamily="34" charset="0"/>
                  </a:rPr>
                  <a:t>Probability of OS</a:t>
                </a:r>
              </a:p>
            </p:txBody>
          </p:sp>
          <p:sp>
            <p:nvSpPr>
              <p:cNvPr id="956" name="Freeform: Shape 955">
                <a:extLst>
                  <a:ext uri="{FF2B5EF4-FFF2-40B4-BE49-F238E27FC236}">
                    <a16:creationId xmlns:a16="http://schemas.microsoft.com/office/drawing/2014/main" id="{465A1272-B162-65A7-4786-1A62F07F6C92}"/>
                  </a:ext>
                </a:extLst>
              </p:cNvPr>
              <p:cNvSpPr/>
              <p:nvPr/>
            </p:nvSpPr>
            <p:spPr>
              <a:xfrm>
                <a:off x="1479026" y="1572225"/>
                <a:ext cx="6281183" cy="3039718"/>
              </a:xfrm>
              <a:custGeom>
                <a:avLst/>
                <a:gdLst>
                  <a:gd name="connsiteX0" fmla="*/ 0 w 5048250"/>
                  <a:gd name="connsiteY0" fmla="*/ 0 h 2174875"/>
                  <a:gd name="connsiteX1" fmla="*/ 0 w 5048250"/>
                  <a:gd name="connsiteY1" fmla="*/ 2174875 h 2174875"/>
                  <a:gd name="connsiteX2" fmla="*/ 5048250 w 5048250"/>
                  <a:gd name="connsiteY2" fmla="*/ 2174875 h 2174875"/>
                </a:gdLst>
                <a:ahLst/>
                <a:cxnLst>
                  <a:cxn ang="0">
                    <a:pos x="connsiteX0" y="connsiteY0"/>
                  </a:cxn>
                  <a:cxn ang="0">
                    <a:pos x="connsiteX1" y="connsiteY1"/>
                  </a:cxn>
                  <a:cxn ang="0">
                    <a:pos x="connsiteX2" y="connsiteY2"/>
                  </a:cxn>
                </a:cxnLst>
                <a:rect l="l" t="t" r="r" b="b"/>
                <a:pathLst>
                  <a:path w="5048250" h="2174875">
                    <a:moveTo>
                      <a:pt x="0" y="0"/>
                    </a:moveTo>
                    <a:lnTo>
                      <a:pt x="0" y="2174875"/>
                    </a:lnTo>
                    <a:lnTo>
                      <a:pt x="5048250" y="2174875"/>
                    </a:lnTo>
                  </a:path>
                </a:pathLst>
              </a:custGeom>
              <a:noFill/>
              <a:ln w="19050" cap="sq" cmpd="sng" algn="ctr">
                <a:solidFill>
                  <a:srgbClr val="000000"/>
                </a:solidFill>
                <a:prstDash val="solid"/>
                <a:miter lim="800000"/>
              </a:ln>
              <a:effectLst/>
            </p:spPr>
            <p:txBody>
              <a:bodyPr wrap="square" rtlCol="0" anchor="ctr"/>
              <a:lstStyle/>
              <a:p>
                <a:pPr algn="ctr" defTabSz="685800" fontAlgn="auto">
                  <a:spcBef>
                    <a:spcPts val="0"/>
                  </a:spcBef>
                  <a:spcAft>
                    <a:spcPts val="0"/>
                  </a:spcAft>
                  <a:defRPr/>
                </a:pPr>
                <a:endParaRPr lang="en-GB" sz="1500" kern="0">
                  <a:solidFill>
                    <a:srgbClr val="FFFFFF"/>
                  </a:solidFill>
                  <a:latin typeface="Calibri" panose="020F0502020204030204"/>
                  <a:ea typeface="+mn-ea"/>
                  <a:cs typeface="+mn-cs"/>
                </a:endParaRPr>
              </a:p>
            </p:txBody>
          </p:sp>
          <p:grpSp>
            <p:nvGrpSpPr>
              <p:cNvPr id="957" name="Group 956">
                <a:extLst>
                  <a:ext uri="{FF2B5EF4-FFF2-40B4-BE49-F238E27FC236}">
                    <a16:creationId xmlns:a16="http://schemas.microsoft.com/office/drawing/2014/main" id="{76466C40-C90A-E322-747A-2E0181C3A50A}"/>
                  </a:ext>
                </a:extLst>
              </p:cNvPr>
              <p:cNvGrpSpPr/>
              <p:nvPr/>
            </p:nvGrpSpPr>
            <p:grpSpPr>
              <a:xfrm>
                <a:off x="1390302" y="1339477"/>
                <a:ext cx="90091" cy="2429323"/>
                <a:chOff x="1065006" y="926317"/>
                <a:chExt cx="78641" cy="2429323"/>
              </a:xfrm>
            </p:grpSpPr>
            <p:cxnSp>
              <p:nvCxnSpPr>
                <p:cNvPr id="1847" name="Straight Connector 1846">
                  <a:extLst>
                    <a:ext uri="{FF2B5EF4-FFF2-40B4-BE49-F238E27FC236}">
                      <a16:creationId xmlns:a16="http://schemas.microsoft.com/office/drawing/2014/main" id="{FC57F8FD-BBD8-063F-26D4-AE1A9C0FD530}"/>
                    </a:ext>
                  </a:extLst>
                </p:cNvPr>
                <p:cNvCxnSpPr>
                  <a:cxnSpLocks/>
                </p:cNvCxnSpPr>
                <p:nvPr/>
              </p:nvCxnSpPr>
              <p:spPr>
                <a:xfrm flipH="1">
                  <a:off x="1068816" y="926317"/>
                  <a:ext cx="74831" cy="0"/>
                </a:xfrm>
                <a:prstGeom prst="line">
                  <a:avLst/>
                </a:prstGeom>
                <a:noFill/>
                <a:ln w="19050" cap="flat" cmpd="sng" algn="ctr">
                  <a:solidFill>
                    <a:srgbClr val="000000"/>
                  </a:solidFill>
                  <a:prstDash val="solid"/>
                  <a:miter lim="800000"/>
                </a:ln>
                <a:effectLst/>
              </p:spPr>
            </p:cxnSp>
            <p:cxnSp>
              <p:nvCxnSpPr>
                <p:cNvPr id="1848" name="Straight Connector 1847">
                  <a:extLst>
                    <a:ext uri="{FF2B5EF4-FFF2-40B4-BE49-F238E27FC236}">
                      <a16:creationId xmlns:a16="http://schemas.microsoft.com/office/drawing/2014/main" id="{8138F865-FA6E-1C5E-6040-46D1BB0E07B4}"/>
                    </a:ext>
                  </a:extLst>
                </p:cNvPr>
                <p:cNvCxnSpPr>
                  <a:cxnSpLocks/>
                </p:cNvCxnSpPr>
                <p:nvPr/>
              </p:nvCxnSpPr>
              <p:spPr>
                <a:xfrm flipH="1">
                  <a:off x="1068816" y="1181002"/>
                  <a:ext cx="74831" cy="0"/>
                </a:xfrm>
                <a:prstGeom prst="line">
                  <a:avLst/>
                </a:prstGeom>
                <a:noFill/>
                <a:ln w="19050" cap="flat" cmpd="sng" algn="ctr">
                  <a:solidFill>
                    <a:srgbClr val="000000"/>
                  </a:solidFill>
                  <a:prstDash val="solid"/>
                  <a:miter lim="800000"/>
                </a:ln>
                <a:effectLst/>
              </p:spPr>
            </p:cxnSp>
            <p:cxnSp>
              <p:nvCxnSpPr>
                <p:cNvPr id="1849" name="Straight Connector 1848">
                  <a:extLst>
                    <a:ext uri="{FF2B5EF4-FFF2-40B4-BE49-F238E27FC236}">
                      <a16:creationId xmlns:a16="http://schemas.microsoft.com/office/drawing/2014/main" id="{D7E62387-A0BD-076C-C6BF-6A411497A099}"/>
                    </a:ext>
                  </a:extLst>
                </p:cNvPr>
                <p:cNvCxnSpPr>
                  <a:cxnSpLocks/>
                </p:cNvCxnSpPr>
                <p:nvPr/>
              </p:nvCxnSpPr>
              <p:spPr>
                <a:xfrm flipH="1">
                  <a:off x="1068816" y="1424256"/>
                  <a:ext cx="74831" cy="0"/>
                </a:xfrm>
                <a:prstGeom prst="line">
                  <a:avLst/>
                </a:prstGeom>
                <a:noFill/>
                <a:ln w="19050" cap="flat" cmpd="sng" algn="ctr">
                  <a:solidFill>
                    <a:srgbClr val="000000"/>
                  </a:solidFill>
                  <a:prstDash val="solid"/>
                  <a:miter lim="800000"/>
                </a:ln>
                <a:effectLst/>
              </p:spPr>
            </p:cxnSp>
            <p:cxnSp>
              <p:nvCxnSpPr>
                <p:cNvPr id="1850" name="Straight Connector 1849">
                  <a:extLst>
                    <a:ext uri="{FF2B5EF4-FFF2-40B4-BE49-F238E27FC236}">
                      <a16:creationId xmlns:a16="http://schemas.microsoft.com/office/drawing/2014/main" id="{8BBC1765-EE92-943F-9C42-7E73B3F53D8C}"/>
                    </a:ext>
                  </a:extLst>
                </p:cNvPr>
                <p:cNvCxnSpPr>
                  <a:cxnSpLocks/>
                </p:cNvCxnSpPr>
                <p:nvPr/>
              </p:nvCxnSpPr>
              <p:spPr>
                <a:xfrm flipH="1">
                  <a:off x="1068816" y="1663701"/>
                  <a:ext cx="74831" cy="0"/>
                </a:xfrm>
                <a:prstGeom prst="line">
                  <a:avLst/>
                </a:prstGeom>
                <a:noFill/>
                <a:ln w="19050" cap="flat" cmpd="sng" algn="ctr">
                  <a:solidFill>
                    <a:srgbClr val="000000"/>
                  </a:solidFill>
                  <a:prstDash val="solid"/>
                  <a:miter lim="800000"/>
                </a:ln>
                <a:effectLst/>
              </p:spPr>
            </p:cxnSp>
            <p:cxnSp>
              <p:nvCxnSpPr>
                <p:cNvPr id="1851" name="Straight Connector 1850">
                  <a:extLst>
                    <a:ext uri="{FF2B5EF4-FFF2-40B4-BE49-F238E27FC236}">
                      <a16:creationId xmlns:a16="http://schemas.microsoft.com/office/drawing/2014/main" id="{5A0A5419-2172-09DA-AFE7-47A86809A58C}"/>
                    </a:ext>
                  </a:extLst>
                </p:cNvPr>
                <p:cNvCxnSpPr>
                  <a:cxnSpLocks/>
                </p:cNvCxnSpPr>
                <p:nvPr/>
              </p:nvCxnSpPr>
              <p:spPr>
                <a:xfrm flipH="1">
                  <a:off x="1068816" y="1906956"/>
                  <a:ext cx="74831" cy="0"/>
                </a:xfrm>
                <a:prstGeom prst="line">
                  <a:avLst/>
                </a:prstGeom>
                <a:noFill/>
                <a:ln w="19050" cap="flat" cmpd="sng" algn="ctr">
                  <a:solidFill>
                    <a:srgbClr val="000000"/>
                  </a:solidFill>
                  <a:prstDash val="solid"/>
                  <a:miter lim="800000"/>
                </a:ln>
                <a:effectLst/>
              </p:spPr>
            </p:cxnSp>
            <p:cxnSp>
              <p:nvCxnSpPr>
                <p:cNvPr id="1852" name="Straight Connector 1851">
                  <a:extLst>
                    <a:ext uri="{FF2B5EF4-FFF2-40B4-BE49-F238E27FC236}">
                      <a16:creationId xmlns:a16="http://schemas.microsoft.com/office/drawing/2014/main" id="{C4DC2F8E-A263-445D-113C-54B53CD4F491}"/>
                    </a:ext>
                  </a:extLst>
                </p:cNvPr>
                <p:cNvCxnSpPr>
                  <a:cxnSpLocks/>
                </p:cNvCxnSpPr>
                <p:nvPr/>
              </p:nvCxnSpPr>
              <p:spPr>
                <a:xfrm flipH="1">
                  <a:off x="1068816" y="2154021"/>
                  <a:ext cx="74831" cy="0"/>
                </a:xfrm>
                <a:prstGeom prst="line">
                  <a:avLst/>
                </a:prstGeom>
                <a:noFill/>
                <a:ln w="19050" cap="flat" cmpd="sng" algn="ctr">
                  <a:solidFill>
                    <a:srgbClr val="000000"/>
                  </a:solidFill>
                  <a:prstDash val="solid"/>
                  <a:miter lim="800000"/>
                </a:ln>
                <a:effectLst/>
              </p:spPr>
            </p:cxnSp>
            <p:cxnSp>
              <p:nvCxnSpPr>
                <p:cNvPr id="1853" name="Straight Connector 1852">
                  <a:extLst>
                    <a:ext uri="{FF2B5EF4-FFF2-40B4-BE49-F238E27FC236}">
                      <a16:creationId xmlns:a16="http://schemas.microsoft.com/office/drawing/2014/main" id="{22DFC39C-FE04-314A-D9A3-65A7BA735D95}"/>
                    </a:ext>
                  </a:extLst>
                </p:cNvPr>
                <p:cNvCxnSpPr>
                  <a:cxnSpLocks/>
                </p:cNvCxnSpPr>
                <p:nvPr/>
              </p:nvCxnSpPr>
              <p:spPr>
                <a:xfrm flipH="1">
                  <a:off x="1068816" y="2389655"/>
                  <a:ext cx="74831" cy="0"/>
                </a:xfrm>
                <a:prstGeom prst="line">
                  <a:avLst/>
                </a:prstGeom>
                <a:noFill/>
                <a:ln w="19050" cap="flat" cmpd="sng" algn="ctr">
                  <a:solidFill>
                    <a:srgbClr val="000000"/>
                  </a:solidFill>
                  <a:prstDash val="solid"/>
                  <a:miter lim="800000"/>
                </a:ln>
                <a:effectLst/>
              </p:spPr>
            </p:cxnSp>
            <p:cxnSp>
              <p:nvCxnSpPr>
                <p:cNvPr id="1854" name="Straight Connector 1853">
                  <a:extLst>
                    <a:ext uri="{FF2B5EF4-FFF2-40B4-BE49-F238E27FC236}">
                      <a16:creationId xmlns:a16="http://schemas.microsoft.com/office/drawing/2014/main" id="{242E775E-57BC-EC23-59AD-FE8946AAD5EB}"/>
                    </a:ext>
                  </a:extLst>
                </p:cNvPr>
                <p:cNvCxnSpPr>
                  <a:cxnSpLocks/>
                </p:cNvCxnSpPr>
                <p:nvPr/>
              </p:nvCxnSpPr>
              <p:spPr>
                <a:xfrm flipH="1">
                  <a:off x="1068816" y="2636720"/>
                  <a:ext cx="74831" cy="0"/>
                </a:xfrm>
                <a:prstGeom prst="line">
                  <a:avLst/>
                </a:prstGeom>
                <a:noFill/>
                <a:ln w="19050" cap="flat" cmpd="sng" algn="ctr">
                  <a:solidFill>
                    <a:srgbClr val="000000"/>
                  </a:solidFill>
                  <a:prstDash val="solid"/>
                  <a:miter lim="800000"/>
                </a:ln>
                <a:effectLst/>
              </p:spPr>
            </p:cxnSp>
            <p:cxnSp>
              <p:nvCxnSpPr>
                <p:cNvPr id="1855" name="Straight Connector 1854">
                  <a:extLst>
                    <a:ext uri="{FF2B5EF4-FFF2-40B4-BE49-F238E27FC236}">
                      <a16:creationId xmlns:a16="http://schemas.microsoft.com/office/drawing/2014/main" id="{025473BD-D57D-E7F0-6A30-3B0B8CEBC8C3}"/>
                    </a:ext>
                  </a:extLst>
                </p:cNvPr>
                <p:cNvCxnSpPr>
                  <a:cxnSpLocks/>
                </p:cNvCxnSpPr>
                <p:nvPr/>
              </p:nvCxnSpPr>
              <p:spPr>
                <a:xfrm flipH="1">
                  <a:off x="1068816" y="2876165"/>
                  <a:ext cx="74831" cy="0"/>
                </a:xfrm>
                <a:prstGeom prst="line">
                  <a:avLst/>
                </a:prstGeom>
                <a:noFill/>
                <a:ln w="19050" cap="flat" cmpd="sng" algn="ctr">
                  <a:solidFill>
                    <a:srgbClr val="000000"/>
                  </a:solidFill>
                  <a:prstDash val="solid"/>
                  <a:miter lim="800000"/>
                </a:ln>
                <a:effectLst/>
              </p:spPr>
            </p:cxnSp>
            <p:cxnSp>
              <p:nvCxnSpPr>
                <p:cNvPr id="1856" name="Straight Connector 1855">
                  <a:extLst>
                    <a:ext uri="{FF2B5EF4-FFF2-40B4-BE49-F238E27FC236}">
                      <a16:creationId xmlns:a16="http://schemas.microsoft.com/office/drawing/2014/main" id="{E2FC7021-9E98-BAA2-88F3-B0039DA39211}"/>
                    </a:ext>
                  </a:extLst>
                </p:cNvPr>
                <p:cNvCxnSpPr>
                  <a:cxnSpLocks/>
                </p:cNvCxnSpPr>
                <p:nvPr/>
              </p:nvCxnSpPr>
              <p:spPr>
                <a:xfrm flipH="1">
                  <a:off x="1068816" y="3355640"/>
                  <a:ext cx="74831" cy="0"/>
                </a:xfrm>
                <a:prstGeom prst="line">
                  <a:avLst/>
                </a:prstGeom>
                <a:noFill/>
                <a:ln w="19050" cap="flat" cmpd="sng" algn="ctr">
                  <a:solidFill>
                    <a:srgbClr val="000000"/>
                  </a:solidFill>
                  <a:prstDash val="solid"/>
                  <a:miter lim="800000"/>
                </a:ln>
                <a:effectLst/>
              </p:spPr>
            </p:cxnSp>
            <p:cxnSp>
              <p:nvCxnSpPr>
                <p:cNvPr id="1857" name="Straight Connector 1856">
                  <a:extLst>
                    <a:ext uri="{FF2B5EF4-FFF2-40B4-BE49-F238E27FC236}">
                      <a16:creationId xmlns:a16="http://schemas.microsoft.com/office/drawing/2014/main" id="{711D57FE-2593-FAF7-16E2-E26C71F51370}"/>
                    </a:ext>
                  </a:extLst>
                </p:cNvPr>
                <p:cNvCxnSpPr>
                  <a:cxnSpLocks/>
                </p:cNvCxnSpPr>
                <p:nvPr/>
              </p:nvCxnSpPr>
              <p:spPr>
                <a:xfrm flipH="1">
                  <a:off x="1065006" y="3123815"/>
                  <a:ext cx="74831" cy="0"/>
                </a:xfrm>
                <a:prstGeom prst="line">
                  <a:avLst/>
                </a:prstGeom>
                <a:noFill/>
                <a:ln w="19050" cap="flat" cmpd="sng" algn="ctr">
                  <a:solidFill>
                    <a:srgbClr val="000000"/>
                  </a:solidFill>
                  <a:prstDash val="solid"/>
                  <a:miter lim="800000"/>
                </a:ln>
                <a:effectLst/>
              </p:spPr>
            </p:cxnSp>
          </p:grpSp>
          <p:grpSp>
            <p:nvGrpSpPr>
              <p:cNvPr id="958" name="Group 957">
                <a:extLst>
                  <a:ext uri="{FF2B5EF4-FFF2-40B4-BE49-F238E27FC236}">
                    <a16:creationId xmlns:a16="http://schemas.microsoft.com/office/drawing/2014/main" id="{94B020CF-CCA8-C450-BD0D-BD585AF06E22}"/>
                  </a:ext>
                </a:extLst>
              </p:cNvPr>
              <p:cNvGrpSpPr/>
              <p:nvPr/>
            </p:nvGrpSpPr>
            <p:grpSpPr>
              <a:xfrm>
                <a:off x="1479026" y="4611944"/>
                <a:ext cx="6100962" cy="90091"/>
                <a:chOff x="1669942" y="4923439"/>
                <a:chExt cx="6100962" cy="90091"/>
              </a:xfrm>
            </p:grpSpPr>
            <p:cxnSp>
              <p:nvCxnSpPr>
                <p:cNvPr id="1835" name="Straight Connector 1834">
                  <a:extLst>
                    <a:ext uri="{FF2B5EF4-FFF2-40B4-BE49-F238E27FC236}">
                      <a16:creationId xmlns:a16="http://schemas.microsoft.com/office/drawing/2014/main" id="{059BEB29-0292-FE08-D1C1-E37A90B302D3}"/>
                    </a:ext>
                  </a:extLst>
                </p:cNvPr>
                <p:cNvCxnSpPr/>
                <p:nvPr/>
              </p:nvCxnSpPr>
              <p:spPr>
                <a:xfrm>
                  <a:off x="7770904" y="4923439"/>
                  <a:ext cx="0" cy="90091"/>
                </a:xfrm>
                <a:prstGeom prst="line">
                  <a:avLst/>
                </a:prstGeom>
                <a:noFill/>
                <a:ln w="19050" cap="flat" cmpd="sng" algn="ctr">
                  <a:solidFill>
                    <a:srgbClr val="000000"/>
                  </a:solidFill>
                  <a:prstDash val="solid"/>
                  <a:miter lim="800000"/>
                </a:ln>
                <a:effectLst/>
              </p:spPr>
            </p:cxnSp>
            <p:cxnSp>
              <p:nvCxnSpPr>
                <p:cNvPr id="1836" name="Straight Connector 1835">
                  <a:extLst>
                    <a:ext uri="{FF2B5EF4-FFF2-40B4-BE49-F238E27FC236}">
                      <a16:creationId xmlns:a16="http://schemas.microsoft.com/office/drawing/2014/main" id="{65DBE49B-B9D1-8507-F6F9-735888F895C8}"/>
                    </a:ext>
                  </a:extLst>
                </p:cNvPr>
                <p:cNvCxnSpPr>
                  <a:cxnSpLocks/>
                </p:cNvCxnSpPr>
                <p:nvPr/>
              </p:nvCxnSpPr>
              <p:spPr>
                <a:xfrm>
                  <a:off x="1669942" y="4923439"/>
                  <a:ext cx="0" cy="90091"/>
                </a:xfrm>
                <a:prstGeom prst="line">
                  <a:avLst/>
                </a:prstGeom>
                <a:noFill/>
                <a:ln w="19050" cap="flat" cmpd="sng" algn="ctr">
                  <a:solidFill>
                    <a:srgbClr val="000000"/>
                  </a:solidFill>
                  <a:prstDash val="solid"/>
                  <a:miter lim="800000"/>
                </a:ln>
                <a:effectLst/>
              </p:spPr>
            </p:cxnSp>
            <p:cxnSp>
              <p:nvCxnSpPr>
                <p:cNvPr id="1837" name="Straight Connector 1836">
                  <a:extLst>
                    <a:ext uri="{FF2B5EF4-FFF2-40B4-BE49-F238E27FC236}">
                      <a16:creationId xmlns:a16="http://schemas.microsoft.com/office/drawing/2014/main" id="{AD422F7B-C846-93A5-1BE6-1E5FB1C9A8AA}"/>
                    </a:ext>
                  </a:extLst>
                </p:cNvPr>
                <p:cNvCxnSpPr/>
                <p:nvPr/>
              </p:nvCxnSpPr>
              <p:spPr>
                <a:xfrm>
                  <a:off x="7216272" y="4923439"/>
                  <a:ext cx="0" cy="90091"/>
                </a:xfrm>
                <a:prstGeom prst="line">
                  <a:avLst/>
                </a:prstGeom>
                <a:noFill/>
                <a:ln w="19050" cap="flat" cmpd="sng" algn="ctr">
                  <a:solidFill>
                    <a:srgbClr val="000000"/>
                  </a:solidFill>
                  <a:prstDash val="solid"/>
                  <a:miter lim="800000"/>
                </a:ln>
                <a:effectLst/>
              </p:spPr>
            </p:cxnSp>
            <p:cxnSp>
              <p:nvCxnSpPr>
                <p:cNvPr id="1838" name="Straight Connector 1837">
                  <a:extLst>
                    <a:ext uri="{FF2B5EF4-FFF2-40B4-BE49-F238E27FC236}">
                      <a16:creationId xmlns:a16="http://schemas.microsoft.com/office/drawing/2014/main" id="{BF595546-E5D8-8CC6-D03F-C9887E793043}"/>
                    </a:ext>
                  </a:extLst>
                </p:cNvPr>
                <p:cNvCxnSpPr/>
                <p:nvPr/>
              </p:nvCxnSpPr>
              <p:spPr>
                <a:xfrm>
                  <a:off x="6661639" y="4923439"/>
                  <a:ext cx="0" cy="90091"/>
                </a:xfrm>
                <a:prstGeom prst="line">
                  <a:avLst/>
                </a:prstGeom>
                <a:noFill/>
                <a:ln w="19050" cap="flat" cmpd="sng" algn="ctr">
                  <a:solidFill>
                    <a:srgbClr val="000000"/>
                  </a:solidFill>
                  <a:prstDash val="solid"/>
                  <a:miter lim="800000"/>
                </a:ln>
                <a:effectLst/>
              </p:spPr>
            </p:cxnSp>
            <p:cxnSp>
              <p:nvCxnSpPr>
                <p:cNvPr id="1839" name="Straight Connector 1838">
                  <a:extLst>
                    <a:ext uri="{FF2B5EF4-FFF2-40B4-BE49-F238E27FC236}">
                      <a16:creationId xmlns:a16="http://schemas.microsoft.com/office/drawing/2014/main" id="{FA99166D-DFB1-B7AB-A27F-1F79372A76AF}"/>
                    </a:ext>
                  </a:extLst>
                </p:cNvPr>
                <p:cNvCxnSpPr/>
                <p:nvPr/>
              </p:nvCxnSpPr>
              <p:spPr>
                <a:xfrm>
                  <a:off x="6107006" y="4923439"/>
                  <a:ext cx="0" cy="90091"/>
                </a:xfrm>
                <a:prstGeom prst="line">
                  <a:avLst/>
                </a:prstGeom>
                <a:noFill/>
                <a:ln w="19050" cap="flat" cmpd="sng" algn="ctr">
                  <a:solidFill>
                    <a:srgbClr val="000000"/>
                  </a:solidFill>
                  <a:prstDash val="solid"/>
                  <a:miter lim="800000"/>
                </a:ln>
                <a:effectLst/>
              </p:spPr>
            </p:cxnSp>
            <p:cxnSp>
              <p:nvCxnSpPr>
                <p:cNvPr id="1840" name="Straight Connector 1839">
                  <a:extLst>
                    <a:ext uri="{FF2B5EF4-FFF2-40B4-BE49-F238E27FC236}">
                      <a16:creationId xmlns:a16="http://schemas.microsoft.com/office/drawing/2014/main" id="{1B418A16-721A-6B9C-F683-F3E2C7CD1319}"/>
                    </a:ext>
                  </a:extLst>
                </p:cNvPr>
                <p:cNvCxnSpPr/>
                <p:nvPr/>
              </p:nvCxnSpPr>
              <p:spPr>
                <a:xfrm>
                  <a:off x="5552373" y="4923439"/>
                  <a:ext cx="0" cy="90091"/>
                </a:xfrm>
                <a:prstGeom prst="line">
                  <a:avLst/>
                </a:prstGeom>
                <a:noFill/>
                <a:ln w="19050" cap="flat" cmpd="sng" algn="ctr">
                  <a:solidFill>
                    <a:srgbClr val="000000"/>
                  </a:solidFill>
                  <a:prstDash val="solid"/>
                  <a:miter lim="800000"/>
                </a:ln>
                <a:effectLst/>
              </p:spPr>
            </p:cxnSp>
            <p:cxnSp>
              <p:nvCxnSpPr>
                <p:cNvPr id="1841" name="Straight Connector 1840">
                  <a:extLst>
                    <a:ext uri="{FF2B5EF4-FFF2-40B4-BE49-F238E27FC236}">
                      <a16:creationId xmlns:a16="http://schemas.microsoft.com/office/drawing/2014/main" id="{5F0440C4-468B-A40F-0717-50B5376FD55F}"/>
                    </a:ext>
                  </a:extLst>
                </p:cNvPr>
                <p:cNvCxnSpPr/>
                <p:nvPr/>
              </p:nvCxnSpPr>
              <p:spPr>
                <a:xfrm>
                  <a:off x="4997740" y="4923439"/>
                  <a:ext cx="0" cy="90091"/>
                </a:xfrm>
                <a:prstGeom prst="line">
                  <a:avLst/>
                </a:prstGeom>
                <a:noFill/>
                <a:ln w="19050" cap="flat" cmpd="sng" algn="ctr">
                  <a:solidFill>
                    <a:srgbClr val="000000"/>
                  </a:solidFill>
                  <a:prstDash val="solid"/>
                  <a:miter lim="800000"/>
                </a:ln>
                <a:effectLst/>
              </p:spPr>
            </p:cxnSp>
            <p:cxnSp>
              <p:nvCxnSpPr>
                <p:cNvPr id="1842" name="Straight Connector 1841">
                  <a:extLst>
                    <a:ext uri="{FF2B5EF4-FFF2-40B4-BE49-F238E27FC236}">
                      <a16:creationId xmlns:a16="http://schemas.microsoft.com/office/drawing/2014/main" id="{4AEDE987-E371-470A-979F-1FC9DBCF157A}"/>
                    </a:ext>
                  </a:extLst>
                </p:cNvPr>
                <p:cNvCxnSpPr/>
                <p:nvPr/>
              </p:nvCxnSpPr>
              <p:spPr>
                <a:xfrm>
                  <a:off x="4443107" y="4923439"/>
                  <a:ext cx="0" cy="90091"/>
                </a:xfrm>
                <a:prstGeom prst="line">
                  <a:avLst/>
                </a:prstGeom>
                <a:noFill/>
                <a:ln w="19050" cap="flat" cmpd="sng" algn="ctr">
                  <a:solidFill>
                    <a:srgbClr val="000000"/>
                  </a:solidFill>
                  <a:prstDash val="solid"/>
                  <a:miter lim="800000"/>
                </a:ln>
                <a:effectLst/>
              </p:spPr>
            </p:cxnSp>
            <p:cxnSp>
              <p:nvCxnSpPr>
                <p:cNvPr id="1843" name="Straight Connector 1842">
                  <a:extLst>
                    <a:ext uri="{FF2B5EF4-FFF2-40B4-BE49-F238E27FC236}">
                      <a16:creationId xmlns:a16="http://schemas.microsoft.com/office/drawing/2014/main" id="{F3699111-7C25-519B-E813-2F8C2D4A7992}"/>
                    </a:ext>
                  </a:extLst>
                </p:cNvPr>
                <p:cNvCxnSpPr/>
                <p:nvPr/>
              </p:nvCxnSpPr>
              <p:spPr>
                <a:xfrm>
                  <a:off x="3888474" y="4923439"/>
                  <a:ext cx="0" cy="90091"/>
                </a:xfrm>
                <a:prstGeom prst="line">
                  <a:avLst/>
                </a:prstGeom>
                <a:noFill/>
                <a:ln w="19050" cap="flat" cmpd="sng" algn="ctr">
                  <a:solidFill>
                    <a:srgbClr val="000000"/>
                  </a:solidFill>
                  <a:prstDash val="solid"/>
                  <a:miter lim="800000"/>
                </a:ln>
                <a:effectLst/>
              </p:spPr>
            </p:cxnSp>
            <p:cxnSp>
              <p:nvCxnSpPr>
                <p:cNvPr id="1844" name="Straight Connector 1843">
                  <a:extLst>
                    <a:ext uri="{FF2B5EF4-FFF2-40B4-BE49-F238E27FC236}">
                      <a16:creationId xmlns:a16="http://schemas.microsoft.com/office/drawing/2014/main" id="{3DFDF171-DE8D-1241-194B-3DCA5960A0D7}"/>
                    </a:ext>
                  </a:extLst>
                </p:cNvPr>
                <p:cNvCxnSpPr/>
                <p:nvPr/>
              </p:nvCxnSpPr>
              <p:spPr>
                <a:xfrm>
                  <a:off x="3333841" y="4923439"/>
                  <a:ext cx="0" cy="90091"/>
                </a:xfrm>
                <a:prstGeom prst="line">
                  <a:avLst/>
                </a:prstGeom>
                <a:noFill/>
                <a:ln w="19050" cap="flat" cmpd="sng" algn="ctr">
                  <a:solidFill>
                    <a:srgbClr val="000000"/>
                  </a:solidFill>
                  <a:prstDash val="solid"/>
                  <a:miter lim="800000"/>
                </a:ln>
                <a:effectLst/>
              </p:spPr>
            </p:cxnSp>
            <p:cxnSp>
              <p:nvCxnSpPr>
                <p:cNvPr id="1845" name="Straight Connector 1844">
                  <a:extLst>
                    <a:ext uri="{FF2B5EF4-FFF2-40B4-BE49-F238E27FC236}">
                      <a16:creationId xmlns:a16="http://schemas.microsoft.com/office/drawing/2014/main" id="{B9A0F9BA-0285-064F-D236-1F68B909DD88}"/>
                    </a:ext>
                  </a:extLst>
                </p:cNvPr>
                <p:cNvCxnSpPr/>
                <p:nvPr/>
              </p:nvCxnSpPr>
              <p:spPr>
                <a:xfrm>
                  <a:off x="2779208" y="4923439"/>
                  <a:ext cx="0" cy="90091"/>
                </a:xfrm>
                <a:prstGeom prst="line">
                  <a:avLst/>
                </a:prstGeom>
                <a:noFill/>
                <a:ln w="19050" cap="flat" cmpd="sng" algn="ctr">
                  <a:solidFill>
                    <a:srgbClr val="000000"/>
                  </a:solidFill>
                  <a:prstDash val="solid"/>
                  <a:miter lim="800000"/>
                </a:ln>
                <a:effectLst/>
              </p:spPr>
            </p:cxnSp>
            <p:cxnSp>
              <p:nvCxnSpPr>
                <p:cNvPr id="1846" name="Straight Connector 1845">
                  <a:extLst>
                    <a:ext uri="{FF2B5EF4-FFF2-40B4-BE49-F238E27FC236}">
                      <a16:creationId xmlns:a16="http://schemas.microsoft.com/office/drawing/2014/main" id="{56EBE0BB-E0BE-2CB9-A6EC-DD98D7EE7227}"/>
                    </a:ext>
                  </a:extLst>
                </p:cNvPr>
                <p:cNvCxnSpPr/>
                <p:nvPr/>
              </p:nvCxnSpPr>
              <p:spPr>
                <a:xfrm>
                  <a:off x="2224575" y="4923439"/>
                  <a:ext cx="0" cy="90091"/>
                </a:xfrm>
                <a:prstGeom prst="line">
                  <a:avLst/>
                </a:prstGeom>
                <a:noFill/>
                <a:ln w="19050" cap="flat" cmpd="sng" algn="ctr">
                  <a:solidFill>
                    <a:srgbClr val="000000"/>
                  </a:solidFill>
                  <a:prstDash val="solid"/>
                  <a:miter lim="800000"/>
                </a:ln>
                <a:effectLst/>
              </p:spPr>
            </p:cxnSp>
          </p:grpSp>
          <p:grpSp>
            <p:nvGrpSpPr>
              <p:cNvPr id="959" name="Group 958">
                <a:extLst>
                  <a:ext uri="{FF2B5EF4-FFF2-40B4-BE49-F238E27FC236}">
                    <a16:creationId xmlns:a16="http://schemas.microsoft.com/office/drawing/2014/main" id="{03B3491B-4C52-EBA0-35C9-A38F2C011C5D}"/>
                  </a:ext>
                </a:extLst>
              </p:cNvPr>
              <p:cNvGrpSpPr/>
              <p:nvPr/>
            </p:nvGrpSpPr>
            <p:grpSpPr>
              <a:xfrm>
                <a:off x="1359308" y="5233323"/>
                <a:ext cx="5700671" cy="215444"/>
                <a:chOff x="1043536" y="3788027"/>
                <a:chExt cx="4555938" cy="172183"/>
              </a:xfrm>
            </p:grpSpPr>
            <p:sp>
              <p:nvSpPr>
                <p:cNvPr id="1824" name="TextBox 1823">
                  <a:extLst>
                    <a:ext uri="{FF2B5EF4-FFF2-40B4-BE49-F238E27FC236}">
                      <a16:creationId xmlns:a16="http://schemas.microsoft.com/office/drawing/2014/main" id="{DDA675A5-C07F-D244-CC00-61E6F4CAE399}"/>
                    </a:ext>
                  </a:extLst>
                </p:cNvPr>
                <p:cNvSpPr txBox="1"/>
                <p:nvPr/>
              </p:nvSpPr>
              <p:spPr>
                <a:xfrm>
                  <a:off x="1043536" y="3788027"/>
                  <a:ext cx="190017"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365</a:t>
                  </a:r>
                </a:p>
              </p:txBody>
            </p:sp>
            <p:sp>
              <p:nvSpPr>
                <p:cNvPr id="1825" name="TextBox 1824">
                  <a:extLst>
                    <a:ext uri="{FF2B5EF4-FFF2-40B4-BE49-F238E27FC236}">
                      <a16:creationId xmlns:a16="http://schemas.microsoft.com/office/drawing/2014/main" id="{7C0F6D42-4033-90A5-57A3-61FBD93C4109}"/>
                    </a:ext>
                  </a:extLst>
                </p:cNvPr>
                <p:cNvSpPr txBox="1"/>
                <p:nvPr/>
              </p:nvSpPr>
              <p:spPr>
                <a:xfrm>
                  <a:off x="5536134" y="3788027"/>
                  <a:ext cx="63340"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2</a:t>
                  </a:r>
                </a:p>
              </p:txBody>
            </p:sp>
            <p:sp>
              <p:nvSpPr>
                <p:cNvPr id="1826" name="TextBox 1825">
                  <a:extLst>
                    <a:ext uri="{FF2B5EF4-FFF2-40B4-BE49-F238E27FC236}">
                      <a16:creationId xmlns:a16="http://schemas.microsoft.com/office/drawing/2014/main" id="{5F491231-994F-5F19-9378-33F66F2D93FD}"/>
                    </a:ext>
                  </a:extLst>
                </p:cNvPr>
                <p:cNvSpPr txBox="1"/>
                <p:nvPr/>
              </p:nvSpPr>
              <p:spPr>
                <a:xfrm>
                  <a:off x="5061540" y="3788027"/>
                  <a:ext cx="126679"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12</a:t>
                  </a:r>
                </a:p>
              </p:txBody>
            </p:sp>
            <p:sp>
              <p:nvSpPr>
                <p:cNvPr id="1827" name="TextBox 1826">
                  <a:extLst>
                    <a:ext uri="{FF2B5EF4-FFF2-40B4-BE49-F238E27FC236}">
                      <a16:creationId xmlns:a16="http://schemas.microsoft.com/office/drawing/2014/main" id="{C8F304FE-2145-9F57-02AC-48A330C3DF50}"/>
                    </a:ext>
                  </a:extLst>
                </p:cNvPr>
                <p:cNvSpPr txBox="1"/>
                <p:nvPr/>
              </p:nvSpPr>
              <p:spPr>
                <a:xfrm>
                  <a:off x="4618614" y="3788027"/>
                  <a:ext cx="126679"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43</a:t>
                  </a:r>
                </a:p>
              </p:txBody>
            </p:sp>
            <p:sp>
              <p:nvSpPr>
                <p:cNvPr id="1828" name="TextBox 1827">
                  <a:extLst>
                    <a:ext uri="{FF2B5EF4-FFF2-40B4-BE49-F238E27FC236}">
                      <a16:creationId xmlns:a16="http://schemas.microsoft.com/office/drawing/2014/main" id="{AE848632-FFC2-E5AA-3057-4585F0D5A2D9}"/>
                    </a:ext>
                  </a:extLst>
                </p:cNvPr>
                <p:cNvSpPr txBox="1"/>
                <p:nvPr/>
              </p:nvSpPr>
              <p:spPr>
                <a:xfrm>
                  <a:off x="4144019" y="3788027"/>
                  <a:ext cx="190017"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105</a:t>
                  </a:r>
                </a:p>
              </p:txBody>
            </p:sp>
            <p:sp>
              <p:nvSpPr>
                <p:cNvPr id="1829" name="TextBox 1828">
                  <a:extLst>
                    <a:ext uri="{FF2B5EF4-FFF2-40B4-BE49-F238E27FC236}">
                      <a16:creationId xmlns:a16="http://schemas.microsoft.com/office/drawing/2014/main" id="{BBCCDFB0-87B7-2EEC-8BA7-21D8AFC78A95}"/>
                    </a:ext>
                  </a:extLst>
                </p:cNvPr>
                <p:cNvSpPr txBox="1"/>
                <p:nvPr/>
              </p:nvSpPr>
              <p:spPr>
                <a:xfrm>
                  <a:off x="3701091" y="3788027"/>
                  <a:ext cx="190017"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163</a:t>
                  </a:r>
                </a:p>
              </p:txBody>
            </p:sp>
            <p:sp>
              <p:nvSpPr>
                <p:cNvPr id="1830" name="TextBox 1829">
                  <a:extLst>
                    <a:ext uri="{FF2B5EF4-FFF2-40B4-BE49-F238E27FC236}">
                      <a16:creationId xmlns:a16="http://schemas.microsoft.com/office/drawing/2014/main" id="{60CBD6A0-110F-EDB0-B405-D516F79D7C4B}"/>
                    </a:ext>
                  </a:extLst>
                </p:cNvPr>
                <p:cNvSpPr txBox="1"/>
                <p:nvPr/>
              </p:nvSpPr>
              <p:spPr>
                <a:xfrm>
                  <a:off x="3258167" y="3788027"/>
                  <a:ext cx="190017"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212</a:t>
                  </a:r>
                </a:p>
              </p:txBody>
            </p:sp>
            <p:sp>
              <p:nvSpPr>
                <p:cNvPr id="1831" name="TextBox 1830">
                  <a:extLst>
                    <a:ext uri="{FF2B5EF4-FFF2-40B4-BE49-F238E27FC236}">
                      <a16:creationId xmlns:a16="http://schemas.microsoft.com/office/drawing/2014/main" id="{94122AFE-0EAC-7865-D131-8ECD69806CAA}"/>
                    </a:ext>
                  </a:extLst>
                </p:cNvPr>
                <p:cNvSpPr txBox="1"/>
                <p:nvPr/>
              </p:nvSpPr>
              <p:spPr>
                <a:xfrm>
                  <a:off x="2815241" y="3788027"/>
                  <a:ext cx="190017"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245</a:t>
                  </a:r>
                </a:p>
              </p:txBody>
            </p:sp>
            <p:sp>
              <p:nvSpPr>
                <p:cNvPr id="1832" name="TextBox 1831">
                  <a:extLst>
                    <a:ext uri="{FF2B5EF4-FFF2-40B4-BE49-F238E27FC236}">
                      <a16:creationId xmlns:a16="http://schemas.microsoft.com/office/drawing/2014/main" id="{0DE4B5DC-1920-CAD3-0AE4-98362D1C5B1E}"/>
                    </a:ext>
                  </a:extLst>
                </p:cNvPr>
                <p:cNvSpPr txBox="1"/>
                <p:nvPr/>
              </p:nvSpPr>
              <p:spPr>
                <a:xfrm>
                  <a:off x="2372314" y="3788027"/>
                  <a:ext cx="190017"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290</a:t>
                  </a:r>
                </a:p>
              </p:txBody>
            </p:sp>
            <p:sp>
              <p:nvSpPr>
                <p:cNvPr id="1833" name="TextBox 1832">
                  <a:extLst>
                    <a:ext uri="{FF2B5EF4-FFF2-40B4-BE49-F238E27FC236}">
                      <a16:creationId xmlns:a16="http://schemas.microsoft.com/office/drawing/2014/main" id="{BD6AF953-132B-CF35-7032-BAD64BA52E01}"/>
                    </a:ext>
                  </a:extLst>
                </p:cNvPr>
                <p:cNvSpPr txBox="1"/>
                <p:nvPr/>
              </p:nvSpPr>
              <p:spPr>
                <a:xfrm>
                  <a:off x="1929387" y="3788027"/>
                  <a:ext cx="190017"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327</a:t>
                  </a:r>
                </a:p>
              </p:txBody>
            </p:sp>
            <p:sp>
              <p:nvSpPr>
                <p:cNvPr id="1834" name="TextBox 1833">
                  <a:extLst>
                    <a:ext uri="{FF2B5EF4-FFF2-40B4-BE49-F238E27FC236}">
                      <a16:creationId xmlns:a16="http://schemas.microsoft.com/office/drawing/2014/main" id="{DD9AE36B-247B-8AAD-C097-972D9AC67ACC}"/>
                    </a:ext>
                  </a:extLst>
                </p:cNvPr>
                <p:cNvSpPr txBox="1"/>
                <p:nvPr/>
              </p:nvSpPr>
              <p:spPr>
                <a:xfrm>
                  <a:off x="1486462" y="3788027"/>
                  <a:ext cx="190017"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348</a:t>
                  </a:r>
                </a:p>
              </p:txBody>
            </p:sp>
          </p:grpSp>
          <p:grpSp>
            <p:nvGrpSpPr>
              <p:cNvPr id="960" name="Group 959">
                <a:extLst>
                  <a:ext uri="{FF2B5EF4-FFF2-40B4-BE49-F238E27FC236}">
                    <a16:creationId xmlns:a16="http://schemas.microsoft.com/office/drawing/2014/main" id="{8A520BD1-ECA2-CCB5-69F4-B8E838AF0D84}"/>
                  </a:ext>
                </a:extLst>
              </p:cNvPr>
              <p:cNvGrpSpPr/>
              <p:nvPr/>
            </p:nvGrpSpPr>
            <p:grpSpPr>
              <a:xfrm>
                <a:off x="1359308" y="5443809"/>
                <a:ext cx="5700671" cy="215445"/>
                <a:chOff x="1043536" y="3956251"/>
                <a:chExt cx="4555938" cy="172184"/>
              </a:xfrm>
            </p:grpSpPr>
            <p:sp>
              <p:nvSpPr>
                <p:cNvPr id="1813" name="TextBox 1812">
                  <a:extLst>
                    <a:ext uri="{FF2B5EF4-FFF2-40B4-BE49-F238E27FC236}">
                      <a16:creationId xmlns:a16="http://schemas.microsoft.com/office/drawing/2014/main" id="{50AB2B41-98E2-27F8-5FFA-D1A7230AF716}"/>
                    </a:ext>
                  </a:extLst>
                </p:cNvPr>
                <p:cNvSpPr txBox="1"/>
                <p:nvPr/>
              </p:nvSpPr>
              <p:spPr>
                <a:xfrm>
                  <a:off x="1043536" y="3956252"/>
                  <a:ext cx="190017"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367</a:t>
                  </a:r>
                </a:p>
              </p:txBody>
            </p:sp>
            <p:sp>
              <p:nvSpPr>
                <p:cNvPr id="1814" name="TextBox 1813">
                  <a:extLst>
                    <a:ext uri="{FF2B5EF4-FFF2-40B4-BE49-F238E27FC236}">
                      <a16:creationId xmlns:a16="http://schemas.microsoft.com/office/drawing/2014/main" id="{109930CB-11FC-D7E8-8087-89551CAE4DDA}"/>
                    </a:ext>
                  </a:extLst>
                </p:cNvPr>
                <p:cNvSpPr txBox="1"/>
                <p:nvPr/>
              </p:nvSpPr>
              <p:spPr>
                <a:xfrm>
                  <a:off x="5536134" y="3956252"/>
                  <a:ext cx="63340"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2</a:t>
                  </a:r>
                </a:p>
              </p:txBody>
            </p:sp>
            <p:sp>
              <p:nvSpPr>
                <p:cNvPr id="1815" name="TextBox 1814">
                  <a:extLst>
                    <a:ext uri="{FF2B5EF4-FFF2-40B4-BE49-F238E27FC236}">
                      <a16:creationId xmlns:a16="http://schemas.microsoft.com/office/drawing/2014/main" id="{2C0265FD-2712-AD82-3022-3495169C803E}"/>
                    </a:ext>
                  </a:extLst>
                </p:cNvPr>
                <p:cNvSpPr txBox="1"/>
                <p:nvPr/>
              </p:nvSpPr>
              <p:spPr>
                <a:xfrm>
                  <a:off x="5093209" y="3956252"/>
                  <a:ext cx="63340"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8</a:t>
                  </a:r>
                </a:p>
              </p:txBody>
            </p:sp>
            <p:sp>
              <p:nvSpPr>
                <p:cNvPr id="1816" name="TextBox 1815">
                  <a:extLst>
                    <a:ext uri="{FF2B5EF4-FFF2-40B4-BE49-F238E27FC236}">
                      <a16:creationId xmlns:a16="http://schemas.microsoft.com/office/drawing/2014/main" id="{A402DCA5-750E-7BB4-7B9E-B7C8BC1AF33B}"/>
                    </a:ext>
                  </a:extLst>
                </p:cNvPr>
                <p:cNvSpPr txBox="1"/>
                <p:nvPr/>
              </p:nvSpPr>
              <p:spPr>
                <a:xfrm>
                  <a:off x="4618614" y="3956252"/>
                  <a:ext cx="126679"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29</a:t>
                  </a:r>
                </a:p>
              </p:txBody>
            </p:sp>
            <p:sp>
              <p:nvSpPr>
                <p:cNvPr id="1817" name="TextBox 1816">
                  <a:extLst>
                    <a:ext uri="{FF2B5EF4-FFF2-40B4-BE49-F238E27FC236}">
                      <a16:creationId xmlns:a16="http://schemas.microsoft.com/office/drawing/2014/main" id="{7A819019-A875-1FF5-141D-80977E61D900}"/>
                    </a:ext>
                  </a:extLst>
                </p:cNvPr>
                <p:cNvSpPr txBox="1"/>
                <p:nvPr/>
              </p:nvSpPr>
              <p:spPr>
                <a:xfrm>
                  <a:off x="4175689" y="3956252"/>
                  <a:ext cx="126679"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79</a:t>
                  </a:r>
                </a:p>
              </p:txBody>
            </p:sp>
            <p:sp>
              <p:nvSpPr>
                <p:cNvPr id="1818" name="TextBox 1817">
                  <a:extLst>
                    <a:ext uri="{FF2B5EF4-FFF2-40B4-BE49-F238E27FC236}">
                      <a16:creationId xmlns:a16="http://schemas.microsoft.com/office/drawing/2014/main" id="{A428F923-EB76-0868-3A07-E01DD20A3639}"/>
                    </a:ext>
                  </a:extLst>
                </p:cNvPr>
                <p:cNvSpPr txBox="1"/>
                <p:nvPr/>
              </p:nvSpPr>
              <p:spPr>
                <a:xfrm>
                  <a:off x="3701094" y="3956252"/>
                  <a:ext cx="190017"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120</a:t>
                  </a:r>
                </a:p>
              </p:txBody>
            </p:sp>
            <p:sp>
              <p:nvSpPr>
                <p:cNvPr id="1819" name="TextBox 1818">
                  <a:extLst>
                    <a:ext uri="{FF2B5EF4-FFF2-40B4-BE49-F238E27FC236}">
                      <a16:creationId xmlns:a16="http://schemas.microsoft.com/office/drawing/2014/main" id="{D8E95032-9144-E78C-A1B8-B336151A6B24}"/>
                    </a:ext>
                  </a:extLst>
                </p:cNvPr>
                <p:cNvSpPr txBox="1"/>
                <p:nvPr/>
              </p:nvSpPr>
              <p:spPr>
                <a:xfrm>
                  <a:off x="3258167" y="3956252"/>
                  <a:ext cx="190017"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158</a:t>
                  </a:r>
                </a:p>
              </p:txBody>
            </p:sp>
            <p:sp>
              <p:nvSpPr>
                <p:cNvPr id="1820" name="TextBox 1819">
                  <a:extLst>
                    <a:ext uri="{FF2B5EF4-FFF2-40B4-BE49-F238E27FC236}">
                      <a16:creationId xmlns:a16="http://schemas.microsoft.com/office/drawing/2014/main" id="{0782C32C-F6D9-5549-0D46-E84B61693644}"/>
                    </a:ext>
                  </a:extLst>
                </p:cNvPr>
                <p:cNvSpPr txBox="1"/>
                <p:nvPr/>
              </p:nvSpPr>
              <p:spPr>
                <a:xfrm>
                  <a:off x="2815241" y="3956252"/>
                  <a:ext cx="190017"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196</a:t>
                  </a:r>
                </a:p>
              </p:txBody>
            </p:sp>
            <p:sp>
              <p:nvSpPr>
                <p:cNvPr id="1821" name="TextBox 1820">
                  <a:extLst>
                    <a:ext uri="{FF2B5EF4-FFF2-40B4-BE49-F238E27FC236}">
                      <a16:creationId xmlns:a16="http://schemas.microsoft.com/office/drawing/2014/main" id="{AE3E8244-4ABB-9D15-DDD0-B8719F2D8886}"/>
                    </a:ext>
                  </a:extLst>
                </p:cNvPr>
                <p:cNvSpPr txBox="1"/>
                <p:nvPr/>
              </p:nvSpPr>
              <p:spPr>
                <a:xfrm>
                  <a:off x="2372314" y="3956252"/>
                  <a:ext cx="190017"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243</a:t>
                  </a:r>
                </a:p>
              </p:txBody>
            </p:sp>
            <p:sp>
              <p:nvSpPr>
                <p:cNvPr id="1822" name="TextBox 1821">
                  <a:extLst>
                    <a:ext uri="{FF2B5EF4-FFF2-40B4-BE49-F238E27FC236}">
                      <a16:creationId xmlns:a16="http://schemas.microsoft.com/office/drawing/2014/main" id="{0671FA2C-0311-9D4D-FDCF-0BA0B9589288}"/>
                    </a:ext>
                  </a:extLst>
                </p:cNvPr>
                <p:cNvSpPr txBox="1"/>
                <p:nvPr/>
              </p:nvSpPr>
              <p:spPr>
                <a:xfrm>
                  <a:off x="1929387" y="3956251"/>
                  <a:ext cx="190017"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285</a:t>
                  </a:r>
                </a:p>
              </p:txBody>
            </p:sp>
            <p:sp>
              <p:nvSpPr>
                <p:cNvPr id="1823" name="TextBox 1822">
                  <a:extLst>
                    <a:ext uri="{FF2B5EF4-FFF2-40B4-BE49-F238E27FC236}">
                      <a16:creationId xmlns:a16="http://schemas.microsoft.com/office/drawing/2014/main" id="{4E580B5F-22A2-954C-62B2-30CC10DBBBFF}"/>
                    </a:ext>
                  </a:extLst>
                </p:cNvPr>
                <p:cNvSpPr txBox="1"/>
                <p:nvPr/>
              </p:nvSpPr>
              <p:spPr>
                <a:xfrm>
                  <a:off x="1486462" y="3956251"/>
                  <a:ext cx="190017"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329</a:t>
                  </a:r>
                </a:p>
              </p:txBody>
            </p:sp>
          </p:grpSp>
          <p:grpSp>
            <p:nvGrpSpPr>
              <p:cNvPr id="961" name="Group 960">
                <a:extLst>
                  <a:ext uri="{FF2B5EF4-FFF2-40B4-BE49-F238E27FC236}">
                    <a16:creationId xmlns:a16="http://schemas.microsoft.com/office/drawing/2014/main" id="{D46C8D0F-3E48-D377-545F-626B8F77F752}"/>
                  </a:ext>
                </a:extLst>
              </p:cNvPr>
              <p:cNvGrpSpPr/>
              <p:nvPr/>
            </p:nvGrpSpPr>
            <p:grpSpPr>
              <a:xfrm>
                <a:off x="1446298" y="1539319"/>
                <a:ext cx="5810224" cy="2525779"/>
                <a:chOff x="1637214" y="1850814"/>
                <a:chExt cx="5810224" cy="2525779"/>
              </a:xfrm>
            </p:grpSpPr>
            <p:sp>
              <p:nvSpPr>
                <p:cNvPr id="1340" name="Freeform: Shape 1339">
                  <a:extLst>
                    <a:ext uri="{FF2B5EF4-FFF2-40B4-BE49-F238E27FC236}">
                      <a16:creationId xmlns:a16="http://schemas.microsoft.com/office/drawing/2014/main" id="{C4854B04-D4C5-6A94-973A-F8F512B847DD}"/>
                    </a:ext>
                  </a:extLst>
                </p:cNvPr>
                <p:cNvSpPr/>
                <p:nvPr/>
              </p:nvSpPr>
              <p:spPr>
                <a:xfrm>
                  <a:off x="1670841" y="1884662"/>
                  <a:ext cx="5742969" cy="2458241"/>
                </a:xfrm>
                <a:custGeom>
                  <a:avLst/>
                  <a:gdLst>
                    <a:gd name="connsiteX0" fmla="*/ 0 w 3448621"/>
                    <a:gd name="connsiteY0" fmla="*/ 0 h 1473422"/>
                    <a:gd name="connsiteX1" fmla="*/ 29146 w 3448621"/>
                    <a:gd name="connsiteY1" fmla="*/ 0 h 1473422"/>
                    <a:gd name="connsiteX2" fmla="*/ 29146 w 3448621"/>
                    <a:gd name="connsiteY2" fmla="*/ 4382 h 1473422"/>
                    <a:gd name="connsiteX3" fmla="*/ 29146 w 3448621"/>
                    <a:gd name="connsiteY3" fmla="*/ 4382 h 1473422"/>
                    <a:gd name="connsiteX4" fmla="*/ 58293 w 3448621"/>
                    <a:gd name="connsiteY4" fmla="*/ 4382 h 1473422"/>
                    <a:gd name="connsiteX5" fmla="*/ 58293 w 3448621"/>
                    <a:gd name="connsiteY5" fmla="*/ 9430 h 1473422"/>
                    <a:gd name="connsiteX6" fmla="*/ 58293 w 3448621"/>
                    <a:gd name="connsiteY6" fmla="*/ 9430 h 1473422"/>
                    <a:gd name="connsiteX7" fmla="*/ 65627 w 3448621"/>
                    <a:gd name="connsiteY7" fmla="*/ 9430 h 1473422"/>
                    <a:gd name="connsiteX8" fmla="*/ 65627 w 3448621"/>
                    <a:gd name="connsiteY8" fmla="*/ 14478 h 1473422"/>
                    <a:gd name="connsiteX9" fmla="*/ 65627 w 3448621"/>
                    <a:gd name="connsiteY9" fmla="*/ 14478 h 1473422"/>
                    <a:gd name="connsiteX10" fmla="*/ 65627 w 3448621"/>
                    <a:gd name="connsiteY10" fmla="*/ 14478 h 1473422"/>
                    <a:gd name="connsiteX11" fmla="*/ 65627 w 3448621"/>
                    <a:gd name="connsiteY11" fmla="*/ 14478 h 1473422"/>
                    <a:gd name="connsiteX12" fmla="*/ 65627 w 3448621"/>
                    <a:gd name="connsiteY12" fmla="*/ 14478 h 1473422"/>
                    <a:gd name="connsiteX13" fmla="*/ 76581 w 3448621"/>
                    <a:gd name="connsiteY13" fmla="*/ 14478 h 1473422"/>
                    <a:gd name="connsiteX14" fmla="*/ 76581 w 3448621"/>
                    <a:gd name="connsiteY14" fmla="*/ 19526 h 1473422"/>
                    <a:gd name="connsiteX15" fmla="*/ 76581 w 3448621"/>
                    <a:gd name="connsiteY15" fmla="*/ 19526 h 1473422"/>
                    <a:gd name="connsiteX16" fmla="*/ 80201 w 3448621"/>
                    <a:gd name="connsiteY16" fmla="*/ 19526 h 1473422"/>
                    <a:gd name="connsiteX17" fmla="*/ 80201 w 3448621"/>
                    <a:gd name="connsiteY17" fmla="*/ 24670 h 1473422"/>
                    <a:gd name="connsiteX18" fmla="*/ 80201 w 3448621"/>
                    <a:gd name="connsiteY18" fmla="*/ 24670 h 1473422"/>
                    <a:gd name="connsiteX19" fmla="*/ 91154 w 3448621"/>
                    <a:gd name="connsiteY19" fmla="*/ 24670 h 1473422"/>
                    <a:gd name="connsiteX20" fmla="*/ 91154 w 3448621"/>
                    <a:gd name="connsiteY20" fmla="*/ 24670 h 1473422"/>
                    <a:gd name="connsiteX21" fmla="*/ 91154 w 3448621"/>
                    <a:gd name="connsiteY21" fmla="*/ 24670 h 1473422"/>
                    <a:gd name="connsiteX22" fmla="*/ 94774 w 3448621"/>
                    <a:gd name="connsiteY22" fmla="*/ 24670 h 1473422"/>
                    <a:gd name="connsiteX23" fmla="*/ 94774 w 3448621"/>
                    <a:gd name="connsiteY23" fmla="*/ 29718 h 1473422"/>
                    <a:gd name="connsiteX24" fmla="*/ 94774 w 3448621"/>
                    <a:gd name="connsiteY24" fmla="*/ 29718 h 1473422"/>
                    <a:gd name="connsiteX25" fmla="*/ 105728 w 3448621"/>
                    <a:gd name="connsiteY25" fmla="*/ 29718 h 1473422"/>
                    <a:gd name="connsiteX26" fmla="*/ 105728 w 3448621"/>
                    <a:gd name="connsiteY26" fmla="*/ 29718 h 1473422"/>
                    <a:gd name="connsiteX27" fmla="*/ 105728 w 3448621"/>
                    <a:gd name="connsiteY27" fmla="*/ 29718 h 1473422"/>
                    <a:gd name="connsiteX28" fmla="*/ 105728 w 3448621"/>
                    <a:gd name="connsiteY28" fmla="*/ 29718 h 1473422"/>
                    <a:gd name="connsiteX29" fmla="*/ 105728 w 3448621"/>
                    <a:gd name="connsiteY29" fmla="*/ 29718 h 1473422"/>
                    <a:gd name="connsiteX30" fmla="*/ 105728 w 3448621"/>
                    <a:gd name="connsiteY30" fmla="*/ 29718 h 1473422"/>
                    <a:gd name="connsiteX31" fmla="*/ 134874 w 3448621"/>
                    <a:gd name="connsiteY31" fmla="*/ 29718 h 1473422"/>
                    <a:gd name="connsiteX32" fmla="*/ 134874 w 3448621"/>
                    <a:gd name="connsiteY32" fmla="*/ 29718 h 1473422"/>
                    <a:gd name="connsiteX33" fmla="*/ 134874 w 3448621"/>
                    <a:gd name="connsiteY33" fmla="*/ 29718 h 1473422"/>
                    <a:gd name="connsiteX34" fmla="*/ 138494 w 3448621"/>
                    <a:gd name="connsiteY34" fmla="*/ 29718 h 1473422"/>
                    <a:gd name="connsiteX35" fmla="*/ 138494 w 3448621"/>
                    <a:gd name="connsiteY35" fmla="*/ 29718 h 1473422"/>
                    <a:gd name="connsiteX36" fmla="*/ 138494 w 3448621"/>
                    <a:gd name="connsiteY36" fmla="*/ 29718 h 1473422"/>
                    <a:gd name="connsiteX37" fmla="*/ 149447 w 3448621"/>
                    <a:gd name="connsiteY37" fmla="*/ 29718 h 1473422"/>
                    <a:gd name="connsiteX38" fmla="*/ 149447 w 3448621"/>
                    <a:gd name="connsiteY38" fmla="*/ 34862 h 1473422"/>
                    <a:gd name="connsiteX39" fmla="*/ 149447 w 3448621"/>
                    <a:gd name="connsiteY39" fmla="*/ 34862 h 1473422"/>
                    <a:gd name="connsiteX40" fmla="*/ 164021 w 3448621"/>
                    <a:gd name="connsiteY40" fmla="*/ 34862 h 1473422"/>
                    <a:gd name="connsiteX41" fmla="*/ 164021 w 3448621"/>
                    <a:gd name="connsiteY41" fmla="*/ 40005 h 1473422"/>
                    <a:gd name="connsiteX42" fmla="*/ 164021 w 3448621"/>
                    <a:gd name="connsiteY42" fmla="*/ 40005 h 1473422"/>
                    <a:gd name="connsiteX43" fmla="*/ 167735 w 3448621"/>
                    <a:gd name="connsiteY43" fmla="*/ 40005 h 1473422"/>
                    <a:gd name="connsiteX44" fmla="*/ 167735 w 3448621"/>
                    <a:gd name="connsiteY44" fmla="*/ 45149 h 1473422"/>
                    <a:gd name="connsiteX45" fmla="*/ 167735 w 3448621"/>
                    <a:gd name="connsiteY45" fmla="*/ 45149 h 1473422"/>
                    <a:gd name="connsiteX46" fmla="*/ 171355 w 3448621"/>
                    <a:gd name="connsiteY46" fmla="*/ 45149 h 1473422"/>
                    <a:gd name="connsiteX47" fmla="*/ 171355 w 3448621"/>
                    <a:gd name="connsiteY47" fmla="*/ 45149 h 1473422"/>
                    <a:gd name="connsiteX48" fmla="*/ 171355 w 3448621"/>
                    <a:gd name="connsiteY48" fmla="*/ 45149 h 1473422"/>
                    <a:gd name="connsiteX49" fmla="*/ 182309 w 3448621"/>
                    <a:gd name="connsiteY49" fmla="*/ 45149 h 1473422"/>
                    <a:gd name="connsiteX50" fmla="*/ 182309 w 3448621"/>
                    <a:gd name="connsiteY50" fmla="*/ 50387 h 1473422"/>
                    <a:gd name="connsiteX51" fmla="*/ 182309 w 3448621"/>
                    <a:gd name="connsiteY51" fmla="*/ 50387 h 1473422"/>
                    <a:gd name="connsiteX52" fmla="*/ 182309 w 3448621"/>
                    <a:gd name="connsiteY52" fmla="*/ 50387 h 1473422"/>
                    <a:gd name="connsiteX53" fmla="*/ 182309 w 3448621"/>
                    <a:gd name="connsiteY53" fmla="*/ 50387 h 1473422"/>
                    <a:gd name="connsiteX54" fmla="*/ 182309 w 3448621"/>
                    <a:gd name="connsiteY54" fmla="*/ 50387 h 1473422"/>
                    <a:gd name="connsiteX55" fmla="*/ 207836 w 3448621"/>
                    <a:gd name="connsiteY55" fmla="*/ 50387 h 1473422"/>
                    <a:gd name="connsiteX56" fmla="*/ 207836 w 3448621"/>
                    <a:gd name="connsiteY56" fmla="*/ 50387 h 1473422"/>
                    <a:gd name="connsiteX57" fmla="*/ 207836 w 3448621"/>
                    <a:gd name="connsiteY57" fmla="*/ 50387 h 1473422"/>
                    <a:gd name="connsiteX58" fmla="*/ 218694 w 3448621"/>
                    <a:gd name="connsiteY58" fmla="*/ 50387 h 1473422"/>
                    <a:gd name="connsiteX59" fmla="*/ 218694 w 3448621"/>
                    <a:gd name="connsiteY59" fmla="*/ 61055 h 1473422"/>
                    <a:gd name="connsiteX60" fmla="*/ 218694 w 3448621"/>
                    <a:gd name="connsiteY60" fmla="*/ 61055 h 1473422"/>
                    <a:gd name="connsiteX61" fmla="*/ 218694 w 3448621"/>
                    <a:gd name="connsiteY61" fmla="*/ 61055 h 1473422"/>
                    <a:gd name="connsiteX62" fmla="*/ 218694 w 3448621"/>
                    <a:gd name="connsiteY62" fmla="*/ 61055 h 1473422"/>
                    <a:gd name="connsiteX63" fmla="*/ 218694 w 3448621"/>
                    <a:gd name="connsiteY63" fmla="*/ 61055 h 1473422"/>
                    <a:gd name="connsiteX64" fmla="*/ 222409 w 3448621"/>
                    <a:gd name="connsiteY64" fmla="*/ 61055 h 1473422"/>
                    <a:gd name="connsiteX65" fmla="*/ 222409 w 3448621"/>
                    <a:gd name="connsiteY65" fmla="*/ 61055 h 1473422"/>
                    <a:gd name="connsiteX66" fmla="*/ 222409 w 3448621"/>
                    <a:gd name="connsiteY66" fmla="*/ 61055 h 1473422"/>
                    <a:gd name="connsiteX67" fmla="*/ 229648 w 3448621"/>
                    <a:gd name="connsiteY67" fmla="*/ 61055 h 1473422"/>
                    <a:gd name="connsiteX68" fmla="*/ 229648 w 3448621"/>
                    <a:gd name="connsiteY68" fmla="*/ 66199 h 1473422"/>
                    <a:gd name="connsiteX69" fmla="*/ 229648 w 3448621"/>
                    <a:gd name="connsiteY69" fmla="*/ 66199 h 1473422"/>
                    <a:gd name="connsiteX70" fmla="*/ 233363 w 3448621"/>
                    <a:gd name="connsiteY70" fmla="*/ 66199 h 1473422"/>
                    <a:gd name="connsiteX71" fmla="*/ 233363 w 3448621"/>
                    <a:gd name="connsiteY71" fmla="*/ 71342 h 1473422"/>
                    <a:gd name="connsiteX72" fmla="*/ 233363 w 3448621"/>
                    <a:gd name="connsiteY72" fmla="*/ 71342 h 1473422"/>
                    <a:gd name="connsiteX73" fmla="*/ 240602 w 3448621"/>
                    <a:gd name="connsiteY73" fmla="*/ 71342 h 1473422"/>
                    <a:gd name="connsiteX74" fmla="*/ 240602 w 3448621"/>
                    <a:gd name="connsiteY74" fmla="*/ 76676 h 1473422"/>
                    <a:gd name="connsiteX75" fmla="*/ 240602 w 3448621"/>
                    <a:gd name="connsiteY75" fmla="*/ 76676 h 1473422"/>
                    <a:gd name="connsiteX76" fmla="*/ 244221 w 3448621"/>
                    <a:gd name="connsiteY76" fmla="*/ 76676 h 1473422"/>
                    <a:gd name="connsiteX77" fmla="*/ 244221 w 3448621"/>
                    <a:gd name="connsiteY77" fmla="*/ 81724 h 1473422"/>
                    <a:gd name="connsiteX78" fmla="*/ 244221 w 3448621"/>
                    <a:gd name="connsiteY78" fmla="*/ 81724 h 1473422"/>
                    <a:gd name="connsiteX79" fmla="*/ 247936 w 3448621"/>
                    <a:gd name="connsiteY79" fmla="*/ 81724 h 1473422"/>
                    <a:gd name="connsiteX80" fmla="*/ 247936 w 3448621"/>
                    <a:gd name="connsiteY80" fmla="*/ 87440 h 1473422"/>
                    <a:gd name="connsiteX81" fmla="*/ 247936 w 3448621"/>
                    <a:gd name="connsiteY81" fmla="*/ 87440 h 1473422"/>
                    <a:gd name="connsiteX82" fmla="*/ 258794 w 3448621"/>
                    <a:gd name="connsiteY82" fmla="*/ 87440 h 1473422"/>
                    <a:gd name="connsiteX83" fmla="*/ 258794 w 3448621"/>
                    <a:gd name="connsiteY83" fmla="*/ 92869 h 1473422"/>
                    <a:gd name="connsiteX84" fmla="*/ 258794 w 3448621"/>
                    <a:gd name="connsiteY84" fmla="*/ 92869 h 1473422"/>
                    <a:gd name="connsiteX85" fmla="*/ 258794 w 3448621"/>
                    <a:gd name="connsiteY85" fmla="*/ 92869 h 1473422"/>
                    <a:gd name="connsiteX86" fmla="*/ 258794 w 3448621"/>
                    <a:gd name="connsiteY86" fmla="*/ 92869 h 1473422"/>
                    <a:gd name="connsiteX87" fmla="*/ 258794 w 3448621"/>
                    <a:gd name="connsiteY87" fmla="*/ 92869 h 1473422"/>
                    <a:gd name="connsiteX88" fmla="*/ 269748 w 3448621"/>
                    <a:gd name="connsiteY88" fmla="*/ 92869 h 1473422"/>
                    <a:gd name="connsiteX89" fmla="*/ 269748 w 3448621"/>
                    <a:gd name="connsiteY89" fmla="*/ 98774 h 1473422"/>
                    <a:gd name="connsiteX90" fmla="*/ 269748 w 3448621"/>
                    <a:gd name="connsiteY90" fmla="*/ 98774 h 1473422"/>
                    <a:gd name="connsiteX91" fmla="*/ 269748 w 3448621"/>
                    <a:gd name="connsiteY91" fmla="*/ 98774 h 1473422"/>
                    <a:gd name="connsiteX92" fmla="*/ 269748 w 3448621"/>
                    <a:gd name="connsiteY92" fmla="*/ 98774 h 1473422"/>
                    <a:gd name="connsiteX93" fmla="*/ 269748 w 3448621"/>
                    <a:gd name="connsiteY93" fmla="*/ 98774 h 1473422"/>
                    <a:gd name="connsiteX94" fmla="*/ 320802 w 3448621"/>
                    <a:gd name="connsiteY94" fmla="*/ 98774 h 1473422"/>
                    <a:gd name="connsiteX95" fmla="*/ 320802 w 3448621"/>
                    <a:gd name="connsiteY95" fmla="*/ 103918 h 1473422"/>
                    <a:gd name="connsiteX96" fmla="*/ 320802 w 3448621"/>
                    <a:gd name="connsiteY96" fmla="*/ 103918 h 1473422"/>
                    <a:gd name="connsiteX97" fmla="*/ 349949 w 3448621"/>
                    <a:gd name="connsiteY97" fmla="*/ 103918 h 1473422"/>
                    <a:gd name="connsiteX98" fmla="*/ 349949 w 3448621"/>
                    <a:gd name="connsiteY98" fmla="*/ 103918 h 1473422"/>
                    <a:gd name="connsiteX99" fmla="*/ 349949 w 3448621"/>
                    <a:gd name="connsiteY99" fmla="*/ 103918 h 1473422"/>
                    <a:gd name="connsiteX100" fmla="*/ 353663 w 3448621"/>
                    <a:gd name="connsiteY100" fmla="*/ 103918 h 1473422"/>
                    <a:gd name="connsiteX101" fmla="*/ 353663 w 3448621"/>
                    <a:gd name="connsiteY101" fmla="*/ 109061 h 1473422"/>
                    <a:gd name="connsiteX102" fmla="*/ 353663 w 3448621"/>
                    <a:gd name="connsiteY102" fmla="*/ 109061 h 1473422"/>
                    <a:gd name="connsiteX103" fmla="*/ 364522 w 3448621"/>
                    <a:gd name="connsiteY103" fmla="*/ 109061 h 1473422"/>
                    <a:gd name="connsiteX104" fmla="*/ 364522 w 3448621"/>
                    <a:gd name="connsiteY104" fmla="*/ 109061 h 1473422"/>
                    <a:gd name="connsiteX105" fmla="*/ 364522 w 3448621"/>
                    <a:gd name="connsiteY105" fmla="*/ 109061 h 1473422"/>
                    <a:gd name="connsiteX106" fmla="*/ 379095 w 3448621"/>
                    <a:gd name="connsiteY106" fmla="*/ 109061 h 1473422"/>
                    <a:gd name="connsiteX107" fmla="*/ 379095 w 3448621"/>
                    <a:gd name="connsiteY107" fmla="*/ 109061 h 1473422"/>
                    <a:gd name="connsiteX108" fmla="*/ 379095 w 3448621"/>
                    <a:gd name="connsiteY108" fmla="*/ 109061 h 1473422"/>
                    <a:gd name="connsiteX109" fmla="*/ 382810 w 3448621"/>
                    <a:gd name="connsiteY109" fmla="*/ 109061 h 1473422"/>
                    <a:gd name="connsiteX110" fmla="*/ 382810 w 3448621"/>
                    <a:gd name="connsiteY110" fmla="*/ 109061 h 1473422"/>
                    <a:gd name="connsiteX111" fmla="*/ 382810 w 3448621"/>
                    <a:gd name="connsiteY111" fmla="*/ 109061 h 1473422"/>
                    <a:gd name="connsiteX112" fmla="*/ 393764 w 3448621"/>
                    <a:gd name="connsiteY112" fmla="*/ 109061 h 1473422"/>
                    <a:gd name="connsiteX113" fmla="*/ 393764 w 3448621"/>
                    <a:gd name="connsiteY113" fmla="*/ 115157 h 1473422"/>
                    <a:gd name="connsiteX114" fmla="*/ 393764 w 3448621"/>
                    <a:gd name="connsiteY114" fmla="*/ 115157 h 1473422"/>
                    <a:gd name="connsiteX115" fmla="*/ 415576 w 3448621"/>
                    <a:gd name="connsiteY115" fmla="*/ 115157 h 1473422"/>
                    <a:gd name="connsiteX116" fmla="*/ 415576 w 3448621"/>
                    <a:gd name="connsiteY116" fmla="*/ 115157 h 1473422"/>
                    <a:gd name="connsiteX117" fmla="*/ 415576 w 3448621"/>
                    <a:gd name="connsiteY117" fmla="*/ 115157 h 1473422"/>
                    <a:gd name="connsiteX118" fmla="*/ 422910 w 3448621"/>
                    <a:gd name="connsiteY118" fmla="*/ 115157 h 1473422"/>
                    <a:gd name="connsiteX119" fmla="*/ 422910 w 3448621"/>
                    <a:gd name="connsiteY119" fmla="*/ 120206 h 1473422"/>
                    <a:gd name="connsiteX120" fmla="*/ 422910 w 3448621"/>
                    <a:gd name="connsiteY120" fmla="*/ 120206 h 1473422"/>
                    <a:gd name="connsiteX121" fmla="*/ 437483 w 3448621"/>
                    <a:gd name="connsiteY121" fmla="*/ 120206 h 1473422"/>
                    <a:gd name="connsiteX122" fmla="*/ 437483 w 3448621"/>
                    <a:gd name="connsiteY122" fmla="*/ 120206 h 1473422"/>
                    <a:gd name="connsiteX123" fmla="*/ 437483 w 3448621"/>
                    <a:gd name="connsiteY123" fmla="*/ 120206 h 1473422"/>
                    <a:gd name="connsiteX124" fmla="*/ 437483 w 3448621"/>
                    <a:gd name="connsiteY124" fmla="*/ 120206 h 1473422"/>
                    <a:gd name="connsiteX125" fmla="*/ 437483 w 3448621"/>
                    <a:gd name="connsiteY125" fmla="*/ 120206 h 1473422"/>
                    <a:gd name="connsiteX126" fmla="*/ 437483 w 3448621"/>
                    <a:gd name="connsiteY126" fmla="*/ 120206 h 1473422"/>
                    <a:gd name="connsiteX127" fmla="*/ 441103 w 3448621"/>
                    <a:gd name="connsiteY127" fmla="*/ 120206 h 1473422"/>
                    <a:gd name="connsiteX128" fmla="*/ 441103 w 3448621"/>
                    <a:gd name="connsiteY128" fmla="*/ 125635 h 1473422"/>
                    <a:gd name="connsiteX129" fmla="*/ 441103 w 3448621"/>
                    <a:gd name="connsiteY129" fmla="*/ 125635 h 1473422"/>
                    <a:gd name="connsiteX130" fmla="*/ 441103 w 3448621"/>
                    <a:gd name="connsiteY130" fmla="*/ 125635 h 1473422"/>
                    <a:gd name="connsiteX131" fmla="*/ 441103 w 3448621"/>
                    <a:gd name="connsiteY131" fmla="*/ 125635 h 1473422"/>
                    <a:gd name="connsiteX132" fmla="*/ 441103 w 3448621"/>
                    <a:gd name="connsiteY132" fmla="*/ 125635 h 1473422"/>
                    <a:gd name="connsiteX133" fmla="*/ 444722 w 3448621"/>
                    <a:gd name="connsiteY133" fmla="*/ 125635 h 1473422"/>
                    <a:gd name="connsiteX134" fmla="*/ 444722 w 3448621"/>
                    <a:gd name="connsiteY134" fmla="*/ 125635 h 1473422"/>
                    <a:gd name="connsiteX135" fmla="*/ 444722 w 3448621"/>
                    <a:gd name="connsiteY135" fmla="*/ 125635 h 1473422"/>
                    <a:gd name="connsiteX136" fmla="*/ 444722 w 3448621"/>
                    <a:gd name="connsiteY136" fmla="*/ 125635 h 1473422"/>
                    <a:gd name="connsiteX137" fmla="*/ 444722 w 3448621"/>
                    <a:gd name="connsiteY137" fmla="*/ 125635 h 1473422"/>
                    <a:gd name="connsiteX138" fmla="*/ 444722 w 3448621"/>
                    <a:gd name="connsiteY138" fmla="*/ 125635 h 1473422"/>
                    <a:gd name="connsiteX139" fmla="*/ 448437 w 3448621"/>
                    <a:gd name="connsiteY139" fmla="*/ 125635 h 1473422"/>
                    <a:gd name="connsiteX140" fmla="*/ 448437 w 3448621"/>
                    <a:gd name="connsiteY140" fmla="*/ 125635 h 1473422"/>
                    <a:gd name="connsiteX141" fmla="*/ 448437 w 3448621"/>
                    <a:gd name="connsiteY141" fmla="*/ 125635 h 1473422"/>
                    <a:gd name="connsiteX142" fmla="*/ 452057 w 3448621"/>
                    <a:gd name="connsiteY142" fmla="*/ 125635 h 1473422"/>
                    <a:gd name="connsiteX143" fmla="*/ 452057 w 3448621"/>
                    <a:gd name="connsiteY143" fmla="*/ 131921 h 1473422"/>
                    <a:gd name="connsiteX144" fmla="*/ 452057 w 3448621"/>
                    <a:gd name="connsiteY144" fmla="*/ 131921 h 1473422"/>
                    <a:gd name="connsiteX145" fmla="*/ 455676 w 3448621"/>
                    <a:gd name="connsiteY145" fmla="*/ 131921 h 1473422"/>
                    <a:gd name="connsiteX146" fmla="*/ 455676 w 3448621"/>
                    <a:gd name="connsiteY146" fmla="*/ 136970 h 1473422"/>
                    <a:gd name="connsiteX147" fmla="*/ 455676 w 3448621"/>
                    <a:gd name="connsiteY147" fmla="*/ 136970 h 1473422"/>
                    <a:gd name="connsiteX148" fmla="*/ 463010 w 3448621"/>
                    <a:gd name="connsiteY148" fmla="*/ 136970 h 1473422"/>
                    <a:gd name="connsiteX149" fmla="*/ 463010 w 3448621"/>
                    <a:gd name="connsiteY149" fmla="*/ 136970 h 1473422"/>
                    <a:gd name="connsiteX150" fmla="*/ 463010 w 3448621"/>
                    <a:gd name="connsiteY150" fmla="*/ 136970 h 1473422"/>
                    <a:gd name="connsiteX151" fmla="*/ 470249 w 3448621"/>
                    <a:gd name="connsiteY151" fmla="*/ 136970 h 1473422"/>
                    <a:gd name="connsiteX152" fmla="*/ 470249 w 3448621"/>
                    <a:gd name="connsiteY152" fmla="*/ 142780 h 1473422"/>
                    <a:gd name="connsiteX153" fmla="*/ 470249 w 3448621"/>
                    <a:gd name="connsiteY153" fmla="*/ 142780 h 1473422"/>
                    <a:gd name="connsiteX154" fmla="*/ 481203 w 3448621"/>
                    <a:gd name="connsiteY154" fmla="*/ 142780 h 1473422"/>
                    <a:gd name="connsiteX155" fmla="*/ 481203 w 3448621"/>
                    <a:gd name="connsiteY155" fmla="*/ 142780 h 1473422"/>
                    <a:gd name="connsiteX156" fmla="*/ 481203 w 3448621"/>
                    <a:gd name="connsiteY156" fmla="*/ 142780 h 1473422"/>
                    <a:gd name="connsiteX157" fmla="*/ 492157 w 3448621"/>
                    <a:gd name="connsiteY157" fmla="*/ 142780 h 1473422"/>
                    <a:gd name="connsiteX158" fmla="*/ 492157 w 3448621"/>
                    <a:gd name="connsiteY158" fmla="*/ 142780 h 1473422"/>
                    <a:gd name="connsiteX159" fmla="*/ 492157 w 3448621"/>
                    <a:gd name="connsiteY159" fmla="*/ 142780 h 1473422"/>
                    <a:gd name="connsiteX160" fmla="*/ 499396 w 3448621"/>
                    <a:gd name="connsiteY160" fmla="*/ 142780 h 1473422"/>
                    <a:gd name="connsiteX161" fmla="*/ 499396 w 3448621"/>
                    <a:gd name="connsiteY161" fmla="*/ 153924 h 1473422"/>
                    <a:gd name="connsiteX162" fmla="*/ 499396 w 3448621"/>
                    <a:gd name="connsiteY162" fmla="*/ 153924 h 1473422"/>
                    <a:gd name="connsiteX163" fmla="*/ 499396 w 3448621"/>
                    <a:gd name="connsiteY163" fmla="*/ 153924 h 1473422"/>
                    <a:gd name="connsiteX164" fmla="*/ 499396 w 3448621"/>
                    <a:gd name="connsiteY164" fmla="*/ 153924 h 1473422"/>
                    <a:gd name="connsiteX165" fmla="*/ 499396 w 3448621"/>
                    <a:gd name="connsiteY165" fmla="*/ 153924 h 1473422"/>
                    <a:gd name="connsiteX166" fmla="*/ 517684 w 3448621"/>
                    <a:gd name="connsiteY166" fmla="*/ 153924 h 1473422"/>
                    <a:gd name="connsiteX167" fmla="*/ 517684 w 3448621"/>
                    <a:gd name="connsiteY167" fmla="*/ 160687 h 1473422"/>
                    <a:gd name="connsiteX168" fmla="*/ 517684 w 3448621"/>
                    <a:gd name="connsiteY168" fmla="*/ 160687 h 1473422"/>
                    <a:gd name="connsiteX169" fmla="*/ 521303 w 3448621"/>
                    <a:gd name="connsiteY169" fmla="*/ 160687 h 1473422"/>
                    <a:gd name="connsiteX170" fmla="*/ 521303 w 3448621"/>
                    <a:gd name="connsiteY170" fmla="*/ 166307 h 1473422"/>
                    <a:gd name="connsiteX171" fmla="*/ 521303 w 3448621"/>
                    <a:gd name="connsiteY171" fmla="*/ 166307 h 1473422"/>
                    <a:gd name="connsiteX172" fmla="*/ 528638 w 3448621"/>
                    <a:gd name="connsiteY172" fmla="*/ 166307 h 1473422"/>
                    <a:gd name="connsiteX173" fmla="*/ 528638 w 3448621"/>
                    <a:gd name="connsiteY173" fmla="*/ 172021 h 1473422"/>
                    <a:gd name="connsiteX174" fmla="*/ 528638 w 3448621"/>
                    <a:gd name="connsiteY174" fmla="*/ 172021 h 1473422"/>
                    <a:gd name="connsiteX175" fmla="*/ 528638 w 3448621"/>
                    <a:gd name="connsiteY175" fmla="*/ 172021 h 1473422"/>
                    <a:gd name="connsiteX176" fmla="*/ 528638 w 3448621"/>
                    <a:gd name="connsiteY176" fmla="*/ 172021 h 1473422"/>
                    <a:gd name="connsiteX177" fmla="*/ 528638 w 3448621"/>
                    <a:gd name="connsiteY177" fmla="*/ 172021 h 1473422"/>
                    <a:gd name="connsiteX178" fmla="*/ 539496 w 3448621"/>
                    <a:gd name="connsiteY178" fmla="*/ 172021 h 1473422"/>
                    <a:gd name="connsiteX179" fmla="*/ 539496 w 3448621"/>
                    <a:gd name="connsiteY179" fmla="*/ 177737 h 1473422"/>
                    <a:gd name="connsiteX180" fmla="*/ 539496 w 3448621"/>
                    <a:gd name="connsiteY180" fmla="*/ 177737 h 1473422"/>
                    <a:gd name="connsiteX181" fmla="*/ 539496 w 3448621"/>
                    <a:gd name="connsiteY181" fmla="*/ 177737 h 1473422"/>
                    <a:gd name="connsiteX182" fmla="*/ 539496 w 3448621"/>
                    <a:gd name="connsiteY182" fmla="*/ 177737 h 1473422"/>
                    <a:gd name="connsiteX183" fmla="*/ 539496 w 3448621"/>
                    <a:gd name="connsiteY183" fmla="*/ 177737 h 1473422"/>
                    <a:gd name="connsiteX184" fmla="*/ 543211 w 3448621"/>
                    <a:gd name="connsiteY184" fmla="*/ 177737 h 1473422"/>
                    <a:gd name="connsiteX185" fmla="*/ 543211 w 3448621"/>
                    <a:gd name="connsiteY185" fmla="*/ 177737 h 1473422"/>
                    <a:gd name="connsiteX186" fmla="*/ 543211 w 3448621"/>
                    <a:gd name="connsiteY186" fmla="*/ 177737 h 1473422"/>
                    <a:gd name="connsiteX187" fmla="*/ 543211 w 3448621"/>
                    <a:gd name="connsiteY187" fmla="*/ 177737 h 1473422"/>
                    <a:gd name="connsiteX188" fmla="*/ 543211 w 3448621"/>
                    <a:gd name="connsiteY188" fmla="*/ 177737 h 1473422"/>
                    <a:gd name="connsiteX189" fmla="*/ 543211 w 3448621"/>
                    <a:gd name="connsiteY189" fmla="*/ 177737 h 1473422"/>
                    <a:gd name="connsiteX190" fmla="*/ 550450 w 3448621"/>
                    <a:gd name="connsiteY190" fmla="*/ 177737 h 1473422"/>
                    <a:gd name="connsiteX191" fmla="*/ 550450 w 3448621"/>
                    <a:gd name="connsiteY191" fmla="*/ 177737 h 1473422"/>
                    <a:gd name="connsiteX192" fmla="*/ 550450 w 3448621"/>
                    <a:gd name="connsiteY192" fmla="*/ 177737 h 1473422"/>
                    <a:gd name="connsiteX193" fmla="*/ 554165 w 3448621"/>
                    <a:gd name="connsiteY193" fmla="*/ 177737 h 1473422"/>
                    <a:gd name="connsiteX194" fmla="*/ 554165 w 3448621"/>
                    <a:gd name="connsiteY194" fmla="*/ 184309 h 1473422"/>
                    <a:gd name="connsiteX195" fmla="*/ 554165 w 3448621"/>
                    <a:gd name="connsiteY195" fmla="*/ 184309 h 1473422"/>
                    <a:gd name="connsiteX196" fmla="*/ 561404 w 3448621"/>
                    <a:gd name="connsiteY196" fmla="*/ 184309 h 1473422"/>
                    <a:gd name="connsiteX197" fmla="*/ 561404 w 3448621"/>
                    <a:gd name="connsiteY197" fmla="*/ 190309 h 1473422"/>
                    <a:gd name="connsiteX198" fmla="*/ 561404 w 3448621"/>
                    <a:gd name="connsiteY198" fmla="*/ 190309 h 1473422"/>
                    <a:gd name="connsiteX199" fmla="*/ 568738 w 3448621"/>
                    <a:gd name="connsiteY199" fmla="*/ 190309 h 1473422"/>
                    <a:gd name="connsiteX200" fmla="*/ 568738 w 3448621"/>
                    <a:gd name="connsiteY200" fmla="*/ 197358 h 1473422"/>
                    <a:gd name="connsiteX201" fmla="*/ 568738 w 3448621"/>
                    <a:gd name="connsiteY201" fmla="*/ 197358 h 1473422"/>
                    <a:gd name="connsiteX202" fmla="*/ 572357 w 3448621"/>
                    <a:gd name="connsiteY202" fmla="*/ 197358 h 1473422"/>
                    <a:gd name="connsiteX203" fmla="*/ 572357 w 3448621"/>
                    <a:gd name="connsiteY203" fmla="*/ 202216 h 1473422"/>
                    <a:gd name="connsiteX204" fmla="*/ 572357 w 3448621"/>
                    <a:gd name="connsiteY204" fmla="*/ 202216 h 1473422"/>
                    <a:gd name="connsiteX205" fmla="*/ 575977 w 3448621"/>
                    <a:gd name="connsiteY205" fmla="*/ 202216 h 1473422"/>
                    <a:gd name="connsiteX206" fmla="*/ 575977 w 3448621"/>
                    <a:gd name="connsiteY206" fmla="*/ 207931 h 1473422"/>
                    <a:gd name="connsiteX207" fmla="*/ 575977 w 3448621"/>
                    <a:gd name="connsiteY207" fmla="*/ 207931 h 1473422"/>
                    <a:gd name="connsiteX208" fmla="*/ 583311 w 3448621"/>
                    <a:gd name="connsiteY208" fmla="*/ 207931 h 1473422"/>
                    <a:gd name="connsiteX209" fmla="*/ 583311 w 3448621"/>
                    <a:gd name="connsiteY209" fmla="*/ 213551 h 1473422"/>
                    <a:gd name="connsiteX210" fmla="*/ 583311 w 3448621"/>
                    <a:gd name="connsiteY210" fmla="*/ 213551 h 1473422"/>
                    <a:gd name="connsiteX211" fmla="*/ 586931 w 3448621"/>
                    <a:gd name="connsiteY211" fmla="*/ 213551 h 1473422"/>
                    <a:gd name="connsiteX212" fmla="*/ 586931 w 3448621"/>
                    <a:gd name="connsiteY212" fmla="*/ 220409 h 1473422"/>
                    <a:gd name="connsiteX213" fmla="*/ 586931 w 3448621"/>
                    <a:gd name="connsiteY213" fmla="*/ 220409 h 1473422"/>
                    <a:gd name="connsiteX214" fmla="*/ 594265 w 3448621"/>
                    <a:gd name="connsiteY214" fmla="*/ 220409 h 1473422"/>
                    <a:gd name="connsiteX215" fmla="*/ 594265 w 3448621"/>
                    <a:gd name="connsiteY215" fmla="*/ 220409 h 1473422"/>
                    <a:gd name="connsiteX216" fmla="*/ 594265 w 3448621"/>
                    <a:gd name="connsiteY216" fmla="*/ 220409 h 1473422"/>
                    <a:gd name="connsiteX217" fmla="*/ 616077 w 3448621"/>
                    <a:gd name="connsiteY217" fmla="*/ 220409 h 1473422"/>
                    <a:gd name="connsiteX218" fmla="*/ 616077 w 3448621"/>
                    <a:gd name="connsiteY218" fmla="*/ 220409 h 1473422"/>
                    <a:gd name="connsiteX219" fmla="*/ 616077 w 3448621"/>
                    <a:gd name="connsiteY219" fmla="*/ 220409 h 1473422"/>
                    <a:gd name="connsiteX220" fmla="*/ 627031 w 3448621"/>
                    <a:gd name="connsiteY220" fmla="*/ 220409 h 1473422"/>
                    <a:gd name="connsiteX221" fmla="*/ 627031 w 3448621"/>
                    <a:gd name="connsiteY221" fmla="*/ 220409 h 1473422"/>
                    <a:gd name="connsiteX222" fmla="*/ 627031 w 3448621"/>
                    <a:gd name="connsiteY222" fmla="*/ 220409 h 1473422"/>
                    <a:gd name="connsiteX223" fmla="*/ 645224 w 3448621"/>
                    <a:gd name="connsiteY223" fmla="*/ 220409 h 1473422"/>
                    <a:gd name="connsiteX224" fmla="*/ 645224 w 3448621"/>
                    <a:gd name="connsiteY224" fmla="*/ 226314 h 1473422"/>
                    <a:gd name="connsiteX225" fmla="*/ 645224 w 3448621"/>
                    <a:gd name="connsiteY225" fmla="*/ 226314 h 1473422"/>
                    <a:gd name="connsiteX226" fmla="*/ 659797 w 3448621"/>
                    <a:gd name="connsiteY226" fmla="*/ 226314 h 1473422"/>
                    <a:gd name="connsiteX227" fmla="*/ 659797 w 3448621"/>
                    <a:gd name="connsiteY227" fmla="*/ 233744 h 1473422"/>
                    <a:gd name="connsiteX228" fmla="*/ 659797 w 3448621"/>
                    <a:gd name="connsiteY228" fmla="*/ 233744 h 1473422"/>
                    <a:gd name="connsiteX229" fmla="*/ 667131 w 3448621"/>
                    <a:gd name="connsiteY229" fmla="*/ 233744 h 1473422"/>
                    <a:gd name="connsiteX230" fmla="*/ 667131 w 3448621"/>
                    <a:gd name="connsiteY230" fmla="*/ 240506 h 1473422"/>
                    <a:gd name="connsiteX231" fmla="*/ 667131 w 3448621"/>
                    <a:gd name="connsiteY231" fmla="*/ 240506 h 1473422"/>
                    <a:gd name="connsiteX232" fmla="*/ 667131 w 3448621"/>
                    <a:gd name="connsiteY232" fmla="*/ 240506 h 1473422"/>
                    <a:gd name="connsiteX233" fmla="*/ 667131 w 3448621"/>
                    <a:gd name="connsiteY233" fmla="*/ 240506 h 1473422"/>
                    <a:gd name="connsiteX234" fmla="*/ 667131 w 3448621"/>
                    <a:gd name="connsiteY234" fmla="*/ 240506 h 1473422"/>
                    <a:gd name="connsiteX235" fmla="*/ 674465 w 3448621"/>
                    <a:gd name="connsiteY235" fmla="*/ 240506 h 1473422"/>
                    <a:gd name="connsiteX236" fmla="*/ 674465 w 3448621"/>
                    <a:gd name="connsiteY236" fmla="*/ 240506 h 1473422"/>
                    <a:gd name="connsiteX237" fmla="*/ 674465 w 3448621"/>
                    <a:gd name="connsiteY237" fmla="*/ 240506 h 1473422"/>
                    <a:gd name="connsiteX238" fmla="*/ 692658 w 3448621"/>
                    <a:gd name="connsiteY238" fmla="*/ 240506 h 1473422"/>
                    <a:gd name="connsiteX239" fmla="*/ 692658 w 3448621"/>
                    <a:gd name="connsiteY239" fmla="*/ 240506 h 1473422"/>
                    <a:gd name="connsiteX240" fmla="*/ 692658 w 3448621"/>
                    <a:gd name="connsiteY240" fmla="*/ 240506 h 1473422"/>
                    <a:gd name="connsiteX241" fmla="*/ 714565 w 3448621"/>
                    <a:gd name="connsiteY241" fmla="*/ 240506 h 1473422"/>
                    <a:gd name="connsiteX242" fmla="*/ 714565 w 3448621"/>
                    <a:gd name="connsiteY242" fmla="*/ 250603 h 1473422"/>
                    <a:gd name="connsiteX243" fmla="*/ 714565 w 3448621"/>
                    <a:gd name="connsiteY243" fmla="*/ 250603 h 1473422"/>
                    <a:gd name="connsiteX244" fmla="*/ 714565 w 3448621"/>
                    <a:gd name="connsiteY244" fmla="*/ 250603 h 1473422"/>
                    <a:gd name="connsiteX245" fmla="*/ 714565 w 3448621"/>
                    <a:gd name="connsiteY245" fmla="*/ 250603 h 1473422"/>
                    <a:gd name="connsiteX246" fmla="*/ 714565 w 3448621"/>
                    <a:gd name="connsiteY246" fmla="*/ 250603 h 1473422"/>
                    <a:gd name="connsiteX247" fmla="*/ 721805 w 3448621"/>
                    <a:gd name="connsiteY247" fmla="*/ 250603 h 1473422"/>
                    <a:gd name="connsiteX248" fmla="*/ 721805 w 3448621"/>
                    <a:gd name="connsiteY248" fmla="*/ 250603 h 1473422"/>
                    <a:gd name="connsiteX249" fmla="*/ 721805 w 3448621"/>
                    <a:gd name="connsiteY249" fmla="*/ 250603 h 1473422"/>
                    <a:gd name="connsiteX250" fmla="*/ 721805 w 3448621"/>
                    <a:gd name="connsiteY250" fmla="*/ 250603 h 1473422"/>
                    <a:gd name="connsiteX251" fmla="*/ 721805 w 3448621"/>
                    <a:gd name="connsiteY251" fmla="*/ 250603 h 1473422"/>
                    <a:gd name="connsiteX252" fmla="*/ 721805 w 3448621"/>
                    <a:gd name="connsiteY252" fmla="*/ 250603 h 1473422"/>
                    <a:gd name="connsiteX253" fmla="*/ 725424 w 3448621"/>
                    <a:gd name="connsiteY253" fmla="*/ 250603 h 1473422"/>
                    <a:gd name="connsiteX254" fmla="*/ 725424 w 3448621"/>
                    <a:gd name="connsiteY254" fmla="*/ 256508 h 1473422"/>
                    <a:gd name="connsiteX255" fmla="*/ 725424 w 3448621"/>
                    <a:gd name="connsiteY255" fmla="*/ 256508 h 1473422"/>
                    <a:gd name="connsiteX256" fmla="*/ 729139 w 3448621"/>
                    <a:gd name="connsiteY256" fmla="*/ 256508 h 1473422"/>
                    <a:gd name="connsiteX257" fmla="*/ 729139 w 3448621"/>
                    <a:gd name="connsiteY257" fmla="*/ 256508 h 1473422"/>
                    <a:gd name="connsiteX258" fmla="*/ 729139 w 3448621"/>
                    <a:gd name="connsiteY258" fmla="*/ 256508 h 1473422"/>
                    <a:gd name="connsiteX259" fmla="*/ 732758 w 3448621"/>
                    <a:gd name="connsiteY259" fmla="*/ 256508 h 1473422"/>
                    <a:gd name="connsiteX260" fmla="*/ 732758 w 3448621"/>
                    <a:gd name="connsiteY260" fmla="*/ 258318 h 1473422"/>
                    <a:gd name="connsiteX261" fmla="*/ 732758 w 3448621"/>
                    <a:gd name="connsiteY261" fmla="*/ 258318 h 1473422"/>
                    <a:gd name="connsiteX262" fmla="*/ 743712 w 3448621"/>
                    <a:gd name="connsiteY262" fmla="*/ 258318 h 1473422"/>
                    <a:gd name="connsiteX263" fmla="*/ 743712 w 3448621"/>
                    <a:gd name="connsiteY263" fmla="*/ 272034 h 1473422"/>
                    <a:gd name="connsiteX264" fmla="*/ 743712 w 3448621"/>
                    <a:gd name="connsiteY264" fmla="*/ 272034 h 1473422"/>
                    <a:gd name="connsiteX265" fmla="*/ 743712 w 3448621"/>
                    <a:gd name="connsiteY265" fmla="*/ 272034 h 1473422"/>
                    <a:gd name="connsiteX266" fmla="*/ 743712 w 3448621"/>
                    <a:gd name="connsiteY266" fmla="*/ 272034 h 1473422"/>
                    <a:gd name="connsiteX267" fmla="*/ 743712 w 3448621"/>
                    <a:gd name="connsiteY267" fmla="*/ 272034 h 1473422"/>
                    <a:gd name="connsiteX268" fmla="*/ 743712 w 3448621"/>
                    <a:gd name="connsiteY268" fmla="*/ 272034 h 1473422"/>
                    <a:gd name="connsiteX269" fmla="*/ 743712 w 3448621"/>
                    <a:gd name="connsiteY269" fmla="*/ 272034 h 1473422"/>
                    <a:gd name="connsiteX270" fmla="*/ 743712 w 3448621"/>
                    <a:gd name="connsiteY270" fmla="*/ 272034 h 1473422"/>
                    <a:gd name="connsiteX271" fmla="*/ 747332 w 3448621"/>
                    <a:gd name="connsiteY271" fmla="*/ 272034 h 1473422"/>
                    <a:gd name="connsiteX272" fmla="*/ 747332 w 3448621"/>
                    <a:gd name="connsiteY272" fmla="*/ 276320 h 1473422"/>
                    <a:gd name="connsiteX273" fmla="*/ 747332 w 3448621"/>
                    <a:gd name="connsiteY273" fmla="*/ 276320 h 1473422"/>
                    <a:gd name="connsiteX274" fmla="*/ 769239 w 3448621"/>
                    <a:gd name="connsiteY274" fmla="*/ 276320 h 1473422"/>
                    <a:gd name="connsiteX275" fmla="*/ 769239 w 3448621"/>
                    <a:gd name="connsiteY275" fmla="*/ 276320 h 1473422"/>
                    <a:gd name="connsiteX276" fmla="*/ 769239 w 3448621"/>
                    <a:gd name="connsiteY276" fmla="*/ 276320 h 1473422"/>
                    <a:gd name="connsiteX277" fmla="*/ 769239 w 3448621"/>
                    <a:gd name="connsiteY277" fmla="*/ 276320 h 1473422"/>
                    <a:gd name="connsiteX278" fmla="*/ 769239 w 3448621"/>
                    <a:gd name="connsiteY278" fmla="*/ 276320 h 1473422"/>
                    <a:gd name="connsiteX279" fmla="*/ 769239 w 3448621"/>
                    <a:gd name="connsiteY279" fmla="*/ 276320 h 1473422"/>
                    <a:gd name="connsiteX280" fmla="*/ 772859 w 3448621"/>
                    <a:gd name="connsiteY280" fmla="*/ 276320 h 1473422"/>
                    <a:gd name="connsiteX281" fmla="*/ 772859 w 3448621"/>
                    <a:gd name="connsiteY281" fmla="*/ 276320 h 1473422"/>
                    <a:gd name="connsiteX282" fmla="*/ 772859 w 3448621"/>
                    <a:gd name="connsiteY282" fmla="*/ 276320 h 1473422"/>
                    <a:gd name="connsiteX283" fmla="*/ 776478 w 3448621"/>
                    <a:gd name="connsiteY283" fmla="*/ 276320 h 1473422"/>
                    <a:gd name="connsiteX284" fmla="*/ 776478 w 3448621"/>
                    <a:gd name="connsiteY284" fmla="*/ 288036 h 1473422"/>
                    <a:gd name="connsiteX285" fmla="*/ 776478 w 3448621"/>
                    <a:gd name="connsiteY285" fmla="*/ 288036 h 1473422"/>
                    <a:gd name="connsiteX286" fmla="*/ 776478 w 3448621"/>
                    <a:gd name="connsiteY286" fmla="*/ 288036 h 1473422"/>
                    <a:gd name="connsiteX287" fmla="*/ 776478 w 3448621"/>
                    <a:gd name="connsiteY287" fmla="*/ 288036 h 1473422"/>
                    <a:gd name="connsiteX288" fmla="*/ 776478 w 3448621"/>
                    <a:gd name="connsiteY288" fmla="*/ 288036 h 1473422"/>
                    <a:gd name="connsiteX289" fmla="*/ 783812 w 3448621"/>
                    <a:gd name="connsiteY289" fmla="*/ 288036 h 1473422"/>
                    <a:gd name="connsiteX290" fmla="*/ 783812 w 3448621"/>
                    <a:gd name="connsiteY290" fmla="*/ 288036 h 1473422"/>
                    <a:gd name="connsiteX291" fmla="*/ 783812 w 3448621"/>
                    <a:gd name="connsiteY291" fmla="*/ 288036 h 1473422"/>
                    <a:gd name="connsiteX292" fmla="*/ 802005 w 3448621"/>
                    <a:gd name="connsiteY292" fmla="*/ 288036 h 1473422"/>
                    <a:gd name="connsiteX293" fmla="*/ 802005 w 3448621"/>
                    <a:gd name="connsiteY293" fmla="*/ 292227 h 1473422"/>
                    <a:gd name="connsiteX294" fmla="*/ 802005 w 3448621"/>
                    <a:gd name="connsiteY294" fmla="*/ 292227 h 1473422"/>
                    <a:gd name="connsiteX295" fmla="*/ 816578 w 3448621"/>
                    <a:gd name="connsiteY295" fmla="*/ 292227 h 1473422"/>
                    <a:gd name="connsiteX296" fmla="*/ 816578 w 3448621"/>
                    <a:gd name="connsiteY296" fmla="*/ 296704 h 1473422"/>
                    <a:gd name="connsiteX297" fmla="*/ 816578 w 3448621"/>
                    <a:gd name="connsiteY297" fmla="*/ 296704 h 1473422"/>
                    <a:gd name="connsiteX298" fmla="*/ 816578 w 3448621"/>
                    <a:gd name="connsiteY298" fmla="*/ 296704 h 1473422"/>
                    <a:gd name="connsiteX299" fmla="*/ 816578 w 3448621"/>
                    <a:gd name="connsiteY299" fmla="*/ 296704 h 1473422"/>
                    <a:gd name="connsiteX300" fmla="*/ 816578 w 3448621"/>
                    <a:gd name="connsiteY300" fmla="*/ 296704 h 1473422"/>
                    <a:gd name="connsiteX301" fmla="*/ 838486 w 3448621"/>
                    <a:gd name="connsiteY301" fmla="*/ 296704 h 1473422"/>
                    <a:gd name="connsiteX302" fmla="*/ 838486 w 3448621"/>
                    <a:gd name="connsiteY302" fmla="*/ 303752 h 1473422"/>
                    <a:gd name="connsiteX303" fmla="*/ 838486 w 3448621"/>
                    <a:gd name="connsiteY303" fmla="*/ 303752 h 1473422"/>
                    <a:gd name="connsiteX304" fmla="*/ 845725 w 3448621"/>
                    <a:gd name="connsiteY304" fmla="*/ 303752 h 1473422"/>
                    <a:gd name="connsiteX305" fmla="*/ 845725 w 3448621"/>
                    <a:gd name="connsiteY305" fmla="*/ 311087 h 1473422"/>
                    <a:gd name="connsiteX306" fmla="*/ 845725 w 3448621"/>
                    <a:gd name="connsiteY306" fmla="*/ 311087 h 1473422"/>
                    <a:gd name="connsiteX307" fmla="*/ 856679 w 3448621"/>
                    <a:gd name="connsiteY307" fmla="*/ 311087 h 1473422"/>
                    <a:gd name="connsiteX308" fmla="*/ 856679 w 3448621"/>
                    <a:gd name="connsiteY308" fmla="*/ 311087 h 1473422"/>
                    <a:gd name="connsiteX309" fmla="*/ 856679 w 3448621"/>
                    <a:gd name="connsiteY309" fmla="*/ 311087 h 1473422"/>
                    <a:gd name="connsiteX310" fmla="*/ 864013 w 3448621"/>
                    <a:gd name="connsiteY310" fmla="*/ 311087 h 1473422"/>
                    <a:gd name="connsiteX311" fmla="*/ 864013 w 3448621"/>
                    <a:gd name="connsiteY311" fmla="*/ 316802 h 1473422"/>
                    <a:gd name="connsiteX312" fmla="*/ 864013 w 3448621"/>
                    <a:gd name="connsiteY312" fmla="*/ 316802 h 1473422"/>
                    <a:gd name="connsiteX313" fmla="*/ 867632 w 3448621"/>
                    <a:gd name="connsiteY313" fmla="*/ 316802 h 1473422"/>
                    <a:gd name="connsiteX314" fmla="*/ 867632 w 3448621"/>
                    <a:gd name="connsiteY314" fmla="*/ 324612 h 1473422"/>
                    <a:gd name="connsiteX315" fmla="*/ 867632 w 3448621"/>
                    <a:gd name="connsiteY315" fmla="*/ 324612 h 1473422"/>
                    <a:gd name="connsiteX316" fmla="*/ 874967 w 3448621"/>
                    <a:gd name="connsiteY316" fmla="*/ 324612 h 1473422"/>
                    <a:gd name="connsiteX317" fmla="*/ 874967 w 3448621"/>
                    <a:gd name="connsiteY317" fmla="*/ 331470 h 1473422"/>
                    <a:gd name="connsiteX318" fmla="*/ 874967 w 3448621"/>
                    <a:gd name="connsiteY318" fmla="*/ 331470 h 1473422"/>
                    <a:gd name="connsiteX319" fmla="*/ 885825 w 3448621"/>
                    <a:gd name="connsiteY319" fmla="*/ 331470 h 1473422"/>
                    <a:gd name="connsiteX320" fmla="*/ 885825 w 3448621"/>
                    <a:gd name="connsiteY320" fmla="*/ 331470 h 1473422"/>
                    <a:gd name="connsiteX321" fmla="*/ 885825 w 3448621"/>
                    <a:gd name="connsiteY321" fmla="*/ 331470 h 1473422"/>
                    <a:gd name="connsiteX322" fmla="*/ 885825 w 3448621"/>
                    <a:gd name="connsiteY322" fmla="*/ 331470 h 1473422"/>
                    <a:gd name="connsiteX323" fmla="*/ 885825 w 3448621"/>
                    <a:gd name="connsiteY323" fmla="*/ 331470 h 1473422"/>
                    <a:gd name="connsiteX324" fmla="*/ 885825 w 3448621"/>
                    <a:gd name="connsiteY324" fmla="*/ 331470 h 1473422"/>
                    <a:gd name="connsiteX325" fmla="*/ 922306 w 3448621"/>
                    <a:gd name="connsiteY325" fmla="*/ 331470 h 1473422"/>
                    <a:gd name="connsiteX326" fmla="*/ 922306 w 3448621"/>
                    <a:gd name="connsiteY326" fmla="*/ 331470 h 1473422"/>
                    <a:gd name="connsiteX327" fmla="*/ 922306 w 3448621"/>
                    <a:gd name="connsiteY327" fmla="*/ 331470 h 1473422"/>
                    <a:gd name="connsiteX328" fmla="*/ 936879 w 3448621"/>
                    <a:gd name="connsiteY328" fmla="*/ 331470 h 1473422"/>
                    <a:gd name="connsiteX329" fmla="*/ 936879 w 3448621"/>
                    <a:gd name="connsiteY329" fmla="*/ 337566 h 1473422"/>
                    <a:gd name="connsiteX330" fmla="*/ 936879 w 3448621"/>
                    <a:gd name="connsiteY330" fmla="*/ 337566 h 1473422"/>
                    <a:gd name="connsiteX331" fmla="*/ 944213 w 3448621"/>
                    <a:gd name="connsiteY331" fmla="*/ 337566 h 1473422"/>
                    <a:gd name="connsiteX332" fmla="*/ 944213 w 3448621"/>
                    <a:gd name="connsiteY332" fmla="*/ 344519 h 1473422"/>
                    <a:gd name="connsiteX333" fmla="*/ 944213 w 3448621"/>
                    <a:gd name="connsiteY333" fmla="*/ 344519 h 1473422"/>
                    <a:gd name="connsiteX334" fmla="*/ 944213 w 3448621"/>
                    <a:gd name="connsiteY334" fmla="*/ 344519 h 1473422"/>
                    <a:gd name="connsiteX335" fmla="*/ 944213 w 3448621"/>
                    <a:gd name="connsiteY335" fmla="*/ 344519 h 1473422"/>
                    <a:gd name="connsiteX336" fmla="*/ 944213 w 3448621"/>
                    <a:gd name="connsiteY336" fmla="*/ 344519 h 1473422"/>
                    <a:gd name="connsiteX337" fmla="*/ 947833 w 3448621"/>
                    <a:gd name="connsiteY337" fmla="*/ 344519 h 1473422"/>
                    <a:gd name="connsiteX338" fmla="*/ 947833 w 3448621"/>
                    <a:gd name="connsiteY338" fmla="*/ 351949 h 1473422"/>
                    <a:gd name="connsiteX339" fmla="*/ 947833 w 3448621"/>
                    <a:gd name="connsiteY339" fmla="*/ 351949 h 1473422"/>
                    <a:gd name="connsiteX340" fmla="*/ 955167 w 3448621"/>
                    <a:gd name="connsiteY340" fmla="*/ 351949 h 1473422"/>
                    <a:gd name="connsiteX341" fmla="*/ 955167 w 3448621"/>
                    <a:gd name="connsiteY341" fmla="*/ 357950 h 1473422"/>
                    <a:gd name="connsiteX342" fmla="*/ 955167 w 3448621"/>
                    <a:gd name="connsiteY342" fmla="*/ 357950 h 1473422"/>
                    <a:gd name="connsiteX343" fmla="*/ 958787 w 3448621"/>
                    <a:gd name="connsiteY343" fmla="*/ 357950 h 1473422"/>
                    <a:gd name="connsiteX344" fmla="*/ 958787 w 3448621"/>
                    <a:gd name="connsiteY344" fmla="*/ 363188 h 1473422"/>
                    <a:gd name="connsiteX345" fmla="*/ 958787 w 3448621"/>
                    <a:gd name="connsiteY345" fmla="*/ 363188 h 1473422"/>
                    <a:gd name="connsiteX346" fmla="*/ 973360 w 3448621"/>
                    <a:gd name="connsiteY346" fmla="*/ 363188 h 1473422"/>
                    <a:gd name="connsiteX347" fmla="*/ 973360 w 3448621"/>
                    <a:gd name="connsiteY347" fmla="*/ 369570 h 1473422"/>
                    <a:gd name="connsiteX348" fmla="*/ 973360 w 3448621"/>
                    <a:gd name="connsiteY348" fmla="*/ 369570 h 1473422"/>
                    <a:gd name="connsiteX349" fmla="*/ 973360 w 3448621"/>
                    <a:gd name="connsiteY349" fmla="*/ 369570 h 1473422"/>
                    <a:gd name="connsiteX350" fmla="*/ 973360 w 3448621"/>
                    <a:gd name="connsiteY350" fmla="*/ 369570 h 1473422"/>
                    <a:gd name="connsiteX351" fmla="*/ 973360 w 3448621"/>
                    <a:gd name="connsiteY351" fmla="*/ 369570 h 1473422"/>
                    <a:gd name="connsiteX352" fmla="*/ 980599 w 3448621"/>
                    <a:gd name="connsiteY352" fmla="*/ 369570 h 1473422"/>
                    <a:gd name="connsiteX353" fmla="*/ 980599 w 3448621"/>
                    <a:gd name="connsiteY353" fmla="*/ 376523 h 1473422"/>
                    <a:gd name="connsiteX354" fmla="*/ 980599 w 3448621"/>
                    <a:gd name="connsiteY354" fmla="*/ 376523 h 1473422"/>
                    <a:gd name="connsiteX355" fmla="*/ 998887 w 3448621"/>
                    <a:gd name="connsiteY355" fmla="*/ 376523 h 1473422"/>
                    <a:gd name="connsiteX356" fmla="*/ 998887 w 3448621"/>
                    <a:gd name="connsiteY356" fmla="*/ 389382 h 1473422"/>
                    <a:gd name="connsiteX357" fmla="*/ 998887 w 3448621"/>
                    <a:gd name="connsiteY357" fmla="*/ 389382 h 1473422"/>
                    <a:gd name="connsiteX358" fmla="*/ 998887 w 3448621"/>
                    <a:gd name="connsiteY358" fmla="*/ 389382 h 1473422"/>
                    <a:gd name="connsiteX359" fmla="*/ 998887 w 3448621"/>
                    <a:gd name="connsiteY359" fmla="*/ 389382 h 1473422"/>
                    <a:gd name="connsiteX360" fmla="*/ 998887 w 3448621"/>
                    <a:gd name="connsiteY360" fmla="*/ 389382 h 1473422"/>
                    <a:gd name="connsiteX361" fmla="*/ 998887 w 3448621"/>
                    <a:gd name="connsiteY361" fmla="*/ 389382 h 1473422"/>
                    <a:gd name="connsiteX362" fmla="*/ 998887 w 3448621"/>
                    <a:gd name="connsiteY362" fmla="*/ 389382 h 1473422"/>
                    <a:gd name="connsiteX363" fmla="*/ 998887 w 3448621"/>
                    <a:gd name="connsiteY363" fmla="*/ 389382 h 1473422"/>
                    <a:gd name="connsiteX364" fmla="*/ 1006126 w 3448621"/>
                    <a:gd name="connsiteY364" fmla="*/ 389382 h 1473422"/>
                    <a:gd name="connsiteX365" fmla="*/ 1006126 w 3448621"/>
                    <a:gd name="connsiteY365" fmla="*/ 389382 h 1473422"/>
                    <a:gd name="connsiteX366" fmla="*/ 1006126 w 3448621"/>
                    <a:gd name="connsiteY366" fmla="*/ 389382 h 1473422"/>
                    <a:gd name="connsiteX367" fmla="*/ 1013460 w 3448621"/>
                    <a:gd name="connsiteY367" fmla="*/ 389382 h 1473422"/>
                    <a:gd name="connsiteX368" fmla="*/ 1013460 w 3448621"/>
                    <a:gd name="connsiteY368" fmla="*/ 394240 h 1473422"/>
                    <a:gd name="connsiteX369" fmla="*/ 1013460 w 3448621"/>
                    <a:gd name="connsiteY369" fmla="*/ 394240 h 1473422"/>
                    <a:gd name="connsiteX370" fmla="*/ 1020699 w 3448621"/>
                    <a:gd name="connsiteY370" fmla="*/ 394240 h 1473422"/>
                    <a:gd name="connsiteX371" fmla="*/ 1020699 w 3448621"/>
                    <a:gd name="connsiteY371" fmla="*/ 398812 h 1473422"/>
                    <a:gd name="connsiteX372" fmla="*/ 1020699 w 3448621"/>
                    <a:gd name="connsiteY372" fmla="*/ 398812 h 1473422"/>
                    <a:gd name="connsiteX373" fmla="*/ 1020699 w 3448621"/>
                    <a:gd name="connsiteY373" fmla="*/ 398812 h 1473422"/>
                    <a:gd name="connsiteX374" fmla="*/ 1020699 w 3448621"/>
                    <a:gd name="connsiteY374" fmla="*/ 398812 h 1473422"/>
                    <a:gd name="connsiteX375" fmla="*/ 1020699 w 3448621"/>
                    <a:gd name="connsiteY375" fmla="*/ 398812 h 1473422"/>
                    <a:gd name="connsiteX376" fmla="*/ 1031653 w 3448621"/>
                    <a:gd name="connsiteY376" fmla="*/ 398812 h 1473422"/>
                    <a:gd name="connsiteX377" fmla="*/ 1031653 w 3448621"/>
                    <a:gd name="connsiteY377" fmla="*/ 405860 h 1473422"/>
                    <a:gd name="connsiteX378" fmla="*/ 1031653 w 3448621"/>
                    <a:gd name="connsiteY378" fmla="*/ 405860 h 1473422"/>
                    <a:gd name="connsiteX379" fmla="*/ 1035368 w 3448621"/>
                    <a:gd name="connsiteY379" fmla="*/ 405860 h 1473422"/>
                    <a:gd name="connsiteX380" fmla="*/ 1035368 w 3448621"/>
                    <a:gd name="connsiteY380" fmla="*/ 410242 h 1473422"/>
                    <a:gd name="connsiteX381" fmla="*/ 1035368 w 3448621"/>
                    <a:gd name="connsiteY381" fmla="*/ 410242 h 1473422"/>
                    <a:gd name="connsiteX382" fmla="*/ 1042607 w 3448621"/>
                    <a:gd name="connsiteY382" fmla="*/ 410242 h 1473422"/>
                    <a:gd name="connsiteX383" fmla="*/ 1042607 w 3448621"/>
                    <a:gd name="connsiteY383" fmla="*/ 410242 h 1473422"/>
                    <a:gd name="connsiteX384" fmla="*/ 1042607 w 3448621"/>
                    <a:gd name="connsiteY384" fmla="*/ 410242 h 1473422"/>
                    <a:gd name="connsiteX385" fmla="*/ 1049941 w 3448621"/>
                    <a:gd name="connsiteY385" fmla="*/ 410242 h 1473422"/>
                    <a:gd name="connsiteX386" fmla="*/ 1049941 w 3448621"/>
                    <a:gd name="connsiteY386" fmla="*/ 421481 h 1473422"/>
                    <a:gd name="connsiteX387" fmla="*/ 1049941 w 3448621"/>
                    <a:gd name="connsiteY387" fmla="*/ 421481 h 1473422"/>
                    <a:gd name="connsiteX388" fmla="*/ 1049941 w 3448621"/>
                    <a:gd name="connsiteY388" fmla="*/ 421481 h 1473422"/>
                    <a:gd name="connsiteX389" fmla="*/ 1049941 w 3448621"/>
                    <a:gd name="connsiteY389" fmla="*/ 421481 h 1473422"/>
                    <a:gd name="connsiteX390" fmla="*/ 1049941 w 3448621"/>
                    <a:gd name="connsiteY390" fmla="*/ 421481 h 1473422"/>
                    <a:gd name="connsiteX391" fmla="*/ 1049941 w 3448621"/>
                    <a:gd name="connsiteY391" fmla="*/ 421481 h 1473422"/>
                    <a:gd name="connsiteX392" fmla="*/ 1049941 w 3448621"/>
                    <a:gd name="connsiteY392" fmla="*/ 421481 h 1473422"/>
                    <a:gd name="connsiteX393" fmla="*/ 1049941 w 3448621"/>
                    <a:gd name="connsiteY393" fmla="*/ 421481 h 1473422"/>
                    <a:gd name="connsiteX394" fmla="*/ 1053560 w 3448621"/>
                    <a:gd name="connsiteY394" fmla="*/ 421481 h 1473422"/>
                    <a:gd name="connsiteX395" fmla="*/ 1053560 w 3448621"/>
                    <a:gd name="connsiteY395" fmla="*/ 427482 h 1473422"/>
                    <a:gd name="connsiteX396" fmla="*/ 1053560 w 3448621"/>
                    <a:gd name="connsiteY396" fmla="*/ 427482 h 1473422"/>
                    <a:gd name="connsiteX397" fmla="*/ 1075468 w 3448621"/>
                    <a:gd name="connsiteY397" fmla="*/ 427482 h 1473422"/>
                    <a:gd name="connsiteX398" fmla="*/ 1075468 w 3448621"/>
                    <a:gd name="connsiteY398" fmla="*/ 433864 h 1473422"/>
                    <a:gd name="connsiteX399" fmla="*/ 1075468 w 3448621"/>
                    <a:gd name="connsiteY399" fmla="*/ 433864 h 1473422"/>
                    <a:gd name="connsiteX400" fmla="*/ 1082707 w 3448621"/>
                    <a:gd name="connsiteY400" fmla="*/ 433864 h 1473422"/>
                    <a:gd name="connsiteX401" fmla="*/ 1082707 w 3448621"/>
                    <a:gd name="connsiteY401" fmla="*/ 441293 h 1473422"/>
                    <a:gd name="connsiteX402" fmla="*/ 1082707 w 3448621"/>
                    <a:gd name="connsiteY402" fmla="*/ 441293 h 1473422"/>
                    <a:gd name="connsiteX403" fmla="*/ 1097280 w 3448621"/>
                    <a:gd name="connsiteY403" fmla="*/ 441293 h 1473422"/>
                    <a:gd name="connsiteX404" fmla="*/ 1097280 w 3448621"/>
                    <a:gd name="connsiteY404" fmla="*/ 449294 h 1473422"/>
                    <a:gd name="connsiteX405" fmla="*/ 1097280 w 3448621"/>
                    <a:gd name="connsiteY405" fmla="*/ 449294 h 1473422"/>
                    <a:gd name="connsiteX406" fmla="*/ 1097280 w 3448621"/>
                    <a:gd name="connsiteY406" fmla="*/ 449294 h 1473422"/>
                    <a:gd name="connsiteX407" fmla="*/ 1097280 w 3448621"/>
                    <a:gd name="connsiteY407" fmla="*/ 449294 h 1473422"/>
                    <a:gd name="connsiteX408" fmla="*/ 1097280 w 3448621"/>
                    <a:gd name="connsiteY408" fmla="*/ 449294 h 1473422"/>
                    <a:gd name="connsiteX409" fmla="*/ 1115568 w 3448621"/>
                    <a:gd name="connsiteY409" fmla="*/ 449294 h 1473422"/>
                    <a:gd name="connsiteX410" fmla="*/ 1115568 w 3448621"/>
                    <a:gd name="connsiteY410" fmla="*/ 457390 h 1473422"/>
                    <a:gd name="connsiteX411" fmla="*/ 1115568 w 3448621"/>
                    <a:gd name="connsiteY411" fmla="*/ 457390 h 1473422"/>
                    <a:gd name="connsiteX412" fmla="*/ 1130141 w 3448621"/>
                    <a:gd name="connsiteY412" fmla="*/ 457390 h 1473422"/>
                    <a:gd name="connsiteX413" fmla="*/ 1130141 w 3448621"/>
                    <a:gd name="connsiteY413" fmla="*/ 457390 h 1473422"/>
                    <a:gd name="connsiteX414" fmla="*/ 1130141 w 3448621"/>
                    <a:gd name="connsiteY414" fmla="*/ 457390 h 1473422"/>
                    <a:gd name="connsiteX415" fmla="*/ 1133761 w 3448621"/>
                    <a:gd name="connsiteY415" fmla="*/ 457390 h 1473422"/>
                    <a:gd name="connsiteX416" fmla="*/ 1133761 w 3448621"/>
                    <a:gd name="connsiteY416" fmla="*/ 464058 h 1473422"/>
                    <a:gd name="connsiteX417" fmla="*/ 1133761 w 3448621"/>
                    <a:gd name="connsiteY417" fmla="*/ 464058 h 1473422"/>
                    <a:gd name="connsiteX418" fmla="*/ 1133761 w 3448621"/>
                    <a:gd name="connsiteY418" fmla="*/ 464058 h 1473422"/>
                    <a:gd name="connsiteX419" fmla="*/ 1133761 w 3448621"/>
                    <a:gd name="connsiteY419" fmla="*/ 464058 h 1473422"/>
                    <a:gd name="connsiteX420" fmla="*/ 1133761 w 3448621"/>
                    <a:gd name="connsiteY420" fmla="*/ 464058 h 1473422"/>
                    <a:gd name="connsiteX421" fmla="*/ 1141000 w 3448621"/>
                    <a:gd name="connsiteY421" fmla="*/ 464058 h 1473422"/>
                    <a:gd name="connsiteX422" fmla="*/ 1141000 w 3448621"/>
                    <a:gd name="connsiteY422" fmla="*/ 470249 h 1473422"/>
                    <a:gd name="connsiteX423" fmla="*/ 1141000 w 3448621"/>
                    <a:gd name="connsiteY423" fmla="*/ 470249 h 1473422"/>
                    <a:gd name="connsiteX424" fmla="*/ 1148334 w 3448621"/>
                    <a:gd name="connsiteY424" fmla="*/ 470249 h 1473422"/>
                    <a:gd name="connsiteX425" fmla="*/ 1148334 w 3448621"/>
                    <a:gd name="connsiteY425" fmla="*/ 477774 h 1473422"/>
                    <a:gd name="connsiteX426" fmla="*/ 1148334 w 3448621"/>
                    <a:gd name="connsiteY426" fmla="*/ 477774 h 1473422"/>
                    <a:gd name="connsiteX427" fmla="*/ 1151954 w 3448621"/>
                    <a:gd name="connsiteY427" fmla="*/ 477774 h 1473422"/>
                    <a:gd name="connsiteX428" fmla="*/ 1151954 w 3448621"/>
                    <a:gd name="connsiteY428" fmla="*/ 485108 h 1473422"/>
                    <a:gd name="connsiteX429" fmla="*/ 1151954 w 3448621"/>
                    <a:gd name="connsiteY429" fmla="*/ 485108 h 1473422"/>
                    <a:gd name="connsiteX430" fmla="*/ 1173861 w 3448621"/>
                    <a:gd name="connsiteY430" fmla="*/ 485108 h 1473422"/>
                    <a:gd name="connsiteX431" fmla="*/ 1173861 w 3448621"/>
                    <a:gd name="connsiteY431" fmla="*/ 489680 h 1473422"/>
                    <a:gd name="connsiteX432" fmla="*/ 1173861 w 3448621"/>
                    <a:gd name="connsiteY432" fmla="*/ 489680 h 1473422"/>
                    <a:gd name="connsiteX433" fmla="*/ 1177481 w 3448621"/>
                    <a:gd name="connsiteY433" fmla="*/ 489680 h 1473422"/>
                    <a:gd name="connsiteX434" fmla="*/ 1177481 w 3448621"/>
                    <a:gd name="connsiteY434" fmla="*/ 498062 h 1473422"/>
                    <a:gd name="connsiteX435" fmla="*/ 1177481 w 3448621"/>
                    <a:gd name="connsiteY435" fmla="*/ 498062 h 1473422"/>
                    <a:gd name="connsiteX436" fmla="*/ 1181100 w 3448621"/>
                    <a:gd name="connsiteY436" fmla="*/ 498062 h 1473422"/>
                    <a:gd name="connsiteX437" fmla="*/ 1181100 w 3448621"/>
                    <a:gd name="connsiteY437" fmla="*/ 504635 h 1473422"/>
                    <a:gd name="connsiteX438" fmla="*/ 1181100 w 3448621"/>
                    <a:gd name="connsiteY438" fmla="*/ 504635 h 1473422"/>
                    <a:gd name="connsiteX439" fmla="*/ 1181100 w 3448621"/>
                    <a:gd name="connsiteY439" fmla="*/ 504635 h 1473422"/>
                    <a:gd name="connsiteX440" fmla="*/ 1181100 w 3448621"/>
                    <a:gd name="connsiteY440" fmla="*/ 504635 h 1473422"/>
                    <a:gd name="connsiteX441" fmla="*/ 1181100 w 3448621"/>
                    <a:gd name="connsiteY441" fmla="*/ 504635 h 1473422"/>
                    <a:gd name="connsiteX442" fmla="*/ 1184815 w 3448621"/>
                    <a:gd name="connsiteY442" fmla="*/ 504635 h 1473422"/>
                    <a:gd name="connsiteX443" fmla="*/ 1184815 w 3448621"/>
                    <a:gd name="connsiteY443" fmla="*/ 510826 h 1473422"/>
                    <a:gd name="connsiteX444" fmla="*/ 1184815 w 3448621"/>
                    <a:gd name="connsiteY444" fmla="*/ 510826 h 1473422"/>
                    <a:gd name="connsiteX445" fmla="*/ 1195769 w 3448621"/>
                    <a:gd name="connsiteY445" fmla="*/ 510826 h 1473422"/>
                    <a:gd name="connsiteX446" fmla="*/ 1195769 w 3448621"/>
                    <a:gd name="connsiteY446" fmla="*/ 510826 h 1473422"/>
                    <a:gd name="connsiteX447" fmla="*/ 1195769 w 3448621"/>
                    <a:gd name="connsiteY447" fmla="*/ 510826 h 1473422"/>
                    <a:gd name="connsiteX448" fmla="*/ 1203008 w 3448621"/>
                    <a:gd name="connsiteY448" fmla="*/ 510826 h 1473422"/>
                    <a:gd name="connsiteX449" fmla="*/ 1203008 w 3448621"/>
                    <a:gd name="connsiteY449" fmla="*/ 510826 h 1473422"/>
                    <a:gd name="connsiteX450" fmla="*/ 1203008 w 3448621"/>
                    <a:gd name="connsiteY450" fmla="*/ 510826 h 1473422"/>
                    <a:gd name="connsiteX451" fmla="*/ 1206627 w 3448621"/>
                    <a:gd name="connsiteY451" fmla="*/ 510826 h 1473422"/>
                    <a:gd name="connsiteX452" fmla="*/ 1206627 w 3448621"/>
                    <a:gd name="connsiteY452" fmla="*/ 510826 h 1473422"/>
                    <a:gd name="connsiteX453" fmla="*/ 1206627 w 3448621"/>
                    <a:gd name="connsiteY453" fmla="*/ 510826 h 1473422"/>
                    <a:gd name="connsiteX454" fmla="*/ 1213961 w 3448621"/>
                    <a:gd name="connsiteY454" fmla="*/ 510826 h 1473422"/>
                    <a:gd name="connsiteX455" fmla="*/ 1213961 w 3448621"/>
                    <a:gd name="connsiteY455" fmla="*/ 510826 h 1473422"/>
                    <a:gd name="connsiteX456" fmla="*/ 1213961 w 3448621"/>
                    <a:gd name="connsiteY456" fmla="*/ 510826 h 1473422"/>
                    <a:gd name="connsiteX457" fmla="*/ 1239488 w 3448621"/>
                    <a:gd name="connsiteY457" fmla="*/ 510826 h 1473422"/>
                    <a:gd name="connsiteX458" fmla="*/ 1239488 w 3448621"/>
                    <a:gd name="connsiteY458" fmla="*/ 516160 h 1473422"/>
                    <a:gd name="connsiteX459" fmla="*/ 1239488 w 3448621"/>
                    <a:gd name="connsiteY459" fmla="*/ 516160 h 1473422"/>
                    <a:gd name="connsiteX460" fmla="*/ 1243108 w 3448621"/>
                    <a:gd name="connsiteY460" fmla="*/ 516160 h 1473422"/>
                    <a:gd name="connsiteX461" fmla="*/ 1243108 w 3448621"/>
                    <a:gd name="connsiteY461" fmla="*/ 520160 h 1473422"/>
                    <a:gd name="connsiteX462" fmla="*/ 1243108 w 3448621"/>
                    <a:gd name="connsiteY462" fmla="*/ 520160 h 1473422"/>
                    <a:gd name="connsiteX463" fmla="*/ 1246727 w 3448621"/>
                    <a:gd name="connsiteY463" fmla="*/ 520160 h 1473422"/>
                    <a:gd name="connsiteX464" fmla="*/ 1246727 w 3448621"/>
                    <a:gd name="connsiteY464" fmla="*/ 527971 h 1473422"/>
                    <a:gd name="connsiteX465" fmla="*/ 1246727 w 3448621"/>
                    <a:gd name="connsiteY465" fmla="*/ 527971 h 1473422"/>
                    <a:gd name="connsiteX466" fmla="*/ 1250442 w 3448621"/>
                    <a:gd name="connsiteY466" fmla="*/ 527971 h 1473422"/>
                    <a:gd name="connsiteX467" fmla="*/ 1250442 w 3448621"/>
                    <a:gd name="connsiteY467" fmla="*/ 535305 h 1473422"/>
                    <a:gd name="connsiteX468" fmla="*/ 1250442 w 3448621"/>
                    <a:gd name="connsiteY468" fmla="*/ 535305 h 1473422"/>
                    <a:gd name="connsiteX469" fmla="*/ 1275969 w 3448621"/>
                    <a:gd name="connsiteY469" fmla="*/ 535305 h 1473422"/>
                    <a:gd name="connsiteX470" fmla="*/ 1275969 w 3448621"/>
                    <a:gd name="connsiteY470" fmla="*/ 542735 h 1473422"/>
                    <a:gd name="connsiteX471" fmla="*/ 1275969 w 3448621"/>
                    <a:gd name="connsiteY471" fmla="*/ 542735 h 1473422"/>
                    <a:gd name="connsiteX472" fmla="*/ 1283208 w 3448621"/>
                    <a:gd name="connsiteY472" fmla="*/ 542735 h 1473422"/>
                    <a:gd name="connsiteX473" fmla="*/ 1283208 w 3448621"/>
                    <a:gd name="connsiteY473" fmla="*/ 542735 h 1473422"/>
                    <a:gd name="connsiteX474" fmla="*/ 1283208 w 3448621"/>
                    <a:gd name="connsiteY474" fmla="*/ 542735 h 1473422"/>
                    <a:gd name="connsiteX475" fmla="*/ 1301401 w 3448621"/>
                    <a:gd name="connsiteY475" fmla="*/ 542735 h 1473422"/>
                    <a:gd name="connsiteX476" fmla="*/ 1301401 w 3448621"/>
                    <a:gd name="connsiteY476" fmla="*/ 551688 h 1473422"/>
                    <a:gd name="connsiteX477" fmla="*/ 1301401 w 3448621"/>
                    <a:gd name="connsiteY477" fmla="*/ 551688 h 1473422"/>
                    <a:gd name="connsiteX478" fmla="*/ 1305116 w 3448621"/>
                    <a:gd name="connsiteY478" fmla="*/ 551688 h 1473422"/>
                    <a:gd name="connsiteX479" fmla="*/ 1305116 w 3448621"/>
                    <a:gd name="connsiteY479" fmla="*/ 551688 h 1473422"/>
                    <a:gd name="connsiteX480" fmla="*/ 1305116 w 3448621"/>
                    <a:gd name="connsiteY480" fmla="*/ 551688 h 1473422"/>
                    <a:gd name="connsiteX481" fmla="*/ 1305116 w 3448621"/>
                    <a:gd name="connsiteY481" fmla="*/ 551688 h 1473422"/>
                    <a:gd name="connsiteX482" fmla="*/ 1305116 w 3448621"/>
                    <a:gd name="connsiteY482" fmla="*/ 551688 h 1473422"/>
                    <a:gd name="connsiteX483" fmla="*/ 1305116 w 3448621"/>
                    <a:gd name="connsiteY483" fmla="*/ 551688 h 1473422"/>
                    <a:gd name="connsiteX484" fmla="*/ 1308735 w 3448621"/>
                    <a:gd name="connsiteY484" fmla="*/ 551688 h 1473422"/>
                    <a:gd name="connsiteX485" fmla="*/ 1308735 w 3448621"/>
                    <a:gd name="connsiteY485" fmla="*/ 557689 h 1473422"/>
                    <a:gd name="connsiteX486" fmla="*/ 1308735 w 3448621"/>
                    <a:gd name="connsiteY486" fmla="*/ 557689 h 1473422"/>
                    <a:gd name="connsiteX487" fmla="*/ 1323308 w 3448621"/>
                    <a:gd name="connsiteY487" fmla="*/ 557689 h 1473422"/>
                    <a:gd name="connsiteX488" fmla="*/ 1323308 w 3448621"/>
                    <a:gd name="connsiteY488" fmla="*/ 563594 h 1473422"/>
                    <a:gd name="connsiteX489" fmla="*/ 1323308 w 3448621"/>
                    <a:gd name="connsiteY489" fmla="*/ 563594 h 1473422"/>
                    <a:gd name="connsiteX490" fmla="*/ 1326928 w 3448621"/>
                    <a:gd name="connsiteY490" fmla="*/ 563594 h 1473422"/>
                    <a:gd name="connsiteX491" fmla="*/ 1326928 w 3448621"/>
                    <a:gd name="connsiteY491" fmla="*/ 563594 h 1473422"/>
                    <a:gd name="connsiteX492" fmla="*/ 1326928 w 3448621"/>
                    <a:gd name="connsiteY492" fmla="*/ 563594 h 1473422"/>
                    <a:gd name="connsiteX493" fmla="*/ 1326928 w 3448621"/>
                    <a:gd name="connsiteY493" fmla="*/ 563594 h 1473422"/>
                    <a:gd name="connsiteX494" fmla="*/ 1326928 w 3448621"/>
                    <a:gd name="connsiteY494" fmla="*/ 563594 h 1473422"/>
                    <a:gd name="connsiteX495" fmla="*/ 1326928 w 3448621"/>
                    <a:gd name="connsiteY495" fmla="*/ 563594 h 1473422"/>
                    <a:gd name="connsiteX496" fmla="*/ 1337882 w 3448621"/>
                    <a:gd name="connsiteY496" fmla="*/ 563594 h 1473422"/>
                    <a:gd name="connsiteX497" fmla="*/ 1337882 w 3448621"/>
                    <a:gd name="connsiteY497" fmla="*/ 563594 h 1473422"/>
                    <a:gd name="connsiteX498" fmla="*/ 1337882 w 3448621"/>
                    <a:gd name="connsiteY498" fmla="*/ 563594 h 1473422"/>
                    <a:gd name="connsiteX499" fmla="*/ 1345216 w 3448621"/>
                    <a:gd name="connsiteY499" fmla="*/ 563594 h 1473422"/>
                    <a:gd name="connsiteX500" fmla="*/ 1345216 w 3448621"/>
                    <a:gd name="connsiteY500" fmla="*/ 567785 h 1473422"/>
                    <a:gd name="connsiteX501" fmla="*/ 1345216 w 3448621"/>
                    <a:gd name="connsiteY501" fmla="*/ 567785 h 1473422"/>
                    <a:gd name="connsiteX502" fmla="*/ 1352455 w 3448621"/>
                    <a:gd name="connsiteY502" fmla="*/ 567785 h 1473422"/>
                    <a:gd name="connsiteX503" fmla="*/ 1352455 w 3448621"/>
                    <a:gd name="connsiteY503" fmla="*/ 575501 h 1473422"/>
                    <a:gd name="connsiteX504" fmla="*/ 1352455 w 3448621"/>
                    <a:gd name="connsiteY504" fmla="*/ 575501 h 1473422"/>
                    <a:gd name="connsiteX505" fmla="*/ 1356170 w 3448621"/>
                    <a:gd name="connsiteY505" fmla="*/ 575501 h 1473422"/>
                    <a:gd name="connsiteX506" fmla="*/ 1356170 w 3448621"/>
                    <a:gd name="connsiteY506" fmla="*/ 581597 h 1473422"/>
                    <a:gd name="connsiteX507" fmla="*/ 1356170 w 3448621"/>
                    <a:gd name="connsiteY507" fmla="*/ 581597 h 1473422"/>
                    <a:gd name="connsiteX508" fmla="*/ 1359789 w 3448621"/>
                    <a:gd name="connsiteY508" fmla="*/ 581597 h 1473422"/>
                    <a:gd name="connsiteX509" fmla="*/ 1359789 w 3448621"/>
                    <a:gd name="connsiteY509" fmla="*/ 581597 h 1473422"/>
                    <a:gd name="connsiteX510" fmla="*/ 1359789 w 3448621"/>
                    <a:gd name="connsiteY510" fmla="*/ 581597 h 1473422"/>
                    <a:gd name="connsiteX511" fmla="*/ 1363409 w 3448621"/>
                    <a:gd name="connsiteY511" fmla="*/ 581597 h 1473422"/>
                    <a:gd name="connsiteX512" fmla="*/ 1363409 w 3448621"/>
                    <a:gd name="connsiteY512" fmla="*/ 589693 h 1473422"/>
                    <a:gd name="connsiteX513" fmla="*/ 1363409 w 3448621"/>
                    <a:gd name="connsiteY513" fmla="*/ 589693 h 1473422"/>
                    <a:gd name="connsiteX514" fmla="*/ 1367028 w 3448621"/>
                    <a:gd name="connsiteY514" fmla="*/ 589693 h 1473422"/>
                    <a:gd name="connsiteX515" fmla="*/ 1367028 w 3448621"/>
                    <a:gd name="connsiteY515" fmla="*/ 599027 h 1473422"/>
                    <a:gd name="connsiteX516" fmla="*/ 1367028 w 3448621"/>
                    <a:gd name="connsiteY516" fmla="*/ 599027 h 1473422"/>
                    <a:gd name="connsiteX517" fmla="*/ 1381601 w 3448621"/>
                    <a:gd name="connsiteY517" fmla="*/ 599027 h 1473422"/>
                    <a:gd name="connsiteX518" fmla="*/ 1381601 w 3448621"/>
                    <a:gd name="connsiteY518" fmla="*/ 608457 h 1473422"/>
                    <a:gd name="connsiteX519" fmla="*/ 1381601 w 3448621"/>
                    <a:gd name="connsiteY519" fmla="*/ 608457 h 1473422"/>
                    <a:gd name="connsiteX520" fmla="*/ 1399889 w 3448621"/>
                    <a:gd name="connsiteY520" fmla="*/ 608457 h 1473422"/>
                    <a:gd name="connsiteX521" fmla="*/ 1399889 w 3448621"/>
                    <a:gd name="connsiteY521" fmla="*/ 616268 h 1473422"/>
                    <a:gd name="connsiteX522" fmla="*/ 1399889 w 3448621"/>
                    <a:gd name="connsiteY522" fmla="*/ 616268 h 1473422"/>
                    <a:gd name="connsiteX523" fmla="*/ 1407128 w 3448621"/>
                    <a:gd name="connsiteY523" fmla="*/ 616268 h 1473422"/>
                    <a:gd name="connsiteX524" fmla="*/ 1407128 w 3448621"/>
                    <a:gd name="connsiteY524" fmla="*/ 616268 h 1473422"/>
                    <a:gd name="connsiteX525" fmla="*/ 1407128 w 3448621"/>
                    <a:gd name="connsiteY525" fmla="*/ 616268 h 1473422"/>
                    <a:gd name="connsiteX526" fmla="*/ 1425416 w 3448621"/>
                    <a:gd name="connsiteY526" fmla="*/ 616268 h 1473422"/>
                    <a:gd name="connsiteX527" fmla="*/ 1425416 w 3448621"/>
                    <a:gd name="connsiteY527" fmla="*/ 624459 h 1473422"/>
                    <a:gd name="connsiteX528" fmla="*/ 1425416 w 3448621"/>
                    <a:gd name="connsiteY528" fmla="*/ 624459 h 1473422"/>
                    <a:gd name="connsiteX529" fmla="*/ 1429036 w 3448621"/>
                    <a:gd name="connsiteY529" fmla="*/ 624459 h 1473422"/>
                    <a:gd name="connsiteX530" fmla="*/ 1429036 w 3448621"/>
                    <a:gd name="connsiteY530" fmla="*/ 631317 h 1473422"/>
                    <a:gd name="connsiteX531" fmla="*/ 1429036 w 3448621"/>
                    <a:gd name="connsiteY531" fmla="*/ 631317 h 1473422"/>
                    <a:gd name="connsiteX532" fmla="*/ 1439990 w 3448621"/>
                    <a:gd name="connsiteY532" fmla="*/ 631317 h 1473422"/>
                    <a:gd name="connsiteX533" fmla="*/ 1439990 w 3448621"/>
                    <a:gd name="connsiteY533" fmla="*/ 643890 h 1473422"/>
                    <a:gd name="connsiteX534" fmla="*/ 1439990 w 3448621"/>
                    <a:gd name="connsiteY534" fmla="*/ 643890 h 1473422"/>
                    <a:gd name="connsiteX535" fmla="*/ 1439990 w 3448621"/>
                    <a:gd name="connsiteY535" fmla="*/ 643890 h 1473422"/>
                    <a:gd name="connsiteX536" fmla="*/ 1439990 w 3448621"/>
                    <a:gd name="connsiteY536" fmla="*/ 643890 h 1473422"/>
                    <a:gd name="connsiteX537" fmla="*/ 1439990 w 3448621"/>
                    <a:gd name="connsiteY537" fmla="*/ 643890 h 1473422"/>
                    <a:gd name="connsiteX538" fmla="*/ 1454563 w 3448621"/>
                    <a:gd name="connsiteY538" fmla="*/ 643890 h 1473422"/>
                    <a:gd name="connsiteX539" fmla="*/ 1454563 w 3448621"/>
                    <a:gd name="connsiteY539" fmla="*/ 649415 h 1473422"/>
                    <a:gd name="connsiteX540" fmla="*/ 1454563 w 3448621"/>
                    <a:gd name="connsiteY540" fmla="*/ 649415 h 1473422"/>
                    <a:gd name="connsiteX541" fmla="*/ 1465516 w 3448621"/>
                    <a:gd name="connsiteY541" fmla="*/ 649415 h 1473422"/>
                    <a:gd name="connsiteX542" fmla="*/ 1465516 w 3448621"/>
                    <a:gd name="connsiteY542" fmla="*/ 662273 h 1473422"/>
                    <a:gd name="connsiteX543" fmla="*/ 1465516 w 3448621"/>
                    <a:gd name="connsiteY543" fmla="*/ 662273 h 1473422"/>
                    <a:gd name="connsiteX544" fmla="*/ 1465516 w 3448621"/>
                    <a:gd name="connsiteY544" fmla="*/ 662273 h 1473422"/>
                    <a:gd name="connsiteX545" fmla="*/ 1465516 w 3448621"/>
                    <a:gd name="connsiteY545" fmla="*/ 662273 h 1473422"/>
                    <a:gd name="connsiteX546" fmla="*/ 1465516 w 3448621"/>
                    <a:gd name="connsiteY546" fmla="*/ 662273 h 1473422"/>
                    <a:gd name="connsiteX547" fmla="*/ 1469136 w 3448621"/>
                    <a:gd name="connsiteY547" fmla="*/ 662273 h 1473422"/>
                    <a:gd name="connsiteX548" fmla="*/ 1469136 w 3448621"/>
                    <a:gd name="connsiteY548" fmla="*/ 671798 h 1473422"/>
                    <a:gd name="connsiteX549" fmla="*/ 1469136 w 3448621"/>
                    <a:gd name="connsiteY549" fmla="*/ 671798 h 1473422"/>
                    <a:gd name="connsiteX550" fmla="*/ 1512856 w 3448621"/>
                    <a:gd name="connsiteY550" fmla="*/ 671798 h 1473422"/>
                    <a:gd name="connsiteX551" fmla="*/ 1512856 w 3448621"/>
                    <a:gd name="connsiteY551" fmla="*/ 679133 h 1473422"/>
                    <a:gd name="connsiteX552" fmla="*/ 1512856 w 3448621"/>
                    <a:gd name="connsiteY552" fmla="*/ 679133 h 1473422"/>
                    <a:gd name="connsiteX553" fmla="*/ 1523810 w 3448621"/>
                    <a:gd name="connsiteY553" fmla="*/ 679133 h 1473422"/>
                    <a:gd name="connsiteX554" fmla="*/ 1523810 w 3448621"/>
                    <a:gd name="connsiteY554" fmla="*/ 679133 h 1473422"/>
                    <a:gd name="connsiteX555" fmla="*/ 1523810 w 3448621"/>
                    <a:gd name="connsiteY555" fmla="*/ 679133 h 1473422"/>
                    <a:gd name="connsiteX556" fmla="*/ 1527429 w 3448621"/>
                    <a:gd name="connsiteY556" fmla="*/ 679133 h 1473422"/>
                    <a:gd name="connsiteX557" fmla="*/ 1527429 w 3448621"/>
                    <a:gd name="connsiteY557" fmla="*/ 679133 h 1473422"/>
                    <a:gd name="connsiteX558" fmla="*/ 1527429 w 3448621"/>
                    <a:gd name="connsiteY558" fmla="*/ 679133 h 1473422"/>
                    <a:gd name="connsiteX559" fmla="*/ 1534763 w 3448621"/>
                    <a:gd name="connsiteY559" fmla="*/ 679133 h 1473422"/>
                    <a:gd name="connsiteX560" fmla="*/ 1534763 w 3448621"/>
                    <a:gd name="connsiteY560" fmla="*/ 685895 h 1473422"/>
                    <a:gd name="connsiteX561" fmla="*/ 1534763 w 3448621"/>
                    <a:gd name="connsiteY561" fmla="*/ 685895 h 1473422"/>
                    <a:gd name="connsiteX562" fmla="*/ 1549337 w 3448621"/>
                    <a:gd name="connsiteY562" fmla="*/ 685895 h 1473422"/>
                    <a:gd name="connsiteX563" fmla="*/ 1549337 w 3448621"/>
                    <a:gd name="connsiteY563" fmla="*/ 695135 h 1473422"/>
                    <a:gd name="connsiteX564" fmla="*/ 1549337 w 3448621"/>
                    <a:gd name="connsiteY564" fmla="*/ 695135 h 1473422"/>
                    <a:gd name="connsiteX565" fmla="*/ 1552956 w 3448621"/>
                    <a:gd name="connsiteY565" fmla="*/ 695135 h 1473422"/>
                    <a:gd name="connsiteX566" fmla="*/ 1552956 w 3448621"/>
                    <a:gd name="connsiteY566" fmla="*/ 706660 h 1473422"/>
                    <a:gd name="connsiteX567" fmla="*/ 1552956 w 3448621"/>
                    <a:gd name="connsiteY567" fmla="*/ 706660 h 1473422"/>
                    <a:gd name="connsiteX568" fmla="*/ 1552956 w 3448621"/>
                    <a:gd name="connsiteY568" fmla="*/ 706660 h 1473422"/>
                    <a:gd name="connsiteX569" fmla="*/ 1552956 w 3448621"/>
                    <a:gd name="connsiteY569" fmla="*/ 706660 h 1473422"/>
                    <a:gd name="connsiteX570" fmla="*/ 1552956 w 3448621"/>
                    <a:gd name="connsiteY570" fmla="*/ 706660 h 1473422"/>
                    <a:gd name="connsiteX571" fmla="*/ 1563910 w 3448621"/>
                    <a:gd name="connsiteY571" fmla="*/ 706660 h 1473422"/>
                    <a:gd name="connsiteX572" fmla="*/ 1563910 w 3448621"/>
                    <a:gd name="connsiteY572" fmla="*/ 714661 h 1473422"/>
                    <a:gd name="connsiteX573" fmla="*/ 1563910 w 3448621"/>
                    <a:gd name="connsiteY573" fmla="*/ 714661 h 1473422"/>
                    <a:gd name="connsiteX574" fmla="*/ 1563910 w 3448621"/>
                    <a:gd name="connsiteY574" fmla="*/ 714661 h 1473422"/>
                    <a:gd name="connsiteX575" fmla="*/ 1563910 w 3448621"/>
                    <a:gd name="connsiteY575" fmla="*/ 714661 h 1473422"/>
                    <a:gd name="connsiteX576" fmla="*/ 1563910 w 3448621"/>
                    <a:gd name="connsiteY576" fmla="*/ 714661 h 1473422"/>
                    <a:gd name="connsiteX577" fmla="*/ 1567529 w 3448621"/>
                    <a:gd name="connsiteY577" fmla="*/ 714661 h 1473422"/>
                    <a:gd name="connsiteX578" fmla="*/ 1567529 w 3448621"/>
                    <a:gd name="connsiteY578" fmla="*/ 723328 h 1473422"/>
                    <a:gd name="connsiteX579" fmla="*/ 1567529 w 3448621"/>
                    <a:gd name="connsiteY579" fmla="*/ 723328 h 1473422"/>
                    <a:gd name="connsiteX580" fmla="*/ 1574864 w 3448621"/>
                    <a:gd name="connsiteY580" fmla="*/ 723328 h 1473422"/>
                    <a:gd name="connsiteX581" fmla="*/ 1574864 w 3448621"/>
                    <a:gd name="connsiteY581" fmla="*/ 723328 h 1473422"/>
                    <a:gd name="connsiteX582" fmla="*/ 1574864 w 3448621"/>
                    <a:gd name="connsiteY582" fmla="*/ 723328 h 1473422"/>
                    <a:gd name="connsiteX583" fmla="*/ 1589437 w 3448621"/>
                    <a:gd name="connsiteY583" fmla="*/ 723328 h 1473422"/>
                    <a:gd name="connsiteX584" fmla="*/ 1589437 w 3448621"/>
                    <a:gd name="connsiteY584" fmla="*/ 727996 h 1473422"/>
                    <a:gd name="connsiteX585" fmla="*/ 1589437 w 3448621"/>
                    <a:gd name="connsiteY585" fmla="*/ 727996 h 1473422"/>
                    <a:gd name="connsiteX586" fmla="*/ 1611344 w 3448621"/>
                    <a:gd name="connsiteY586" fmla="*/ 727996 h 1473422"/>
                    <a:gd name="connsiteX587" fmla="*/ 1611344 w 3448621"/>
                    <a:gd name="connsiteY587" fmla="*/ 735425 h 1473422"/>
                    <a:gd name="connsiteX588" fmla="*/ 1611344 w 3448621"/>
                    <a:gd name="connsiteY588" fmla="*/ 735425 h 1473422"/>
                    <a:gd name="connsiteX589" fmla="*/ 1611344 w 3448621"/>
                    <a:gd name="connsiteY589" fmla="*/ 735425 h 1473422"/>
                    <a:gd name="connsiteX590" fmla="*/ 1611344 w 3448621"/>
                    <a:gd name="connsiteY590" fmla="*/ 735425 h 1473422"/>
                    <a:gd name="connsiteX591" fmla="*/ 1611344 w 3448621"/>
                    <a:gd name="connsiteY591" fmla="*/ 735425 h 1473422"/>
                    <a:gd name="connsiteX592" fmla="*/ 1614964 w 3448621"/>
                    <a:gd name="connsiteY592" fmla="*/ 735425 h 1473422"/>
                    <a:gd name="connsiteX593" fmla="*/ 1614964 w 3448621"/>
                    <a:gd name="connsiteY593" fmla="*/ 742855 h 1473422"/>
                    <a:gd name="connsiteX594" fmla="*/ 1614964 w 3448621"/>
                    <a:gd name="connsiteY594" fmla="*/ 742855 h 1473422"/>
                    <a:gd name="connsiteX595" fmla="*/ 1614964 w 3448621"/>
                    <a:gd name="connsiteY595" fmla="*/ 742855 h 1473422"/>
                    <a:gd name="connsiteX596" fmla="*/ 1614964 w 3448621"/>
                    <a:gd name="connsiteY596" fmla="*/ 742855 h 1473422"/>
                    <a:gd name="connsiteX597" fmla="*/ 1614964 w 3448621"/>
                    <a:gd name="connsiteY597" fmla="*/ 742855 h 1473422"/>
                    <a:gd name="connsiteX598" fmla="*/ 1629537 w 3448621"/>
                    <a:gd name="connsiteY598" fmla="*/ 742855 h 1473422"/>
                    <a:gd name="connsiteX599" fmla="*/ 1629537 w 3448621"/>
                    <a:gd name="connsiteY599" fmla="*/ 749522 h 1473422"/>
                    <a:gd name="connsiteX600" fmla="*/ 1629537 w 3448621"/>
                    <a:gd name="connsiteY600" fmla="*/ 749522 h 1473422"/>
                    <a:gd name="connsiteX601" fmla="*/ 1633157 w 3448621"/>
                    <a:gd name="connsiteY601" fmla="*/ 749522 h 1473422"/>
                    <a:gd name="connsiteX602" fmla="*/ 1633157 w 3448621"/>
                    <a:gd name="connsiteY602" fmla="*/ 755142 h 1473422"/>
                    <a:gd name="connsiteX603" fmla="*/ 1633157 w 3448621"/>
                    <a:gd name="connsiteY603" fmla="*/ 755142 h 1473422"/>
                    <a:gd name="connsiteX604" fmla="*/ 1647730 w 3448621"/>
                    <a:gd name="connsiteY604" fmla="*/ 755142 h 1473422"/>
                    <a:gd name="connsiteX605" fmla="*/ 1647730 w 3448621"/>
                    <a:gd name="connsiteY605" fmla="*/ 762191 h 1473422"/>
                    <a:gd name="connsiteX606" fmla="*/ 1647730 w 3448621"/>
                    <a:gd name="connsiteY606" fmla="*/ 762191 h 1473422"/>
                    <a:gd name="connsiteX607" fmla="*/ 1651445 w 3448621"/>
                    <a:gd name="connsiteY607" fmla="*/ 762191 h 1473422"/>
                    <a:gd name="connsiteX608" fmla="*/ 1651445 w 3448621"/>
                    <a:gd name="connsiteY608" fmla="*/ 770573 h 1473422"/>
                    <a:gd name="connsiteX609" fmla="*/ 1651445 w 3448621"/>
                    <a:gd name="connsiteY609" fmla="*/ 770573 h 1473422"/>
                    <a:gd name="connsiteX610" fmla="*/ 1680591 w 3448621"/>
                    <a:gd name="connsiteY610" fmla="*/ 770573 h 1473422"/>
                    <a:gd name="connsiteX611" fmla="*/ 1680591 w 3448621"/>
                    <a:gd name="connsiteY611" fmla="*/ 776192 h 1473422"/>
                    <a:gd name="connsiteX612" fmla="*/ 1680591 w 3448621"/>
                    <a:gd name="connsiteY612" fmla="*/ 776192 h 1473422"/>
                    <a:gd name="connsiteX613" fmla="*/ 1691545 w 3448621"/>
                    <a:gd name="connsiteY613" fmla="*/ 776192 h 1473422"/>
                    <a:gd name="connsiteX614" fmla="*/ 1691545 w 3448621"/>
                    <a:gd name="connsiteY614" fmla="*/ 776192 h 1473422"/>
                    <a:gd name="connsiteX615" fmla="*/ 1691545 w 3448621"/>
                    <a:gd name="connsiteY615" fmla="*/ 776192 h 1473422"/>
                    <a:gd name="connsiteX616" fmla="*/ 1709738 w 3448621"/>
                    <a:gd name="connsiteY616" fmla="*/ 776192 h 1473422"/>
                    <a:gd name="connsiteX617" fmla="*/ 1709738 w 3448621"/>
                    <a:gd name="connsiteY617" fmla="*/ 780288 h 1473422"/>
                    <a:gd name="connsiteX618" fmla="*/ 1709738 w 3448621"/>
                    <a:gd name="connsiteY618" fmla="*/ 780288 h 1473422"/>
                    <a:gd name="connsiteX619" fmla="*/ 1713357 w 3448621"/>
                    <a:gd name="connsiteY619" fmla="*/ 780288 h 1473422"/>
                    <a:gd name="connsiteX620" fmla="*/ 1713357 w 3448621"/>
                    <a:gd name="connsiteY620" fmla="*/ 786670 h 1473422"/>
                    <a:gd name="connsiteX621" fmla="*/ 1713357 w 3448621"/>
                    <a:gd name="connsiteY621" fmla="*/ 786670 h 1473422"/>
                    <a:gd name="connsiteX622" fmla="*/ 1716977 w 3448621"/>
                    <a:gd name="connsiteY622" fmla="*/ 786670 h 1473422"/>
                    <a:gd name="connsiteX623" fmla="*/ 1716977 w 3448621"/>
                    <a:gd name="connsiteY623" fmla="*/ 786670 h 1473422"/>
                    <a:gd name="connsiteX624" fmla="*/ 1716977 w 3448621"/>
                    <a:gd name="connsiteY624" fmla="*/ 786670 h 1473422"/>
                    <a:gd name="connsiteX625" fmla="*/ 1720691 w 3448621"/>
                    <a:gd name="connsiteY625" fmla="*/ 786670 h 1473422"/>
                    <a:gd name="connsiteX626" fmla="*/ 1720691 w 3448621"/>
                    <a:gd name="connsiteY626" fmla="*/ 786670 h 1473422"/>
                    <a:gd name="connsiteX627" fmla="*/ 1720691 w 3448621"/>
                    <a:gd name="connsiteY627" fmla="*/ 786670 h 1473422"/>
                    <a:gd name="connsiteX628" fmla="*/ 1727930 w 3448621"/>
                    <a:gd name="connsiteY628" fmla="*/ 786670 h 1473422"/>
                    <a:gd name="connsiteX629" fmla="*/ 1727930 w 3448621"/>
                    <a:gd name="connsiteY629" fmla="*/ 793052 h 1473422"/>
                    <a:gd name="connsiteX630" fmla="*/ 1727930 w 3448621"/>
                    <a:gd name="connsiteY630" fmla="*/ 793052 h 1473422"/>
                    <a:gd name="connsiteX631" fmla="*/ 1738884 w 3448621"/>
                    <a:gd name="connsiteY631" fmla="*/ 793052 h 1473422"/>
                    <a:gd name="connsiteX632" fmla="*/ 1738884 w 3448621"/>
                    <a:gd name="connsiteY632" fmla="*/ 799910 h 1473422"/>
                    <a:gd name="connsiteX633" fmla="*/ 1738884 w 3448621"/>
                    <a:gd name="connsiteY633" fmla="*/ 799910 h 1473422"/>
                    <a:gd name="connsiteX634" fmla="*/ 1753457 w 3448621"/>
                    <a:gd name="connsiteY634" fmla="*/ 799910 h 1473422"/>
                    <a:gd name="connsiteX635" fmla="*/ 1753457 w 3448621"/>
                    <a:gd name="connsiteY635" fmla="*/ 799910 h 1473422"/>
                    <a:gd name="connsiteX636" fmla="*/ 1753457 w 3448621"/>
                    <a:gd name="connsiteY636" fmla="*/ 799910 h 1473422"/>
                    <a:gd name="connsiteX637" fmla="*/ 1768031 w 3448621"/>
                    <a:gd name="connsiteY637" fmla="*/ 799910 h 1473422"/>
                    <a:gd name="connsiteX638" fmla="*/ 1768031 w 3448621"/>
                    <a:gd name="connsiteY638" fmla="*/ 799910 h 1473422"/>
                    <a:gd name="connsiteX639" fmla="*/ 1768031 w 3448621"/>
                    <a:gd name="connsiteY639" fmla="*/ 799910 h 1473422"/>
                    <a:gd name="connsiteX640" fmla="*/ 1786319 w 3448621"/>
                    <a:gd name="connsiteY640" fmla="*/ 799910 h 1473422"/>
                    <a:gd name="connsiteX641" fmla="*/ 1786319 w 3448621"/>
                    <a:gd name="connsiteY641" fmla="*/ 808577 h 1473422"/>
                    <a:gd name="connsiteX642" fmla="*/ 1786319 w 3448621"/>
                    <a:gd name="connsiteY642" fmla="*/ 808577 h 1473422"/>
                    <a:gd name="connsiteX643" fmla="*/ 1793558 w 3448621"/>
                    <a:gd name="connsiteY643" fmla="*/ 808577 h 1473422"/>
                    <a:gd name="connsiteX644" fmla="*/ 1793558 w 3448621"/>
                    <a:gd name="connsiteY644" fmla="*/ 808577 h 1473422"/>
                    <a:gd name="connsiteX645" fmla="*/ 1793558 w 3448621"/>
                    <a:gd name="connsiteY645" fmla="*/ 808577 h 1473422"/>
                    <a:gd name="connsiteX646" fmla="*/ 1808131 w 3448621"/>
                    <a:gd name="connsiteY646" fmla="*/ 808577 h 1473422"/>
                    <a:gd name="connsiteX647" fmla="*/ 1808131 w 3448621"/>
                    <a:gd name="connsiteY647" fmla="*/ 822293 h 1473422"/>
                    <a:gd name="connsiteX648" fmla="*/ 1808131 w 3448621"/>
                    <a:gd name="connsiteY648" fmla="*/ 822293 h 1473422"/>
                    <a:gd name="connsiteX649" fmla="*/ 1808131 w 3448621"/>
                    <a:gd name="connsiteY649" fmla="*/ 822293 h 1473422"/>
                    <a:gd name="connsiteX650" fmla="*/ 1808131 w 3448621"/>
                    <a:gd name="connsiteY650" fmla="*/ 822293 h 1473422"/>
                    <a:gd name="connsiteX651" fmla="*/ 1808131 w 3448621"/>
                    <a:gd name="connsiteY651" fmla="*/ 822293 h 1473422"/>
                    <a:gd name="connsiteX652" fmla="*/ 1826419 w 3448621"/>
                    <a:gd name="connsiteY652" fmla="*/ 822293 h 1473422"/>
                    <a:gd name="connsiteX653" fmla="*/ 1826419 w 3448621"/>
                    <a:gd name="connsiteY653" fmla="*/ 830580 h 1473422"/>
                    <a:gd name="connsiteX654" fmla="*/ 1826419 w 3448621"/>
                    <a:gd name="connsiteY654" fmla="*/ 830580 h 1473422"/>
                    <a:gd name="connsiteX655" fmla="*/ 1826419 w 3448621"/>
                    <a:gd name="connsiteY655" fmla="*/ 830580 h 1473422"/>
                    <a:gd name="connsiteX656" fmla="*/ 1826419 w 3448621"/>
                    <a:gd name="connsiteY656" fmla="*/ 830580 h 1473422"/>
                    <a:gd name="connsiteX657" fmla="*/ 1826419 w 3448621"/>
                    <a:gd name="connsiteY657" fmla="*/ 830580 h 1473422"/>
                    <a:gd name="connsiteX658" fmla="*/ 1826419 w 3448621"/>
                    <a:gd name="connsiteY658" fmla="*/ 830580 h 1473422"/>
                    <a:gd name="connsiteX659" fmla="*/ 1826419 w 3448621"/>
                    <a:gd name="connsiteY659" fmla="*/ 830580 h 1473422"/>
                    <a:gd name="connsiteX660" fmla="*/ 1826419 w 3448621"/>
                    <a:gd name="connsiteY660" fmla="*/ 830580 h 1473422"/>
                    <a:gd name="connsiteX661" fmla="*/ 1830038 w 3448621"/>
                    <a:gd name="connsiteY661" fmla="*/ 830580 h 1473422"/>
                    <a:gd name="connsiteX662" fmla="*/ 1830038 w 3448621"/>
                    <a:gd name="connsiteY662" fmla="*/ 837533 h 1473422"/>
                    <a:gd name="connsiteX663" fmla="*/ 1830038 w 3448621"/>
                    <a:gd name="connsiteY663" fmla="*/ 837533 h 1473422"/>
                    <a:gd name="connsiteX664" fmla="*/ 1840992 w 3448621"/>
                    <a:gd name="connsiteY664" fmla="*/ 837533 h 1473422"/>
                    <a:gd name="connsiteX665" fmla="*/ 1840992 w 3448621"/>
                    <a:gd name="connsiteY665" fmla="*/ 837533 h 1473422"/>
                    <a:gd name="connsiteX666" fmla="*/ 1840992 w 3448621"/>
                    <a:gd name="connsiteY666" fmla="*/ 837533 h 1473422"/>
                    <a:gd name="connsiteX667" fmla="*/ 1851946 w 3448621"/>
                    <a:gd name="connsiteY667" fmla="*/ 837533 h 1473422"/>
                    <a:gd name="connsiteX668" fmla="*/ 1851946 w 3448621"/>
                    <a:gd name="connsiteY668" fmla="*/ 845058 h 1473422"/>
                    <a:gd name="connsiteX669" fmla="*/ 1851946 w 3448621"/>
                    <a:gd name="connsiteY669" fmla="*/ 845058 h 1473422"/>
                    <a:gd name="connsiteX670" fmla="*/ 1859185 w 3448621"/>
                    <a:gd name="connsiteY670" fmla="*/ 845058 h 1473422"/>
                    <a:gd name="connsiteX671" fmla="*/ 1859185 w 3448621"/>
                    <a:gd name="connsiteY671" fmla="*/ 852011 h 1473422"/>
                    <a:gd name="connsiteX672" fmla="*/ 1859185 w 3448621"/>
                    <a:gd name="connsiteY672" fmla="*/ 852011 h 1473422"/>
                    <a:gd name="connsiteX673" fmla="*/ 1870139 w 3448621"/>
                    <a:gd name="connsiteY673" fmla="*/ 852011 h 1473422"/>
                    <a:gd name="connsiteX674" fmla="*/ 1870139 w 3448621"/>
                    <a:gd name="connsiteY674" fmla="*/ 867442 h 1473422"/>
                    <a:gd name="connsiteX675" fmla="*/ 1870139 w 3448621"/>
                    <a:gd name="connsiteY675" fmla="*/ 867442 h 1473422"/>
                    <a:gd name="connsiteX676" fmla="*/ 1870139 w 3448621"/>
                    <a:gd name="connsiteY676" fmla="*/ 867442 h 1473422"/>
                    <a:gd name="connsiteX677" fmla="*/ 1870139 w 3448621"/>
                    <a:gd name="connsiteY677" fmla="*/ 867442 h 1473422"/>
                    <a:gd name="connsiteX678" fmla="*/ 1870139 w 3448621"/>
                    <a:gd name="connsiteY678" fmla="*/ 867442 h 1473422"/>
                    <a:gd name="connsiteX679" fmla="*/ 1899285 w 3448621"/>
                    <a:gd name="connsiteY679" fmla="*/ 867442 h 1473422"/>
                    <a:gd name="connsiteX680" fmla="*/ 1899285 w 3448621"/>
                    <a:gd name="connsiteY680" fmla="*/ 867442 h 1473422"/>
                    <a:gd name="connsiteX681" fmla="*/ 1899285 w 3448621"/>
                    <a:gd name="connsiteY681" fmla="*/ 867442 h 1473422"/>
                    <a:gd name="connsiteX682" fmla="*/ 1921193 w 3448621"/>
                    <a:gd name="connsiteY682" fmla="*/ 867442 h 1473422"/>
                    <a:gd name="connsiteX683" fmla="*/ 1921193 w 3448621"/>
                    <a:gd name="connsiteY683" fmla="*/ 888587 h 1473422"/>
                    <a:gd name="connsiteX684" fmla="*/ 1921193 w 3448621"/>
                    <a:gd name="connsiteY684" fmla="*/ 888587 h 1473422"/>
                    <a:gd name="connsiteX685" fmla="*/ 1921193 w 3448621"/>
                    <a:gd name="connsiteY685" fmla="*/ 888587 h 1473422"/>
                    <a:gd name="connsiteX686" fmla="*/ 1921193 w 3448621"/>
                    <a:gd name="connsiteY686" fmla="*/ 888587 h 1473422"/>
                    <a:gd name="connsiteX687" fmla="*/ 1921193 w 3448621"/>
                    <a:gd name="connsiteY687" fmla="*/ 888587 h 1473422"/>
                    <a:gd name="connsiteX688" fmla="*/ 1921193 w 3448621"/>
                    <a:gd name="connsiteY688" fmla="*/ 888587 h 1473422"/>
                    <a:gd name="connsiteX689" fmla="*/ 1921193 w 3448621"/>
                    <a:gd name="connsiteY689" fmla="*/ 888587 h 1473422"/>
                    <a:gd name="connsiteX690" fmla="*/ 1921193 w 3448621"/>
                    <a:gd name="connsiteY690" fmla="*/ 888587 h 1473422"/>
                    <a:gd name="connsiteX691" fmla="*/ 1924812 w 3448621"/>
                    <a:gd name="connsiteY691" fmla="*/ 888587 h 1473422"/>
                    <a:gd name="connsiteX692" fmla="*/ 1924812 w 3448621"/>
                    <a:gd name="connsiteY692" fmla="*/ 895350 h 1473422"/>
                    <a:gd name="connsiteX693" fmla="*/ 1924812 w 3448621"/>
                    <a:gd name="connsiteY693" fmla="*/ 895350 h 1473422"/>
                    <a:gd name="connsiteX694" fmla="*/ 1924812 w 3448621"/>
                    <a:gd name="connsiteY694" fmla="*/ 895350 h 1473422"/>
                    <a:gd name="connsiteX695" fmla="*/ 1924812 w 3448621"/>
                    <a:gd name="connsiteY695" fmla="*/ 895350 h 1473422"/>
                    <a:gd name="connsiteX696" fmla="*/ 1924812 w 3448621"/>
                    <a:gd name="connsiteY696" fmla="*/ 895350 h 1473422"/>
                    <a:gd name="connsiteX697" fmla="*/ 1939385 w 3448621"/>
                    <a:gd name="connsiteY697" fmla="*/ 895350 h 1473422"/>
                    <a:gd name="connsiteX698" fmla="*/ 1939385 w 3448621"/>
                    <a:gd name="connsiteY698" fmla="*/ 902589 h 1473422"/>
                    <a:gd name="connsiteX699" fmla="*/ 1939385 w 3448621"/>
                    <a:gd name="connsiteY699" fmla="*/ 902589 h 1473422"/>
                    <a:gd name="connsiteX700" fmla="*/ 1943005 w 3448621"/>
                    <a:gd name="connsiteY700" fmla="*/ 902589 h 1473422"/>
                    <a:gd name="connsiteX701" fmla="*/ 1943005 w 3448621"/>
                    <a:gd name="connsiteY701" fmla="*/ 916972 h 1473422"/>
                    <a:gd name="connsiteX702" fmla="*/ 1943005 w 3448621"/>
                    <a:gd name="connsiteY702" fmla="*/ 916972 h 1473422"/>
                    <a:gd name="connsiteX703" fmla="*/ 1943005 w 3448621"/>
                    <a:gd name="connsiteY703" fmla="*/ 916972 h 1473422"/>
                    <a:gd name="connsiteX704" fmla="*/ 1943005 w 3448621"/>
                    <a:gd name="connsiteY704" fmla="*/ 916972 h 1473422"/>
                    <a:gd name="connsiteX705" fmla="*/ 1943005 w 3448621"/>
                    <a:gd name="connsiteY705" fmla="*/ 916972 h 1473422"/>
                    <a:gd name="connsiteX706" fmla="*/ 1961293 w 3448621"/>
                    <a:gd name="connsiteY706" fmla="*/ 916972 h 1473422"/>
                    <a:gd name="connsiteX707" fmla="*/ 1961293 w 3448621"/>
                    <a:gd name="connsiteY707" fmla="*/ 924782 h 1473422"/>
                    <a:gd name="connsiteX708" fmla="*/ 1961293 w 3448621"/>
                    <a:gd name="connsiteY708" fmla="*/ 924782 h 1473422"/>
                    <a:gd name="connsiteX709" fmla="*/ 1964912 w 3448621"/>
                    <a:gd name="connsiteY709" fmla="*/ 924782 h 1473422"/>
                    <a:gd name="connsiteX710" fmla="*/ 1964912 w 3448621"/>
                    <a:gd name="connsiteY710" fmla="*/ 932688 h 1473422"/>
                    <a:gd name="connsiteX711" fmla="*/ 1964912 w 3448621"/>
                    <a:gd name="connsiteY711" fmla="*/ 932688 h 1473422"/>
                    <a:gd name="connsiteX712" fmla="*/ 1968532 w 3448621"/>
                    <a:gd name="connsiteY712" fmla="*/ 932688 h 1473422"/>
                    <a:gd name="connsiteX713" fmla="*/ 1968532 w 3448621"/>
                    <a:gd name="connsiteY713" fmla="*/ 937451 h 1473422"/>
                    <a:gd name="connsiteX714" fmla="*/ 1968532 w 3448621"/>
                    <a:gd name="connsiteY714" fmla="*/ 937451 h 1473422"/>
                    <a:gd name="connsiteX715" fmla="*/ 1975866 w 3448621"/>
                    <a:gd name="connsiteY715" fmla="*/ 937451 h 1473422"/>
                    <a:gd name="connsiteX716" fmla="*/ 1975866 w 3448621"/>
                    <a:gd name="connsiteY716" fmla="*/ 945356 h 1473422"/>
                    <a:gd name="connsiteX717" fmla="*/ 1975866 w 3448621"/>
                    <a:gd name="connsiteY717" fmla="*/ 945356 h 1473422"/>
                    <a:gd name="connsiteX718" fmla="*/ 1979486 w 3448621"/>
                    <a:gd name="connsiteY718" fmla="*/ 945356 h 1473422"/>
                    <a:gd name="connsiteX719" fmla="*/ 1979486 w 3448621"/>
                    <a:gd name="connsiteY719" fmla="*/ 959453 h 1473422"/>
                    <a:gd name="connsiteX720" fmla="*/ 1979486 w 3448621"/>
                    <a:gd name="connsiteY720" fmla="*/ 959453 h 1473422"/>
                    <a:gd name="connsiteX721" fmla="*/ 1979486 w 3448621"/>
                    <a:gd name="connsiteY721" fmla="*/ 959453 h 1473422"/>
                    <a:gd name="connsiteX722" fmla="*/ 1979486 w 3448621"/>
                    <a:gd name="connsiteY722" fmla="*/ 959453 h 1473422"/>
                    <a:gd name="connsiteX723" fmla="*/ 1979486 w 3448621"/>
                    <a:gd name="connsiteY723" fmla="*/ 959453 h 1473422"/>
                    <a:gd name="connsiteX724" fmla="*/ 2008632 w 3448621"/>
                    <a:gd name="connsiteY724" fmla="*/ 959453 h 1473422"/>
                    <a:gd name="connsiteX725" fmla="*/ 2008632 w 3448621"/>
                    <a:gd name="connsiteY725" fmla="*/ 969169 h 1473422"/>
                    <a:gd name="connsiteX726" fmla="*/ 2008632 w 3448621"/>
                    <a:gd name="connsiteY726" fmla="*/ 969169 h 1473422"/>
                    <a:gd name="connsiteX727" fmla="*/ 2019586 w 3448621"/>
                    <a:gd name="connsiteY727" fmla="*/ 969169 h 1473422"/>
                    <a:gd name="connsiteX728" fmla="*/ 2019586 w 3448621"/>
                    <a:gd name="connsiteY728" fmla="*/ 977551 h 1473422"/>
                    <a:gd name="connsiteX729" fmla="*/ 2019586 w 3448621"/>
                    <a:gd name="connsiteY729" fmla="*/ 977551 h 1473422"/>
                    <a:gd name="connsiteX730" fmla="*/ 2019586 w 3448621"/>
                    <a:gd name="connsiteY730" fmla="*/ 977551 h 1473422"/>
                    <a:gd name="connsiteX731" fmla="*/ 2019586 w 3448621"/>
                    <a:gd name="connsiteY731" fmla="*/ 977551 h 1473422"/>
                    <a:gd name="connsiteX732" fmla="*/ 2019586 w 3448621"/>
                    <a:gd name="connsiteY732" fmla="*/ 977551 h 1473422"/>
                    <a:gd name="connsiteX733" fmla="*/ 2034159 w 3448621"/>
                    <a:gd name="connsiteY733" fmla="*/ 977551 h 1473422"/>
                    <a:gd name="connsiteX734" fmla="*/ 2034159 w 3448621"/>
                    <a:gd name="connsiteY734" fmla="*/ 984790 h 1473422"/>
                    <a:gd name="connsiteX735" fmla="*/ 2034159 w 3448621"/>
                    <a:gd name="connsiteY735" fmla="*/ 984790 h 1473422"/>
                    <a:gd name="connsiteX736" fmla="*/ 2052447 w 3448621"/>
                    <a:gd name="connsiteY736" fmla="*/ 984790 h 1473422"/>
                    <a:gd name="connsiteX737" fmla="*/ 2052447 w 3448621"/>
                    <a:gd name="connsiteY737" fmla="*/ 993362 h 1473422"/>
                    <a:gd name="connsiteX738" fmla="*/ 2052447 w 3448621"/>
                    <a:gd name="connsiteY738" fmla="*/ 993362 h 1473422"/>
                    <a:gd name="connsiteX739" fmla="*/ 2059686 w 3448621"/>
                    <a:gd name="connsiteY739" fmla="*/ 993362 h 1473422"/>
                    <a:gd name="connsiteX740" fmla="*/ 2059686 w 3448621"/>
                    <a:gd name="connsiteY740" fmla="*/ 1000982 h 1473422"/>
                    <a:gd name="connsiteX741" fmla="*/ 2059686 w 3448621"/>
                    <a:gd name="connsiteY741" fmla="*/ 1000982 h 1473422"/>
                    <a:gd name="connsiteX742" fmla="*/ 2070640 w 3448621"/>
                    <a:gd name="connsiteY742" fmla="*/ 1000982 h 1473422"/>
                    <a:gd name="connsiteX743" fmla="*/ 2070640 w 3448621"/>
                    <a:gd name="connsiteY743" fmla="*/ 1007840 h 1473422"/>
                    <a:gd name="connsiteX744" fmla="*/ 2070640 w 3448621"/>
                    <a:gd name="connsiteY744" fmla="*/ 1007840 h 1473422"/>
                    <a:gd name="connsiteX745" fmla="*/ 2074259 w 3448621"/>
                    <a:gd name="connsiteY745" fmla="*/ 1007840 h 1473422"/>
                    <a:gd name="connsiteX746" fmla="*/ 2074259 w 3448621"/>
                    <a:gd name="connsiteY746" fmla="*/ 1013555 h 1473422"/>
                    <a:gd name="connsiteX747" fmla="*/ 2074259 w 3448621"/>
                    <a:gd name="connsiteY747" fmla="*/ 1013555 h 1473422"/>
                    <a:gd name="connsiteX748" fmla="*/ 2092547 w 3448621"/>
                    <a:gd name="connsiteY748" fmla="*/ 1013555 h 1473422"/>
                    <a:gd name="connsiteX749" fmla="*/ 2092547 w 3448621"/>
                    <a:gd name="connsiteY749" fmla="*/ 1013555 h 1473422"/>
                    <a:gd name="connsiteX750" fmla="*/ 2092547 w 3448621"/>
                    <a:gd name="connsiteY750" fmla="*/ 1013555 h 1473422"/>
                    <a:gd name="connsiteX751" fmla="*/ 2103406 w 3448621"/>
                    <a:gd name="connsiteY751" fmla="*/ 1013555 h 1473422"/>
                    <a:gd name="connsiteX752" fmla="*/ 2103406 w 3448621"/>
                    <a:gd name="connsiteY752" fmla="*/ 1013555 h 1473422"/>
                    <a:gd name="connsiteX753" fmla="*/ 2103406 w 3448621"/>
                    <a:gd name="connsiteY753" fmla="*/ 1013555 h 1473422"/>
                    <a:gd name="connsiteX754" fmla="*/ 2110740 w 3448621"/>
                    <a:gd name="connsiteY754" fmla="*/ 1013555 h 1473422"/>
                    <a:gd name="connsiteX755" fmla="*/ 2110740 w 3448621"/>
                    <a:gd name="connsiteY755" fmla="*/ 1022699 h 1473422"/>
                    <a:gd name="connsiteX756" fmla="*/ 2110740 w 3448621"/>
                    <a:gd name="connsiteY756" fmla="*/ 1022699 h 1473422"/>
                    <a:gd name="connsiteX757" fmla="*/ 2121694 w 3448621"/>
                    <a:gd name="connsiteY757" fmla="*/ 1022699 h 1473422"/>
                    <a:gd name="connsiteX758" fmla="*/ 2121694 w 3448621"/>
                    <a:gd name="connsiteY758" fmla="*/ 1030700 h 1473422"/>
                    <a:gd name="connsiteX759" fmla="*/ 2121694 w 3448621"/>
                    <a:gd name="connsiteY759" fmla="*/ 1030700 h 1473422"/>
                    <a:gd name="connsiteX760" fmla="*/ 2132648 w 3448621"/>
                    <a:gd name="connsiteY760" fmla="*/ 1030700 h 1473422"/>
                    <a:gd name="connsiteX761" fmla="*/ 2132648 w 3448621"/>
                    <a:gd name="connsiteY761" fmla="*/ 1038892 h 1473422"/>
                    <a:gd name="connsiteX762" fmla="*/ 2132648 w 3448621"/>
                    <a:gd name="connsiteY762" fmla="*/ 1038892 h 1473422"/>
                    <a:gd name="connsiteX763" fmla="*/ 2187321 w 3448621"/>
                    <a:gd name="connsiteY763" fmla="*/ 1038892 h 1473422"/>
                    <a:gd name="connsiteX764" fmla="*/ 2187321 w 3448621"/>
                    <a:gd name="connsiteY764" fmla="*/ 1047083 h 1473422"/>
                    <a:gd name="connsiteX765" fmla="*/ 2187321 w 3448621"/>
                    <a:gd name="connsiteY765" fmla="*/ 1047083 h 1473422"/>
                    <a:gd name="connsiteX766" fmla="*/ 2205514 w 3448621"/>
                    <a:gd name="connsiteY766" fmla="*/ 1047083 h 1473422"/>
                    <a:gd name="connsiteX767" fmla="*/ 2205514 w 3448621"/>
                    <a:gd name="connsiteY767" fmla="*/ 1056513 h 1473422"/>
                    <a:gd name="connsiteX768" fmla="*/ 2205514 w 3448621"/>
                    <a:gd name="connsiteY768" fmla="*/ 1056513 h 1473422"/>
                    <a:gd name="connsiteX769" fmla="*/ 2205514 w 3448621"/>
                    <a:gd name="connsiteY769" fmla="*/ 1056513 h 1473422"/>
                    <a:gd name="connsiteX770" fmla="*/ 2205514 w 3448621"/>
                    <a:gd name="connsiteY770" fmla="*/ 1056513 h 1473422"/>
                    <a:gd name="connsiteX771" fmla="*/ 2205514 w 3448621"/>
                    <a:gd name="connsiteY771" fmla="*/ 1056513 h 1473422"/>
                    <a:gd name="connsiteX772" fmla="*/ 2223707 w 3448621"/>
                    <a:gd name="connsiteY772" fmla="*/ 1056513 h 1473422"/>
                    <a:gd name="connsiteX773" fmla="*/ 2223707 w 3448621"/>
                    <a:gd name="connsiteY773" fmla="*/ 1056513 h 1473422"/>
                    <a:gd name="connsiteX774" fmla="*/ 2223707 w 3448621"/>
                    <a:gd name="connsiteY774" fmla="*/ 1056513 h 1473422"/>
                    <a:gd name="connsiteX775" fmla="*/ 2223707 w 3448621"/>
                    <a:gd name="connsiteY775" fmla="*/ 1056513 h 1473422"/>
                    <a:gd name="connsiteX776" fmla="*/ 2223707 w 3448621"/>
                    <a:gd name="connsiteY776" fmla="*/ 1056513 h 1473422"/>
                    <a:gd name="connsiteX777" fmla="*/ 2223707 w 3448621"/>
                    <a:gd name="connsiteY777" fmla="*/ 1056513 h 1473422"/>
                    <a:gd name="connsiteX778" fmla="*/ 2231041 w 3448621"/>
                    <a:gd name="connsiteY778" fmla="*/ 1056513 h 1473422"/>
                    <a:gd name="connsiteX779" fmla="*/ 2231041 w 3448621"/>
                    <a:gd name="connsiteY779" fmla="*/ 1056513 h 1473422"/>
                    <a:gd name="connsiteX780" fmla="*/ 2231041 w 3448621"/>
                    <a:gd name="connsiteY780" fmla="*/ 1056513 h 1473422"/>
                    <a:gd name="connsiteX781" fmla="*/ 2245614 w 3448621"/>
                    <a:gd name="connsiteY781" fmla="*/ 1056513 h 1473422"/>
                    <a:gd name="connsiteX782" fmla="*/ 2245614 w 3448621"/>
                    <a:gd name="connsiteY782" fmla="*/ 1056513 h 1473422"/>
                    <a:gd name="connsiteX783" fmla="*/ 2245614 w 3448621"/>
                    <a:gd name="connsiteY783" fmla="*/ 1056513 h 1473422"/>
                    <a:gd name="connsiteX784" fmla="*/ 2249234 w 3448621"/>
                    <a:gd name="connsiteY784" fmla="*/ 1056513 h 1473422"/>
                    <a:gd name="connsiteX785" fmla="*/ 2249234 w 3448621"/>
                    <a:gd name="connsiteY785" fmla="*/ 1056513 h 1473422"/>
                    <a:gd name="connsiteX786" fmla="*/ 2249234 w 3448621"/>
                    <a:gd name="connsiteY786" fmla="*/ 1056513 h 1473422"/>
                    <a:gd name="connsiteX787" fmla="*/ 2252948 w 3448621"/>
                    <a:gd name="connsiteY787" fmla="*/ 1056513 h 1473422"/>
                    <a:gd name="connsiteX788" fmla="*/ 2252948 w 3448621"/>
                    <a:gd name="connsiteY788" fmla="*/ 1068134 h 1473422"/>
                    <a:gd name="connsiteX789" fmla="*/ 2252948 w 3448621"/>
                    <a:gd name="connsiteY789" fmla="*/ 1068134 h 1473422"/>
                    <a:gd name="connsiteX790" fmla="*/ 2252948 w 3448621"/>
                    <a:gd name="connsiteY790" fmla="*/ 1068134 h 1473422"/>
                    <a:gd name="connsiteX791" fmla="*/ 2252948 w 3448621"/>
                    <a:gd name="connsiteY791" fmla="*/ 1068134 h 1473422"/>
                    <a:gd name="connsiteX792" fmla="*/ 2252948 w 3448621"/>
                    <a:gd name="connsiteY792" fmla="*/ 1068134 h 1473422"/>
                    <a:gd name="connsiteX793" fmla="*/ 2267522 w 3448621"/>
                    <a:gd name="connsiteY793" fmla="*/ 1068134 h 1473422"/>
                    <a:gd name="connsiteX794" fmla="*/ 2267522 w 3448621"/>
                    <a:gd name="connsiteY794" fmla="*/ 1068134 h 1473422"/>
                    <a:gd name="connsiteX795" fmla="*/ 2267522 w 3448621"/>
                    <a:gd name="connsiteY795" fmla="*/ 1068134 h 1473422"/>
                    <a:gd name="connsiteX796" fmla="*/ 2267522 w 3448621"/>
                    <a:gd name="connsiteY796" fmla="*/ 1068134 h 1473422"/>
                    <a:gd name="connsiteX797" fmla="*/ 2267522 w 3448621"/>
                    <a:gd name="connsiteY797" fmla="*/ 1068134 h 1473422"/>
                    <a:gd name="connsiteX798" fmla="*/ 2267522 w 3448621"/>
                    <a:gd name="connsiteY798" fmla="*/ 1068134 h 1473422"/>
                    <a:gd name="connsiteX799" fmla="*/ 2271141 w 3448621"/>
                    <a:gd name="connsiteY799" fmla="*/ 1068134 h 1473422"/>
                    <a:gd name="connsiteX800" fmla="*/ 2271141 w 3448621"/>
                    <a:gd name="connsiteY800" fmla="*/ 1068134 h 1473422"/>
                    <a:gd name="connsiteX801" fmla="*/ 2271141 w 3448621"/>
                    <a:gd name="connsiteY801" fmla="*/ 1068134 h 1473422"/>
                    <a:gd name="connsiteX802" fmla="*/ 2278380 w 3448621"/>
                    <a:gd name="connsiteY802" fmla="*/ 1068134 h 1473422"/>
                    <a:gd name="connsiteX803" fmla="*/ 2278380 w 3448621"/>
                    <a:gd name="connsiteY803" fmla="*/ 1068134 h 1473422"/>
                    <a:gd name="connsiteX804" fmla="*/ 2278380 w 3448621"/>
                    <a:gd name="connsiteY804" fmla="*/ 1068134 h 1473422"/>
                    <a:gd name="connsiteX805" fmla="*/ 2278380 w 3448621"/>
                    <a:gd name="connsiteY805" fmla="*/ 1068134 h 1473422"/>
                    <a:gd name="connsiteX806" fmla="*/ 2278380 w 3448621"/>
                    <a:gd name="connsiteY806" fmla="*/ 1068134 h 1473422"/>
                    <a:gd name="connsiteX807" fmla="*/ 2278380 w 3448621"/>
                    <a:gd name="connsiteY807" fmla="*/ 1068134 h 1473422"/>
                    <a:gd name="connsiteX808" fmla="*/ 2278380 w 3448621"/>
                    <a:gd name="connsiteY808" fmla="*/ 1068134 h 1473422"/>
                    <a:gd name="connsiteX809" fmla="*/ 2278380 w 3448621"/>
                    <a:gd name="connsiteY809" fmla="*/ 1068134 h 1473422"/>
                    <a:gd name="connsiteX810" fmla="*/ 2278380 w 3448621"/>
                    <a:gd name="connsiteY810" fmla="*/ 1068134 h 1473422"/>
                    <a:gd name="connsiteX811" fmla="*/ 2282095 w 3448621"/>
                    <a:gd name="connsiteY811" fmla="*/ 1068134 h 1473422"/>
                    <a:gd name="connsiteX812" fmla="*/ 2282095 w 3448621"/>
                    <a:gd name="connsiteY812" fmla="*/ 1076897 h 1473422"/>
                    <a:gd name="connsiteX813" fmla="*/ 2282095 w 3448621"/>
                    <a:gd name="connsiteY813" fmla="*/ 1076897 h 1473422"/>
                    <a:gd name="connsiteX814" fmla="*/ 2282095 w 3448621"/>
                    <a:gd name="connsiteY814" fmla="*/ 1076897 h 1473422"/>
                    <a:gd name="connsiteX815" fmla="*/ 2282095 w 3448621"/>
                    <a:gd name="connsiteY815" fmla="*/ 1076897 h 1473422"/>
                    <a:gd name="connsiteX816" fmla="*/ 2282095 w 3448621"/>
                    <a:gd name="connsiteY816" fmla="*/ 1076897 h 1473422"/>
                    <a:gd name="connsiteX817" fmla="*/ 2282095 w 3448621"/>
                    <a:gd name="connsiteY817" fmla="*/ 1076897 h 1473422"/>
                    <a:gd name="connsiteX818" fmla="*/ 2282095 w 3448621"/>
                    <a:gd name="connsiteY818" fmla="*/ 1076897 h 1473422"/>
                    <a:gd name="connsiteX819" fmla="*/ 2282095 w 3448621"/>
                    <a:gd name="connsiteY819" fmla="*/ 1076897 h 1473422"/>
                    <a:gd name="connsiteX820" fmla="*/ 2285714 w 3448621"/>
                    <a:gd name="connsiteY820" fmla="*/ 1076897 h 1473422"/>
                    <a:gd name="connsiteX821" fmla="*/ 2285714 w 3448621"/>
                    <a:gd name="connsiteY821" fmla="*/ 1076897 h 1473422"/>
                    <a:gd name="connsiteX822" fmla="*/ 2285714 w 3448621"/>
                    <a:gd name="connsiteY822" fmla="*/ 1076897 h 1473422"/>
                    <a:gd name="connsiteX823" fmla="*/ 2289334 w 3448621"/>
                    <a:gd name="connsiteY823" fmla="*/ 1076897 h 1473422"/>
                    <a:gd name="connsiteX824" fmla="*/ 2289334 w 3448621"/>
                    <a:gd name="connsiteY824" fmla="*/ 1085374 h 1473422"/>
                    <a:gd name="connsiteX825" fmla="*/ 2289334 w 3448621"/>
                    <a:gd name="connsiteY825" fmla="*/ 1085374 h 1473422"/>
                    <a:gd name="connsiteX826" fmla="*/ 2300288 w 3448621"/>
                    <a:gd name="connsiteY826" fmla="*/ 1085374 h 1473422"/>
                    <a:gd name="connsiteX827" fmla="*/ 2300288 w 3448621"/>
                    <a:gd name="connsiteY827" fmla="*/ 1085374 h 1473422"/>
                    <a:gd name="connsiteX828" fmla="*/ 2300288 w 3448621"/>
                    <a:gd name="connsiteY828" fmla="*/ 1085374 h 1473422"/>
                    <a:gd name="connsiteX829" fmla="*/ 2303907 w 3448621"/>
                    <a:gd name="connsiteY829" fmla="*/ 1085374 h 1473422"/>
                    <a:gd name="connsiteX830" fmla="*/ 2303907 w 3448621"/>
                    <a:gd name="connsiteY830" fmla="*/ 1085374 h 1473422"/>
                    <a:gd name="connsiteX831" fmla="*/ 2303907 w 3448621"/>
                    <a:gd name="connsiteY831" fmla="*/ 1085374 h 1473422"/>
                    <a:gd name="connsiteX832" fmla="*/ 2307622 w 3448621"/>
                    <a:gd name="connsiteY832" fmla="*/ 1085374 h 1473422"/>
                    <a:gd name="connsiteX833" fmla="*/ 2307622 w 3448621"/>
                    <a:gd name="connsiteY833" fmla="*/ 1085374 h 1473422"/>
                    <a:gd name="connsiteX834" fmla="*/ 2307622 w 3448621"/>
                    <a:gd name="connsiteY834" fmla="*/ 1085374 h 1473422"/>
                    <a:gd name="connsiteX835" fmla="*/ 2322195 w 3448621"/>
                    <a:gd name="connsiteY835" fmla="*/ 1085374 h 1473422"/>
                    <a:gd name="connsiteX836" fmla="*/ 2322195 w 3448621"/>
                    <a:gd name="connsiteY836" fmla="*/ 1085374 h 1473422"/>
                    <a:gd name="connsiteX837" fmla="*/ 2322195 w 3448621"/>
                    <a:gd name="connsiteY837" fmla="*/ 1085374 h 1473422"/>
                    <a:gd name="connsiteX838" fmla="*/ 2325815 w 3448621"/>
                    <a:gd name="connsiteY838" fmla="*/ 1085374 h 1473422"/>
                    <a:gd name="connsiteX839" fmla="*/ 2325815 w 3448621"/>
                    <a:gd name="connsiteY839" fmla="*/ 1085374 h 1473422"/>
                    <a:gd name="connsiteX840" fmla="*/ 2325815 w 3448621"/>
                    <a:gd name="connsiteY840" fmla="*/ 1085374 h 1473422"/>
                    <a:gd name="connsiteX841" fmla="*/ 2329434 w 3448621"/>
                    <a:gd name="connsiteY841" fmla="*/ 1085374 h 1473422"/>
                    <a:gd name="connsiteX842" fmla="*/ 2329434 w 3448621"/>
                    <a:gd name="connsiteY842" fmla="*/ 1085374 h 1473422"/>
                    <a:gd name="connsiteX843" fmla="*/ 2329434 w 3448621"/>
                    <a:gd name="connsiteY843" fmla="*/ 1085374 h 1473422"/>
                    <a:gd name="connsiteX844" fmla="*/ 2329434 w 3448621"/>
                    <a:gd name="connsiteY844" fmla="*/ 1085374 h 1473422"/>
                    <a:gd name="connsiteX845" fmla="*/ 2329434 w 3448621"/>
                    <a:gd name="connsiteY845" fmla="*/ 1085374 h 1473422"/>
                    <a:gd name="connsiteX846" fmla="*/ 2329434 w 3448621"/>
                    <a:gd name="connsiteY846" fmla="*/ 1085374 h 1473422"/>
                    <a:gd name="connsiteX847" fmla="*/ 2333149 w 3448621"/>
                    <a:gd name="connsiteY847" fmla="*/ 1085374 h 1473422"/>
                    <a:gd name="connsiteX848" fmla="*/ 2333149 w 3448621"/>
                    <a:gd name="connsiteY848" fmla="*/ 1095661 h 1473422"/>
                    <a:gd name="connsiteX849" fmla="*/ 2333149 w 3448621"/>
                    <a:gd name="connsiteY849" fmla="*/ 1095661 h 1473422"/>
                    <a:gd name="connsiteX850" fmla="*/ 2333149 w 3448621"/>
                    <a:gd name="connsiteY850" fmla="*/ 1095661 h 1473422"/>
                    <a:gd name="connsiteX851" fmla="*/ 2333149 w 3448621"/>
                    <a:gd name="connsiteY851" fmla="*/ 1095661 h 1473422"/>
                    <a:gd name="connsiteX852" fmla="*/ 2333149 w 3448621"/>
                    <a:gd name="connsiteY852" fmla="*/ 1095661 h 1473422"/>
                    <a:gd name="connsiteX853" fmla="*/ 2336768 w 3448621"/>
                    <a:gd name="connsiteY853" fmla="*/ 1095661 h 1473422"/>
                    <a:gd name="connsiteX854" fmla="*/ 2336768 w 3448621"/>
                    <a:gd name="connsiteY854" fmla="*/ 1106138 h 1473422"/>
                    <a:gd name="connsiteX855" fmla="*/ 2336768 w 3448621"/>
                    <a:gd name="connsiteY855" fmla="*/ 1106138 h 1473422"/>
                    <a:gd name="connsiteX856" fmla="*/ 2344007 w 3448621"/>
                    <a:gd name="connsiteY856" fmla="*/ 1106138 h 1473422"/>
                    <a:gd name="connsiteX857" fmla="*/ 2344007 w 3448621"/>
                    <a:gd name="connsiteY857" fmla="*/ 1106138 h 1473422"/>
                    <a:gd name="connsiteX858" fmla="*/ 2344007 w 3448621"/>
                    <a:gd name="connsiteY858" fmla="*/ 1106138 h 1473422"/>
                    <a:gd name="connsiteX859" fmla="*/ 2344007 w 3448621"/>
                    <a:gd name="connsiteY859" fmla="*/ 1106138 h 1473422"/>
                    <a:gd name="connsiteX860" fmla="*/ 2344007 w 3448621"/>
                    <a:gd name="connsiteY860" fmla="*/ 1106138 h 1473422"/>
                    <a:gd name="connsiteX861" fmla="*/ 2344007 w 3448621"/>
                    <a:gd name="connsiteY861" fmla="*/ 1106138 h 1473422"/>
                    <a:gd name="connsiteX862" fmla="*/ 2344007 w 3448621"/>
                    <a:gd name="connsiteY862" fmla="*/ 1106138 h 1473422"/>
                    <a:gd name="connsiteX863" fmla="*/ 2344007 w 3448621"/>
                    <a:gd name="connsiteY863" fmla="*/ 1106138 h 1473422"/>
                    <a:gd name="connsiteX864" fmla="*/ 2344007 w 3448621"/>
                    <a:gd name="connsiteY864" fmla="*/ 1106138 h 1473422"/>
                    <a:gd name="connsiteX865" fmla="*/ 2376868 w 3448621"/>
                    <a:gd name="connsiteY865" fmla="*/ 1106138 h 1473422"/>
                    <a:gd name="connsiteX866" fmla="*/ 2376868 w 3448621"/>
                    <a:gd name="connsiteY866" fmla="*/ 1106138 h 1473422"/>
                    <a:gd name="connsiteX867" fmla="*/ 2376868 w 3448621"/>
                    <a:gd name="connsiteY867" fmla="*/ 1106138 h 1473422"/>
                    <a:gd name="connsiteX868" fmla="*/ 2376868 w 3448621"/>
                    <a:gd name="connsiteY868" fmla="*/ 1106138 h 1473422"/>
                    <a:gd name="connsiteX869" fmla="*/ 2376868 w 3448621"/>
                    <a:gd name="connsiteY869" fmla="*/ 1106138 h 1473422"/>
                    <a:gd name="connsiteX870" fmla="*/ 2376868 w 3448621"/>
                    <a:gd name="connsiteY870" fmla="*/ 1106138 h 1473422"/>
                    <a:gd name="connsiteX871" fmla="*/ 2376868 w 3448621"/>
                    <a:gd name="connsiteY871" fmla="*/ 1106138 h 1473422"/>
                    <a:gd name="connsiteX872" fmla="*/ 2376868 w 3448621"/>
                    <a:gd name="connsiteY872" fmla="*/ 1106138 h 1473422"/>
                    <a:gd name="connsiteX873" fmla="*/ 2376868 w 3448621"/>
                    <a:gd name="connsiteY873" fmla="*/ 1106138 h 1473422"/>
                    <a:gd name="connsiteX874" fmla="*/ 2380488 w 3448621"/>
                    <a:gd name="connsiteY874" fmla="*/ 1106138 h 1473422"/>
                    <a:gd name="connsiteX875" fmla="*/ 2380488 w 3448621"/>
                    <a:gd name="connsiteY875" fmla="*/ 1106138 h 1473422"/>
                    <a:gd name="connsiteX876" fmla="*/ 2380488 w 3448621"/>
                    <a:gd name="connsiteY876" fmla="*/ 1106138 h 1473422"/>
                    <a:gd name="connsiteX877" fmla="*/ 2384108 w 3448621"/>
                    <a:gd name="connsiteY877" fmla="*/ 1106138 h 1473422"/>
                    <a:gd name="connsiteX878" fmla="*/ 2384108 w 3448621"/>
                    <a:gd name="connsiteY878" fmla="*/ 1106138 h 1473422"/>
                    <a:gd name="connsiteX879" fmla="*/ 2384108 w 3448621"/>
                    <a:gd name="connsiteY879" fmla="*/ 1106138 h 1473422"/>
                    <a:gd name="connsiteX880" fmla="*/ 2384108 w 3448621"/>
                    <a:gd name="connsiteY880" fmla="*/ 1106138 h 1473422"/>
                    <a:gd name="connsiteX881" fmla="*/ 2384108 w 3448621"/>
                    <a:gd name="connsiteY881" fmla="*/ 1106138 h 1473422"/>
                    <a:gd name="connsiteX882" fmla="*/ 2384108 w 3448621"/>
                    <a:gd name="connsiteY882" fmla="*/ 1106138 h 1473422"/>
                    <a:gd name="connsiteX883" fmla="*/ 2398681 w 3448621"/>
                    <a:gd name="connsiteY883" fmla="*/ 1106138 h 1473422"/>
                    <a:gd name="connsiteX884" fmla="*/ 2398681 w 3448621"/>
                    <a:gd name="connsiteY884" fmla="*/ 1106138 h 1473422"/>
                    <a:gd name="connsiteX885" fmla="*/ 2398681 w 3448621"/>
                    <a:gd name="connsiteY885" fmla="*/ 1106138 h 1473422"/>
                    <a:gd name="connsiteX886" fmla="*/ 2406015 w 3448621"/>
                    <a:gd name="connsiteY886" fmla="*/ 1106138 h 1473422"/>
                    <a:gd name="connsiteX887" fmla="*/ 2406015 w 3448621"/>
                    <a:gd name="connsiteY887" fmla="*/ 1106138 h 1473422"/>
                    <a:gd name="connsiteX888" fmla="*/ 2406015 w 3448621"/>
                    <a:gd name="connsiteY888" fmla="*/ 1106138 h 1473422"/>
                    <a:gd name="connsiteX889" fmla="*/ 2406015 w 3448621"/>
                    <a:gd name="connsiteY889" fmla="*/ 1106138 h 1473422"/>
                    <a:gd name="connsiteX890" fmla="*/ 2406015 w 3448621"/>
                    <a:gd name="connsiteY890" fmla="*/ 1106138 h 1473422"/>
                    <a:gd name="connsiteX891" fmla="*/ 2406015 w 3448621"/>
                    <a:gd name="connsiteY891" fmla="*/ 1106138 h 1473422"/>
                    <a:gd name="connsiteX892" fmla="*/ 2406015 w 3448621"/>
                    <a:gd name="connsiteY892" fmla="*/ 1106138 h 1473422"/>
                    <a:gd name="connsiteX893" fmla="*/ 2406015 w 3448621"/>
                    <a:gd name="connsiteY893" fmla="*/ 1106138 h 1473422"/>
                    <a:gd name="connsiteX894" fmla="*/ 2406015 w 3448621"/>
                    <a:gd name="connsiteY894" fmla="*/ 1106138 h 1473422"/>
                    <a:gd name="connsiteX895" fmla="*/ 2409635 w 3448621"/>
                    <a:gd name="connsiteY895" fmla="*/ 1106138 h 1473422"/>
                    <a:gd name="connsiteX896" fmla="*/ 2409635 w 3448621"/>
                    <a:gd name="connsiteY896" fmla="*/ 1106138 h 1473422"/>
                    <a:gd name="connsiteX897" fmla="*/ 2409635 w 3448621"/>
                    <a:gd name="connsiteY897" fmla="*/ 1106138 h 1473422"/>
                    <a:gd name="connsiteX898" fmla="*/ 2413349 w 3448621"/>
                    <a:gd name="connsiteY898" fmla="*/ 1106138 h 1473422"/>
                    <a:gd name="connsiteX899" fmla="*/ 2413349 w 3448621"/>
                    <a:gd name="connsiteY899" fmla="*/ 1106138 h 1473422"/>
                    <a:gd name="connsiteX900" fmla="*/ 2413349 w 3448621"/>
                    <a:gd name="connsiteY900" fmla="*/ 1106138 h 1473422"/>
                    <a:gd name="connsiteX901" fmla="*/ 2427923 w 3448621"/>
                    <a:gd name="connsiteY901" fmla="*/ 1106138 h 1473422"/>
                    <a:gd name="connsiteX902" fmla="*/ 2427923 w 3448621"/>
                    <a:gd name="connsiteY902" fmla="*/ 1106138 h 1473422"/>
                    <a:gd name="connsiteX903" fmla="*/ 2427923 w 3448621"/>
                    <a:gd name="connsiteY903" fmla="*/ 1106138 h 1473422"/>
                    <a:gd name="connsiteX904" fmla="*/ 2431542 w 3448621"/>
                    <a:gd name="connsiteY904" fmla="*/ 1106138 h 1473422"/>
                    <a:gd name="connsiteX905" fmla="*/ 2431542 w 3448621"/>
                    <a:gd name="connsiteY905" fmla="*/ 1106138 h 1473422"/>
                    <a:gd name="connsiteX906" fmla="*/ 2431542 w 3448621"/>
                    <a:gd name="connsiteY906" fmla="*/ 1106138 h 1473422"/>
                    <a:gd name="connsiteX907" fmla="*/ 2449735 w 3448621"/>
                    <a:gd name="connsiteY907" fmla="*/ 1106138 h 1473422"/>
                    <a:gd name="connsiteX908" fmla="*/ 2449735 w 3448621"/>
                    <a:gd name="connsiteY908" fmla="*/ 1106138 h 1473422"/>
                    <a:gd name="connsiteX909" fmla="*/ 2449735 w 3448621"/>
                    <a:gd name="connsiteY909" fmla="*/ 1106138 h 1473422"/>
                    <a:gd name="connsiteX910" fmla="*/ 2449735 w 3448621"/>
                    <a:gd name="connsiteY910" fmla="*/ 1106138 h 1473422"/>
                    <a:gd name="connsiteX911" fmla="*/ 2449735 w 3448621"/>
                    <a:gd name="connsiteY911" fmla="*/ 1106138 h 1473422"/>
                    <a:gd name="connsiteX912" fmla="*/ 2449735 w 3448621"/>
                    <a:gd name="connsiteY912" fmla="*/ 1106138 h 1473422"/>
                    <a:gd name="connsiteX913" fmla="*/ 2457069 w 3448621"/>
                    <a:gd name="connsiteY913" fmla="*/ 1106138 h 1473422"/>
                    <a:gd name="connsiteX914" fmla="*/ 2457069 w 3448621"/>
                    <a:gd name="connsiteY914" fmla="*/ 1106138 h 1473422"/>
                    <a:gd name="connsiteX915" fmla="*/ 2457069 w 3448621"/>
                    <a:gd name="connsiteY915" fmla="*/ 1106138 h 1473422"/>
                    <a:gd name="connsiteX916" fmla="*/ 2475262 w 3448621"/>
                    <a:gd name="connsiteY916" fmla="*/ 1106138 h 1473422"/>
                    <a:gd name="connsiteX917" fmla="*/ 2475262 w 3448621"/>
                    <a:gd name="connsiteY917" fmla="*/ 1106138 h 1473422"/>
                    <a:gd name="connsiteX918" fmla="*/ 2475262 w 3448621"/>
                    <a:gd name="connsiteY918" fmla="*/ 1106138 h 1473422"/>
                    <a:gd name="connsiteX919" fmla="*/ 2478881 w 3448621"/>
                    <a:gd name="connsiteY919" fmla="*/ 1106138 h 1473422"/>
                    <a:gd name="connsiteX920" fmla="*/ 2478881 w 3448621"/>
                    <a:gd name="connsiteY920" fmla="*/ 1121283 h 1473422"/>
                    <a:gd name="connsiteX921" fmla="*/ 2478881 w 3448621"/>
                    <a:gd name="connsiteY921" fmla="*/ 1121283 h 1473422"/>
                    <a:gd name="connsiteX922" fmla="*/ 2482596 w 3448621"/>
                    <a:gd name="connsiteY922" fmla="*/ 1121283 h 1473422"/>
                    <a:gd name="connsiteX923" fmla="*/ 2482596 w 3448621"/>
                    <a:gd name="connsiteY923" fmla="*/ 1121283 h 1473422"/>
                    <a:gd name="connsiteX924" fmla="*/ 2482596 w 3448621"/>
                    <a:gd name="connsiteY924" fmla="*/ 1121283 h 1473422"/>
                    <a:gd name="connsiteX925" fmla="*/ 2486216 w 3448621"/>
                    <a:gd name="connsiteY925" fmla="*/ 1121283 h 1473422"/>
                    <a:gd name="connsiteX926" fmla="*/ 2486216 w 3448621"/>
                    <a:gd name="connsiteY926" fmla="*/ 1136333 h 1473422"/>
                    <a:gd name="connsiteX927" fmla="*/ 2486216 w 3448621"/>
                    <a:gd name="connsiteY927" fmla="*/ 1136333 h 1473422"/>
                    <a:gd name="connsiteX928" fmla="*/ 2486216 w 3448621"/>
                    <a:gd name="connsiteY928" fmla="*/ 1136333 h 1473422"/>
                    <a:gd name="connsiteX929" fmla="*/ 2486216 w 3448621"/>
                    <a:gd name="connsiteY929" fmla="*/ 1136333 h 1473422"/>
                    <a:gd name="connsiteX930" fmla="*/ 2486216 w 3448621"/>
                    <a:gd name="connsiteY930" fmla="*/ 1136333 h 1473422"/>
                    <a:gd name="connsiteX931" fmla="*/ 2489835 w 3448621"/>
                    <a:gd name="connsiteY931" fmla="*/ 1136333 h 1473422"/>
                    <a:gd name="connsiteX932" fmla="*/ 2489835 w 3448621"/>
                    <a:gd name="connsiteY932" fmla="*/ 1140428 h 1473422"/>
                    <a:gd name="connsiteX933" fmla="*/ 2489835 w 3448621"/>
                    <a:gd name="connsiteY933" fmla="*/ 1140428 h 1473422"/>
                    <a:gd name="connsiteX934" fmla="*/ 2508123 w 3448621"/>
                    <a:gd name="connsiteY934" fmla="*/ 1140428 h 1473422"/>
                    <a:gd name="connsiteX935" fmla="*/ 2508123 w 3448621"/>
                    <a:gd name="connsiteY935" fmla="*/ 1140428 h 1473422"/>
                    <a:gd name="connsiteX936" fmla="*/ 2508123 w 3448621"/>
                    <a:gd name="connsiteY936" fmla="*/ 1140428 h 1473422"/>
                    <a:gd name="connsiteX937" fmla="*/ 2508123 w 3448621"/>
                    <a:gd name="connsiteY937" fmla="*/ 1140428 h 1473422"/>
                    <a:gd name="connsiteX938" fmla="*/ 2508123 w 3448621"/>
                    <a:gd name="connsiteY938" fmla="*/ 1140428 h 1473422"/>
                    <a:gd name="connsiteX939" fmla="*/ 2508123 w 3448621"/>
                    <a:gd name="connsiteY939" fmla="*/ 1140428 h 1473422"/>
                    <a:gd name="connsiteX940" fmla="*/ 2508123 w 3448621"/>
                    <a:gd name="connsiteY940" fmla="*/ 1140428 h 1473422"/>
                    <a:gd name="connsiteX941" fmla="*/ 2508123 w 3448621"/>
                    <a:gd name="connsiteY941" fmla="*/ 1140428 h 1473422"/>
                    <a:gd name="connsiteX942" fmla="*/ 2508123 w 3448621"/>
                    <a:gd name="connsiteY942" fmla="*/ 1140428 h 1473422"/>
                    <a:gd name="connsiteX943" fmla="*/ 2511743 w 3448621"/>
                    <a:gd name="connsiteY943" fmla="*/ 1140428 h 1473422"/>
                    <a:gd name="connsiteX944" fmla="*/ 2511743 w 3448621"/>
                    <a:gd name="connsiteY944" fmla="*/ 1157478 h 1473422"/>
                    <a:gd name="connsiteX945" fmla="*/ 2511743 w 3448621"/>
                    <a:gd name="connsiteY945" fmla="*/ 1157478 h 1473422"/>
                    <a:gd name="connsiteX946" fmla="*/ 2522697 w 3448621"/>
                    <a:gd name="connsiteY946" fmla="*/ 1157478 h 1473422"/>
                    <a:gd name="connsiteX947" fmla="*/ 2522697 w 3448621"/>
                    <a:gd name="connsiteY947" fmla="*/ 1157478 h 1473422"/>
                    <a:gd name="connsiteX948" fmla="*/ 2522697 w 3448621"/>
                    <a:gd name="connsiteY948" fmla="*/ 1157478 h 1473422"/>
                    <a:gd name="connsiteX949" fmla="*/ 2529935 w 3448621"/>
                    <a:gd name="connsiteY949" fmla="*/ 1157478 h 1473422"/>
                    <a:gd name="connsiteX950" fmla="*/ 2529935 w 3448621"/>
                    <a:gd name="connsiteY950" fmla="*/ 1173480 h 1473422"/>
                    <a:gd name="connsiteX951" fmla="*/ 2529935 w 3448621"/>
                    <a:gd name="connsiteY951" fmla="*/ 1173480 h 1473422"/>
                    <a:gd name="connsiteX952" fmla="*/ 2529935 w 3448621"/>
                    <a:gd name="connsiteY952" fmla="*/ 1173480 h 1473422"/>
                    <a:gd name="connsiteX953" fmla="*/ 2529935 w 3448621"/>
                    <a:gd name="connsiteY953" fmla="*/ 1173480 h 1473422"/>
                    <a:gd name="connsiteX954" fmla="*/ 2529935 w 3448621"/>
                    <a:gd name="connsiteY954" fmla="*/ 1173480 h 1473422"/>
                    <a:gd name="connsiteX955" fmla="*/ 2537270 w 3448621"/>
                    <a:gd name="connsiteY955" fmla="*/ 1173480 h 1473422"/>
                    <a:gd name="connsiteX956" fmla="*/ 2537270 w 3448621"/>
                    <a:gd name="connsiteY956" fmla="*/ 1173480 h 1473422"/>
                    <a:gd name="connsiteX957" fmla="*/ 2537270 w 3448621"/>
                    <a:gd name="connsiteY957" fmla="*/ 1173480 h 1473422"/>
                    <a:gd name="connsiteX958" fmla="*/ 2548223 w 3448621"/>
                    <a:gd name="connsiteY958" fmla="*/ 1173480 h 1473422"/>
                    <a:gd name="connsiteX959" fmla="*/ 2548223 w 3448621"/>
                    <a:gd name="connsiteY959" fmla="*/ 1189196 h 1473422"/>
                    <a:gd name="connsiteX960" fmla="*/ 2548223 w 3448621"/>
                    <a:gd name="connsiteY960" fmla="*/ 1189196 h 1473422"/>
                    <a:gd name="connsiteX961" fmla="*/ 2551843 w 3448621"/>
                    <a:gd name="connsiteY961" fmla="*/ 1189196 h 1473422"/>
                    <a:gd name="connsiteX962" fmla="*/ 2551843 w 3448621"/>
                    <a:gd name="connsiteY962" fmla="*/ 1189196 h 1473422"/>
                    <a:gd name="connsiteX963" fmla="*/ 2551843 w 3448621"/>
                    <a:gd name="connsiteY963" fmla="*/ 1189196 h 1473422"/>
                    <a:gd name="connsiteX964" fmla="*/ 2551843 w 3448621"/>
                    <a:gd name="connsiteY964" fmla="*/ 1189196 h 1473422"/>
                    <a:gd name="connsiteX965" fmla="*/ 2551843 w 3448621"/>
                    <a:gd name="connsiteY965" fmla="*/ 1189196 h 1473422"/>
                    <a:gd name="connsiteX966" fmla="*/ 2551843 w 3448621"/>
                    <a:gd name="connsiteY966" fmla="*/ 1189196 h 1473422"/>
                    <a:gd name="connsiteX967" fmla="*/ 2562797 w 3448621"/>
                    <a:gd name="connsiteY967" fmla="*/ 1189196 h 1473422"/>
                    <a:gd name="connsiteX968" fmla="*/ 2562797 w 3448621"/>
                    <a:gd name="connsiteY968" fmla="*/ 1189196 h 1473422"/>
                    <a:gd name="connsiteX969" fmla="*/ 2562797 w 3448621"/>
                    <a:gd name="connsiteY969" fmla="*/ 1189196 h 1473422"/>
                    <a:gd name="connsiteX970" fmla="*/ 2580989 w 3448621"/>
                    <a:gd name="connsiteY970" fmla="*/ 1189196 h 1473422"/>
                    <a:gd name="connsiteX971" fmla="*/ 2580989 w 3448621"/>
                    <a:gd name="connsiteY971" fmla="*/ 1189196 h 1473422"/>
                    <a:gd name="connsiteX972" fmla="*/ 2580989 w 3448621"/>
                    <a:gd name="connsiteY972" fmla="*/ 1189196 h 1473422"/>
                    <a:gd name="connsiteX973" fmla="*/ 2584609 w 3448621"/>
                    <a:gd name="connsiteY973" fmla="*/ 1189196 h 1473422"/>
                    <a:gd name="connsiteX974" fmla="*/ 2584609 w 3448621"/>
                    <a:gd name="connsiteY974" fmla="*/ 1189196 h 1473422"/>
                    <a:gd name="connsiteX975" fmla="*/ 2584609 w 3448621"/>
                    <a:gd name="connsiteY975" fmla="*/ 1189196 h 1473422"/>
                    <a:gd name="connsiteX976" fmla="*/ 2599182 w 3448621"/>
                    <a:gd name="connsiteY976" fmla="*/ 1189196 h 1473422"/>
                    <a:gd name="connsiteX977" fmla="*/ 2599182 w 3448621"/>
                    <a:gd name="connsiteY977" fmla="*/ 1189196 h 1473422"/>
                    <a:gd name="connsiteX978" fmla="*/ 2599182 w 3448621"/>
                    <a:gd name="connsiteY978" fmla="*/ 1189196 h 1473422"/>
                    <a:gd name="connsiteX979" fmla="*/ 2635663 w 3448621"/>
                    <a:gd name="connsiteY979" fmla="*/ 1189196 h 1473422"/>
                    <a:gd name="connsiteX980" fmla="*/ 2635663 w 3448621"/>
                    <a:gd name="connsiteY980" fmla="*/ 1189196 h 1473422"/>
                    <a:gd name="connsiteX981" fmla="*/ 2635663 w 3448621"/>
                    <a:gd name="connsiteY981" fmla="*/ 1189196 h 1473422"/>
                    <a:gd name="connsiteX982" fmla="*/ 2639282 w 3448621"/>
                    <a:gd name="connsiteY982" fmla="*/ 1189196 h 1473422"/>
                    <a:gd name="connsiteX983" fmla="*/ 2639282 w 3448621"/>
                    <a:gd name="connsiteY983" fmla="*/ 1189196 h 1473422"/>
                    <a:gd name="connsiteX984" fmla="*/ 2639282 w 3448621"/>
                    <a:gd name="connsiteY984" fmla="*/ 1189196 h 1473422"/>
                    <a:gd name="connsiteX985" fmla="*/ 2650236 w 3448621"/>
                    <a:gd name="connsiteY985" fmla="*/ 1189196 h 1473422"/>
                    <a:gd name="connsiteX986" fmla="*/ 2650236 w 3448621"/>
                    <a:gd name="connsiteY986" fmla="*/ 1189196 h 1473422"/>
                    <a:gd name="connsiteX987" fmla="*/ 2650236 w 3448621"/>
                    <a:gd name="connsiteY987" fmla="*/ 1189196 h 1473422"/>
                    <a:gd name="connsiteX988" fmla="*/ 2653951 w 3448621"/>
                    <a:gd name="connsiteY988" fmla="*/ 1189196 h 1473422"/>
                    <a:gd name="connsiteX989" fmla="*/ 2653951 w 3448621"/>
                    <a:gd name="connsiteY989" fmla="*/ 1189196 h 1473422"/>
                    <a:gd name="connsiteX990" fmla="*/ 2653951 w 3448621"/>
                    <a:gd name="connsiteY990" fmla="*/ 1189196 h 1473422"/>
                    <a:gd name="connsiteX991" fmla="*/ 2657570 w 3448621"/>
                    <a:gd name="connsiteY991" fmla="*/ 1189196 h 1473422"/>
                    <a:gd name="connsiteX992" fmla="*/ 2657570 w 3448621"/>
                    <a:gd name="connsiteY992" fmla="*/ 1189196 h 1473422"/>
                    <a:gd name="connsiteX993" fmla="*/ 2657570 w 3448621"/>
                    <a:gd name="connsiteY993" fmla="*/ 1189196 h 1473422"/>
                    <a:gd name="connsiteX994" fmla="*/ 2661190 w 3448621"/>
                    <a:gd name="connsiteY994" fmla="*/ 1189196 h 1473422"/>
                    <a:gd name="connsiteX995" fmla="*/ 2661190 w 3448621"/>
                    <a:gd name="connsiteY995" fmla="*/ 1189196 h 1473422"/>
                    <a:gd name="connsiteX996" fmla="*/ 2661190 w 3448621"/>
                    <a:gd name="connsiteY996" fmla="*/ 1189196 h 1473422"/>
                    <a:gd name="connsiteX997" fmla="*/ 2664809 w 3448621"/>
                    <a:gd name="connsiteY997" fmla="*/ 1189196 h 1473422"/>
                    <a:gd name="connsiteX998" fmla="*/ 2664809 w 3448621"/>
                    <a:gd name="connsiteY998" fmla="*/ 1189196 h 1473422"/>
                    <a:gd name="connsiteX999" fmla="*/ 2664809 w 3448621"/>
                    <a:gd name="connsiteY999" fmla="*/ 1189196 h 1473422"/>
                    <a:gd name="connsiteX1000" fmla="*/ 2672143 w 3448621"/>
                    <a:gd name="connsiteY1000" fmla="*/ 1189196 h 1473422"/>
                    <a:gd name="connsiteX1001" fmla="*/ 2672143 w 3448621"/>
                    <a:gd name="connsiteY1001" fmla="*/ 1220248 h 1473422"/>
                    <a:gd name="connsiteX1002" fmla="*/ 2672143 w 3448621"/>
                    <a:gd name="connsiteY1002" fmla="*/ 1220248 h 1473422"/>
                    <a:gd name="connsiteX1003" fmla="*/ 2675763 w 3448621"/>
                    <a:gd name="connsiteY1003" fmla="*/ 1220248 h 1473422"/>
                    <a:gd name="connsiteX1004" fmla="*/ 2675763 w 3448621"/>
                    <a:gd name="connsiteY1004" fmla="*/ 1220248 h 1473422"/>
                    <a:gd name="connsiteX1005" fmla="*/ 2675763 w 3448621"/>
                    <a:gd name="connsiteY1005" fmla="*/ 1220248 h 1473422"/>
                    <a:gd name="connsiteX1006" fmla="*/ 2679383 w 3448621"/>
                    <a:gd name="connsiteY1006" fmla="*/ 1220248 h 1473422"/>
                    <a:gd name="connsiteX1007" fmla="*/ 2679383 w 3448621"/>
                    <a:gd name="connsiteY1007" fmla="*/ 1220248 h 1473422"/>
                    <a:gd name="connsiteX1008" fmla="*/ 2679383 w 3448621"/>
                    <a:gd name="connsiteY1008" fmla="*/ 1220248 h 1473422"/>
                    <a:gd name="connsiteX1009" fmla="*/ 2679383 w 3448621"/>
                    <a:gd name="connsiteY1009" fmla="*/ 1220248 h 1473422"/>
                    <a:gd name="connsiteX1010" fmla="*/ 2679383 w 3448621"/>
                    <a:gd name="connsiteY1010" fmla="*/ 1220248 h 1473422"/>
                    <a:gd name="connsiteX1011" fmla="*/ 2679383 w 3448621"/>
                    <a:gd name="connsiteY1011" fmla="*/ 1220248 h 1473422"/>
                    <a:gd name="connsiteX1012" fmla="*/ 2715863 w 3448621"/>
                    <a:gd name="connsiteY1012" fmla="*/ 1220248 h 1473422"/>
                    <a:gd name="connsiteX1013" fmla="*/ 2715863 w 3448621"/>
                    <a:gd name="connsiteY1013" fmla="*/ 1220248 h 1473422"/>
                    <a:gd name="connsiteX1014" fmla="*/ 2715863 w 3448621"/>
                    <a:gd name="connsiteY1014" fmla="*/ 1220248 h 1473422"/>
                    <a:gd name="connsiteX1015" fmla="*/ 2715863 w 3448621"/>
                    <a:gd name="connsiteY1015" fmla="*/ 1220248 h 1473422"/>
                    <a:gd name="connsiteX1016" fmla="*/ 2715863 w 3448621"/>
                    <a:gd name="connsiteY1016" fmla="*/ 1220248 h 1473422"/>
                    <a:gd name="connsiteX1017" fmla="*/ 2715863 w 3448621"/>
                    <a:gd name="connsiteY1017" fmla="*/ 1220248 h 1473422"/>
                    <a:gd name="connsiteX1018" fmla="*/ 2755964 w 3448621"/>
                    <a:gd name="connsiteY1018" fmla="*/ 1220248 h 1473422"/>
                    <a:gd name="connsiteX1019" fmla="*/ 2755964 w 3448621"/>
                    <a:gd name="connsiteY1019" fmla="*/ 1220248 h 1473422"/>
                    <a:gd name="connsiteX1020" fmla="*/ 2755964 w 3448621"/>
                    <a:gd name="connsiteY1020" fmla="*/ 1220248 h 1473422"/>
                    <a:gd name="connsiteX1021" fmla="*/ 2763298 w 3448621"/>
                    <a:gd name="connsiteY1021" fmla="*/ 1220248 h 1473422"/>
                    <a:gd name="connsiteX1022" fmla="*/ 2763298 w 3448621"/>
                    <a:gd name="connsiteY1022" fmla="*/ 1220248 h 1473422"/>
                    <a:gd name="connsiteX1023" fmla="*/ 2763298 w 3448621"/>
                    <a:gd name="connsiteY1023" fmla="*/ 1220248 h 1473422"/>
                    <a:gd name="connsiteX1024" fmla="*/ 2763298 w 3448621"/>
                    <a:gd name="connsiteY1024" fmla="*/ 1220248 h 1473422"/>
                    <a:gd name="connsiteX1025" fmla="*/ 2763298 w 3448621"/>
                    <a:gd name="connsiteY1025" fmla="*/ 1220248 h 1473422"/>
                    <a:gd name="connsiteX1026" fmla="*/ 2763298 w 3448621"/>
                    <a:gd name="connsiteY1026" fmla="*/ 1220248 h 1473422"/>
                    <a:gd name="connsiteX1027" fmla="*/ 2766917 w 3448621"/>
                    <a:gd name="connsiteY1027" fmla="*/ 1220248 h 1473422"/>
                    <a:gd name="connsiteX1028" fmla="*/ 2766917 w 3448621"/>
                    <a:gd name="connsiteY1028" fmla="*/ 1220248 h 1473422"/>
                    <a:gd name="connsiteX1029" fmla="*/ 2766917 w 3448621"/>
                    <a:gd name="connsiteY1029" fmla="*/ 1220248 h 1473422"/>
                    <a:gd name="connsiteX1030" fmla="*/ 2785110 w 3448621"/>
                    <a:gd name="connsiteY1030" fmla="*/ 1220248 h 1473422"/>
                    <a:gd name="connsiteX1031" fmla="*/ 2785110 w 3448621"/>
                    <a:gd name="connsiteY1031" fmla="*/ 1220248 h 1473422"/>
                    <a:gd name="connsiteX1032" fmla="*/ 2785110 w 3448621"/>
                    <a:gd name="connsiteY1032" fmla="*/ 1220248 h 1473422"/>
                    <a:gd name="connsiteX1033" fmla="*/ 2788825 w 3448621"/>
                    <a:gd name="connsiteY1033" fmla="*/ 1220248 h 1473422"/>
                    <a:gd name="connsiteX1034" fmla="*/ 2788825 w 3448621"/>
                    <a:gd name="connsiteY1034" fmla="*/ 1220248 h 1473422"/>
                    <a:gd name="connsiteX1035" fmla="*/ 2788825 w 3448621"/>
                    <a:gd name="connsiteY1035" fmla="*/ 1220248 h 1473422"/>
                    <a:gd name="connsiteX1036" fmla="*/ 2810637 w 3448621"/>
                    <a:gd name="connsiteY1036" fmla="*/ 1220248 h 1473422"/>
                    <a:gd name="connsiteX1037" fmla="*/ 2810637 w 3448621"/>
                    <a:gd name="connsiteY1037" fmla="*/ 1220248 h 1473422"/>
                    <a:gd name="connsiteX1038" fmla="*/ 2810637 w 3448621"/>
                    <a:gd name="connsiteY1038" fmla="*/ 1220248 h 1473422"/>
                    <a:gd name="connsiteX1039" fmla="*/ 2817972 w 3448621"/>
                    <a:gd name="connsiteY1039" fmla="*/ 1220248 h 1473422"/>
                    <a:gd name="connsiteX1040" fmla="*/ 2817972 w 3448621"/>
                    <a:gd name="connsiteY1040" fmla="*/ 1257586 h 1473422"/>
                    <a:gd name="connsiteX1041" fmla="*/ 2817972 w 3448621"/>
                    <a:gd name="connsiteY1041" fmla="*/ 1257586 h 1473422"/>
                    <a:gd name="connsiteX1042" fmla="*/ 2832545 w 3448621"/>
                    <a:gd name="connsiteY1042" fmla="*/ 1257586 h 1473422"/>
                    <a:gd name="connsiteX1043" fmla="*/ 2832545 w 3448621"/>
                    <a:gd name="connsiteY1043" fmla="*/ 1257586 h 1473422"/>
                    <a:gd name="connsiteX1044" fmla="*/ 2832545 w 3448621"/>
                    <a:gd name="connsiteY1044" fmla="*/ 1257586 h 1473422"/>
                    <a:gd name="connsiteX1045" fmla="*/ 2912745 w 3448621"/>
                    <a:gd name="connsiteY1045" fmla="*/ 1257586 h 1473422"/>
                    <a:gd name="connsiteX1046" fmla="*/ 2912745 w 3448621"/>
                    <a:gd name="connsiteY1046" fmla="*/ 1257586 h 1473422"/>
                    <a:gd name="connsiteX1047" fmla="*/ 2912745 w 3448621"/>
                    <a:gd name="connsiteY1047" fmla="*/ 1257586 h 1473422"/>
                    <a:gd name="connsiteX1048" fmla="*/ 2934653 w 3448621"/>
                    <a:gd name="connsiteY1048" fmla="*/ 1257586 h 1473422"/>
                    <a:gd name="connsiteX1049" fmla="*/ 2934653 w 3448621"/>
                    <a:gd name="connsiteY1049" fmla="*/ 1257586 h 1473422"/>
                    <a:gd name="connsiteX1050" fmla="*/ 2934653 w 3448621"/>
                    <a:gd name="connsiteY1050" fmla="*/ 1257586 h 1473422"/>
                    <a:gd name="connsiteX1051" fmla="*/ 2938272 w 3448621"/>
                    <a:gd name="connsiteY1051" fmla="*/ 1257586 h 1473422"/>
                    <a:gd name="connsiteX1052" fmla="*/ 2938272 w 3448621"/>
                    <a:gd name="connsiteY1052" fmla="*/ 1257586 h 1473422"/>
                    <a:gd name="connsiteX1053" fmla="*/ 2938272 w 3448621"/>
                    <a:gd name="connsiteY1053" fmla="*/ 1257586 h 1473422"/>
                    <a:gd name="connsiteX1054" fmla="*/ 2941892 w 3448621"/>
                    <a:gd name="connsiteY1054" fmla="*/ 1257586 h 1473422"/>
                    <a:gd name="connsiteX1055" fmla="*/ 2941892 w 3448621"/>
                    <a:gd name="connsiteY1055" fmla="*/ 1257586 h 1473422"/>
                    <a:gd name="connsiteX1056" fmla="*/ 2941892 w 3448621"/>
                    <a:gd name="connsiteY1056" fmla="*/ 1257586 h 1473422"/>
                    <a:gd name="connsiteX1057" fmla="*/ 2989326 w 3448621"/>
                    <a:gd name="connsiteY1057" fmla="*/ 1257586 h 1473422"/>
                    <a:gd name="connsiteX1058" fmla="*/ 2989326 w 3448621"/>
                    <a:gd name="connsiteY1058" fmla="*/ 1257586 h 1473422"/>
                    <a:gd name="connsiteX1059" fmla="*/ 2989326 w 3448621"/>
                    <a:gd name="connsiteY1059" fmla="*/ 1257586 h 1473422"/>
                    <a:gd name="connsiteX1060" fmla="*/ 3065812 w 3448621"/>
                    <a:gd name="connsiteY1060" fmla="*/ 1257586 h 1473422"/>
                    <a:gd name="connsiteX1061" fmla="*/ 3065812 w 3448621"/>
                    <a:gd name="connsiteY1061" fmla="*/ 1257586 h 1473422"/>
                    <a:gd name="connsiteX1062" fmla="*/ 3065812 w 3448621"/>
                    <a:gd name="connsiteY1062" fmla="*/ 1257586 h 1473422"/>
                    <a:gd name="connsiteX1063" fmla="*/ 3073146 w 3448621"/>
                    <a:gd name="connsiteY1063" fmla="*/ 1257586 h 1473422"/>
                    <a:gd name="connsiteX1064" fmla="*/ 3073146 w 3448621"/>
                    <a:gd name="connsiteY1064" fmla="*/ 1257586 h 1473422"/>
                    <a:gd name="connsiteX1065" fmla="*/ 3073146 w 3448621"/>
                    <a:gd name="connsiteY1065" fmla="*/ 1257586 h 1473422"/>
                    <a:gd name="connsiteX1066" fmla="*/ 3095054 w 3448621"/>
                    <a:gd name="connsiteY1066" fmla="*/ 1257586 h 1473422"/>
                    <a:gd name="connsiteX1067" fmla="*/ 3095054 w 3448621"/>
                    <a:gd name="connsiteY1067" fmla="*/ 1257586 h 1473422"/>
                    <a:gd name="connsiteX1068" fmla="*/ 3095054 w 3448621"/>
                    <a:gd name="connsiteY1068" fmla="*/ 1257586 h 1473422"/>
                    <a:gd name="connsiteX1069" fmla="*/ 3109627 w 3448621"/>
                    <a:gd name="connsiteY1069" fmla="*/ 1257586 h 1473422"/>
                    <a:gd name="connsiteX1070" fmla="*/ 3109627 w 3448621"/>
                    <a:gd name="connsiteY1070" fmla="*/ 1257586 h 1473422"/>
                    <a:gd name="connsiteX1071" fmla="*/ 3109627 w 3448621"/>
                    <a:gd name="connsiteY1071" fmla="*/ 1257586 h 1473422"/>
                    <a:gd name="connsiteX1072" fmla="*/ 3255455 w 3448621"/>
                    <a:gd name="connsiteY1072" fmla="*/ 1257586 h 1473422"/>
                    <a:gd name="connsiteX1073" fmla="*/ 3255455 w 3448621"/>
                    <a:gd name="connsiteY1073" fmla="*/ 1257586 h 1473422"/>
                    <a:gd name="connsiteX1074" fmla="*/ 3255455 w 3448621"/>
                    <a:gd name="connsiteY1074" fmla="*/ 1257586 h 1473422"/>
                    <a:gd name="connsiteX1075" fmla="*/ 3310128 w 3448621"/>
                    <a:gd name="connsiteY1075" fmla="*/ 1257586 h 1473422"/>
                    <a:gd name="connsiteX1076" fmla="*/ 3310128 w 3448621"/>
                    <a:gd name="connsiteY1076" fmla="*/ 1473422 h 1473422"/>
                    <a:gd name="connsiteX1077" fmla="*/ 3310128 w 3448621"/>
                    <a:gd name="connsiteY1077" fmla="*/ 1473422 h 1473422"/>
                    <a:gd name="connsiteX1078" fmla="*/ 3448622 w 3448621"/>
                    <a:gd name="connsiteY1078" fmla="*/ 1473422 h 1473422"/>
                    <a:gd name="connsiteX1079" fmla="*/ 3448622 w 3448621"/>
                    <a:gd name="connsiteY1079" fmla="*/ 1473422 h 147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Lst>
                  <a:rect l="l" t="t" r="r" b="b"/>
                  <a:pathLst>
                    <a:path w="3448621" h="1473422">
                      <a:moveTo>
                        <a:pt x="0" y="0"/>
                      </a:moveTo>
                      <a:lnTo>
                        <a:pt x="29146" y="0"/>
                      </a:lnTo>
                      <a:lnTo>
                        <a:pt x="29146" y="4382"/>
                      </a:lnTo>
                      <a:lnTo>
                        <a:pt x="29146" y="4382"/>
                      </a:lnTo>
                      <a:lnTo>
                        <a:pt x="58293" y="4382"/>
                      </a:lnTo>
                      <a:lnTo>
                        <a:pt x="58293" y="9430"/>
                      </a:lnTo>
                      <a:lnTo>
                        <a:pt x="58293" y="9430"/>
                      </a:lnTo>
                      <a:lnTo>
                        <a:pt x="65627" y="9430"/>
                      </a:lnTo>
                      <a:lnTo>
                        <a:pt x="65627" y="14478"/>
                      </a:lnTo>
                      <a:lnTo>
                        <a:pt x="65627" y="14478"/>
                      </a:lnTo>
                      <a:lnTo>
                        <a:pt x="65627" y="14478"/>
                      </a:lnTo>
                      <a:lnTo>
                        <a:pt x="65627" y="14478"/>
                      </a:lnTo>
                      <a:lnTo>
                        <a:pt x="65627" y="14478"/>
                      </a:lnTo>
                      <a:lnTo>
                        <a:pt x="76581" y="14478"/>
                      </a:lnTo>
                      <a:lnTo>
                        <a:pt x="76581" y="19526"/>
                      </a:lnTo>
                      <a:lnTo>
                        <a:pt x="76581" y="19526"/>
                      </a:lnTo>
                      <a:lnTo>
                        <a:pt x="80201" y="19526"/>
                      </a:lnTo>
                      <a:lnTo>
                        <a:pt x="80201" y="24670"/>
                      </a:lnTo>
                      <a:lnTo>
                        <a:pt x="80201" y="24670"/>
                      </a:lnTo>
                      <a:lnTo>
                        <a:pt x="91154" y="24670"/>
                      </a:lnTo>
                      <a:lnTo>
                        <a:pt x="91154" y="24670"/>
                      </a:lnTo>
                      <a:lnTo>
                        <a:pt x="91154" y="24670"/>
                      </a:lnTo>
                      <a:lnTo>
                        <a:pt x="94774" y="24670"/>
                      </a:lnTo>
                      <a:lnTo>
                        <a:pt x="94774" y="29718"/>
                      </a:lnTo>
                      <a:lnTo>
                        <a:pt x="94774" y="29718"/>
                      </a:lnTo>
                      <a:lnTo>
                        <a:pt x="105728" y="29718"/>
                      </a:lnTo>
                      <a:lnTo>
                        <a:pt x="105728" y="29718"/>
                      </a:lnTo>
                      <a:lnTo>
                        <a:pt x="105728" y="29718"/>
                      </a:lnTo>
                      <a:lnTo>
                        <a:pt x="105728" y="29718"/>
                      </a:lnTo>
                      <a:lnTo>
                        <a:pt x="105728" y="29718"/>
                      </a:lnTo>
                      <a:lnTo>
                        <a:pt x="105728" y="29718"/>
                      </a:lnTo>
                      <a:lnTo>
                        <a:pt x="134874" y="29718"/>
                      </a:lnTo>
                      <a:lnTo>
                        <a:pt x="134874" y="29718"/>
                      </a:lnTo>
                      <a:lnTo>
                        <a:pt x="134874" y="29718"/>
                      </a:lnTo>
                      <a:lnTo>
                        <a:pt x="138494" y="29718"/>
                      </a:lnTo>
                      <a:lnTo>
                        <a:pt x="138494" y="29718"/>
                      </a:lnTo>
                      <a:lnTo>
                        <a:pt x="138494" y="29718"/>
                      </a:lnTo>
                      <a:lnTo>
                        <a:pt x="149447" y="29718"/>
                      </a:lnTo>
                      <a:lnTo>
                        <a:pt x="149447" y="34862"/>
                      </a:lnTo>
                      <a:lnTo>
                        <a:pt x="149447" y="34862"/>
                      </a:lnTo>
                      <a:lnTo>
                        <a:pt x="164021" y="34862"/>
                      </a:lnTo>
                      <a:lnTo>
                        <a:pt x="164021" y="40005"/>
                      </a:lnTo>
                      <a:lnTo>
                        <a:pt x="164021" y="40005"/>
                      </a:lnTo>
                      <a:lnTo>
                        <a:pt x="167735" y="40005"/>
                      </a:lnTo>
                      <a:lnTo>
                        <a:pt x="167735" y="45149"/>
                      </a:lnTo>
                      <a:lnTo>
                        <a:pt x="167735" y="45149"/>
                      </a:lnTo>
                      <a:lnTo>
                        <a:pt x="171355" y="45149"/>
                      </a:lnTo>
                      <a:lnTo>
                        <a:pt x="171355" y="45149"/>
                      </a:lnTo>
                      <a:lnTo>
                        <a:pt x="171355" y="45149"/>
                      </a:lnTo>
                      <a:lnTo>
                        <a:pt x="182309" y="45149"/>
                      </a:lnTo>
                      <a:lnTo>
                        <a:pt x="182309" y="50387"/>
                      </a:lnTo>
                      <a:lnTo>
                        <a:pt x="182309" y="50387"/>
                      </a:lnTo>
                      <a:lnTo>
                        <a:pt x="182309" y="50387"/>
                      </a:lnTo>
                      <a:lnTo>
                        <a:pt x="182309" y="50387"/>
                      </a:lnTo>
                      <a:lnTo>
                        <a:pt x="182309" y="50387"/>
                      </a:lnTo>
                      <a:lnTo>
                        <a:pt x="207836" y="50387"/>
                      </a:lnTo>
                      <a:lnTo>
                        <a:pt x="207836" y="50387"/>
                      </a:lnTo>
                      <a:lnTo>
                        <a:pt x="207836" y="50387"/>
                      </a:lnTo>
                      <a:lnTo>
                        <a:pt x="218694" y="50387"/>
                      </a:lnTo>
                      <a:lnTo>
                        <a:pt x="218694" y="61055"/>
                      </a:lnTo>
                      <a:lnTo>
                        <a:pt x="218694" y="61055"/>
                      </a:lnTo>
                      <a:lnTo>
                        <a:pt x="218694" y="61055"/>
                      </a:lnTo>
                      <a:lnTo>
                        <a:pt x="218694" y="61055"/>
                      </a:lnTo>
                      <a:lnTo>
                        <a:pt x="218694" y="61055"/>
                      </a:lnTo>
                      <a:lnTo>
                        <a:pt x="222409" y="61055"/>
                      </a:lnTo>
                      <a:lnTo>
                        <a:pt x="222409" y="61055"/>
                      </a:lnTo>
                      <a:lnTo>
                        <a:pt x="222409" y="61055"/>
                      </a:lnTo>
                      <a:lnTo>
                        <a:pt x="229648" y="61055"/>
                      </a:lnTo>
                      <a:lnTo>
                        <a:pt x="229648" y="66199"/>
                      </a:lnTo>
                      <a:lnTo>
                        <a:pt x="229648" y="66199"/>
                      </a:lnTo>
                      <a:lnTo>
                        <a:pt x="233363" y="66199"/>
                      </a:lnTo>
                      <a:lnTo>
                        <a:pt x="233363" y="71342"/>
                      </a:lnTo>
                      <a:lnTo>
                        <a:pt x="233363" y="71342"/>
                      </a:lnTo>
                      <a:lnTo>
                        <a:pt x="240602" y="71342"/>
                      </a:lnTo>
                      <a:lnTo>
                        <a:pt x="240602" y="76676"/>
                      </a:lnTo>
                      <a:lnTo>
                        <a:pt x="240602" y="76676"/>
                      </a:lnTo>
                      <a:lnTo>
                        <a:pt x="244221" y="76676"/>
                      </a:lnTo>
                      <a:lnTo>
                        <a:pt x="244221" y="81724"/>
                      </a:lnTo>
                      <a:lnTo>
                        <a:pt x="244221" y="81724"/>
                      </a:lnTo>
                      <a:lnTo>
                        <a:pt x="247936" y="81724"/>
                      </a:lnTo>
                      <a:lnTo>
                        <a:pt x="247936" y="87440"/>
                      </a:lnTo>
                      <a:lnTo>
                        <a:pt x="247936" y="87440"/>
                      </a:lnTo>
                      <a:lnTo>
                        <a:pt x="258794" y="87440"/>
                      </a:lnTo>
                      <a:lnTo>
                        <a:pt x="258794" y="92869"/>
                      </a:lnTo>
                      <a:lnTo>
                        <a:pt x="258794" y="92869"/>
                      </a:lnTo>
                      <a:lnTo>
                        <a:pt x="258794" y="92869"/>
                      </a:lnTo>
                      <a:lnTo>
                        <a:pt x="258794" y="92869"/>
                      </a:lnTo>
                      <a:lnTo>
                        <a:pt x="258794" y="92869"/>
                      </a:lnTo>
                      <a:lnTo>
                        <a:pt x="269748" y="92869"/>
                      </a:lnTo>
                      <a:lnTo>
                        <a:pt x="269748" y="98774"/>
                      </a:lnTo>
                      <a:lnTo>
                        <a:pt x="269748" y="98774"/>
                      </a:lnTo>
                      <a:lnTo>
                        <a:pt x="269748" y="98774"/>
                      </a:lnTo>
                      <a:lnTo>
                        <a:pt x="269748" y="98774"/>
                      </a:lnTo>
                      <a:lnTo>
                        <a:pt x="269748" y="98774"/>
                      </a:lnTo>
                      <a:lnTo>
                        <a:pt x="320802" y="98774"/>
                      </a:lnTo>
                      <a:lnTo>
                        <a:pt x="320802" y="103918"/>
                      </a:lnTo>
                      <a:lnTo>
                        <a:pt x="320802" y="103918"/>
                      </a:lnTo>
                      <a:lnTo>
                        <a:pt x="349949" y="103918"/>
                      </a:lnTo>
                      <a:lnTo>
                        <a:pt x="349949" y="103918"/>
                      </a:lnTo>
                      <a:lnTo>
                        <a:pt x="349949" y="103918"/>
                      </a:lnTo>
                      <a:lnTo>
                        <a:pt x="353663" y="103918"/>
                      </a:lnTo>
                      <a:lnTo>
                        <a:pt x="353663" y="109061"/>
                      </a:lnTo>
                      <a:lnTo>
                        <a:pt x="353663" y="109061"/>
                      </a:lnTo>
                      <a:lnTo>
                        <a:pt x="364522" y="109061"/>
                      </a:lnTo>
                      <a:lnTo>
                        <a:pt x="364522" y="109061"/>
                      </a:lnTo>
                      <a:lnTo>
                        <a:pt x="364522" y="109061"/>
                      </a:lnTo>
                      <a:lnTo>
                        <a:pt x="379095" y="109061"/>
                      </a:lnTo>
                      <a:lnTo>
                        <a:pt x="379095" y="109061"/>
                      </a:lnTo>
                      <a:lnTo>
                        <a:pt x="379095" y="109061"/>
                      </a:lnTo>
                      <a:lnTo>
                        <a:pt x="382810" y="109061"/>
                      </a:lnTo>
                      <a:lnTo>
                        <a:pt x="382810" y="109061"/>
                      </a:lnTo>
                      <a:lnTo>
                        <a:pt x="382810" y="109061"/>
                      </a:lnTo>
                      <a:lnTo>
                        <a:pt x="393764" y="109061"/>
                      </a:lnTo>
                      <a:lnTo>
                        <a:pt x="393764" y="115157"/>
                      </a:lnTo>
                      <a:lnTo>
                        <a:pt x="393764" y="115157"/>
                      </a:lnTo>
                      <a:lnTo>
                        <a:pt x="415576" y="115157"/>
                      </a:lnTo>
                      <a:lnTo>
                        <a:pt x="415576" y="115157"/>
                      </a:lnTo>
                      <a:lnTo>
                        <a:pt x="415576" y="115157"/>
                      </a:lnTo>
                      <a:lnTo>
                        <a:pt x="422910" y="115157"/>
                      </a:lnTo>
                      <a:lnTo>
                        <a:pt x="422910" y="120206"/>
                      </a:lnTo>
                      <a:lnTo>
                        <a:pt x="422910" y="120206"/>
                      </a:lnTo>
                      <a:lnTo>
                        <a:pt x="437483" y="120206"/>
                      </a:lnTo>
                      <a:lnTo>
                        <a:pt x="437483" y="120206"/>
                      </a:lnTo>
                      <a:lnTo>
                        <a:pt x="437483" y="120206"/>
                      </a:lnTo>
                      <a:lnTo>
                        <a:pt x="437483" y="120206"/>
                      </a:lnTo>
                      <a:lnTo>
                        <a:pt x="437483" y="120206"/>
                      </a:lnTo>
                      <a:lnTo>
                        <a:pt x="437483" y="120206"/>
                      </a:lnTo>
                      <a:lnTo>
                        <a:pt x="441103" y="120206"/>
                      </a:lnTo>
                      <a:lnTo>
                        <a:pt x="441103" y="125635"/>
                      </a:lnTo>
                      <a:lnTo>
                        <a:pt x="441103" y="125635"/>
                      </a:lnTo>
                      <a:lnTo>
                        <a:pt x="441103" y="125635"/>
                      </a:lnTo>
                      <a:lnTo>
                        <a:pt x="441103" y="125635"/>
                      </a:lnTo>
                      <a:lnTo>
                        <a:pt x="441103" y="125635"/>
                      </a:lnTo>
                      <a:lnTo>
                        <a:pt x="444722" y="125635"/>
                      </a:lnTo>
                      <a:lnTo>
                        <a:pt x="444722" y="125635"/>
                      </a:lnTo>
                      <a:lnTo>
                        <a:pt x="444722" y="125635"/>
                      </a:lnTo>
                      <a:lnTo>
                        <a:pt x="444722" y="125635"/>
                      </a:lnTo>
                      <a:lnTo>
                        <a:pt x="444722" y="125635"/>
                      </a:lnTo>
                      <a:lnTo>
                        <a:pt x="444722" y="125635"/>
                      </a:lnTo>
                      <a:lnTo>
                        <a:pt x="448437" y="125635"/>
                      </a:lnTo>
                      <a:lnTo>
                        <a:pt x="448437" y="125635"/>
                      </a:lnTo>
                      <a:lnTo>
                        <a:pt x="448437" y="125635"/>
                      </a:lnTo>
                      <a:lnTo>
                        <a:pt x="452057" y="125635"/>
                      </a:lnTo>
                      <a:lnTo>
                        <a:pt x="452057" y="131921"/>
                      </a:lnTo>
                      <a:lnTo>
                        <a:pt x="452057" y="131921"/>
                      </a:lnTo>
                      <a:lnTo>
                        <a:pt x="455676" y="131921"/>
                      </a:lnTo>
                      <a:lnTo>
                        <a:pt x="455676" y="136970"/>
                      </a:lnTo>
                      <a:lnTo>
                        <a:pt x="455676" y="136970"/>
                      </a:lnTo>
                      <a:lnTo>
                        <a:pt x="463010" y="136970"/>
                      </a:lnTo>
                      <a:lnTo>
                        <a:pt x="463010" y="136970"/>
                      </a:lnTo>
                      <a:lnTo>
                        <a:pt x="463010" y="136970"/>
                      </a:lnTo>
                      <a:lnTo>
                        <a:pt x="470249" y="136970"/>
                      </a:lnTo>
                      <a:lnTo>
                        <a:pt x="470249" y="142780"/>
                      </a:lnTo>
                      <a:lnTo>
                        <a:pt x="470249" y="142780"/>
                      </a:lnTo>
                      <a:lnTo>
                        <a:pt x="481203" y="142780"/>
                      </a:lnTo>
                      <a:lnTo>
                        <a:pt x="481203" y="142780"/>
                      </a:lnTo>
                      <a:lnTo>
                        <a:pt x="481203" y="142780"/>
                      </a:lnTo>
                      <a:lnTo>
                        <a:pt x="492157" y="142780"/>
                      </a:lnTo>
                      <a:lnTo>
                        <a:pt x="492157" y="142780"/>
                      </a:lnTo>
                      <a:lnTo>
                        <a:pt x="492157" y="142780"/>
                      </a:lnTo>
                      <a:lnTo>
                        <a:pt x="499396" y="142780"/>
                      </a:lnTo>
                      <a:lnTo>
                        <a:pt x="499396" y="153924"/>
                      </a:lnTo>
                      <a:lnTo>
                        <a:pt x="499396" y="153924"/>
                      </a:lnTo>
                      <a:lnTo>
                        <a:pt x="499396" y="153924"/>
                      </a:lnTo>
                      <a:lnTo>
                        <a:pt x="499396" y="153924"/>
                      </a:lnTo>
                      <a:lnTo>
                        <a:pt x="499396" y="153924"/>
                      </a:lnTo>
                      <a:lnTo>
                        <a:pt x="517684" y="153924"/>
                      </a:lnTo>
                      <a:lnTo>
                        <a:pt x="517684" y="160687"/>
                      </a:lnTo>
                      <a:lnTo>
                        <a:pt x="517684" y="160687"/>
                      </a:lnTo>
                      <a:lnTo>
                        <a:pt x="521303" y="160687"/>
                      </a:lnTo>
                      <a:lnTo>
                        <a:pt x="521303" y="166307"/>
                      </a:lnTo>
                      <a:lnTo>
                        <a:pt x="521303" y="166307"/>
                      </a:lnTo>
                      <a:lnTo>
                        <a:pt x="528638" y="166307"/>
                      </a:lnTo>
                      <a:lnTo>
                        <a:pt x="528638" y="172021"/>
                      </a:lnTo>
                      <a:lnTo>
                        <a:pt x="528638" y="172021"/>
                      </a:lnTo>
                      <a:lnTo>
                        <a:pt x="528638" y="172021"/>
                      </a:lnTo>
                      <a:lnTo>
                        <a:pt x="528638" y="172021"/>
                      </a:lnTo>
                      <a:lnTo>
                        <a:pt x="528638" y="172021"/>
                      </a:lnTo>
                      <a:lnTo>
                        <a:pt x="539496" y="172021"/>
                      </a:lnTo>
                      <a:lnTo>
                        <a:pt x="539496" y="177737"/>
                      </a:lnTo>
                      <a:lnTo>
                        <a:pt x="539496" y="177737"/>
                      </a:lnTo>
                      <a:lnTo>
                        <a:pt x="539496" y="177737"/>
                      </a:lnTo>
                      <a:lnTo>
                        <a:pt x="539496" y="177737"/>
                      </a:lnTo>
                      <a:lnTo>
                        <a:pt x="539496" y="177737"/>
                      </a:lnTo>
                      <a:lnTo>
                        <a:pt x="543211" y="177737"/>
                      </a:lnTo>
                      <a:lnTo>
                        <a:pt x="543211" y="177737"/>
                      </a:lnTo>
                      <a:lnTo>
                        <a:pt x="543211" y="177737"/>
                      </a:lnTo>
                      <a:lnTo>
                        <a:pt x="543211" y="177737"/>
                      </a:lnTo>
                      <a:lnTo>
                        <a:pt x="543211" y="177737"/>
                      </a:lnTo>
                      <a:lnTo>
                        <a:pt x="543211" y="177737"/>
                      </a:lnTo>
                      <a:lnTo>
                        <a:pt x="550450" y="177737"/>
                      </a:lnTo>
                      <a:lnTo>
                        <a:pt x="550450" y="177737"/>
                      </a:lnTo>
                      <a:lnTo>
                        <a:pt x="550450" y="177737"/>
                      </a:lnTo>
                      <a:lnTo>
                        <a:pt x="554165" y="177737"/>
                      </a:lnTo>
                      <a:lnTo>
                        <a:pt x="554165" y="184309"/>
                      </a:lnTo>
                      <a:lnTo>
                        <a:pt x="554165" y="184309"/>
                      </a:lnTo>
                      <a:lnTo>
                        <a:pt x="561404" y="184309"/>
                      </a:lnTo>
                      <a:lnTo>
                        <a:pt x="561404" y="190309"/>
                      </a:lnTo>
                      <a:lnTo>
                        <a:pt x="561404" y="190309"/>
                      </a:lnTo>
                      <a:lnTo>
                        <a:pt x="568738" y="190309"/>
                      </a:lnTo>
                      <a:lnTo>
                        <a:pt x="568738" y="197358"/>
                      </a:lnTo>
                      <a:lnTo>
                        <a:pt x="568738" y="197358"/>
                      </a:lnTo>
                      <a:lnTo>
                        <a:pt x="572357" y="197358"/>
                      </a:lnTo>
                      <a:lnTo>
                        <a:pt x="572357" y="202216"/>
                      </a:lnTo>
                      <a:lnTo>
                        <a:pt x="572357" y="202216"/>
                      </a:lnTo>
                      <a:lnTo>
                        <a:pt x="575977" y="202216"/>
                      </a:lnTo>
                      <a:lnTo>
                        <a:pt x="575977" y="207931"/>
                      </a:lnTo>
                      <a:lnTo>
                        <a:pt x="575977" y="207931"/>
                      </a:lnTo>
                      <a:lnTo>
                        <a:pt x="583311" y="207931"/>
                      </a:lnTo>
                      <a:lnTo>
                        <a:pt x="583311" y="213551"/>
                      </a:lnTo>
                      <a:lnTo>
                        <a:pt x="583311" y="213551"/>
                      </a:lnTo>
                      <a:lnTo>
                        <a:pt x="586931" y="213551"/>
                      </a:lnTo>
                      <a:lnTo>
                        <a:pt x="586931" y="220409"/>
                      </a:lnTo>
                      <a:lnTo>
                        <a:pt x="586931" y="220409"/>
                      </a:lnTo>
                      <a:lnTo>
                        <a:pt x="594265" y="220409"/>
                      </a:lnTo>
                      <a:lnTo>
                        <a:pt x="594265" y="220409"/>
                      </a:lnTo>
                      <a:lnTo>
                        <a:pt x="594265" y="220409"/>
                      </a:lnTo>
                      <a:lnTo>
                        <a:pt x="616077" y="220409"/>
                      </a:lnTo>
                      <a:lnTo>
                        <a:pt x="616077" y="220409"/>
                      </a:lnTo>
                      <a:lnTo>
                        <a:pt x="616077" y="220409"/>
                      </a:lnTo>
                      <a:lnTo>
                        <a:pt x="627031" y="220409"/>
                      </a:lnTo>
                      <a:lnTo>
                        <a:pt x="627031" y="220409"/>
                      </a:lnTo>
                      <a:lnTo>
                        <a:pt x="627031" y="220409"/>
                      </a:lnTo>
                      <a:lnTo>
                        <a:pt x="645224" y="220409"/>
                      </a:lnTo>
                      <a:lnTo>
                        <a:pt x="645224" y="226314"/>
                      </a:lnTo>
                      <a:lnTo>
                        <a:pt x="645224" y="226314"/>
                      </a:lnTo>
                      <a:lnTo>
                        <a:pt x="659797" y="226314"/>
                      </a:lnTo>
                      <a:lnTo>
                        <a:pt x="659797" y="233744"/>
                      </a:lnTo>
                      <a:lnTo>
                        <a:pt x="659797" y="233744"/>
                      </a:lnTo>
                      <a:lnTo>
                        <a:pt x="667131" y="233744"/>
                      </a:lnTo>
                      <a:lnTo>
                        <a:pt x="667131" y="240506"/>
                      </a:lnTo>
                      <a:lnTo>
                        <a:pt x="667131" y="240506"/>
                      </a:lnTo>
                      <a:lnTo>
                        <a:pt x="667131" y="240506"/>
                      </a:lnTo>
                      <a:lnTo>
                        <a:pt x="667131" y="240506"/>
                      </a:lnTo>
                      <a:lnTo>
                        <a:pt x="667131" y="240506"/>
                      </a:lnTo>
                      <a:lnTo>
                        <a:pt x="674465" y="240506"/>
                      </a:lnTo>
                      <a:lnTo>
                        <a:pt x="674465" y="240506"/>
                      </a:lnTo>
                      <a:lnTo>
                        <a:pt x="674465" y="240506"/>
                      </a:lnTo>
                      <a:lnTo>
                        <a:pt x="692658" y="240506"/>
                      </a:lnTo>
                      <a:lnTo>
                        <a:pt x="692658" y="240506"/>
                      </a:lnTo>
                      <a:lnTo>
                        <a:pt x="692658" y="240506"/>
                      </a:lnTo>
                      <a:lnTo>
                        <a:pt x="714565" y="240506"/>
                      </a:lnTo>
                      <a:lnTo>
                        <a:pt x="714565" y="250603"/>
                      </a:lnTo>
                      <a:lnTo>
                        <a:pt x="714565" y="250603"/>
                      </a:lnTo>
                      <a:lnTo>
                        <a:pt x="714565" y="250603"/>
                      </a:lnTo>
                      <a:lnTo>
                        <a:pt x="714565" y="250603"/>
                      </a:lnTo>
                      <a:lnTo>
                        <a:pt x="714565" y="250603"/>
                      </a:lnTo>
                      <a:lnTo>
                        <a:pt x="721805" y="250603"/>
                      </a:lnTo>
                      <a:lnTo>
                        <a:pt x="721805" y="250603"/>
                      </a:lnTo>
                      <a:lnTo>
                        <a:pt x="721805" y="250603"/>
                      </a:lnTo>
                      <a:lnTo>
                        <a:pt x="721805" y="250603"/>
                      </a:lnTo>
                      <a:lnTo>
                        <a:pt x="721805" y="250603"/>
                      </a:lnTo>
                      <a:lnTo>
                        <a:pt x="721805" y="250603"/>
                      </a:lnTo>
                      <a:lnTo>
                        <a:pt x="725424" y="250603"/>
                      </a:lnTo>
                      <a:lnTo>
                        <a:pt x="725424" y="256508"/>
                      </a:lnTo>
                      <a:lnTo>
                        <a:pt x="725424" y="256508"/>
                      </a:lnTo>
                      <a:lnTo>
                        <a:pt x="729139" y="256508"/>
                      </a:lnTo>
                      <a:lnTo>
                        <a:pt x="729139" y="256508"/>
                      </a:lnTo>
                      <a:lnTo>
                        <a:pt x="729139" y="256508"/>
                      </a:lnTo>
                      <a:lnTo>
                        <a:pt x="732758" y="256508"/>
                      </a:lnTo>
                      <a:lnTo>
                        <a:pt x="732758" y="258318"/>
                      </a:lnTo>
                      <a:lnTo>
                        <a:pt x="732758" y="258318"/>
                      </a:lnTo>
                      <a:lnTo>
                        <a:pt x="743712" y="258318"/>
                      </a:lnTo>
                      <a:lnTo>
                        <a:pt x="743712" y="272034"/>
                      </a:lnTo>
                      <a:lnTo>
                        <a:pt x="743712" y="272034"/>
                      </a:lnTo>
                      <a:lnTo>
                        <a:pt x="743712" y="272034"/>
                      </a:lnTo>
                      <a:lnTo>
                        <a:pt x="743712" y="272034"/>
                      </a:lnTo>
                      <a:lnTo>
                        <a:pt x="743712" y="272034"/>
                      </a:lnTo>
                      <a:lnTo>
                        <a:pt x="743712" y="272034"/>
                      </a:lnTo>
                      <a:lnTo>
                        <a:pt x="743712" y="272034"/>
                      </a:lnTo>
                      <a:lnTo>
                        <a:pt x="743712" y="272034"/>
                      </a:lnTo>
                      <a:lnTo>
                        <a:pt x="747332" y="272034"/>
                      </a:lnTo>
                      <a:lnTo>
                        <a:pt x="747332" y="276320"/>
                      </a:lnTo>
                      <a:lnTo>
                        <a:pt x="747332" y="276320"/>
                      </a:lnTo>
                      <a:lnTo>
                        <a:pt x="769239" y="276320"/>
                      </a:lnTo>
                      <a:lnTo>
                        <a:pt x="769239" y="276320"/>
                      </a:lnTo>
                      <a:lnTo>
                        <a:pt x="769239" y="276320"/>
                      </a:lnTo>
                      <a:lnTo>
                        <a:pt x="769239" y="276320"/>
                      </a:lnTo>
                      <a:lnTo>
                        <a:pt x="769239" y="276320"/>
                      </a:lnTo>
                      <a:lnTo>
                        <a:pt x="769239" y="276320"/>
                      </a:lnTo>
                      <a:lnTo>
                        <a:pt x="772859" y="276320"/>
                      </a:lnTo>
                      <a:lnTo>
                        <a:pt x="772859" y="276320"/>
                      </a:lnTo>
                      <a:lnTo>
                        <a:pt x="772859" y="276320"/>
                      </a:lnTo>
                      <a:lnTo>
                        <a:pt x="776478" y="276320"/>
                      </a:lnTo>
                      <a:lnTo>
                        <a:pt x="776478" y="288036"/>
                      </a:lnTo>
                      <a:lnTo>
                        <a:pt x="776478" y="288036"/>
                      </a:lnTo>
                      <a:lnTo>
                        <a:pt x="776478" y="288036"/>
                      </a:lnTo>
                      <a:lnTo>
                        <a:pt x="776478" y="288036"/>
                      </a:lnTo>
                      <a:lnTo>
                        <a:pt x="776478" y="288036"/>
                      </a:lnTo>
                      <a:lnTo>
                        <a:pt x="783812" y="288036"/>
                      </a:lnTo>
                      <a:lnTo>
                        <a:pt x="783812" y="288036"/>
                      </a:lnTo>
                      <a:lnTo>
                        <a:pt x="783812" y="288036"/>
                      </a:lnTo>
                      <a:lnTo>
                        <a:pt x="802005" y="288036"/>
                      </a:lnTo>
                      <a:lnTo>
                        <a:pt x="802005" y="292227"/>
                      </a:lnTo>
                      <a:lnTo>
                        <a:pt x="802005" y="292227"/>
                      </a:lnTo>
                      <a:lnTo>
                        <a:pt x="816578" y="292227"/>
                      </a:lnTo>
                      <a:lnTo>
                        <a:pt x="816578" y="296704"/>
                      </a:lnTo>
                      <a:lnTo>
                        <a:pt x="816578" y="296704"/>
                      </a:lnTo>
                      <a:lnTo>
                        <a:pt x="816578" y="296704"/>
                      </a:lnTo>
                      <a:lnTo>
                        <a:pt x="816578" y="296704"/>
                      </a:lnTo>
                      <a:lnTo>
                        <a:pt x="816578" y="296704"/>
                      </a:lnTo>
                      <a:lnTo>
                        <a:pt x="838486" y="296704"/>
                      </a:lnTo>
                      <a:lnTo>
                        <a:pt x="838486" y="303752"/>
                      </a:lnTo>
                      <a:lnTo>
                        <a:pt x="838486" y="303752"/>
                      </a:lnTo>
                      <a:lnTo>
                        <a:pt x="845725" y="303752"/>
                      </a:lnTo>
                      <a:lnTo>
                        <a:pt x="845725" y="311087"/>
                      </a:lnTo>
                      <a:lnTo>
                        <a:pt x="845725" y="311087"/>
                      </a:lnTo>
                      <a:lnTo>
                        <a:pt x="856679" y="311087"/>
                      </a:lnTo>
                      <a:lnTo>
                        <a:pt x="856679" y="311087"/>
                      </a:lnTo>
                      <a:lnTo>
                        <a:pt x="856679" y="311087"/>
                      </a:lnTo>
                      <a:lnTo>
                        <a:pt x="864013" y="311087"/>
                      </a:lnTo>
                      <a:lnTo>
                        <a:pt x="864013" y="316802"/>
                      </a:lnTo>
                      <a:lnTo>
                        <a:pt x="864013" y="316802"/>
                      </a:lnTo>
                      <a:lnTo>
                        <a:pt x="867632" y="316802"/>
                      </a:lnTo>
                      <a:lnTo>
                        <a:pt x="867632" y="324612"/>
                      </a:lnTo>
                      <a:lnTo>
                        <a:pt x="867632" y="324612"/>
                      </a:lnTo>
                      <a:lnTo>
                        <a:pt x="874967" y="324612"/>
                      </a:lnTo>
                      <a:lnTo>
                        <a:pt x="874967" y="331470"/>
                      </a:lnTo>
                      <a:lnTo>
                        <a:pt x="874967" y="331470"/>
                      </a:lnTo>
                      <a:lnTo>
                        <a:pt x="885825" y="331470"/>
                      </a:lnTo>
                      <a:lnTo>
                        <a:pt x="885825" y="331470"/>
                      </a:lnTo>
                      <a:lnTo>
                        <a:pt x="885825" y="331470"/>
                      </a:lnTo>
                      <a:lnTo>
                        <a:pt x="885825" y="331470"/>
                      </a:lnTo>
                      <a:lnTo>
                        <a:pt x="885825" y="331470"/>
                      </a:lnTo>
                      <a:lnTo>
                        <a:pt x="885825" y="331470"/>
                      </a:lnTo>
                      <a:lnTo>
                        <a:pt x="922306" y="331470"/>
                      </a:lnTo>
                      <a:lnTo>
                        <a:pt x="922306" y="331470"/>
                      </a:lnTo>
                      <a:lnTo>
                        <a:pt x="922306" y="331470"/>
                      </a:lnTo>
                      <a:lnTo>
                        <a:pt x="936879" y="331470"/>
                      </a:lnTo>
                      <a:lnTo>
                        <a:pt x="936879" y="337566"/>
                      </a:lnTo>
                      <a:lnTo>
                        <a:pt x="936879" y="337566"/>
                      </a:lnTo>
                      <a:lnTo>
                        <a:pt x="944213" y="337566"/>
                      </a:lnTo>
                      <a:lnTo>
                        <a:pt x="944213" y="344519"/>
                      </a:lnTo>
                      <a:lnTo>
                        <a:pt x="944213" y="344519"/>
                      </a:lnTo>
                      <a:lnTo>
                        <a:pt x="944213" y="344519"/>
                      </a:lnTo>
                      <a:lnTo>
                        <a:pt x="944213" y="344519"/>
                      </a:lnTo>
                      <a:lnTo>
                        <a:pt x="944213" y="344519"/>
                      </a:lnTo>
                      <a:lnTo>
                        <a:pt x="947833" y="344519"/>
                      </a:lnTo>
                      <a:lnTo>
                        <a:pt x="947833" y="351949"/>
                      </a:lnTo>
                      <a:lnTo>
                        <a:pt x="947833" y="351949"/>
                      </a:lnTo>
                      <a:lnTo>
                        <a:pt x="955167" y="351949"/>
                      </a:lnTo>
                      <a:lnTo>
                        <a:pt x="955167" y="357950"/>
                      </a:lnTo>
                      <a:lnTo>
                        <a:pt x="955167" y="357950"/>
                      </a:lnTo>
                      <a:lnTo>
                        <a:pt x="958787" y="357950"/>
                      </a:lnTo>
                      <a:lnTo>
                        <a:pt x="958787" y="363188"/>
                      </a:lnTo>
                      <a:lnTo>
                        <a:pt x="958787" y="363188"/>
                      </a:lnTo>
                      <a:lnTo>
                        <a:pt x="973360" y="363188"/>
                      </a:lnTo>
                      <a:lnTo>
                        <a:pt x="973360" y="369570"/>
                      </a:lnTo>
                      <a:lnTo>
                        <a:pt x="973360" y="369570"/>
                      </a:lnTo>
                      <a:lnTo>
                        <a:pt x="973360" y="369570"/>
                      </a:lnTo>
                      <a:lnTo>
                        <a:pt x="973360" y="369570"/>
                      </a:lnTo>
                      <a:lnTo>
                        <a:pt x="973360" y="369570"/>
                      </a:lnTo>
                      <a:lnTo>
                        <a:pt x="980599" y="369570"/>
                      </a:lnTo>
                      <a:lnTo>
                        <a:pt x="980599" y="376523"/>
                      </a:lnTo>
                      <a:lnTo>
                        <a:pt x="980599" y="376523"/>
                      </a:lnTo>
                      <a:lnTo>
                        <a:pt x="998887" y="376523"/>
                      </a:lnTo>
                      <a:lnTo>
                        <a:pt x="998887" y="389382"/>
                      </a:lnTo>
                      <a:lnTo>
                        <a:pt x="998887" y="389382"/>
                      </a:lnTo>
                      <a:lnTo>
                        <a:pt x="998887" y="389382"/>
                      </a:lnTo>
                      <a:lnTo>
                        <a:pt x="998887" y="389382"/>
                      </a:lnTo>
                      <a:lnTo>
                        <a:pt x="998887" y="389382"/>
                      </a:lnTo>
                      <a:lnTo>
                        <a:pt x="998887" y="389382"/>
                      </a:lnTo>
                      <a:lnTo>
                        <a:pt x="998887" y="389382"/>
                      </a:lnTo>
                      <a:lnTo>
                        <a:pt x="998887" y="389382"/>
                      </a:lnTo>
                      <a:lnTo>
                        <a:pt x="1006126" y="389382"/>
                      </a:lnTo>
                      <a:lnTo>
                        <a:pt x="1006126" y="389382"/>
                      </a:lnTo>
                      <a:lnTo>
                        <a:pt x="1006126" y="389382"/>
                      </a:lnTo>
                      <a:lnTo>
                        <a:pt x="1013460" y="389382"/>
                      </a:lnTo>
                      <a:lnTo>
                        <a:pt x="1013460" y="394240"/>
                      </a:lnTo>
                      <a:lnTo>
                        <a:pt x="1013460" y="394240"/>
                      </a:lnTo>
                      <a:lnTo>
                        <a:pt x="1020699" y="394240"/>
                      </a:lnTo>
                      <a:lnTo>
                        <a:pt x="1020699" y="398812"/>
                      </a:lnTo>
                      <a:lnTo>
                        <a:pt x="1020699" y="398812"/>
                      </a:lnTo>
                      <a:lnTo>
                        <a:pt x="1020699" y="398812"/>
                      </a:lnTo>
                      <a:lnTo>
                        <a:pt x="1020699" y="398812"/>
                      </a:lnTo>
                      <a:lnTo>
                        <a:pt x="1020699" y="398812"/>
                      </a:lnTo>
                      <a:lnTo>
                        <a:pt x="1031653" y="398812"/>
                      </a:lnTo>
                      <a:lnTo>
                        <a:pt x="1031653" y="405860"/>
                      </a:lnTo>
                      <a:lnTo>
                        <a:pt x="1031653" y="405860"/>
                      </a:lnTo>
                      <a:lnTo>
                        <a:pt x="1035368" y="405860"/>
                      </a:lnTo>
                      <a:lnTo>
                        <a:pt x="1035368" y="410242"/>
                      </a:lnTo>
                      <a:lnTo>
                        <a:pt x="1035368" y="410242"/>
                      </a:lnTo>
                      <a:lnTo>
                        <a:pt x="1042607" y="410242"/>
                      </a:lnTo>
                      <a:lnTo>
                        <a:pt x="1042607" y="410242"/>
                      </a:lnTo>
                      <a:lnTo>
                        <a:pt x="1042607" y="410242"/>
                      </a:lnTo>
                      <a:lnTo>
                        <a:pt x="1049941" y="410242"/>
                      </a:lnTo>
                      <a:lnTo>
                        <a:pt x="1049941" y="421481"/>
                      </a:lnTo>
                      <a:lnTo>
                        <a:pt x="1049941" y="421481"/>
                      </a:lnTo>
                      <a:lnTo>
                        <a:pt x="1049941" y="421481"/>
                      </a:lnTo>
                      <a:lnTo>
                        <a:pt x="1049941" y="421481"/>
                      </a:lnTo>
                      <a:lnTo>
                        <a:pt x="1049941" y="421481"/>
                      </a:lnTo>
                      <a:lnTo>
                        <a:pt x="1049941" y="421481"/>
                      </a:lnTo>
                      <a:lnTo>
                        <a:pt x="1049941" y="421481"/>
                      </a:lnTo>
                      <a:lnTo>
                        <a:pt x="1049941" y="421481"/>
                      </a:lnTo>
                      <a:lnTo>
                        <a:pt x="1053560" y="421481"/>
                      </a:lnTo>
                      <a:lnTo>
                        <a:pt x="1053560" y="427482"/>
                      </a:lnTo>
                      <a:lnTo>
                        <a:pt x="1053560" y="427482"/>
                      </a:lnTo>
                      <a:lnTo>
                        <a:pt x="1075468" y="427482"/>
                      </a:lnTo>
                      <a:lnTo>
                        <a:pt x="1075468" y="433864"/>
                      </a:lnTo>
                      <a:lnTo>
                        <a:pt x="1075468" y="433864"/>
                      </a:lnTo>
                      <a:lnTo>
                        <a:pt x="1082707" y="433864"/>
                      </a:lnTo>
                      <a:lnTo>
                        <a:pt x="1082707" y="441293"/>
                      </a:lnTo>
                      <a:lnTo>
                        <a:pt x="1082707" y="441293"/>
                      </a:lnTo>
                      <a:lnTo>
                        <a:pt x="1097280" y="441293"/>
                      </a:lnTo>
                      <a:lnTo>
                        <a:pt x="1097280" y="449294"/>
                      </a:lnTo>
                      <a:lnTo>
                        <a:pt x="1097280" y="449294"/>
                      </a:lnTo>
                      <a:lnTo>
                        <a:pt x="1097280" y="449294"/>
                      </a:lnTo>
                      <a:lnTo>
                        <a:pt x="1097280" y="449294"/>
                      </a:lnTo>
                      <a:lnTo>
                        <a:pt x="1097280" y="449294"/>
                      </a:lnTo>
                      <a:lnTo>
                        <a:pt x="1115568" y="449294"/>
                      </a:lnTo>
                      <a:lnTo>
                        <a:pt x="1115568" y="457390"/>
                      </a:lnTo>
                      <a:lnTo>
                        <a:pt x="1115568" y="457390"/>
                      </a:lnTo>
                      <a:lnTo>
                        <a:pt x="1130141" y="457390"/>
                      </a:lnTo>
                      <a:lnTo>
                        <a:pt x="1130141" y="457390"/>
                      </a:lnTo>
                      <a:lnTo>
                        <a:pt x="1130141" y="457390"/>
                      </a:lnTo>
                      <a:lnTo>
                        <a:pt x="1133761" y="457390"/>
                      </a:lnTo>
                      <a:lnTo>
                        <a:pt x="1133761" y="464058"/>
                      </a:lnTo>
                      <a:lnTo>
                        <a:pt x="1133761" y="464058"/>
                      </a:lnTo>
                      <a:lnTo>
                        <a:pt x="1133761" y="464058"/>
                      </a:lnTo>
                      <a:lnTo>
                        <a:pt x="1133761" y="464058"/>
                      </a:lnTo>
                      <a:lnTo>
                        <a:pt x="1133761" y="464058"/>
                      </a:lnTo>
                      <a:lnTo>
                        <a:pt x="1141000" y="464058"/>
                      </a:lnTo>
                      <a:lnTo>
                        <a:pt x="1141000" y="470249"/>
                      </a:lnTo>
                      <a:lnTo>
                        <a:pt x="1141000" y="470249"/>
                      </a:lnTo>
                      <a:lnTo>
                        <a:pt x="1148334" y="470249"/>
                      </a:lnTo>
                      <a:lnTo>
                        <a:pt x="1148334" y="477774"/>
                      </a:lnTo>
                      <a:lnTo>
                        <a:pt x="1148334" y="477774"/>
                      </a:lnTo>
                      <a:lnTo>
                        <a:pt x="1151954" y="477774"/>
                      </a:lnTo>
                      <a:lnTo>
                        <a:pt x="1151954" y="485108"/>
                      </a:lnTo>
                      <a:lnTo>
                        <a:pt x="1151954" y="485108"/>
                      </a:lnTo>
                      <a:lnTo>
                        <a:pt x="1173861" y="485108"/>
                      </a:lnTo>
                      <a:lnTo>
                        <a:pt x="1173861" y="489680"/>
                      </a:lnTo>
                      <a:lnTo>
                        <a:pt x="1173861" y="489680"/>
                      </a:lnTo>
                      <a:lnTo>
                        <a:pt x="1177481" y="489680"/>
                      </a:lnTo>
                      <a:lnTo>
                        <a:pt x="1177481" y="498062"/>
                      </a:lnTo>
                      <a:lnTo>
                        <a:pt x="1177481" y="498062"/>
                      </a:lnTo>
                      <a:lnTo>
                        <a:pt x="1181100" y="498062"/>
                      </a:lnTo>
                      <a:lnTo>
                        <a:pt x="1181100" y="504635"/>
                      </a:lnTo>
                      <a:lnTo>
                        <a:pt x="1181100" y="504635"/>
                      </a:lnTo>
                      <a:lnTo>
                        <a:pt x="1181100" y="504635"/>
                      </a:lnTo>
                      <a:lnTo>
                        <a:pt x="1181100" y="504635"/>
                      </a:lnTo>
                      <a:lnTo>
                        <a:pt x="1181100" y="504635"/>
                      </a:lnTo>
                      <a:lnTo>
                        <a:pt x="1184815" y="504635"/>
                      </a:lnTo>
                      <a:lnTo>
                        <a:pt x="1184815" y="510826"/>
                      </a:lnTo>
                      <a:lnTo>
                        <a:pt x="1184815" y="510826"/>
                      </a:lnTo>
                      <a:lnTo>
                        <a:pt x="1195769" y="510826"/>
                      </a:lnTo>
                      <a:lnTo>
                        <a:pt x="1195769" y="510826"/>
                      </a:lnTo>
                      <a:lnTo>
                        <a:pt x="1195769" y="510826"/>
                      </a:lnTo>
                      <a:lnTo>
                        <a:pt x="1203008" y="510826"/>
                      </a:lnTo>
                      <a:lnTo>
                        <a:pt x="1203008" y="510826"/>
                      </a:lnTo>
                      <a:lnTo>
                        <a:pt x="1203008" y="510826"/>
                      </a:lnTo>
                      <a:lnTo>
                        <a:pt x="1206627" y="510826"/>
                      </a:lnTo>
                      <a:lnTo>
                        <a:pt x="1206627" y="510826"/>
                      </a:lnTo>
                      <a:lnTo>
                        <a:pt x="1206627" y="510826"/>
                      </a:lnTo>
                      <a:lnTo>
                        <a:pt x="1213961" y="510826"/>
                      </a:lnTo>
                      <a:lnTo>
                        <a:pt x="1213961" y="510826"/>
                      </a:lnTo>
                      <a:lnTo>
                        <a:pt x="1213961" y="510826"/>
                      </a:lnTo>
                      <a:lnTo>
                        <a:pt x="1239488" y="510826"/>
                      </a:lnTo>
                      <a:lnTo>
                        <a:pt x="1239488" y="516160"/>
                      </a:lnTo>
                      <a:lnTo>
                        <a:pt x="1239488" y="516160"/>
                      </a:lnTo>
                      <a:lnTo>
                        <a:pt x="1243108" y="516160"/>
                      </a:lnTo>
                      <a:lnTo>
                        <a:pt x="1243108" y="520160"/>
                      </a:lnTo>
                      <a:lnTo>
                        <a:pt x="1243108" y="520160"/>
                      </a:lnTo>
                      <a:lnTo>
                        <a:pt x="1246727" y="520160"/>
                      </a:lnTo>
                      <a:lnTo>
                        <a:pt x="1246727" y="527971"/>
                      </a:lnTo>
                      <a:lnTo>
                        <a:pt x="1246727" y="527971"/>
                      </a:lnTo>
                      <a:lnTo>
                        <a:pt x="1250442" y="527971"/>
                      </a:lnTo>
                      <a:lnTo>
                        <a:pt x="1250442" y="535305"/>
                      </a:lnTo>
                      <a:lnTo>
                        <a:pt x="1250442" y="535305"/>
                      </a:lnTo>
                      <a:lnTo>
                        <a:pt x="1275969" y="535305"/>
                      </a:lnTo>
                      <a:lnTo>
                        <a:pt x="1275969" y="542735"/>
                      </a:lnTo>
                      <a:lnTo>
                        <a:pt x="1275969" y="542735"/>
                      </a:lnTo>
                      <a:lnTo>
                        <a:pt x="1283208" y="542735"/>
                      </a:lnTo>
                      <a:lnTo>
                        <a:pt x="1283208" y="542735"/>
                      </a:lnTo>
                      <a:lnTo>
                        <a:pt x="1283208" y="542735"/>
                      </a:lnTo>
                      <a:lnTo>
                        <a:pt x="1301401" y="542735"/>
                      </a:lnTo>
                      <a:lnTo>
                        <a:pt x="1301401" y="551688"/>
                      </a:lnTo>
                      <a:lnTo>
                        <a:pt x="1301401" y="551688"/>
                      </a:lnTo>
                      <a:lnTo>
                        <a:pt x="1305116" y="551688"/>
                      </a:lnTo>
                      <a:lnTo>
                        <a:pt x="1305116" y="551688"/>
                      </a:lnTo>
                      <a:lnTo>
                        <a:pt x="1305116" y="551688"/>
                      </a:lnTo>
                      <a:lnTo>
                        <a:pt x="1305116" y="551688"/>
                      </a:lnTo>
                      <a:lnTo>
                        <a:pt x="1305116" y="551688"/>
                      </a:lnTo>
                      <a:lnTo>
                        <a:pt x="1305116" y="551688"/>
                      </a:lnTo>
                      <a:lnTo>
                        <a:pt x="1308735" y="551688"/>
                      </a:lnTo>
                      <a:lnTo>
                        <a:pt x="1308735" y="557689"/>
                      </a:lnTo>
                      <a:lnTo>
                        <a:pt x="1308735" y="557689"/>
                      </a:lnTo>
                      <a:lnTo>
                        <a:pt x="1323308" y="557689"/>
                      </a:lnTo>
                      <a:lnTo>
                        <a:pt x="1323308" y="563594"/>
                      </a:lnTo>
                      <a:lnTo>
                        <a:pt x="1323308" y="563594"/>
                      </a:lnTo>
                      <a:lnTo>
                        <a:pt x="1326928" y="563594"/>
                      </a:lnTo>
                      <a:lnTo>
                        <a:pt x="1326928" y="563594"/>
                      </a:lnTo>
                      <a:lnTo>
                        <a:pt x="1326928" y="563594"/>
                      </a:lnTo>
                      <a:lnTo>
                        <a:pt x="1326928" y="563594"/>
                      </a:lnTo>
                      <a:lnTo>
                        <a:pt x="1326928" y="563594"/>
                      </a:lnTo>
                      <a:lnTo>
                        <a:pt x="1326928" y="563594"/>
                      </a:lnTo>
                      <a:lnTo>
                        <a:pt x="1337882" y="563594"/>
                      </a:lnTo>
                      <a:lnTo>
                        <a:pt x="1337882" y="563594"/>
                      </a:lnTo>
                      <a:lnTo>
                        <a:pt x="1337882" y="563594"/>
                      </a:lnTo>
                      <a:lnTo>
                        <a:pt x="1345216" y="563594"/>
                      </a:lnTo>
                      <a:lnTo>
                        <a:pt x="1345216" y="567785"/>
                      </a:lnTo>
                      <a:lnTo>
                        <a:pt x="1345216" y="567785"/>
                      </a:lnTo>
                      <a:lnTo>
                        <a:pt x="1352455" y="567785"/>
                      </a:lnTo>
                      <a:lnTo>
                        <a:pt x="1352455" y="575501"/>
                      </a:lnTo>
                      <a:lnTo>
                        <a:pt x="1352455" y="575501"/>
                      </a:lnTo>
                      <a:lnTo>
                        <a:pt x="1356170" y="575501"/>
                      </a:lnTo>
                      <a:lnTo>
                        <a:pt x="1356170" y="581597"/>
                      </a:lnTo>
                      <a:lnTo>
                        <a:pt x="1356170" y="581597"/>
                      </a:lnTo>
                      <a:lnTo>
                        <a:pt x="1359789" y="581597"/>
                      </a:lnTo>
                      <a:lnTo>
                        <a:pt x="1359789" y="581597"/>
                      </a:lnTo>
                      <a:lnTo>
                        <a:pt x="1359789" y="581597"/>
                      </a:lnTo>
                      <a:lnTo>
                        <a:pt x="1363409" y="581597"/>
                      </a:lnTo>
                      <a:lnTo>
                        <a:pt x="1363409" y="589693"/>
                      </a:lnTo>
                      <a:lnTo>
                        <a:pt x="1363409" y="589693"/>
                      </a:lnTo>
                      <a:lnTo>
                        <a:pt x="1367028" y="589693"/>
                      </a:lnTo>
                      <a:lnTo>
                        <a:pt x="1367028" y="599027"/>
                      </a:lnTo>
                      <a:lnTo>
                        <a:pt x="1367028" y="599027"/>
                      </a:lnTo>
                      <a:lnTo>
                        <a:pt x="1381601" y="599027"/>
                      </a:lnTo>
                      <a:lnTo>
                        <a:pt x="1381601" y="608457"/>
                      </a:lnTo>
                      <a:lnTo>
                        <a:pt x="1381601" y="608457"/>
                      </a:lnTo>
                      <a:lnTo>
                        <a:pt x="1399889" y="608457"/>
                      </a:lnTo>
                      <a:lnTo>
                        <a:pt x="1399889" y="616268"/>
                      </a:lnTo>
                      <a:lnTo>
                        <a:pt x="1399889" y="616268"/>
                      </a:lnTo>
                      <a:lnTo>
                        <a:pt x="1407128" y="616268"/>
                      </a:lnTo>
                      <a:lnTo>
                        <a:pt x="1407128" y="616268"/>
                      </a:lnTo>
                      <a:lnTo>
                        <a:pt x="1407128" y="616268"/>
                      </a:lnTo>
                      <a:lnTo>
                        <a:pt x="1425416" y="616268"/>
                      </a:lnTo>
                      <a:lnTo>
                        <a:pt x="1425416" y="624459"/>
                      </a:lnTo>
                      <a:lnTo>
                        <a:pt x="1425416" y="624459"/>
                      </a:lnTo>
                      <a:lnTo>
                        <a:pt x="1429036" y="624459"/>
                      </a:lnTo>
                      <a:lnTo>
                        <a:pt x="1429036" y="631317"/>
                      </a:lnTo>
                      <a:lnTo>
                        <a:pt x="1429036" y="631317"/>
                      </a:lnTo>
                      <a:lnTo>
                        <a:pt x="1439990" y="631317"/>
                      </a:lnTo>
                      <a:lnTo>
                        <a:pt x="1439990" y="643890"/>
                      </a:lnTo>
                      <a:lnTo>
                        <a:pt x="1439990" y="643890"/>
                      </a:lnTo>
                      <a:lnTo>
                        <a:pt x="1439990" y="643890"/>
                      </a:lnTo>
                      <a:lnTo>
                        <a:pt x="1439990" y="643890"/>
                      </a:lnTo>
                      <a:lnTo>
                        <a:pt x="1439990" y="643890"/>
                      </a:lnTo>
                      <a:lnTo>
                        <a:pt x="1454563" y="643890"/>
                      </a:lnTo>
                      <a:lnTo>
                        <a:pt x="1454563" y="649415"/>
                      </a:lnTo>
                      <a:lnTo>
                        <a:pt x="1454563" y="649415"/>
                      </a:lnTo>
                      <a:lnTo>
                        <a:pt x="1465516" y="649415"/>
                      </a:lnTo>
                      <a:lnTo>
                        <a:pt x="1465516" y="662273"/>
                      </a:lnTo>
                      <a:lnTo>
                        <a:pt x="1465516" y="662273"/>
                      </a:lnTo>
                      <a:lnTo>
                        <a:pt x="1465516" y="662273"/>
                      </a:lnTo>
                      <a:lnTo>
                        <a:pt x="1465516" y="662273"/>
                      </a:lnTo>
                      <a:lnTo>
                        <a:pt x="1465516" y="662273"/>
                      </a:lnTo>
                      <a:lnTo>
                        <a:pt x="1469136" y="662273"/>
                      </a:lnTo>
                      <a:lnTo>
                        <a:pt x="1469136" y="671798"/>
                      </a:lnTo>
                      <a:lnTo>
                        <a:pt x="1469136" y="671798"/>
                      </a:lnTo>
                      <a:lnTo>
                        <a:pt x="1512856" y="671798"/>
                      </a:lnTo>
                      <a:lnTo>
                        <a:pt x="1512856" y="679133"/>
                      </a:lnTo>
                      <a:lnTo>
                        <a:pt x="1512856" y="679133"/>
                      </a:lnTo>
                      <a:lnTo>
                        <a:pt x="1523810" y="679133"/>
                      </a:lnTo>
                      <a:lnTo>
                        <a:pt x="1523810" y="679133"/>
                      </a:lnTo>
                      <a:lnTo>
                        <a:pt x="1523810" y="679133"/>
                      </a:lnTo>
                      <a:lnTo>
                        <a:pt x="1527429" y="679133"/>
                      </a:lnTo>
                      <a:lnTo>
                        <a:pt x="1527429" y="679133"/>
                      </a:lnTo>
                      <a:lnTo>
                        <a:pt x="1527429" y="679133"/>
                      </a:lnTo>
                      <a:lnTo>
                        <a:pt x="1534763" y="679133"/>
                      </a:lnTo>
                      <a:lnTo>
                        <a:pt x="1534763" y="685895"/>
                      </a:lnTo>
                      <a:lnTo>
                        <a:pt x="1534763" y="685895"/>
                      </a:lnTo>
                      <a:lnTo>
                        <a:pt x="1549337" y="685895"/>
                      </a:lnTo>
                      <a:lnTo>
                        <a:pt x="1549337" y="695135"/>
                      </a:lnTo>
                      <a:lnTo>
                        <a:pt x="1549337" y="695135"/>
                      </a:lnTo>
                      <a:lnTo>
                        <a:pt x="1552956" y="695135"/>
                      </a:lnTo>
                      <a:lnTo>
                        <a:pt x="1552956" y="706660"/>
                      </a:lnTo>
                      <a:lnTo>
                        <a:pt x="1552956" y="706660"/>
                      </a:lnTo>
                      <a:lnTo>
                        <a:pt x="1552956" y="706660"/>
                      </a:lnTo>
                      <a:lnTo>
                        <a:pt x="1552956" y="706660"/>
                      </a:lnTo>
                      <a:lnTo>
                        <a:pt x="1552956" y="706660"/>
                      </a:lnTo>
                      <a:lnTo>
                        <a:pt x="1563910" y="706660"/>
                      </a:lnTo>
                      <a:lnTo>
                        <a:pt x="1563910" y="714661"/>
                      </a:lnTo>
                      <a:lnTo>
                        <a:pt x="1563910" y="714661"/>
                      </a:lnTo>
                      <a:lnTo>
                        <a:pt x="1563910" y="714661"/>
                      </a:lnTo>
                      <a:lnTo>
                        <a:pt x="1563910" y="714661"/>
                      </a:lnTo>
                      <a:lnTo>
                        <a:pt x="1563910" y="714661"/>
                      </a:lnTo>
                      <a:lnTo>
                        <a:pt x="1567529" y="714661"/>
                      </a:lnTo>
                      <a:lnTo>
                        <a:pt x="1567529" y="723328"/>
                      </a:lnTo>
                      <a:lnTo>
                        <a:pt x="1567529" y="723328"/>
                      </a:lnTo>
                      <a:lnTo>
                        <a:pt x="1574864" y="723328"/>
                      </a:lnTo>
                      <a:lnTo>
                        <a:pt x="1574864" y="723328"/>
                      </a:lnTo>
                      <a:lnTo>
                        <a:pt x="1574864" y="723328"/>
                      </a:lnTo>
                      <a:lnTo>
                        <a:pt x="1589437" y="723328"/>
                      </a:lnTo>
                      <a:lnTo>
                        <a:pt x="1589437" y="727996"/>
                      </a:lnTo>
                      <a:lnTo>
                        <a:pt x="1589437" y="727996"/>
                      </a:lnTo>
                      <a:lnTo>
                        <a:pt x="1611344" y="727996"/>
                      </a:lnTo>
                      <a:lnTo>
                        <a:pt x="1611344" y="735425"/>
                      </a:lnTo>
                      <a:lnTo>
                        <a:pt x="1611344" y="735425"/>
                      </a:lnTo>
                      <a:lnTo>
                        <a:pt x="1611344" y="735425"/>
                      </a:lnTo>
                      <a:lnTo>
                        <a:pt x="1611344" y="735425"/>
                      </a:lnTo>
                      <a:lnTo>
                        <a:pt x="1611344" y="735425"/>
                      </a:lnTo>
                      <a:lnTo>
                        <a:pt x="1614964" y="735425"/>
                      </a:lnTo>
                      <a:lnTo>
                        <a:pt x="1614964" y="742855"/>
                      </a:lnTo>
                      <a:lnTo>
                        <a:pt x="1614964" y="742855"/>
                      </a:lnTo>
                      <a:lnTo>
                        <a:pt x="1614964" y="742855"/>
                      </a:lnTo>
                      <a:lnTo>
                        <a:pt x="1614964" y="742855"/>
                      </a:lnTo>
                      <a:lnTo>
                        <a:pt x="1614964" y="742855"/>
                      </a:lnTo>
                      <a:lnTo>
                        <a:pt x="1629537" y="742855"/>
                      </a:lnTo>
                      <a:lnTo>
                        <a:pt x="1629537" y="749522"/>
                      </a:lnTo>
                      <a:lnTo>
                        <a:pt x="1629537" y="749522"/>
                      </a:lnTo>
                      <a:lnTo>
                        <a:pt x="1633157" y="749522"/>
                      </a:lnTo>
                      <a:lnTo>
                        <a:pt x="1633157" y="755142"/>
                      </a:lnTo>
                      <a:lnTo>
                        <a:pt x="1633157" y="755142"/>
                      </a:lnTo>
                      <a:lnTo>
                        <a:pt x="1647730" y="755142"/>
                      </a:lnTo>
                      <a:lnTo>
                        <a:pt x="1647730" y="762191"/>
                      </a:lnTo>
                      <a:lnTo>
                        <a:pt x="1647730" y="762191"/>
                      </a:lnTo>
                      <a:lnTo>
                        <a:pt x="1651445" y="762191"/>
                      </a:lnTo>
                      <a:lnTo>
                        <a:pt x="1651445" y="770573"/>
                      </a:lnTo>
                      <a:lnTo>
                        <a:pt x="1651445" y="770573"/>
                      </a:lnTo>
                      <a:lnTo>
                        <a:pt x="1680591" y="770573"/>
                      </a:lnTo>
                      <a:lnTo>
                        <a:pt x="1680591" y="776192"/>
                      </a:lnTo>
                      <a:lnTo>
                        <a:pt x="1680591" y="776192"/>
                      </a:lnTo>
                      <a:lnTo>
                        <a:pt x="1691545" y="776192"/>
                      </a:lnTo>
                      <a:lnTo>
                        <a:pt x="1691545" y="776192"/>
                      </a:lnTo>
                      <a:lnTo>
                        <a:pt x="1691545" y="776192"/>
                      </a:lnTo>
                      <a:lnTo>
                        <a:pt x="1709738" y="776192"/>
                      </a:lnTo>
                      <a:lnTo>
                        <a:pt x="1709738" y="780288"/>
                      </a:lnTo>
                      <a:lnTo>
                        <a:pt x="1709738" y="780288"/>
                      </a:lnTo>
                      <a:lnTo>
                        <a:pt x="1713357" y="780288"/>
                      </a:lnTo>
                      <a:lnTo>
                        <a:pt x="1713357" y="786670"/>
                      </a:lnTo>
                      <a:lnTo>
                        <a:pt x="1713357" y="786670"/>
                      </a:lnTo>
                      <a:lnTo>
                        <a:pt x="1716977" y="786670"/>
                      </a:lnTo>
                      <a:lnTo>
                        <a:pt x="1716977" y="786670"/>
                      </a:lnTo>
                      <a:lnTo>
                        <a:pt x="1716977" y="786670"/>
                      </a:lnTo>
                      <a:lnTo>
                        <a:pt x="1720691" y="786670"/>
                      </a:lnTo>
                      <a:lnTo>
                        <a:pt x="1720691" y="786670"/>
                      </a:lnTo>
                      <a:lnTo>
                        <a:pt x="1720691" y="786670"/>
                      </a:lnTo>
                      <a:lnTo>
                        <a:pt x="1727930" y="786670"/>
                      </a:lnTo>
                      <a:lnTo>
                        <a:pt x="1727930" y="793052"/>
                      </a:lnTo>
                      <a:lnTo>
                        <a:pt x="1727930" y="793052"/>
                      </a:lnTo>
                      <a:lnTo>
                        <a:pt x="1738884" y="793052"/>
                      </a:lnTo>
                      <a:lnTo>
                        <a:pt x="1738884" y="799910"/>
                      </a:lnTo>
                      <a:lnTo>
                        <a:pt x="1738884" y="799910"/>
                      </a:lnTo>
                      <a:lnTo>
                        <a:pt x="1753457" y="799910"/>
                      </a:lnTo>
                      <a:lnTo>
                        <a:pt x="1753457" y="799910"/>
                      </a:lnTo>
                      <a:lnTo>
                        <a:pt x="1753457" y="799910"/>
                      </a:lnTo>
                      <a:lnTo>
                        <a:pt x="1768031" y="799910"/>
                      </a:lnTo>
                      <a:lnTo>
                        <a:pt x="1768031" y="799910"/>
                      </a:lnTo>
                      <a:lnTo>
                        <a:pt x="1768031" y="799910"/>
                      </a:lnTo>
                      <a:lnTo>
                        <a:pt x="1786319" y="799910"/>
                      </a:lnTo>
                      <a:lnTo>
                        <a:pt x="1786319" y="808577"/>
                      </a:lnTo>
                      <a:lnTo>
                        <a:pt x="1786319" y="808577"/>
                      </a:lnTo>
                      <a:lnTo>
                        <a:pt x="1793558" y="808577"/>
                      </a:lnTo>
                      <a:lnTo>
                        <a:pt x="1793558" y="808577"/>
                      </a:lnTo>
                      <a:lnTo>
                        <a:pt x="1793558" y="808577"/>
                      </a:lnTo>
                      <a:lnTo>
                        <a:pt x="1808131" y="808577"/>
                      </a:lnTo>
                      <a:lnTo>
                        <a:pt x="1808131" y="822293"/>
                      </a:lnTo>
                      <a:lnTo>
                        <a:pt x="1808131" y="822293"/>
                      </a:lnTo>
                      <a:lnTo>
                        <a:pt x="1808131" y="822293"/>
                      </a:lnTo>
                      <a:lnTo>
                        <a:pt x="1808131" y="822293"/>
                      </a:lnTo>
                      <a:lnTo>
                        <a:pt x="1808131" y="822293"/>
                      </a:lnTo>
                      <a:lnTo>
                        <a:pt x="1826419" y="822293"/>
                      </a:lnTo>
                      <a:lnTo>
                        <a:pt x="1826419" y="830580"/>
                      </a:lnTo>
                      <a:lnTo>
                        <a:pt x="1826419" y="830580"/>
                      </a:lnTo>
                      <a:lnTo>
                        <a:pt x="1826419" y="830580"/>
                      </a:lnTo>
                      <a:lnTo>
                        <a:pt x="1826419" y="830580"/>
                      </a:lnTo>
                      <a:lnTo>
                        <a:pt x="1826419" y="830580"/>
                      </a:lnTo>
                      <a:lnTo>
                        <a:pt x="1826419" y="830580"/>
                      </a:lnTo>
                      <a:lnTo>
                        <a:pt x="1826419" y="830580"/>
                      </a:lnTo>
                      <a:lnTo>
                        <a:pt x="1826419" y="830580"/>
                      </a:lnTo>
                      <a:lnTo>
                        <a:pt x="1830038" y="830580"/>
                      </a:lnTo>
                      <a:lnTo>
                        <a:pt x="1830038" y="837533"/>
                      </a:lnTo>
                      <a:lnTo>
                        <a:pt x="1830038" y="837533"/>
                      </a:lnTo>
                      <a:lnTo>
                        <a:pt x="1840992" y="837533"/>
                      </a:lnTo>
                      <a:lnTo>
                        <a:pt x="1840992" y="837533"/>
                      </a:lnTo>
                      <a:lnTo>
                        <a:pt x="1840992" y="837533"/>
                      </a:lnTo>
                      <a:lnTo>
                        <a:pt x="1851946" y="837533"/>
                      </a:lnTo>
                      <a:lnTo>
                        <a:pt x="1851946" y="845058"/>
                      </a:lnTo>
                      <a:lnTo>
                        <a:pt x="1851946" y="845058"/>
                      </a:lnTo>
                      <a:lnTo>
                        <a:pt x="1859185" y="845058"/>
                      </a:lnTo>
                      <a:lnTo>
                        <a:pt x="1859185" y="852011"/>
                      </a:lnTo>
                      <a:lnTo>
                        <a:pt x="1859185" y="852011"/>
                      </a:lnTo>
                      <a:lnTo>
                        <a:pt x="1870139" y="852011"/>
                      </a:lnTo>
                      <a:lnTo>
                        <a:pt x="1870139" y="867442"/>
                      </a:lnTo>
                      <a:lnTo>
                        <a:pt x="1870139" y="867442"/>
                      </a:lnTo>
                      <a:lnTo>
                        <a:pt x="1870139" y="867442"/>
                      </a:lnTo>
                      <a:lnTo>
                        <a:pt x="1870139" y="867442"/>
                      </a:lnTo>
                      <a:lnTo>
                        <a:pt x="1870139" y="867442"/>
                      </a:lnTo>
                      <a:lnTo>
                        <a:pt x="1899285" y="867442"/>
                      </a:lnTo>
                      <a:lnTo>
                        <a:pt x="1899285" y="867442"/>
                      </a:lnTo>
                      <a:lnTo>
                        <a:pt x="1899285" y="867442"/>
                      </a:lnTo>
                      <a:lnTo>
                        <a:pt x="1921193" y="867442"/>
                      </a:lnTo>
                      <a:lnTo>
                        <a:pt x="1921193" y="888587"/>
                      </a:lnTo>
                      <a:lnTo>
                        <a:pt x="1921193" y="888587"/>
                      </a:lnTo>
                      <a:lnTo>
                        <a:pt x="1921193" y="888587"/>
                      </a:lnTo>
                      <a:lnTo>
                        <a:pt x="1921193" y="888587"/>
                      </a:lnTo>
                      <a:lnTo>
                        <a:pt x="1921193" y="888587"/>
                      </a:lnTo>
                      <a:lnTo>
                        <a:pt x="1921193" y="888587"/>
                      </a:lnTo>
                      <a:lnTo>
                        <a:pt x="1921193" y="888587"/>
                      </a:lnTo>
                      <a:lnTo>
                        <a:pt x="1921193" y="888587"/>
                      </a:lnTo>
                      <a:lnTo>
                        <a:pt x="1924812" y="888587"/>
                      </a:lnTo>
                      <a:lnTo>
                        <a:pt x="1924812" y="895350"/>
                      </a:lnTo>
                      <a:lnTo>
                        <a:pt x="1924812" y="895350"/>
                      </a:lnTo>
                      <a:lnTo>
                        <a:pt x="1924812" y="895350"/>
                      </a:lnTo>
                      <a:lnTo>
                        <a:pt x="1924812" y="895350"/>
                      </a:lnTo>
                      <a:lnTo>
                        <a:pt x="1924812" y="895350"/>
                      </a:lnTo>
                      <a:lnTo>
                        <a:pt x="1939385" y="895350"/>
                      </a:lnTo>
                      <a:lnTo>
                        <a:pt x="1939385" y="902589"/>
                      </a:lnTo>
                      <a:lnTo>
                        <a:pt x="1939385" y="902589"/>
                      </a:lnTo>
                      <a:lnTo>
                        <a:pt x="1943005" y="902589"/>
                      </a:lnTo>
                      <a:lnTo>
                        <a:pt x="1943005" y="916972"/>
                      </a:lnTo>
                      <a:lnTo>
                        <a:pt x="1943005" y="916972"/>
                      </a:lnTo>
                      <a:lnTo>
                        <a:pt x="1943005" y="916972"/>
                      </a:lnTo>
                      <a:lnTo>
                        <a:pt x="1943005" y="916972"/>
                      </a:lnTo>
                      <a:lnTo>
                        <a:pt x="1943005" y="916972"/>
                      </a:lnTo>
                      <a:lnTo>
                        <a:pt x="1961293" y="916972"/>
                      </a:lnTo>
                      <a:lnTo>
                        <a:pt x="1961293" y="924782"/>
                      </a:lnTo>
                      <a:lnTo>
                        <a:pt x="1961293" y="924782"/>
                      </a:lnTo>
                      <a:lnTo>
                        <a:pt x="1964912" y="924782"/>
                      </a:lnTo>
                      <a:lnTo>
                        <a:pt x="1964912" y="932688"/>
                      </a:lnTo>
                      <a:lnTo>
                        <a:pt x="1964912" y="932688"/>
                      </a:lnTo>
                      <a:lnTo>
                        <a:pt x="1968532" y="932688"/>
                      </a:lnTo>
                      <a:lnTo>
                        <a:pt x="1968532" y="937451"/>
                      </a:lnTo>
                      <a:lnTo>
                        <a:pt x="1968532" y="937451"/>
                      </a:lnTo>
                      <a:lnTo>
                        <a:pt x="1975866" y="937451"/>
                      </a:lnTo>
                      <a:lnTo>
                        <a:pt x="1975866" y="945356"/>
                      </a:lnTo>
                      <a:lnTo>
                        <a:pt x="1975866" y="945356"/>
                      </a:lnTo>
                      <a:lnTo>
                        <a:pt x="1979486" y="945356"/>
                      </a:lnTo>
                      <a:lnTo>
                        <a:pt x="1979486" y="959453"/>
                      </a:lnTo>
                      <a:lnTo>
                        <a:pt x="1979486" y="959453"/>
                      </a:lnTo>
                      <a:lnTo>
                        <a:pt x="1979486" y="959453"/>
                      </a:lnTo>
                      <a:lnTo>
                        <a:pt x="1979486" y="959453"/>
                      </a:lnTo>
                      <a:lnTo>
                        <a:pt x="1979486" y="959453"/>
                      </a:lnTo>
                      <a:lnTo>
                        <a:pt x="2008632" y="959453"/>
                      </a:lnTo>
                      <a:lnTo>
                        <a:pt x="2008632" y="969169"/>
                      </a:lnTo>
                      <a:lnTo>
                        <a:pt x="2008632" y="969169"/>
                      </a:lnTo>
                      <a:lnTo>
                        <a:pt x="2019586" y="969169"/>
                      </a:lnTo>
                      <a:lnTo>
                        <a:pt x="2019586" y="977551"/>
                      </a:lnTo>
                      <a:lnTo>
                        <a:pt x="2019586" y="977551"/>
                      </a:lnTo>
                      <a:lnTo>
                        <a:pt x="2019586" y="977551"/>
                      </a:lnTo>
                      <a:lnTo>
                        <a:pt x="2019586" y="977551"/>
                      </a:lnTo>
                      <a:lnTo>
                        <a:pt x="2019586" y="977551"/>
                      </a:lnTo>
                      <a:lnTo>
                        <a:pt x="2034159" y="977551"/>
                      </a:lnTo>
                      <a:lnTo>
                        <a:pt x="2034159" y="984790"/>
                      </a:lnTo>
                      <a:lnTo>
                        <a:pt x="2034159" y="984790"/>
                      </a:lnTo>
                      <a:lnTo>
                        <a:pt x="2052447" y="984790"/>
                      </a:lnTo>
                      <a:lnTo>
                        <a:pt x="2052447" y="993362"/>
                      </a:lnTo>
                      <a:lnTo>
                        <a:pt x="2052447" y="993362"/>
                      </a:lnTo>
                      <a:lnTo>
                        <a:pt x="2059686" y="993362"/>
                      </a:lnTo>
                      <a:lnTo>
                        <a:pt x="2059686" y="1000982"/>
                      </a:lnTo>
                      <a:lnTo>
                        <a:pt x="2059686" y="1000982"/>
                      </a:lnTo>
                      <a:lnTo>
                        <a:pt x="2070640" y="1000982"/>
                      </a:lnTo>
                      <a:lnTo>
                        <a:pt x="2070640" y="1007840"/>
                      </a:lnTo>
                      <a:lnTo>
                        <a:pt x="2070640" y="1007840"/>
                      </a:lnTo>
                      <a:lnTo>
                        <a:pt x="2074259" y="1007840"/>
                      </a:lnTo>
                      <a:lnTo>
                        <a:pt x="2074259" y="1013555"/>
                      </a:lnTo>
                      <a:lnTo>
                        <a:pt x="2074259" y="1013555"/>
                      </a:lnTo>
                      <a:lnTo>
                        <a:pt x="2092547" y="1013555"/>
                      </a:lnTo>
                      <a:lnTo>
                        <a:pt x="2092547" y="1013555"/>
                      </a:lnTo>
                      <a:lnTo>
                        <a:pt x="2092547" y="1013555"/>
                      </a:lnTo>
                      <a:lnTo>
                        <a:pt x="2103406" y="1013555"/>
                      </a:lnTo>
                      <a:lnTo>
                        <a:pt x="2103406" y="1013555"/>
                      </a:lnTo>
                      <a:lnTo>
                        <a:pt x="2103406" y="1013555"/>
                      </a:lnTo>
                      <a:lnTo>
                        <a:pt x="2110740" y="1013555"/>
                      </a:lnTo>
                      <a:lnTo>
                        <a:pt x="2110740" y="1022699"/>
                      </a:lnTo>
                      <a:lnTo>
                        <a:pt x="2110740" y="1022699"/>
                      </a:lnTo>
                      <a:lnTo>
                        <a:pt x="2121694" y="1022699"/>
                      </a:lnTo>
                      <a:lnTo>
                        <a:pt x="2121694" y="1030700"/>
                      </a:lnTo>
                      <a:lnTo>
                        <a:pt x="2121694" y="1030700"/>
                      </a:lnTo>
                      <a:lnTo>
                        <a:pt x="2132648" y="1030700"/>
                      </a:lnTo>
                      <a:lnTo>
                        <a:pt x="2132648" y="1038892"/>
                      </a:lnTo>
                      <a:lnTo>
                        <a:pt x="2132648" y="1038892"/>
                      </a:lnTo>
                      <a:lnTo>
                        <a:pt x="2187321" y="1038892"/>
                      </a:lnTo>
                      <a:lnTo>
                        <a:pt x="2187321" y="1047083"/>
                      </a:lnTo>
                      <a:lnTo>
                        <a:pt x="2187321" y="1047083"/>
                      </a:lnTo>
                      <a:lnTo>
                        <a:pt x="2205514" y="1047083"/>
                      </a:lnTo>
                      <a:lnTo>
                        <a:pt x="2205514" y="1056513"/>
                      </a:lnTo>
                      <a:lnTo>
                        <a:pt x="2205514" y="1056513"/>
                      </a:lnTo>
                      <a:lnTo>
                        <a:pt x="2205514" y="1056513"/>
                      </a:lnTo>
                      <a:lnTo>
                        <a:pt x="2205514" y="1056513"/>
                      </a:lnTo>
                      <a:lnTo>
                        <a:pt x="2205514" y="1056513"/>
                      </a:lnTo>
                      <a:lnTo>
                        <a:pt x="2223707" y="1056513"/>
                      </a:lnTo>
                      <a:lnTo>
                        <a:pt x="2223707" y="1056513"/>
                      </a:lnTo>
                      <a:lnTo>
                        <a:pt x="2223707" y="1056513"/>
                      </a:lnTo>
                      <a:lnTo>
                        <a:pt x="2223707" y="1056513"/>
                      </a:lnTo>
                      <a:lnTo>
                        <a:pt x="2223707" y="1056513"/>
                      </a:lnTo>
                      <a:lnTo>
                        <a:pt x="2223707" y="1056513"/>
                      </a:lnTo>
                      <a:lnTo>
                        <a:pt x="2231041" y="1056513"/>
                      </a:lnTo>
                      <a:lnTo>
                        <a:pt x="2231041" y="1056513"/>
                      </a:lnTo>
                      <a:lnTo>
                        <a:pt x="2231041" y="1056513"/>
                      </a:lnTo>
                      <a:lnTo>
                        <a:pt x="2245614" y="1056513"/>
                      </a:lnTo>
                      <a:lnTo>
                        <a:pt x="2245614" y="1056513"/>
                      </a:lnTo>
                      <a:lnTo>
                        <a:pt x="2245614" y="1056513"/>
                      </a:lnTo>
                      <a:lnTo>
                        <a:pt x="2249234" y="1056513"/>
                      </a:lnTo>
                      <a:lnTo>
                        <a:pt x="2249234" y="1056513"/>
                      </a:lnTo>
                      <a:lnTo>
                        <a:pt x="2249234" y="1056513"/>
                      </a:lnTo>
                      <a:lnTo>
                        <a:pt x="2252948" y="1056513"/>
                      </a:lnTo>
                      <a:lnTo>
                        <a:pt x="2252948" y="1068134"/>
                      </a:lnTo>
                      <a:lnTo>
                        <a:pt x="2252948" y="1068134"/>
                      </a:lnTo>
                      <a:lnTo>
                        <a:pt x="2252948" y="1068134"/>
                      </a:lnTo>
                      <a:lnTo>
                        <a:pt x="2252948" y="1068134"/>
                      </a:lnTo>
                      <a:lnTo>
                        <a:pt x="2252948" y="1068134"/>
                      </a:lnTo>
                      <a:lnTo>
                        <a:pt x="2267522" y="1068134"/>
                      </a:lnTo>
                      <a:lnTo>
                        <a:pt x="2267522" y="1068134"/>
                      </a:lnTo>
                      <a:lnTo>
                        <a:pt x="2267522" y="1068134"/>
                      </a:lnTo>
                      <a:lnTo>
                        <a:pt x="2267522" y="1068134"/>
                      </a:lnTo>
                      <a:lnTo>
                        <a:pt x="2267522" y="1068134"/>
                      </a:lnTo>
                      <a:lnTo>
                        <a:pt x="2267522" y="1068134"/>
                      </a:lnTo>
                      <a:lnTo>
                        <a:pt x="2271141" y="1068134"/>
                      </a:lnTo>
                      <a:lnTo>
                        <a:pt x="2271141" y="1068134"/>
                      </a:lnTo>
                      <a:lnTo>
                        <a:pt x="2271141" y="1068134"/>
                      </a:lnTo>
                      <a:lnTo>
                        <a:pt x="2278380" y="1068134"/>
                      </a:lnTo>
                      <a:lnTo>
                        <a:pt x="2278380" y="1068134"/>
                      </a:lnTo>
                      <a:lnTo>
                        <a:pt x="2278380" y="1068134"/>
                      </a:lnTo>
                      <a:lnTo>
                        <a:pt x="2278380" y="1068134"/>
                      </a:lnTo>
                      <a:lnTo>
                        <a:pt x="2278380" y="1068134"/>
                      </a:lnTo>
                      <a:lnTo>
                        <a:pt x="2278380" y="1068134"/>
                      </a:lnTo>
                      <a:lnTo>
                        <a:pt x="2278380" y="1068134"/>
                      </a:lnTo>
                      <a:lnTo>
                        <a:pt x="2278380" y="1068134"/>
                      </a:lnTo>
                      <a:lnTo>
                        <a:pt x="2278380" y="1068134"/>
                      </a:lnTo>
                      <a:lnTo>
                        <a:pt x="2282095" y="1068134"/>
                      </a:lnTo>
                      <a:lnTo>
                        <a:pt x="2282095" y="1076897"/>
                      </a:lnTo>
                      <a:lnTo>
                        <a:pt x="2282095" y="1076897"/>
                      </a:lnTo>
                      <a:lnTo>
                        <a:pt x="2282095" y="1076897"/>
                      </a:lnTo>
                      <a:lnTo>
                        <a:pt x="2282095" y="1076897"/>
                      </a:lnTo>
                      <a:lnTo>
                        <a:pt x="2282095" y="1076897"/>
                      </a:lnTo>
                      <a:lnTo>
                        <a:pt x="2282095" y="1076897"/>
                      </a:lnTo>
                      <a:lnTo>
                        <a:pt x="2282095" y="1076897"/>
                      </a:lnTo>
                      <a:lnTo>
                        <a:pt x="2282095" y="1076897"/>
                      </a:lnTo>
                      <a:lnTo>
                        <a:pt x="2285714" y="1076897"/>
                      </a:lnTo>
                      <a:lnTo>
                        <a:pt x="2285714" y="1076897"/>
                      </a:lnTo>
                      <a:lnTo>
                        <a:pt x="2285714" y="1076897"/>
                      </a:lnTo>
                      <a:lnTo>
                        <a:pt x="2289334" y="1076897"/>
                      </a:lnTo>
                      <a:lnTo>
                        <a:pt x="2289334" y="1085374"/>
                      </a:lnTo>
                      <a:lnTo>
                        <a:pt x="2289334" y="1085374"/>
                      </a:lnTo>
                      <a:lnTo>
                        <a:pt x="2300288" y="1085374"/>
                      </a:lnTo>
                      <a:lnTo>
                        <a:pt x="2300288" y="1085374"/>
                      </a:lnTo>
                      <a:lnTo>
                        <a:pt x="2300288" y="1085374"/>
                      </a:lnTo>
                      <a:lnTo>
                        <a:pt x="2303907" y="1085374"/>
                      </a:lnTo>
                      <a:lnTo>
                        <a:pt x="2303907" y="1085374"/>
                      </a:lnTo>
                      <a:lnTo>
                        <a:pt x="2303907" y="1085374"/>
                      </a:lnTo>
                      <a:lnTo>
                        <a:pt x="2307622" y="1085374"/>
                      </a:lnTo>
                      <a:lnTo>
                        <a:pt x="2307622" y="1085374"/>
                      </a:lnTo>
                      <a:lnTo>
                        <a:pt x="2307622" y="1085374"/>
                      </a:lnTo>
                      <a:lnTo>
                        <a:pt x="2322195" y="1085374"/>
                      </a:lnTo>
                      <a:lnTo>
                        <a:pt x="2322195" y="1085374"/>
                      </a:lnTo>
                      <a:lnTo>
                        <a:pt x="2322195" y="1085374"/>
                      </a:lnTo>
                      <a:lnTo>
                        <a:pt x="2325815" y="1085374"/>
                      </a:lnTo>
                      <a:lnTo>
                        <a:pt x="2325815" y="1085374"/>
                      </a:lnTo>
                      <a:lnTo>
                        <a:pt x="2325815" y="1085374"/>
                      </a:lnTo>
                      <a:lnTo>
                        <a:pt x="2329434" y="1085374"/>
                      </a:lnTo>
                      <a:lnTo>
                        <a:pt x="2329434" y="1085374"/>
                      </a:lnTo>
                      <a:lnTo>
                        <a:pt x="2329434" y="1085374"/>
                      </a:lnTo>
                      <a:lnTo>
                        <a:pt x="2329434" y="1085374"/>
                      </a:lnTo>
                      <a:lnTo>
                        <a:pt x="2329434" y="1085374"/>
                      </a:lnTo>
                      <a:lnTo>
                        <a:pt x="2329434" y="1085374"/>
                      </a:lnTo>
                      <a:lnTo>
                        <a:pt x="2333149" y="1085374"/>
                      </a:lnTo>
                      <a:lnTo>
                        <a:pt x="2333149" y="1095661"/>
                      </a:lnTo>
                      <a:lnTo>
                        <a:pt x="2333149" y="1095661"/>
                      </a:lnTo>
                      <a:lnTo>
                        <a:pt x="2333149" y="1095661"/>
                      </a:lnTo>
                      <a:lnTo>
                        <a:pt x="2333149" y="1095661"/>
                      </a:lnTo>
                      <a:lnTo>
                        <a:pt x="2333149" y="1095661"/>
                      </a:lnTo>
                      <a:lnTo>
                        <a:pt x="2336768" y="1095661"/>
                      </a:lnTo>
                      <a:lnTo>
                        <a:pt x="2336768" y="1106138"/>
                      </a:lnTo>
                      <a:lnTo>
                        <a:pt x="2336768" y="1106138"/>
                      </a:lnTo>
                      <a:lnTo>
                        <a:pt x="2344007" y="1106138"/>
                      </a:lnTo>
                      <a:lnTo>
                        <a:pt x="2344007" y="1106138"/>
                      </a:lnTo>
                      <a:lnTo>
                        <a:pt x="2344007" y="1106138"/>
                      </a:lnTo>
                      <a:lnTo>
                        <a:pt x="2344007" y="1106138"/>
                      </a:lnTo>
                      <a:lnTo>
                        <a:pt x="2344007" y="1106138"/>
                      </a:lnTo>
                      <a:lnTo>
                        <a:pt x="2344007" y="1106138"/>
                      </a:lnTo>
                      <a:lnTo>
                        <a:pt x="2344007" y="1106138"/>
                      </a:lnTo>
                      <a:lnTo>
                        <a:pt x="2344007" y="1106138"/>
                      </a:lnTo>
                      <a:lnTo>
                        <a:pt x="2344007" y="1106138"/>
                      </a:lnTo>
                      <a:lnTo>
                        <a:pt x="2376868" y="1106138"/>
                      </a:lnTo>
                      <a:lnTo>
                        <a:pt x="2376868" y="1106138"/>
                      </a:lnTo>
                      <a:lnTo>
                        <a:pt x="2376868" y="1106138"/>
                      </a:lnTo>
                      <a:lnTo>
                        <a:pt x="2376868" y="1106138"/>
                      </a:lnTo>
                      <a:lnTo>
                        <a:pt x="2376868" y="1106138"/>
                      </a:lnTo>
                      <a:lnTo>
                        <a:pt x="2376868" y="1106138"/>
                      </a:lnTo>
                      <a:lnTo>
                        <a:pt x="2376868" y="1106138"/>
                      </a:lnTo>
                      <a:lnTo>
                        <a:pt x="2376868" y="1106138"/>
                      </a:lnTo>
                      <a:lnTo>
                        <a:pt x="2376868" y="1106138"/>
                      </a:lnTo>
                      <a:lnTo>
                        <a:pt x="2380488" y="1106138"/>
                      </a:lnTo>
                      <a:lnTo>
                        <a:pt x="2380488" y="1106138"/>
                      </a:lnTo>
                      <a:lnTo>
                        <a:pt x="2380488" y="1106138"/>
                      </a:lnTo>
                      <a:lnTo>
                        <a:pt x="2384108" y="1106138"/>
                      </a:lnTo>
                      <a:lnTo>
                        <a:pt x="2384108" y="1106138"/>
                      </a:lnTo>
                      <a:lnTo>
                        <a:pt x="2384108" y="1106138"/>
                      </a:lnTo>
                      <a:lnTo>
                        <a:pt x="2384108" y="1106138"/>
                      </a:lnTo>
                      <a:lnTo>
                        <a:pt x="2384108" y="1106138"/>
                      </a:lnTo>
                      <a:lnTo>
                        <a:pt x="2384108" y="1106138"/>
                      </a:lnTo>
                      <a:lnTo>
                        <a:pt x="2398681" y="1106138"/>
                      </a:lnTo>
                      <a:lnTo>
                        <a:pt x="2398681" y="1106138"/>
                      </a:lnTo>
                      <a:lnTo>
                        <a:pt x="2398681" y="1106138"/>
                      </a:lnTo>
                      <a:lnTo>
                        <a:pt x="2406015" y="1106138"/>
                      </a:lnTo>
                      <a:lnTo>
                        <a:pt x="2406015" y="1106138"/>
                      </a:lnTo>
                      <a:lnTo>
                        <a:pt x="2406015" y="1106138"/>
                      </a:lnTo>
                      <a:lnTo>
                        <a:pt x="2406015" y="1106138"/>
                      </a:lnTo>
                      <a:lnTo>
                        <a:pt x="2406015" y="1106138"/>
                      </a:lnTo>
                      <a:lnTo>
                        <a:pt x="2406015" y="1106138"/>
                      </a:lnTo>
                      <a:lnTo>
                        <a:pt x="2406015" y="1106138"/>
                      </a:lnTo>
                      <a:lnTo>
                        <a:pt x="2406015" y="1106138"/>
                      </a:lnTo>
                      <a:lnTo>
                        <a:pt x="2406015" y="1106138"/>
                      </a:lnTo>
                      <a:lnTo>
                        <a:pt x="2409635" y="1106138"/>
                      </a:lnTo>
                      <a:lnTo>
                        <a:pt x="2409635" y="1106138"/>
                      </a:lnTo>
                      <a:lnTo>
                        <a:pt x="2409635" y="1106138"/>
                      </a:lnTo>
                      <a:lnTo>
                        <a:pt x="2413349" y="1106138"/>
                      </a:lnTo>
                      <a:lnTo>
                        <a:pt x="2413349" y="1106138"/>
                      </a:lnTo>
                      <a:lnTo>
                        <a:pt x="2413349" y="1106138"/>
                      </a:lnTo>
                      <a:lnTo>
                        <a:pt x="2427923" y="1106138"/>
                      </a:lnTo>
                      <a:lnTo>
                        <a:pt x="2427923" y="1106138"/>
                      </a:lnTo>
                      <a:lnTo>
                        <a:pt x="2427923" y="1106138"/>
                      </a:lnTo>
                      <a:lnTo>
                        <a:pt x="2431542" y="1106138"/>
                      </a:lnTo>
                      <a:lnTo>
                        <a:pt x="2431542" y="1106138"/>
                      </a:lnTo>
                      <a:lnTo>
                        <a:pt x="2431542" y="1106138"/>
                      </a:lnTo>
                      <a:lnTo>
                        <a:pt x="2449735" y="1106138"/>
                      </a:lnTo>
                      <a:lnTo>
                        <a:pt x="2449735" y="1106138"/>
                      </a:lnTo>
                      <a:lnTo>
                        <a:pt x="2449735" y="1106138"/>
                      </a:lnTo>
                      <a:lnTo>
                        <a:pt x="2449735" y="1106138"/>
                      </a:lnTo>
                      <a:lnTo>
                        <a:pt x="2449735" y="1106138"/>
                      </a:lnTo>
                      <a:lnTo>
                        <a:pt x="2449735" y="1106138"/>
                      </a:lnTo>
                      <a:lnTo>
                        <a:pt x="2457069" y="1106138"/>
                      </a:lnTo>
                      <a:lnTo>
                        <a:pt x="2457069" y="1106138"/>
                      </a:lnTo>
                      <a:lnTo>
                        <a:pt x="2457069" y="1106138"/>
                      </a:lnTo>
                      <a:lnTo>
                        <a:pt x="2475262" y="1106138"/>
                      </a:lnTo>
                      <a:lnTo>
                        <a:pt x="2475262" y="1106138"/>
                      </a:lnTo>
                      <a:lnTo>
                        <a:pt x="2475262" y="1106138"/>
                      </a:lnTo>
                      <a:lnTo>
                        <a:pt x="2478881" y="1106138"/>
                      </a:lnTo>
                      <a:lnTo>
                        <a:pt x="2478881" y="1121283"/>
                      </a:lnTo>
                      <a:lnTo>
                        <a:pt x="2478881" y="1121283"/>
                      </a:lnTo>
                      <a:lnTo>
                        <a:pt x="2482596" y="1121283"/>
                      </a:lnTo>
                      <a:lnTo>
                        <a:pt x="2482596" y="1121283"/>
                      </a:lnTo>
                      <a:lnTo>
                        <a:pt x="2482596" y="1121283"/>
                      </a:lnTo>
                      <a:lnTo>
                        <a:pt x="2486216" y="1121283"/>
                      </a:lnTo>
                      <a:lnTo>
                        <a:pt x="2486216" y="1136333"/>
                      </a:lnTo>
                      <a:lnTo>
                        <a:pt x="2486216" y="1136333"/>
                      </a:lnTo>
                      <a:lnTo>
                        <a:pt x="2486216" y="1136333"/>
                      </a:lnTo>
                      <a:lnTo>
                        <a:pt x="2486216" y="1136333"/>
                      </a:lnTo>
                      <a:lnTo>
                        <a:pt x="2486216" y="1136333"/>
                      </a:lnTo>
                      <a:lnTo>
                        <a:pt x="2489835" y="1136333"/>
                      </a:lnTo>
                      <a:lnTo>
                        <a:pt x="2489835" y="1140428"/>
                      </a:lnTo>
                      <a:lnTo>
                        <a:pt x="2489835" y="1140428"/>
                      </a:lnTo>
                      <a:lnTo>
                        <a:pt x="2508123" y="1140428"/>
                      </a:lnTo>
                      <a:lnTo>
                        <a:pt x="2508123" y="1140428"/>
                      </a:lnTo>
                      <a:lnTo>
                        <a:pt x="2508123" y="1140428"/>
                      </a:lnTo>
                      <a:lnTo>
                        <a:pt x="2508123" y="1140428"/>
                      </a:lnTo>
                      <a:lnTo>
                        <a:pt x="2508123" y="1140428"/>
                      </a:lnTo>
                      <a:lnTo>
                        <a:pt x="2508123" y="1140428"/>
                      </a:lnTo>
                      <a:lnTo>
                        <a:pt x="2508123" y="1140428"/>
                      </a:lnTo>
                      <a:lnTo>
                        <a:pt x="2508123" y="1140428"/>
                      </a:lnTo>
                      <a:lnTo>
                        <a:pt x="2508123" y="1140428"/>
                      </a:lnTo>
                      <a:lnTo>
                        <a:pt x="2511743" y="1140428"/>
                      </a:lnTo>
                      <a:lnTo>
                        <a:pt x="2511743" y="1157478"/>
                      </a:lnTo>
                      <a:lnTo>
                        <a:pt x="2511743" y="1157478"/>
                      </a:lnTo>
                      <a:lnTo>
                        <a:pt x="2522697" y="1157478"/>
                      </a:lnTo>
                      <a:lnTo>
                        <a:pt x="2522697" y="1157478"/>
                      </a:lnTo>
                      <a:lnTo>
                        <a:pt x="2522697" y="1157478"/>
                      </a:lnTo>
                      <a:lnTo>
                        <a:pt x="2529935" y="1157478"/>
                      </a:lnTo>
                      <a:lnTo>
                        <a:pt x="2529935" y="1173480"/>
                      </a:lnTo>
                      <a:lnTo>
                        <a:pt x="2529935" y="1173480"/>
                      </a:lnTo>
                      <a:lnTo>
                        <a:pt x="2529935" y="1173480"/>
                      </a:lnTo>
                      <a:lnTo>
                        <a:pt x="2529935" y="1173480"/>
                      </a:lnTo>
                      <a:lnTo>
                        <a:pt x="2529935" y="1173480"/>
                      </a:lnTo>
                      <a:lnTo>
                        <a:pt x="2537270" y="1173480"/>
                      </a:lnTo>
                      <a:lnTo>
                        <a:pt x="2537270" y="1173480"/>
                      </a:lnTo>
                      <a:lnTo>
                        <a:pt x="2537270" y="1173480"/>
                      </a:lnTo>
                      <a:lnTo>
                        <a:pt x="2548223" y="1173480"/>
                      </a:lnTo>
                      <a:lnTo>
                        <a:pt x="2548223" y="1189196"/>
                      </a:lnTo>
                      <a:lnTo>
                        <a:pt x="2548223" y="1189196"/>
                      </a:lnTo>
                      <a:lnTo>
                        <a:pt x="2551843" y="1189196"/>
                      </a:lnTo>
                      <a:lnTo>
                        <a:pt x="2551843" y="1189196"/>
                      </a:lnTo>
                      <a:lnTo>
                        <a:pt x="2551843" y="1189196"/>
                      </a:lnTo>
                      <a:lnTo>
                        <a:pt x="2551843" y="1189196"/>
                      </a:lnTo>
                      <a:lnTo>
                        <a:pt x="2551843" y="1189196"/>
                      </a:lnTo>
                      <a:lnTo>
                        <a:pt x="2551843" y="1189196"/>
                      </a:lnTo>
                      <a:lnTo>
                        <a:pt x="2562797" y="1189196"/>
                      </a:lnTo>
                      <a:lnTo>
                        <a:pt x="2562797" y="1189196"/>
                      </a:lnTo>
                      <a:lnTo>
                        <a:pt x="2562797" y="1189196"/>
                      </a:lnTo>
                      <a:lnTo>
                        <a:pt x="2580989" y="1189196"/>
                      </a:lnTo>
                      <a:lnTo>
                        <a:pt x="2580989" y="1189196"/>
                      </a:lnTo>
                      <a:lnTo>
                        <a:pt x="2580989" y="1189196"/>
                      </a:lnTo>
                      <a:lnTo>
                        <a:pt x="2584609" y="1189196"/>
                      </a:lnTo>
                      <a:lnTo>
                        <a:pt x="2584609" y="1189196"/>
                      </a:lnTo>
                      <a:lnTo>
                        <a:pt x="2584609" y="1189196"/>
                      </a:lnTo>
                      <a:lnTo>
                        <a:pt x="2599182" y="1189196"/>
                      </a:lnTo>
                      <a:lnTo>
                        <a:pt x="2599182" y="1189196"/>
                      </a:lnTo>
                      <a:lnTo>
                        <a:pt x="2599182" y="1189196"/>
                      </a:lnTo>
                      <a:lnTo>
                        <a:pt x="2635663" y="1189196"/>
                      </a:lnTo>
                      <a:lnTo>
                        <a:pt x="2635663" y="1189196"/>
                      </a:lnTo>
                      <a:lnTo>
                        <a:pt x="2635663" y="1189196"/>
                      </a:lnTo>
                      <a:lnTo>
                        <a:pt x="2639282" y="1189196"/>
                      </a:lnTo>
                      <a:lnTo>
                        <a:pt x="2639282" y="1189196"/>
                      </a:lnTo>
                      <a:lnTo>
                        <a:pt x="2639282" y="1189196"/>
                      </a:lnTo>
                      <a:lnTo>
                        <a:pt x="2650236" y="1189196"/>
                      </a:lnTo>
                      <a:lnTo>
                        <a:pt x="2650236" y="1189196"/>
                      </a:lnTo>
                      <a:lnTo>
                        <a:pt x="2650236" y="1189196"/>
                      </a:lnTo>
                      <a:lnTo>
                        <a:pt x="2653951" y="1189196"/>
                      </a:lnTo>
                      <a:lnTo>
                        <a:pt x="2653951" y="1189196"/>
                      </a:lnTo>
                      <a:lnTo>
                        <a:pt x="2653951" y="1189196"/>
                      </a:lnTo>
                      <a:lnTo>
                        <a:pt x="2657570" y="1189196"/>
                      </a:lnTo>
                      <a:lnTo>
                        <a:pt x="2657570" y="1189196"/>
                      </a:lnTo>
                      <a:lnTo>
                        <a:pt x="2657570" y="1189196"/>
                      </a:lnTo>
                      <a:lnTo>
                        <a:pt x="2661190" y="1189196"/>
                      </a:lnTo>
                      <a:lnTo>
                        <a:pt x="2661190" y="1189196"/>
                      </a:lnTo>
                      <a:lnTo>
                        <a:pt x="2661190" y="1189196"/>
                      </a:lnTo>
                      <a:lnTo>
                        <a:pt x="2664809" y="1189196"/>
                      </a:lnTo>
                      <a:lnTo>
                        <a:pt x="2664809" y="1189196"/>
                      </a:lnTo>
                      <a:lnTo>
                        <a:pt x="2664809" y="1189196"/>
                      </a:lnTo>
                      <a:lnTo>
                        <a:pt x="2672143" y="1189196"/>
                      </a:lnTo>
                      <a:lnTo>
                        <a:pt x="2672143" y="1220248"/>
                      </a:lnTo>
                      <a:lnTo>
                        <a:pt x="2672143" y="1220248"/>
                      </a:lnTo>
                      <a:lnTo>
                        <a:pt x="2675763" y="1220248"/>
                      </a:lnTo>
                      <a:lnTo>
                        <a:pt x="2675763" y="1220248"/>
                      </a:lnTo>
                      <a:lnTo>
                        <a:pt x="2675763" y="1220248"/>
                      </a:lnTo>
                      <a:lnTo>
                        <a:pt x="2679383" y="1220248"/>
                      </a:lnTo>
                      <a:lnTo>
                        <a:pt x="2679383" y="1220248"/>
                      </a:lnTo>
                      <a:lnTo>
                        <a:pt x="2679383" y="1220248"/>
                      </a:lnTo>
                      <a:lnTo>
                        <a:pt x="2679383" y="1220248"/>
                      </a:lnTo>
                      <a:lnTo>
                        <a:pt x="2679383" y="1220248"/>
                      </a:lnTo>
                      <a:lnTo>
                        <a:pt x="2679383" y="1220248"/>
                      </a:lnTo>
                      <a:lnTo>
                        <a:pt x="2715863" y="1220248"/>
                      </a:lnTo>
                      <a:lnTo>
                        <a:pt x="2715863" y="1220248"/>
                      </a:lnTo>
                      <a:lnTo>
                        <a:pt x="2715863" y="1220248"/>
                      </a:lnTo>
                      <a:lnTo>
                        <a:pt x="2715863" y="1220248"/>
                      </a:lnTo>
                      <a:lnTo>
                        <a:pt x="2715863" y="1220248"/>
                      </a:lnTo>
                      <a:lnTo>
                        <a:pt x="2715863" y="1220248"/>
                      </a:lnTo>
                      <a:lnTo>
                        <a:pt x="2755964" y="1220248"/>
                      </a:lnTo>
                      <a:lnTo>
                        <a:pt x="2755964" y="1220248"/>
                      </a:lnTo>
                      <a:lnTo>
                        <a:pt x="2755964" y="1220248"/>
                      </a:lnTo>
                      <a:lnTo>
                        <a:pt x="2763298" y="1220248"/>
                      </a:lnTo>
                      <a:lnTo>
                        <a:pt x="2763298" y="1220248"/>
                      </a:lnTo>
                      <a:lnTo>
                        <a:pt x="2763298" y="1220248"/>
                      </a:lnTo>
                      <a:lnTo>
                        <a:pt x="2763298" y="1220248"/>
                      </a:lnTo>
                      <a:lnTo>
                        <a:pt x="2763298" y="1220248"/>
                      </a:lnTo>
                      <a:lnTo>
                        <a:pt x="2763298" y="1220248"/>
                      </a:lnTo>
                      <a:lnTo>
                        <a:pt x="2766917" y="1220248"/>
                      </a:lnTo>
                      <a:lnTo>
                        <a:pt x="2766917" y="1220248"/>
                      </a:lnTo>
                      <a:lnTo>
                        <a:pt x="2766917" y="1220248"/>
                      </a:lnTo>
                      <a:lnTo>
                        <a:pt x="2785110" y="1220248"/>
                      </a:lnTo>
                      <a:lnTo>
                        <a:pt x="2785110" y="1220248"/>
                      </a:lnTo>
                      <a:lnTo>
                        <a:pt x="2785110" y="1220248"/>
                      </a:lnTo>
                      <a:lnTo>
                        <a:pt x="2788825" y="1220248"/>
                      </a:lnTo>
                      <a:lnTo>
                        <a:pt x="2788825" y="1220248"/>
                      </a:lnTo>
                      <a:lnTo>
                        <a:pt x="2788825" y="1220248"/>
                      </a:lnTo>
                      <a:lnTo>
                        <a:pt x="2810637" y="1220248"/>
                      </a:lnTo>
                      <a:lnTo>
                        <a:pt x="2810637" y="1220248"/>
                      </a:lnTo>
                      <a:lnTo>
                        <a:pt x="2810637" y="1220248"/>
                      </a:lnTo>
                      <a:lnTo>
                        <a:pt x="2817972" y="1220248"/>
                      </a:lnTo>
                      <a:lnTo>
                        <a:pt x="2817972" y="1257586"/>
                      </a:lnTo>
                      <a:lnTo>
                        <a:pt x="2817972" y="1257586"/>
                      </a:lnTo>
                      <a:lnTo>
                        <a:pt x="2832545" y="1257586"/>
                      </a:lnTo>
                      <a:lnTo>
                        <a:pt x="2832545" y="1257586"/>
                      </a:lnTo>
                      <a:lnTo>
                        <a:pt x="2832545" y="1257586"/>
                      </a:lnTo>
                      <a:lnTo>
                        <a:pt x="2912745" y="1257586"/>
                      </a:lnTo>
                      <a:lnTo>
                        <a:pt x="2912745" y="1257586"/>
                      </a:lnTo>
                      <a:lnTo>
                        <a:pt x="2912745" y="1257586"/>
                      </a:lnTo>
                      <a:lnTo>
                        <a:pt x="2934653" y="1257586"/>
                      </a:lnTo>
                      <a:lnTo>
                        <a:pt x="2934653" y="1257586"/>
                      </a:lnTo>
                      <a:lnTo>
                        <a:pt x="2934653" y="1257586"/>
                      </a:lnTo>
                      <a:lnTo>
                        <a:pt x="2938272" y="1257586"/>
                      </a:lnTo>
                      <a:lnTo>
                        <a:pt x="2938272" y="1257586"/>
                      </a:lnTo>
                      <a:lnTo>
                        <a:pt x="2938272" y="1257586"/>
                      </a:lnTo>
                      <a:lnTo>
                        <a:pt x="2941892" y="1257586"/>
                      </a:lnTo>
                      <a:lnTo>
                        <a:pt x="2941892" y="1257586"/>
                      </a:lnTo>
                      <a:lnTo>
                        <a:pt x="2941892" y="1257586"/>
                      </a:lnTo>
                      <a:lnTo>
                        <a:pt x="2989326" y="1257586"/>
                      </a:lnTo>
                      <a:lnTo>
                        <a:pt x="2989326" y="1257586"/>
                      </a:lnTo>
                      <a:lnTo>
                        <a:pt x="2989326" y="1257586"/>
                      </a:lnTo>
                      <a:lnTo>
                        <a:pt x="3065812" y="1257586"/>
                      </a:lnTo>
                      <a:lnTo>
                        <a:pt x="3065812" y="1257586"/>
                      </a:lnTo>
                      <a:lnTo>
                        <a:pt x="3065812" y="1257586"/>
                      </a:lnTo>
                      <a:lnTo>
                        <a:pt x="3073146" y="1257586"/>
                      </a:lnTo>
                      <a:lnTo>
                        <a:pt x="3073146" y="1257586"/>
                      </a:lnTo>
                      <a:lnTo>
                        <a:pt x="3073146" y="1257586"/>
                      </a:lnTo>
                      <a:lnTo>
                        <a:pt x="3095054" y="1257586"/>
                      </a:lnTo>
                      <a:lnTo>
                        <a:pt x="3095054" y="1257586"/>
                      </a:lnTo>
                      <a:lnTo>
                        <a:pt x="3095054" y="1257586"/>
                      </a:lnTo>
                      <a:lnTo>
                        <a:pt x="3109627" y="1257586"/>
                      </a:lnTo>
                      <a:lnTo>
                        <a:pt x="3109627" y="1257586"/>
                      </a:lnTo>
                      <a:lnTo>
                        <a:pt x="3109627" y="1257586"/>
                      </a:lnTo>
                      <a:lnTo>
                        <a:pt x="3255455" y="1257586"/>
                      </a:lnTo>
                      <a:lnTo>
                        <a:pt x="3255455" y="1257586"/>
                      </a:lnTo>
                      <a:lnTo>
                        <a:pt x="3255455" y="1257586"/>
                      </a:lnTo>
                      <a:lnTo>
                        <a:pt x="3310128" y="1257586"/>
                      </a:lnTo>
                      <a:lnTo>
                        <a:pt x="3310128" y="1473422"/>
                      </a:lnTo>
                      <a:lnTo>
                        <a:pt x="3310128" y="1473422"/>
                      </a:lnTo>
                      <a:lnTo>
                        <a:pt x="3448622" y="1473422"/>
                      </a:lnTo>
                      <a:lnTo>
                        <a:pt x="3448622" y="1473422"/>
                      </a:lnTo>
                    </a:path>
                  </a:pathLst>
                </a:custGeom>
                <a:noFill/>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nvGrpSpPr>
                <p:cNvPr id="1341" name="Group 1340">
                  <a:extLst>
                    <a:ext uri="{FF2B5EF4-FFF2-40B4-BE49-F238E27FC236}">
                      <a16:creationId xmlns:a16="http://schemas.microsoft.com/office/drawing/2014/main" id="{53AE484F-DD6B-D866-228F-81D33C508F47}"/>
                    </a:ext>
                  </a:extLst>
                </p:cNvPr>
                <p:cNvGrpSpPr/>
                <p:nvPr/>
              </p:nvGrpSpPr>
              <p:grpSpPr>
                <a:xfrm>
                  <a:off x="1637214" y="1850814"/>
                  <a:ext cx="5810224" cy="2525779"/>
                  <a:chOff x="1637214" y="1850814"/>
                  <a:chExt cx="5810224" cy="2525779"/>
                </a:xfrm>
              </p:grpSpPr>
              <p:grpSp>
                <p:nvGrpSpPr>
                  <p:cNvPr id="1342" name="Graphic 3">
                    <a:extLst>
                      <a:ext uri="{FF2B5EF4-FFF2-40B4-BE49-F238E27FC236}">
                        <a16:creationId xmlns:a16="http://schemas.microsoft.com/office/drawing/2014/main" id="{CA108C3E-6F5E-74DD-A5F1-80D4D834FCF5}"/>
                      </a:ext>
                    </a:extLst>
                  </p:cNvPr>
                  <p:cNvGrpSpPr/>
                  <p:nvPr/>
                </p:nvGrpSpPr>
                <p:grpSpPr>
                  <a:xfrm>
                    <a:off x="7380025" y="4309055"/>
                    <a:ext cx="67413" cy="67538"/>
                    <a:chOff x="6458357" y="3603173"/>
                    <a:chExt cx="40481" cy="40481"/>
                  </a:xfrm>
                  <a:solidFill>
                    <a:srgbClr val="000000"/>
                  </a:solidFill>
                </p:grpSpPr>
                <p:sp>
                  <p:nvSpPr>
                    <p:cNvPr id="1811" name="Freeform: Shape 1810">
                      <a:extLst>
                        <a:ext uri="{FF2B5EF4-FFF2-40B4-BE49-F238E27FC236}">
                          <a16:creationId xmlns:a16="http://schemas.microsoft.com/office/drawing/2014/main" id="{CFB939E5-3E21-393B-3727-0510F378A361}"/>
                        </a:ext>
                      </a:extLst>
                    </p:cNvPr>
                    <p:cNvSpPr/>
                    <p:nvPr/>
                  </p:nvSpPr>
                  <p:spPr>
                    <a:xfrm>
                      <a:off x="6478645" y="3603173"/>
                      <a:ext cx="9525" cy="40481"/>
                    </a:xfrm>
                    <a:custGeom>
                      <a:avLst/>
                      <a:gdLst>
                        <a:gd name="connsiteX0" fmla="*/ 380 w 9525"/>
                        <a:gd name="connsiteY0" fmla="*/ 157 h 40481"/>
                        <a:gd name="connsiteX1" fmla="*/ 380 w 9525"/>
                        <a:gd name="connsiteY1" fmla="*/ 40639 h 40481"/>
                      </a:gdLst>
                      <a:ahLst/>
                      <a:cxnLst>
                        <a:cxn ang="0">
                          <a:pos x="connsiteX0" y="connsiteY0"/>
                        </a:cxn>
                        <a:cxn ang="0">
                          <a:pos x="connsiteX1" y="connsiteY1"/>
                        </a:cxn>
                      </a:cxnLst>
                      <a:rect l="l" t="t" r="r" b="b"/>
                      <a:pathLst>
                        <a:path w="9525" h="40481">
                          <a:moveTo>
                            <a:pt x="380" y="157"/>
                          </a:moveTo>
                          <a:lnTo>
                            <a:pt x="380" y="4063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812" name="Freeform: Shape 1811">
                      <a:extLst>
                        <a:ext uri="{FF2B5EF4-FFF2-40B4-BE49-F238E27FC236}">
                          <a16:creationId xmlns:a16="http://schemas.microsoft.com/office/drawing/2014/main" id="{BAC5CBE6-8AA1-F6DF-6B67-5DAAA2C4F564}"/>
                        </a:ext>
                      </a:extLst>
                    </p:cNvPr>
                    <p:cNvSpPr/>
                    <p:nvPr/>
                  </p:nvSpPr>
                  <p:spPr>
                    <a:xfrm>
                      <a:off x="6458357" y="3623461"/>
                      <a:ext cx="40481" cy="9525"/>
                    </a:xfrm>
                    <a:custGeom>
                      <a:avLst/>
                      <a:gdLst>
                        <a:gd name="connsiteX0" fmla="*/ 40861 w 40481"/>
                        <a:gd name="connsiteY0" fmla="*/ 157 h 9525"/>
                        <a:gd name="connsiteX1" fmla="*/ 380 w 40481"/>
                        <a:gd name="connsiteY1" fmla="*/ 157 h 9525"/>
                      </a:gdLst>
                      <a:ahLst/>
                      <a:cxnLst>
                        <a:cxn ang="0">
                          <a:pos x="connsiteX0" y="connsiteY0"/>
                        </a:cxn>
                        <a:cxn ang="0">
                          <a:pos x="connsiteX1" y="connsiteY1"/>
                        </a:cxn>
                      </a:cxnLst>
                      <a:rect l="l" t="t" r="r" b="b"/>
                      <a:pathLst>
                        <a:path w="40481" h="9525">
                          <a:moveTo>
                            <a:pt x="40861" y="157"/>
                          </a:moveTo>
                          <a:lnTo>
                            <a:pt x="380" y="15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43" name="Graphic 3">
                    <a:extLst>
                      <a:ext uri="{FF2B5EF4-FFF2-40B4-BE49-F238E27FC236}">
                        <a16:creationId xmlns:a16="http://schemas.microsoft.com/office/drawing/2014/main" id="{B19AA0B8-843D-4B4F-22EF-CBB705C0BA4B}"/>
                      </a:ext>
                    </a:extLst>
                  </p:cNvPr>
                  <p:cNvGrpSpPr/>
                  <p:nvPr/>
                </p:nvGrpSpPr>
                <p:grpSpPr>
                  <a:xfrm>
                    <a:off x="7058345" y="3948957"/>
                    <a:ext cx="67413" cy="67538"/>
                    <a:chOff x="6265190" y="3387337"/>
                    <a:chExt cx="40481" cy="40481"/>
                  </a:xfrm>
                  <a:solidFill>
                    <a:srgbClr val="000000"/>
                  </a:solidFill>
                </p:grpSpPr>
                <p:sp>
                  <p:nvSpPr>
                    <p:cNvPr id="1809" name="Freeform: Shape 1808">
                      <a:extLst>
                        <a:ext uri="{FF2B5EF4-FFF2-40B4-BE49-F238E27FC236}">
                          <a16:creationId xmlns:a16="http://schemas.microsoft.com/office/drawing/2014/main" id="{028C17F7-A8B3-1F4F-1328-E786D8825F18}"/>
                        </a:ext>
                      </a:extLst>
                    </p:cNvPr>
                    <p:cNvSpPr/>
                    <p:nvPr/>
                  </p:nvSpPr>
                  <p:spPr>
                    <a:xfrm>
                      <a:off x="6285478" y="3387337"/>
                      <a:ext cx="9525" cy="40481"/>
                    </a:xfrm>
                    <a:custGeom>
                      <a:avLst/>
                      <a:gdLst>
                        <a:gd name="connsiteX0" fmla="*/ 359 w 9525"/>
                        <a:gd name="connsiteY0" fmla="*/ 135 h 40481"/>
                        <a:gd name="connsiteX1" fmla="*/ 359 w 9525"/>
                        <a:gd name="connsiteY1" fmla="*/ 40616 h 40481"/>
                      </a:gdLst>
                      <a:ahLst/>
                      <a:cxnLst>
                        <a:cxn ang="0">
                          <a:pos x="connsiteX0" y="connsiteY0"/>
                        </a:cxn>
                        <a:cxn ang="0">
                          <a:pos x="connsiteX1" y="connsiteY1"/>
                        </a:cxn>
                      </a:cxnLst>
                      <a:rect l="l" t="t" r="r" b="b"/>
                      <a:pathLst>
                        <a:path w="9525" h="40481">
                          <a:moveTo>
                            <a:pt x="359" y="135"/>
                          </a:moveTo>
                          <a:lnTo>
                            <a:pt x="359" y="406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810" name="Freeform: Shape 1809">
                      <a:extLst>
                        <a:ext uri="{FF2B5EF4-FFF2-40B4-BE49-F238E27FC236}">
                          <a16:creationId xmlns:a16="http://schemas.microsoft.com/office/drawing/2014/main" id="{6F0BBC33-B935-7F32-02A4-874C1E033D6E}"/>
                        </a:ext>
                      </a:extLst>
                    </p:cNvPr>
                    <p:cNvSpPr/>
                    <p:nvPr/>
                  </p:nvSpPr>
                  <p:spPr>
                    <a:xfrm>
                      <a:off x="6265190" y="3407625"/>
                      <a:ext cx="40481" cy="9525"/>
                    </a:xfrm>
                    <a:custGeom>
                      <a:avLst/>
                      <a:gdLst>
                        <a:gd name="connsiteX0" fmla="*/ 40840 w 40481"/>
                        <a:gd name="connsiteY0" fmla="*/ 135 h 9525"/>
                        <a:gd name="connsiteX1" fmla="*/ 359 w 40481"/>
                        <a:gd name="connsiteY1" fmla="*/ 135 h 9525"/>
                      </a:gdLst>
                      <a:ahLst/>
                      <a:cxnLst>
                        <a:cxn ang="0">
                          <a:pos x="connsiteX0" y="connsiteY0"/>
                        </a:cxn>
                        <a:cxn ang="0">
                          <a:pos x="connsiteX1" y="connsiteY1"/>
                        </a:cxn>
                      </a:cxnLst>
                      <a:rect l="l" t="t" r="r" b="b"/>
                      <a:pathLst>
                        <a:path w="40481" h="9525">
                          <a:moveTo>
                            <a:pt x="40840" y="135"/>
                          </a:moveTo>
                          <a:lnTo>
                            <a:pt x="359" y="13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44" name="Graphic 3">
                    <a:extLst>
                      <a:ext uri="{FF2B5EF4-FFF2-40B4-BE49-F238E27FC236}">
                        <a16:creationId xmlns:a16="http://schemas.microsoft.com/office/drawing/2014/main" id="{0D2ECA97-F248-C685-AD86-E7A3A88644F7}"/>
                      </a:ext>
                    </a:extLst>
                  </p:cNvPr>
                  <p:cNvGrpSpPr/>
                  <p:nvPr/>
                </p:nvGrpSpPr>
                <p:grpSpPr>
                  <a:xfrm>
                    <a:off x="6815499" y="3948957"/>
                    <a:ext cx="67413" cy="67538"/>
                    <a:chOff x="6119362" y="3387337"/>
                    <a:chExt cx="40481" cy="40481"/>
                  </a:xfrm>
                  <a:solidFill>
                    <a:srgbClr val="000000"/>
                  </a:solidFill>
                </p:grpSpPr>
                <p:sp>
                  <p:nvSpPr>
                    <p:cNvPr id="1807" name="Freeform: Shape 1806">
                      <a:extLst>
                        <a:ext uri="{FF2B5EF4-FFF2-40B4-BE49-F238E27FC236}">
                          <a16:creationId xmlns:a16="http://schemas.microsoft.com/office/drawing/2014/main" id="{E0D9238B-4409-2ECC-B31E-0440C9E9FFA1}"/>
                        </a:ext>
                      </a:extLst>
                    </p:cNvPr>
                    <p:cNvSpPr/>
                    <p:nvPr/>
                  </p:nvSpPr>
                  <p:spPr>
                    <a:xfrm>
                      <a:off x="6139651" y="3387337"/>
                      <a:ext cx="9525" cy="40481"/>
                    </a:xfrm>
                    <a:custGeom>
                      <a:avLst/>
                      <a:gdLst>
                        <a:gd name="connsiteX0" fmla="*/ 344 w 9525"/>
                        <a:gd name="connsiteY0" fmla="*/ 135 h 40481"/>
                        <a:gd name="connsiteX1" fmla="*/ 344 w 9525"/>
                        <a:gd name="connsiteY1" fmla="*/ 40616 h 40481"/>
                      </a:gdLst>
                      <a:ahLst/>
                      <a:cxnLst>
                        <a:cxn ang="0">
                          <a:pos x="connsiteX0" y="connsiteY0"/>
                        </a:cxn>
                        <a:cxn ang="0">
                          <a:pos x="connsiteX1" y="connsiteY1"/>
                        </a:cxn>
                      </a:cxnLst>
                      <a:rect l="l" t="t" r="r" b="b"/>
                      <a:pathLst>
                        <a:path w="9525" h="40481">
                          <a:moveTo>
                            <a:pt x="344" y="135"/>
                          </a:moveTo>
                          <a:lnTo>
                            <a:pt x="344" y="406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808" name="Freeform: Shape 1807">
                      <a:extLst>
                        <a:ext uri="{FF2B5EF4-FFF2-40B4-BE49-F238E27FC236}">
                          <a16:creationId xmlns:a16="http://schemas.microsoft.com/office/drawing/2014/main" id="{FE7ED4F5-DB6E-3B52-2759-E1851443D167}"/>
                        </a:ext>
                      </a:extLst>
                    </p:cNvPr>
                    <p:cNvSpPr/>
                    <p:nvPr/>
                  </p:nvSpPr>
                  <p:spPr>
                    <a:xfrm>
                      <a:off x="6119362" y="3407625"/>
                      <a:ext cx="40481" cy="9525"/>
                    </a:xfrm>
                    <a:custGeom>
                      <a:avLst/>
                      <a:gdLst>
                        <a:gd name="connsiteX0" fmla="*/ 40825 w 40481"/>
                        <a:gd name="connsiteY0" fmla="*/ 135 h 9525"/>
                        <a:gd name="connsiteX1" fmla="*/ 344 w 40481"/>
                        <a:gd name="connsiteY1" fmla="*/ 135 h 9525"/>
                      </a:gdLst>
                      <a:ahLst/>
                      <a:cxnLst>
                        <a:cxn ang="0">
                          <a:pos x="connsiteX0" y="connsiteY0"/>
                        </a:cxn>
                        <a:cxn ang="0">
                          <a:pos x="connsiteX1" y="connsiteY1"/>
                        </a:cxn>
                      </a:cxnLst>
                      <a:rect l="l" t="t" r="r" b="b"/>
                      <a:pathLst>
                        <a:path w="40481" h="9525">
                          <a:moveTo>
                            <a:pt x="40825" y="135"/>
                          </a:moveTo>
                          <a:lnTo>
                            <a:pt x="344" y="13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45" name="Graphic 3">
                    <a:extLst>
                      <a:ext uri="{FF2B5EF4-FFF2-40B4-BE49-F238E27FC236}">
                        <a16:creationId xmlns:a16="http://schemas.microsoft.com/office/drawing/2014/main" id="{F4E30A13-944F-0842-34C8-61108AAC83E1}"/>
                      </a:ext>
                    </a:extLst>
                  </p:cNvPr>
                  <p:cNvGrpSpPr/>
                  <p:nvPr/>
                </p:nvGrpSpPr>
                <p:grpSpPr>
                  <a:xfrm>
                    <a:off x="6742694" y="3948957"/>
                    <a:ext cx="67413" cy="67538"/>
                    <a:chOff x="6075643" y="3387337"/>
                    <a:chExt cx="40481" cy="40481"/>
                  </a:xfrm>
                  <a:solidFill>
                    <a:srgbClr val="000000"/>
                  </a:solidFill>
                </p:grpSpPr>
                <p:sp>
                  <p:nvSpPr>
                    <p:cNvPr id="1805" name="Freeform: Shape 1804">
                      <a:extLst>
                        <a:ext uri="{FF2B5EF4-FFF2-40B4-BE49-F238E27FC236}">
                          <a16:creationId xmlns:a16="http://schemas.microsoft.com/office/drawing/2014/main" id="{669F30D1-0EF3-4675-619B-8008A105E230}"/>
                        </a:ext>
                      </a:extLst>
                    </p:cNvPr>
                    <p:cNvSpPr/>
                    <p:nvPr/>
                  </p:nvSpPr>
                  <p:spPr>
                    <a:xfrm>
                      <a:off x="6095931" y="3387337"/>
                      <a:ext cx="9525" cy="40481"/>
                    </a:xfrm>
                    <a:custGeom>
                      <a:avLst/>
                      <a:gdLst>
                        <a:gd name="connsiteX0" fmla="*/ 339 w 9525"/>
                        <a:gd name="connsiteY0" fmla="*/ 135 h 40481"/>
                        <a:gd name="connsiteX1" fmla="*/ 339 w 9525"/>
                        <a:gd name="connsiteY1" fmla="*/ 40616 h 40481"/>
                      </a:gdLst>
                      <a:ahLst/>
                      <a:cxnLst>
                        <a:cxn ang="0">
                          <a:pos x="connsiteX0" y="connsiteY0"/>
                        </a:cxn>
                        <a:cxn ang="0">
                          <a:pos x="connsiteX1" y="connsiteY1"/>
                        </a:cxn>
                      </a:cxnLst>
                      <a:rect l="l" t="t" r="r" b="b"/>
                      <a:pathLst>
                        <a:path w="9525" h="40481">
                          <a:moveTo>
                            <a:pt x="339" y="135"/>
                          </a:moveTo>
                          <a:lnTo>
                            <a:pt x="339" y="406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806" name="Freeform: Shape 1805">
                      <a:extLst>
                        <a:ext uri="{FF2B5EF4-FFF2-40B4-BE49-F238E27FC236}">
                          <a16:creationId xmlns:a16="http://schemas.microsoft.com/office/drawing/2014/main" id="{1E8A54E4-DEBB-72A7-E838-E68A08D8FF88}"/>
                        </a:ext>
                      </a:extLst>
                    </p:cNvPr>
                    <p:cNvSpPr/>
                    <p:nvPr/>
                  </p:nvSpPr>
                  <p:spPr>
                    <a:xfrm>
                      <a:off x="6075643" y="3407625"/>
                      <a:ext cx="40481" cy="9525"/>
                    </a:xfrm>
                    <a:custGeom>
                      <a:avLst/>
                      <a:gdLst>
                        <a:gd name="connsiteX0" fmla="*/ 40821 w 40481"/>
                        <a:gd name="connsiteY0" fmla="*/ 135 h 9525"/>
                        <a:gd name="connsiteX1" fmla="*/ 339 w 40481"/>
                        <a:gd name="connsiteY1" fmla="*/ 135 h 9525"/>
                      </a:gdLst>
                      <a:ahLst/>
                      <a:cxnLst>
                        <a:cxn ang="0">
                          <a:pos x="connsiteX0" y="connsiteY0"/>
                        </a:cxn>
                        <a:cxn ang="0">
                          <a:pos x="connsiteX1" y="connsiteY1"/>
                        </a:cxn>
                      </a:cxnLst>
                      <a:rect l="l" t="t" r="r" b="b"/>
                      <a:pathLst>
                        <a:path w="40481" h="9525">
                          <a:moveTo>
                            <a:pt x="40821" y="135"/>
                          </a:moveTo>
                          <a:lnTo>
                            <a:pt x="339" y="13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46" name="Graphic 3">
                    <a:extLst>
                      <a:ext uri="{FF2B5EF4-FFF2-40B4-BE49-F238E27FC236}">
                        <a16:creationId xmlns:a16="http://schemas.microsoft.com/office/drawing/2014/main" id="{E11CF788-517E-BD45-CBF9-74DB22AD7B07}"/>
                      </a:ext>
                    </a:extLst>
                  </p:cNvPr>
                  <p:cNvGrpSpPr/>
                  <p:nvPr/>
                </p:nvGrpSpPr>
                <p:grpSpPr>
                  <a:xfrm>
                    <a:off x="6615164" y="3948957"/>
                    <a:ext cx="67413" cy="67538"/>
                    <a:chOff x="5999062" y="3387337"/>
                    <a:chExt cx="40481" cy="40481"/>
                  </a:xfrm>
                  <a:solidFill>
                    <a:srgbClr val="000000"/>
                  </a:solidFill>
                </p:grpSpPr>
                <p:sp>
                  <p:nvSpPr>
                    <p:cNvPr id="1803" name="Freeform: Shape 1802">
                      <a:extLst>
                        <a:ext uri="{FF2B5EF4-FFF2-40B4-BE49-F238E27FC236}">
                          <a16:creationId xmlns:a16="http://schemas.microsoft.com/office/drawing/2014/main" id="{D965F527-E070-8D08-4E89-29DA79CFD4E8}"/>
                        </a:ext>
                      </a:extLst>
                    </p:cNvPr>
                    <p:cNvSpPr/>
                    <p:nvPr/>
                  </p:nvSpPr>
                  <p:spPr>
                    <a:xfrm>
                      <a:off x="6019350" y="3387337"/>
                      <a:ext cx="9525" cy="40481"/>
                    </a:xfrm>
                    <a:custGeom>
                      <a:avLst/>
                      <a:gdLst>
                        <a:gd name="connsiteX0" fmla="*/ 331 w 9525"/>
                        <a:gd name="connsiteY0" fmla="*/ 135 h 40481"/>
                        <a:gd name="connsiteX1" fmla="*/ 331 w 9525"/>
                        <a:gd name="connsiteY1" fmla="*/ 40616 h 40481"/>
                      </a:gdLst>
                      <a:ahLst/>
                      <a:cxnLst>
                        <a:cxn ang="0">
                          <a:pos x="connsiteX0" y="connsiteY0"/>
                        </a:cxn>
                        <a:cxn ang="0">
                          <a:pos x="connsiteX1" y="connsiteY1"/>
                        </a:cxn>
                      </a:cxnLst>
                      <a:rect l="l" t="t" r="r" b="b"/>
                      <a:pathLst>
                        <a:path w="9525" h="40481">
                          <a:moveTo>
                            <a:pt x="331" y="135"/>
                          </a:moveTo>
                          <a:lnTo>
                            <a:pt x="331" y="406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804" name="Freeform: Shape 1803">
                      <a:extLst>
                        <a:ext uri="{FF2B5EF4-FFF2-40B4-BE49-F238E27FC236}">
                          <a16:creationId xmlns:a16="http://schemas.microsoft.com/office/drawing/2014/main" id="{F30CBB04-9CE2-AE65-3BFF-AF025C0BEF13}"/>
                        </a:ext>
                      </a:extLst>
                    </p:cNvPr>
                    <p:cNvSpPr/>
                    <p:nvPr/>
                  </p:nvSpPr>
                  <p:spPr>
                    <a:xfrm>
                      <a:off x="5999062" y="3407625"/>
                      <a:ext cx="40481" cy="9525"/>
                    </a:xfrm>
                    <a:custGeom>
                      <a:avLst/>
                      <a:gdLst>
                        <a:gd name="connsiteX0" fmla="*/ 40813 w 40481"/>
                        <a:gd name="connsiteY0" fmla="*/ 135 h 9525"/>
                        <a:gd name="connsiteX1" fmla="*/ 331 w 40481"/>
                        <a:gd name="connsiteY1" fmla="*/ 135 h 9525"/>
                      </a:gdLst>
                      <a:ahLst/>
                      <a:cxnLst>
                        <a:cxn ang="0">
                          <a:pos x="connsiteX0" y="connsiteY0"/>
                        </a:cxn>
                        <a:cxn ang="0">
                          <a:pos x="connsiteX1" y="connsiteY1"/>
                        </a:cxn>
                      </a:cxnLst>
                      <a:rect l="l" t="t" r="r" b="b"/>
                      <a:pathLst>
                        <a:path w="40481" h="9525">
                          <a:moveTo>
                            <a:pt x="40813" y="135"/>
                          </a:moveTo>
                          <a:lnTo>
                            <a:pt x="331" y="13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47" name="Graphic 3">
                    <a:extLst>
                      <a:ext uri="{FF2B5EF4-FFF2-40B4-BE49-F238E27FC236}">
                        <a16:creationId xmlns:a16="http://schemas.microsoft.com/office/drawing/2014/main" id="{7C8194B3-3F1C-2B64-3F37-7732C1013E3F}"/>
                      </a:ext>
                    </a:extLst>
                  </p:cNvPr>
                  <p:cNvGrpSpPr/>
                  <p:nvPr/>
                </p:nvGrpSpPr>
                <p:grpSpPr>
                  <a:xfrm>
                    <a:off x="6487634" y="3948957"/>
                    <a:ext cx="67413" cy="67538"/>
                    <a:chOff x="5922481" y="3387337"/>
                    <a:chExt cx="40481" cy="40481"/>
                  </a:xfrm>
                  <a:solidFill>
                    <a:srgbClr val="000000"/>
                  </a:solidFill>
                </p:grpSpPr>
                <p:sp>
                  <p:nvSpPr>
                    <p:cNvPr id="1801" name="Freeform: Shape 1800">
                      <a:extLst>
                        <a:ext uri="{FF2B5EF4-FFF2-40B4-BE49-F238E27FC236}">
                          <a16:creationId xmlns:a16="http://schemas.microsoft.com/office/drawing/2014/main" id="{0829D7B4-3DE3-9C75-5E91-D4C47AEFD409}"/>
                        </a:ext>
                      </a:extLst>
                    </p:cNvPr>
                    <p:cNvSpPr/>
                    <p:nvPr/>
                  </p:nvSpPr>
                  <p:spPr>
                    <a:xfrm>
                      <a:off x="5942769" y="3387337"/>
                      <a:ext cx="9525" cy="40481"/>
                    </a:xfrm>
                    <a:custGeom>
                      <a:avLst/>
                      <a:gdLst>
                        <a:gd name="connsiteX0" fmla="*/ 323 w 9525"/>
                        <a:gd name="connsiteY0" fmla="*/ 135 h 40481"/>
                        <a:gd name="connsiteX1" fmla="*/ 323 w 9525"/>
                        <a:gd name="connsiteY1" fmla="*/ 40616 h 40481"/>
                      </a:gdLst>
                      <a:ahLst/>
                      <a:cxnLst>
                        <a:cxn ang="0">
                          <a:pos x="connsiteX0" y="connsiteY0"/>
                        </a:cxn>
                        <a:cxn ang="0">
                          <a:pos x="connsiteX1" y="connsiteY1"/>
                        </a:cxn>
                      </a:cxnLst>
                      <a:rect l="l" t="t" r="r" b="b"/>
                      <a:pathLst>
                        <a:path w="9525" h="40481">
                          <a:moveTo>
                            <a:pt x="323" y="135"/>
                          </a:moveTo>
                          <a:lnTo>
                            <a:pt x="323" y="406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802" name="Freeform: Shape 1801">
                      <a:extLst>
                        <a:ext uri="{FF2B5EF4-FFF2-40B4-BE49-F238E27FC236}">
                          <a16:creationId xmlns:a16="http://schemas.microsoft.com/office/drawing/2014/main" id="{9477C0F2-2AA1-21E4-1C69-1088DF680592}"/>
                        </a:ext>
                      </a:extLst>
                    </p:cNvPr>
                    <p:cNvSpPr/>
                    <p:nvPr/>
                  </p:nvSpPr>
                  <p:spPr>
                    <a:xfrm>
                      <a:off x="5922481" y="3407625"/>
                      <a:ext cx="40481" cy="9525"/>
                    </a:xfrm>
                    <a:custGeom>
                      <a:avLst/>
                      <a:gdLst>
                        <a:gd name="connsiteX0" fmla="*/ 40804 w 40481"/>
                        <a:gd name="connsiteY0" fmla="*/ 135 h 9525"/>
                        <a:gd name="connsiteX1" fmla="*/ 323 w 40481"/>
                        <a:gd name="connsiteY1" fmla="*/ 135 h 9525"/>
                      </a:gdLst>
                      <a:ahLst/>
                      <a:cxnLst>
                        <a:cxn ang="0">
                          <a:pos x="connsiteX0" y="connsiteY0"/>
                        </a:cxn>
                        <a:cxn ang="0">
                          <a:pos x="connsiteX1" y="connsiteY1"/>
                        </a:cxn>
                      </a:cxnLst>
                      <a:rect l="l" t="t" r="r" b="b"/>
                      <a:pathLst>
                        <a:path w="40481" h="9525">
                          <a:moveTo>
                            <a:pt x="40804" y="135"/>
                          </a:moveTo>
                          <a:lnTo>
                            <a:pt x="323" y="13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48" name="Graphic 3">
                    <a:extLst>
                      <a:ext uri="{FF2B5EF4-FFF2-40B4-BE49-F238E27FC236}">
                        <a16:creationId xmlns:a16="http://schemas.microsoft.com/office/drawing/2014/main" id="{FA6F7AE0-4455-ADFD-76DD-D0E2CE7E6A5C}"/>
                      </a:ext>
                    </a:extLst>
                  </p:cNvPr>
                  <p:cNvGrpSpPr/>
                  <p:nvPr/>
                </p:nvGrpSpPr>
                <p:grpSpPr>
                  <a:xfrm>
                    <a:off x="6536171" y="3948957"/>
                    <a:ext cx="67413" cy="67538"/>
                    <a:chOff x="5951627" y="3387337"/>
                    <a:chExt cx="40481" cy="40481"/>
                  </a:xfrm>
                  <a:solidFill>
                    <a:srgbClr val="000000"/>
                  </a:solidFill>
                </p:grpSpPr>
                <p:sp>
                  <p:nvSpPr>
                    <p:cNvPr id="1799" name="Freeform: Shape 1798">
                      <a:extLst>
                        <a:ext uri="{FF2B5EF4-FFF2-40B4-BE49-F238E27FC236}">
                          <a16:creationId xmlns:a16="http://schemas.microsoft.com/office/drawing/2014/main" id="{7ED9BD30-C415-1184-73E8-67EA2619A14E}"/>
                        </a:ext>
                      </a:extLst>
                    </p:cNvPr>
                    <p:cNvSpPr/>
                    <p:nvPr/>
                  </p:nvSpPr>
                  <p:spPr>
                    <a:xfrm>
                      <a:off x="5971915" y="3387337"/>
                      <a:ext cx="9525" cy="40481"/>
                    </a:xfrm>
                    <a:custGeom>
                      <a:avLst/>
                      <a:gdLst>
                        <a:gd name="connsiteX0" fmla="*/ 326 w 9525"/>
                        <a:gd name="connsiteY0" fmla="*/ 135 h 40481"/>
                        <a:gd name="connsiteX1" fmla="*/ 326 w 9525"/>
                        <a:gd name="connsiteY1" fmla="*/ 40616 h 40481"/>
                      </a:gdLst>
                      <a:ahLst/>
                      <a:cxnLst>
                        <a:cxn ang="0">
                          <a:pos x="connsiteX0" y="connsiteY0"/>
                        </a:cxn>
                        <a:cxn ang="0">
                          <a:pos x="connsiteX1" y="connsiteY1"/>
                        </a:cxn>
                      </a:cxnLst>
                      <a:rect l="l" t="t" r="r" b="b"/>
                      <a:pathLst>
                        <a:path w="9525" h="40481">
                          <a:moveTo>
                            <a:pt x="326" y="135"/>
                          </a:moveTo>
                          <a:lnTo>
                            <a:pt x="326" y="406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800" name="Freeform: Shape 1799">
                      <a:extLst>
                        <a:ext uri="{FF2B5EF4-FFF2-40B4-BE49-F238E27FC236}">
                          <a16:creationId xmlns:a16="http://schemas.microsoft.com/office/drawing/2014/main" id="{4472BA58-9D36-B78D-4F4F-E61D316BC7ED}"/>
                        </a:ext>
                      </a:extLst>
                    </p:cNvPr>
                    <p:cNvSpPr/>
                    <p:nvPr/>
                  </p:nvSpPr>
                  <p:spPr>
                    <a:xfrm>
                      <a:off x="5951627" y="3407625"/>
                      <a:ext cx="40481" cy="9525"/>
                    </a:xfrm>
                    <a:custGeom>
                      <a:avLst/>
                      <a:gdLst>
                        <a:gd name="connsiteX0" fmla="*/ 40808 w 40481"/>
                        <a:gd name="connsiteY0" fmla="*/ 135 h 9525"/>
                        <a:gd name="connsiteX1" fmla="*/ 326 w 40481"/>
                        <a:gd name="connsiteY1" fmla="*/ 135 h 9525"/>
                      </a:gdLst>
                      <a:ahLst/>
                      <a:cxnLst>
                        <a:cxn ang="0">
                          <a:pos x="connsiteX0" y="connsiteY0"/>
                        </a:cxn>
                        <a:cxn ang="0">
                          <a:pos x="connsiteX1" y="connsiteY1"/>
                        </a:cxn>
                      </a:cxnLst>
                      <a:rect l="l" t="t" r="r" b="b"/>
                      <a:pathLst>
                        <a:path w="40481" h="9525">
                          <a:moveTo>
                            <a:pt x="40808" y="135"/>
                          </a:moveTo>
                          <a:lnTo>
                            <a:pt x="326" y="13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49" name="Graphic 3">
                    <a:extLst>
                      <a:ext uri="{FF2B5EF4-FFF2-40B4-BE49-F238E27FC236}">
                        <a16:creationId xmlns:a16="http://schemas.microsoft.com/office/drawing/2014/main" id="{04EDC7CA-DEDF-0E0E-5359-5E1FC5210FFC}"/>
                      </a:ext>
                    </a:extLst>
                  </p:cNvPr>
                  <p:cNvGrpSpPr/>
                  <p:nvPr/>
                </p:nvGrpSpPr>
                <p:grpSpPr>
                  <a:xfrm>
                    <a:off x="6524115" y="3948957"/>
                    <a:ext cx="67413" cy="67538"/>
                    <a:chOff x="5944388" y="3387337"/>
                    <a:chExt cx="40481" cy="40481"/>
                  </a:xfrm>
                  <a:solidFill>
                    <a:srgbClr val="000000"/>
                  </a:solidFill>
                </p:grpSpPr>
                <p:sp>
                  <p:nvSpPr>
                    <p:cNvPr id="1797" name="Freeform: Shape 1796">
                      <a:extLst>
                        <a:ext uri="{FF2B5EF4-FFF2-40B4-BE49-F238E27FC236}">
                          <a16:creationId xmlns:a16="http://schemas.microsoft.com/office/drawing/2014/main" id="{4CBEB192-BE5E-36F3-4DD4-91662D9AC567}"/>
                        </a:ext>
                      </a:extLst>
                    </p:cNvPr>
                    <p:cNvSpPr/>
                    <p:nvPr/>
                  </p:nvSpPr>
                  <p:spPr>
                    <a:xfrm>
                      <a:off x="5964676" y="3387337"/>
                      <a:ext cx="9525" cy="40481"/>
                    </a:xfrm>
                    <a:custGeom>
                      <a:avLst/>
                      <a:gdLst>
                        <a:gd name="connsiteX0" fmla="*/ 326 w 9525"/>
                        <a:gd name="connsiteY0" fmla="*/ 135 h 40481"/>
                        <a:gd name="connsiteX1" fmla="*/ 326 w 9525"/>
                        <a:gd name="connsiteY1" fmla="*/ 40616 h 40481"/>
                      </a:gdLst>
                      <a:ahLst/>
                      <a:cxnLst>
                        <a:cxn ang="0">
                          <a:pos x="connsiteX0" y="connsiteY0"/>
                        </a:cxn>
                        <a:cxn ang="0">
                          <a:pos x="connsiteX1" y="connsiteY1"/>
                        </a:cxn>
                      </a:cxnLst>
                      <a:rect l="l" t="t" r="r" b="b"/>
                      <a:pathLst>
                        <a:path w="9525" h="40481">
                          <a:moveTo>
                            <a:pt x="326" y="135"/>
                          </a:moveTo>
                          <a:lnTo>
                            <a:pt x="326" y="406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98" name="Freeform: Shape 1797">
                      <a:extLst>
                        <a:ext uri="{FF2B5EF4-FFF2-40B4-BE49-F238E27FC236}">
                          <a16:creationId xmlns:a16="http://schemas.microsoft.com/office/drawing/2014/main" id="{A994268E-E293-3D50-3783-250E92E4A717}"/>
                        </a:ext>
                      </a:extLst>
                    </p:cNvPr>
                    <p:cNvSpPr/>
                    <p:nvPr/>
                  </p:nvSpPr>
                  <p:spPr>
                    <a:xfrm>
                      <a:off x="5944388" y="3407625"/>
                      <a:ext cx="40481" cy="9525"/>
                    </a:xfrm>
                    <a:custGeom>
                      <a:avLst/>
                      <a:gdLst>
                        <a:gd name="connsiteX0" fmla="*/ 40807 w 40481"/>
                        <a:gd name="connsiteY0" fmla="*/ 135 h 9525"/>
                        <a:gd name="connsiteX1" fmla="*/ 326 w 40481"/>
                        <a:gd name="connsiteY1" fmla="*/ 135 h 9525"/>
                      </a:gdLst>
                      <a:ahLst/>
                      <a:cxnLst>
                        <a:cxn ang="0">
                          <a:pos x="connsiteX0" y="connsiteY0"/>
                        </a:cxn>
                        <a:cxn ang="0">
                          <a:pos x="connsiteX1" y="connsiteY1"/>
                        </a:cxn>
                      </a:cxnLst>
                      <a:rect l="l" t="t" r="r" b="b"/>
                      <a:pathLst>
                        <a:path w="40481" h="9525">
                          <a:moveTo>
                            <a:pt x="40807" y="135"/>
                          </a:moveTo>
                          <a:lnTo>
                            <a:pt x="326" y="13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50" name="Graphic 3">
                    <a:extLst>
                      <a:ext uri="{FF2B5EF4-FFF2-40B4-BE49-F238E27FC236}">
                        <a16:creationId xmlns:a16="http://schemas.microsoft.com/office/drawing/2014/main" id="{6CB55CF9-E586-0665-D83A-1CE5608A947F}"/>
                      </a:ext>
                    </a:extLst>
                  </p:cNvPr>
                  <p:cNvGrpSpPr/>
                  <p:nvPr/>
                </p:nvGrpSpPr>
                <p:grpSpPr>
                  <a:xfrm>
                    <a:off x="6354076" y="3948957"/>
                    <a:ext cx="67413" cy="67538"/>
                    <a:chOff x="5842280" y="3387337"/>
                    <a:chExt cx="40481" cy="40481"/>
                  </a:xfrm>
                  <a:solidFill>
                    <a:srgbClr val="000000"/>
                  </a:solidFill>
                </p:grpSpPr>
                <p:sp>
                  <p:nvSpPr>
                    <p:cNvPr id="1795" name="Freeform: Shape 1794">
                      <a:extLst>
                        <a:ext uri="{FF2B5EF4-FFF2-40B4-BE49-F238E27FC236}">
                          <a16:creationId xmlns:a16="http://schemas.microsoft.com/office/drawing/2014/main" id="{4CCD3D07-F21F-03D4-B78F-C636DE39A00C}"/>
                        </a:ext>
                      </a:extLst>
                    </p:cNvPr>
                    <p:cNvSpPr/>
                    <p:nvPr/>
                  </p:nvSpPr>
                  <p:spPr>
                    <a:xfrm>
                      <a:off x="5862568" y="3387337"/>
                      <a:ext cx="9525" cy="40481"/>
                    </a:xfrm>
                    <a:custGeom>
                      <a:avLst/>
                      <a:gdLst>
                        <a:gd name="connsiteX0" fmla="*/ 315 w 9525"/>
                        <a:gd name="connsiteY0" fmla="*/ 135 h 40481"/>
                        <a:gd name="connsiteX1" fmla="*/ 315 w 9525"/>
                        <a:gd name="connsiteY1" fmla="*/ 40616 h 40481"/>
                      </a:gdLst>
                      <a:ahLst/>
                      <a:cxnLst>
                        <a:cxn ang="0">
                          <a:pos x="connsiteX0" y="connsiteY0"/>
                        </a:cxn>
                        <a:cxn ang="0">
                          <a:pos x="connsiteX1" y="connsiteY1"/>
                        </a:cxn>
                      </a:cxnLst>
                      <a:rect l="l" t="t" r="r" b="b"/>
                      <a:pathLst>
                        <a:path w="9525" h="40481">
                          <a:moveTo>
                            <a:pt x="315" y="135"/>
                          </a:moveTo>
                          <a:lnTo>
                            <a:pt x="315" y="406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96" name="Freeform: Shape 1795">
                      <a:extLst>
                        <a:ext uri="{FF2B5EF4-FFF2-40B4-BE49-F238E27FC236}">
                          <a16:creationId xmlns:a16="http://schemas.microsoft.com/office/drawing/2014/main" id="{A2F8D2F7-9A1C-6B06-B983-D2A39A448A74}"/>
                        </a:ext>
                      </a:extLst>
                    </p:cNvPr>
                    <p:cNvSpPr/>
                    <p:nvPr/>
                  </p:nvSpPr>
                  <p:spPr>
                    <a:xfrm>
                      <a:off x="5842280" y="3407625"/>
                      <a:ext cx="40481" cy="9525"/>
                    </a:xfrm>
                    <a:custGeom>
                      <a:avLst/>
                      <a:gdLst>
                        <a:gd name="connsiteX0" fmla="*/ 40796 w 40481"/>
                        <a:gd name="connsiteY0" fmla="*/ 135 h 9525"/>
                        <a:gd name="connsiteX1" fmla="*/ 315 w 40481"/>
                        <a:gd name="connsiteY1" fmla="*/ 135 h 9525"/>
                      </a:gdLst>
                      <a:ahLst/>
                      <a:cxnLst>
                        <a:cxn ang="0">
                          <a:pos x="connsiteX0" y="connsiteY0"/>
                        </a:cxn>
                        <a:cxn ang="0">
                          <a:pos x="connsiteX1" y="connsiteY1"/>
                        </a:cxn>
                      </a:cxnLst>
                      <a:rect l="l" t="t" r="r" b="b"/>
                      <a:pathLst>
                        <a:path w="40481" h="9525">
                          <a:moveTo>
                            <a:pt x="40796" y="135"/>
                          </a:moveTo>
                          <a:lnTo>
                            <a:pt x="315" y="13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51" name="Graphic 3">
                    <a:extLst>
                      <a:ext uri="{FF2B5EF4-FFF2-40B4-BE49-F238E27FC236}">
                        <a16:creationId xmlns:a16="http://schemas.microsoft.com/office/drawing/2014/main" id="{F6E8E5EB-08D3-0078-1768-48850D52947A}"/>
                      </a:ext>
                    </a:extLst>
                  </p:cNvPr>
                  <p:cNvGrpSpPr/>
                  <p:nvPr/>
                </p:nvGrpSpPr>
                <p:grpSpPr>
                  <a:xfrm>
                    <a:off x="6317752" y="3886821"/>
                    <a:ext cx="67413" cy="67538"/>
                    <a:chOff x="5820468" y="3350094"/>
                    <a:chExt cx="40481" cy="40481"/>
                  </a:xfrm>
                  <a:solidFill>
                    <a:srgbClr val="000000"/>
                  </a:solidFill>
                </p:grpSpPr>
                <p:sp>
                  <p:nvSpPr>
                    <p:cNvPr id="1793" name="Freeform: Shape 1792">
                      <a:extLst>
                        <a:ext uri="{FF2B5EF4-FFF2-40B4-BE49-F238E27FC236}">
                          <a16:creationId xmlns:a16="http://schemas.microsoft.com/office/drawing/2014/main" id="{EEF34CA9-9C69-B3CE-09A5-BFDDF56619FD}"/>
                        </a:ext>
                      </a:extLst>
                    </p:cNvPr>
                    <p:cNvSpPr/>
                    <p:nvPr/>
                  </p:nvSpPr>
                  <p:spPr>
                    <a:xfrm>
                      <a:off x="5840756" y="3350094"/>
                      <a:ext cx="9525" cy="40481"/>
                    </a:xfrm>
                    <a:custGeom>
                      <a:avLst/>
                      <a:gdLst>
                        <a:gd name="connsiteX0" fmla="*/ 313 w 9525"/>
                        <a:gd name="connsiteY0" fmla="*/ 131 h 40481"/>
                        <a:gd name="connsiteX1" fmla="*/ 313 w 9525"/>
                        <a:gd name="connsiteY1" fmla="*/ 40612 h 40481"/>
                      </a:gdLst>
                      <a:ahLst/>
                      <a:cxnLst>
                        <a:cxn ang="0">
                          <a:pos x="connsiteX0" y="connsiteY0"/>
                        </a:cxn>
                        <a:cxn ang="0">
                          <a:pos x="connsiteX1" y="connsiteY1"/>
                        </a:cxn>
                      </a:cxnLst>
                      <a:rect l="l" t="t" r="r" b="b"/>
                      <a:pathLst>
                        <a:path w="9525" h="40481">
                          <a:moveTo>
                            <a:pt x="313" y="131"/>
                          </a:moveTo>
                          <a:lnTo>
                            <a:pt x="313"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94" name="Freeform: Shape 1793">
                      <a:extLst>
                        <a:ext uri="{FF2B5EF4-FFF2-40B4-BE49-F238E27FC236}">
                          <a16:creationId xmlns:a16="http://schemas.microsoft.com/office/drawing/2014/main" id="{FD26CF73-B0EB-1CD4-A423-13292129FAF0}"/>
                        </a:ext>
                      </a:extLst>
                    </p:cNvPr>
                    <p:cNvSpPr/>
                    <p:nvPr/>
                  </p:nvSpPr>
                  <p:spPr>
                    <a:xfrm>
                      <a:off x="5820468" y="3370382"/>
                      <a:ext cx="40481" cy="9525"/>
                    </a:xfrm>
                    <a:custGeom>
                      <a:avLst/>
                      <a:gdLst>
                        <a:gd name="connsiteX0" fmla="*/ 40794 w 40481"/>
                        <a:gd name="connsiteY0" fmla="*/ 131 h 9525"/>
                        <a:gd name="connsiteX1" fmla="*/ 313 w 40481"/>
                        <a:gd name="connsiteY1" fmla="*/ 131 h 9525"/>
                      </a:gdLst>
                      <a:ahLst/>
                      <a:cxnLst>
                        <a:cxn ang="0">
                          <a:pos x="connsiteX0" y="connsiteY0"/>
                        </a:cxn>
                        <a:cxn ang="0">
                          <a:pos x="connsiteX1" y="connsiteY1"/>
                        </a:cxn>
                      </a:cxnLst>
                      <a:rect l="l" t="t" r="r" b="b"/>
                      <a:pathLst>
                        <a:path w="40481" h="9525">
                          <a:moveTo>
                            <a:pt x="40794" y="131"/>
                          </a:moveTo>
                          <a:lnTo>
                            <a:pt x="313" y="13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52" name="Graphic 3">
                    <a:extLst>
                      <a:ext uri="{FF2B5EF4-FFF2-40B4-BE49-F238E27FC236}">
                        <a16:creationId xmlns:a16="http://schemas.microsoft.com/office/drawing/2014/main" id="{2FEE8383-BEC7-E4DF-2AC3-4A09F8164532}"/>
                      </a:ext>
                    </a:extLst>
                  </p:cNvPr>
                  <p:cNvGrpSpPr/>
                  <p:nvPr/>
                </p:nvGrpSpPr>
                <p:grpSpPr>
                  <a:xfrm>
                    <a:off x="6281269" y="3886821"/>
                    <a:ext cx="67413" cy="67538"/>
                    <a:chOff x="5798560" y="3350094"/>
                    <a:chExt cx="40481" cy="40481"/>
                  </a:xfrm>
                  <a:solidFill>
                    <a:srgbClr val="000000"/>
                  </a:solidFill>
                </p:grpSpPr>
                <p:sp>
                  <p:nvSpPr>
                    <p:cNvPr id="1791" name="Freeform: Shape 1790">
                      <a:extLst>
                        <a:ext uri="{FF2B5EF4-FFF2-40B4-BE49-F238E27FC236}">
                          <a16:creationId xmlns:a16="http://schemas.microsoft.com/office/drawing/2014/main" id="{ABEAB8E2-D74D-F99B-7212-1C4D8231FAAE}"/>
                        </a:ext>
                      </a:extLst>
                    </p:cNvPr>
                    <p:cNvSpPr/>
                    <p:nvPr/>
                  </p:nvSpPr>
                  <p:spPr>
                    <a:xfrm>
                      <a:off x="5818849" y="3350094"/>
                      <a:ext cx="9525" cy="40481"/>
                    </a:xfrm>
                    <a:custGeom>
                      <a:avLst/>
                      <a:gdLst>
                        <a:gd name="connsiteX0" fmla="*/ 310 w 9525"/>
                        <a:gd name="connsiteY0" fmla="*/ 131 h 40481"/>
                        <a:gd name="connsiteX1" fmla="*/ 310 w 9525"/>
                        <a:gd name="connsiteY1" fmla="*/ 40612 h 40481"/>
                      </a:gdLst>
                      <a:ahLst/>
                      <a:cxnLst>
                        <a:cxn ang="0">
                          <a:pos x="connsiteX0" y="connsiteY0"/>
                        </a:cxn>
                        <a:cxn ang="0">
                          <a:pos x="connsiteX1" y="connsiteY1"/>
                        </a:cxn>
                      </a:cxnLst>
                      <a:rect l="l" t="t" r="r" b="b"/>
                      <a:pathLst>
                        <a:path w="9525" h="40481">
                          <a:moveTo>
                            <a:pt x="310" y="131"/>
                          </a:moveTo>
                          <a:lnTo>
                            <a:pt x="310"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92" name="Freeform: Shape 1791">
                      <a:extLst>
                        <a:ext uri="{FF2B5EF4-FFF2-40B4-BE49-F238E27FC236}">
                          <a16:creationId xmlns:a16="http://schemas.microsoft.com/office/drawing/2014/main" id="{61639636-58C2-B2D6-0165-52CF2C4CB7FB}"/>
                        </a:ext>
                      </a:extLst>
                    </p:cNvPr>
                    <p:cNvSpPr/>
                    <p:nvPr/>
                  </p:nvSpPr>
                  <p:spPr>
                    <a:xfrm>
                      <a:off x="5798560" y="3370382"/>
                      <a:ext cx="40481" cy="9525"/>
                    </a:xfrm>
                    <a:custGeom>
                      <a:avLst/>
                      <a:gdLst>
                        <a:gd name="connsiteX0" fmla="*/ 40791 w 40481"/>
                        <a:gd name="connsiteY0" fmla="*/ 131 h 9525"/>
                        <a:gd name="connsiteX1" fmla="*/ 310 w 40481"/>
                        <a:gd name="connsiteY1" fmla="*/ 131 h 9525"/>
                      </a:gdLst>
                      <a:ahLst/>
                      <a:cxnLst>
                        <a:cxn ang="0">
                          <a:pos x="connsiteX0" y="connsiteY0"/>
                        </a:cxn>
                        <a:cxn ang="0">
                          <a:pos x="connsiteX1" y="connsiteY1"/>
                        </a:cxn>
                      </a:cxnLst>
                      <a:rect l="l" t="t" r="r" b="b"/>
                      <a:pathLst>
                        <a:path w="40481" h="9525">
                          <a:moveTo>
                            <a:pt x="40791" y="131"/>
                          </a:moveTo>
                          <a:lnTo>
                            <a:pt x="310" y="13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53" name="Graphic 3">
                    <a:extLst>
                      <a:ext uri="{FF2B5EF4-FFF2-40B4-BE49-F238E27FC236}">
                        <a16:creationId xmlns:a16="http://schemas.microsoft.com/office/drawing/2014/main" id="{7EBF5F59-1F18-983C-1B34-1F4FFA368841}"/>
                      </a:ext>
                    </a:extLst>
                  </p:cNvPr>
                  <p:cNvGrpSpPr/>
                  <p:nvPr/>
                </p:nvGrpSpPr>
                <p:grpSpPr>
                  <a:xfrm>
                    <a:off x="6275242" y="3886821"/>
                    <a:ext cx="67413" cy="67538"/>
                    <a:chOff x="5794941" y="3350094"/>
                    <a:chExt cx="40481" cy="40481"/>
                  </a:xfrm>
                  <a:solidFill>
                    <a:srgbClr val="000000"/>
                  </a:solidFill>
                </p:grpSpPr>
                <p:sp>
                  <p:nvSpPr>
                    <p:cNvPr id="1789" name="Freeform: Shape 1788">
                      <a:extLst>
                        <a:ext uri="{FF2B5EF4-FFF2-40B4-BE49-F238E27FC236}">
                          <a16:creationId xmlns:a16="http://schemas.microsoft.com/office/drawing/2014/main" id="{F4CC967D-09DC-AD82-02CC-2260EEF6B23F}"/>
                        </a:ext>
                      </a:extLst>
                    </p:cNvPr>
                    <p:cNvSpPr/>
                    <p:nvPr/>
                  </p:nvSpPr>
                  <p:spPr>
                    <a:xfrm>
                      <a:off x="5815229" y="3350094"/>
                      <a:ext cx="9525" cy="40481"/>
                    </a:xfrm>
                    <a:custGeom>
                      <a:avLst/>
                      <a:gdLst>
                        <a:gd name="connsiteX0" fmla="*/ 310 w 9525"/>
                        <a:gd name="connsiteY0" fmla="*/ 131 h 40481"/>
                        <a:gd name="connsiteX1" fmla="*/ 310 w 9525"/>
                        <a:gd name="connsiteY1" fmla="*/ 40612 h 40481"/>
                      </a:gdLst>
                      <a:ahLst/>
                      <a:cxnLst>
                        <a:cxn ang="0">
                          <a:pos x="connsiteX0" y="connsiteY0"/>
                        </a:cxn>
                        <a:cxn ang="0">
                          <a:pos x="connsiteX1" y="connsiteY1"/>
                        </a:cxn>
                      </a:cxnLst>
                      <a:rect l="l" t="t" r="r" b="b"/>
                      <a:pathLst>
                        <a:path w="9525" h="40481">
                          <a:moveTo>
                            <a:pt x="310" y="131"/>
                          </a:moveTo>
                          <a:lnTo>
                            <a:pt x="310"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90" name="Freeform: Shape 1789">
                      <a:extLst>
                        <a:ext uri="{FF2B5EF4-FFF2-40B4-BE49-F238E27FC236}">
                          <a16:creationId xmlns:a16="http://schemas.microsoft.com/office/drawing/2014/main" id="{A01DFEA7-EA0B-526A-FA51-7770FC7BA17E}"/>
                        </a:ext>
                      </a:extLst>
                    </p:cNvPr>
                    <p:cNvSpPr/>
                    <p:nvPr/>
                  </p:nvSpPr>
                  <p:spPr>
                    <a:xfrm>
                      <a:off x="5794941" y="3370382"/>
                      <a:ext cx="40481" cy="9525"/>
                    </a:xfrm>
                    <a:custGeom>
                      <a:avLst/>
                      <a:gdLst>
                        <a:gd name="connsiteX0" fmla="*/ 40791 w 40481"/>
                        <a:gd name="connsiteY0" fmla="*/ 131 h 9525"/>
                        <a:gd name="connsiteX1" fmla="*/ 310 w 40481"/>
                        <a:gd name="connsiteY1" fmla="*/ 131 h 9525"/>
                      </a:gdLst>
                      <a:ahLst/>
                      <a:cxnLst>
                        <a:cxn ang="0">
                          <a:pos x="connsiteX0" y="connsiteY0"/>
                        </a:cxn>
                        <a:cxn ang="0">
                          <a:pos x="connsiteX1" y="connsiteY1"/>
                        </a:cxn>
                      </a:cxnLst>
                      <a:rect l="l" t="t" r="r" b="b"/>
                      <a:pathLst>
                        <a:path w="40481" h="9525">
                          <a:moveTo>
                            <a:pt x="40791" y="131"/>
                          </a:moveTo>
                          <a:lnTo>
                            <a:pt x="310" y="13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54" name="Graphic 3">
                    <a:extLst>
                      <a:ext uri="{FF2B5EF4-FFF2-40B4-BE49-F238E27FC236}">
                        <a16:creationId xmlns:a16="http://schemas.microsoft.com/office/drawing/2014/main" id="{A482ADD9-321C-0175-1A0B-7AB8B1B198B8}"/>
                      </a:ext>
                    </a:extLst>
                  </p:cNvPr>
                  <p:cNvGrpSpPr/>
                  <p:nvPr/>
                </p:nvGrpSpPr>
                <p:grpSpPr>
                  <a:xfrm>
                    <a:off x="6244787" y="3886821"/>
                    <a:ext cx="67413" cy="67538"/>
                    <a:chOff x="5776653" y="3350094"/>
                    <a:chExt cx="40481" cy="40481"/>
                  </a:xfrm>
                  <a:solidFill>
                    <a:srgbClr val="000000"/>
                  </a:solidFill>
                </p:grpSpPr>
                <p:sp>
                  <p:nvSpPr>
                    <p:cNvPr id="1787" name="Freeform: Shape 1786">
                      <a:extLst>
                        <a:ext uri="{FF2B5EF4-FFF2-40B4-BE49-F238E27FC236}">
                          <a16:creationId xmlns:a16="http://schemas.microsoft.com/office/drawing/2014/main" id="{F6955E38-84B7-0B58-0FFB-CBE90FFB7C51}"/>
                        </a:ext>
                      </a:extLst>
                    </p:cNvPr>
                    <p:cNvSpPr/>
                    <p:nvPr/>
                  </p:nvSpPr>
                  <p:spPr>
                    <a:xfrm>
                      <a:off x="5796941" y="3350094"/>
                      <a:ext cx="9525" cy="40481"/>
                    </a:xfrm>
                    <a:custGeom>
                      <a:avLst/>
                      <a:gdLst>
                        <a:gd name="connsiteX0" fmla="*/ 308 w 9525"/>
                        <a:gd name="connsiteY0" fmla="*/ 131 h 40481"/>
                        <a:gd name="connsiteX1" fmla="*/ 308 w 9525"/>
                        <a:gd name="connsiteY1" fmla="*/ 40612 h 40481"/>
                      </a:gdLst>
                      <a:ahLst/>
                      <a:cxnLst>
                        <a:cxn ang="0">
                          <a:pos x="connsiteX0" y="connsiteY0"/>
                        </a:cxn>
                        <a:cxn ang="0">
                          <a:pos x="connsiteX1" y="connsiteY1"/>
                        </a:cxn>
                      </a:cxnLst>
                      <a:rect l="l" t="t" r="r" b="b"/>
                      <a:pathLst>
                        <a:path w="9525" h="40481">
                          <a:moveTo>
                            <a:pt x="308" y="131"/>
                          </a:moveTo>
                          <a:lnTo>
                            <a:pt x="308"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88" name="Freeform: Shape 1787">
                      <a:extLst>
                        <a:ext uri="{FF2B5EF4-FFF2-40B4-BE49-F238E27FC236}">
                          <a16:creationId xmlns:a16="http://schemas.microsoft.com/office/drawing/2014/main" id="{F014F06A-924E-F3F3-1F7E-49AEEB29F927}"/>
                        </a:ext>
                      </a:extLst>
                    </p:cNvPr>
                    <p:cNvSpPr/>
                    <p:nvPr/>
                  </p:nvSpPr>
                  <p:spPr>
                    <a:xfrm>
                      <a:off x="5776653" y="3370382"/>
                      <a:ext cx="40481" cy="9525"/>
                    </a:xfrm>
                    <a:custGeom>
                      <a:avLst/>
                      <a:gdLst>
                        <a:gd name="connsiteX0" fmla="*/ 40789 w 40481"/>
                        <a:gd name="connsiteY0" fmla="*/ 131 h 9525"/>
                        <a:gd name="connsiteX1" fmla="*/ 308 w 40481"/>
                        <a:gd name="connsiteY1" fmla="*/ 131 h 9525"/>
                      </a:gdLst>
                      <a:ahLst/>
                      <a:cxnLst>
                        <a:cxn ang="0">
                          <a:pos x="connsiteX0" y="connsiteY0"/>
                        </a:cxn>
                        <a:cxn ang="0">
                          <a:pos x="connsiteX1" y="connsiteY1"/>
                        </a:cxn>
                      </a:cxnLst>
                      <a:rect l="l" t="t" r="r" b="b"/>
                      <a:pathLst>
                        <a:path w="40481" h="9525">
                          <a:moveTo>
                            <a:pt x="40789" y="131"/>
                          </a:moveTo>
                          <a:lnTo>
                            <a:pt x="308" y="13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55" name="Graphic 3">
                    <a:extLst>
                      <a:ext uri="{FF2B5EF4-FFF2-40B4-BE49-F238E27FC236}">
                        <a16:creationId xmlns:a16="http://schemas.microsoft.com/office/drawing/2014/main" id="{C53D2600-F897-21F8-4F35-4625682EC2BD}"/>
                      </a:ext>
                    </a:extLst>
                  </p:cNvPr>
                  <p:cNvGrpSpPr/>
                  <p:nvPr/>
                </p:nvGrpSpPr>
                <p:grpSpPr>
                  <a:xfrm>
                    <a:off x="6226704" y="3886821"/>
                    <a:ext cx="67413" cy="67538"/>
                    <a:chOff x="5765794" y="3350094"/>
                    <a:chExt cx="40481" cy="40481"/>
                  </a:xfrm>
                  <a:solidFill>
                    <a:srgbClr val="000000"/>
                  </a:solidFill>
                </p:grpSpPr>
                <p:sp>
                  <p:nvSpPr>
                    <p:cNvPr id="1785" name="Freeform: Shape 1784">
                      <a:extLst>
                        <a:ext uri="{FF2B5EF4-FFF2-40B4-BE49-F238E27FC236}">
                          <a16:creationId xmlns:a16="http://schemas.microsoft.com/office/drawing/2014/main" id="{E2AFB615-9254-68B9-488C-ED7C6948832C}"/>
                        </a:ext>
                      </a:extLst>
                    </p:cNvPr>
                    <p:cNvSpPr/>
                    <p:nvPr/>
                  </p:nvSpPr>
                  <p:spPr>
                    <a:xfrm>
                      <a:off x="5786083" y="3350094"/>
                      <a:ext cx="9525" cy="40481"/>
                    </a:xfrm>
                    <a:custGeom>
                      <a:avLst/>
                      <a:gdLst>
                        <a:gd name="connsiteX0" fmla="*/ 307 w 9525"/>
                        <a:gd name="connsiteY0" fmla="*/ 131 h 40481"/>
                        <a:gd name="connsiteX1" fmla="*/ 307 w 9525"/>
                        <a:gd name="connsiteY1" fmla="*/ 40612 h 40481"/>
                      </a:gdLst>
                      <a:ahLst/>
                      <a:cxnLst>
                        <a:cxn ang="0">
                          <a:pos x="connsiteX0" y="connsiteY0"/>
                        </a:cxn>
                        <a:cxn ang="0">
                          <a:pos x="connsiteX1" y="connsiteY1"/>
                        </a:cxn>
                      </a:cxnLst>
                      <a:rect l="l" t="t" r="r" b="b"/>
                      <a:pathLst>
                        <a:path w="9525" h="40481">
                          <a:moveTo>
                            <a:pt x="307" y="131"/>
                          </a:moveTo>
                          <a:lnTo>
                            <a:pt x="307"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86" name="Freeform: Shape 1785">
                      <a:extLst>
                        <a:ext uri="{FF2B5EF4-FFF2-40B4-BE49-F238E27FC236}">
                          <a16:creationId xmlns:a16="http://schemas.microsoft.com/office/drawing/2014/main" id="{56492120-CA7B-4840-002E-D21281A979A6}"/>
                        </a:ext>
                      </a:extLst>
                    </p:cNvPr>
                    <p:cNvSpPr/>
                    <p:nvPr/>
                  </p:nvSpPr>
                  <p:spPr>
                    <a:xfrm>
                      <a:off x="5765794" y="3370382"/>
                      <a:ext cx="40481" cy="9525"/>
                    </a:xfrm>
                    <a:custGeom>
                      <a:avLst/>
                      <a:gdLst>
                        <a:gd name="connsiteX0" fmla="*/ 40788 w 40481"/>
                        <a:gd name="connsiteY0" fmla="*/ 131 h 9525"/>
                        <a:gd name="connsiteX1" fmla="*/ 307 w 40481"/>
                        <a:gd name="connsiteY1" fmla="*/ 131 h 9525"/>
                      </a:gdLst>
                      <a:ahLst/>
                      <a:cxnLst>
                        <a:cxn ang="0">
                          <a:pos x="connsiteX0" y="connsiteY0"/>
                        </a:cxn>
                        <a:cxn ang="0">
                          <a:pos x="connsiteX1" y="connsiteY1"/>
                        </a:cxn>
                      </a:cxnLst>
                      <a:rect l="l" t="t" r="r" b="b"/>
                      <a:pathLst>
                        <a:path w="40481" h="9525">
                          <a:moveTo>
                            <a:pt x="40788" y="131"/>
                          </a:moveTo>
                          <a:lnTo>
                            <a:pt x="307" y="13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56" name="Graphic 3">
                    <a:extLst>
                      <a:ext uri="{FF2B5EF4-FFF2-40B4-BE49-F238E27FC236}">
                        <a16:creationId xmlns:a16="http://schemas.microsoft.com/office/drawing/2014/main" id="{2640C8FB-C8A5-2D16-2ACD-AC0C5ED79E49}"/>
                      </a:ext>
                    </a:extLst>
                  </p:cNvPr>
                  <p:cNvGrpSpPr/>
                  <p:nvPr/>
                </p:nvGrpSpPr>
                <p:grpSpPr>
                  <a:xfrm>
                    <a:off x="6159926" y="3886821"/>
                    <a:ext cx="67413" cy="67538"/>
                    <a:chOff x="5725694" y="3350094"/>
                    <a:chExt cx="40481" cy="40481"/>
                  </a:xfrm>
                  <a:solidFill>
                    <a:srgbClr val="000000"/>
                  </a:solidFill>
                </p:grpSpPr>
                <p:sp>
                  <p:nvSpPr>
                    <p:cNvPr id="1783" name="Freeform: Shape 1782">
                      <a:extLst>
                        <a:ext uri="{FF2B5EF4-FFF2-40B4-BE49-F238E27FC236}">
                          <a16:creationId xmlns:a16="http://schemas.microsoft.com/office/drawing/2014/main" id="{4580D73B-0DA5-5CF8-71B1-2336C7E29548}"/>
                        </a:ext>
                      </a:extLst>
                    </p:cNvPr>
                    <p:cNvSpPr/>
                    <p:nvPr/>
                  </p:nvSpPr>
                  <p:spPr>
                    <a:xfrm>
                      <a:off x="5745982" y="3350094"/>
                      <a:ext cx="9525" cy="40481"/>
                    </a:xfrm>
                    <a:custGeom>
                      <a:avLst/>
                      <a:gdLst>
                        <a:gd name="connsiteX0" fmla="*/ 303 w 9525"/>
                        <a:gd name="connsiteY0" fmla="*/ 131 h 40481"/>
                        <a:gd name="connsiteX1" fmla="*/ 303 w 9525"/>
                        <a:gd name="connsiteY1" fmla="*/ 40612 h 40481"/>
                      </a:gdLst>
                      <a:ahLst/>
                      <a:cxnLst>
                        <a:cxn ang="0">
                          <a:pos x="connsiteX0" y="connsiteY0"/>
                        </a:cxn>
                        <a:cxn ang="0">
                          <a:pos x="connsiteX1" y="connsiteY1"/>
                        </a:cxn>
                      </a:cxnLst>
                      <a:rect l="l" t="t" r="r" b="b"/>
                      <a:pathLst>
                        <a:path w="9525" h="40481">
                          <a:moveTo>
                            <a:pt x="303" y="131"/>
                          </a:moveTo>
                          <a:lnTo>
                            <a:pt x="303"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84" name="Freeform: Shape 1783">
                      <a:extLst>
                        <a:ext uri="{FF2B5EF4-FFF2-40B4-BE49-F238E27FC236}">
                          <a16:creationId xmlns:a16="http://schemas.microsoft.com/office/drawing/2014/main" id="{57B394EE-3BB0-A05F-E2CC-2539B4EA6537}"/>
                        </a:ext>
                      </a:extLst>
                    </p:cNvPr>
                    <p:cNvSpPr/>
                    <p:nvPr/>
                  </p:nvSpPr>
                  <p:spPr>
                    <a:xfrm>
                      <a:off x="5725694" y="3370382"/>
                      <a:ext cx="40481" cy="9525"/>
                    </a:xfrm>
                    <a:custGeom>
                      <a:avLst/>
                      <a:gdLst>
                        <a:gd name="connsiteX0" fmla="*/ 40784 w 40481"/>
                        <a:gd name="connsiteY0" fmla="*/ 131 h 9525"/>
                        <a:gd name="connsiteX1" fmla="*/ 303 w 40481"/>
                        <a:gd name="connsiteY1" fmla="*/ 131 h 9525"/>
                      </a:gdLst>
                      <a:ahLst/>
                      <a:cxnLst>
                        <a:cxn ang="0">
                          <a:pos x="connsiteX0" y="connsiteY0"/>
                        </a:cxn>
                        <a:cxn ang="0">
                          <a:pos x="connsiteX1" y="connsiteY1"/>
                        </a:cxn>
                      </a:cxnLst>
                      <a:rect l="l" t="t" r="r" b="b"/>
                      <a:pathLst>
                        <a:path w="40481" h="9525">
                          <a:moveTo>
                            <a:pt x="40784" y="131"/>
                          </a:moveTo>
                          <a:lnTo>
                            <a:pt x="303" y="13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57" name="Graphic 3">
                    <a:extLst>
                      <a:ext uri="{FF2B5EF4-FFF2-40B4-BE49-F238E27FC236}">
                        <a16:creationId xmlns:a16="http://schemas.microsoft.com/office/drawing/2014/main" id="{66B241BF-9CCD-E30C-1941-7390A9394570}"/>
                      </a:ext>
                    </a:extLst>
                  </p:cNvPr>
                  <p:cNvGrpSpPr/>
                  <p:nvPr/>
                </p:nvGrpSpPr>
                <p:grpSpPr>
                  <a:xfrm>
                    <a:off x="6099174" y="3886821"/>
                    <a:ext cx="67413" cy="67538"/>
                    <a:chOff x="5689213" y="3350094"/>
                    <a:chExt cx="40481" cy="40481"/>
                  </a:xfrm>
                  <a:solidFill>
                    <a:srgbClr val="000000"/>
                  </a:solidFill>
                </p:grpSpPr>
                <p:sp>
                  <p:nvSpPr>
                    <p:cNvPr id="1781" name="Freeform: Shape 1780">
                      <a:extLst>
                        <a:ext uri="{FF2B5EF4-FFF2-40B4-BE49-F238E27FC236}">
                          <a16:creationId xmlns:a16="http://schemas.microsoft.com/office/drawing/2014/main" id="{BF03C4F5-0C88-1D03-DA40-C0F4E4BF8D69}"/>
                        </a:ext>
                      </a:extLst>
                    </p:cNvPr>
                    <p:cNvSpPr/>
                    <p:nvPr/>
                  </p:nvSpPr>
                  <p:spPr>
                    <a:xfrm>
                      <a:off x="5709502" y="3350094"/>
                      <a:ext cx="9525" cy="40481"/>
                    </a:xfrm>
                    <a:custGeom>
                      <a:avLst/>
                      <a:gdLst>
                        <a:gd name="connsiteX0" fmla="*/ 299 w 9525"/>
                        <a:gd name="connsiteY0" fmla="*/ 131 h 40481"/>
                        <a:gd name="connsiteX1" fmla="*/ 299 w 9525"/>
                        <a:gd name="connsiteY1" fmla="*/ 40612 h 40481"/>
                      </a:gdLst>
                      <a:ahLst/>
                      <a:cxnLst>
                        <a:cxn ang="0">
                          <a:pos x="connsiteX0" y="connsiteY0"/>
                        </a:cxn>
                        <a:cxn ang="0">
                          <a:pos x="connsiteX1" y="connsiteY1"/>
                        </a:cxn>
                      </a:cxnLst>
                      <a:rect l="l" t="t" r="r" b="b"/>
                      <a:pathLst>
                        <a:path w="9525" h="40481">
                          <a:moveTo>
                            <a:pt x="299" y="131"/>
                          </a:moveTo>
                          <a:lnTo>
                            <a:pt x="299"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82" name="Freeform: Shape 1781">
                      <a:extLst>
                        <a:ext uri="{FF2B5EF4-FFF2-40B4-BE49-F238E27FC236}">
                          <a16:creationId xmlns:a16="http://schemas.microsoft.com/office/drawing/2014/main" id="{61B0EBA7-5F7D-6A44-BF82-3149940B4C36}"/>
                        </a:ext>
                      </a:extLst>
                    </p:cNvPr>
                    <p:cNvSpPr/>
                    <p:nvPr/>
                  </p:nvSpPr>
                  <p:spPr>
                    <a:xfrm>
                      <a:off x="5689213" y="3370382"/>
                      <a:ext cx="40481" cy="9525"/>
                    </a:xfrm>
                    <a:custGeom>
                      <a:avLst/>
                      <a:gdLst>
                        <a:gd name="connsiteX0" fmla="*/ 40780 w 40481"/>
                        <a:gd name="connsiteY0" fmla="*/ 131 h 9525"/>
                        <a:gd name="connsiteX1" fmla="*/ 299 w 40481"/>
                        <a:gd name="connsiteY1" fmla="*/ 131 h 9525"/>
                      </a:gdLst>
                      <a:ahLst/>
                      <a:cxnLst>
                        <a:cxn ang="0">
                          <a:pos x="connsiteX0" y="connsiteY0"/>
                        </a:cxn>
                        <a:cxn ang="0">
                          <a:pos x="connsiteX1" y="connsiteY1"/>
                        </a:cxn>
                      </a:cxnLst>
                      <a:rect l="l" t="t" r="r" b="b"/>
                      <a:pathLst>
                        <a:path w="40481" h="9525">
                          <a:moveTo>
                            <a:pt x="40780" y="131"/>
                          </a:moveTo>
                          <a:lnTo>
                            <a:pt x="299" y="13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58" name="Graphic 3">
                    <a:extLst>
                      <a:ext uri="{FF2B5EF4-FFF2-40B4-BE49-F238E27FC236}">
                        <a16:creationId xmlns:a16="http://schemas.microsoft.com/office/drawing/2014/main" id="{E92F11F0-3D9D-82DF-61B9-DCDE80CEEC4F}"/>
                      </a:ext>
                    </a:extLst>
                  </p:cNvPr>
                  <p:cNvGrpSpPr/>
                  <p:nvPr/>
                </p:nvGrpSpPr>
                <p:grpSpPr>
                  <a:xfrm>
                    <a:off x="6093147" y="3886821"/>
                    <a:ext cx="67413" cy="67538"/>
                    <a:chOff x="5685594" y="3350094"/>
                    <a:chExt cx="40481" cy="40481"/>
                  </a:xfrm>
                  <a:solidFill>
                    <a:srgbClr val="000000"/>
                  </a:solidFill>
                </p:grpSpPr>
                <p:sp>
                  <p:nvSpPr>
                    <p:cNvPr id="1779" name="Freeform: Shape 1778">
                      <a:extLst>
                        <a:ext uri="{FF2B5EF4-FFF2-40B4-BE49-F238E27FC236}">
                          <a16:creationId xmlns:a16="http://schemas.microsoft.com/office/drawing/2014/main" id="{C99EF57F-10B2-A562-65EF-3661C4F9D259}"/>
                        </a:ext>
                      </a:extLst>
                    </p:cNvPr>
                    <p:cNvSpPr/>
                    <p:nvPr/>
                  </p:nvSpPr>
                  <p:spPr>
                    <a:xfrm>
                      <a:off x="5705882" y="3350094"/>
                      <a:ext cx="9525" cy="40481"/>
                    </a:xfrm>
                    <a:custGeom>
                      <a:avLst/>
                      <a:gdLst>
                        <a:gd name="connsiteX0" fmla="*/ 298 w 9525"/>
                        <a:gd name="connsiteY0" fmla="*/ 131 h 40481"/>
                        <a:gd name="connsiteX1" fmla="*/ 298 w 9525"/>
                        <a:gd name="connsiteY1" fmla="*/ 40612 h 40481"/>
                      </a:gdLst>
                      <a:ahLst/>
                      <a:cxnLst>
                        <a:cxn ang="0">
                          <a:pos x="connsiteX0" y="connsiteY0"/>
                        </a:cxn>
                        <a:cxn ang="0">
                          <a:pos x="connsiteX1" y="connsiteY1"/>
                        </a:cxn>
                      </a:cxnLst>
                      <a:rect l="l" t="t" r="r" b="b"/>
                      <a:pathLst>
                        <a:path w="9525" h="40481">
                          <a:moveTo>
                            <a:pt x="298" y="131"/>
                          </a:moveTo>
                          <a:lnTo>
                            <a:pt x="298"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80" name="Freeform: Shape 1779">
                      <a:extLst>
                        <a:ext uri="{FF2B5EF4-FFF2-40B4-BE49-F238E27FC236}">
                          <a16:creationId xmlns:a16="http://schemas.microsoft.com/office/drawing/2014/main" id="{9966C026-7E2B-AFDB-6679-25D65777A97B}"/>
                        </a:ext>
                      </a:extLst>
                    </p:cNvPr>
                    <p:cNvSpPr/>
                    <p:nvPr/>
                  </p:nvSpPr>
                  <p:spPr>
                    <a:xfrm>
                      <a:off x="5685594" y="3370382"/>
                      <a:ext cx="40481" cy="9525"/>
                    </a:xfrm>
                    <a:custGeom>
                      <a:avLst/>
                      <a:gdLst>
                        <a:gd name="connsiteX0" fmla="*/ 40780 w 40481"/>
                        <a:gd name="connsiteY0" fmla="*/ 131 h 9525"/>
                        <a:gd name="connsiteX1" fmla="*/ 298 w 40481"/>
                        <a:gd name="connsiteY1" fmla="*/ 131 h 9525"/>
                      </a:gdLst>
                      <a:ahLst/>
                      <a:cxnLst>
                        <a:cxn ang="0">
                          <a:pos x="connsiteX0" y="connsiteY0"/>
                        </a:cxn>
                        <a:cxn ang="0">
                          <a:pos x="connsiteX1" y="connsiteY1"/>
                        </a:cxn>
                      </a:cxnLst>
                      <a:rect l="l" t="t" r="r" b="b"/>
                      <a:pathLst>
                        <a:path w="40481" h="9525">
                          <a:moveTo>
                            <a:pt x="40780" y="131"/>
                          </a:moveTo>
                          <a:lnTo>
                            <a:pt x="298" y="13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59" name="Graphic 3">
                    <a:extLst>
                      <a:ext uri="{FF2B5EF4-FFF2-40B4-BE49-F238E27FC236}">
                        <a16:creationId xmlns:a16="http://schemas.microsoft.com/office/drawing/2014/main" id="{EB954700-9567-8F44-0C2D-DE7CB73A41A5}"/>
                      </a:ext>
                    </a:extLst>
                  </p:cNvPr>
                  <p:cNvGrpSpPr/>
                  <p:nvPr/>
                </p:nvGrpSpPr>
                <p:grpSpPr>
                  <a:xfrm>
                    <a:off x="6238759" y="3886821"/>
                    <a:ext cx="67413" cy="67538"/>
                    <a:chOff x="5773033" y="3350094"/>
                    <a:chExt cx="40481" cy="40481"/>
                  </a:xfrm>
                  <a:solidFill>
                    <a:srgbClr val="000000"/>
                  </a:solidFill>
                </p:grpSpPr>
                <p:sp>
                  <p:nvSpPr>
                    <p:cNvPr id="1777" name="Freeform: Shape 1776">
                      <a:extLst>
                        <a:ext uri="{FF2B5EF4-FFF2-40B4-BE49-F238E27FC236}">
                          <a16:creationId xmlns:a16="http://schemas.microsoft.com/office/drawing/2014/main" id="{159D1A60-7F55-CC28-5464-8688D549B9A0}"/>
                        </a:ext>
                      </a:extLst>
                    </p:cNvPr>
                    <p:cNvSpPr/>
                    <p:nvPr/>
                  </p:nvSpPr>
                  <p:spPr>
                    <a:xfrm>
                      <a:off x="5793322" y="3350094"/>
                      <a:ext cx="9525" cy="40481"/>
                    </a:xfrm>
                    <a:custGeom>
                      <a:avLst/>
                      <a:gdLst>
                        <a:gd name="connsiteX0" fmla="*/ 308 w 9525"/>
                        <a:gd name="connsiteY0" fmla="*/ 131 h 40481"/>
                        <a:gd name="connsiteX1" fmla="*/ 308 w 9525"/>
                        <a:gd name="connsiteY1" fmla="*/ 40612 h 40481"/>
                      </a:gdLst>
                      <a:ahLst/>
                      <a:cxnLst>
                        <a:cxn ang="0">
                          <a:pos x="connsiteX0" y="connsiteY0"/>
                        </a:cxn>
                        <a:cxn ang="0">
                          <a:pos x="connsiteX1" y="connsiteY1"/>
                        </a:cxn>
                      </a:cxnLst>
                      <a:rect l="l" t="t" r="r" b="b"/>
                      <a:pathLst>
                        <a:path w="9525" h="40481">
                          <a:moveTo>
                            <a:pt x="308" y="131"/>
                          </a:moveTo>
                          <a:lnTo>
                            <a:pt x="308"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78" name="Freeform: Shape 1777">
                      <a:extLst>
                        <a:ext uri="{FF2B5EF4-FFF2-40B4-BE49-F238E27FC236}">
                          <a16:creationId xmlns:a16="http://schemas.microsoft.com/office/drawing/2014/main" id="{E956E739-918E-9FE8-F080-D6C73F77009E}"/>
                        </a:ext>
                      </a:extLst>
                    </p:cNvPr>
                    <p:cNvSpPr/>
                    <p:nvPr/>
                  </p:nvSpPr>
                  <p:spPr>
                    <a:xfrm>
                      <a:off x="5773033" y="3370382"/>
                      <a:ext cx="40481" cy="9525"/>
                    </a:xfrm>
                    <a:custGeom>
                      <a:avLst/>
                      <a:gdLst>
                        <a:gd name="connsiteX0" fmla="*/ 40789 w 40481"/>
                        <a:gd name="connsiteY0" fmla="*/ 131 h 9525"/>
                        <a:gd name="connsiteX1" fmla="*/ 308 w 40481"/>
                        <a:gd name="connsiteY1" fmla="*/ 131 h 9525"/>
                      </a:gdLst>
                      <a:ahLst/>
                      <a:cxnLst>
                        <a:cxn ang="0">
                          <a:pos x="connsiteX0" y="connsiteY0"/>
                        </a:cxn>
                        <a:cxn ang="0">
                          <a:pos x="connsiteX1" y="connsiteY1"/>
                        </a:cxn>
                      </a:cxnLst>
                      <a:rect l="l" t="t" r="r" b="b"/>
                      <a:pathLst>
                        <a:path w="40481" h="9525">
                          <a:moveTo>
                            <a:pt x="40789" y="131"/>
                          </a:moveTo>
                          <a:lnTo>
                            <a:pt x="308" y="13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60" name="Graphic 3">
                    <a:extLst>
                      <a:ext uri="{FF2B5EF4-FFF2-40B4-BE49-F238E27FC236}">
                        <a16:creationId xmlns:a16="http://schemas.microsoft.com/office/drawing/2014/main" id="{DD419758-37EF-94CB-85E9-9637DBDA189C}"/>
                      </a:ext>
                    </a:extLst>
                  </p:cNvPr>
                  <p:cNvGrpSpPr/>
                  <p:nvPr/>
                </p:nvGrpSpPr>
                <p:grpSpPr>
                  <a:xfrm>
                    <a:off x="6754749" y="3948957"/>
                    <a:ext cx="67413" cy="67538"/>
                    <a:chOff x="6082882" y="3387337"/>
                    <a:chExt cx="40481" cy="40481"/>
                  </a:xfrm>
                  <a:solidFill>
                    <a:srgbClr val="000000"/>
                  </a:solidFill>
                </p:grpSpPr>
                <p:sp>
                  <p:nvSpPr>
                    <p:cNvPr id="1775" name="Freeform: Shape 1774">
                      <a:extLst>
                        <a:ext uri="{FF2B5EF4-FFF2-40B4-BE49-F238E27FC236}">
                          <a16:creationId xmlns:a16="http://schemas.microsoft.com/office/drawing/2014/main" id="{AD0AF695-85E1-9DB7-EDCA-B33A46A33DD5}"/>
                        </a:ext>
                      </a:extLst>
                    </p:cNvPr>
                    <p:cNvSpPr/>
                    <p:nvPr/>
                  </p:nvSpPr>
                  <p:spPr>
                    <a:xfrm>
                      <a:off x="6103170" y="3387337"/>
                      <a:ext cx="9525" cy="40481"/>
                    </a:xfrm>
                    <a:custGeom>
                      <a:avLst/>
                      <a:gdLst>
                        <a:gd name="connsiteX0" fmla="*/ 340 w 9525"/>
                        <a:gd name="connsiteY0" fmla="*/ 135 h 40481"/>
                        <a:gd name="connsiteX1" fmla="*/ 340 w 9525"/>
                        <a:gd name="connsiteY1" fmla="*/ 40616 h 40481"/>
                      </a:gdLst>
                      <a:ahLst/>
                      <a:cxnLst>
                        <a:cxn ang="0">
                          <a:pos x="connsiteX0" y="connsiteY0"/>
                        </a:cxn>
                        <a:cxn ang="0">
                          <a:pos x="connsiteX1" y="connsiteY1"/>
                        </a:cxn>
                      </a:cxnLst>
                      <a:rect l="l" t="t" r="r" b="b"/>
                      <a:pathLst>
                        <a:path w="9525" h="40481">
                          <a:moveTo>
                            <a:pt x="340" y="135"/>
                          </a:moveTo>
                          <a:lnTo>
                            <a:pt x="340" y="406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76" name="Freeform: Shape 1775">
                      <a:extLst>
                        <a:ext uri="{FF2B5EF4-FFF2-40B4-BE49-F238E27FC236}">
                          <a16:creationId xmlns:a16="http://schemas.microsoft.com/office/drawing/2014/main" id="{2FA4887F-2EA8-28DC-6845-1622EEE87FAB}"/>
                        </a:ext>
                      </a:extLst>
                    </p:cNvPr>
                    <p:cNvSpPr/>
                    <p:nvPr/>
                  </p:nvSpPr>
                  <p:spPr>
                    <a:xfrm>
                      <a:off x="6082882" y="3407625"/>
                      <a:ext cx="40481" cy="9525"/>
                    </a:xfrm>
                    <a:custGeom>
                      <a:avLst/>
                      <a:gdLst>
                        <a:gd name="connsiteX0" fmla="*/ 40821 w 40481"/>
                        <a:gd name="connsiteY0" fmla="*/ 135 h 9525"/>
                        <a:gd name="connsiteX1" fmla="*/ 340 w 40481"/>
                        <a:gd name="connsiteY1" fmla="*/ 135 h 9525"/>
                      </a:gdLst>
                      <a:ahLst/>
                      <a:cxnLst>
                        <a:cxn ang="0">
                          <a:pos x="connsiteX0" y="connsiteY0"/>
                        </a:cxn>
                        <a:cxn ang="0">
                          <a:pos x="connsiteX1" y="connsiteY1"/>
                        </a:cxn>
                      </a:cxnLst>
                      <a:rect l="l" t="t" r="r" b="b"/>
                      <a:pathLst>
                        <a:path w="40481" h="9525">
                          <a:moveTo>
                            <a:pt x="40821" y="135"/>
                          </a:moveTo>
                          <a:lnTo>
                            <a:pt x="340" y="13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61" name="Graphic 3">
                    <a:extLst>
                      <a:ext uri="{FF2B5EF4-FFF2-40B4-BE49-F238E27FC236}">
                        <a16:creationId xmlns:a16="http://schemas.microsoft.com/office/drawing/2014/main" id="{348FD5E8-3AA2-8DA6-3274-F880978D05F3}"/>
                      </a:ext>
                    </a:extLst>
                  </p:cNvPr>
                  <p:cNvGrpSpPr/>
                  <p:nvPr/>
                </p:nvGrpSpPr>
                <p:grpSpPr>
                  <a:xfrm>
                    <a:off x="6791230" y="3948957"/>
                    <a:ext cx="67413" cy="67538"/>
                    <a:chOff x="6104789" y="3387337"/>
                    <a:chExt cx="40481" cy="40481"/>
                  </a:xfrm>
                  <a:solidFill>
                    <a:srgbClr val="000000"/>
                  </a:solidFill>
                </p:grpSpPr>
                <p:sp>
                  <p:nvSpPr>
                    <p:cNvPr id="1773" name="Freeform: Shape 1772">
                      <a:extLst>
                        <a:ext uri="{FF2B5EF4-FFF2-40B4-BE49-F238E27FC236}">
                          <a16:creationId xmlns:a16="http://schemas.microsoft.com/office/drawing/2014/main" id="{01CE09B1-18C0-3EB6-E6D6-35426FA59B50}"/>
                        </a:ext>
                      </a:extLst>
                    </p:cNvPr>
                    <p:cNvSpPr/>
                    <p:nvPr/>
                  </p:nvSpPr>
                  <p:spPr>
                    <a:xfrm>
                      <a:off x="6125077" y="3387337"/>
                      <a:ext cx="9525" cy="40481"/>
                    </a:xfrm>
                    <a:custGeom>
                      <a:avLst/>
                      <a:gdLst>
                        <a:gd name="connsiteX0" fmla="*/ 342 w 9525"/>
                        <a:gd name="connsiteY0" fmla="*/ 135 h 40481"/>
                        <a:gd name="connsiteX1" fmla="*/ 342 w 9525"/>
                        <a:gd name="connsiteY1" fmla="*/ 40616 h 40481"/>
                      </a:gdLst>
                      <a:ahLst/>
                      <a:cxnLst>
                        <a:cxn ang="0">
                          <a:pos x="connsiteX0" y="connsiteY0"/>
                        </a:cxn>
                        <a:cxn ang="0">
                          <a:pos x="connsiteX1" y="connsiteY1"/>
                        </a:cxn>
                      </a:cxnLst>
                      <a:rect l="l" t="t" r="r" b="b"/>
                      <a:pathLst>
                        <a:path w="9525" h="40481">
                          <a:moveTo>
                            <a:pt x="342" y="135"/>
                          </a:moveTo>
                          <a:lnTo>
                            <a:pt x="342" y="406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74" name="Freeform: Shape 1773">
                      <a:extLst>
                        <a:ext uri="{FF2B5EF4-FFF2-40B4-BE49-F238E27FC236}">
                          <a16:creationId xmlns:a16="http://schemas.microsoft.com/office/drawing/2014/main" id="{FAC073EE-08AB-65ED-0EE9-72D6A38204E4}"/>
                        </a:ext>
                      </a:extLst>
                    </p:cNvPr>
                    <p:cNvSpPr/>
                    <p:nvPr/>
                  </p:nvSpPr>
                  <p:spPr>
                    <a:xfrm>
                      <a:off x="6104789" y="3407625"/>
                      <a:ext cx="40481" cy="9525"/>
                    </a:xfrm>
                    <a:custGeom>
                      <a:avLst/>
                      <a:gdLst>
                        <a:gd name="connsiteX0" fmla="*/ 40824 w 40481"/>
                        <a:gd name="connsiteY0" fmla="*/ 135 h 9525"/>
                        <a:gd name="connsiteX1" fmla="*/ 342 w 40481"/>
                        <a:gd name="connsiteY1" fmla="*/ 135 h 9525"/>
                      </a:gdLst>
                      <a:ahLst/>
                      <a:cxnLst>
                        <a:cxn ang="0">
                          <a:pos x="connsiteX0" y="connsiteY0"/>
                        </a:cxn>
                        <a:cxn ang="0">
                          <a:pos x="connsiteX1" y="connsiteY1"/>
                        </a:cxn>
                      </a:cxnLst>
                      <a:rect l="l" t="t" r="r" b="b"/>
                      <a:pathLst>
                        <a:path w="40481" h="9525">
                          <a:moveTo>
                            <a:pt x="40824" y="135"/>
                          </a:moveTo>
                          <a:lnTo>
                            <a:pt x="342" y="13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62" name="Graphic 3">
                    <a:extLst>
                      <a:ext uri="{FF2B5EF4-FFF2-40B4-BE49-F238E27FC236}">
                        <a16:creationId xmlns:a16="http://schemas.microsoft.com/office/drawing/2014/main" id="{14744449-4B3D-BFE1-04ED-452A519214FC}"/>
                      </a:ext>
                    </a:extLst>
                  </p:cNvPr>
                  <p:cNvGrpSpPr/>
                  <p:nvPr/>
                </p:nvGrpSpPr>
                <p:grpSpPr>
                  <a:xfrm>
                    <a:off x="5965617" y="3834855"/>
                    <a:ext cx="67413" cy="67538"/>
                    <a:chOff x="5609013" y="3318947"/>
                    <a:chExt cx="40481" cy="40481"/>
                  </a:xfrm>
                  <a:solidFill>
                    <a:srgbClr val="000000"/>
                  </a:solidFill>
                </p:grpSpPr>
                <p:sp>
                  <p:nvSpPr>
                    <p:cNvPr id="1771" name="Freeform: Shape 1770">
                      <a:extLst>
                        <a:ext uri="{FF2B5EF4-FFF2-40B4-BE49-F238E27FC236}">
                          <a16:creationId xmlns:a16="http://schemas.microsoft.com/office/drawing/2014/main" id="{41A9C508-5523-881B-CE7A-5E2D8B447A8F}"/>
                        </a:ext>
                      </a:extLst>
                    </p:cNvPr>
                    <p:cNvSpPr/>
                    <p:nvPr/>
                  </p:nvSpPr>
                  <p:spPr>
                    <a:xfrm>
                      <a:off x="5629301" y="3318947"/>
                      <a:ext cx="9525" cy="40481"/>
                    </a:xfrm>
                    <a:custGeom>
                      <a:avLst/>
                      <a:gdLst>
                        <a:gd name="connsiteX0" fmla="*/ 290 w 9525"/>
                        <a:gd name="connsiteY0" fmla="*/ 128 h 40481"/>
                        <a:gd name="connsiteX1" fmla="*/ 290 w 9525"/>
                        <a:gd name="connsiteY1" fmla="*/ 40609 h 40481"/>
                      </a:gdLst>
                      <a:ahLst/>
                      <a:cxnLst>
                        <a:cxn ang="0">
                          <a:pos x="connsiteX0" y="connsiteY0"/>
                        </a:cxn>
                        <a:cxn ang="0">
                          <a:pos x="connsiteX1" y="connsiteY1"/>
                        </a:cxn>
                      </a:cxnLst>
                      <a:rect l="l" t="t" r="r" b="b"/>
                      <a:pathLst>
                        <a:path w="9525" h="40481">
                          <a:moveTo>
                            <a:pt x="290" y="128"/>
                          </a:moveTo>
                          <a:lnTo>
                            <a:pt x="290"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72" name="Freeform: Shape 1771">
                      <a:extLst>
                        <a:ext uri="{FF2B5EF4-FFF2-40B4-BE49-F238E27FC236}">
                          <a16:creationId xmlns:a16="http://schemas.microsoft.com/office/drawing/2014/main" id="{40A05DE8-BB61-3CDA-C0D3-788079482B69}"/>
                        </a:ext>
                      </a:extLst>
                    </p:cNvPr>
                    <p:cNvSpPr/>
                    <p:nvPr/>
                  </p:nvSpPr>
                  <p:spPr>
                    <a:xfrm>
                      <a:off x="5609013" y="3339235"/>
                      <a:ext cx="40481" cy="9525"/>
                    </a:xfrm>
                    <a:custGeom>
                      <a:avLst/>
                      <a:gdLst>
                        <a:gd name="connsiteX0" fmla="*/ 40772 w 40481"/>
                        <a:gd name="connsiteY0" fmla="*/ 128 h 9525"/>
                        <a:gd name="connsiteX1" fmla="*/ 290 w 40481"/>
                        <a:gd name="connsiteY1" fmla="*/ 128 h 9525"/>
                      </a:gdLst>
                      <a:ahLst/>
                      <a:cxnLst>
                        <a:cxn ang="0">
                          <a:pos x="connsiteX0" y="connsiteY0"/>
                        </a:cxn>
                        <a:cxn ang="0">
                          <a:pos x="connsiteX1" y="connsiteY1"/>
                        </a:cxn>
                      </a:cxnLst>
                      <a:rect l="l" t="t" r="r" b="b"/>
                      <a:pathLst>
                        <a:path w="40481" h="9525">
                          <a:moveTo>
                            <a:pt x="40772" y="128"/>
                          </a:moveTo>
                          <a:lnTo>
                            <a:pt x="290"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63" name="Graphic 3">
                    <a:extLst>
                      <a:ext uri="{FF2B5EF4-FFF2-40B4-BE49-F238E27FC236}">
                        <a16:creationId xmlns:a16="http://schemas.microsoft.com/office/drawing/2014/main" id="{4B44AE2F-34B4-C3E5-B503-4719140FAF62}"/>
                      </a:ext>
                    </a:extLst>
                  </p:cNvPr>
                  <p:cNvGrpSpPr/>
                  <p:nvPr/>
                </p:nvGrpSpPr>
                <p:grpSpPr>
                  <a:xfrm>
                    <a:off x="6074906" y="3834855"/>
                    <a:ext cx="67413" cy="67538"/>
                    <a:chOff x="5674640" y="3318947"/>
                    <a:chExt cx="40481" cy="40481"/>
                  </a:xfrm>
                  <a:solidFill>
                    <a:srgbClr val="000000"/>
                  </a:solidFill>
                </p:grpSpPr>
                <p:sp>
                  <p:nvSpPr>
                    <p:cNvPr id="1769" name="Freeform: Shape 1768">
                      <a:extLst>
                        <a:ext uri="{FF2B5EF4-FFF2-40B4-BE49-F238E27FC236}">
                          <a16:creationId xmlns:a16="http://schemas.microsoft.com/office/drawing/2014/main" id="{C6478FFC-7A8E-656D-D954-40FFB204938B}"/>
                        </a:ext>
                      </a:extLst>
                    </p:cNvPr>
                    <p:cNvSpPr/>
                    <p:nvPr/>
                  </p:nvSpPr>
                  <p:spPr>
                    <a:xfrm>
                      <a:off x="5694928" y="3318947"/>
                      <a:ext cx="9525" cy="40481"/>
                    </a:xfrm>
                    <a:custGeom>
                      <a:avLst/>
                      <a:gdLst>
                        <a:gd name="connsiteX0" fmla="*/ 297 w 9525"/>
                        <a:gd name="connsiteY0" fmla="*/ 128 h 40481"/>
                        <a:gd name="connsiteX1" fmla="*/ 297 w 9525"/>
                        <a:gd name="connsiteY1" fmla="*/ 40609 h 40481"/>
                      </a:gdLst>
                      <a:ahLst/>
                      <a:cxnLst>
                        <a:cxn ang="0">
                          <a:pos x="connsiteX0" y="connsiteY0"/>
                        </a:cxn>
                        <a:cxn ang="0">
                          <a:pos x="connsiteX1" y="connsiteY1"/>
                        </a:cxn>
                      </a:cxnLst>
                      <a:rect l="l" t="t" r="r" b="b"/>
                      <a:pathLst>
                        <a:path w="9525" h="40481">
                          <a:moveTo>
                            <a:pt x="297" y="128"/>
                          </a:moveTo>
                          <a:lnTo>
                            <a:pt x="297"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70" name="Freeform: Shape 1769">
                      <a:extLst>
                        <a:ext uri="{FF2B5EF4-FFF2-40B4-BE49-F238E27FC236}">
                          <a16:creationId xmlns:a16="http://schemas.microsoft.com/office/drawing/2014/main" id="{9E5EBDB7-19D4-FB20-D58B-99D5ABC6EAE1}"/>
                        </a:ext>
                      </a:extLst>
                    </p:cNvPr>
                    <p:cNvSpPr/>
                    <p:nvPr/>
                  </p:nvSpPr>
                  <p:spPr>
                    <a:xfrm>
                      <a:off x="5674640" y="3339235"/>
                      <a:ext cx="40481" cy="9525"/>
                    </a:xfrm>
                    <a:custGeom>
                      <a:avLst/>
                      <a:gdLst>
                        <a:gd name="connsiteX0" fmla="*/ 40778 w 40481"/>
                        <a:gd name="connsiteY0" fmla="*/ 128 h 9525"/>
                        <a:gd name="connsiteX1" fmla="*/ 297 w 40481"/>
                        <a:gd name="connsiteY1" fmla="*/ 128 h 9525"/>
                      </a:gdLst>
                      <a:ahLst/>
                      <a:cxnLst>
                        <a:cxn ang="0">
                          <a:pos x="connsiteX0" y="connsiteY0"/>
                        </a:cxn>
                        <a:cxn ang="0">
                          <a:pos x="connsiteX1" y="connsiteY1"/>
                        </a:cxn>
                      </a:cxnLst>
                      <a:rect l="l" t="t" r="r" b="b"/>
                      <a:pathLst>
                        <a:path w="40481" h="9525">
                          <a:moveTo>
                            <a:pt x="40778" y="128"/>
                          </a:moveTo>
                          <a:lnTo>
                            <a:pt x="297"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64" name="Graphic 3">
                    <a:extLst>
                      <a:ext uri="{FF2B5EF4-FFF2-40B4-BE49-F238E27FC236}">
                        <a16:creationId xmlns:a16="http://schemas.microsoft.com/office/drawing/2014/main" id="{65447843-51FD-2205-3F96-152F7348AAFF}"/>
                      </a:ext>
                    </a:extLst>
                  </p:cNvPr>
                  <p:cNvGrpSpPr/>
                  <p:nvPr/>
                </p:nvGrpSpPr>
                <p:grpSpPr>
                  <a:xfrm>
                    <a:off x="6062692" y="3834855"/>
                    <a:ext cx="67413" cy="67538"/>
                    <a:chOff x="5667306" y="3318947"/>
                    <a:chExt cx="40481" cy="40481"/>
                  </a:xfrm>
                  <a:solidFill>
                    <a:srgbClr val="000000"/>
                  </a:solidFill>
                </p:grpSpPr>
                <p:sp>
                  <p:nvSpPr>
                    <p:cNvPr id="1767" name="Freeform: Shape 1766">
                      <a:extLst>
                        <a:ext uri="{FF2B5EF4-FFF2-40B4-BE49-F238E27FC236}">
                          <a16:creationId xmlns:a16="http://schemas.microsoft.com/office/drawing/2014/main" id="{90872145-C168-B6CC-800C-B945DB78AA92}"/>
                        </a:ext>
                      </a:extLst>
                    </p:cNvPr>
                    <p:cNvSpPr/>
                    <p:nvPr/>
                  </p:nvSpPr>
                  <p:spPr>
                    <a:xfrm>
                      <a:off x="5687594" y="3318947"/>
                      <a:ext cx="9525" cy="40481"/>
                    </a:xfrm>
                    <a:custGeom>
                      <a:avLst/>
                      <a:gdLst>
                        <a:gd name="connsiteX0" fmla="*/ 296 w 9525"/>
                        <a:gd name="connsiteY0" fmla="*/ 128 h 40481"/>
                        <a:gd name="connsiteX1" fmla="*/ 296 w 9525"/>
                        <a:gd name="connsiteY1" fmla="*/ 40609 h 40481"/>
                      </a:gdLst>
                      <a:ahLst/>
                      <a:cxnLst>
                        <a:cxn ang="0">
                          <a:pos x="connsiteX0" y="connsiteY0"/>
                        </a:cxn>
                        <a:cxn ang="0">
                          <a:pos x="connsiteX1" y="connsiteY1"/>
                        </a:cxn>
                      </a:cxnLst>
                      <a:rect l="l" t="t" r="r" b="b"/>
                      <a:pathLst>
                        <a:path w="9525" h="40481">
                          <a:moveTo>
                            <a:pt x="296" y="128"/>
                          </a:moveTo>
                          <a:lnTo>
                            <a:pt x="296"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68" name="Freeform: Shape 1767">
                      <a:extLst>
                        <a:ext uri="{FF2B5EF4-FFF2-40B4-BE49-F238E27FC236}">
                          <a16:creationId xmlns:a16="http://schemas.microsoft.com/office/drawing/2014/main" id="{001740A0-4622-5715-D97C-D5635AC3FB86}"/>
                        </a:ext>
                      </a:extLst>
                    </p:cNvPr>
                    <p:cNvSpPr/>
                    <p:nvPr/>
                  </p:nvSpPr>
                  <p:spPr>
                    <a:xfrm>
                      <a:off x="5667306" y="3339235"/>
                      <a:ext cx="40481" cy="9525"/>
                    </a:xfrm>
                    <a:custGeom>
                      <a:avLst/>
                      <a:gdLst>
                        <a:gd name="connsiteX0" fmla="*/ 40778 w 40481"/>
                        <a:gd name="connsiteY0" fmla="*/ 128 h 9525"/>
                        <a:gd name="connsiteX1" fmla="*/ 296 w 40481"/>
                        <a:gd name="connsiteY1" fmla="*/ 128 h 9525"/>
                      </a:gdLst>
                      <a:ahLst/>
                      <a:cxnLst>
                        <a:cxn ang="0">
                          <a:pos x="connsiteX0" y="connsiteY0"/>
                        </a:cxn>
                        <a:cxn ang="0">
                          <a:pos x="connsiteX1" y="connsiteY1"/>
                        </a:cxn>
                      </a:cxnLst>
                      <a:rect l="l" t="t" r="r" b="b"/>
                      <a:pathLst>
                        <a:path w="40481" h="9525">
                          <a:moveTo>
                            <a:pt x="40778" y="128"/>
                          </a:moveTo>
                          <a:lnTo>
                            <a:pt x="296"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65" name="Graphic 3">
                    <a:extLst>
                      <a:ext uri="{FF2B5EF4-FFF2-40B4-BE49-F238E27FC236}">
                        <a16:creationId xmlns:a16="http://schemas.microsoft.com/office/drawing/2014/main" id="{EB5B40F8-F906-D47F-DAD5-5D87C285C678}"/>
                      </a:ext>
                    </a:extLst>
                  </p:cNvPr>
                  <p:cNvGrpSpPr/>
                  <p:nvPr/>
                </p:nvGrpSpPr>
                <p:grpSpPr>
                  <a:xfrm>
                    <a:off x="6056664" y="3834855"/>
                    <a:ext cx="67413" cy="67538"/>
                    <a:chOff x="5663686" y="3318947"/>
                    <a:chExt cx="40481" cy="40481"/>
                  </a:xfrm>
                  <a:solidFill>
                    <a:srgbClr val="000000"/>
                  </a:solidFill>
                </p:grpSpPr>
                <p:sp>
                  <p:nvSpPr>
                    <p:cNvPr id="1765" name="Freeform: Shape 1764">
                      <a:extLst>
                        <a:ext uri="{FF2B5EF4-FFF2-40B4-BE49-F238E27FC236}">
                          <a16:creationId xmlns:a16="http://schemas.microsoft.com/office/drawing/2014/main" id="{ED51A659-F2B7-743B-445E-2D0AFE8D9761}"/>
                        </a:ext>
                      </a:extLst>
                    </p:cNvPr>
                    <p:cNvSpPr/>
                    <p:nvPr/>
                  </p:nvSpPr>
                  <p:spPr>
                    <a:xfrm>
                      <a:off x="5683975" y="3318947"/>
                      <a:ext cx="9525" cy="40481"/>
                    </a:xfrm>
                    <a:custGeom>
                      <a:avLst/>
                      <a:gdLst>
                        <a:gd name="connsiteX0" fmla="*/ 296 w 9525"/>
                        <a:gd name="connsiteY0" fmla="*/ 128 h 40481"/>
                        <a:gd name="connsiteX1" fmla="*/ 296 w 9525"/>
                        <a:gd name="connsiteY1" fmla="*/ 40609 h 40481"/>
                      </a:gdLst>
                      <a:ahLst/>
                      <a:cxnLst>
                        <a:cxn ang="0">
                          <a:pos x="connsiteX0" y="connsiteY0"/>
                        </a:cxn>
                        <a:cxn ang="0">
                          <a:pos x="connsiteX1" y="connsiteY1"/>
                        </a:cxn>
                      </a:cxnLst>
                      <a:rect l="l" t="t" r="r" b="b"/>
                      <a:pathLst>
                        <a:path w="9525" h="40481">
                          <a:moveTo>
                            <a:pt x="296" y="128"/>
                          </a:moveTo>
                          <a:lnTo>
                            <a:pt x="296"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66" name="Freeform: Shape 1765">
                      <a:extLst>
                        <a:ext uri="{FF2B5EF4-FFF2-40B4-BE49-F238E27FC236}">
                          <a16:creationId xmlns:a16="http://schemas.microsoft.com/office/drawing/2014/main" id="{CDFBA602-4727-8825-E203-85DC0986B9DB}"/>
                        </a:ext>
                      </a:extLst>
                    </p:cNvPr>
                    <p:cNvSpPr/>
                    <p:nvPr/>
                  </p:nvSpPr>
                  <p:spPr>
                    <a:xfrm>
                      <a:off x="5663686" y="3339235"/>
                      <a:ext cx="40481" cy="9525"/>
                    </a:xfrm>
                    <a:custGeom>
                      <a:avLst/>
                      <a:gdLst>
                        <a:gd name="connsiteX0" fmla="*/ 40777 w 40481"/>
                        <a:gd name="connsiteY0" fmla="*/ 128 h 9525"/>
                        <a:gd name="connsiteX1" fmla="*/ 296 w 40481"/>
                        <a:gd name="connsiteY1" fmla="*/ 128 h 9525"/>
                      </a:gdLst>
                      <a:ahLst/>
                      <a:cxnLst>
                        <a:cxn ang="0">
                          <a:pos x="connsiteX0" y="connsiteY0"/>
                        </a:cxn>
                        <a:cxn ang="0">
                          <a:pos x="connsiteX1" y="connsiteY1"/>
                        </a:cxn>
                      </a:cxnLst>
                      <a:rect l="l" t="t" r="r" b="b"/>
                      <a:pathLst>
                        <a:path w="40481" h="9525">
                          <a:moveTo>
                            <a:pt x="40777" y="128"/>
                          </a:moveTo>
                          <a:lnTo>
                            <a:pt x="296"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66" name="Graphic 3">
                    <a:extLst>
                      <a:ext uri="{FF2B5EF4-FFF2-40B4-BE49-F238E27FC236}">
                        <a16:creationId xmlns:a16="http://schemas.microsoft.com/office/drawing/2014/main" id="{718B47BE-745E-5E53-1265-C2A1866A97EE}"/>
                      </a:ext>
                    </a:extLst>
                  </p:cNvPr>
                  <p:cNvGrpSpPr/>
                  <p:nvPr/>
                </p:nvGrpSpPr>
                <p:grpSpPr>
                  <a:xfrm>
                    <a:off x="6050637" y="3834855"/>
                    <a:ext cx="67413" cy="67538"/>
                    <a:chOff x="5660067" y="3318947"/>
                    <a:chExt cx="40481" cy="40481"/>
                  </a:xfrm>
                  <a:solidFill>
                    <a:srgbClr val="000000"/>
                  </a:solidFill>
                </p:grpSpPr>
                <p:sp>
                  <p:nvSpPr>
                    <p:cNvPr id="1763" name="Freeform: Shape 1762">
                      <a:extLst>
                        <a:ext uri="{FF2B5EF4-FFF2-40B4-BE49-F238E27FC236}">
                          <a16:creationId xmlns:a16="http://schemas.microsoft.com/office/drawing/2014/main" id="{A1454A8D-89C1-18A7-D88F-E4ADEADE8262}"/>
                        </a:ext>
                      </a:extLst>
                    </p:cNvPr>
                    <p:cNvSpPr/>
                    <p:nvPr/>
                  </p:nvSpPr>
                  <p:spPr>
                    <a:xfrm>
                      <a:off x="5680355" y="3318947"/>
                      <a:ext cx="9525" cy="40481"/>
                    </a:xfrm>
                    <a:custGeom>
                      <a:avLst/>
                      <a:gdLst>
                        <a:gd name="connsiteX0" fmla="*/ 296 w 9525"/>
                        <a:gd name="connsiteY0" fmla="*/ 128 h 40481"/>
                        <a:gd name="connsiteX1" fmla="*/ 296 w 9525"/>
                        <a:gd name="connsiteY1" fmla="*/ 40609 h 40481"/>
                      </a:gdLst>
                      <a:ahLst/>
                      <a:cxnLst>
                        <a:cxn ang="0">
                          <a:pos x="connsiteX0" y="connsiteY0"/>
                        </a:cxn>
                        <a:cxn ang="0">
                          <a:pos x="connsiteX1" y="connsiteY1"/>
                        </a:cxn>
                      </a:cxnLst>
                      <a:rect l="l" t="t" r="r" b="b"/>
                      <a:pathLst>
                        <a:path w="9525" h="40481">
                          <a:moveTo>
                            <a:pt x="296" y="128"/>
                          </a:moveTo>
                          <a:lnTo>
                            <a:pt x="296"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64" name="Freeform: Shape 1763">
                      <a:extLst>
                        <a:ext uri="{FF2B5EF4-FFF2-40B4-BE49-F238E27FC236}">
                          <a16:creationId xmlns:a16="http://schemas.microsoft.com/office/drawing/2014/main" id="{35A2CDD5-E9ED-D88B-F4F5-E314D8531224}"/>
                        </a:ext>
                      </a:extLst>
                    </p:cNvPr>
                    <p:cNvSpPr/>
                    <p:nvPr/>
                  </p:nvSpPr>
                  <p:spPr>
                    <a:xfrm>
                      <a:off x="5660067" y="3339235"/>
                      <a:ext cx="40481" cy="9525"/>
                    </a:xfrm>
                    <a:custGeom>
                      <a:avLst/>
                      <a:gdLst>
                        <a:gd name="connsiteX0" fmla="*/ 40777 w 40481"/>
                        <a:gd name="connsiteY0" fmla="*/ 128 h 9525"/>
                        <a:gd name="connsiteX1" fmla="*/ 296 w 40481"/>
                        <a:gd name="connsiteY1" fmla="*/ 128 h 9525"/>
                      </a:gdLst>
                      <a:ahLst/>
                      <a:cxnLst>
                        <a:cxn ang="0">
                          <a:pos x="connsiteX0" y="connsiteY0"/>
                        </a:cxn>
                        <a:cxn ang="0">
                          <a:pos x="connsiteX1" y="connsiteY1"/>
                        </a:cxn>
                      </a:cxnLst>
                      <a:rect l="l" t="t" r="r" b="b"/>
                      <a:pathLst>
                        <a:path w="40481" h="9525">
                          <a:moveTo>
                            <a:pt x="40777" y="128"/>
                          </a:moveTo>
                          <a:lnTo>
                            <a:pt x="296"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67" name="Graphic 3">
                    <a:extLst>
                      <a:ext uri="{FF2B5EF4-FFF2-40B4-BE49-F238E27FC236}">
                        <a16:creationId xmlns:a16="http://schemas.microsoft.com/office/drawing/2014/main" id="{77CF453C-45E3-0734-C6F2-61552856FA0F}"/>
                      </a:ext>
                    </a:extLst>
                  </p:cNvPr>
                  <p:cNvGrpSpPr/>
                  <p:nvPr/>
                </p:nvGrpSpPr>
                <p:grpSpPr>
                  <a:xfrm>
                    <a:off x="6032396" y="3834855"/>
                    <a:ext cx="67413" cy="67538"/>
                    <a:chOff x="5649113" y="3318947"/>
                    <a:chExt cx="40481" cy="40481"/>
                  </a:xfrm>
                  <a:solidFill>
                    <a:srgbClr val="000000"/>
                  </a:solidFill>
                </p:grpSpPr>
                <p:sp>
                  <p:nvSpPr>
                    <p:cNvPr id="1761" name="Freeform: Shape 1760">
                      <a:extLst>
                        <a:ext uri="{FF2B5EF4-FFF2-40B4-BE49-F238E27FC236}">
                          <a16:creationId xmlns:a16="http://schemas.microsoft.com/office/drawing/2014/main" id="{6F957C56-274A-67B3-E236-4009BD7AA8F6}"/>
                        </a:ext>
                      </a:extLst>
                    </p:cNvPr>
                    <p:cNvSpPr/>
                    <p:nvPr/>
                  </p:nvSpPr>
                  <p:spPr>
                    <a:xfrm>
                      <a:off x="5669401" y="3318947"/>
                      <a:ext cx="9525" cy="40481"/>
                    </a:xfrm>
                    <a:custGeom>
                      <a:avLst/>
                      <a:gdLst>
                        <a:gd name="connsiteX0" fmla="*/ 295 w 9525"/>
                        <a:gd name="connsiteY0" fmla="*/ 128 h 40481"/>
                        <a:gd name="connsiteX1" fmla="*/ 295 w 9525"/>
                        <a:gd name="connsiteY1" fmla="*/ 40609 h 40481"/>
                      </a:gdLst>
                      <a:ahLst/>
                      <a:cxnLst>
                        <a:cxn ang="0">
                          <a:pos x="connsiteX0" y="connsiteY0"/>
                        </a:cxn>
                        <a:cxn ang="0">
                          <a:pos x="connsiteX1" y="connsiteY1"/>
                        </a:cxn>
                      </a:cxnLst>
                      <a:rect l="l" t="t" r="r" b="b"/>
                      <a:pathLst>
                        <a:path w="9525" h="40481">
                          <a:moveTo>
                            <a:pt x="295" y="128"/>
                          </a:moveTo>
                          <a:lnTo>
                            <a:pt x="295"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62" name="Freeform: Shape 1761">
                      <a:extLst>
                        <a:ext uri="{FF2B5EF4-FFF2-40B4-BE49-F238E27FC236}">
                          <a16:creationId xmlns:a16="http://schemas.microsoft.com/office/drawing/2014/main" id="{4854EB4A-D9F1-9384-4DB8-2AF62E0BE38A}"/>
                        </a:ext>
                      </a:extLst>
                    </p:cNvPr>
                    <p:cNvSpPr/>
                    <p:nvPr/>
                  </p:nvSpPr>
                  <p:spPr>
                    <a:xfrm>
                      <a:off x="5649113" y="3339235"/>
                      <a:ext cx="40481" cy="9525"/>
                    </a:xfrm>
                    <a:custGeom>
                      <a:avLst/>
                      <a:gdLst>
                        <a:gd name="connsiteX0" fmla="*/ 40776 w 40481"/>
                        <a:gd name="connsiteY0" fmla="*/ 128 h 9525"/>
                        <a:gd name="connsiteX1" fmla="*/ 295 w 40481"/>
                        <a:gd name="connsiteY1" fmla="*/ 128 h 9525"/>
                      </a:gdLst>
                      <a:ahLst/>
                      <a:cxnLst>
                        <a:cxn ang="0">
                          <a:pos x="connsiteX0" y="connsiteY0"/>
                        </a:cxn>
                        <a:cxn ang="0">
                          <a:pos x="connsiteX1" y="connsiteY1"/>
                        </a:cxn>
                      </a:cxnLst>
                      <a:rect l="l" t="t" r="r" b="b"/>
                      <a:pathLst>
                        <a:path w="40481" h="9525">
                          <a:moveTo>
                            <a:pt x="40776" y="128"/>
                          </a:moveTo>
                          <a:lnTo>
                            <a:pt x="295"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68" name="Graphic 3">
                    <a:extLst>
                      <a:ext uri="{FF2B5EF4-FFF2-40B4-BE49-F238E27FC236}">
                        <a16:creationId xmlns:a16="http://schemas.microsoft.com/office/drawing/2014/main" id="{989BD739-EB39-792C-0439-555E19A90041}"/>
                      </a:ext>
                    </a:extLst>
                  </p:cNvPr>
                  <p:cNvGrpSpPr/>
                  <p:nvPr/>
                </p:nvGrpSpPr>
                <p:grpSpPr>
                  <a:xfrm>
                    <a:off x="6026369" y="3834855"/>
                    <a:ext cx="67413" cy="67538"/>
                    <a:chOff x="5645494" y="3318947"/>
                    <a:chExt cx="40481" cy="40481"/>
                  </a:xfrm>
                  <a:solidFill>
                    <a:srgbClr val="000000"/>
                  </a:solidFill>
                </p:grpSpPr>
                <p:sp>
                  <p:nvSpPr>
                    <p:cNvPr id="1759" name="Freeform: Shape 1758">
                      <a:extLst>
                        <a:ext uri="{FF2B5EF4-FFF2-40B4-BE49-F238E27FC236}">
                          <a16:creationId xmlns:a16="http://schemas.microsoft.com/office/drawing/2014/main" id="{80BC0120-6C6E-0B71-2259-ABD1478C1999}"/>
                        </a:ext>
                      </a:extLst>
                    </p:cNvPr>
                    <p:cNvSpPr/>
                    <p:nvPr/>
                  </p:nvSpPr>
                  <p:spPr>
                    <a:xfrm>
                      <a:off x="5665782" y="3318947"/>
                      <a:ext cx="9525" cy="40481"/>
                    </a:xfrm>
                    <a:custGeom>
                      <a:avLst/>
                      <a:gdLst>
                        <a:gd name="connsiteX0" fmla="*/ 294 w 9525"/>
                        <a:gd name="connsiteY0" fmla="*/ 128 h 40481"/>
                        <a:gd name="connsiteX1" fmla="*/ 294 w 9525"/>
                        <a:gd name="connsiteY1" fmla="*/ 40609 h 40481"/>
                      </a:gdLst>
                      <a:ahLst/>
                      <a:cxnLst>
                        <a:cxn ang="0">
                          <a:pos x="connsiteX0" y="connsiteY0"/>
                        </a:cxn>
                        <a:cxn ang="0">
                          <a:pos x="connsiteX1" y="connsiteY1"/>
                        </a:cxn>
                      </a:cxnLst>
                      <a:rect l="l" t="t" r="r" b="b"/>
                      <a:pathLst>
                        <a:path w="9525" h="40481">
                          <a:moveTo>
                            <a:pt x="294" y="128"/>
                          </a:moveTo>
                          <a:lnTo>
                            <a:pt x="294"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60" name="Freeform: Shape 1759">
                      <a:extLst>
                        <a:ext uri="{FF2B5EF4-FFF2-40B4-BE49-F238E27FC236}">
                          <a16:creationId xmlns:a16="http://schemas.microsoft.com/office/drawing/2014/main" id="{48B2C9B8-B759-50BD-02C6-719E4F04A8C8}"/>
                        </a:ext>
                      </a:extLst>
                    </p:cNvPr>
                    <p:cNvSpPr/>
                    <p:nvPr/>
                  </p:nvSpPr>
                  <p:spPr>
                    <a:xfrm>
                      <a:off x="5645494" y="3339235"/>
                      <a:ext cx="40481" cy="9525"/>
                    </a:xfrm>
                    <a:custGeom>
                      <a:avLst/>
                      <a:gdLst>
                        <a:gd name="connsiteX0" fmla="*/ 40775 w 40481"/>
                        <a:gd name="connsiteY0" fmla="*/ 128 h 9525"/>
                        <a:gd name="connsiteX1" fmla="*/ 294 w 40481"/>
                        <a:gd name="connsiteY1" fmla="*/ 128 h 9525"/>
                      </a:gdLst>
                      <a:ahLst/>
                      <a:cxnLst>
                        <a:cxn ang="0">
                          <a:pos x="connsiteX0" y="connsiteY0"/>
                        </a:cxn>
                        <a:cxn ang="0">
                          <a:pos x="connsiteX1" y="connsiteY1"/>
                        </a:cxn>
                      </a:cxnLst>
                      <a:rect l="l" t="t" r="r" b="b"/>
                      <a:pathLst>
                        <a:path w="40481" h="9525">
                          <a:moveTo>
                            <a:pt x="40775" y="128"/>
                          </a:moveTo>
                          <a:lnTo>
                            <a:pt x="294"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69" name="Graphic 3">
                    <a:extLst>
                      <a:ext uri="{FF2B5EF4-FFF2-40B4-BE49-F238E27FC236}">
                        <a16:creationId xmlns:a16="http://schemas.microsoft.com/office/drawing/2014/main" id="{2FCB3EA3-3227-E58E-A172-0E0530043032}"/>
                      </a:ext>
                    </a:extLst>
                  </p:cNvPr>
                  <p:cNvGrpSpPr/>
                  <p:nvPr/>
                </p:nvGrpSpPr>
                <p:grpSpPr>
                  <a:xfrm>
                    <a:off x="6068719" y="3834855"/>
                    <a:ext cx="67413" cy="67538"/>
                    <a:chOff x="5670925" y="3318947"/>
                    <a:chExt cx="40481" cy="40481"/>
                  </a:xfrm>
                  <a:solidFill>
                    <a:srgbClr val="000000"/>
                  </a:solidFill>
                </p:grpSpPr>
                <p:sp>
                  <p:nvSpPr>
                    <p:cNvPr id="1757" name="Freeform: Shape 1756">
                      <a:extLst>
                        <a:ext uri="{FF2B5EF4-FFF2-40B4-BE49-F238E27FC236}">
                          <a16:creationId xmlns:a16="http://schemas.microsoft.com/office/drawing/2014/main" id="{DCC3D634-9DB0-935C-10A0-7558FB074B80}"/>
                        </a:ext>
                      </a:extLst>
                    </p:cNvPr>
                    <p:cNvSpPr/>
                    <p:nvPr/>
                  </p:nvSpPr>
                  <p:spPr>
                    <a:xfrm>
                      <a:off x="5691214" y="3318947"/>
                      <a:ext cx="9525" cy="40481"/>
                    </a:xfrm>
                    <a:custGeom>
                      <a:avLst/>
                      <a:gdLst>
                        <a:gd name="connsiteX0" fmla="*/ 297 w 9525"/>
                        <a:gd name="connsiteY0" fmla="*/ 128 h 40481"/>
                        <a:gd name="connsiteX1" fmla="*/ 297 w 9525"/>
                        <a:gd name="connsiteY1" fmla="*/ 40609 h 40481"/>
                      </a:gdLst>
                      <a:ahLst/>
                      <a:cxnLst>
                        <a:cxn ang="0">
                          <a:pos x="connsiteX0" y="connsiteY0"/>
                        </a:cxn>
                        <a:cxn ang="0">
                          <a:pos x="connsiteX1" y="connsiteY1"/>
                        </a:cxn>
                      </a:cxnLst>
                      <a:rect l="l" t="t" r="r" b="b"/>
                      <a:pathLst>
                        <a:path w="9525" h="40481">
                          <a:moveTo>
                            <a:pt x="297" y="128"/>
                          </a:moveTo>
                          <a:lnTo>
                            <a:pt x="297"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58" name="Freeform: Shape 1757">
                      <a:extLst>
                        <a:ext uri="{FF2B5EF4-FFF2-40B4-BE49-F238E27FC236}">
                          <a16:creationId xmlns:a16="http://schemas.microsoft.com/office/drawing/2014/main" id="{CB6928B3-57CD-981A-E96B-A19B4B317D28}"/>
                        </a:ext>
                      </a:extLst>
                    </p:cNvPr>
                    <p:cNvSpPr/>
                    <p:nvPr/>
                  </p:nvSpPr>
                  <p:spPr>
                    <a:xfrm>
                      <a:off x="5670925" y="3339235"/>
                      <a:ext cx="40481" cy="9525"/>
                    </a:xfrm>
                    <a:custGeom>
                      <a:avLst/>
                      <a:gdLst>
                        <a:gd name="connsiteX0" fmla="*/ 40778 w 40481"/>
                        <a:gd name="connsiteY0" fmla="*/ 128 h 9525"/>
                        <a:gd name="connsiteX1" fmla="*/ 297 w 40481"/>
                        <a:gd name="connsiteY1" fmla="*/ 128 h 9525"/>
                      </a:gdLst>
                      <a:ahLst/>
                      <a:cxnLst>
                        <a:cxn ang="0">
                          <a:pos x="connsiteX0" y="connsiteY0"/>
                        </a:cxn>
                        <a:cxn ang="0">
                          <a:pos x="connsiteX1" y="connsiteY1"/>
                        </a:cxn>
                      </a:cxnLst>
                      <a:rect l="l" t="t" r="r" b="b"/>
                      <a:pathLst>
                        <a:path w="40481" h="9525">
                          <a:moveTo>
                            <a:pt x="40778" y="128"/>
                          </a:moveTo>
                          <a:lnTo>
                            <a:pt x="297"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70" name="Graphic 3">
                    <a:extLst>
                      <a:ext uri="{FF2B5EF4-FFF2-40B4-BE49-F238E27FC236}">
                        <a16:creationId xmlns:a16="http://schemas.microsoft.com/office/drawing/2014/main" id="{79F15010-6AC0-FBCC-D668-0A430C39AA48}"/>
                      </a:ext>
                    </a:extLst>
                  </p:cNvPr>
                  <p:cNvGrpSpPr/>
                  <p:nvPr/>
                </p:nvGrpSpPr>
                <p:grpSpPr>
                  <a:xfrm>
                    <a:off x="5886624" y="3834855"/>
                    <a:ext cx="67413" cy="67538"/>
                    <a:chOff x="5561578" y="3318947"/>
                    <a:chExt cx="40481" cy="40481"/>
                  </a:xfrm>
                  <a:solidFill>
                    <a:srgbClr val="000000"/>
                  </a:solidFill>
                </p:grpSpPr>
                <p:sp>
                  <p:nvSpPr>
                    <p:cNvPr id="1755" name="Freeform: Shape 1754">
                      <a:extLst>
                        <a:ext uri="{FF2B5EF4-FFF2-40B4-BE49-F238E27FC236}">
                          <a16:creationId xmlns:a16="http://schemas.microsoft.com/office/drawing/2014/main" id="{C6FDDF16-C1E8-6FCA-58B4-75F2BC6A9F5E}"/>
                        </a:ext>
                      </a:extLst>
                    </p:cNvPr>
                    <p:cNvSpPr/>
                    <p:nvPr/>
                  </p:nvSpPr>
                  <p:spPr>
                    <a:xfrm>
                      <a:off x="5581867" y="3318947"/>
                      <a:ext cx="9525" cy="40481"/>
                    </a:xfrm>
                    <a:custGeom>
                      <a:avLst/>
                      <a:gdLst>
                        <a:gd name="connsiteX0" fmla="*/ 285 w 9525"/>
                        <a:gd name="connsiteY0" fmla="*/ 128 h 40481"/>
                        <a:gd name="connsiteX1" fmla="*/ 285 w 9525"/>
                        <a:gd name="connsiteY1" fmla="*/ 40609 h 40481"/>
                      </a:gdLst>
                      <a:ahLst/>
                      <a:cxnLst>
                        <a:cxn ang="0">
                          <a:pos x="connsiteX0" y="connsiteY0"/>
                        </a:cxn>
                        <a:cxn ang="0">
                          <a:pos x="connsiteX1" y="connsiteY1"/>
                        </a:cxn>
                      </a:cxnLst>
                      <a:rect l="l" t="t" r="r" b="b"/>
                      <a:pathLst>
                        <a:path w="9525" h="40481">
                          <a:moveTo>
                            <a:pt x="285" y="128"/>
                          </a:moveTo>
                          <a:lnTo>
                            <a:pt x="285"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56" name="Freeform: Shape 1755">
                      <a:extLst>
                        <a:ext uri="{FF2B5EF4-FFF2-40B4-BE49-F238E27FC236}">
                          <a16:creationId xmlns:a16="http://schemas.microsoft.com/office/drawing/2014/main" id="{5A2A2CAC-8F10-5118-133E-A78F07464596}"/>
                        </a:ext>
                      </a:extLst>
                    </p:cNvPr>
                    <p:cNvSpPr/>
                    <p:nvPr/>
                  </p:nvSpPr>
                  <p:spPr>
                    <a:xfrm>
                      <a:off x="5561578" y="3339235"/>
                      <a:ext cx="40481" cy="9525"/>
                    </a:xfrm>
                    <a:custGeom>
                      <a:avLst/>
                      <a:gdLst>
                        <a:gd name="connsiteX0" fmla="*/ 40767 w 40481"/>
                        <a:gd name="connsiteY0" fmla="*/ 128 h 9525"/>
                        <a:gd name="connsiteX1" fmla="*/ 285 w 40481"/>
                        <a:gd name="connsiteY1" fmla="*/ 128 h 9525"/>
                      </a:gdLst>
                      <a:ahLst/>
                      <a:cxnLst>
                        <a:cxn ang="0">
                          <a:pos x="connsiteX0" y="connsiteY0"/>
                        </a:cxn>
                        <a:cxn ang="0">
                          <a:pos x="connsiteX1" y="connsiteY1"/>
                        </a:cxn>
                      </a:cxnLst>
                      <a:rect l="l" t="t" r="r" b="b"/>
                      <a:pathLst>
                        <a:path w="40481" h="9525">
                          <a:moveTo>
                            <a:pt x="40767" y="128"/>
                          </a:moveTo>
                          <a:lnTo>
                            <a:pt x="285"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71" name="Graphic 3">
                    <a:extLst>
                      <a:ext uri="{FF2B5EF4-FFF2-40B4-BE49-F238E27FC236}">
                        <a16:creationId xmlns:a16="http://schemas.microsoft.com/office/drawing/2014/main" id="{A2ED33AF-EA17-2B42-DE29-544BEBF181FA}"/>
                      </a:ext>
                    </a:extLst>
                  </p:cNvPr>
                  <p:cNvGrpSpPr/>
                  <p:nvPr/>
                </p:nvGrpSpPr>
                <p:grpSpPr>
                  <a:xfrm>
                    <a:off x="5862356" y="3808794"/>
                    <a:ext cx="67413" cy="67538"/>
                    <a:chOff x="5547005" y="3303326"/>
                    <a:chExt cx="40481" cy="40481"/>
                  </a:xfrm>
                  <a:solidFill>
                    <a:srgbClr val="000000"/>
                  </a:solidFill>
                </p:grpSpPr>
                <p:sp>
                  <p:nvSpPr>
                    <p:cNvPr id="1753" name="Freeform: Shape 1752">
                      <a:extLst>
                        <a:ext uri="{FF2B5EF4-FFF2-40B4-BE49-F238E27FC236}">
                          <a16:creationId xmlns:a16="http://schemas.microsoft.com/office/drawing/2014/main" id="{371BC6E7-7343-6F65-A4F7-92304F3D9051}"/>
                        </a:ext>
                      </a:extLst>
                    </p:cNvPr>
                    <p:cNvSpPr/>
                    <p:nvPr/>
                  </p:nvSpPr>
                  <p:spPr>
                    <a:xfrm>
                      <a:off x="5567293" y="3303326"/>
                      <a:ext cx="9525" cy="40481"/>
                    </a:xfrm>
                    <a:custGeom>
                      <a:avLst/>
                      <a:gdLst>
                        <a:gd name="connsiteX0" fmla="*/ 284 w 9525"/>
                        <a:gd name="connsiteY0" fmla="*/ 126 h 40481"/>
                        <a:gd name="connsiteX1" fmla="*/ 284 w 9525"/>
                        <a:gd name="connsiteY1" fmla="*/ 40607 h 40481"/>
                      </a:gdLst>
                      <a:ahLst/>
                      <a:cxnLst>
                        <a:cxn ang="0">
                          <a:pos x="connsiteX0" y="connsiteY0"/>
                        </a:cxn>
                        <a:cxn ang="0">
                          <a:pos x="connsiteX1" y="connsiteY1"/>
                        </a:cxn>
                      </a:cxnLst>
                      <a:rect l="l" t="t" r="r" b="b"/>
                      <a:pathLst>
                        <a:path w="9525" h="40481">
                          <a:moveTo>
                            <a:pt x="284" y="126"/>
                          </a:moveTo>
                          <a:lnTo>
                            <a:pt x="284" y="4060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54" name="Freeform: Shape 1753">
                      <a:extLst>
                        <a:ext uri="{FF2B5EF4-FFF2-40B4-BE49-F238E27FC236}">
                          <a16:creationId xmlns:a16="http://schemas.microsoft.com/office/drawing/2014/main" id="{089D5CB1-C009-7224-F89E-896F4A9BEEE0}"/>
                        </a:ext>
                      </a:extLst>
                    </p:cNvPr>
                    <p:cNvSpPr/>
                    <p:nvPr/>
                  </p:nvSpPr>
                  <p:spPr>
                    <a:xfrm>
                      <a:off x="5547005" y="3323614"/>
                      <a:ext cx="40481" cy="9525"/>
                    </a:xfrm>
                    <a:custGeom>
                      <a:avLst/>
                      <a:gdLst>
                        <a:gd name="connsiteX0" fmla="*/ 40765 w 40481"/>
                        <a:gd name="connsiteY0" fmla="*/ 126 h 9525"/>
                        <a:gd name="connsiteX1" fmla="*/ 284 w 40481"/>
                        <a:gd name="connsiteY1" fmla="*/ 126 h 9525"/>
                      </a:gdLst>
                      <a:ahLst/>
                      <a:cxnLst>
                        <a:cxn ang="0">
                          <a:pos x="connsiteX0" y="connsiteY0"/>
                        </a:cxn>
                        <a:cxn ang="0">
                          <a:pos x="connsiteX1" y="connsiteY1"/>
                        </a:cxn>
                      </a:cxnLst>
                      <a:rect l="l" t="t" r="r" b="b"/>
                      <a:pathLst>
                        <a:path w="40481" h="9525">
                          <a:moveTo>
                            <a:pt x="40765" y="126"/>
                          </a:moveTo>
                          <a:lnTo>
                            <a:pt x="284" y="12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72" name="Graphic 3">
                    <a:extLst>
                      <a:ext uri="{FF2B5EF4-FFF2-40B4-BE49-F238E27FC236}">
                        <a16:creationId xmlns:a16="http://schemas.microsoft.com/office/drawing/2014/main" id="{1CB8AC78-73DF-CE26-71AD-5601D2FB6AC5}"/>
                      </a:ext>
                    </a:extLst>
                  </p:cNvPr>
                  <p:cNvGrpSpPr/>
                  <p:nvPr/>
                </p:nvGrpSpPr>
                <p:grpSpPr>
                  <a:xfrm>
                    <a:off x="5838087" y="3781937"/>
                    <a:ext cx="67413" cy="67538"/>
                    <a:chOff x="5532432" y="3287229"/>
                    <a:chExt cx="40481" cy="40481"/>
                  </a:xfrm>
                  <a:solidFill>
                    <a:srgbClr val="000000"/>
                  </a:solidFill>
                </p:grpSpPr>
                <p:sp>
                  <p:nvSpPr>
                    <p:cNvPr id="1751" name="Freeform: Shape 1750">
                      <a:extLst>
                        <a:ext uri="{FF2B5EF4-FFF2-40B4-BE49-F238E27FC236}">
                          <a16:creationId xmlns:a16="http://schemas.microsoft.com/office/drawing/2014/main" id="{0A39212F-A3A7-E183-1601-018F04C5C9F6}"/>
                        </a:ext>
                      </a:extLst>
                    </p:cNvPr>
                    <p:cNvSpPr/>
                    <p:nvPr/>
                  </p:nvSpPr>
                  <p:spPr>
                    <a:xfrm>
                      <a:off x="5552720" y="3287229"/>
                      <a:ext cx="9525" cy="40481"/>
                    </a:xfrm>
                    <a:custGeom>
                      <a:avLst/>
                      <a:gdLst>
                        <a:gd name="connsiteX0" fmla="*/ 282 w 9525"/>
                        <a:gd name="connsiteY0" fmla="*/ 124 h 40481"/>
                        <a:gd name="connsiteX1" fmla="*/ 282 w 9525"/>
                        <a:gd name="connsiteY1" fmla="*/ 40606 h 40481"/>
                      </a:gdLst>
                      <a:ahLst/>
                      <a:cxnLst>
                        <a:cxn ang="0">
                          <a:pos x="connsiteX0" y="connsiteY0"/>
                        </a:cxn>
                        <a:cxn ang="0">
                          <a:pos x="connsiteX1" y="connsiteY1"/>
                        </a:cxn>
                      </a:cxnLst>
                      <a:rect l="l" t="t" r="r" b="b"/>
                      <a:pathLst>
                        <a:path w="9525" h="40481">
                          <a:moveTo>
                            <a:pt x="282" y="124"/>
                          </a:moveTo>
                          <a:lnTo>
                            <a:pt x="282" y="4060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52" name="Freeform: Shape 1751">
                      <a:extLst>
                        <a:ext uri="{FF2B5EF4-FFF2-40B4-BE49-F238E27FC236}">
                          <a16:creationId xmlns:a16="http://schemas.microsoft.com/office/drawing/2014/main" id="{DF46F17D-86F0-3DCF-4CD2-677DCA8CE2FB}"/>
                        </a:ext>
                      </a:extLst>
                    </p:cNvPr>
                    <p:cNvSpPr/>
                    <p:nvPr/>
                  </p:nvSpPr>
                  <p:spPr>
                    <a:xfrm>
                      <a:off x="5532432" y="3307517"/>
                      <a:ext cx="40481" cy="9525"/>
                    </a:xfrm>
                    <a:custGeom>
                      <a:avLst/>
                      <a:gdLst>
                        <a:gd name="connsiteX0" fmla="*/ 40764 w 40481"/>
                        <a:gd name="connsiteY0" fmla="*/ 124 h 9525"/>
                        <a:gd name="connsiteX1" fmla="*/ 282 w 40481"/>
                        <a:gd name="connsiteY1" fmla="*/ 124 h 9525"/>
                      </a:gdLst>
                      <a:ahLst/>
                      <a:cxnLst>
                        <a:cxn ang="0">
                          <a:pos x="connsiteX0" y="connsiteY0"/>
                        </a:cxn>
                        <a:cxn ang="0">
                          <a:pos x="connsiteX1" y="connsiteY1"/>
                        </a:cxn>
                      </a:cxnLst>
                      <a:rect l="l" t="t" r="r" b="b"/>
                      <a:pathLst>
                        <a:path w="40481" h="9525">
                          <a:moveTo>
                            <a:pt x="40764" y="124"/>
                          </a:moveTo>
                          <a:lnTo>
                            <a:pt x="282" y="12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73" name="Graphic 3">
                    <a:extLst>
                      <a:ext uri="{FF2B5EF4-FFF2-40B4-BE49-F238E27FC236}">
                        <a16:creationId xmlns:a16="http://schemas.microsoft.com/office/drawing/2014/main" id="{DCF08B61-B313-40C0-C859-5DDE261CD932}"/>
                      </a:ext>
                    </a:extLst>
                  </p:cNvPr>
                  <p:cNvGrpSpPr/>
                  <p:nvPr/>
                </p:nvGrpSpPr>
                <p:grpSpPr>
                  <a:xfrm>
                    <a:off x="5813819" y="3753491"/>
                    <a:ext cx="67413" cy="67538"/>
                    <a:chOff x="5517859" y="3270179"/>
                    <a:chExt cx="40481" cy="40481"/>
                  </a:xfrm>
                  <a:solidFill>
                    <a:srgbClr val="000000"/>
                  </a:solidFill>
                </p:grpSpPr>
                <p:sp>
                  <p:nvSpPr>
                    <p:cNvPr id="1749" name="Freeform: Shape 1748">
                      <a:extLst>
                        <a:ext uri="{FF2B5EF4-FFF2-40B4-BE49-F238E27FC236}">
                          <a16:creationId xmlns:a16="http://schemas.microsoft.com/office/drawing/2014/main" id="{991C2995-2347-9E71-E3AF-A6AEA1B2A8F4}"/>
                        </a:ext>
                      </a:extLst>
                    </p:cNvPr>
                    <p:cNvSpPr/>
                    <p:nvPr/>
                  </p:nvSpPr>
                  <p:spPr>
                    <a:xfrm>
                      <a:off x="5538147" y="3270179"/>
                      <a:ext cx="9525" cy="40481"/>
                    </a:xfrm>
                    <a:custGeom>
                      <a:avLst/>
                      <a:gdLst>
                        <a:gd name="connsiteX0" fmla="*/ 281 w 9525"/>
                        <a:gd name="connsiteY0" fmla="*/ 123 h 40481"/>
                        <a:gd name="connsiteX1" fmla="*/ 281 w 9525"/>
                        <a:gd name="connsiteY1" fmla="*/ 40604 h 40481"/>
                      </a:gdLst>
                      <a:ahLst/>
                      <a:cxnLst>
                        <a:cxn ang="0">
                          <a:pos x="connsiteX0" y="connsiteY0"/>
                        </a:cxn>
                        <a:cxn ang="0">
                          <a:pos x="connsiteX1" y="connsiteY1"/>
                        </a:cxn>
                      </a:cxnLst>
                      <a:rect l="l" t="t" r="r" b="b"/>
                      <a:pathLst>
                        <a:path w="9525" h="40481">
                          <a:moveTo>
                            <a:pt x="281" y="123"/>
                          </a:moveTo>
                          <a:lnTo>
                            <a:pt x="281" y="4060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50" name="Freeform: Shape 1749">
                      <a:extLst>
                        <a:ext uri="{FF2B5EF4-FFF2-40B4-BE49-F238E27FC236}">
                          <a16:creationId xmlns:a16="http://schemas.microsoft.com/office/drawing/2014/main" id="{82274911-1836-0850-44BB-D3804366D32C}"/>
                        </a:ext>
                      </a:extLst>
                    </p:cNvPr>
                    <p:cNvSpPr/>
                    <p:nvPr/>
                  </p:nvSpPr>
                  <p:spPr>
                    <a:xfrm>
                      <a:off x="5517859" y="3290467"/>
                      <a:ext cx="40481" cy="9525"/>
                    </a:xfrm>
                    <a:custGeom>
                      <a:avLst/>
                      <a:gdLst>
                        <a:gd name="connsiteX0" fmla="*/ 40762 w 40481"/>
                        <a:gd name="connsiteY0" fmla="*/ 123 h 9525"/>
                        <a:gd name="connsiteX1" fmla="*/ 281 w 40481"/>
                        <a:gd name="connsiteY1" fmla="*/ 123 h 9525"/>
                      </a:gdLst>
                      <a:ahLst/>
                      <a:cxnLst>
                        <a:cxn ang="0">
                          <a:pos x="connsiteX0" y="connsiteY0"/>
                        </a:cxn>
                        <a:cxn ang="0">
                          <a:pos x="connsiteX1" y="connsiteY1"/>
                        </a:cxn>
                      </a:cxnLst>
                      <a:rect l="l" t="t" r="r" b="b"/>
                      <a:pathLst>
                        <a:path w="40481" h="9525">
                          <a:moveTo>
                            <a:pt x="40762" y="123"/>
                          </a:moveTo>
                          <a:lnTo>
                            <a:pt x="281" y="12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74" name="Graphic 3">
                    <a:extLst>
                      <a:ext uri="{FF2B5EF4-FFF2-40B4-BE49-F238E27FC236}">
                        <a16:creationId xmlns:a16="http://schemas.microsoft.com/office/drawing/2014/main" id="{4DE4B865-757D-1C68-6BA9-B484A9E685AD}"/>
                      </a:ext>
                    </a:extLst>
                  </p:cNvPr>
                  <p:cNvGrpSpPr/>
                  <p:nvPr/>
                </p:nvGrpSpPr>
                <p:grpSpPr>
                  <a:xfrm>
                    <a:off x="5759254" y="3696282"/>
                    <a:ext cx="67413" cy="67538"/>
                    <a:chOff x="5485093" y="3235889"/>
                    <a:chExt cx="40481" cy="40481"/>
                  </a:xfrm>
                  <a:solidFill>
                    <a:srgbClr val="000000"/>
                  </a:solidFill>
                </p:grpSpPr>
                <p:sp>
                  <p:nvSpPr>
                    <p:cNvPr id="1747" name="Freeform: Shape 1746">
                      <a:extLst>
                        <a:ext uri="{FF2B5EF4-FFF2-40B4-BE49-F238E27FC236}">
                          <a16:creationId xmlns:a16="http://schemas.microsoft.com/office/drawing/2014/main" id="{8B5B6F77-B8F7-2E11-64C0-97655416092E}"/>
                        </a:ext>
                      </a:extLst>
                    </p:cNvPr>
                    <p:cNvSpPr/>
                    <p:nvPr/>
                  </p:nvSpPr>
                  <p:spPr>
                    <a:xfrm>
                      <a:off x="5505381" y="3235889"/>
                      <a:ext cx="9525" cy="40481"/>
                    </a:xfrm>
                    <a:custGeom>
                      <a:avLst/>
                      <a:gdLst>
                        <a:gd name="connsiteX0" fmla="*/ 277 w 9525"/>
                        <a:gd name="connsiteY0" fmla="*/ 119 h 40481"/>
                        <a:gd name="connsiteX1" fmla="*/ 277 w 9525"/>
                        <a:gd name="connsiteY1" fmla="*/ 40600 h 40481"/>
                      </a:gdLst>
                      <a:ahLst/>
                      <a:cxnLst>
                        <a:cxn ang="0">
                          <a:pos x="connsiteX0" y="connsiteY0"/>
                        </a:cxn>
                        <a:cxn ang="0">
                          <a:pos x="connsiteX1" y="connsiteY1"/>
                        </a:cxn>
                      </a:cxnLst>
                      <a:rect l="l" t="t" r="r" b="b"/>
                      <a:pathLst>
                        <a:path w="9525" h="40481">
                          <a:moveTo>
                            <a:pt x="277" y="119"/>
                          </a:moveTo>
                          <a:lnTo>
                            <a:pt x="277" y="4060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48" name="Freeform: Shape 1747">
                      <a:extLst>
                        <a:ext uri="{FF2B5EF4-FFF2-40B4-BE49-F238E27FC236}">
                          <a16:creationId xmlns:a16="http://schemas.microsoft.com/office/drawing/2014/main" id="{4F782D2D-E84C-C434-ACCC-93C8A1208431}"/>
                        </a:ext>
                      </a:extLst>
                    </p:cNvPr>
                    <p:cNvSpPr/>
                    <p:nvPr/>
                  </p:nvSpPr>
                  <p:spPr>
                    <a:xfrm>
                      <a:off x="5485093" y="3256177"/>
                      <a:ext cx="40481" cy="9525"/>
                    </a:xfrm>
                    <a:custGeom>
                      <a:avLst/>
                      <a:gdLst>
                        <a:gd name="connsiteX0" fmla="*/ 40759 w 40481"/>
                        <a:gd name="connsiteY0" fmla="*/ 119 h 9525"/>
                        <a:gd name="connsiteX1" fmla="*/ 277 w 40481"/>
                        <a:gd name="connsiteY1" fmla="*/ 119 h 9525"/>
                      </a:gdLst>
                      <a:ahLst/>
                      <a:cxnLst>
                        <a:cxn ang="0">
                          <a:pos x="connsiteX0" y="connsiteY0"/>
                        </a:cxn>
                        <a:cxn ang="0">
                          <a:pos x="connsiteX1" y="connsiteY1"/>
                        </a:cxn>
                      </a:cxnLst>
                      <a:rect l="l" t="t" r="r" b="b"/>
                      <a:pathLst>
                        <a:path w="40481" h="9525">
                          <a:moveTo>
                            <a:pt x="40759" y="119"/>
                          </a:moveTo>
                          <a:lnTo>
                            <a:pt x="277" y="11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75" name="Graphic 3">
                    <a:extLst>
                      <a:ext uri="{FF2B5EF4-FFF2-40B4-BE49-F238E27FC236}">
                        <a16:creationId xmlns:a16="http://schemas.microsoft.com/office/drawing/2014/main" id="{DED37CA6-0976-3931-1301-582850CAADF9}"/>
                      </a:ext>
                    </a:extLst>
                  </p:cNvPr>
                  <p:cNvGrpSpPr/>
                  <p:nvPr/>
                </p:nvGrpSpPr>
                <p:grpSpPr>
                  <a:xfrm>
                    <a:off x="5728799" y="3696282"/>
                    <a:ext cx="67413" cy="67538"/>
                    <a:chOff x="5466805" y="3235889"/>
                    <a:chExt cx="40481" cy="40481"/>
                  </a:xfrm>
                  <a:solidFill>
                    <a:srgbClr val="000000"/>
                  </a:solidFill>
                </p:grpSpPr>
                <p:sp>
                  <p:nvSpPr>
                    <p:cNvPr id="1745" name="Freeform: Shape 1744">
                      <a:extLst>
                        <a:ext uri="{FF2B5EF4-FFF2-40B4-BE49-F238E27FC236}">
                          <a16:creationId xmlns:a16="http://schemas.microsoft.com/office/drawing/2014/main" id="{05DC56A5-55EA-825A-2C55-C74298806C08}"/>
                        </a:ext>
                      </a:extLst>
                    </p:cNvPr>
                    <p:cNvSpPr/>
                    <p:nvPr/>
                  </p:nvSpPr>
                  <p:spPr>
                    <a:xfrm>
                      <a:off x="5487093" y="3235889"/>
                      <a:ext cx="9525" cy="40481"/>
                    </a:xfrm>
                    <a:custGeom>
                      <a:avLst/>
                      <a:gdLst>
                        <a:gd name="connsiteX0" fmla="*/ 275 w 9525"/>
                        <a:gd name="connsiteY0" fmla="*/ 119 h 40481"/>
                        <a:gd name="connsiteX1" fmla="*/ 275 w 9525"/>
                        <a:gd name="connsiteY1" fmla="*/ 40600 h 40481"/>
                      </a:gdLst>
                      <a:ahLst/>
                      <a:cxnLst>
                        <a:cxn ang="0">
                          <a:pos x="connsiteX0" y="connsiteY0"/>
                        </a:cxn>
                        <a:cxn ang="0">
                          <a:pos x="connsiteX1" y="connsiteY1"/>
                        </a:cxn>
                      </a:cxnLst>
                      <a:rect l="l" t="t" r="r" b="b"/>
                      <a:pathLst>
                        <a:path w="9525" h="40481">
                          <a:moveTo>
                            <a:pt x="275" y="119"/>
                          </a:moveTo>
                          <a:lnTo>
                            <a:pt x="275" y="4060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46" name="Freeform: Shape 1745">
                      <a:extLst>
                        <a:ext uri="{FF2B5EF4-FFF2-40B4-BE49-F238E27FC236}">
                          <a16:creationId xmlns:a16="http://schemas.microsoft.com/office/drawing/2014/main" id="{142BA147-F469-D811-4223-1CFEA5C5BDA1}"/>
                        </a:ext>
                      </a:extLst>
                    </p:cNvPr>
                    <p:cNvSpPr/>
                    <p:nvPr/>
                  </p:nvSpPr>
                  <p:spPr>
                    <a:xfrm>
                      <a:off x="5466805" y="3256177"/>
                      <a:ext cx="40481" cy="9525"/>
                    </a:xfrm>
                    <a:custGeom>
                      <a:avLst/>
                      <a:gdLst>
                        <a:gd name="connsiteX0" fmla="*/ 40757 w 40481"/>
                        <a:gd name="connsiteY0" fmla="*/ 119 h 9525"/>
                        <a:gd name="connsiteX1" fmla="*/ 275 w 40481"/>
                        <a:gd name="connsiteY1" fmla="*/ 119 h 9525"/>
                      </a:gdLst>
                      <a:ahLst/>
                      <a:cxnLst>
                        <a:cxn ang="0">
                          <a:pos x="connsiteX0" y="connsiteY0"/>
                        </a:cxn>
                        <a:cxn ang="0">
                          <a:pos x="connsiteX1" y="connsiteY1"/>
                        </a:cxn>
                      </a:cxnLst>
                      <a:rect l="l" t="t" r="r" b="b"/>
                      <a:pathLst>
                        <a:path w="40481" h="9525">
                          <a:moveTo>
                            <a:pt x="40757" y="119"/>
                          </a:moveTo>
                          <a:lnTo>
                            <a:pt x="275" y="11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76" name="Graphic 3">
                    <a:extLst>
                      <a:ext uri="{FF2B5EF4-FFF2-40B4-BE49-F238E27FC236}">
                        <a16:creationId xmlns:a16="http://schemas.microsoft.com/office/drawing/2014/main" id="{89098C4E-3F35-6F82-F886-C16D7F2C9E51}"/>
                      </a:ext>
                    </a:extLst>
                  </p:cNvPr>
                  <p:cNvGrpSpPr/>
                  <p:nvPr/>
                </p:nvGrpSpPr>
                <p:grpSpPr>
                  <a:xfrm>
                    <a:off x="5716744" y="3696282"/>
                    <a:ext cx="67413" cy="67538"/>
                    <a:chOff x="5459566" y="3235889"/>
                    <a:chExt cx="40481" cy="40481"/>
                  </a:xfrm>
                  <a:solidFill>
                    <a:srgbClr val="000000"/>
                  </a:solidFill>
                </p:grpSpPr>
                <p:sp>
                  <p:nvSpPr>
                    <p:cNvPr id="1743" name="Freeform: Shape 1742">
                      <a:extLst>
                        <a:ext uri="{FF2B5EF4-FFF2-40B4-BE49-F238E27FC236}">
                          <a16:creationId xmlns:a16="http://schemas.microsoft.com/office/drawing/2014/main" id="{EBDB26DB-7643-FA3B-4C1F-8ED47FB46A9F}"/>
                        </a:ext>
                      </a:extLst>
                    </p:cNvPr>
                    <p:cNvSpPr/>
                    <p:nvPr/>
                  </p:nvSpPr>
                  <p:spPr>
                    <a:xfrm>
                      <a:off x="5479854" y="3235889"/>
                      <a:ext cx="9525" cy="40481"/>
                    </a:xfrm>
                    <a:custGeom>
                      <a:avLst/>
                      <a:gdLst>
                        <a:gd name="connsiteX0" fmla="*/ 275 w 9525"/>
                        <a:gd name="connsiteY0" fmla="*/ 119 h 40481"/>
                        <a:gd name="connsiteX1" fmla="*/ 275 w 9525"/>
                        <a:gd name="connsiteY1" fmla="*/ 40600 h 40481"/>
                      </a:gdLst>
                      <a:ahLst/>
                      <a:cxnLst>
                        <a:cxn ang="0">
                          <a:pos x="connsiteX0" y="connsiteY0"/>
                        </a:cxn>
                        <a:cxn ang="0">
                          <a:pos x="connsiteX1" y="connsiteY1"/>
                        </a:cxn>
                      </a:cxnLst>
                      <a:rect l="l" t="t" r="r" b="b"/>
                      <a:pathLst>
                        <a:path w="9525" h="40481">
                          <a:moveTo>
                            <a:pt x="275" y="119"/>
                          </a:moveTo>
                          <a:lnTo>
                            <a:pt x="275" y="4060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44" name="Freeform: Shape 1743">
                      <a:extLst>
                        <a:ext uri="{FF2B5EF4-FFF2-40B4-BE49-F238E27FC236}">
                          <a16:creationId xmlns:a16="http://schemas.microsoft.com/office/drawing/2014/main" id="{3DA375C2-5E81-5174-E070-A7E724AC6F36}"/>
                        </a:ext>
                      </a:extLst>
                    </p:cNvPr>
                    <p:cNvSpPr/>
                    <p:nvPr/>
                  </p:nvSpPr>
                  <p:spPr>
                    <a:xfrm>
                      <a:off x="5459566" y="3256177"/>
                      <a:ext cx="40481" cy="9525"/>
                    </a:xfrm>
                    <a:custGeom>
                      <a:avLst/>
                      <a:gdLst>
                        <a:gd name="connsiteX0" fmla="*/ 40756 w 40481"/>
                        <a:gd name="connsiteY0" fmla="*/ 119 h 9525"/>
                        <a:gd name="connsiteX1" fmla="*/ 275 w 40481"/>
                        <a:gd name="connsiteY1" fmla="*/ 119 h 9525"/>
                      </a:gdLst>
                      <a:ahLst/>
                      <a:cxnLst>
                        <a:cxn ang="0">
                          <a:pos x="connsiteX0" y="connsiteY0"/>
                        </a:cxn>
                        <a:cxn ang="0">
                          <a:pos x="connsiteX1" y="connsiteY1"/>
                        </a:cxn>
                      </a:cxnLst>
                      <a:rect l="l" t="t" r="r" b="b"/>
                      <a:pathLst>
                        <a:path w="40481" h="9525">
                          <a:moveTo>
                            <a:pt x="40756" y="119"/>
                          </a:moveTo>
                          <a:lnTo>
                            <a:pt x="275" y="11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77" name="Graphic 3">
                    <a:extLst>
                      <a:ext uri="{FF2B5EF4-FFF2-40B4-BE49-F238E27FC236}">
                        <a16:creationId xmlns:a16="http://schemas.microsoft.com/office/drawing/2014/main" id="{52A3E8BE-FF85-271D-FB31-813774F0730C}"/>
                      </a:ext>
                    </a:extLst>
                  </p:cNvPr>
                  <p:cNvGrpSpPr/>
                  <p:nvPr/>
                </p:nvGrpSpPr>
                <p:grpSpPr>
                  <a:xfrm>
                    <a:off x="5686289" y="3696282"/>
                    <a:ext cx="67413" cy="67538"/>
                    <a:chOff x="5441278" y="3235889"/>
                    <a:chExt cx="40481" cy="40481"/>
                  </a:xfrm>
                  <a:solidFill>
                    <a:srgbClr val="000000"/>
                  </a:solidFill>
                </p:grpSpPr>
                <p:sp>
                  <p:nvSpPr>
                    <p:cNvPr id="1741" name="Freeform: Shape 1740">
                      <a:extLst>
                        <a:ext uri="{FF2B5EF4-FFF2-40B4-BE49-F238E27FC236}">
                          <a16:creationId xmlns:a16="http://schemas.microsoft.com/office/drawing/2014/main" id="{7F35ACE8-2972-9456-DB3B-35F9680E9F93}"/>
                        </a:ext>
                      </a:extLst>
                    </p:cNvPr>
                    <p:cNvSpPr/>
                    <p:nvPr/>
                  </p:nvSpPr>
                  <p:spPr>
                    <a:xfrm>
                      <a:off x="5461566" y="3235889"/>
                      <a:ext cx="9525" cy="40481"/>
                    </a:xfrm>
                    <a:custGeom>
                      <a:avLst/>
                      <a:gdLst>
                        <a:gd name="connsiteX0" fmla="*/ 273 w 9525"/>
                        <a:gd name="connsiteY0" fmla="*/ 119 h 40481"/>
                        <a:gd name="connsiteX1" fmla="*/ 273 w 9525"/>
                        <a:gd name="connsiteY1" fmla="*/ 40600 h 40481"/>
                      </a:gdLst>
                      <a:ahLst/>
                      <a:cxnLst>
                        <a:cxn ang="0">
                          <a:pos x="connsiteX0" y="connsiteY0"/>
                        </a:cxn>
                        <a:cxn ang="0">
                          <a:pos x="connsiteX1" y="connsiteY1"/>
                        </a:cxn>
                      </a:cxnLst>
                      <a:rect l="l" t="t" r="r" b="b"/>
                      <a:pathLst>
                        <a:path w="9525" h="40481">
                          <a:moveTo>
                            <a:pt x="273" y="119"/>
                          </a:moveTo>
                          <a:lnTo>
                            <a:pt x="273" y="4060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42" name="Freeform: Shape 1741">
                      <a:extLst>
                        <a:ext uri="{FF2B5EF4-FFF2-40B4-BE49-F238E27FC236}">
                          <a16:creationId xmlns:a16="http://schemas.microsoft.com/office/drawing/2014/main" id="{F387ECC9-BA30-39D0-8CF7-F44A310782E8}"/>
                        </a:ext>
                      </a:extLst>
                    </p:cNvPr>
                    <p:cNvSpPr/>
                    <p:nvPr/>
                  </p:nvSpPr>
                  <p:spPr>
                    <a:xfrm>
                      <a:off x="5441278" y="3256177"/>
                      <a:ext cx="40481" cy="9525"/>
                    </a:xfrm>
                    <a:custGeom>
                      <a:avLst/>
                      <a:gdLst>
                        <a:gd name="connsiteX0" fmla="*/ 40754 w 40481"/>
                        <a:gd name="connsiteY0" fmla="*/ 119 h 9525"/>
                        <a:gd name="connsiteX1" fmla="*/ 273 w 40481"/>
                        <a:gd name="connsiteY1" fmla="*/ 119 h 9525"/>
                      </a:gdLst>
                      <a:ahLst/>
                      <a:cxnLst>
                        <a:cxn ang="0">
                          <a:pos x="connsiteX0" y="connsiteY0"/>
                        </a:cxn>
                        <a:cxn ang="0">
                          <a:pos x="connsiteX1" y="connsiteY1"/>
                        </a:cxn>
                      </a:cxnLst>
                      <a:rect l="l" t="t" r="r" b="b"/>
                      <a:pathLst>
                        <a:path w="40481" h="9525">
                          <a:moveTo>
                            <a:pt x="40754" y="119"/>
                          </a:moveTo>
                          <a:lnTo>
                            <a:pt x="273" y="11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78" name="Graphic 3">
                    <a:extLst>
                      <a:ext uri="{FF2B5EF4-FFF2-40B4-BE49-F238E27FC236}">
                        <a16:creationId xmlns:a16="http://schemas.microsoft.com/office/drawing/2014/main" id="{C3498734-8E05-428E-24C6-7BFF9956A7FA}"/>
                      </a:ext>
                    </a:extLst>
                  </p:cNvPr>
                  <p:cNvGrpSpPr/>
                  <p:nvPr/>
                </p:nvGrpSpPr>
                <p:grpSpPr>
                  <a:xfrm>
                    <a:off x="5655992" y="3696282"/>
                    <a:ext cx="67413" cy="67538"/>
                    <a:chOff x="5423085" y="3235889"/>
                    <a:chExt cx="40481" cy="40481"/>
                  </a:xfrm>
                  <a:solidFill>
                    <a:srgbClr val="000000"/>
                  </a:solidFill>
                </p:grpSpPr>
                <p:sp>
                  <p:nvSpPr>
                    <p:cNvPr id="1739" name="Freeform: Shape 1738">
                      <a:extLst>
                        <a:ext uri="{FF2B5EF4-FFF2-40B4-BE49-F238E27FC236}">
                          <a16:creationId xmlns:a16="http://schemas.microsoft.com/office/drawing/2014/main" id="{DAF1857A-DDDF-C7C6-D3FD-E33CD66786C5}"/>
                        </a:ext>
                      </a:extLst>
                    </p:cNvPr>
                    <p:cNvSpPr/>
                    <p:nvPr/>
                  </p:nvSpPr>
                  <p:spPr>
                    <a:xfrm>
                      <a:off x="5443373" y="3235889"/>
                      <a:ext cx="9525" cy="40481"/>
                    </a:xfrm>
                    <a:custGeom>
                      <a:avLst/>
                      <a:gdLst>
                        <a:gd name="connsiteX0" fmla="*/ 271 w 9525"/>
                        <a:gd name="connsiteY0" fmla="*/ 119 h 40481"/>
                        <a:gd name="connsiteX1" fmla="*/ 271 w 9525"/>
                        <a:gd name="connsiteY1" fmla="*/ 40600 h 40481"/>
                      </a:gdLst>
                      <a:ahLst/>
                      <a:cxnLst>
                        <a:cxn ang="0">
                          <a:pos x="connsiteX0" y="connsiteY0"/>
                        </a:cxn>
                        <a:cxn ang="0">
                          <a:pos x="connsiteX1" y="connsiteY1"/>
                        </a:cxn>
                      </a:cxnLst>
                      <a:rect l="l" t="t" r="r" b="b"/>
                      <a:pathLst>
                        <a:path w="9525" h="40481">
                          <a:moveTo>
                            <a:pt x="271" y="119"/>
                          </a:moveTo>
                          <a:lnTo>
                            <a:pt x="271" y="4060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40" name="Freeform: Shape 1739">
                      <a:extLst>
                        <a:ext uri="{FF2B5EF4-FFF2-40B4-BE49-F238E27FC236}">
                          <a16:creationId xmlns:a16="http://schemas.microsoft.com/office/drawing/2014/main" id="{4F3AB07B-0ACC-E759-9582-C6C6CD45C3AE}"/>
                        </a:ext>
                      </a:extLst>
                    </p:cNvPr>
                    <p:cNvSpPr/>
                    <p:nvPr/>
                  </p:nvSpPr>
                  <p:spPr>
                    <a:xfrm>
                      <a:off x="5423085" y="3256177"/>
                      <a:ext cx="40481" cy="9525"/>
                    </a:xfrm>
                    <a:custGeom>
                      <a:avLst/>
                      <a:gdLst>
                        <a:gd name="connsiteX0" fmla="*/ 40752 w 40481"/>
                        <a:gd name="connsiteY0" fmla="*/ 119 h 9525"/>
                        <a:gd name="connsiteX1" fmla="*/ 271 w 40481"/>
                        <a:gd name="connsiteY1" fmla="*/ 119 h 9525"/>
                      </a:gdLst>
                      <a:ahLst/>
                      <a:cxnLst>
                        <a:cxn ang="0">
                          <a:pos x="connsiteX0" y="connsiteY0"/>
                        </a:cxn>
                        <a:cxn ang="0">
                          <a:pos x="connsiteX1" y="connsiteY1"/>
                        </a:cxn>
                      </a:cxnLst>
                      <a:rect l="l" t="t" r="r" b="b"/>
                      <a:pathLst>
                        <a:path w="40481" h="9525">
                          <a:moveTo>
                            <a:pt x="40752" y="119"/>
                          </a:moveTo>
                          <a:lnTo>
                            <a:pt x="271" y="11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79" name="Graphic 3">
                    <a:extLst>
                      <a:ext uri="{FF2B5EF4-FFF2-40B4-BE49-F238E27FC236}">
                        <a16:creationId xmlns:a16="http://schemas.microsoft.com/office/drawing/2014/main" id="{51D3C129-F85F-521A-2DCD-81895614EFE2}"/>
                      </a:ext>
                    </a:extLst>
                  </p:cNvPr>
                  <p:cNvGrpSpPr/>
                  <p:nvPr/>
                </p:nvGrpSpPr>
                <p:grpSpPr>
                  <a:xfrm>
                    <a:off x="5631724" y="3696282"/>
                    <a:ext cx="67413" cy="67538"/>
                    <a:chOff x="5408512" y="3235889"/>
                    <a:chExt cx="40481" cy="40481"/>
                  </a:xfrm>
                  <a:solidFill>
                    <a:srgbClr val="000000"/>
                  </a:solidFill>
                </p:grpSpPr>
                <p:sp>
                  <p:nvSpPr>
                    <p:cNvPr id="1737" name="Freeform: Shape 1736">
                      <a:extLst>
                        <a:ext uri="{FF2B5EF4-FFF2-40B4-BE49-F238E27FC236}">
                          <a16:creationId xmlns:a16="http://schemas.microsoft.com/office/drawing/2014/main" id="{7A3A1B09-A780-D9B3-FE33-6E35A8C55589}"/>
                        </a:ext>
                      </a:extLst>
                    </p:cNvPr>
                    <p:cNvSpPr/>
                    <p:nvPr/>
                  </p:nvSpPr>
                  <p:spPr>
                    <a:xfrm>
                      <a:off x="5428800" y="3235889"/>
                      <a:ext cx="9525" cy="40481"/>
                    </a:xfrm>
                    <a:custGeom>
                      <a:avLst/>
                      <a:gdLst>
                        <a:gd name="connsiteX0" fmla="*/ 269 w 9525"/>
                        <a:gd name="connsiteY0" fmla="*/ 119 h 40481"/>
                        <a:gd name="connsiteX1" fmla="*/ 269 w 9525"/>
                        <a:gd name="connsiteY1" fmla="*/ 40600 h 40481"/>
                      </a:gdLst>
                      <a:ahLst/>
                      <a:cxnLst>
                        <a:cxn ang="0">
                          <a:pos x="connsiteX0" y="connsiteY0"/>
                        </a:cxn>
                        <a:cxn ang="0">
                          <a:pos x="connsiteX1" y="connsiteY1"/>
                        </a:cxn>
                      </a:cxnLst>
                      <a:rect l="l" t="t" r="r" b="b"/>
                      <a:pathLst>
                        <a:path w="9525" h="40481">
                          <a:moveTo>
                            <a:pt x="269" y="119"/>
                          </a:moveTo>
                          <a:lnTo>
                            <a:pt x="269" y="4060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38" name="Freeform: Shape 1737">
                      <a:extLst>
                        <a:ext uri="{FF2B5EF4-FFF2-40B4-BE49-F238E27FC236}">
                          <a16:creationId xmlns:a16="http://schemas.microsoft.com/office/drawing/2014/main" id="{4D79A4ED-62D9-C23B-43BE-5433AD31556D}"/>
                        </a:ext>
                      </a:extLst>
                    </p:cNvPr>
                    <p:cNvSpPr/>
                    <p:nvPr/>
                  </p:nvSpPr>
                  <p:spPr>
                    <a:xfrm>
                      <a:off x="5408512" y="3256177"/>
                      <a:ext cx="40481" cy="9525"/>
                    </a:xfrm>
                    <a:custGeom>
                      <a:avLst/>
                      <a:gdLst>
                        <a:gd name="connsiteX0" fmla="*/ 40751 w 40481"/>
                        <a:gd name="connsiteY0" fmla="*/ 119 h 9525"/>
                        <a:gd name="connsiteX1" fmla="*/ 269 w 40481"/>
                        <a:gd name="connsiteY1" fmla="*/ 119 h 9525"/>
                      </a:gdLst>
                      <a:ahLst/>
                      <a:cxnLst>
                        <a:cxn ang="0">
                          <a:pos x="connsiteX0" y="connsiteY0"/>
                        </a:cxn>
                        <a:cxn ang="0">
                          <a:pos x="connsiteX1" y="connsiteY1"/>
                        </a:cxn>
                      </a:cxnLst>
                      <a:rect l="l" t="t" r="r" b="b"/>
                      <a:pathLst>
                        <a:path w="40481" h="9525">
                          <a:moveTo>
                            <a:pt x="40751" y="119"/>
                          </a:moveTo>
                          <a:lnTo>
                            <a:pt x="269" y="11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80" name="Graphic 3">
                    <a:extLst>
                      <a:ext uri="{FF2B5EF4-FFF2-40B4-BE49-F238E27FC236}">
                        <a16:creationId xmlns:a16="http://schemas.microsoft.com/office/drawing/2014/main" id="{BED7CA6B-C85A-A3FB-7E12-40293C222003}"/>
                      </a:ext>
                    </a:extLst>
                  </p:cNvPr>
                  <p:cNvGrpSpPr/>
                  <p:nvPr/>
                </p:nvGrpSpPr>
                <p:grpSpPr>
                  <a:xfrm>
                    <a:off x="5643779" y="3696282"/>
                    <a:ext cx="67413" cy="67538"/>
                    <a:chOff x="5415751" y="3235889"/>
                    <a:chExt cx="40481" cy="40481"/>
                  </a:xfrm>
                  <a:solidFill>
                    <a:srgbClr val="000000"/>
                  </a:solidFill>
                </p:grpSpPr>
                <p:sp>
                  <p:nvSpPr>
                    <p:cNvPr id="1735" name="Freeform: Shape 1734">
                      <a:extLst>
                        <a:ext uri="{FF2B5EF4-FFF2-40B4-BE49-F238E27FC236}">
                          <a16:creationId xmlns:a16="http://schemas.microsoft.com/office/drawing/2014/main" id="{E6B4BEF4-06AE-E36C-81E1-913BD4A027D8}"/>
                        </a:ext>
                      </a:extLst>
                    </p:cNvPr>
                    <p:cNvSpPr/>
                    <p:nvPr/>
                  </p:nvSpPr>
                  <p:spPr>
                    <a:xfrm>
                      <a:off x="5436039" y="3235889"/>
                      <a:ext cx="9525" cy="40481"/>
                    </a:xfrm>
                    <a:custGeom>
                      <a:avLst/>
                      <a:gdLst>
                        <a:gd name="connsiteX0" fmla="*/ 270 w 9525"/>
                        <a:gd name="connsiteY0" fmla="*/ 119 h 40481"/>
                        <a:gd name="connsiteX1" fmla="*/ 270 w 9525"/>
                        <a:gd name="connsiteY1" fmla="*/ 40600 h 40481"/>
                      </a:gdLst>
                      <a:ahLst/>
                      <a:cxnLst>
                        <a:cxn ang="0">
                          <a:pos x="connsiteX0" y="connsiteY0"/>
                        </a:cxn>
                        <a:cxn ang="0">
                          <a:pos x="connsiteX1" y="connsiteY1"/>
                        </a:cxn>
                      </a:cxnLst>
                      <a:rect l="l" t="t" r="r" b="b"/>
                      <a:pathLst>
                        <a:path w="9525" h="40481">
                          <a:moveTo>
                            <a:pt x="270" y="119"/>
                          </a:moveTo>
                          <a:lnTo>
                            <a:pt x="270" y="4060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36" name="Freeform: Shape 1735">
                      <a:extLst>
                        <a:ext uri="{FF2B5EF4-FFF2-40B4-BE49-F238E27FC236}">
                          <a16:creationId xmlns:a16="http://schemas.microsoft.com/office/drawing/2014/main" id="{D1D2BA13-CCDE-DF02-2CA1-591FA7A712F3}"/>
                        </a:ext>
                      </a:extLst>
                    </p:cNvPr>
                    <p:cNvSpPr/>
                    <p:nvPr/>
                  </p:nvSpPr>
                  <p:spPr>
                    <a:xfrm>
                      <a:off x="5415751" y="3256177"/>
                      <a:ext cx="40481" cy="9525"/>
                    </a:xfrm>
                    <a:custGeom>
                      <a:avLst/>
                      <a:gdLst>
                        <a:gd name="connsiteX0" fmla="*/ 40751 w 40481"/>
                        <a:gd name="connsiteY0" fmla="*/ 119 h 9525"/>
                        <a:gd name="connsiteX1" fmla="*/ 270 w 40481"/>
                        <a:gd name="connsiteY1" fmla="*/ 119 h 9525"/>
                      </a:gdLst>
                      <a:ahLst/>
                      <a:cxnLst>
                        <a:cxn ang="0">
                          <a:pos x="connsiteX0" y="connsiteY0"/>
                        </a:cxn>
                        <a:cxn ang="0">
                          <a:pos x="connsiteX1" y="connsiteY1"/>
                        </a:cxn>
                      </a:cxnLst>
                      <a:rect l="l" t="t" r="r" b="b"/>
                      <a:pathLst>
                        <a:path w="40481" h="9525">
                          <a:moveTo>
                            <a:pt x="40751" y="119"/>
                          </a:moveTo>
                          <a:lnTo>
                            <a:pt x="270" y="11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81" name="Graphic 3">
                    <a:extLst>
                      <a:ext uri="{FF2B5EF4-FFF2-40B4-BE49-F238E27FC236}">
                        <a16:creationId xmlns:a16="http://schemas.microsoft.com/office/drawing/2014/main" id="{FDBD2C62-1696-334B-E381-5C406E7C34E0}"/>
                      </a:ext>
                    </a:extLst>
                  </p:cNvPr>
                  <p:cNvGrpSpPr/>
                  <p:nvPr/>
                </p:nvGrpSpPr>
                <p:grpSpPr>
                  <a:xfrm>
                    <a:off x="5680261" y="3696282"/>
                    <a:ext cx="67413" cy="67538"/>
                    <a:chOff x="5437658" y="3235889"/>
                    <a:chExt cx="40481" cy="40481"/>
                  </a:xfrm>
                  <a:solidFill>
                    <a:srgbClr val="000000"/>
                  </a:solidFill>
                </p:grpSpPr>
                <p:sp>
                  <p:nvSpPr>
                    <p:cNvPr id="1733" name="Freeform: Shape 1732">
                      <a:extLst>
                        <a:ext uri="{FF2B5EF4-FFF2-40B4-BE49-F238E27FC236}">
                          <a16:creationId xmlns:a16="http://schemas.microsoft.com/office/drawing/2014/main" id="{AD5DE57E-B7E8-2956-9651-A72ED2021CF8}"/>
                        </a:ext>
                      </a:extLst>
                    </p:cNvPr>
                    <p:cNvSpPr/>
                    <p:nvPr/>
                  </p:nvSpPr>
                  <p:spPr>
                    <a:xfrm>
                      <a:off x="5457946" y="3235889"/>
                      <a:ext cx="9525" cy="40481"/>
                    </a:xfrm>
                    <a:custGeom>
                      <a:avLst/>
                      <a:gdLst>
                        <a:gd name="connsiteX0" fmla="*/ 272 w 9525"/>
                        <a:gd name="connsiteY0" fmla="*/ 119 h 40481"/>
                        <a:gd name="connsiteX1" fmla="*/ 272 w 9525"/>
                        <a:gd name="connsiteY1" fmla="*/ 40600 h 40481"/>
                      </a:gdLst>
                      <a:ahLst/>
                      <a:cxnLst>
                        <a:cxn ang="0">
                          <a:pos x="connsiteX0" y="connsiteY0"/>
                        </a:cxn>
                        <a:cxn ang="0">
                          <a:pos x="connsiteX1" y="connsiteY1"/>
                        </a:cxn>
                      </a:cxnLst>
                      <a:rect l="l" t="t" r="r" b="b"/>
                      <a:pathLst>
                        <a:path w="9525" h="40481">
                          <a:moveTo>
                            <a:pt x="272" y="119"/>
                          </a:moveTo>
                          <a:lnTo>
                            <a:pt x="272" y="4060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34" name="Freeform: Shape 1733">
                      <a:extLst>
                        <a:ext uri="{FF2B5EF4-FFF2-40B4-BE49-F238E27FC236}">
                          <a16:creationId xmlns:a16="http://schemas.microsoft.com/office/drawing/2014/main" id="{5EEF7D0E-440C-1336-A9DA-6E88B97124F8}"/>
                        </a:ext>
                      </a:extLst>
                    </p:cNvPr>
                    <p:cNvSpPr/>
                    <p:nvPr/>
                  </p:nvSpPr>
                  <p:spPr>
                    <a:xfrm>
                      <a:off x="5437658" y="3256177"/>
                      <a:ext cx="40481" cy="9525"/>
                    </a:xfrm>
                    <a:custGeom>
                      <a:avLst/>
                      <a:gdLst>
                        <a:gd name="connsiteX0" fmla="*/ 40754 w 40481"/>
                        <a:gd name="connsiteY0" fmla="*/ 119 h 9525"/>
                        <a:gd name="connsiteX1" fmla="*/ 272 w 40481"/>
                        <a:gd name="connsiteY1" fmla="*/ 119 h 9525"/>
                      </a:gdLst>
                      <a:ahLst/>
                      <a:cxnLst>
                        <a:cxn ang="0">
                          <a:pos x="connsiteX0" y="connsiteY0"/>
                        </a:cxn>
                        <a:cxn ang="0">
                          <a:pos x="connsiteX1" y="connsiteY1"/>
                        </a:cxn>
                      </a:cxnLst>
                      <a:rect l="l" t="t" r="r" b="b"/>
                      <a:pathLst>
                        <a:path w="40481" h="9525">
                          <a:moveTo>
                            <a:pt x="40754" y="119"/>
                          </a:moveTo>
                          <a:lnTo>
                            <a:pt x="272" y="11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82" name="Graphic 3">
                    <a:extLst>
                      <a:ext uri="{FF2B5EF4-FFF2-40B4-BE49-F238E27FC236}">
                        <a16:creationId xmlns:a16="http://schemas.microsoft.com/office/drawing/2014/main" id="{8B20C2A4-B114-C78B-43CF-EAD1380F3E57}"/>
                      </a:ext>
                    </a:extLst>
                  </p:cNvPr>
                  <p:cNvGrpSpPr/>
                  <p:nvPr/>
                </p:nvGrpSpPr>
                <p:grpSpPr>
                  <a:xfrm>
                    <a:off x="5649964" y="3696282"/>
                    <a:ext cx="67413" cy="67538"/>
                    <a:chOff x="5419465" y="3235889"/>
                    <a:chExt cx="40481" cy="40481"/>
                  </a:xfrm>
                  <a:solidFill>
                    <a:srgbClr val="000000"/>
                  </a:solidFill>
                </p:grpSpPr>
                <p:sp>
                  <p:nvSpPr>
                    <p:cNvPr id="1731" name="Freeform: Shape 1730">
                      <a:extLst>
                        <a:ext uri="{FF2B5EF4-FFF2-40B4-BE49-F238E27FC236}">
                          <a16:creationId xmlns:a16="http://schemas.microsoft.com/office/drawing/2014/main" id="{D4E44829-E1B7-90D7-2FE1-2FAAF5CC5D88}"/>
                        </a:ext>
                      </a:extLst>
                    </p:cNvPr>
                    <p:cNvSpPr/>
                    <p:nvPr/>
                  </p:nvSpPr>
                  <p:spPr>
                    <a:xfrm>
                      <a:off x="5439754" y="3235889"/>
                      <a:ext cx="9525" cy="40481"/>
                    </a:xfrm>
                    <a:custGeom>
                      <a:avLst/>
                      <a:gdLst>
                        <a:gd name="connsiteX0" fmla="*/ 270 w 9525"/>
                        <a:gd name="connsiteY0" fmla="*/ 119 h 40481"/>
                        <a:gd name="connsiteX1" fmla="*/ 270 w 9525"/>
                        <a:gd name="connsiteY1" fmla="*/ 40600 h 40481"/>
                      </a:gdLst>
                      <a:ahLst/>
                      <a:cxnLst>
                        <a:cxn ang="0">
                          <a:pos x="connsiteX0" y="connsiteY0"/>
                        </a:cxn>
                        <a:cxn ang="0">
                          <a:pos x="connsiteX1" y="connsiteY1"/>
                        </a:cxn>
                      </a:cxnLst>
                      <a:rect l="l" t="t" r="r" b="b"/>
                      <a:pathLst>
                        <a:path w="9525" h="40481">
                          <a:moveTo>
                            <a:pt x="270" y="119"/>
                          </a:moveTo>
                          <a:lnTo>
                            <a:pt x="270" y="4060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32" name="Freeform: Shape 1731">
                      <a:extLst>
                        <a:ext uri="{FF2B5EF4-FFF2-40B4-BE49-F238E27FC236}">
                          <a16:creationId xmlns:a16="http://schemas.microsoft.com/office/drawing/2014/main" id="{D93959FC-CA3A-AD80-9765-30A677826935}"/>
                        </a:ext>
                      </a:extLst>
                    </p:cNvPr>
                    <p:cNvSpPr/>
                    <p:nvPr/>
                  </p:nvSpPr>
                  <p:spPr>
                    <a:xfrm>
                      <a:off x="5419465" y="3256177"/>
                      <a:ext cx="40481" cy="9525"/>
                    </a:xfrm>
                    <a:custGeom>
                      <a:avLst/>
                      <a:gdLst>
                        <a:gd name="connsiteX0" fmla="*/ 40752 w 40481"/>
                        <a:gd name="connsiteY0" fmla="*/ 119 h 9525"/>
                        <a:gd name="connsiteX1" fmla="*/ 270 w 40481"/>
                        <a:gd name="connsiteY1" fmla="*/ 119 h 9525"/>
                      </a:gdLst>
                      <a:ahLst/>
                      <a:cxnLst>
                        <a:cxn ang="0">
                          <a:pos x="connsiteX0" y="connsiteY0"/>
                        </a:cxn>
                        <a:cxn ang="0">
                          <a:pos x="connsiteX1" y="connsiteY1"/>
                        </a:cxn>
                      </a:cxnLst>
                      <a:rect l="l" t="t" r="r" b="b"/>
                      <a:pathLst>
                        <a:path w="40481" h="9525">
                          <a:moveTo>
                            <a:pt x="40752" y="119"/>
                          </a:moveTo>
                          <a:lnTo>
                            <a:pt x="270" y="11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83" name="Graphic 3">
                    <a:extLst>
                      <a:ext uri="{FF2B5EF4-FFF2-40B4-BE49-F238E27FC236}">
                        <a16:creationId xmlns:a16="http://schemas.microsoft.com/office/drawing/2014/main" id="{F5EF0FCC-9541-BDEE-AFBE-71CFD1C37FCC}"/>
                      </a:ext>
                    </a:extLst>
                  </p:cNvPr>
                  <p:cNvGrpSpPr/>
                  <p:nvPr/>
                </p:nvGrpSpPr>
                <p:grpSpPr>
                  <a:xfrm>
                    <a:off x="5607454" y="3696282"/>
                    <a:ext cx="67413" cy="67538"/>
                    <a:chOff x="5393938" y="3235889"/>
                    <a:chExt cx="40481" cy="40481"/>
                  </a:xfrm>
                  <a:solidFill>
                    <a:srgbClr val="000000"/>
                  </a:solidFill>
                </p:grpSpPr>
                <p:sp>
                  <p:nvSpPr>
                    <p:cNvPr id="1729" name="Freeform: Shape 1728">
                      <a:extLst>
                        <a:ext uri="{FF2B5EF4-FFF2-40B4-BE49-F238E27FC236}">
                          <a16:creationId xmlns:a16="http://schemas.microsoft.com/office/drawing/2014/main" id="{9E9C7E09-DDDF-7D31-554F-45F943CE8DED}"/>
                        </a:ext>
                      </a:extLst>
                    </p:cNvPr>
                    <p:cNvSpPr/>
                    <p:nvPr/>
                  </p:nvSpPr>
                  <p:spPr>
                    <a:xfrm>
                      <a:off x="5414227" y="3235889"/>
                      <a:ext cx="9525" cy="40481"/>
                    </a:xfrm>
                    <a:custGeom>
                      <a:avLst/>
                      <a:gdLst>
                        <a:gd name="connsiteX0" fmla="*/ 268 w 9525"/>
                        <a:gd name="connsiteY0" fmla="*/ 119 h 40481"/>
                        <a:gd name="connsiteX1" fmla="*/ 268 w 9525"/>
                        <a:gd name="connsiteY1" fmla="*/ 40600 h 40481"/>
                      </a:gdLst>
                      <a:ahLst/>
                      <a:cxnLst>
                        <a:cxn ang="0">
                          <a:pos x="connsiteX0" y="connsiteY0"/>
                        </a:cxn>
                        <a:cxn ang="0">
                          <a:pos x="connsiteX1" y="connsiteY1"/>
                        </a:cxn>
                      </a:cxnLst>
                      <a:rect l="l" t="t" r="r" b="b"/>
                      <a:pathLst>
                        <a:path w="9525" h="40481">
                          <a:moveTo>
                            <a:pt x="268" y="119"/>
                          </a:moveTo>
                          <a:lnTo>
                            <a:pt x="268" y="4060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30" name="Freeform: Shape 1729">
                      <a:extLst>
                        <a:ext uri="{FF2B5EF4-FFF2-40B4-BE49-F238E27FC236}">
                          <a16:creationId xmlns:a16="http://schemas.microsoft.com/office/drawing/2014/main" id="{95BCEE47-0904-DC92-5DB6-6D559957EB48}"/>
                        </a:ext>
                      </a:extLst>
                    </p:cNvPr>
                    <p:cNvSpPr/>
                    <p:nvPr/>
                  </p:nvSpPr>
                  <p:spPr>
                    <a:xfrm>
                      <a:off x="5393938" y="3256177"/>
                      <a:ext cx="40481" cy="9525"/>
                    </a:xfrm>
                    <a:custGeom>
                      <a:avLst/>
                      <a:gdLst>
                        <a:gd name="connsiteX0" fmla="*/ 40749 w 40481"/>
                        <a:gd name="connsiteY0" fmla="*/ 119 h 9525"/>
                        <a:gd name="connsiteX1" fmla="*/ 268 w 40481"/>
                        <a:gd name="connsiteY1" fmla="*/ 119 h 9525"/>
                      </a:gdLst>
                      <a:ahLst/>
                      <a:cxnLst>
                        <a:cxn ang="0">
                          <a:pos x="connsiteX0" y="connsiteY0"/>
                        </a:cxn>
                        <a:cxn ang="0">
                          <a:pos x="connsiteX1" y="connsiteY1"/>
                        </a:cxn>
                      </a:cxnLst>
                      <a:rect l="l" t="t" r="r" b="b"/>
                      <a:pathLst>
                        <a:path w="40481" h="9525">
                          <a:moveTo>
                            <a:pt x="40749" y="119"/>
                          </a:moveTo>
                          <a:lnTo>
                            <a:pt x="268" y="11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84" name="Graphic 3">
                    <a:extLst>
                      <a:ext uri="{FF2B5EF4-FFF2-40B4-BE49-F238E27FC236}">
                        <a16:creationId xmlns:a16="http://schemas.microsoft.com/office/drawing/2014/main" id="{B852A56F-DB4B-7021-A39D-4909FCD5B550}"/>
                      </a:ext>
                    </a:extLst>
                  </p:cNvPr>
                  <p:cNvGrpSpPr/>
                  <p:nvPr/>
                </p:nvGrpSpPr>
                <p:grpSpPr>
                  <a:xfrm>
                    <a:off x="5540676" y="3696282"/>
                    <a:ext cx="67413" cy="67538"/>
                    <a:chOff x="5353838" y="3235889"/>
                    <a:chExt cx="40481" cy="40481"/>
                  </a:xfrm>
                  <a:solidFill>
                    <a:srgbClr val="000000"/>
                  </a:solidFill>
                </p:grpSpPr>
                <p:sp>
                  <p:nvSpPr>
                    <p:cNvPr id="1727" name="Freeform: Shape 1726">
                      <a:extLst>
                        <a:ext uri="{FF2B5EF4-FFF2-40B4-BE49-F238E27FC236}">
                          <a16:creationId xmlns:a16="http://schemas.microsoft.com/office/drawing/2014/main" id="{8FD5CDB9-36B9-62F1-2988-ED3B258B61A0}"/>
                        </a:ext>
                      </a:extLst>
                    </p:cNvPr>
                    <p:cNvSpPr/>
                    <p:nvPr/>
                  </p:nvSpPr>
                  <p:spPr>
                    <a:xfrm>
                      <a:off x="5374126" y="3235889"/>
                      <a:ext cx="9525" cy="40481"/>
                    </a:xfrm>
                    <a:custGeom>
                      <a:avLst/>
                      <a:gdLst>
                        <a:gd name="connsiteX0" fmla="*/ 264 w 9525"/>
                        <a:gd name="connsiteY0" fmla="*/ 119 h 40481"/>
                        <a:gd name="connsiteX1" fmla="*/ 264 w 9525"/>
                        <a:gd name="connsiteY1" fmla="*/ 40600 h 40481"/>
                      </a:gdLst>
                      <a:ahLst/>
                      <a:cxnLst>
                        <a:cxn ang="0">
                          <a:pos x="connsiteX0" y="connsiteY0"/>
                        </a:cxn>
                        <a:cxn ang="0">
                          <a:pos x="connsiteX1" y="connsiteY1"/>
                        </a:cxn>
                      </a:cxnLst>
                      <a:rect l="l" t="t" r="r" b="b"/>
                      <a:pathLst>
                        <a:path w="9525" h="40481">
                          <a:moveTo>
                            <a:pt x="264" y="119"/>
                          </a:moveTo>
                          <a:lnTo>
                            <a:pt x="264" y="4060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28" name="Freeform: Shape 1727">
                      <a:extLst>
                        <a:ext uri="{FF2B5EF4-FFF2-40B4-BE49-F238E27FC236}">
                          <a16:creationId xmlns:a16="http://schemas.microsoft.com/office/drawing/2014/main" id="{A243EBB5-E905-4DB2-3149-1751A37C3C29}"/>
                        </a:ext>
                      </a:extLst>
                    </p:cNvPr>
                    <p:cNvSpPr/>
                    <p:nvPr/>
                  </p:nvSpPr>
                  <p:spPr>
                    <a:xfrm>
                      <a:off x="5353838" y="3256177"/>
                      <a:ext cx="40481" cy="9525"/>
                    </a:xfrm>
                    <a:custGeom>
                      <a:avLst/>
                      <a:gdLst>
                        <a:gd name="connsiteX0" fmla="*/ 40745 w 40481"/>
                        <a:gd name="connsiteY0" fmla="*/ 119 h 9525"/>
                        <a:gd name="connsiteX1" fmla="*/ 264 w 40481"/>
                        <a:gd name="connsiteY1" fmla="*/ 119 h 9525"/>
                      </a:gdLst>
                      <a:ahLst/>
                      <a:cxnLst>
                        <a:cxn ang="0">
                          <a:pos x="connsiteX0" y="connsiteY0"/>
                        </a:cxn>
                        <a:cxn ang="0">
                          <a:pos x="connsiteX1" y="connsiteY1"/>
                        </a:cxn>
                      </a:cxnLst>
                      <a:rect l="l" t="t" r="r" b="b"/>
                      <a:pathLst>
                        <a:path w="40481" h="9525">
                          <a:moveTo>
                            <a:pt x="40745" y="119"/>
                          </a:moveTo>
                          <a:lnTo>
                            <a:pt x="264" y="11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85" name="Graphic 3">
                    <a:extLst>
                      <a:ext uri="{FF2B5EF4-FFF2-40B4-BE49-F238E27FC236}">
                        <a16:creationId xmlns:a16="http://schemas.microsoft.com/office/drawing/2014/main" id="{FD89CC2F-261A-9560-0DEE-8BB9CE899FC0}"/>
                      </a:ext>
                    </a:extLst>
                  </p:cNvPr>
                  <p:cNvGrpSpPr/>
                  <p:nvPr/>
                </p:nvGrpSpPr>
                <p:grpSpPr>
                  <a:xfrm>
                    <a:off x="5437414" y="3647495"/>
                    <a:ext cx="67413" cy="67538"/>
                    <a:chOff x="5291830" y="3206647"/>
                    <a:chExt cx="40481" cy="40481"/>
                  </a:xfrm>
                  <a:solidFill>
                    <a:srgbClr val="000000"/>
                  </a:solidFill>
                </p:grpSpPr>
                <p:sp>
                  <p:nvSpPr>
                    <p:cNvPr id="1725" name="Freeform: Shape 1724">
                      <a:extLst>
                        <a:ext uri="{FF2B5EF4-FFF2-40B4-BE49-F238E27FC236}">
                          <a16:creationId xmlns:a16="http://schemas.microsoft.com/office/drawing/2014/main" id="{2796EDC7-0504-C40F-0714-77694DB3BA89}"/>
                        </a:ext>
                      </a:extLst>
                    </p:cNvPr>
                    <p:cNvSpPr/>
                    <p:nvPr/>
                  </p:nvSpPr>
                  <p:spPr>
                    <a:xfrm>
                      <a:off x="5312119" y="3206647"/>
                      <a:ext cx="9525" cy="40481"/>
                    </a:xfrm>
                    <a:custGeom>
                      <a:avLst/>
                      <a:gdLst>
                        <a:gd name="connsiteX0" fmla="*/ 257 w 9525"/>
                        <a:gd name="connsiteY0" fmla="*/ 116 h 40481"/>
                        <a:gd name="connsiteX1" fmla="*/ 257 w 9525"/>
                        <a:gd name="connsiteY1" fmla="*/ 40597 h 40481"/>
                      </a:gdLst>
                      <a:ahLst/>
                      <a:cxnLst>
                        <a:cxn ang="0">
                          <a:pos x="connsiteX0" y="connsiteY0"/>
                        </a:cxn>
                        <a:cxn ang="0">
                          <a:pos x="connsiteX1" y="connsiteY1"/>
                        </a:cxn>
                      </a:cxnLst>
                      <a:rect l="l" t="t" r="r" b="b"/>
                      <a:pathLst>
                        <a:path w="9525" h="40481">
                          <a:moveTo>
                            <a:pt x="257" y="116"/>
                          </a:moveTo>
                          <a:lnTo>
                            <a:pt x="257" y="405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26" name="Freeform: Shape 1725">
                      <a:extLst>
                        <a:ext uri="{FF2B5EF4-FFF2-40B4-BE49-F238E27FC236}">
                          <a16:creationId xmlns:a16="http://schemas.microsoft.com/office/drawing/2014/main" id="{0CB04CD8-9F72-B434-A33E-831DBCCCE5DE}"/>
                        </a:ext>
                      </a:extLst>
                    </p:cNvPr>
                    <p:cNvSpPr/>
                    <p:nvPr/>
                  </p:nvSpPr>
                  <p:spPr>
                    <a:xfrm>
                      <a:off x="5291830" y="3226936"/>
                      <a:ext cx="40481" cy="9525"/>
                    </a:xfrm>
                    <a:custGeom>
                      <a:avLst/>
                      <a:gdLst>
                        <a:gd name="connsiteX0" fmla="*/ 40738 w 40481"/>
                        <a:gd name="connsiteY0" fmla="*/ 116 h 9525"/>
                        <a:gd name="connsiteX1" fmla="*/ 257 w 40481"/>
                        <a:gd name="connsiteY1" fmla="*/ 116 h 9525"/>
                      </a:gdLst>
                      <a:ahLst/>
                      <a:cxnLst>
                        <a:cxn ang="0">
                          <a:pos x="connsiteX0" y="connsiteY0"/>
                        </a:cxn>
                        <a:cxn ang="0">
                          <a:pos x="connsiteX1" y="connsiteY1"/>
                        </a:cxn>
                      </a:cxnLst>
                      <a:rect l="l" t="t" r="r" b="b"/>
                      <a:pathLst>
                        <a:path w="40481" h="9525">
                          <a:moveTo>
                            <a:pt x="40738" y="116"/>
                          </a:moveTo>
                          <a:lnTo>
                            <a:pt x="257" y="1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86" name="Graphic 3">
                    <a:extLst>
                      <a:ext uri="{FF2B5EF4-FFF2-40B4-BE49-F238E27FC236}">
                        <a16:creationId xmlns:a16="http://schemas.microsoft.com/office/drawing/2014/main" id="{1B5DB533-E928-B8DB-8194-F7536674279D}"/>
                      </a:ext>
                    </a:extLst>
                  </p:cNvPr>
                  <p:cNvGrpSpPr/>
                  <p:nvPr/>
                </p:nvGrpSpPr>
                <p:grpSpPr>
                  <a:xfrm>
                    <a:off x="5388878" y="3632875"/>
                    <a:ext cx="67413" cy="67538"/>
                    <a:chOff x="5262684" y="3197884"/>
                    <a:chExt cx="40481" cy="40481"/>
                  </a:xfrm>
                  <a:solidFill>
                    <a:srgbClr val="000000"/>
                  </a:solidFill>
                </p:grpSpPr>
                <p:sp>
                  <p:nvSpPr>
                    <p:cNvPr id="1723" name="Freeform: Shape 1722">
                      <a:extLst>
                        <a:ext uri="{FF2B5EF4-FFF2-40B4-BE49-F238E27FC236}">
                          <a16:creationId xmlns:a16="http://schemas.microsoft.com/office/drawing/2014/main" id="{33FF0C8D-62DF-3912-3165-A068371DE9D7}"/>
                        </a:ext>
                      </a:extLst>
                    </p:cNvPr>
                    <p:cNvSpPr/>
                    <p:nvPr/>
                  </p:nvSpPr>
                  <p:spPr>
                    <a:xfrm>
                      <a:off x="5282972" y="3197884"/>
                      <a:ext cx="9525" cy="40481"/>
                    </a:xfrm>
                    <a:custGeom>
                      <a:avLst/>
                      <a:gdLst>
                        <a:gd name="connsiteX0" fmla="*/ 254 w 9525"/>
                        <a:gd name="connsiteY0" fmla="*/ 115 h 40481"/>
                        <a:gd name="connsiteX1" fmla="*/ 254 w 9525"/>
                        <a:gd name="connsiteY1" fmla="*/ 40596 h 40481"/>
                      </a:gdLst>
                      <a:ahLst/>
                      <a:cxnLst>
                        <a:cxn ang="0">
                          <a:pos x="connsiteX0" y="connsiteY0"/>
                        </a:cxn>
                        <a:cxn ang="0">
                          <a:pos x="connsiteX1" y="connsiteY1"/>
                        </a:cxn>
                      </a:cxnLst>
                      <a:rect l="l" t="t" r="r" b="b"/>
                      <a:pathLst>
                        <a:path w="9525" h="40481">
                          <a:moveTo>
                            <a:pt x="254" y="115"/>
                          </a:moveTo>
                          <a:lnTo>
                            <a:pt x="254" y="4059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24" name="Freeform: Shape 1723">
                      <a:extLst>
                        <a:ext uri="{FF2B5EF4-FFF2-40B4-BE49-F238E27FC236}">
                          <a16:creationId xmlns:a16="http://schemas.microsoft.com/office/drawing/2014/main" id="{5B0B1248-D80E-FEFD-38C7-B59300FBB4E8}"/>
                        </a:ext>
                      </a:extLst>
                    </p:cNvPr>
                    <p:cNvSpPr/>
                    <p:nvPr/>
                  </p:nvSpPr>
                  <p:spPr>
                    <a:xfrm>
                      <a:off x="5262684" y="3218173"/>
                      <a:ext cx="40481" cy="9525"/>
                    </a:xfrm>
                    <a:custGeom>
                      <a:avLst/>
                      <a:gdLst>
                        <a:gd name="connsiteX0" fmla="*/ 40735 w 40481"/>
                        <a:gd name="connsiteY0" fmla="*/ 115 h 9525"/>
                        <a:gd name="connsiteX1" fmla="*/ 254 w 40481"/>
                        <a:gd name="connsiteY1" fmla="*/ 115 h 9525"/>
                      </a:gdLst>
                      <a:ahLst/>
                      <a:cxnLst>
                        <a:cxn ang="0">
                          <a:pos x="connsiteX0" y="connsiteY0"/>
                        </a:cxn>
                        <a:cxn ang="0">
                          <a:pos x="connsiteX1" y="connsiteY1"/>
                        </a:cxn>
                      </a:cxnLst>
                      <a:rect l="l" t="t" r="r" b="b"/>
                      <a:pathLst>
                        <a:path w="40481" h="9525">
                          <a:moveTo>
                            <a:pt x="40735" y="115"/>
                          </a:moveTo>
                          <a:lnTo>
                            <a:pt x="254" y="11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87" name="Graphic 3">
                    <a:extLst>
                      <a:ext uri="{FF2B5EF4-FFF2-40B4-BE49-F238E27FC236}">
                        <a16:creationId xmlns:a16="http://schemas.microsoft.com/office/drawing/2014/main" id="{FE57E7BD-DDBE-EAFF-0446-970EB0CB3937}"/>
                      </a:ext>
                    </a:extLst>
                  </p:cNvPr>
                  <p:cNvGrpSpPr/>
                  <p:nvPr/>
                </p:nvGrpSpPr>
                <p:grpSpPr>
                  <a:xfrm>
                    <a:off x="5309884" y="3613647"/>
                    <a:ext cx="67413" cy="67538"/>
                    <a:chOff x="5215249" y="3186359"/>
                    <a:chExt cx="40481" cy="40481"/>
                  </a:xfrm>
                  <a:solidFill>
                    <a:srgbClr val="000000"/>
                  </a:solidFill>
                </p:grpSpPr>
                <p:sp>
                  <p:nvSpPr>
                    <p:cNvPr id="1721" name="Freeform: Shape 1720">
                      <a:extLst>
                        <a:ext uri="{FF2B5EF4-FFF2-40B4-BE49-F238E27FC236}">
                          <a16:creationId xmlns:a16="http://schemas.microsoft.com/office/drawing/2014/main" id="{3B0BF241-4F45-E4CB-0635-285F2F890C9C}"/>
                        </a:ext>
                      </a:extLst>
                    </p:cNvPr>
                    <p:cNvSpPr/>
                    <p:nvPr/>
                  </p:nvSpPr>
                  <p:spPr>
                    <a:xfrm>
                      <a:off x="5235538" y="3186359"/>
                      <a:ext cx="9525" cy="40481"/>
                    </a:xfrm>
                    <a:custGeom>
                      <a:avLst/>
                      <a:gdLst>
                        <a:gd name="connsiteX0" fmla="*/ 249 w 9525"/>
                        <a:gd name="connsiteY0" fmla="*/ 114 h 40481"/>
                        <a:gd name="connsiteX1" fmla="*/ 249 w 9525"/>
                        <a:gd name="connsiteY1" fmla="*/ 40595 h 40481"/>
                      </a:gdLst>
                      <a:ahLst/>
                      <a:cxnLst>
                        <a:cxn ang="0">
                          <a:pos x="connsiteX0" y="connsiteY0"/>
                        </a:cxn>
                        <a:cxn ang="0">
                          <a:pos x="connsiteX1" y="connsiteY1"/>
                        </a:cxn>
                      </a:cxnLst>
                      <a:rect l="l" t="t" r="r" b="b"/>
                      <a:pathLst>
                        <a:path w="9525" h="40481">
                          <a:moveTo>
                            <a:pt x="249" y="114"/>
                          </a:moveTo>
                          <a:lnTo>
                            <a:pt x="249" y="4059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22" name="Freeform: Shape 1721">
                      <a:extLst>
                        <a:ext uri="{FF2B5EF4-FFF2-40B4-BE49-F238E27FC236}">
                          <a16:creationId xmlns:a16="http://schemas.microsoft.com/office/drawing/2014/main" id="{7597F92B-D6B9-0FB2-46CE-3C2F3779C548}"/>
                        </a:ext>
                      </a:extLst>
                    </p:cNvPr>
                    <p:cNvSpPr/>
                    <p:nvPr/>
                  </p:nvSpPr>
                  <p:spPr>
                    <a:xfrm>
                      <a:off x="5215249" y="3206647"/>
                      <a:ext cx="40481" cy="9525"/>
                    </a:xfrm>
                    <a:custGeom>
                      <a:avLst/>
                      <a:gdLst>
                        <a:gd name="connsiteX0" fmla="*/ 40730 w 40481"/>
                        <a:gd name="connsiteY0" fmla="*/ 114 h 9525"/>
                        <a:gd name="connsiteX1" fmla="*/ 249 w 40481"/>
                        <a:gd name="connsiteY1" fmla="*/ 114 h 9525"/>
                      </a:gdLst>
                      <a:ahLst/>
                      <a:cxnLst>
                        <a:cxn ang="0">
                          <a:pos x="connsiteX0" y="connsiteY0"/>
                        </a:cxn>
                        <a:cxn ang="0">
                          <a:pos x="connsiteX1" y="connsiteY1"/>
                        </a:cxn>
                      </a:cxnLst>
                      <a:rect l="l" t="t" r="r" b="b"/>
                      <a:pathLst>
                        <a:path w="40481" h="9525">
                          <a:moveTo>
                            <a:pt x="40730" y="114"/>
                          </a:moveTo>
                          <a:lnTo>
                            <a:pt x="249" y="11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88" name="Graphic 3">
                    <a:extLst>
                      <a:ext uri="{FF2B5EF4-FFF2-40B4-BE49-F238E27FC236}">
                        <a16:creationId xmlns:a16="http://schemas.microsoft.com/office/drawing/2014/main" id="{D9202B29-408D-CBE1-93B1-1701A06F9B7C}"/>
                      </a:ext>
                    </a:extLst>
                  </p:cNvPr>
                  <p:cNvGrpSpPr/>
                  <p:nvPr/>
                </p:nvGrpSpPr>
                <p:grpSpPr>
                  <a:xfrm>
                    <a:off x="5140004" y="3541976"/>
                    <a:ext cx="67413" cy="67538"/>
                    <a:chOff x="5113237" y="3143401"/>
                    <a:chExt cx="40481" cy="40481"/>
                  </a:xfrm>
                  <a:solidFill>
                    <a:srgbClr val="000000"/>
                  </a:solidFill>
                </p:grpSpPr>
                <p:sp>
                  <p:nvSpPr>
                    <p:cNvPr id="1719" name="Freeform: Shape 1718">
                      <a:extLst>
                        <a:ext uri="{FF2B5EF4-FFF2-40B4-BE49-F238E27FC236}">
                          <a16:creationId xmlns:a16="http://schemas.microsoft.com/office/drawing/2014/main" id="{FABB1664-6919-08E9-0C24-229A6FF7045F}"/>
                        </a:ext>
                      </a:extLst>
                    </p:cNvPr>
                    <p:cNvSpPr/>
                    <p:nvPr/>
                  </p:nvSpPr>
                  <p:spPr>
                    <a:xfrm>
                      <a:off x="5133525" y="3143401"/>
                      <a:ext cx="9525" cy="40481"/>
                    </a:xfrm>
                    <a:custGeom>
                      <a:avLst/>
                      <a:gdLst>
                        <a:gd name="connsiteX0" fmla="*/ 238 w 9525"/>
                        <a:gd name="connsiteY0" fmla="*/ 109 h 40481"/>
                        <a:gd name="connsiteX1" fmla="*/ 238 w 9525"/>
                        <a:gd name="connsiteY1" fmla="*/ 40590 h 40481"/>
                      </a:gdLst>
                      <a:ahLst/>
                      <a:cxnLst>
                        <a:cxn ang="0">
                          <a:pos x="connsiteX0" y="connsiteY0"/>
                        </a:cxn>
                        <a:cxn ang="0">
                          <a:pos x="connsiteX1" y="connsiteY1"/>
                        </a:cxn>
                      </a:cxnLst>
                      <a:rect l="l" t="t" r="r" b="b"/>
                      <a:pathLst>
                        <a:path w="9525" h="40481">
                          <a:moveTo>
                            <a:pt x="238" y="109"/>
                          </a:moveTo>
                          <a:lnTo>
                            <a:pt x="238"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20" name="Freeform: Shape 1719">
                      <a:extLst>
                        <a:ext uri="{FF2B5EF4-FFF2-40B4-BE49-F238E27FC236}">
                          <a16:creationId xmlns:a16="http://schemas.microsoft.com/office/drawing/2014/main" id="{A99C5511-CEBD-851B-CB32-0039DA6C32FE}"/>
                        </a:ext>
                      </a:extLst>
                    </p:cNvPr>
                    <p:cNvSpPr/>
                    <p:nvPr/>
                  </p:nvSpPr>
                  <p:spPr>
                    <a:xfrm>
                      <a:off x="5113237" y="3163690"/>
                      <a:ext cx="40481" cy="9525"/>
                    </a:xfrm>
                    <a:custGeom>
                      <a:avLst/>
                      <a:gdLst>
                        <a:gd name="connsiteX0" fmla="*/ 40720 w 40481"/>
                        <a:gd name="connsiteY0" fmla="*/ 109 h 9525"/>
                        <a:gd name="connsiteX1" fmla="*/ 238 w 40481"/>
                        <a:gd name="connsiteY1" fmla="*/ 109 h 9525"/>
                      </a:gdLst>
                      <a:ahLst/>
                      <a:cxnLst>
                        <a:cxn ang="0">
                          <a:pos x="connsiteX0" y="connsiteY0"/>
                        </a:cxn>
                        <a:cxn ang="0">
                          <a:pos x="connsiteX1" y="connsiteY1"/>
                        </a:cxn>
                      </a:cxnLst>
                      <a:rect l="l" t="t" r="r" b="b"/>
                      <a:pathLst>
                        <a:path w="40481" h="9525">
                          <a:moveTo>
                            <a:pt x="40720" y="109"/>
                          </a:moveTo>
                          <a:lnTo>
                            <a:pt x="238" y="1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89" name="Graphic 3">
                    <a:extLst>
                      <a:ext uri="{FF2B5EF4-FFF2-40B4-BE49-F238E27FC236}">
                        <a16:creationId xmlns:a16="http://schemas.microsoft.com/office/drawing/2014/main" id="{1A1911DC-0B98-D530-F1AF-7BC8340447A5}"/>
                      </a:ext>
                    </a:extLst>
                  </p:cNvPr>
                  <p:cNvGrpSpPr/>
                  <p:nvPr/>
                </p:nvGrpSpPr>
                <p:grpSpPr>
                  <a:xfrm>
                    <a:off x="5121763" y="3541976"/>
                    <a:ext cx="67413" cy="67538"/>
                    <a:chOff x="5102283" y="3143401"/>
                    <a:chExt cx="40481" cy="40481"/>
                  </a:xfrm>
                  <a:solidFill>
                    <a:srgbClr val="000000"/>
                  </a:solidFill>
                </p:grpSpPr>
                <p:sp>
                  <p:nvSpPr>
                    <p:cNvPr id="1717" name="Freeform: Shape 1716">
                      <a:extLst>
                        <a:ext uri="{FF2B5EF4-FFF2-40B4-BE49-F238E27FC236}">
                          <a16:creationId xmlns:a16="http://schemas.microsoft.com/office/drawing/2014/main" id="{6604C82B-6824-B133-2E7A-4A13EC61F33F}"/>
                        </a:ext>
                      </a:extLst>
                    </p:cNvPr>
                    <p:cNvSpPr/>
                    <p:nvPr/>
                  </p:nvSpPr>
                  <p:spPr>
                    <a:xfrm>
                      <a:off x="5122571" y="3143401"/>
                      <a:ext cx="9525" cy="40481"/>
                    </a:xfrm>
                    <a:custGeom>
                      <a:avLst/>
                      <a:gdLst>
                        <a:gd name="connsiteX0" fmla="*/ 237 w 9525"/>
                        <a:gd name="connsiteY0" fmla="*/ 109 h 40481"/>
                        <a:gd name="connsiteX1" fmla="*/ 237 w 9525"/>
                        <a:gd name="connsiteY1" fmla="*/ 40590 h 40481"/>
                      </a:gdLst>
                      <a:ahLst/>
                      <a:cxnLst>
                        <a:cxn ang="0">
                          <a:pos x="connsiteX0" y="connsiteY0"/>
                        </a:cxn>
                        <a:cxn ang="0">
                          <a:pos x="connsiteX1" y="connsiteY1"/>
                        </a:cxn>
                      </a:cxnLst>
                      <a:rect l="l" t="t" r="r" b="b"/>
                      <a:pathLst>
                        <a:path w="9525" h="40481">
                          <a:moveTo>
                            <a:pt x="237" y="109"/>
                          </a:moveTo>
                          <a:lnTo>
                            <a:pt x="237"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18" name="Freeform: Shape 1717">
                      <a:extLst>
                        <a:ext uri="{FF2B5EF4-FFF2-40B4-BE49-F238E27FC236}">
                          <a16:creationId xmlns:a16="http://schemas.microsoft.com/office/drawing/2014/main" id="{82B6FC72-83A8-6931-80AF-7EFDF7160A62}"/>
                        </a:ext>
                      </a:extLst>
                    </p:cNvPr>
                    <p:cNvSpPr/>
                    <p:nvPr/>
                  </p:nvSpPr>
                  <p:spPr>
                    <a:xfrm>
                      <a:off x="5102283" y="3163690"/>
                      <a:ext cx="40481" cy="9525"/>
                    </a:xfrm>
                    <a:custGeom>
                      <a:avLst/>
                      <a:gdLst>
                        <a:gd name="connsiteX0" fmla="*/ 40718 w 40481"/>
                        <a:gd name="connsiteY0" fmla="*/ 109 h 9525"/>
                        <a:gd name="connsiteX1" fmla="*/ 237 w 40481"/>
                        <a:gd name="connsiteY1" fmla="*/ 109 h 9525"/>
                      </a:gdLst>
                      <a:ahLst/>
                      <a:cxnLst>
                        <a:cxn ang="0">
                          <a:pos x="connsiteX0" y="connsiteY0"/>
                        </a:cxn>
                        <a:cxn ang="0">
                          <a:pos x="connsiteX1" y="connsiteY1"/>
                        </a:cxn>
                      </a:cxnLst>
                      <a:rect l="l" t="t" r="r" b="b"/>
                      <a:pathLst>
                        <a:path w="40481" h="9525">
                          <a:moveTo>
                            <a:pt x="40718" y="109"/>
                          </a:moveTo>
                          <a:lnTo>
                            <a:pt x="237" y="1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90" name="Graphic 3">
                    <a:extLst>
                      <a:ext uri="{FF2B5EF4-FFF2-40B4-BE49-F238E27FC236}">
                        <a16:creationId xmlns:a16="http://schemas.microsoft.com/office/drawing/2014/main" id="{D1B44883-6069-3354-5983-402D0551E07B}"/>
                      </a:ext>
                    </a:extLst>
                  </p:cNvPr>
                  <p:cNvGrpSpPr/>
                  <p:nvPr/>
                </p:nvGrpSpPr>
                <p:grpSpPr>
                  <a:xfrm>
                    <a:off x="5000419" y="3481908"/>
                    <a:ext cx="67413" cy="67538"/>
                    <a:chOff x="5029417" y="3107397"/>
                    <a:chExt cx="40481" cy="40481"/>
                  </a:xfrm>
                  <a:solidFill>
                    <a:srgbClr val="000000"/>
                  </a:solidFill>
                </p:grpSpPr>
                <p:sp>
                  <p:nvSpPr>
                    <p:cNvPr id="1715" name="Freeform: Shape 1714">
                      <a:extLst>
                        <a:ext uri="{FF2B5EF4-FFF2-40B4-BE49-F238E27FC236}">
                          <a16:creationId xmlns:a16="http://schemas.microsoft.com/office/drawing/2014/main" id="{33BBBB1A-59F7-0A5F-380C-37DA966DD836}"/>
                        </a:ext>
                      </a:extLst>
                    </p:cNvPr>
                    <p:cNvSpPr/>
                    <p:nvPr/>
                  </p:nvSpPr>
                  <p:spPr>
                    <a:xfrm>
                      <a:off x="5049705" y="3107397"/>
                      <a:ext cx="9525" cy="40481"/>
                    </a:xfrm>
                    <a:custGeom>
                      <a:avLst/>
                      <a:gdLst>
                        <a:gd name="connsiteX0" fmla="*/ 229 w 9525"/>
                        <a:gd name="connsiteY0" fmla="*/ 105 h 40481"/>
                        <a:gd name="connsiteX1" fmla="*/ 229 w 9525"/>
                        <a:gd name="connsiteY1" fmla="*/ 40587 h 40481"/>
                      </a:gdLst>
                      <a:ahLst/>
                      <a:cxnLst>
                        <a:cxn ang="0">
                          <a:pos x="connsiteX0" y="connsiteY0"/>
                        </a:cxn>
                        <a:cxn ang="0">
                          <a:pos x="connsiteX1" y="connsiteY1"/>
                        </a:cxn>
                      </a:cxnLst>
                      <a:rect l="l" t="t" r="r" b="b"/>
                      <a:pathLst>
                        <a:path w="9525" h="40481">
                          <a:moveTo>
                            <a:pt x="229" y="105"/>
                          </a:moveTo>
                          <a:lnTo>
                            <a:pt x="229" y="4058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16" name="Freeform: Shape 1715">
                      <a:extLst>
                        <a:ext uri="{FF2B5EF4-FFF2-40B4-BE49-F238E27FC236}">
                          <a16:creationId xmlns:a16="http://schemas.microsoft.com/office/drawing/2014/main" id="{C22C42D4-3543-0F7C-A671-CED089FB5B96}"/>
                        </a:ext>
                      </a:extLst>
                    </p:cNvPr>
                    <p:cNvSpPr/>
                    <p:nvPr/>
                  </p:nvSpPr>
                  <p:spPr>
                    <a:xfrm>
                      <a:off x="5029417" y="3127685"/>
                      <a:ext cx="40481" cy="9525"/>
                    </a:xfrm>
                    <a:custGeom>
                      <a:avLst/>
                      <a:gdLst>
                        <a:gd name="connsiteX0" fmla="*/ 40711 w 40481"/>
                        <a:gd name="connsiteY0" fmla="*/ 105 h 9525"/>
                        <a:gd name="connsiteX1" fmla="*/ 229 w 40481"/>
                        <a:gd name="connsiteY1" fmla="*/ 105 h 9525"/>
                      </a:gdLst>
                      <a:ahLst/>
                      <a:cxnLst>
                        <a:cxn ang="0">
                          <a:pos x="connsiteX0" y="connsiteY0"/>
                        </a:cxn>
                        <a:cxn ang="0">
                          <a:pos x="connsiteX1" y="connsiteY1"/>
                        </a:cxn>
                      </a:cxnLst>
                      <a:rect l="l" t="t" r="r" b="b"/>
                      <a:pathLst>
                        <a:path w="40481" h="9525">
                          <a:moveTo>
                            <a:pt x="40711" y="105"/>
                          </a:moveTo>
                          <a:lnTo>
                            <a:pt x="229" y="10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91" name="Graphic 3">
                    <a:extLst>
                      <a:ext uri="{FF2B5EF4-FFF2-40B4-BE49-F238E27FC236}">
                        <a16:creationId xmlns:a16="http://schemas.microsoft.com/office/drawing/2014/main" id="{84EC2852-11B9-4F1E-5576-CD97CB3ED021}"/>
                      </a:ext>
                    </a:extLst>
                  </p:cNvPr>
                  <p:cNvGrpSpPr/>
                  <p:nvPr/>
                </p:nvGrpSpPr>
                <p:grpSpPr>
                  <a:xfrm>
                    <a:off x="5340339" y="3613647"/>
                    <a:ext cx="67413" cy="67538"/>
                    <a:chOff x="5233537" y="3186359"/>
                    <a:chExt cx="40481" cy="40481"/>
                  </a:xfrm>
                  <a:solidFill>
                    <a:srgbClr val="000000"/>
                  </a:solidFill>
                </p:grpSpPr>
                <p:sp>
                  <p:nvSpPr>
                    <p:cNvPr id="1713" name="Freeform: Shape 1712">
                      <a:extLst>
                        <a:ext uri="{FF2B5EF4-FFF2-40B4-BE49-F238E27FC236}">
                          <a16:creationId xmlns:a16="http://schemas.microsoft.com/office/drawing/2014/main" id="{A657FB77-9F57-561D-B2D5-E2BB646E18DF}"/>
                        </a:ext>
                      </a:extLst>
                    </p:cNvPr>
                    <p:cNvSpPr/>
                    <p:nvPr/>
                  </p:nvSpPr>
                  <p:spPr>
                    <a:xfrm>
                      <a:off x="5253826" y="3186359"/>
                      <a:ext cx="9525" cy="40481"/>
                    </a:xfrm>
                    <a:custGeom>
                      <a:avLst/>
                      <a:gdLst>
                        <a:gd name="connsiteX0" fmla="*/ 251 w 9525"/>
                        <a:gd name="connsiteY0" fmla="*/ 114 h 40481"/>
                        <a:gd name="connsiteX1" fmla="*/ 251 w 9525"/>
                        <a:gd name="connsiteY1" fmla="*/ 40595 h 40481"/>
                      </a:gdLst>
                      <a:ahLst/>
                      <a:cxnLst>
                        <a:cxn ang="0">
                          <a:pos x="connsiteX0" y="connsiteY0"/>
                        </a:cxn>
                        <a:cxn ang="0">
                          <a:pos x="connsiteX1" y="connsiteY1"/>
                        </a:cxn>
                      </a:cxnLst>
                      <a:rect l="l" t="t" r="r" b="b"/>
                      <a:pathLst>
                        <a:path w="9525" h="40481">
                          <a:moveTo>
                            <a:pt x="251" y="114"/>
                          </a:moveTo>
                          <a:lnTo>
                            <a:pt x="251" y="4059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14" name="Freeform: Shape 1713">
                      <a:extLst>
                        <a:ext uri="{FF2B5EF4-FFF2-40B4-BE49-F238E27FC236}">
                          <a16:creationId xmlns:a16="http://schemas.microsoft.com/office/drawing/2014/main" id="{7DAB43D9-800F-8BE0-0477-D0E9C2CD84A0}"/>
                        </a:ext>
                      </a:extLst>
                    </p:cNvPr>
                    <p:cNvSpPr/>
                    <p:nvPr/>
                  </p:nvSpPr>
                  <p:spPr>
                    <a:xfrm>
                      <a:off x="5233537" y="3206647"/>
                      <a:ext cx="40481" cy="9525"/>
                    </a:xfrm>
                    <a:custGeom>
                      <a:avLst/>
                      <a:gdLst>
                        <a:gd name="connsiteX0" fmla="*/ 40732 w 40481"/>
                        <a:gd name="connsiteY0" fmla="*/ 114 h 9525"/>
                        <a:gd name="connsiteX1" fmla="*/ 251 w 40481"/>
                        <a:gd name="connsiteY1" fmla="*/ 114 h 9525"/>
                      </a:gdLst>
                      <a:ahLst/>
                      <a:cxnLst>
                        <a:cxn ang="0">
                          <a:pos x="connsiteX0" y="connsiteY0"/>
                        </a:cxn>
                        <a:cxn ang="0">
                          <a:pos x="connsiteX1" y="connsiteY1"/>
                        </a:cxn>
                      </a:cxnLst>
                      <a:rect l="l" t="t" r="r" b="b"/>
                      <a:pathLst>
                        <a:path w="40481" h="9525">
                          <a:moveTo>
                            <a:pt x="40732" y="114"/>
                          </a:moveTo>
                          <a:lnTo>
                            <a:pt x="251" y="11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92" name="Graphic 3">
                    <a:extLst>
                      <a:ext uri="{FF2B5EF4-FFF2-40B4-BE49-F238E27FC236}">
                        <a16:creationId xmlns:a16="http://schemas.microsoft.com/office/drawing/2014/main" id="{A9FD31AE-06A2-5378-5B26-76C1C021E1A5}"/>
                      </a:ext>
                    </a:extLst>
                  </p:cNvPr>
                  <p:cNvGrpSpPr/>
                  <p:nvPr/>
                </p:nvGrpSpPr>
                <p:grpSpPr>
                  <a:xfrm>
                    <a:off x="5352394" y="3613647"/>
                    <a:ext cx="67413" cy="67538"/>
                    <a:chOff x="5240776" y="3186359"/>
                    <a:chExt cx="40481" cy="40481"/>
                  </a:xfrm>
                  <a:solidFill>
                    <a:srgbClr val="000000"/>
                  </a:solidFill>
                </p:grpSpPr>
                <p:sp>
                  <p:nvSpPr>
                    <p:cNvPr id="1711" name="Freeform: Shape 1710">
                      <a:extLst>
                        <a:ext uri="{FF2B5EF4-FFF2-40B4-BE49-F238E27FC236}">
                          <a16:creationId xmlns:a16="http://schemas.microsoft.com/office/drawing/2014/main" id="{180F4AA0-2CA7-7210-9301-14696B6380B3}"/>
                        </a:ext>
                      </a:extLst>
                    </p:cNvPr>
                    <p:cNvSpPr/>
                    <p:nvPr/>
                  </p:nvSpPr>
                  <p:spPr>
                    <a:xfrm>
                      <a:off x="5261065" y="3186359"/>
                      <a:ext cx="9525" cy="40481"/>
                    </a:xfrm>
                    <a:custGeom>
                      <a:avLst/>
                      <a:gdLst>
                        <a:gd name="connsiteX0" fmla="*/ 252 w 9525"/>
                        <a:gd name="connsiteY0" fmla="*/ 114 h 40481"/>
                        <a:gd name="connsiteX1" fmla="*/ 252 w 9525"/>
                        <a:gd name="connsiteY1" fmla="*/ 40595 h 40481"/>
                      </a:gdLst>
                      <a:ahLst/>
                      <a:cxnLst>
                        <a:cxn ang="0">
                          <a:pos x="connsiteX0" y="connsiteY0"/>
                        </a:cxn>
                        <a:cxn ang="0">
                          <a:pos x="connsiteX1" y="connsiteY1"/>
                        </a:cxn>
                      </a:cxnLst>
                      <a:rect l="l" t="t" r="r" b="b"/>
                      <a:pathLst>
                        <a:path w="9525" h="40481">
                          <a:moveTo>
                            <a:pt x="252" y="114"/>
                          </a:moveTo>
                          <a:lnTo>
                            <a:pt x="252" y="4059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12" name="Freeform: Shape 1711">
                      <a:extLst>
                        <a:ext uri="{FF2B5EF4-FFF2-40B4-BE49-F238E27FC236}">
                          <a16:creationId xmlns:a16="http://schemas.microsoft.com/office/drawing/2014/main" id="{098D89F2-5B38-EA83-B23F-99DCB83C0350}"/>
                        </a:ext>
                      </a:extLst>
                    </p:cNvPr>
                    <p:cNvSpPr/>
                    <p:nvPr/>
                  </p:nvSpPr>
                  <p:spPr>
                    <a:xfrm>
                      <a:off x="5240776" y="3206647"/>
                      <a:ext cx="40481" cy="9525"/>
                    </a:xfrm>
                    <a:custGeom>
                      <a:avLst/>
                      <a:gdLst>
                        <a:gd name="connsiteX0" fmla="*/ 40733 w 40481"/>
                        <a:gd name="connsiteY0" fmla="*/ 114 h 9525"/>
                        <a:gd name="connsiteX1" fmla="*/ 252 w 40481"/>
                        <a:gd name="connsiteY1" fmla="*/ 114 h 9525"/>
                      </a:gdLst>
                      <a:ahLst/>
                      <a:cxnLst>
                        <a:cxn ang="0">
                          <a:pos x="connsiteX0" y="connsiteY0"/>
                        </a:cxn>
                        <a:cxn ang="0">
                          <a:pos x="connsiteX1" y="connsiteY1"/>
                        </a:cxn>
                      </a:cxnLst>
                      <a:rect l="l" t="t" r="r" b="b"/>
                      <a:pathLst>
                        <a:path w="40481" h="9525">
                          <a:moveTo>
                            <a:pt x="40733" y="114"/>
                          </a:moveTo>
                          <a:lnTo>
                            <a:pt x="252" y="11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93" name="Graphic 3">
                    <a:extLst>
                      <a:ext uri="{FF2B5EF4-FFF2-40B4-BE49-F238E27FC236}">
                        <a16:creationId xmlns:a16="http://schemas.microsoft.com/office/drawing/2014/main" id="{75219400-E227-0128-EE15-39347808E9C4}"/>
                      </a:ext>
                    </a:extLst>
                  </p:cNvPr>
                  <p:cNvGrpSpPr/>
                  <p:nvPr/>
                </p:nvGrpSpPr>
                <p:grpSpPr>
                  <a:xfrm>
                    <a:off x="5382849" y="3613647"/>
                    <a:ext cx="67413" cy="67538"/>
                    <a:chOff x="5259064" y="3186359"/>
                    <a:chExt cx="40481" cy="40481"/>
                  </a:xfrm>
                  <a:solidFill>
                    <a:srgbClr val="000000"/>
                  </a:solidFill>
                </p:grpSpPr>
                <p:sp>
                  <p:nvSpPr>
                    <p:cNvPr id="1709" name="Freeform: Shape 1708">
                      <a:extLst>
                        <a:ext uri="{FF2B5EF4-FFF2-40B4-BE49-F238E27FC236}">
                          <a16:creationId xmlns:a16="http://schemas.microsoft.com/office/drawing/2014/main" id="{D6CBD6D8-AD82-48FC-4548-15E1EA2626DB}"/>
                        </a:ext>
                      </a:extLst>
                    </p:cNvPr>
                    <p:cNvSpPr/>
                    <p:nvPr/>
                  </p:nvSpPr>
                  <p:spPr>
                    <a:xfrm>
                      <a:off x="5279353" y="3186359"/>
                      <a:ext cx="9525" cy="40481"/>
                    </a:xfrm>
                    <a:custGeom>
                      <a:avLst/>
                      <a:gdLst>
                        <a:gd name="connsiteX0" fmla="*/ 254 w 9525"/>
                        <a:gd name="connsiteY0" fmla="*/ 114 h 40481"/>
                        <a:gd name="connsiteX1" fmla="*/ 254 w 9525"/>
                        <a:gd name="connsiteY1" fmla="*/ 40595 h 40481"/>
                      </a:gdLst>
                      <a:ahLst/>
                      <a:cxnLst>
                        <a:cxn ang="0">
                          <a:pos x="connsiteX0" y="connsiteY0"/>
                        </a:cxn>
                        <a:cxn ang="0">
                          <a:pos x="connsiteX1" y="connsiteY1"/>
                        </a:cxn>
                      </a:cxnLst>
                      <a:rect l="l" t="t" r="r" b="b"/>
                      <a:pathLst>
                        <a:path w="9525" h="40481">
                          <a:moveTo>
                            <a:pt x="254" y="114"/>
                          </a:moveTo>
                          <a:lnTo>
                            <a:pt x="254" y="4059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10" name="Freeform: Shape 1709">
                      <a:extLst>
                        <a:ext uri="{FF2B5EF4-FFF2-40B4-BE49-F238E27FC236}">
                          <a16:creationId xmlns:a16="http://schemas.microsoft.com/office/drawing/2014/main" id="{CD0B48B1-4360-70F5-ACF0-54B6974A24AF}"/>
                        </a:ext>
                      </a:extLst>
                    </p:cNvPr>
                    <p:cNvSpPr/>
                    <p:nvPr/>
                  </p:nvSpPr>
                  <p:spPr>
                    <a:xfrm>
                      <a:off x="5259064" y="3206647"/>
                      <a:ext cx="40481" cy="9525"/>
                    </a:xfrm>
                    <a:custGeom>
                      <a:avLst/>
                      <a:gdLst>
                        <a:gd name="connsiteX0" fmla="*/ 40735 w 40481"/>
                        <a:gd name="connsiteY0" fmla="*/ 114 h 9525"/>
                        <a:gd name="connsiteX1" fmla="*/ 254 w 40481"/>
                        <a:gd name="connsiteY1" fmla="*/ 114 h 9525"/>
                      </a:gdLst>
                      <a:ahLst/>
                      <a:cxnLst>
                        <a:cxn ang="0">
                          <a:pos x="connsiteX0" y="connsiteY0"/>
                        </a:cxn>
                        <a:cxn ang="0">
                          <a:pos x="connsiteX1" y="connsiteY1"/>
                        </a:cxn>
                      </a:cxnLst>
                      <a:rect l="l" t="t" r="r" b="b"/>
                      <a:pathLst>
                        <a:path w="40481" h="9525">
                          <a:moveTo>
                            <a:pt x="40735" y="114"/>
                          </a:moveTo>
                          <a:lnTo>
                            <a:pt x="254" y="11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94" name="Graphic 3">
                    <a:extLst>
                      <a:ext uri="{FF2B5EF4-FFF2-40B4-BE49-F238E27FC236}">
                        <a16:creationId xmlns:a16="http://schemas.microsoft.com/office/drawing/2014/main" id="{FF4274D6-18D3-95EA-26C5-FF97BC0D74D3}"/>
                      </a:ext>
                    </a:extLst>
                  </p:cNvPr>
                  <p:cNvGrpSpPr/>
                  <p:nvPr/>
                </p:nvGrpSpPr>
                <p:grpSpPr>
                  <a:xfrm>
                    <a:off x="5376664" y="3613647"/>
                    <a:ext cx="67413" cy="67538"/>
                    <a:chOff x="5255350" y="3186359"/>
                    <a:chExt cx="40481" cy="40481"/>
                  </a:xfrm>
                  <a:solidFill>
                    <a:srgbClr val="000000"/>
                  </a:solidFill>
                </p:grpSpPr>
                <p:sp>
                  <p:nvSpPr>
                    <p:cNvPr id="1707" name="Freeform: Shape 1706">
                      <a:extLst>
                        <a:ext uri="{FF2B5EF4-FFF2-40B4-BE49-F238E27FC236}">
                          <a16:creationId xmlns:a16="http://schemas.microsoft.com/office/drawing/2014/main" id="{A0147E16-3FCA-4F67-C321-7378F3B3C0B3}"/>
                        </a:ext>
                      </a:extLst>
                    </p:cNvPr>
                    <p:cNvSpPr/>
                    <p:nvPr/>
                  </p:nvSpPr>
                  <p:spPr>
                    <a:xfrm>
                      <a:off x="5275638" y="3186359"/>
                      <a:ext cx="9525" cy="40481"/>
                    </a:xfrm>
                    <a:custGeom>
                      <a:avLst/>
                      <a:gdLst>
                        <a:gd name="connsiteX0" fmla="*/ 253 w 9525"/>
                        <a:gd name="connsiteY0" fmla="*/ 114 h 40481"/>
                        <a:gd name="connsiteX1" fmla="*/ 253 w 9525"/>
                        <a:gd name="connsiteY1" fmla="*/ 40595 h 40481"/>
                      </a:gdLst>
                      <a:ahLst/>
                      <a:cxnLst>
                        <a:cxn ang="0">
                          <a:pos x="connsiteX0" y="connsiteY0"/>
                        </a:cxn>
                        <a:cxn ang="0">
                          <a:pos x="connsiteX1" y="connsiteY1"/>
                        </a:cxn>
                      </a:cxnLst>
                      <a:rect l="l" t="t" r="r" b="b"/>
                      <a:pathLst>
                        <a:path w="9525" h="40481">
                          <a:moveTo>
                            <a:pt x="253" y="114"/>
                          </a:moveTo>
                          <a:lnTo>
                            <a:pt x="253" y="4059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08" name="Freeform: Shape 1707">
                      <a:extLst>
                        <a:ext uri="{FF2B5EF4-FFF2-40B4-BE49-F238E27FC236}">
                          <a16:creationId xmlns:a16="http://schemas.microsoft.com/office/drawing/2014/main" id="{C713550F-02C0-2C77-096B-07E24A1F1BE6}"/>
                        </a:ext>
                      </a:extLst>
                    </p:cNvPr>
                    <p:cNvSpPr/>
                    <p:nvPr/>
                  </p:nvSpPr>
                  <p:spPr>
                    <a:xfrm>
                      <a:off x="5255350" y="3206647"/>
                      <a:ext cx="40481" cy="9525"/>
                    </a:xfrm>
                    <a:custGeom>
                      <a:avLst/>
                      <a:gdLst>
                        <a:gd name="connsiteX0" fmla="*/ 40734 w 40481"/>
                        <a:gd name="connsiteY0" fmla="*/ 114 h 9525"/>
                        <a:gd name="connsiteX1" fmla="*/ 253 w 40481"/>
                        <a:gd name="connsiteY1" fmla="*/ 114 h 9525"/>
                      </a:gdLst>
                      <a:ahLst/>
                      <a:cxnLst>
                        <a:cxn ang="0">
                          <a:pos x="connsiteX0" y="connsiteY0"/>
                        </a:cxn>
                        <a:cxn ang="0">
                          <a:pos x="connsiteX1" y="connsiteY1"/>
                        </a:cxn>
                      </a:cxnLst>
                      <a:rect l="l" t="t" r="r" b="b"/>
                      <a:pathLst>
                        <a:path w="40481" h="9525">
                          <a:moveTo>
                            <a:pt x="40734" y="114"/>
                          </a:moveTo>
                          <a:lnTo>
                            <a:pt x="253" y="11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95" name="Graphic 3">
                    <a:extLst>
                      <a:ext uri="{FF2B5EF4-FFF2-40B4-BE49-F238E27FC236}">
                        <a16:creationId xmlns:a16="http://schemas.microsoft.com/office/drawing/2014/main" id="{2DF02C43-43BE-83C7-628B-D8FE9951A0EA}"/>
                      </a:ext>
                    </a:extLst>
                  </p:cNvPr>
                  <p:cNvGrpSpPr/>
                  <p:nvPr/>
                </p:nvGrpSpPr>
                <p:grpSpPr>
                  <a:xfrm>
                    <a:off x="5413146" y="3632875"/>
                    <a:ext cx="67413" cy="67538"/>
                    <a:chOff x="5277257" y="3197884"/>
                    <a:chExt cx="40481" cy="40481"/>
                  </a:xfrm>
                  <a:solidFill>
                    <a:srgbClr val="000000"/>
                  </a:solidFill>
                </p:grpSpPr>
                <p:sp>
                  <p:nvSpPr>
                    <p:cNvPr id="1705" name="Freeform: Shape 1704">
                      <a:extLst>
                        <a:ext uri="{FF2B5EF4-FFF2-40B4-BE49-F238E27FC236}">
                          <a16:creationId xmlns:a16="http://schemas.microsoft.com/office/drawing/2014/main" id="{4E45B2C4-3A6F-5786-7B52-562740DE2F63}"/>
                        </a:ext>
                      </a:extLst>
                    </p:cNvPr>
                    <p:cNvSpPr/>
                    <p:nvPr/>
                  </p:nvSpPr>
                  <p:spPr>
                    <a:xfrm>
                      <a:off x="5297545" y="3197884"/>
                      <a:ext cx="9525" cy="40481"/>
                    </a:xfrm>
                    <a:custGeom>
                      <a:avLst/>
                      <a:gdLst>
                        <a:gd name="connsiteX0" fmla="*/ 256 w 9525"/>
                        <a:gd name="connsiteY0" fmla="*/ 115 h 40481"/>
                        <a:gd name="connsiteX1" fmla="*/ 256 w 9525"/>
                        <a:gd name="connsiteY1" fmla="*/ 40596 h 40481"/>
                      </a:gdLst>
                      <a:ahLst/>
                      <a:cxnLst>
                        <a:cxn ang="0">
                          <a:pos x="connsiteX0" y="connsiteY0"/>
                        </a:cxn>
                        <a:cxn ang="0">
                          <a:pos x="connsiteX1" y="connsiteY1"/>
                        </a:cxn>
                      </a:cxnLst>
                      <a:rect l="l" t="t" r="r" b="b"/>
                      <a:pathLst>
                        <a:path w="9525" h="40481">
                          <a:moveTo>
                            <a:pt x="256" y="115"/>
                          </a:moveTo>
                          <a:lnTo>
                            <a:pt x="256" y="4059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06" name="Freeform: Shape 1705">
                      <a:extLst>
                        <a:ext uri="{FF2B5EF4-FFF2-40B4-BE49-F238E27FC236}">
                          <a16:creationId xmlns:a16="http://schemas.microsoft.com/office/drawing/2014/main" id="{642A9768-52DC-964D-77AE-B6336201C572}"/>
                        </a:ext>
                      </a:extLst>
                    </p:cNvPr>
                    <p:cNvSpPr/>
                    <p:nvPr/>
                  </p:nvSpPr>
                  <p:spPr>
                    <a:xfrm>
                      <a:off x="5277257" y="3218173"/>
                      <a:ext cx="40481" cy="9525"/>
                    </a:xfrm>
                    <a:custGeom>
                      <a:avLst/>
                      <a:gdLst>
                        <a:gd name="connsiteX0" fmla="*/ 40737 w 40481"/>
                        <a:gd name="connsiteY0" fmla="*/ 115 h 9525"/>
                        <a:gd name="connsiteX1" fmla="*/ 256 w 40481"/>
                        <a:gd name="connsiteY1" fmla="*/ 115 h 9525"/>
                      </a:gdLst>
                      <a:ahLst/>
                      <a:cxnLst>
                        <a:cxn ang="0">
                          <a:pos x="connsiteX0" y="connsiteY0"/>
                        </a:cxn>
                        <a:cxn ang="0">
                          <a:pos x="connsiteX1" y="connsiteY1"/>
                        </a:cxn>
                      </a:cxnLst>
                      <a:rect l="l" t="t" r="r" b="b"/>
                      <a:pathLst>
                        <a:path w="40481" h="9525">
                          <a:moveTo>
                            <a:pt x="40737" y="115"/>
                          </a:moveTo>
                          <a:lnTo>
                            <a:pt x="256" y="11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96" name="Graphic 3">
                    <a:extLst>
                      <a:ext uri="{FF2B5EF4-FFF2-40B4-BE49-F238E27FC236}">
                        <a16:creationId xmlns:a16="http://schemas.microsoft.com/office/drawing/2014/main" id="{1A390D68-CC62-B07F-579C-76B383C385F5}"/>
                      </a:ext>
                    </a:extLst>
                  </p:cNvPr>
                  <p:cNvGrpSpPr/>
                  <p:nvPr/>
                </p:nvGrpSpPr>
                <p:grpSpPr>
                  <a:xfrm>
                    <a:off x="5419174" y="3632875"/>
                    <a:ext cx="67413" cy="67538"/>
                    <a:chOff x="5280877" y="3197884"/>
                    <a:chExt cx="40481" cy="40481"/>
                  </a:xfrm>
                  <a:solidFill>
                    <a:srgbClr val="000000"/>
                  </a:solidFill>
                </p:grpSpPr>
                <p:sp>
                  <p:nvSpPr>
                    <p:cNvPr id="1703" name="Freeform: Shape 1702">
                      <a:extLst>
                        <a:ext uri="{FF2B5EF4-FFF2-40B4-BE49-F238E27FC236}">
                          <a16:creationId xmlns:a16="http://schemas.microsoft.com/office/drawing/2014/main" id="{A3FD777A-E3AD-3AE8-11DD-EE975D1F1CE7}"/>
                        </a:ext>
                      </a:extLst>
                    </p:cNvPr>
                    <p:cNvSpPr/>
                    <p:nvPr/>
                  </p:nvSpPr>
                  <p:spPr>
                    <a:xfrm>
                      <a:off x="5301165" y="3197884"/>
                      <a:ext cx="9525" cy="40481"/>
                    </a:xfrm>
                    <a:custGeom>
                      <a:avLst/>
                      <a:gdLst>
                        <a:gd name="connsiteX0" fmla="*/ 256 w 9525"/>
                        <a:gd name="connsiteY0" fmla="*/ 115 h 40481"/>
                        <a:gd name="connsiteX1" fmla="*/ 256 w 9525"/>
                        <a:gd name="connsiteY1" fmla="*/ 40596 h 40481"/>
                      </a:gdLst>
                      <a:ahLst/>
                      <a:cxnLst>
                        <a:cxn ang="0">
                          <a:pos x="connsiteX0" y="connsiteY0"/>
                        </a:cxn>
                        <a:cxn ang="0">
                          <a:pos x="connsiteX1" y="connsiteY1"/>
                        </a:cxn>
                      </a:cxnLst>
                      <a:rect l="l" t="t" r="r" b="b"/>
                      <a:pathLst>
                        <a:path w="9525" h="40481">
                          <a:moveTo>
                            <a:pt x="256" y="115"/>
                          </a:moveTo>
                          <a:lnTo>
                            <a:pt x="256" y="4059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04" name="Freeform: Shape 1703">
                      <a:extLst>
                        <a:ext uri="{FF2B5EF4-FFF2-40B4-BE49-F238E27FC236}">
                          <a16:creationId xmlns:a16="http://schemas.microsoft.com/office/drawing/2014/main" id="{90773E5E-5B77-A6F9-C715-0E46B33263C9}"/>
                        </a:ext>
                      </a:extLst>
                    </p:cNvPr>
                    <p:cNvSpPr/>
                    <p:nvPr/>
                  </p:nvSpPr>
                  <p:spPr>
                    <a:xfrm>
                      <a:off x="5280877" y="3218173"/>
                      <a:ext cx="40481" cy="9525"/>
                    </a:xfrm>
                    <a:custGeom>
                      <a:avLst/>
                      <a:gdLst>
                        <a:gd name="connsiteX0" fmla="*/ 40737 w 40481"/>
                        <a:gd name="connsiteY0" fmla="*/ 115 h 9525"/>
                        <a:gd name="connsiteX1" fmla="*/ 256 w 40481"/>
                        <a:gd name="connsiteY1" fmla="*/ 115 h 9525"/>
                      </a:gdLst>
                      <a:ahLst/>
                      <a:cxnLst>
                        <a:cxn ang="0">
                          <a:pos x="connsiteX0" y="connsiteY0"/>
                        </a:cxn>
                        <a:cxn ang="0">
                          <a:pos x="connsiteX1" y="connsiteY1"/>
                        </a:cxn>
                      </a:cxnLst>
                      <a:rect l="l" t="t" r="r" b="b"/>
                      <a:pathLst>
                        <a:path w="40481" h="9525">
                          <a:moveTo>
                            <a:pt x="40737" y="115"/>
                          </a:moveTo>
                          <a:lnTo>
                            <a:pt x="256" y="11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97" name="Graphic 3">
                    <a:extLst>
                      <a:ext uri="{FF2B5EF4-FFF2-40B4-BE49-F238E27FC236}">
                        <a16:creationId xmlns:a16="http://schemas.microsoft.com/office/drawing/2014/main" id="{BAEDA31C-E8B2-D90B-07DB-761D9647707F}"/>
                      </a:ext>
                    </a:extLst>
                  </p:cNvPr>
                  <p:cNvGrpSpPr/>
                  <p:nvPr/>
                </p:nvGrpSpPr>
                <p:grpSpPr>
                  <a:xfrm>
                    <a:off x="5431388" y="3632875"/>
                    <a:ext cx="67413" cy="67538"/>
                    <a:chOff x="5288211" y="3197884"/>
                    <a:chExt cx="40481" cy="40481"/>
                  </a:xfrm>
                  <a:solidFill>
                    <a:srgbClr val="000000"/>
                  </a:solidFill>
                </p:grpSpPr>
                <p:sp>
                  <p:nvSpPr>
                    <p:cNvPr id="1701" name="Freeform: Shape 1700">
                      <a:extLst>
                        <a:ext uri="{FF2B5EF4-FFF2-40B4-BE49-F238E27FC236}">
                          <a16:creationId xmlns:a16="http://schemas.microsoft.com/office/drawing/2014/main" id="{AB1E1A8E-AE19-E2B7-19D0-E04673A4A659}"/>
                        </a:ext>
                      </a:extLst>
                    </p:cNvPr>
                    <p:cNvSpPr/>
                    <p:nvPr/>
                  </p:nvSpPr>
                  <p:spPr>
                    <a:xfrm>
                      <a:off x="5308499" y="3197884"/>
                      <a:ext cx="9525" cy="40481"/>
                    </a:xfrm>
                    <a:custGeom>
                      <a:avLst/>
                      <a:gdLst>
                        <a:gd name="connsiteX0" fmla="*/ 257 w 9525"/>
                        <a:gd name="connsiteY0" fmla="*/ 115 h 40481"/>
                        <a:gd name="connsiteX1" fmla="*/ 257 w 9525"/>
                        <a:gd name="connsiteY1" fmla="*/ 40596 h 40481"/>
                      </a:gdLst>
                      <a:ahLst/>
                      <a:cxnLst>
                        <a:cxn ang="0">
                          <a:pos x="connsiteX0" y="connsiteY0"/>
                        </a:cxn>
                        <a:cxn ang="0">
                          <a:pos x="connsiteX1" y="connsiteY1"/>
                        </a:cxn>
                      </a:cxnLst>
                      <a:rect l="l" t="t" r="r" b="b"/>
                      <a:pathLst>
                        <a:path w="9525" h="40481">
                          <a:moveTo>
                            <a:pt x="257" y="115"/>
                          </a:moveTo>
                          <a:lnTo>
                            <a:pt x="257" y="4059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02" name="Freeform: Shape 1701">
                      <a:extLst>
                        <a:ext uri="{FF2B5EF4-FFF2-40B4-BE49-F238E27FC236}">
                          <a16:creationId xmlns:a16="http://schemas.microsoft.com/office/drawing/2014/main" id="{5ECEEEB6-2889-0CB1-CACD-62A477F9378D}"/>
                        </a:ext>
                      </a:extLst>
                    </p:cNvPr>
                    <p:cNvSpPr/>
                    <p:nvPr/>
                  </p:nvSpPr>
                  <p:spPr>
                    <a:xfrm>
                      <a:off x="5288211" y="3218173"/>
                      <a:ext cx="40481" cy="9525"/>
                    </a:xfrm>
                    <a:custGeom>
                      <a:avLst/>
                      <a:gdLst>
                        <a:gd name="connsiteX0" fmla="*/ 40738 w 40481"/>
                        <a:gd name="connsiteY0" fmla="*/ 115 h 9525"/>
                        <a:gd name="connsiteX1" fmla="*/ 257 w 40481"/>
                        <a:gd name="connsiteY1" fmla="*/ 115 h 9525"/>
                      </a:gdLst>
                      <a:ahLst/>
                      <a:cxnLst>
                        <a:cxn ang="0">
                          <a:pos x="connsiteX0" y="connsiteY0"/>
                        </a:cxn>
                        <a:cxn ang="0">
                          <a:pos x="connsiteX1" y="connsiteY1"/>
                        </a:cxn>
                      </a:cxnLst>
                      <a:rect l="l" t="t" r="r" b="b"/>
                      <a:pathLst>
                        <a:path w="40481" h="9525">
                          <a:moveTo>
                            <a:pt x="40738" y="115"/>
                          </a:moveTo>
                          <a:lnTo>
                            <a:pt x="257" y="11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98" name="Graphic 3">
                    <a:extLst>
                      <a:ext uri="{FF2B5EF4-FFF2-40B4-BE49-F238E27FC236}">
                        <a16:creationId xmlns:a16="http://schemas.microsoft.com/office/drawing/2014/main" id="{B2E932B9-2278-D169-B339-59FDDE04D849}"/>
                      </a:ext>
                    </a:extLst>
                  </p:cNvPr>
                  <p:cNvGrpSpPr/>
                  <p:nvPr/>
                </p:nvGrpSpPr>
                <p:grpSpPr>
                  <a:xfrm>
                    <a:off x="5443443" y="3647495"/>
                    <a:ext cx="67413" cy="67538"/>
                    <a:chOff x="5295450" y="3206647"/>
                    <a:chExt cx="40481" cy="40481"/>
                  </a:xfrm>
                  <a:solidFill>
                    <a:srgbClr val="000000"/>
                  </a:solidFill>
                </p:grpSpPr>
                <p:sp>
                  <p:nvSpPr>
                    <p:cNvPr id="1699" name="Freeform: Shape 1698">
                      <a:extLst>
                        <a:ext uri="{FF2B5EF4-FFF2-40B4-BE49-F238E27FC236}">
                          <a16:creationId xmlns:a16="http://schemas.microsoft.com/office/drawing/2014/main" id="{236EB517-D75C-D13B-36A7-932EB978F3E0}"/>
                        </a:ext>
                      </a:extLst>
                    </p:cNvPr>
                    <p:cNvSpPr/>
                    <p:nvPr/>
                  </p:nvSpPr>
                  <p:spPr>
                    <a:xfrm>
                      <a:off x="5315738" y="3206647"/>
                      <a:ext cx="9525" cy="40481"/>
                    </a:xfrm>
                    <a:custGeom>
                      <a:avLst/>
                      <a:gdLst>
                        <a:gd name="connsiteX0" fmla="*/ 257 w 9525"/>
                        <a:gd name="connsiteY0" fmla="*/ 116 h 40481"/>
                        <a:gd name="connsiteX1" fmla="*/ 257 w 9525"/>
                        <a:gd name="connsiteY1" fmla="*/ 40597 h 40481"/>
                      </a:gdLst>
                      <a:ahLst/>
                      <a:cxnLst>
                        <a:cxn ang="0">
                          <a:pos x="connsiteX0" y="connsiteY0"/>
                        </a:cxn>
                        <a:cxn ang="0">
                          <a:pos x="connsiteX1" y="connsiteY1"/>
                        </a:cxn>
                      </a:cxnLst>
                      <a:rect l="l" t="t" r="r" b="b"/>
                      <a:pathLst>
                        <a:path w="9525" h="40481">
                          <a:moveTo>
                            <a:pt x="257" y="116"/>
                          </a:moveTo>
                          <a:lnTo>
                            <a:pt x="257" y="405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00" name="Freeform: Shape 1699">
                      <a:extLst>
                        <a:ext uri="{FF2B5EF4-FFF2-40B4-BE49-F238E27FC236}">
                          <a16:creationId xmlns:a16="http://schemas.microsoft.com/office/drawing/2014/main" id="{71389D55-C93E-AC38-3F6F-99D735B772A0}"/>
                        </a:ext>
                      </a:extLst>
                    </p:cNvPr>
                    <p:cNvSpPr/>
                    <p:nvPr/>
                  </p:nvSpPr>
                  <p:spPr>
                    <a:xfrm>
                      <a:off x="5295450" y="3226936"/>
                      <a:ext cx="40481" cy="9525"/>
                    </a:xfrm>
                    <a:custGeom>
                      <a:avLst/>
                      <a:gdLst>
                        <a:gd name="connsiteX0" fmla="*/ 40739 w 40481"/>
                        <a:gd name="connsiteY0" fmla="*/ 116 h 9525"/>
                        <a:gd name="connsiteX1" fmla="*/ 257 w 40481"/>
                        <a:gd name="connsiteY1" fmla="*/ 116 h 9525"/>
                      </a:gdLst>
                      <a:ahLst/>
                      <a:cxnLst>
                        <a:cxn ang="0">
                          <a:pos x="connsiteX0" y="connsiteY0"/>
                        </a:cxn>
                        <a:cxn ang="0">
                          <a:pos x="connsiteX1" y="connsiteY1"/>
                        </a:cxn>
                      </a:cxnLst>
                      <a:rect l="l" t="t" r="r" b="b"/>
                      <a:pathLst>
                        <a:path w="40481" h="9525">
                          <a:moveTo>
                            <a:pt x="40739" y="116"/>
                          </a:moveTo>
                          <a:lnTo>
                            <a:pt x="257" y="1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99" name="Graphic 3">
                    <a:extLst>
                      <a:ext uri="{FF2B5EF4-FFF2-40B4-BE49-F238E27FC236}">
                        <a16:creationId xmlns:a16="http://schemas.microsoft.com/office/drawing/2014/main" id="{81F83A3F-DCFA-7A0F-2E37-696B5601E975}"/>
                      </a:ext>
                    </a:extLst>
                  </p:cNvPr>
                  <p:cNvGrpSpPr/>
                  <p:nvPr/>
                </p:nvGrpSpPr>
                <p:grpSpPr>
                  <a:xfrm>
                    <a:off x="5504194" y="3661640"/>
                    <a:ext cx="67413" cy="67538"/>
                    <a:chOff x="5331931" y="3215125"/>
                    <a:chExt cx="40481" cy="40481"/>
                  </a:xfrm>
                  <a:solidFill>
                    <a:srgbClr val="000000"/>
                  </a:solidFill>
                </p:grpSpPr>
                <p:sp>
                  <p:nvSpPr>
                    <p:cNvPr id="1697" name="Freeform: Shape 1696">
                      <a:extLst>
                        <a:ext uri="{FF2B5EF4-FFF2-40B4-BE49-F238E27FC236}">
                          <a16:creationId xmlns:a16="http://schemas.microsoft.com/office/drawing/2014/main" id="{A3D315D9-5529-A511-DA7C-A3FA16810FC4}"/>
                        </a:ext>
                      </a:extLst>
                    </p:cNvPr>
                    <p:cNvSpPr/>
                    <p:nvPr/>
                  </p:nvSpPr>
                  <p:spPr>
                    <a:xfrm>
                      <a:off x="5352219" y="3215125"/>
                      <a:ext cx="9525" cy="40481"/>
                    </a:xfrm>
                    <a:custGeom>
                      <a:avLst/>
                      <a:gdLst>
                        <a:gd name="connsiteX0" fmla="*/ 261 w 9525"/>
                        <a:gd name="connsiteY0" fmla="*/ 117 h 40481"/>
                        <a:gd name="connsiteX1" fmla="*/ 261 w 9525"/>
                        <a:gd name="connsiteY1" fmla="*/ 40598 h 40481"/>
                      </a:gdLst>
                      <a:ahLst/>
                      <a:cxnLst>
                        <a:cxn ang="0">
                          <a:pos x="connsiteX0" y="connsiteY0"/>
                        </a:cxn>
                        <a:cxn ang="0">
                          <a:pos x="connsiteX1" y="connsiteY1"/>
                        </a:cxn>
                      </a:cxnLst>
                      <a:rect l="l" t="t" r="r" b="b"/>
                      <a:pathLst>
                        <a:path w="9525" h="40481">
                          <a:moveTo>
                            <a:pt x="261" y="117"/>
                          </a:moveTo>
                          <a:lnTo>
                            <a:pt x="261" y="4059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98" name="Freeform: Shape 1697">
                      <a:extLst>
                        <a:ext uri="{FF2B5EF4-FFF2-40B4-BE49-F238E27FC236}">
                          <a16:creationId xmlns:a16="http://schemas.microsoft.com/office/drawing/2014/main" id="{F3E6B9B8-D9E6-5896-A4A2-08294477A4B5}"/>
                        </a:ext>
                      </a:extLst>
                    </p:cNvPr>
                    <p:cNvSpPr/>
                    <p:nvPr/>
                  </p:nvSpPr>
                  <p:spPr>
                    <a:xfrm>
                      <a:off x="5331931" y="3235413"/>
                      <a:ext cx="40481" cy="9525"/>
                    </a:xfrm>
                    <a:custGeom>
                      <a:avLst/>
                      <a:gdLst>
                        <a:gd name="connsiteX0" fmla="*/ 40742 w 40481"/>
                        <a:gd name="connsiteY0" fmla="*/ 117 h 9525"/>
                        <a:gd name="connsiteX1" fmla="*/ 261 w 40481"/>
                        <a:gd name="connsiteY1" fmla="*/ 117 h 9525"/>
                      </a:gdLst>
                      <a:ahLst/>
                      <a:cxnLst>
                        <a:cxn ang="0">
                          <a:pos x="connsiteX0" y="connsiteY0"/>
                        </a:cxn>
                        <a:cxn ang="0">
                          <a:pos x="connsiteX1" y="connsiteY1"/>
                        </a:cxn>
                      </a:cxnLst>
                      <a:rect l="l" t="t" r="r" b="b"/>
                      <a:pathLst>
                        <a:path w="40481" h="9525">
                          <a:moveTo>
                            <a:pt x="40742" y="117"/>
                          </a:moveTo>
                          <a:lnTo>
                            <a:pt x="261" y="11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00" name="Graphic 3">
                    <a:extLst>
                      <a:ext uri="{FF2B5EF4-FFF2-40B4-BE49-F238E27FC236}">
                        <a16:creationId xmlns:a16="http://schemas.microsoft.com/office/drawing/2014/main" id="{FA751401-E502-3F49-2B85-4ED85B887E64}"/>
                      </a:ext>
                    </a:extLst>
                  </p:cNvPr>
                  <p:cNvGrpSpPr/>
                  <p:nvPr/>
                </p:nvGrpSpPr>
                <p:grpSpPr>
                  <a:xfrm>
                    <a:off x="5467869" y="3661640"/>
                    <a:ext cx="67413" cy="67538"/>
                    <a:chOff x="5310118" y="3215125"/>
                    <a:chExt cx="40481" cy="40481"/>
                  </a:xfrm>
                  <a:solidFill>
                    <a:srgbClr val="000000"/>
                  </a:solidFill>
                </p:grpSpPr>
                <p:sp>
                  <p:nvSpPr>
                    <p:cNvPr id="1695" name="Freeform: Shape 1694">
                      <a:extLst>
                        <a:ext uri="{FF2B5EF4-FFF2-40B4-BE49-F238E27FC236}">
                          <a16:creationId xmlns:a16="http://schemas.microsoft.com/office/drawing/2014/main" id="{9E98284F-4D97-6BCF-EE60-52C6767C052D}"/>
                        </a:ext>
                      </a:extLst>
                    </p:cNvPr>
                    <p:cNvSpPr/>
                    <p:nvPr/>
                  </p:nvSpPr>
                  <p:spPr>
                    <a:xfrm>
                      <a:off x="5330407" y="3215125"/>
                      <a:ext cx="9525" cy="40481"/>
                    </a:xfrm>
                    <a:custGeom>
                      <a:avLst/>
                      <a:gdLst>
                        <a:gd name="connsiteX0" fmla="*/ 259 w 9525"/>
                        <a:gd name="connsiteY0" fmla="*/ 117 h 40481"/>
                        <a:gd name="connsiteX1" fmla="*/ 259 w 9525"/>
                        <a:gd name="connsiteY1" fmla="*/ 40598 h 40481"/>
                      </a:gdLst>
                      <a:ahLst/>
                      <a:cxnLst>
                        <a:cxn ang="0">
                          <a:pos x="connsiteX0" y="connsiteY0"/>
                        </a:cxn>
                        <a:cxn ang="0">
                          <a:pos x="connsiteX1" y="connsiteY1"/>
                        </a:cxn>
                      </a:cxnLst>
                      <a:rect l="l" t="t" r="r" b="b"/>
                      <a:pathLst>
                        <a:path w="9525" h="40481">
                          <a:moveTo>
                            <a:pt x="259" y="117"/>
                          </a:moveTo>
                          <a:lnTo>
                            <a:pt x="259" y="4059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96" name="Freeform: Shape 1695">
                      <a:extLst>
                        <a:ext uri="{FF2B5EF4-FFF2-40B4-BE49-F238E27FC236}">
                          <a16:creationId xmlns:a16="http://schemas.microsoft.com/office/drawing/2014/main" id="{262691FF-435F-126B-3AFE-DE61365C9365}"/>
                        </a:ext>
                      </a:extLst>
                    </p:cNvPr>
                    <p:cNvSpPr/>
                    <p:nvPr/>
                  </p:nvSpPr>
                  <p:spPr>
                    <a:xfrm>
                      <a:off x="5310118" y="3235413"/>
                      <a:ext cx="40481" cy="9525"/>
                    </a:xfrm>
                    <a:custGeom>
                      <a:avLst/>
                      <a:gdLst>
                        <a:gd name="connsiteX0" fmla="*/ 40740 w 40481"/>
                        <a:gd name="connsiteY0" fmla="*/ 117 h 9525"/>
                        <a:gd name="connsiteX1" fmla="*/ 259 w 40481"/>
                        <a:gd name="connsiteY1" fmla="*/ 117 h 9525"/>
                      </a:gdLst>
                      <a:ahLst/>
                      <a:cxnLst>
                        <a:cxn ang="0">
                          <a:pos x="connsiteX0" y="connsiteY0"/>
                        </a:cxn>
                        <a:cxn ang="0">
                          <a:pos x="connsiteX1" y="connsiteY1"/>
                        </a:cxn>
                      </a:cxnLst>
                      <a:rect l="l" t="t" r="r" b="b"/>
                      <a:pathLst>
                        <a:path w="40481" h="9525">
                          <a:moveTo>
                            <a:pt x="40740" y="117"/>
                          </a:moveTo>
                          <a:lnTo>
                            <a:pt x="259" y="11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01" name="Graphic 3">
                    <a:extLst>
                      <a:ext uri="{FF2B5EF4-FFF2-40B4-BE49-F238E27FC236}">
                        <a16:creationId xmlns:a16="http://schemas.microsoft.com/office/drawing/2014/main" id="{77F67E1F-057D-9F7A-FDC0-875AC938CBFB}"/>
                      </a:ext>
                    </a:extLst>
                  </p:cNvPr>
                  <p:cNvGrpSpPr/>
                  <p:nvPr/>
                </p:nvGrpSpPr>
                <p:grpSpPr>
                  <a:xfrm>
                    <a:off x="5473898" y="3661640"/>
                    <a:ext cx="67413" cy="67538"/>
                    <a:chOff x="5313738" y="3215125"/>
                    <a:chExt cx="40481" cy="40481"/>
                  </a:xfrm>
                  <a:solidFill>
                    <a:srgbClr val="000000"/>
                  </a:solidFill>
                </p:grpSpPr>
                <p:sp>
                  <p:nvSpPr>
                    <p:cNvPr id="1693" name="Freeform: Shape 1692">
                      <a:extLst>
                        <a:ext uri="{FF2B5EF4-FFF2-40B4-BE49-F238E27FC236}">
                          <a16:creationId xmlns:a16="http://schemas.microsoft.com/office/drawing/2014/main" id="{E766756E-FB1C-9E67-89A4-11B70EA320E0}"/>
                        </a:ext>
                      </a:extLst>
                    </p:cNvPr>
                    <p:cNvSpPr/>
                    <p:nvPr/>
                  </p:nvSpPr>
                  <p:spPr>
                    <a:xfrm>
                      <a:off x="5334026" y="3215125"/>
                      <a:ext cx="9525" cy="40481"/>
                    </a:xfrm>
                    <a:custGeom>
                      <a:avLst/>
                      <a:gdLst>
                        <a:gd name="connsiteX0" fmla="*/ 259 w 9525"/>
                        <a:gd name="connsiteY0" fmla="*/ 117 h 40481"/>
                        <a:gd name="connsiteX1" fmla="*/ 259 w 9525"/>
                        <a:gd name="connsiteY1" fmla="*/ 40598 h 40481"/>
                      </a:gdLst>
                      <a:ahLst/>
                      <a:cxnLst>
                        <a:cxn ang="0">
                          <a:pos x="connsiteX0" y="connsiteY0"/>
                        </a:cxn>
                        <a:cxn ang="0">
                          <a:pos x="connsiteX1" y="connsiteY1"/>
                        </a:cxn>
                      </a:cxnLst>
                      <a:rect l="l" t="t" r="r" b="b"/>
                      <a:pathLst>
                        <a:path w="9525" h="40481">
                          <a:moveTo>
                            <a:pt x="259" y="117"/>
                          </a:moveTo>
                          <a:lnTo>
                            <a:pt x="259" y="4059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94" name="Freeform: Shape 1693">
                      <a:extLst>
                        <a:ext uri="{FF2B5EF4-FFF2-40B4-BE49-F238E27FC236}">
                          <a16:creationId xmlns:a16="http://schemas.microsoft.com/office/drawing/2014/main" id="{E78F5FD1-5FBE-FB40-A7AA-85527D4F5AE4}"/>
                        </a:ext>
                      </a:extLst>
                    </p:cNvPr>
                    <p:cNvSpPr/>
                    <p:nvPr/>
                  </p:nvSpPr>
                  <p:spPr>
                    <a:xfrm>
                      <a:off x="5313738" y="3235413"/>
                      <a:ext cx="40481" cy="9525"/>
                    </a:xfrm>
                    <a:custGeom>
                      <a:avLst/>
                      <a:gdLst>
                        <a:gd name="connsiteX0" fmla="*/ 40741 w 40481"/>
                        <a:gd name="connsiteY0" fmla="*/ 117 h 9525"/>
                        <a:gd name="connsiteX1" fmla="*/ 259 w 40481"/>
                        <a:gd name="connsiteY1" fmla="*/ 117 h 9525"/>
                      </a:gdLst>
                      <a:ahLst/>
                      <a:cxnLst>
                        <a:cxn ang="0">
                          <a:pos x="connsiteX0" y="connsiteY0"/>
                        </a:cxn>
                        <a:cxn ang="0">
                          <a:pos x="connsiteX1" y="connsiteY1"/>
                        </a:cxn>
                      </a:cxnLst>
                      <a:rect l="l" t="t" r="r" b="b"/>
                      <a:pathLst>
                        <a:path w="40481" h="9525">
                          <a:moveTo>
                            <a:pt x="40741" y="117"/>
                          </a:moveTo>
                          <a:lnTo>
                            <a:pt x="259" y="11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02" name="Graphic 3">
                    <a:extLst>
                      <a:ext uri="{FF2B5EF4-FFF2-40B4-BE49-F238E27FC236}">
                        <a16:creationId xmlns:a16="http://schemas.microsoft.com/office/drawing/2014/main" id="{2ECE67E2-EBF7-C0F4-9D41-432851B1E55D}"/>
                      </a:ext>
                    </a:extLst>
                  </p:cNvPr>
                  <p:cNvGrpSpPr/>
                  <p:nvPr/>
                </p:nvGrpSpPr>
                <p:grpSpPr>
                  <a:xfrm>
                    <a:off x="5479924" y="3661640"/>
                    <a:ext cx="67413" cy="67538"/>
                    <a:chOff x="5317357" y="3215125"/>
                    <a:chExt cx="40481" cy="40481"/>
                  </a:xfrm>
                  <a:solidFill>
                    <a:srgbClr val="000000"/>
                  </a:solidFill>
                </p:grpSpPr>
                <p:sp>
                  <p:nvSpPr>
                    <p:cNvPr id="1691" name="Freeform: Shape 1690">
                      <a:extLst>
                        <a:ext uri="{FF2B5EF4-FFF2-40B4-BE49-F238E27FC236}">
                          <a16:creationId xmlns:a16="http://schemas.microsoft.com/office/drawing/2014/main" id="{AA36B607-B5F8-C1D2-923F-2A932EDF53C6}"/>
                        </a:ext>
                      </a:extLst>
                    </p:cNvPr>
                    <p:cNvSpPr/>
                    <p:nvPr/>
                  </p:nvSpPr>
                  <p:spPr>
                    <a:xfrm>
                      <a:off x="5337646" y="3215125"/>
                      <a:ext cx="9525" cy="40481"/>
                    </a:xfrm>
                    <a:custGeom>
                      <a:avLst/>
                      <a:gdLst>
                        <a:gd name="connsiteX0" fmla="*/ 260 w 9525"/>
                        <a:gd name="connsiteY0" fmla="*/ 117 h 40481"/>
                        <a:gd name="connsiteX1" fmla="*/ 260 w 9525"/>
                        <a:gd name="connsiteY1" fmla="*/ 40598 h 40481"/>
                      </a:gdLst>
                      <a:ahLst/>
                      <a:cxnLst>
                        <a:cxn ang="0">
                          <a:pos x="connsiteX0" y="connsiteY0"/>
                        </a:cxn>
                        <a:cxn ang="0">
                          <a:pos x="connsiteX1" y="connsiteY1"/>
                        </a:cxn>
                      </a:cxnLst>
                      <a:rect l="l" t="t" r="r" b="b"/>
                      <a:pathLst>
                        <a:path w="9525" h="40481">
                          <a:moveTo>
                            <a:pt x="260" y="117"/>
                          </a:moveTo>
                          <a:lnTo>
                            <a:pt x="260" y="4059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92" name="Freeform: Shape 1691">
                      <a:extLst>
                        <a:ext uri="{FF2B5EF4-FFF2-40B4-BE49-F238E27FC236}">
                          <a16:creationId xmlns:a16="http://schemas.microsoft.com/office/drawing/2014/main" id="{8955859B-3F97-ADA0-B2BB-FF2A22DBF843}"/>
                        </a:ext>
                      </a:extLst>
                    </p:cNvPr>
                    <p:cNvSpPr/>
                    <p:nvPr/>
                  </p:nvSpPr>
                  <p:spPr>
                    <a:xfrm>
                      <a:off x="5317357" y="3235413"/>
                      <a:ext cx="40481" cy="9525"/>
                    </a:xfrm>
                    <a:custGeom>
                      <a:avLst/>
                      <a:gdLst>
                        <a:gd name="connsiteX0" fmla="*/ 40741 w 40481"/>
                        <a:gd name="connsiteY0" fmla="*/ 117 h 9525"/>
                        <a:gd name="connsiteX1" fmla="*/ 260 w 40481"/>
                        <a:gd name="connsiteY1" fmla="*/ 117 h 9525"/>
                      </a:gdLst>
                      <a:ahLst/>
                      <a:cxnLst>
                        <a:cxn ang="0">
                          <a:pos x="connsiteX0" y="connsiteY0"/>
                        </a:cxn>
                        <a:cxn ang="0">
                          <a:pos x="connsiteX1" y="connsiteY1"/>
                        </a:cxn>
                      </a:cxnLst>
                      <a:rect l="l" t="t" r="r" b="b"/>
                      <a:pathLst>
                        <a:path w="40481" h="9525">
                          <a:moveTo>
                            <a:pt x="40741" y="117"/>
                          </a:moveTo>
                          <a:lnTo>
                            <a:pt x="260" y="11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03" name="Graphic 3">
                    <a:extLst>
                      <a:ext uri="{FF2B5EF4-FFF2-40B4-BE49-F238E27FC236}">
                        <a16:creationId xmlns:a16="http://schemas.microsoft.com/office/drawing/2014/main" id="{BBC25C61-7E98-2E38-F78A-3FF9850AC9C4}"/>
                      </a:ext>
                    </a:extLst>
                  </p:cNvPr>
                  <p:cNvGrpSpPr/>
                  <p:nvPr/>
                </p:nvGrpSpPr>
                <p:grpSpPr>
                  <a:xfrm>
                    <a:off x="5510221" y="3661640"/>
                    <a:ext cx="67413" cy="67538"/>
                    <a:chOff x="5335550" y="3215125"/>
                    <a:chExt cx="40481" cy="40481"/>
                  </a:xfrm>
                  <a:solidFill>
                    <a:srgbClr val="000000"/>
                  </a:solidFill>
                </p:grpSpPr>
                <p:sp>
                  <p:nvSpPr>
                    <p:cNvPr id="1689" name="Freeform: Shape 1688">
                      <a:extLst>
                        <a:ext uri="{FF2B5EF4-FFF2-40B4-BE49-F238E27FC236}">
                          <a16:creationId xmlns:a16="http://schemas.microsoft.com/office/drawing/2014/main" id="{E7C98696-8B27-1052-CB25-01962CAF2F33}"/>
                        </a:ext>
                      </a:extLst>
                    </p:cNvPr>
                    <p:cNvSpPr/>
                    <p:nvPr/>
                  </p:nvSpPr>
                  <p:spPr>
                    <a:xfrm>
                      <a:off x="5355838" y="3215125"/>
                      <a:ext cx="9525" cy="40481"/>
                    </a:xfrm>
                    <a:custGeom>
                      <a:avLst/>
                      <a:gdLst>
                        <a:gd name="connsiteX0" fmla="*/ 262 w 9525"/>
                        <a:gd name="connsiteY0" fmla="*/ 117 h 40481"/>
                        <a:gd name="connsiteX1" fmla="*/ 262 w 9525"/>
                        <a:gd name="connsiteY1" fmla="*/ 40598 h 40481"/>
                      </a:gdLst>
                      <a:ahLst/>
                      <a:cxnLst>
                        <a:cxn ang="0">
                          <a:pos x="connsiteX0" y="connsiteY0"/>
                        </a:cxn>
                        <a:cxn ang="0">
                          <a:pos x="connsiteX1" y="connsiteY1"/>
                        </a:cxn>
                      </a:cxnLst>
                      <a:rect l="l" t="t" r="r" b="b"/>
                      <a:pathLst>
                        <a:path w="9525" h="40481">
                          <a:moveTo>
                            <a:pt x="262" y="117"/>
                          </a:moveTo>
                          <a:lnTo>
                            <a:pt x="262" y="4059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90" name="Freeform: Shape 1689">
                      <a:extLst>
                        <a:ext uri="{FF2B5EF4-FFF2-40B4-BE49-F238E27FC236}">
                          <a16:creationId xmlns:a16="http://schemas.microsoft.com/office/drawing/2014/main" id="{CB86AE84-35B8-F303-6FDD-13BF73334663}"/>
                        </a:ext>
                      </a:extLst>
                    </p:cNvPr>
                    <p:cNvSpPr/>
                    <p:nvPr/>
                  </p:nvSpPr>
                  <p:spPr>
                    <a:xfrm>
                      <a:off x="5335550" y="3235413"/>
                      <a:ext cx="40481" cy="9525"/>
                    </a:xfrm>
                    <a:custGeom>
                      <a:avLst/>
                      <a:gdLst>
                        <a:gd name="connsiteX0" fmla="*/ 40743 w 40481"/>
                        <a:gd name="connsiteY0" fmla="*/ 117 h 9525"/>
                        <a:gd name="connsiteX1" fmla="*/ 262 w 40481"/>
                        <a:gd name="connsiteY1" fmla="*/ 117 h 9525"/>
                      </a:gdLst>
                      <a:ahLst/>
                      <a:cxnLst>
                        <a:cxn ang="0">
                          <a:pos x="connsiteX0" y="connsiteY0"/>
                        </a:cxn>
                        <a:cxn ang="0">
                          <a:pos x="connsiteX1" y="connsiteY1"/>
                        </a:cxn>
                      </a:cxnLst>
                      <a:rect l="l" t="t" r="r" b="b"/>
                      <a:pathLst>
                        <a:path w="40481" h="9525">
                          <a:moveTo>
                            <a:pt x="40743" y="117"/>
                          </a:moveTo>
                          <a:lnTo>
                            <a:pt x="262" y="11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04" name="Graphic 3">
                    <a:extLst>
                      <a:ext uri="{FF2B5EF4-FFF2-40B4-BE49-F238E27FC236}">
                        <a16:creationId xmlns:a16="http://schemas.microsoft.com/office/drawing/2014/main" id="{D336031B-FE31-5880-4E69-B5CC7C55F1D1}"/>
                      </a:ext>
                    </a:extLst>
                  </p:cNvPr>
                  <p:cNvGrpSpPr/>
                  <p:nvPr/>
                </p:nvGrpSpPr>
                <p:grpSpPr>
                  <a:xfrm>
                    <a:off x="5516408" y="3661640"/>
                    <a:ext cx="67413" cy="67538"/>
                    <a:chOff x="5339265" y="3215125"/>
                    <a:chExt cx="40481" cy="40481"/>
                  </a:xfrm>
                  <a:solidFill>
                    <a:srgbClr val="000000"/>
                  </a:solidFill>
                </p:grpSpPr>
                <p:sp>
                  <p:nvSpPr>
                    <p:cNvPr id="1687" name="Freeform: Shape 1686">
                      <a:extLst>
                        <a:ext uri="{FF2B5EF4-FFF2-40B4-BE49-F238E27FC236}">
                          <a16:creationId xmlns:a16="http://schemas.microsoft.com/office/drawing/2014/main" id="{D7A9494C-AFC3-8455-83A6-CE016654D867}"/>
                        </a:ext>
                      </a:extLst>
                    </p:cNvPr>
                    <p:cNvSpPr/>
                    <p:nvPr/>
                  </p:nvSpPr>
                  <p:spPr>
                    <a:xfrm>
                      <a:off x="5359553" y="3215125"/>
                      <a:ext cx="9525" cy="40481"/>
                    </a:xfrm>
                    <a:custGeom>
                      <a:avLst/>
                      <a:gdLst>
                        <a:gd name="connsiteX0" fmla="*/ 262 w 9525"/>
                        <a:gd name="connsiteY0" fmla="*/ 117 h 40481"/>
                        <a:gd name="connsiteX1" fmla="*/ 262 w 9525"/>
                        <a:gd name="connsiteY1" fmla="*/ 40598 h 40481"/>
                      </a:gdLst>
                      <a:ahLst/>
                      <a:cxnLst>
                        <a:cxn ang="0">
                          <a:pos x="connsiteX0" y="connsiteY0"/>
                        </a:cxn>
                        <a:cxn ang="0">
                          <a:pos x="connsiteX1" y="connsiteY1"/>
                        </a:cxn>
                      </a:cxnLst>
                      <a:rect l="l" t="t" r="r" b="b"/>
                      <a:pathLst>
                        <a:path w="9525" h="40481">
                          <a:moveTo>
                            <a:pt x="262" y="117"/>
                          </a:moveTo>
                          <a:lnTo>
                            <a:pt x="262" y="4059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88" name="Freeform: Shape 1687">
                      <a:extLst>
                        <a:ext uri="{FF2B5EF4-FFF2-40B4-BE49-F238E27FC236}">
                          <a16:creationId xmlns:a16="http://schemas.microsoft.com/office/drawing/2014/main" id="{BFC49209-6600-63C6-AA20-DE4FF06194CA}"/>
                        </a:ext>
                      </a:extLst>
                    </p:cNvPr>
                    <p:cNvSpPr/>
                    <p:nvPr/>
                  </p:nvSpPr>
                  <p:spPr>
                    <a:xfrm>
                      <a:off x="5339265" y="3235413"/>
                      <a:ext cx="40481" cy="9525"/>
                    </a:xfrm>
                    <a:custGeom>
                      <a:avLst/>
                      <a:gdLst>
                        <a:gd name="connsiteX0" fmla="*/ 40743 w 40481"/>
                        <a:gd name="connsiteY0" fmla="*/ 117 h 9525"/>
                        <a:gd name="connsiteX1" fmla="*/ 262 w 40481"/>
                        <a:gd name="connsiteY1" fmla="*/ 117 h 9525"/>
                      </a:gdLst>
                      <a:ahLst/>
                      <a:cxnLst>
                        <a:cxn ang="0">
                          <a:pos x="connsiteX0" y="connsiteY0"/>
                        </a:cxn>
                        <a:cxn ang="0">
                          <a:pos x="connsiteX1" y="connsiteY1"/>
                        </a:cxn>
                      </a:cxnLst>
                      <a:rect l="l" t="t" r="r" b="b"/>
                      <a:pathLst>
                        <a:path w="40481" h="9525">
                          <a:moveTo>
                            <a:pt x="40743" y="117"/>
                          </a:moveTo>
                          <a:lnTo>
                            <a:pt x="262" y="11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05" name="Graphic 3">
                    <a:extLst>
                      <a:ext uri="{FF2B5EF4-FFF2-40B4-BE49-F238E27FC236}">
                        <a16:creationId xmlns:a16="http://schemas.microsoft.com/office/drawing/2014/main" id="{818B0590-10E5-CB11-314B-F815546309E1}"/>
                      </a:ext>
                    </a:extLst>
                  </p:cNvPr>
                  <p:cNvGrpSpPr/>
                  <p:nvPr/>
                </p:nvGrpSpPr>
                <p:grpSpPr>
                  <a:xfrm>
                    <a:off x="5522434" y="3678803"/>
                    <a:ext cx="67413" cy="67538"/>
                    <a:chOff x="5342884" y="3225412"/>
                    <a:chExt cx="40481" cy="40481"/>
                  </a:xfrm>
                  <a:solidFill>
                    <a:srgbClr val="000000"/>
                  </a:solidFill>
                </p:grpSpPr>
                <p:sp>
                  <p:nvSpPr>
                    <p:cNvPr id="1685" name="Freeform: Shape 1684">
                      <a:extLst>
                        <a:ext uri="{FF2B5EF4-FFF2-40B4-BE49-F238E27FC236}">
                          <a16:creationId xmlns:a16="http://schemas.microsoft.com/office/drawing/2014/main" id="{2E9D7802-1DF3-59EA-CF5B-A3E54A5CD479}"/>
                        </a:ext>
                      </a:extLst>
                    </p:cNvPr>
                    <p:cNvSpPr/>
                    <p:nvPr/>
                  </p:nvSpPr>
                  <p:spPr>
                    <a:xfrm>
                      <a:off x="5363173" y="3225412"/>
                      <a:ext cx="9525" cy="40481"/>
                    </a:xfrm>
                    <a:custGeom>
                      <a:avLst/>
                      <a:gdLst>
                        <a:gd name="connsiteX0" fmla="*/ 262 w 9525"/>
                        <a:gd name="connsiteY0" fmla="*/ 118 h 40481"/>
                        <a:gd name="connsiteX1" fmla="*/ 262 w 9525"/>
                        <a:gd name="connsiteY1" fmla="*/ 40599 h 40481"/>
                      </a:gdLst>
                      <a:ahLst/>
                      <a:cxnLst>
                        <a:cxn ang="0">
                          <a:pos x="connsiteX0" y="connsiteY0"/>
                        </a:cxn>
                        <a:cxn ang="0">
                          <a:pos x="connsiteX1" y="connsiteY1"/>
                        </a:cxn>
                      </a:cxnLst>
                      <a:rect l="l" t="t" r="r" b="b"/>
                      <a:pathLst>
                        <a:path w="9525" h="40481">
                          <a:moveTo>
                            <a:pt x="262" y="118"/>
                          </a:moveTo>
                          <a:lnTo>
                            <a:pt x="262" y="4059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86" name="Freeform: Shape 1685">
                      <a:extLst>
                        <a:ext uri="{FF2B5EF4-FFF2-40B4-BE49-F238E27FC236}">
                          <a16:creationId xmlns:a16="http://schemas.microsoft.com/office/drawing/2014/main" id="{325ADF36-D889-3659-FBE1-2E3E9E56CB33}"/>
                        </a:ext>
                      </a:extLst>
                    </p:cNvPr>
                    <p:cNvSpPr/>
                    <p:nvPr/>
                  </p:nvSpPr>
                  <p:spPr>
                    <a:xfrm>
                      <a:off x="5342884" y="3245700"/>
                      <a:ext cx="40481" cy="9525"/>
                    </a:xfrm>
                    <a:custGeom>
                      <a:avLst/>
                      <a:gdLst>
                        <a:gd name="connsiteX0" fmla="*/ 40744 w 40481"/>
                        <a:gd name="connsiteY0" fmla="*/ 118 h 9525"/>
                        <a:gd name="connsiteX1" fmla="*/ 262 w 40481"/>
                        <a:gd name="connsiteY1" fmla="*/ 118 h 9525"/>
                      </a:gdLst>
                      <a:ahLst/>
                      <a:cxnLst>
                        <a:cxn ang="0">
                          <a:pos x="connsiteX0" y="connsiteY0"/>
                        </a:cxn>
                        <a:cxn ang="0">
                          <a:pos x="connsiteX1" y="connsiteY1"/>
                        </a:cxn>
                      </a:cxnLst>
                      <a:rect l="l" t="t" r="r" b="b"/>
                      <a:pathLst>
                        <a:path w="40481" h="9525">
                          <a:moveTo>
                            <a:pt x="40744" y="118"/>
                          </a:moveTo>
                          <a:lnTo>
                            <a:pt x="262" y="11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06" name="Graphic 3">
                    <a:extLst>
                      <a:ext uri="{FF2B5EF4-FFF2-40B4-BE49-F238E27FC236}">
                        <a16:creationId xmlns:a16="http://schemas.microsoft.com/office/drawing/2014/main" id="{F692B302-FFF5-5937-DAB7-3BAF5BA1BE3C}"/>
                      </a:ext>
                    </a:extLst>
                  </p:cNvPr>
                  <p:cNvGrpSpPr/>
                  <p:nvPr/>
                </p:nvGrpSpPr>
                <p:grpSpPr>
                  <a:xfrm>
                    <a:off x="5595241" y="3696282"/>
                    <a:ext cx="67413" cy="67538"/>
                    <a:chOff x="5386604" y="3235889"/>
                    <a:chExt cx="40481" cy="40481"/>
                  </a:xfrm>
                  <a:solidFill>
                    <a:srgbClr val="000000"/>
                  </a:solidFill>
                </p:grpSpPr>
                <p:sp>
                  <p:nvSpPr>
                    <p:cNvPr id="1683" name="Freeform: Shape 1682">
                      <a:extLst>
                        <a:ext uri="{FF2B5EF4-FFF2-40B4-BE49-F238E27FC236}">
                          <a16:creationId xmlns:a16="http://schemas.microsoft.com/office/drawing/2014/main" id="{026E64F9-9051-2E97-2C45-7E73F496CF5D}"/>
                        </a:ext>
                      </a:extLst>
                    </p:cNvPr>
                    <p:cNvSpPr/>
                    <p:nvPr/>
                  </p:nvSpPr>
                  <p:spPr>
                    <a:xfrm>
                      <a:off x="5406892" y="3235889"/>
                      <a:ext cx="9525" cy="40481"/>
                    </a:xfrm>
                    <a:custGeom>
                      <a:avLst/>
                      <a:gdLst>
                        <a:gd name="connsiteX0" fmla="*/ 267 w 9525"/>
                        <a:gd name="connsiteY0" fmla="*/ 119 h 40481"/>
                        <a:gd name="connsiteX1" fmla="*/ 267 w 9525"/>
                        <a:gd name="connsiteY1" fmla="*/ 40600 h 40481"/>
                      </a:gdLst>
                      <a:ahLst/>
                      <a:cxnLst>
                        <a:cxn ang="0">
                          <a:pos x="connsiteX0" y="connsiteY0"/>
                        </a:cxn>
                        <a:cxn ang="0">
                          <a:pos x="connsiteX1" y="connsiteY1"/>
                        </a:cxn>
                      </a:cxnLst>
                      <a:rect l="l" t="t" r="r" b="b"/>
                      <a:pathLst>
                        <a:path w="9525" h="40481">
                          <a:moveTo>
                            <a:pt x="267" y="119"/>
                          </a:moveTo>
                          <a:lnTo>
                            <a:pt x="267" y="4060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84" name="Freeform: Shape 1683">
                      <a:extLst>
                        <a:ext uri="{FF2B5EF4-FFF2-40B4-BE49-F238E27FC236}">
                          <a16:creationId xmlns:a16="http://schemas.microsoft.com/office/drawing/2014/main" id="{DD37B8F3-6B39-E7BA-15F8-F939837112A1}"/>
                        </a:ext>
                      </a:extLst>
                    </p:cNvPr>
                    <p:cNvSpPr/>
                    <p:nvPr/>
                  </p:nvSpPr>
                  <p:spPr>
                    <a:xfrm>
                      <a:off x="5386604" y="3256177"/>
                      <a:ext cx="40481" cy="9525"/>
                    </a:xfrm>
                    <a:custGeom>
                      <a:avLst/>
                      <a:gdLst>
                        <a:gd name="connsiteX0" fmla="*/ 40748 w 40481"/>
                        <a:gd name="connsiteY0" fmla="*/ 119 h 9525"/>
                        <a:gd name="connsiteX1" fmla="*/ 267 w 40481"/>
                        <a:gd name="connsiteY1" fmla="*/ 119 h 9525"/>
                      </a:gdLst>
                      <a:ahLst/>
                      <a:cxnLst>
                        <a:cxn ang="0">
                          <a:pos x="connsiteX0" y="connsiteY0"/>
                        </a:cxn>
                        <a:cxn ang="0">
                          <a:pos x="connsiteX1" y="connsiteY1"/>
                        </a:cxn>
                      </a:cxnLst>
                      <a:rect l="l" t="t" r="r" b="b"/>
                      <a:pathLst>
                        <a:path w="40481" h="9525">
                          <a:moveTo>
                            <a:pt x="40748" y="119"/>
                          </a:moveTo>
                          <a:lnTo>
                            <a:pt x="267" y="11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07" name="Graphic 3">
                    <a:extLst>
                      <a:ext uri="{FF2B5EF4-FFF2-40B4-BE49-F238E27FC236}">
                        <a16:creationId xmlns:a16="http://schemas.microsoft.com/office/drawing/2014/main" id="{D6D9F985-F8B0-D3EE-48C0-E58EFC463ADD}"/>
                      </a:ext>
                    </a:extLst>
                  </p:cNvPr>
                  <p:cNvGrpSpPr/>
                  <p:nvPr/>
                </p:nvGrpSpPr>
                <p:grpSpPr>
                  <a:xfrm>
                    <a:off x="5601427" y="3696282"/>
                    <a:ext cx="67413" cy="67538"/>
                    <a:chOff x="5390319" y="3235889"/>
                    <a:chExt cx="40481" cy="40481"/>
                  </a:xfrm>
                  <a:solidFill>
                    <a:srgbClr val="000000"/>
                  </a:solidFill>
                </p:grpSpPr>
                <p:sp>
                  <p:nvSpPr>
                    <p:cNvPr id="1681" name="Freeform: Shape 1680">
                      <a:extLst>
                        <a:ext uri="{FF2B5EF4-FFF2-40B4-BE49-F238E27FC236}">
                          <a16:creationId xmlns:a16="http://schemas.microsoft.com/office/drawing/2014/main" id="{66F417E6-77BA-1960-F3DC-D7C41EEEC666}"/>
                        </a:ext>
                      </a:extLst>
                    </p:cNvPr>
                    <p:cNvSpPr/>
                    <p:nvPr/>
                  </p:nvSpPr>
                  <p:spPr>
                    <a:xfrm>
                      <a:off x="5410607" y="3235889"/>
                      <a:ext cx="9525" cy="40481"/>
                    </a:xfrm>
                    <a:custGeom>
                      <a:avLst/>
                      <a:gdLst>
                        <a:gd name="connsiteX0" fmla="*/ 267 w 9525"/>
                        <a:gd name="connsiteY0" fmla="*/ 119 h 40481"/>
                        <a:gd name="connsiteX1" fmla="*/ 267 w 9525"/>
                        <a:gd name="connsiteY1" fmla="*/ 40600 h 40481"/>
                      </a:gdLst>
                      <a:ahLst/>
                      <a:cxnLst>
                        <a:cxn ang="0">
                          <a:pos x="connsiteX0" y="connsiteY0"/>
                        </a:cxn>
                        <a:cxn ang="0">
                          <a:pos x="connsiteX1" y="connsiteY1"/>
                        </a:cxn>
                      </a:cxnLst>
                      <a:rect l="l" t="t" r="r" b="b"/>
                      <a:pathLst>
                        <a:path w="9525" h="40481">
                          <a:moveTo>
                            <a:pt x="267" y="119"/>
                          </a:moveTo>
                          <a:lnTo>
                            <a:pt x="267" y="4060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82" name="Freeform: Shape 1681">
                      <a:extLst>
                        <a:ext uri="{FF2B5EF4-FFF2-40B4-BE49-F238E27FC236}">
                          <a16:creationId xmlns:a16="http://schemas.microsoft.com/office/drawing/2014/main" id="{0988797B-42A4-18BD-802F-2067E1DE991E}"/>
                        </a:ext>
                      </a:extLst>
                    </p:cNvPr>
                    <p:cNvSpPr/>
                    <p:nvPr/>
                  </p:nvSpPr>
                  <p:spPr>
                    <a:xfrm>
                      <a:off x="5390319" y="3256177"/>
                      <a:ext cx="40481" cy="9525"/>
                    </a:xfrm>
                    <a:custGeom>
                      <a:avLst/>
                      <a:gdLst>
                        <a:gd name="connsiteX0" fmla="*/ 40749 w 40481"/>
                        <a:gd name="connsiteY0" fmla="*/ 119 h 9525"/>
                        <a:gd name="connsiteX1" fmla="*/ 267 w 40481"/>
                        <a:gd name="connsiteY1" fmla="*/ 119 h 9525"/>
                      </a:gdLst>
                      <a:ahLst/>
                      <a:cxnLst>
                        <a:cxn ang="0">
                          <a:pos x="connsiteX0" y="connsiteY0"/>
                        </a:cxn>
                        <a:cxn ang="0">
                          <a:pos x="connsiteX1" y="connsiteY1"/>
                        </a:cxn>
                      </a:cxnLst>
                      <a:rect l="l" t="t" r="r" b="b"/>
                      <a:pathLst>
                        <a:path w="40481" h="9525">
                          <a:moveTo>
                            <a:pt x="40749" y="119"/>
                          </a:moveTo>
                          <a:lnTo>
                            <a:pt x="267" y="11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08" name="Graphic 3">
                    <a:extLst>
                      <a:ext uri="{FF2B5EF4-FFF2-40B4-BE49-F238E27FC236}">
                        <a16:creationId xmlns:a16="http://schemas.microsoft.com/office/drawing/2014/main" id="{D3AD364D-45A3-19BE-4775-6651854726AF}"/>
                      </a:ext>
                    </a:extLst>
                  </p:cNvPr>
                  <p:cNvGrpSpPr/>
                  <p:nvPr/>
                </p:nvGrpSpPr>
                <p:grpSpPr>
                  <a:xfrm>
                    <a:off x="5771309" y="3721550"/>
                    <a:ext cx="67413" cy="67538"/>
                    <a:chOff x="5492332" y="3251034"/>
                    <a:chExt cx="40481" cy="40481"/>
                  </a:xfrm>
                  <a:solidFill>
                    <a:srgbClr val="000000"/>
                  </a:solidFill>
                </p:grpSpPr>
                <p:sp>
                  <p:nvSpPr>
                    <p:cNvPr id="1679" name="Freeform: Shape 1678">
                      <a:extLst>
                        <a:ext uri="{FF2B5EF4-FFF2-40B4-BE49-F238E27FC236}">
                          <a16:creationId xmlns:a16="http://schemas.microsoft.com/office/drawing/2014/main" id="{A20F06A4-91C9-D256-B544-A2815724D7BC}"/>
                        </a:ext>
                      </a:extLst>
                    </p:cNvPr>
                    <p:cNvSpPr/>
                    <p:nvPr/>
                  </p:nvSpPr>
                  <p:spPr>
                    <a:xfrm>
                      <a:off x="5512620" y="3251034"/>
                      <a:ext cx="9525" cy="40481"/>
                    </a:xfrm>
                    <a:custGeom>
                      <a:avLst/>
                      <a:gdLst>
                        <a:gd name="connsiteX0" fmla="*/ 278 w 9525"/>
                        <a:gd name="connsiteY0" fmla="*/ 120 h 40481"/>
                        <a:gd name="connsiteX1" fmla="*/ 278 w 9525"/>
                        <a:gd name="connsiteY1" fmla="*/ 40602 h 40481"/>
                      </a:gdLst>
                      <a:ahLst/>
                      <a:cxnLst>
                        <a:cxn ang="0">
                          <a:pos x="connsiteX0" y="connsiteY0"/>
                        </a:cxn>
                        <a:cxn ang="0">
                          <a:pos x="connsiteX1" y="connsiteY1"/>
                        </a:cxn>
                      </a:cxnLst>
                      <a:rect l="l" t="t" r="r" b="b"/>
                      <a:pathLst>
                        <a:path w="9525" h="40481">
                          <a:moveTo>
                            <a:pt x="278" y="120"/>
                          </a:moveTo>
                          <a:lnTo>
                            <a:pt x="278" y="4060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80" name="Freeform: Shape 1679">
                      <a:extLst>
                        <a:ext uri="{FF2B5EF4-FFF2-40B4-BE49-F238E27FC236}">
                          <a16:creationId xmlns:a16="http://schemas.microsoft.com/office/drawing/2014/main" id="{0D5A707A-8F10-275F-7907-B54A91E7222B}"/>
                        </a:ext>
                      </a:extLst>
                    </p:cNvPr>
                    <p:cNvSpPr/>
                    <p:nvPr/>
                  </p:nvSpPr>
                  <p:spPr>
                    <a:xfrm>
                      <a:off x="5492332" y="3271322"/>
                      <a:ext cx="40481" cy="9525"/>
                    </a:xfrm>
                    <a:custGeom>
                      <a:avLst/>
                      <a:gdLst>
                        <a:gd name="connsiteX0" fmla="*/ 40759 w 40481"/>
                        <a:gd name="connsiteY0" fmla="*/ 120 h 9525"/>
                        <a:gd name="connsiteX1" fmla="*/ 278 w 40481"/>
                        <a:gd name="connsiteY1" fmla="*/ 120 h 9525"/>
                      </a:gdLst>
                      <a:ahLst/>
                      <a:cxnLst>
                        <a:cxn ang="0">
                          <a:pos x="connsiteX0" y="connsiteY0"/>
                        </a:cxn>
                        <a:cxn ang="0">
                          <a:pos x="connsiteX1" y="connsiteY1"/>
                        </a:cxn>
                      </a:cxnLst>
                      <a:rect l="l" t="t" r="r" b="b"/>
                      <a:pathLst>
                        <a:path w="40481" h="9525">
                          <a:moveTo>
                            <a:pt x="40759" y="120"/>
                          </a:moveTo>
                          <a:lnTo>
                            <a:pt x="278" y="12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09" name="Graphic 3">
                    <a:extLst>
                      <a:ext uri="{FF2B5EF4-FFF2-40B4-BE49-F238E27FC236}">
                        <a16:creationId xmlns:a16="http://schemas.microsoft.com/office/drawing/2014/main" id="{D0B2200C-D438-7254-167F-E34E783F1C37}"/>
                      </a:ext>
                    </a:extLst>
                  </p:cNvPr>
                  <p:cNvGrpSpPr/>
                  <p:nvPr/>
                </p:nvGrpSpPr>
                <p:grpSpPr>
                  <a:xfrm>
                    <a:off x="5777336" y="3746658"/>
                    <a:ext cx="67413" cy="67538"/>
                    <a:chOff x="5495951" y="3266083"/>
                    <a:chExt cx="40481" cy="40481"/>
                  </a:xfrm>
                  <a:solidFill>
                    <a:srgbClr val="000000"/>
                  </a:solidFill>
                </p:grpSpPr>
                <p:sp>
                  <p:nvSpPr>
                    <p:cNvPr id="1677" name="Freeform: Shape 1676">
                      <a:extLst>
                        <a:ext uri="{FF2B5EF4-FFF2-40B4-BE49-F238E27FC236}">
                          <a16:creationId xmlns:a16="http://schemas.microsoft.com/office/drawing/2014/main" id="{AA737AC3-733D-CD29-620F-3587DC1CD345}"/>
                        </a:ext>
                      </a:extLst>
                    </p:cNvPr>
                    <p:cNvSpPr/>
                    <p:nvPr/>
                  </p:nvSpPr>
                  <p:spPr>
                    <a:xfrm>
                      <a:off x="5516239" y="3266083"/>
                      <a:ext cx="9525" cy="40481"/>
                    </a:xfrm>
                    <a:custGeom>
                      <a:avLst/>
                      <a:gdLst>
                        <a:gd name="connsiteX0" fmla="*/ 278 w 9525"/>
                        <a:gd name="connsiteY0" fmla="*/ 122 h 40481"/>
                        <a:gd name="connsiteX1" fmla="*/ 278 w 9525"/>
                        <a:gd name="connsiteY1" fmla="*/ 40603 h 40481"/>
                      </a:gdLst>
                      <a:ahLst/>
                      <a:cxnLst>
                        <a:cxn ang="0">
                          <a:pos x="connsiteX0" y="connsiteY0"/>
                        </a:cxn>
                        <a:cxn ang="0">
                          <a:pos x="connsiteX1" y="connsiteY1"/>
                        </a:cxn>
                      </a:cxnLst>
                      <a:rect l="l" t="t" r="r" b="b"/>
                      <a:pathLst>
                        <a:path w="9525" h="40481">
                          <a:moveTo>
                            <a:pt x="278" y="122"/>
                          </a:moveTo>
                          <a:lnTo>
                            <a:pt x="278" y="4060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78" name="Freeform: Shape 1677">
                      <a:extLst>
                        <a:ext uri="{FF2B5EF4-FFF2-40B4-BE49-F238E27FC236}">
                          <a16:creationId xmlns:a16="http://schemas.microsoft.com/office/drawing/2014/main" id="{E58861BE-D1FE-B272-D365-F80BE3272C32}"/>
                        </a:ext>
                      </a:extLst>
                    </p:cNvPr>
                    <p:cNvSpPr/>
                    <p:nvPr/>
                  </p:nvSpPr>
                  <p:spPr>
                    <a:xfrm>
                      <a:off x="5495951" y="3286372"/>
                      <a:ext cx="40481" cy="9525"/>
                    </a:xfrm>
                    <a:custGeom>
                      <a:avLst/>
                      <a:gdLst>
                        <a:gd name="connsiteX0" fmla="*/ 40760 w 40481"/>
                        <a:gd name="connsiteY0" fmla="*/ 122 h 9525"/>
                        <a:gd name="connsiteX1" fmla="*/ 278 w 40481"/>
                        <a:gd name="connsiteY1" fmla="*/ 122 h 9525"/>
                      </a:gdLst>
                      <a:ahLst/>
                      <a:cxnLst>
                        <a:cxn ang="0">
                          <a:pos x="connsiteX0" y="connsiteY0"/>
                        </a:cxn>
                        <a:cxn ang="0">
                          <a:pos x="connsiteX1" y="connsiteY1"/>
                        </a:cxn>
                      </a:cxnLst>
                      <a:rect l="l" t="t" r="r" b="b"/>
                      <a:pathLst>
                        <a:path w="40481" h="9525">
                          <a:moveTo>
                            <a:pt x="40760" y="122"/>
                          </a:moveTo>
                          <a:lnTo>
                            <a:pt x="278" y="12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10" name="Graphic 3">
                    <a:extLst>
                      <a:ext uri="{FF2B5EF4-FFF2-40B4-BE49-F238E27FC236}">
                        <a16:creationId xmlns:a16="http://schemas.microsoft.com/office/drawing/2014/main" id="{E76B20F8-BE33-7C1F-2702-4583571AF2BD}"/>
                      </a:ext>
                    </a:extLst>
                  </p:cNvPr>
                  <p:cNvGrpSpPr/>
                  <p:nvPr/>
                </p:nvGrpSpPr>
                <p:grpSpPr>
                  <a:xfrm>
                    <a:off x="5850301" y="3808794"/>
                    <a:ext cx="67413" cy="67538"/>
                    <a:chOff x="5539766" y="3303326"/>
                    <a:chExt cx="40481" cy="40481"/>
                  </a:xfrm>
                  <a:solidFill>
                    <a:srgbClr val="000000"/>
                  </a:solidFill>
                </p:grpSpPr>
                <p:sp>
                  <p:nvSpPr>
                    <p:cNvPr id="1675" name="Freeform: Shape 1674">
                      <a:extLst>
                        <a:ext uri="{FF2B5EF4-FFF2-40B4-BE49-F238E27FC236}">
                          <a16:creationId xmlns:a16="http://schemas.microsoft.com/office/drawing/2014/main" id="{AE1A1107-34A9-A101-88DD-3AEB63D847E3}"/>
                        </a:ext>
                      </a:extLst>
                    </p:cNvPr>
                    <p:cNvSpPr/>
                    <p:nvPr/>
                  </p:nvSpPr>
                  <p:spPr>
                    <a:xfrm>
                      <a:off x="5560054" y="3303326"/>
                      <a:ext cx="9525" cy="40481"/>
                    </a:xfrm>
                    <a:custGeom>
                      <a:avLst/>
                      <a:gdLst>
                        <a:gd name="connsiteX0" fmla="*/ 283 w 9525"/>
                        <a:gd name="connsiteY0" fmla="*/ 126 h 40481"/>
                        <a:gd name="connsiteX1" fmla="*/ 283 w 9525"/>
                        <a:gd name="connsiteY1" fmla="*/ 40607 h 40481"/>
                      </a:gdLst>
                      <a:ahLst/>
                      <a:cxnLst>
                        <a:cxn ang="0">
                          <a:pos x="connsiteX0" y="connsiteY0"/>
                        </a:cxn>
                        <a:cxn ang="0">
                          <a:pos x="connsiteX1" y="connsiteY1"/>
                        </a:cxn>
                      </a:cxnLst>
                      <a:rect l="l" t="t" r="r" b="b"/>
                      <a:pathLst>
                        <a:path w="9525" h="40481">
                          <a:moveTo>
                            <a:pt x="283" y="126"/>
                          </a:moveTo>
                          <a:lnTo>
                            <a:pt x="283" y="4060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76" name="Freeform: Shape 1675">
                      <a:extLst>
                        <a:ext uri="{FF2B5EF4-FFF2-40B4-BE49-F238E27FC236}">
                          <a16:creationId xmlns:a16="http://schemas.microsoft.com/office/drawing/2014/main" id="{BF1C6BFC-647D-9E96-3D09-D60BBA3D9F85}"/>
                        </a:ext>
                      </a:extLst>
                    </p:cNvPr>
                    <p:cNvSpPr/>
                    <p:nvPr/>
                  </p:nvSpPr>
                  <p:spPr>
                    <a:xfrm>
                      <a:off x="5539766" y="3323614"/>
                      <a:ext cx="40481" cy="9525"/>
                    </a:xfrm>
                    <a:custGeom>
                      <a:avLst/>
                      <a:gdLst>
                        <a:gd name="connsiteX0" fmla="*/ 40764 w 40481"/>
                        <a:gd name="connsiteY0" fmla="*/ 126 h 9525"/>
                        <a:gd name="connsiteX1" fmla="*/ 283 w 40481"/>
                        <a:gd name="connsiteY1" fmla="*/ 126 h 9525"/>
                      </a:gdLst>
                      <a:ahLst/>
                      <a:cxnLst>
                        <a:cxn ang="0">
                          <a:pos x="connsiteX0" y="connsiteY0"/>
                        </a:cxn>
                        <a:cxn ang="0">
                          <a:pos x="connsiteX1" y="connsiteY1"/>
                        </a:cxn>
                      </a:cxnLst>
                      <a:rect l="l" t="t" r="r" b="b"/>
                      <a:pathLst>
                        <a:path w="40481" h="9525">
                          <a:moveTo>
                            <a:pt x="40764" y="126"/>
                          </a:moveTo>
                          <a:lnTo>
                            <a:pt x="283" y="12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11" name="Graphic 3">
                    <a:extLst>
                      <a:ext uri="{FF2B5EF4-FFF2-40B4-BE49-F238E27FC236}">
                        <a16:creationId xmlns:a16="http://schemas.microsoft.com/office/drawing/2014/main" id="{EF70E562-8791-846A-7DF2-696352A99B4E}"/>
                      </a:ext>
                    </a:extLst>
                  </p:cNvPr>
                  <p:cNvGrpSpPr/>
                  <p:nvPr/>
                </p:nvGrpSpPr>
                <p:grpSpPr>
                  <a:xfrm>
                    <a:off x="5904866" y="3834855"/>
                    <a:ext cx="67413" cy="67538"/>
                    <a:chOff x="5572532" y="3318947"/>
                    <a:chExt cx="40481" cy="40481"/>
                  </a:xfrm>
                  <a:solidFill>
                    <a:srgbClr val="000000"/>
                  </a:solidFill>
                </p:grpSpPr>
                <p:sp>
                  <p:nvSpPr>
                    <p:cNvPr id="1673" name="Freeform: Shape 1672">
                      <a:extLst>
                        <a:ext uri="{FF2B5EF4-FFF2-40B4-BE49-F238E27FC236}">
                          <a16:creationId xmlns:a16="http://schemas.microsoft.com/office/drawing/2014/main" id="{821FCC73-8F4D-C6A2-54EF-E5D9FAB35278}"/>
                        </a:ext>
                      </a:extLst>
                    </p:cNvPr>
                    <p:cNvSpPr/>
                    <p:nvPr/>
                  </p:nvSpPr>
                  <p:spPr>
                    <a:xfrm>
                      <a:off x="5592820" y="3318947"/>
                      <a:ext cx="9525" cy="40481"/>
                    </a:xfrm>
                    <a:custGeom>
                      <a:avLst/>
                      <a:gdLst>
                        <a:gd name="connsiteX0" fmla="*/ 287 w 9525"/>
                        <a:gd name="connsiteY0" fmla="*/ 128 h 40481"/>
                        <a:gd name="connsiteX1" fmla="*/ 287 w 9525"/>
                        <a:gd name="connsiteY1" fmla="*/ 40609 h 40481"/>
                      </a:gdLst>
                      <a:ahLst/>
                      <a:cxnLst>
                        <a:cxn ang="0">
                          <a:pos x="connsiteX0" y="connsiteY0"/>
                        </a:cxn>
                        <a:cxn ang="0">
                          <a:pos x="connsiteX1" y="connsiteY1"/>
                        </a:cxn>
                      </a:cxnLst>
                      <a:rect l="l" t="t" r="r" b="b"/>
                      <a:pathLst>
                        <a:path w="9525" h="40481">
                          <a:moveTo>
                            <a:pt x="287" y="128"/>
                          </a:moveTo>
                          <a:lnTo>
                            <a:pt x="287"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74" name="Freeform: Shape 1673">
                      <a:extLst>
                        <a:ext uri="{FF2B5EF4-FFF2-40B4-BE49-F238E27FC236}">
                          <a16:creationId xmlns:a16="http://schemas.microsoft.com/office/drawing/2014/main" id="{C92D71B4-9D6A-8D9F-6593-768C36FFA6CA}"/>
                        </a:ext>
                      </a:extLst>
                    </p:cNvPr>
                    <p:cNvSpPr/>
                    <p:nvPr/>
                  </p:nvSpPr>
                  <p:spPr>
                    <a:xfrm>
                      <a:off x="5572532" y="3339235"/>
                      <a:ext cx="40481" cy="9525"/>
                    </a:xfrm>
                    <a:custGeom>
                      <a:avLst/>
                      <a:gdLst>
                        <a:gd name="connsiteX0" fmla="*/ 40768 w 40481"/>
                        <a:gd name="connsiteY0" fmla="*/ 128 h 9525"/>
                        <a:gd name="connsiteX1" fmla="*/ 287 w 40481"/>
                        <a:gd name="connsiteY1" fmla="*/ 128 h 9525"/>
                      </a:gdLst>
                      <a:ahLst/>
                      <a:cxnLst>
                        <a:cxn ang="0">
                          <a:pos x="connsiteX0" y="connsiteY0"/>
                        </a:cxn>
                        <a:cxn ang="0">
                          <a:pos x="connsiteX1" y="connsiteY1"/>
                        </a:cxn>
                      </a:cxnLst>
                      <a:rect l="l" t="t" r="r" b="b"/>
                      <a:pathLst>
                        <a:path w="40481" h="9525">
                          <a:moveTo>
                            <a:pt x="40768" y="128"/>
                          </a:moveTo>
                          <a:lnTo>
                            <a:pt x="287"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12" name="Graphic 3">
                    <a:extLst>
                      <a:ext uri="{FF2B5EF4-FFF2-40B4-BE49-F238E27FC236}">
                        <a16:creationId xmlns:a16="http://schemas.microsoft.com/office/drawing/2014/main" id="{A131FD65-7C24-00A5-8B6E-61B22DDD9C58}"/>
                      </a:ext>
                    </a:extLst>
                  </p:cNvPr>
                  <p:cNvGrpSpPr/>
                  <p:nvPr/>
                </p:nvGrpSpPr>
                <p:grpSpPr>
                  <a:xfrm>
                    <a:off x="5935321" y="3834855"/>
                    <a:ext cx="67413" cy="67538"/>
                    <a:chOff x="5590820" y="3318947"/>
                    <a:chExt cx="40481" cy="40481"/>
                  </a:xfrm>
                  <a:solidFill>
                    <a:srgbClr val="000000"/>
                  </a:solidFill>
                </p:grpSpPr>
                <p:sp>
                  <p:nvSpPr>
                    <p:cNvPr id="1671" name="Freeform: Shape 1670">
                      <a:extLst>
                        <a:ext uri="{FF2B5EF4-FFF2-40B4-BE49-F238E27FC236}">
                          <a16:creationId xmlns:a16="http://schemas.microsoft.com/office/drawing/2014/main" id="{D021031F-FCCB-D79F-AE96-A97AC873D6F8}"/>
                        </a:ext>
                      </a:extLst>
                    </p:cNvPr>
                    <p:cNvSpPr/>
                    <p:nvPr/>
                  </p:nvSpPr>
                  <p:spPr>
                    <a:xfrm>
                      <a:off x="5611108" y="3318947"/>
                      <a:ext cx="9525" cy="40481"/>
                    </a:xfrm>
                    <a:custGeom>
                      <a:avLst/>
                      <a:gdLst>
                        <a:gd name="connsiteX0" fmla="*/ 288 w 9525"/>
                        <a:gd name="connsiteY0" fmla="*/ 128 h 40481"/>
                        <a:gd name="connsiteX1" fmla="*/ 288 w 9525"/>
                        <a:gd name="connsiteY1" fmla="*/ 40609 h 40481"/>
                      </a:gdLst>
                      <a:ahLst/>
                      <a:cxnLst>
                        <a:cxn ang="0">
                          <a:pos x="connsiteX0" y="connsiteY0"/>
                        </a:cxn>
                        <a:cxn ang="0">
                          <a:pos x="connsiteX1" y="connsiteY1"/>
                        </a:cxn>
                      </a:cxnLst>
                      <a:rect l="l" t="t" r="r" b="b"/>
                      <a:pathLst>
                        <a:path w="9525" h="40481">
                          <a:moveTo>
                            <a:pt x="288" y="128"/>
                          </a:moveTo>
                          <a:lnTo>
                            <a:pt x="288"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72" name="Freeform: Shape 1671">
                      <a:extLst>
                        <a:ext uri="{FF2B5EF4-FFF2-40B4-BE49-F238E27FC236}">
                          <a16:creationId xmlns:a16="http://schemas.microsoft.com/office/drawing/2014/main" id="{4D648884-ACF2-605B-28B0-873BA6BDBD94}"/>
                        </a:ext>
                      </a:extLst>
                    </p:cNvPr>
                    <p:cNvSpPr/>
                    <p:nvPr/>
                  </p:nvSpPr>
                  <p:spPr>
                    <a:xfrm>
                      <a:off x="5590820" y="3339235"/>
                      <a:ext cx="40481" cy="9525"/>
                    </a:xfrm>
                    <a:custGeom>
                      <a:avLst/>
                      <a:gdLst>
                        <a:gd name="connsiteX0" fmla="*/ 40770 w 40481"/>
                        <a:gd name="connsiteY0" fmla="*/ 128 h 9525"/>
                        <a:gd name="connsiteX1" fmla="*/ 288 w 40481"/>
                        <a:gd name="connsiteY1" fmla="*/ 128 h 9525"/>
                      </a:gdLst>
                      <a:ahLst/>
                      <a:cxnLst>
                        <a:cxn ang="0">
                          <a:pos x="connsiteX0" y="connsiteY0"/>
                        </a:cxn>
                        <a:cxn ang="0">
                          <a:pos x="connsiteX1" y="connsiteY1"/>
                        </a:cxn>
                      </a:cxnLst>
                      <a:rect l="l" t="t" r="r" b="b"/>
                      <a:pathLst>
                        <a:path w="40481" h="9525">
                          <a:moveTo>
                            <a:pt x="40770" y="128"/>
                          </a:moveTo>
                          <a:lnTo>
                            <a:pt x="288"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13" name="Graphic 3">
                    <a:extLst>
                      <a:ext uri="{FF2B5EF4-FFF2-40B4-BE49-F238E27FC236}">
                        <a16:creationId xmlns:a16="http://schemas.microsoft.com/office/drawing/2014/main" id="{6D0B96CD-318C-9EC2-6AC8-237E3EF5D19D}"/>
                      </a:ext>
                    </a:extLst>
                  </p:cNvPr>
                  <p:cNvGrpSpPr/>
                  <p:nvPr/>
                </p:nvGrpSpPr>
                <p:grpSpPr>
                  <a:xfrm>
                    <a:off x="5941349" y="3834855"/>
                    <a:ext cx="67413" cy="67538"/>
                    <a:chOff x="5594440" y="3318947"/>
                    <a:chExt cx="40481" cy="40481"/>
                  </a:xfrm>
                  <a:solidFill>
                    <a:srgbClr val="000000"/>
                  </a:solidFill>
                </p:grpSpPr>
                <p:sp>
                  <p:nvSpPr>
                    <p:cNvPr id="1669" name="Freeform: Shape 1668">
                      <a:extLst>
                        <a:ext uri="{FF2B5EF4-FFF2-40B4-BE49-F238E27FC236}">
                          <a16:creationId xmlns:a16="http://schemas.microsoft.com/office/drawing/2014/main" id="{76E5FFE9-9413-8F63-2BC9-1CAEB3A763A2}"/>
                        </a:ext>
                      </a:extLst>
                    </p:cNvPr>
                    <p:cNvSpPr/>
                    <p:nvPr/>
                  </p:nvSpPr>
                  <p:spPr>
                    <a:xfrm>
                      <a:off x="5614728" y="3318947"/>
                      <a:ext cx="9525" cy="40481"/>
                    </a:xfrm>
                    <a:custGeom>
                      <a:avLst/>
                      <a:gdLst>
                        <a:gd name="connsiteX0" fmla="*/ 289 w 9525"/>
                        <a:gd name="connsiteY0" fmla="*/ 128 h 40481"/>
                        <a:gd name="connsiteX1" fmla="*/ 289 w 9525"/>
                        <a:gd name="connsiteY1" fmla="*/ 40609 h 40481"/>
                      </a:gdLst>
                      <a:ahLst/>
                      <a:cxnLst>
                        <a:cxn ang="0">
                          <a:pos x="connsiteX0" y="connsiteY0"/>
                        </a:cxn>
                        <a:cxn ang="0">
                          <a:pos x="connsiteX1" y="connsiteY1"/>
                        </a:cxn>
                      </a:cxnLst>
                      <a:rect l="l" t="t" r="r" b="b"/>
                      <a:pathLst>
                        <a:path w="9525" h="40481">
                          <a:moveTo>
                            <a:pt x="289" y="128"/>
                          </a:moveTo>
                          <a:lnTo>
                            <a:pt x="289"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70" name="Freeform: Shape 1669">
                      <a:extLst>
                        <a:ext uri="{FF2B5EF4-FFF2-40B4-BE49-F238E27FC236}">
                          <a16:creationId xmlns:a16="http://schemas.microsoft.com/office/drawing/2014/main" id="{E0391EF7-9960-6227-81C8-01BEECE38996}"/>
                        </a:ext>
                      </a:extLst>
                    </p:cNvPr>
                    <p:cNvSpPr/>
                    <p:nvPr/>
                  </p:nvSpPr>
                  <p:spPr>
                    <a:xfrm>
                      <a:off x="5594440" y="3339235"/>
                      <a:ext cx="40481" cy="9525"/>
                    </a:xfrm>
                    <a:custGeom>
                      <a:avLst/>
                      <a:gdLst>
                        <a:gd name="connsiteX0" fmla="*/ 40770 w 40481"/>
                        <a:gd name="connsiteY0" fmla="*/ 128 h 9525"/>
                        <a:gd name="connsiteX1" fmla="*/ 289 w 40481"/>
                        <a:gd name="connsiteY1" fmla="*/ 128 h 9525"/>
                      </a:gdLst>
                      <a:ahLst/>
                      <a:cxnLst>
                        <a:cxn ang="0">
                          <a:pos x="connsiteX0" y="connsiteY0"/>
                        </a:cxn>
                        <a:cxn ang="0">
                          <a:pos x="connsiteX1" y="connsiteY1"/>
                        </a:cxn>
                      </a:cxnLst>
                      <a:rect l="l" t="t" r="r" b="b"/>
                      <a:pathLst>
                        <a:path w="40481" h="9525">
                          <a:moveTo>
                            <a:pt x="40770" y="128"/>
                          </a:moveTo>
                          <a:lnTo>
                            <a:pt x="289"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14" name="Graphic 3">
                    <a:extLst>
                      <a:ext uri="{FF2B5EF4-FFF2-40B4-BE49-F238E27FC236}">
                        <a16:creationId xmlns:a16="http://schemas.microsoft.com/office/drawing/2014/main" id="{424690AA-3B23-29F3-EA01-6CA2F74F204D}"/>
                      </a:ext>
                    </a:extLst>
                  </p:cNvPr>
                  <p:cNvGrpSpPr/>
                  <p:nvPr/>
                </p:nvGrpSpPr>
                <p:grpSpPr>
                  <a:xfrm>
                    <a:off x="4842435" y="3344765"/>
                    <a:ext cx="67413" cy="67538"/>
                    <a:chOff x="4934548" y="3025196"/>
                    <a:chExt cx="40481" cy="40481"/>
                  </a:xfrm>
                  <a:solidFill>
                    <a:srgbClr val="000000"/>
                  </a:solidFill>
                </p:grpSpPr>
                <p:sp>
                  <p:nvSpPr>
                    <p:cNvPr id="1667" name="Freeform: Shape 1666">
                      <a:extLst>
                        <a:ext uri="{FF2B5EF4-FFF2-40B4-BE49-F238E27FC236}">
                          <a16:creationId xmlns:a16="http://schemas.microsoft.com/office/drawing/2014/main" id="{A92564E0-B013-583E-9CBD-C277BED3A26B}"/>
                        </a:ext>
                      </a:extLst>
                    </p:cNvPr>
                    <p:cNvSpPr/>
                    <p:nvPr/>
                  </p:nvSpPr>
                  <p:spPr>
                    <a:xfrm>
                      <a:off x="4954836" y="3025196"/>
                      <a:ext cx="9525" cy="40481"/>
                    </a:xfrm>
                    <a:custGeom>
                      <a:avLst/>
                      <a:gdLst>
                        <a:gd name="connsiteX0" fmla="*/ 220 w 9525"/>
                        <a:gd name="connsiteY0" fmla="*/ 97 h 40481"/>
                        <a:gd name="connsiteX1" fmla="*/ 220 w 9525"/>
                        <a:gd name="connsiteY1" fmla="*/ 40578 h 40481"/>
                      </a:gdLst>
                      <a:ahLst/>
                      <a:cxnLst>
                        <a:cxn ang="0">
                          <a:pos x="connsiteX0" y="connsiteY0"/>
                        </a:cxn>
                        <a:cxn ang="0">
                          <a:pos x="connsiteX1" y="connsiteY1"/>
                        </a:cxn>
                      </a:cxnLst>
                      <a:rect l="l" t="t" r="r" b="b"/>
                      <a:pathLst>
                        <a:path w="9525" h="40481">
                          <a:moveTo>
                            <a:pt x="220" y="97"/>
                          </a:moveTo>
                          <a:lnTo>
                            <a:pt x="220" y="4057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68" name="Freeform: Shape 1667">
                      <a:extLst>
                        <a:ext uri="{FF2B5EF4-FFF2-40B4-BE49-F238E27FC236}">
                          <a16:creationId xmlns:a16="http://schemas.microsoft.com/office/drawing/2014/main" id="{486391C7-3DD8-7BD2-95E3-C6CC7519277A}"/>
                        </a:ext>
                      </a:extLst>
                    </p:cNvPr>
                    <p:cNvSpPr/>
                    <p:nvPr/>
                  </p:nvSpPr>
                  <p:spPr>
                    <a:xfrm>
                      <a:off x="4934548" y="3045484"/>
                      <a:ext cx="40481" cy="9525"/>
                    </a:xfrm>
                    <a:custGeom>
                      <a:avLst/>
                      <a:gdLst>
                        <a:gd name="connsiteX0" fmla="*/ 40701 w 40481"/>
                        <a:gd name="connsiteY0" fmla="*/ 97 h 9525"/>
                        <a:gd name="connsiteX1" fmla="*/ 220 w 40481"/>
                        <a:gd name="connsiteY1" fmla="*/ 97 h 9525"/>
                      </a:gdLst>
                      <a:ahLst/>
                      <a:cxnLst>
                        <a:cxn ang="0">
                          <a:pos x="connsiteX0" y="connsiteY0"/>
                        </a:cxn>
                        <a:cxn ang="0">
                          <a:pos x="connsiteX1" y="connsiteY1"/>
                        </a:cxn>
                      </a:cxnLst>
                      <a:rect l="l" t="t" r="r" b="b"/>
                      <a:pathLst>
                        <a:path w="40481" h="9525">
                          <a:moveTo>
                            <a:pt x="40701" y="97"/>
                          </a:moveTo>
                          <a:lnTo>
                            <a:pt x="220" y="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15" name="Graphic 3">
                    <a:extLst>
                      <a:ext uri="{FF2B5EF4-FFF2-40B4-BE49-F238E27FC236}">
                        <a16:creationId xmlns:a16="http://schemas.microsoft.com/office/drawing/2014/main" id="{6F2E75E2-BBD6-C6CF-66F1-6EF6E46BC08A}"/>
                      </a:ext>
                    </a:extLst>
                  </p:cNvPr>
                  <p:cNvGrpSpPr/>
                  <p:nvPr/>
                </p:nvGrpSpPr>
                <p:grpSpPr>
                  <a:xfrm>
                    <a:off x="4800083" y="3298045"/>
                    <a:ext cx="67413" cy="67538"/>
                    <a:chOff x="4909116" y="2997193"/>
                    <a:chExt cx="40481" cy="40481"/>
                  </a:xfrm>
                  <a:solidFill>
                    <a:srgbClr val="000000"/>
                  </a:solidFill>
                </p:grpSpPr>
                <p:sp>
                  <p:nvSpPr>
                    <p:cNvPr id="1665" name="Freeform: Shape 1664">
                      <a:extLst>
                        <a:ext uri="{FF2B5EF4-FFF2-40B4-BE49-F238E27FC236}">
                          <a16:creationId xmlns:a16="http://schemas.microsoft.com/office/drawing/2014/main" id="{AE17AA90-E41D-D027-3B8F-5D5EB96FB7A4}"/>
                        </a:ext>
                      </a:extLst>
                    </p:cNvPr>
                    <p:cNvSpPr/>
                    <p:nvPr/>
                  </p:nvSpPr>
                  <p:spPr>
                    <a:xfrm>
                      <a:off x="4929404" y="2997193"/>
                      <a:ext cx="9525" cy="40481"/>
                    </a:xfrm>
                    <a:custGeom>
                      <a:avLst/>
                      <a:gdLst>
                        <a:gd name="connsiteX0" fmla="*/ 217 w 9525"/>
                        <a:gd name="connsiteY0" fmla="*/ 94 h 40481"/>
                        <a:gd name="connsiteX1" fmla="*/ 217 w 9525"/>
                        <a:gd name="connsiteY1" fmla="*/ 40575 h 40481"/>
                      </a:gdLst>
                      <a:ahLst/>
                      <a:cxnLst>
                        <a:cxn ang="0">
                          <a:pos x="connsiteX0" y="connsiteY0"/>
                        </a:cxn>
                        <a:cxn ang="0">
                          <a:pos x="connsiteX1" y="connsiteY1"/>
                        </a:cxn>
                      </a:cxnLst>
                      <a:rect l="l" t="t" r="r" b="b"/>
                      <a:pathLst>
                        <a:path w="9525" h="40481">
                          <a:moveTo>
                            <a:pt x="217" y="94"/>
                          </a:moveTo>
                          <a:lnTo>
                            <a:pt x="217" y="4057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66" name="Freeform: Shape 1665">
                      <a:extLst>
                        <a:ext uri="{FF2B5EF4-FFF2-40B4-BE49-F238E27FC236}">
                          <a16:creationId xmlns:a16="http://schemas.microsoft.com/office/drawing/2014/main" id="{A5305A63-9CDF-9D70-FE1C-DF967C7B369E}"/>
                        </a:ext>
                      </a:extLst>
                    </p:cNvPr>
                    <p:cNvSpPr/>
                    <p:nvPr/>
                  </p:nvSpPr>
                  <p:spPr>
                    <a:xfrm>
                      <a:off x="4909116" y="3017481"/>
                      <a:ext cx="40481" cy="9525"/>
                    </a:xfrm>
                    <a:custGeom>
                      <a:avLst/>
                      <a:gdLst>
                        <a:gd name="connsiteX0" fmla="*/ 40698 w 40481"/>
                        <a:gd name="connsiteY0" fmla="*/ 94 h 9525"/>
                        <a:gd name="connsiteX1" fmla="*/ 217 w 40481"/>
                        <a:gd name="connsiteY1" fmla="*/ 94 h 9525"/>
                      </a:gdLst>
                      <a:ahLst/>
                      <a:cxnLst>
                        <a:cxn ang="0">
                          <a:pos x="connsiteX0" y="connsiteY0"/>
                        </a:cxn>
                        <a:cxn ang="0">
                          <a:pos x="connsiteX1" y="connsiteY1"/>
                        </a:cxn>
                      </a:cxnLst>
                      <a:rect l="l" t="t" r="r" b="b"/>
                      <a:pathLst>
                        <a:path w="40481" h="9525">
                          <a:moveTo>
                            <a:pt x="40698" y="94"/>
                          </a:moveTo>
                          <a:lnTo>
                            <a:pt x="217" y="9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16" name="Graphic 3">
                    <a:extLst>
                      <a:ext uri="{FF2B5EF4-FFF2-40B4-BE49-F238E27FC236}">
                        <a16:creationId xmlns:a16="http://schemas.microsoft.com/office/drawing/2014/main" id="{1EF4EBD6-B99E-15CF-6D85-4EA99CFB27CC}"/>
                      </a:ext>
                    </a:extLst>
                  </p:cNvPr>
                  <p:cNvGrpSpPr/>
                  <p:nvPr/>
                </p:nvGrpSpPr>
                <p:grpSpPr>
                  <a:xfrm>
                    <a:off x="4702850" y="3248303"/>
                    <a:ext cx="67413" cy="67538"/>
                    <a:chOff x="4850728" y="2967379"/>
                    <a:chExt cx="40481" cy="40481"/>
                  </a:xfrm>
                  <a:solidFill>
                    <a:srgbClr val="000000"/>
                  </a:solidFill>
                </p:grpSpPr>
                <p:sp>
                  <p:nvSpPr>
                    <p:cNvPr id="1663" name="Freeform: Shape 1662">
                      <a:extLst>
                        <a:ext uri="{FF2B5EF4-FFF2-40B4-BE49-F238E27FC236}">
                          <a16:creationId xmlns:a16="http://schemas.microsoft.com/office/drawing/2014/main" id="{83955346-3CF5-5063-AB38-D8A845925E21}"/>
                        </a:ext>
                      </a:extLst>
                    </p:cNvPr>
                    <p:cNvSpPr/>
                    <p:nvPr/>
                  </p:nvSpPr>
                  <p:spPr>
                    <a:xfrm>
                      <a:off x="4871016" y="2967379"/>
                      <a:ext cx="9525" cy="40481"/>
                    </a:xfrm>
                    <a:custGeom>
                      <a:avLst/>
                      <a:gdLst>
                        <a:gd name="connsiteX0" fmla="*/ 211 w 9525"/>
                        <a:gd name="connsiteY0" fmla="*/ 91 h 40481"/>
                        <a:gd name="connsiteX1" fmla="*/ 211 w 9525"/>
                        <a:gd name="connsiteY1" fmla="*/ 40572 h 40481"/>
                      </a:gdLst>
                      <a:ahLst/>
                      <a:cxnLst>
                        <a:cxn ang="0">
                          <a:pos x="connsiteX0" y="connsiteY0"/>
                        </a:cxn>
                        <a:cxn ang="0">
                          <a:pos x="connsiteX1" y="connsiteY1"/>
                        </a:cxn>
                      </a:cxnLst>
                      <a:rect l="l" t="t" r="r" b="b"/>
                      <a:pathLst>
                        <a:path w="9525" h="40481">
                          <a:moveTo>
                            <a:pt x="211" y="91"/>
                          </a:moveTo>
                          <a:lnTo>
                            <a:pt x="211" y="4057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64" name="Freeform: Shape 1663">
                      <a:extLst>
                        <a:ext uri="{FF2B5EF4-FFF2-40B4-BE49-F238E27FC236}">
                          <a16:creationId xmlns:a16="http://schemas.microsoft.com/office/drawing/2014/main" id="{DE996740-77DA-94B4-0F12-70588B5D3427}"/>
                        </a:ext>
                      </a:extLst>
                    </p:cNvPr>
                    <p:cNvSpPr/>
                    <p:nvPr/>
                  </p:nvSpPr>
                  <p:spPr>
                    <a:xfrm>
                      <a:off x="4850728" y="2987668"/>
                      <a:ext cx="40481" cy="9525"/>
                    </a:xfrm>
                    <a:custGeom>
                      <a:avLst/>
                      <a:gdLst>
                        <a:gd name="connsiteX0" fmla="*/ 40692 w 40481"/>
                        <a:gd name="connsiteY0" fmla="*/ 91 h 9525"/>
                        <a:gd name="connsiteX1" fmla="*/ 211 w 40481"/>
                        <a:gd name="connsiteY1" fmla="*/ 91 h 9525"/>
                      </a:gdLst>
                      <a:ahLst/>
                      <a:cxnLst>
                        <a:cxn ang="0">
                          <a:pos x="connsiteX0" y="connsiteY0"/>
                        </a:cxn>
                        <a:cxn ang="0">
                          <a:pos x="connsiteX1" y="connsiteY1"/>
                        </a:cxn>
                      </a:cxnLst>
                      <a:rect l="l" t="t" r="r" b="b"/>
                      <a:pathLst>
                        <a:path w="40481" h="9525">
                          <a:moveTo>
                            <a:pt x="40692" y="91"/>
                          </a:moveTo>
                          <a:lnTo>
                            <a:pt x="211" y="9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17" name="Graphic 3">
                    <a:extLst>
                      <a:ext uri="{FF2B5EF4-FFF2-40B4-BE49-F238E27FC236}">
                        <a16:creationId xmlns:a16="http://schemas.microsoft.com/office/drawing/2014/main" id="{2668DDC7-34FA-782A-6D76-FDF6059A0BAA}"/>
                      </a:ext>
                    </a:extLst>
                  </p:cNvPr>
                  <p:cNvGrpSpPr/>
                  <p:nvPr/>
                </p:nvGrpSpPr>
                <p:grpSpPr>
                  <a:xfrm>
                    <a:off x="4678580" y="3236703"/>
                    <a:ext cx="67413" cy="67538"/>
                    <a:chOff x="4836154" y="2960426"/>
                    <a:chExt cx="40481" cy="40481"/>
                  </a:xfrm>
                  <a:solidFill>
                    <a:srgbClr val="000000"/>
                  </a:solidFill>
                </p:grpSpPr>
                <p:sp>
                  <p:nvSpPr>
                    <p:cNvPr id="1661" name="Freeform: Shape 1660">
                      <a:extLst>
                        <a:ext uri="{FF2B5EF4-FFF2-40B4-BE49-F238E27FC236}">
                          <a16:creationId xmlns:a16="http://schemas.microsoft.com/office/drawing/2014/main" id="{1E4F713F-4D07-C828-25B4-6C2FEED9AB1A}"/>
                        </a:ext>
                      </a:extLst>
                    </p:cNvPr>
                    <p:cNvSpPr/>
                    <p:nvPr/>
                  </p:nvSpPr>
                  <p:spPr>
                    <a:xfrm>
                      <a:off x="4856443" y="2960426"/>
                      <a:ext cx="9525" cy="40481"/>
                    </a:xfrm>
                    <a:custGeom>
                      <a:avLst/>
                      <a:gdLst>
                        <a:gd name="connsiteX0" fmla="*/ 209 w 9525"/>
                        <a:gd name="connsiteY0" fmla="*/ 90 h 40481"/>
                        <a:gd name="connsiteX1" fmla="*/ 209 w 9525"/>
                        <a:gd name="connsiteY1" fmla="*/ 40571 h 40481"/>
                      </a:gdLst>
                      <a:ahLst/>
                      <a:cxnLst>
                        <a:cxn ang="0">
                          <a:pos x="connsiteX0" y="connsiteY0"/>
                        </a:cxn>
                        <a:cxn ang="0">
                          <a:pos x="connsiteX1" y="connsiteY1"/>
                        </a:cxn>
                      </a:cxnLst>
                      <a:rect l="l" t="t" r="r" b="b"/>
                      <a:pathLst>
                        <a:path w="9525" h="40481">
                          <a:moveTo>
                            <a:pt x="209" y="90"/>
                          </a:moveTo>
                          <a:lnTo>
                            <a:pt x="209" y="4057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62" name="Freeform: Shape 1661">
                      <a:extLst>
                        <a:ext uri="{FF2B5EF4-FFF2-40B4-BE49-F238E27FC236}">
                          <a16:creationId xmlns:a16="http://schemas.microsoft.com/office/drawing/2014/main" id="{DBADB364-E925-96C4-595A-5B687AA7AE44}"/>
                        </a:ext>
                      </a:extLst>
                    </p:cNvPr>
                    <p:cNvSpPr/>
                    <p:nvPr/>
                  </p:nvSpPr>
                  <p:spPr>
                    <a:xfrm>
                      <a:off x="4836154" y="2980714"/>
                      <a:ext cx="40481" cy="9525"/>
                    </a:xfrm>
                    <a:custGeom>
                      <a:avLst/>
                      <a:gdLst>
                        <a:gd name="connsiteX0" fmla="*/ 40690 w 40481"/>
                        <a:gd name="connsiteY0" fmla="*/ 90 h 9525"/>
                        <a:gd name="connsiteX1" fmla="*/ 209 w 40481"/>
                        <a:gd name="connsiteY1" fmla="*/ 90 h 9525"/>
                      </a:gdLst>
                      <a:ahLst/>
                      <a:cxnLst>
                        <a:cxn ang="0">
                          <a:pos x="connsiteX0" y="connsiteY0"/>
                        </a:cxn>
                        <a:cxn ang="0">
                          <a:pos x="connsiteX1" y="connsiteY1"/>
                        </a:cxn>
                      </a:cxnLst>
                      <a:rect l="l" t="t" r="r" b="b"/>
                      <a:pathLst>
                        <a:path w="40481" h="9525">
                          <a:moveTo>
                            <a:pt x="40690" y="90"/>
                          </a:moveTo>
                          <a:lnTo>
                            <a:pt x="209" y="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18" name="Graphic 3">
                    <a:extLst>
                      <a:ext uri="{FF2B5EF4-FFF2-40B4-BE49-F238E27FC236}">
                        <a16:creationId xmlns:a16="http://schemas.microsoft.com/office/drawing/2014/main" id="{AFEB2625-2179-761A-47A1-42A074ABAB00}"/>
                      </a:ext>
                    </a:extLst>
                  </p:cNvPr>
                  <p:cNvGrpSpPr/>
                  <p:nvPr/>
                </p:nvGrpSpPr>
                <p:grpSpPr>
                  <a:xfrm>
                    <a:off x="4624015" y="3199835"/>
                    <a:ext cx="67413" cy="67538"/>
                    <a:chOff x="4803388" y="2938328"/>
                    <a:chExt cx="40481" cy="40481"/>
                  </a:xfrm>
                  <a:solidFill>
                    <a:srgbClr val="000000"/>
                  </a:solidFill>
                </p:grpSpPr>
                <p:sp>
                  <p:nvSpPr>
                    <p:cNvPr id="1659" name="Freeform: Shape 1658">
                      <a:extLst>
                        <a:ext uri="{FF2B5EF4-FFF2-40B4-BE49-F238E27FC236}">
                          <a16:creationId xmlns:a16="http://schemas.microsoft.com/office/drawing/2014/main" id="{33F2C297-0974-9A6B-2FF0-7D4546E274C7}"/>
                        </a:ext>
                      </a:extLst>
                    </p:cNvPr>
                    <p:cNvSpPr/>
                    <p:nvPr/>
                  </p:nvSpPr>
                  <p:spPr>
                    <a:xfrm>
                      <a:off x="4823677" y="2938328"/>
                      <a:ext cx="9525" cy="40481"/>
                    </a:xfrm>
                    <a:custGeom>
                      <a:avLst/>
                      <a:gdLst>
                        <a:gd name="connsiteX0" fmla="*/ 206 w 9525"/>
                        <a:gd name="connsiteY0" fmla="*/ 88 h 40481"/>
                        <a:gd name="connsiteX1" fmla="*/ 206 w 9525"/>
                        <a:gd name="connsiteY1" fmla="*/ 40569 h 40481"/>
                      </a:gdLst>
                      <a:ahLst/>
                      <a:cxnLst>
                        <a:cxn ang="0">
                          <a:pos x="connsiteX0" y="connsiteY0"/>
                        </a:cxn>
                        <a:cxn ang="0">
                          <a:pos x="connsiteX1" y="connsiteY1"/>
                        </a:cxn>
                      </a:cxnLst>
                      <a:rect l="l" t="t" r="r" b="b"/>
                      <a:pathLst>
                        <a:path w="9525" h="40481">
                          <a:moveTo>
                            <a:pt x="206" y="88"/>
                          </a:moveTo>
                          <a:lnTo>
                            <a:pt x="206" y="4056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60" name="Freeform: Shape 1659">
                      <a:extLst>
                        <a:ext uri="{FF2B5EF4-FFF2-40B4-BE49-F238E27FC236}">
                          <a16:creationId xmlns:a16="http://schemas.microsoft.com/office/drawing/2014/main" id="{E12B1605-E1D6-855E-7E20-BC82DBBD8FAD}"/>
                        </a:ext>
                      </a:extLst>
                    </p:cNvPr>
                    <p:cNvSpPr/>
                    <p:nvPr/>
                  </p:nvSpPr>
                  <p:spPr>
                    <a:xfrm>
                      <a:off x="4803388" y="2958616"/>
                      <a:ext cx="40481" cy="9525"/>
                    </a:xfrm>
                    <a:custGeom>
                      <a:avLst/>
                      <a:gdLst>
                        <a:gd name="connsiteX0" fmla="*/ 40687 w 40481"/>
                        <a:gd name="connsiteY0" fmla="*/ 88 h 9525"/>
                        <a:gd name="connsiteX1" fmla="*/ 206 w 40481"/>
                        <a:gd name="connsiteY1" fmla="*/ 88 h 9525"/>
                      </a:gdLst>
                      <a:ahLst/>
                      <a:cxnLst>
                        <a:cxn ang="0">
                          <a:pos x="connsiteX0" y="connsiteY0"/>
                        </a:cxn>
                        <a:cxn ang="0">
                          <a:pos x="connsiteX1" y="connsiteY1"/>
                        </a:cxn>
                      </a:cxnLst>
                      <a:rect l="l" t="t" r="r" b="b"/>
                      <a:pathLst>
                        <a:path w="40481" h="9525">
                          <a:moveTo>
                            <a:pt x="40687" y="88"/>
                          </a:moveTo>
                          <a:lnTo>
                            <a:pt x="206" y="8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19" name="Graphic 3">
                    <a:extLst>
                      <a:ext uri="{FF2B5EF4-FFF2-40B4-BE49-F238E27FC236}">
                        <a16:creationId xmlns:a16="http://schemas.microsoft.com/office/drawing/2014/main" id="{FEC8B7BC-11DB-B96B-F28B-FF7A9DC506D2}"/>
                      </a:ext>
                    </a:extLst>
                  </p:cNvPr>
                  <p:cNvGrpSpPr/>
                  <p:nvPr/>
                </p:nvGrpSpPr>
                <p:grpSpPr>
                  <a:xfrm>
                    <a:off x="4581505" y="3185373"/>
                    <a:ext cx="67413" cy="67538"/>
                    <a:chOff x="4777861" y="2929660"/>
                    <a:chExt cx="40481" cy="40481"/>
                  </a:xfrm>
                  <a:solidFill>
                    <a:srgbClr val="000000"/>
                  </a:solidFill>
                </p:grpSpPr>
                <p:sp>
                  <p:nvSpPr>
                    <p:cNvPr id="1657" name="Freeform: Shape 1656">
                      <a:extLst>
                        <a:ext uri="{FF2B5EF4-FFF2-40B4-BE49-F238E27FC236}">
                          <a16:creationId xmlns:a16="http://schemas.microsoft.com/office/drawing/2014/main" id="{D7E3296B-542F-DA0B-C514-3DC4D84E2933}"/>
                        </a:ext>
                      </a:extLst>
                    </p:cNvPr>
                    <p:cNvSpPr/>
                    <p:nvPr/>
                  </p:nvSpPr>
                  <p:spPr>
                    <a:xfrm>
                      <a:off x="4798150" y="2929660"/>
                      <a:ext cx="9525" cy="40481"/>
                    </a:xfrm>
                    <a:custGeom>
                      <a:avLst/>
                      <a:gdLst>
                        <a:gd name="connsiteX0" fmla="*/ 203 w 9525"/>
                        <a:gd name="connsiteY0" fmla="*/ 87 h 40481"/>
                        <a:gd name="connsiteX1" fmla="*/ 203 w 9525"/>
                        <a:gd name="connsiteY1" fmla="*/ 40568 h 40481"/>
                      </a:gdLst>
                      <a:ahLst/>
                      <a:cxnLst>
                        <a:cxn ang="0">
                          <a:pos x="connsiteX0" y="connsiteY0"/>
                        </a:cxn>
                        <a:cxn ang="0">
                          <a:pos x="connsiteX1" y="connsiteY1"/>
                        </a:cxn>
                      </a:cxnLst>
                      <a:rect l="l" t="t" r="r" b="b"/>
                      <a:pathLst>
                        <a:path w="9525" h="40481">
                          <a:moveTo>
                            <a:pt x="203" y="87"/>
                          </a:moveTo>
                          <a:lnTo>
                            <a:pt x="203" y="4056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58" name="Freeform: Shape 1657">
                      <a:extLst>
                        <a:ext uri="{FF2B5EF4-FFF2-40B4-BE49-F238E27FC236}">
                          <a16:creationId xmlns:a16="http://schemas.microsoft.com/office/drawing/2014/main" id="{C789BC6C-5DE1-F7F9-C6FD-8E403DA465B4}"/>
                        </a:ext>
                      </a:extLst>
                    </p:cNvPr>
                    <p:cNvSpPr/>
                    <p:nvPr/>
                  </p:nvSpPr>
                  <p:spPr>
                    <a:xfrm>
                      <a:off x="4777861" y="2949949"/>
                      <a:ext cx="40481" cy="9525"/>
                    </a:xfrm>
                    <a:custGeom>
                      <a:avLst/>
                      <a:gdLst>
                        <a:gd name="connsiteX0" fmla="*/ 40684 w 40481"/>
                        <a:gd name="connsiteY0" fmla="*/ 87 h 9525"/>
                        <a:gd name="connsiteX1" fmla="*/ 203 w 40481"/>
                        <a:gd name="connsiteY1" fmla="*/ 87 h 9525"/>
                      </a:gdLst>
                      <a:ahLst/>
                      <a:cxnLst>
                        <a:cxn ang="0">
                          <a:pos x="connsiteX0" y="connsiteY0"/>
                        </a:cxn>
                        <a:cxn ang="0">
                          <a:pos x="connsiteX1" y="connsiteY1"/>
                        </a:cxn>
                      </a:cxnLst>
                      <a:rect l="l" t="t" r="r" b="b"/>
                      <a:pathLst>
                        <a:path w="40481" h="9525">
                          <a:moveTo>
                            <a:pt x="40684" y="87"/>
                          </a:moveTo>
                          <a:lnTo>
                            <a:pt x="203" y="8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20" name="Graphic 3">
                    <a:extLst>
                      <a:ext uri="{FF2B5EF4-FFF2-40B4-BE49-F238E27FC236}">
                        <a16:creationId xmlns:a16="http://schemas.microsoft.com/office/drawing/2014/main" id="{90E68E8A-61EF-4DD9-4180-AE7DA5C35C2F}"/>
                      </a:ext>
                    </a:extLst>
                  </p:cNvPr>
                  <p:cNvGrpSpPr/>
                  <p:nvPr/>
                </p:nvGrpSpPr>
                <p:grpSpPr>
                  <a:xfrm>
                    <a:off x="4557236" y="3185373"/>
                    <a:ext cx="67413" cy="67538"/>
                    <a:chOff x="4763288" y="2929660"/>
                    <a:chExt cx="40481" cy="40481"/>
                  </a:xfrm>
                  <a:solidFill>
                    <a:srgbClr val="000000"/>
                  </a:solidFill>
                </p:grpSpPr>
                <p:sp>
                  <p:nvSpPr>
                    <p:cNvPr id="1655" name="Freeform: Shape 1654">
                      <a:extLst>
                        <a:ext uri="{FF2B5EF4-FFF2-40B4-BE49-F238E27FC236}">
                          <a16:creationId xmlns:a16="http://schemas.microsoft.com/office/drawing/2014/main" id="{F1AB5311-86AF-2E82-55F1-56639995CA55}"/>
                        </a:ext>
                      </a:extLst>
                    </p:cNvPr>
                    <p:cNvSpPr/>
                    <p:nvPr/>
                  </p:nvSpPr>
                  <p:spPr>
                    <a:xfrm>
                      <a:off x="4783576" y="2929660"/>
                      <a:ext cx="9525" cy="40481"/>
                    </a:xfrm>
                    <a:custGeom>
                      <a:avLst/>
                      <a:gdLst>
                        <a:gd name="connsiteX0" fmla="*/ 202 w 9525"/>
                        <a:gd name="connsiteY0" fmla="*/ 87 h 40481"/>
                        <a:gd name="connsiteX1" fmla="*/ 202 w 9525"/>
                        <a:gd name="connsiteY1" fmla="*/ 40568 h 40481"/>
                      </a:gdLst>
                      <a:ahLst/>
                      <a:cxnLst>
                        <a:cxn ang="0">
                          <a:pos x="connsiteX0" y="connsiteY0"/>
                        </a:cxn>
                        <a:cxn ang="0">
                          <a:pos x="connsiteX1" y="connsiteY1"/>
                        </a:cxn>
                      </a:cxnLst>
                      <a:rect l="l" t="t" r="r" b="b"/>
                      <a:pathLst>
                        <a:path w="9525" h="40481">
                          <a:moveTo>
                            <a:pt x="202" y="87"/>
                          </a:moveTo>
                          <a:lnTo>
                            <a:pt x="202" y="4056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56" name="Freeform: Shape 1655">
                      <a:extLst>
                        <a:ext uri="{FF2B5EF4-FFF2-40B4-BE49-F238E27FC236}">
                          <a16:creationId xmlns:a16="http://schemas.microsoft.com/office/drawing/2014/main" id="{B2A54470-455C-F079-6949-BA571B37718F}"/>
                        </a:ext>
                      </a:extLst>
                    </p:cNvPr>
                    <p:cNvSpPr/>
                    <p:nvPr/>
                  </p:nvSpPr>
                  <p:spPr>
                    <a:xfrm>
                      <a:off x="4763288" y="2949949"/>
                      <a:ext cx="40481" cy="9525"/>
                    </a:xfrm>
                    <a:custGeom>
                      <a:avLst/>
                      <a:gdLst>
                        <a:gd name="connsiteX0" fmla="*/ 40683 w 40481"/>
                        <a:gd name="connsiteY0" fmla="*/ 87 h 9525"/>
                        <a:gd name="connsiteX1" fmla="*/ 202 w 40481"/>
                        <a:gd name="connsiteY1" fmla="*/ 87 h 9525"/>
                      </a:gdLst>
                      <a:ahLst/>
                      <a:cxnLst>
                        <a:cxn ang="0">
                          <a:pos x="connsiteX0" y="connsiteY0"/>
                        </a:cxn>
                        <a:cxn ang="0">
                          <a:pos x="connsiteX1" y="connsiteY1"/>
                        </a:cxn>
                      </a:cxnLst>
                      <a:rect l="l" t="t" r="r" b="b"/>
                      <a:pathLst>
                        <a:path w="40481" h="9525">
                          <a:moveTo>
                            <a:pt x="40683" y="87"/>
                          </a:moveTo>
                          <a:lnTo>
                            <a:pt x="202" y="8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21" name="Graphic 3">
                    <a:extLst>
                      <a:ext uri="{FF2B5EF4-FFF2-40B4-BE49-F238E27FC236}">
                        <a16:creationId xmlns:a16="http://schemas.microsoft.com/office/drawing/2014/main" id="{4CF6D65F-FCBC-3714-9013-8E495F3C2934}"/>
                      </a:ext>
                    </a:extLst>
                  </p:cNvPr>
                  <p:cNvGrpSpPr/>
                  <p:nvPr/>
                </p:nvGrpSpPr>
                <p:grpSpPr>
                  <a:xfrm>
                    <a:off x="4502513" y="3163286"/>
                    <a:ext cx="67413" cy="67538"/>
                    <a:chOff x="4730427" y="2916421"/>
                    <a:chExt cx="40481" cy="40481"/>
                  </a:xfrm>
                  <a:solidFill>
                    <a:srgbClr val="000000"/>
                  </a:solidFill>
                </p:grpSpPr>
                <p:sp>
                  <p:nvSpPr>
                    <p:cNvPr id="1653" name="Freeform: Shape 1652">
                      <a:extLst>
                        <a:ext uri="{FF2B5EF4-FFF2-40B4-BE49-F238E27FC236}">
                          <a16:creationId xmlns:a16="http://schemas.microsoft.com/office/drawing/2014/main" id="{B03769AD-E534-FF3A-2944-873CDDBEE6A5}"/>
                        </a:ext>
                      </a:extLst>
                    </p:cNvPr>
                    <p:cNvSpPr/>
                    <p:nvPr/>
                  </p:nvSpPr>
                  <p:spPr>
                    <a:xfrm>
                      <a:off x="4750715" y="2916421"/>
                      <a:ext cx="9525" cy="40481"/>
                    </a:xfrm>
                    <a:custGeom>
                      <a:avLst/>
                      <a:gdLst>
                        <a:gd name="connsiteX0" fmla="*/ 198 w 9525"/>
                        <a:gd name="connsiteY0" fmla="*/ 85 h 40481"/>
                        <a:gd name="connsiteX1" fmla="*/ 198 w 9525"/>
                        <a:gd name="connsiteY1" fmla="*/ 40567 h 40481"/>
                      </a:gdLst>
                      <a:ahLst/>
                      <a:cxnLst>
                        <a:cxn ang="0">
                          <a:pos x="connsiteX0" y="connsiteY0"/>
                        </a:cxn>
                        <a:cxn ang="0">
                          <a:pos x="connsiteX1" y="connsiteY1"/>
                        </a:cxn>
                      </a:cxnLst>
                      <a:rect l="l" t="t" r="r" b="b"/>
                      <a:pathLst>
                        <a:path w="9525" h="40481">
                          <a:moveTo>
                            <a:pt x="198" y="85"/>
                          </a:moveTo>
                          <a:lnTo>
                            <a:pt x="198" y="4056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54" name="Freeform: Shape 1653">
                      <a:extLst>
                        <a:ext uri="{FF2B5EF4-FFF2-40B4-BE49-F238E27FC236}">
                          <a16:creationId xmlns:a16="http://schemas.microsoft.com/office/drawing/2014/main" id="{000A2A7A-4206-2871-4626-07D61DB98089}"/>
                        </a:ext>
                      </a:extLst>
                    </p:cNvPr>
                    <p:cNvSpPr/>
                    <p:nvPr/>
                  </p:nvSpPr>
                  <p:spPr>
                    <a:xfrm>
                      <a:off x="4730427" y="2936709"/>
                      <a:ext cx="40481" cy="9525"/>
                    </a:xfrm>
                    <a:custGeom>
                      <a:avLst/>
                      <a:gdLst>
                        <a:gd name="connsiteX0" fmla="*/ 40679 w 40481"/>
                        <a:gd name="connsiteY0" fmla="*/ 85 h 9525"/>
                        <a:gd name="connsiteX1" fmla="*/ 198 w 40481"/>
                        <a:gd name="connsiteY1" fmla="*/ 85 h 9525"/>
                      </a:gdLst>
                      <a:ahLst/>
                      <a:cxnLst>
                        <a:cxn ang="0">
                          <a:pos x="connsiteX0" y="connsiteY0"/>
                        </a:cxn>
                        <a:cxn ang="0">
                          <a:pos x="connsiteX1" y="connsiteY1"/>
                        </a:cxn>
                      </a:cxnLst>
                      <a:rect l="l" t="t" r="r" b="b"/>
                      <a:pathLst>
                        <a:path w="40481" h="9525">
                          <a:moveTo>
                            <a:pt x="40679" y="85"/>
                          </a:moveTo>
                          <a:lnTo>
                            <a:pt x="198" y="8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22" name="Graphic 3">
                    <a:extLst>
                      <a:ext uri="{FF2B5EF4-FFF2-40B4-BE49-F238E27FC236}">
                        <a16:creationId xmlns:a16="http://schemas.microsoft.com/office/drawing/2014/main" id="{DD740977-FE58-0E7A-5C41-3D5388DA1DE0}"/>
                      </a:ext>
                    </a:extLst>
                  </p:cNvPr>
                  <p:cNvGrpSpPr/>
                  <p:nvPr/>
                </p:nvGrpSpPr>
                <p:grpSpPr>
                  <a:xfrm>
                    <a:off x="4496485" y="3163286"/>
                    <a:ext cx="67413" cy="67538"/>
                    <a:chOff x="4726807" y="2916421"/>
                    <a:chExt cx="40481" cy="40481"/>
                  </a:xfrm>
                  <a:solidFill>
                    <a:srgbClr val="000000"/>
                  </a:solidFill>
                </p:grpSpPr>
                <p:sp>
                  <p:nvSpPr>
                    <p:cNvPr id="1651" name="Freeform: Shape 1650">
                      <a:extLst>
                        <a:ext uri="{FF2B5EF4-FFF2-40B4-BE49-F238E27FC236}">
                          <a16:creationId xmlns:a16="http://schemas.microsoft.com/office/drawing/2014/main" id="{B3912286-767A-2D13-E9C8-11068EB06E42}"/>
                        </a:ext>
                      </a:extLst>
                    </p:cNvPr>
                    <p:cNvSpPr/>
                    <p:nvPr/>
                  </p:nvSpPr>
                  <p:spPr>
                    <a:xfrm>
                      <a:off x="4747096" y="2916421"/>
                      <a:ext cx="9525" cy="40481"/>
                    </a:xfrm>
                    <a:custGeom>
                      <a:avLst/>
                      <a:gdLst>
                        <a:gd name="connsiteX0" fmla="*/ 198 w 9525"/>
                        <a:gd name="connsiteY0" fmla="*/ 85 h 40481"/>
                        <a:gd name="connsiteX1" fmla="*/ 198 w 9525"/>
                        <a:gd name="connsiteY1" fmla="*/ 40567 h 40481"/>
                      </a:gdLst>
                      <a:ahLst/>
                      <a:cxnLst>
                        <a:cxn ang="0">
                          <a:pos x="connsiteX0" y="connsiteY0"/>
                        </a:cxn>
                        <a:cxn ang="0">
                          <a:pos x="connsiteX1" y="connsiteY1"/>
                        </a:cxn>
                      </a:cxnLst>
                      <a:rect l="l" t="t" r="r" b="b"/>
                      <a:pathLst>
                        <a:path w="9525" h="40481">
                          <a:moveTo>
                            <a:pt x="198" y="85"/>
                          </a:moveTo>
                          <a:lnTo>
                            <a:pt x="198" y="4056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52" name="Freeform: Shape 1651">
                      <a:extLst>
                        <a:ext uri="{FF2B5EF4-FFF2-40B4-BE49-F238E27FC236}">
                          <a16:creationId xmlns:a16="http://schemas.microsoft.com/office/drawing/2014/main" id="{22329F9F-07EE-2660-F1E7-E67C347C2329}"/>
                        </a:ext>
                      </a:extLst>
                    </p:cNvPr>
                    <p:cNvSpPr/>
                    <p:nvPr/>
                  </p:nvSpPr>
                  <p:spPr>
                    <a:xfrm>
                      <a:off x="4726807" y="2936709"/>
                      <a:ext cx="40481" cy="9525"/>
                    </a:xfrm>
                    <a:custGeom>
                      <a:avLst/>
                      <a:gdLst>
                        <a:gd name="connsiteX0" fmla="*/ 40679 w 40481"/>
                        <a:gd name="connsiteY0" fmla="*/ 85 h 9525"/>
                        <a:gd name="connsiteX1" fmla="*/ 198 w 40481"/>
                        <a:gd name="connsiteY1" fmla="*/ 85 h 9525"/>
                      </a:gdLst>
                      <a:ahLst/>
                      <a:cxnLst>
                        <a:cxn ang="0">
                          <a:pos x="connsiteX0" y="connsiteY0"/>
                        </a:cxn>
                        <a:cxn ang="0">
                          <a:pos x="connsiteX1" y="connsiteY1"/>
                        </a:cxn>
                      </a:cxnLst>
                      <a:rect l="l" t="t" r="r" b="b"/>
                      <a:pathLst>
                        <a:path w="40481" h="9525">
                          <a:moveTo>
                            <a:pt x="40679" y="85"/>
                          </a:moveTo>
                          <a:lnTo>
                            <a:pt x="198" y="8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23" name="Graphic 3">
                    <a:extLst>
                      <a:ext uri="{FF2B5EF4-FFF2-40B4-BE49-F238E27FC236}">
                        <a16:creationId xmlns:a16="http://schemas.microsoft.com/office/drawing/2014/main" id="{71B817BC-214D-99E4-2461-E3A8B36FDA87}"/>
                      </a:ext>
                    </a:extLst>
                  </p:cNvPr>
                  <p:cNvGrpSpPr/>
                  <p:nvPr/>
                </p:nvGrpSpPr>
                <p:grpSpPr>
                  <a:xfrm>
                    <a:off x="4453975" y="3145963"/>
                    <a:ext cx="67413" cy="67538"/>
                    <a:chOff x="4701280" y="2906038"/>
                    <a:chExt cx="40481" cy="40481"/>
                  </a:xfrm>
                  <a:solidFill>
                    <a:srgbClr val="000000"/>
                  </a:solidFill>
                </p:grpSpPr>
                <p:sp>
                  <p:nvSpPr>
                    <p:cNvPr id="1649" name="Freeform: Shape 1648">
                      <a:extLst>
                        <a:ext uri="{FF2B5EF4-FFF2-40B4-BE49-F238E27FC236}">
                          <a16:creationId xmlns:a16="http://schemas.microsoft.com/office/drawing/2014/main" id="{931D981F-411E-3B55-1514-F09FEBBB7739}"/>
                        </a:ext>
                      </a:extLst>
                    </p:cNvPr>
                    <p:cNvSpPr/>
                    <p:nvPr/>
                  </p:nvSpPr>
                  <p:spPr>
                    <a:xfrm>
                      <a:off x="4721569" y="2906038"/>
                      <a:ext cx="9525" cy="40481"/>
                    </a:xfrm>
                    <a:custGeom>
                      <a:avLst/>
                      <a:gdLst>
                        <a:gd name="connsiteX0" fmla="*/ 195 w 9525"/>
                        <a:gd name="connsiteY0" fmla="*/ 84 h 40481"/>
                        <a:gd name="connsiteX1" fmla="*/ 195 w 9525"/>
                        <a:gd name="connsiteY1" fmla="*/ 40566 h 40481"/>
                      </a:gdLst>
                      <a:ahLst/>
                      <a:cxnLst>
                        <a:cxn ang="0">
                          <a:pos x="connsiteX0" y="connsiteY0"/>
                        </a:cxn>
                        <a:cxn ang="0">
                          <a:pos x="connsiteX1" y="connsiteY1"/>
                        </a:cxn>
                      </a:cxnLst>
                      <a:rect l="l" t="t" r="r" b="b"/>
                      <a:pathLst>
                        <a:path w="9525" h="40481">
                          <a:moveTo>
                            <a:pt x="195" y="84"/>
                          </a:moveTo>
                          <a:lnTo>
                            <a:pt x="195" y="4056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50" name="Freeform: Shape 1649">
                      <a:extLst>
                        <a:ext uri="{FF2B5EF4-FFF2-40B4-BE49-F238E27FC236}">
                          <a16:creationId xmlns:a16="http://schemas.microsoft.com/office/drawing/2014/main" id="{0AA34965-A54B-9E39-21EF-7C5908A2CCFA}"/>
                        </a:ext>
                      </a:extLst>
                    </p:cNvPr>
                    <p:cNvSpPr/>
                    <p:nvPr/>
                  </p:nvSpPr>
                  <p:spPr>
                    <a:xfrm>
                      <a:off x="4701280" y="2926327"/>
                      <a:ext cx="40481" cy="9525"/>
                    </a:xfrm>
                    <a:custGeom>
                      <a:avLst/>
                      <a:gdLst>
                        <a:gd name="connsiteX0" fmla="*/ 40676 w 40481"/>
                        <a:gd name="connsiteY0" fmla="*/ 84 h 9525"/>
                        <a:gd name="connsiteX1" fmla="*/ 195 w 40481"/>
                        <a:gd name="connsiteY1" fmla="*/ 84 h 9525"/>
                      </a:gdLst>
                      <a:ahLst/>
                      <a:cxnLst>
                        <a:cxn ang="0">
                          <a:pos x="connsiteX0" y="connsiteY0"/>
                        </a:cxn>
                        <a:cxn ang="0">
                          <a:pos x="connsiteX1" y="connsiteY1"/>
                        </a:cxn>
                      </a:cxnLst>
                      <a:rect l="l" t="t" r="r" b="b"/>
                      <a:pathLst>
                        <a:path w="40481" h="9525">
                          <a:moveTo>
                            <a:pt x="40676" y="84"/>
                          </a:moveTo>
                          <a:lnTo>
                            <a:pt x="195" y="8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24" name="Graphic 3">
                    <a:extLst>
                      <a:ext uri="{FF2B5EF4-FFF2-40B4-BE49-F238E27FC236}">
                        <a16:creationId xmlns:a16="http://schemas.microsoft.com/office/drawing/2014/main" id="{C8FEA036-D7AC-41CB-1116-B13431CE2636}"/>
                      </a:ext>
                    </a:extLst>
                  </p:cNvPr>
                  <p:cNvGrpSpPr/>
                  <p:nvPr/>
                </p:nvGrpSpPr>
                <p:grpSpPr>
                  <a:xfrm>
                    <a:off x="4326445" y="3090185"/>
                    <a:ext cx="67413" cy="67538"/>
                    <a:chOff x="4624699" y="2872606"/>
                    <a:chExt cx="40481" cy="40481"/>
                  </a:xfrm>
                  <a:solidFill>
                    <a:srgbClr val="000000"/>
                  </a:solidFill>
                </p:grpSpPr>
                <p:sp>
                  <p:nvSpPr>
                    <p:cNvPr id="1647" name="Freeform: Shape 1646">
                      <a:extLst>
                        <a:ext uri="{FF2B5EF4-FFF2-40B4-BE49-F238E27FC236}">
                          <a16:creationId xmlns:a16="http://schemas.microsoft.com/office/drawing/2014/main" id="{4C7F3CB6-492D-774E-B397-7BBFF1F57FB9}"/>
                        </a:ext>
                      </a:extLst>
                    </p:cNvPr>
                    <p:cNvSpPr/>
                    <p:nvPr/>
                  </p:nvSpPr>
                  <p:spPr>
                    <a:xfrm>
                      <a:off x="4644988" y="2872606"/>
                      <a:ext cx="9525" cy="40481"/>
                    </a:xfrm>
                    <a:custGeom>
                      <a:avLst/>
                      <a:gdLst>
                        <a:gd name="connsiteX0" fmla="*/ 187 w 9525"/>
                        <a:gd name="connsiteY0" fmla="*/ 81 h 40481"/>
                        <a:gd name="connsiteX1" fmla="*/ 187 w 9525"/>
                        <a:gd name="connsiteY1" fmla="*/ 40562 h 40481"/>
                      </a:gdLst>
                      <a:ahLst/>
                      <a:cxnLst>
                        <a:cxn ang="0">
                          <a:pos x="connsiteX0" y="connsiteY0"/>
                        </a:cxn>
                        <a:cxn ang="0">
                          <a:pos x="connsiteX1" y="connsiteY1"/>
                        </a:cxn>
                      </a:cxnLst>
                      <a:rect l="l" t="t" r="r" b="b"/>
                      <a:pathLst>
                        <a:path w="9525" h="40481">
                          <a:moveTo>
                            <a:pt x="187" y="81"/>
                          </a:moveTo>
                          <a:lnTo>
                            <a:pt x="187" y="4056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48" name="Freeform: Shape 1647">
                      <a:extLst>
                        <a:ext uri="{FF2B5EF4-FFF2-40B4-BE49-F238E27FC236}">
                          <a16:creationId xmlns:a16="http://schemas.microsoft.com/office/drawing/2014/main" id="{9368BEF1-E74F-B01F-FC2A-12187C7F632B}"/>
                        </a:ext>
                      </a:extLst>
                    </p:cNvPr>
                    <p:cNvSpPr/>
                    <p:nvPr/>
                  </p:nvSpPr>
                  <p:spPr>
                    <a:xfrm>
                      <a:off x="4624699" y="2892894"/>
                      <a:ext cx="40481" cy="9525"/>
                    </a:xfrm>
                    <a:custGeom>
                      <a:avLst/>
                      <a:gdLst>
                        <a:gd name="connsiteX0" fmla="*/ 40668 w 40481"/>
                        <a:gd name="connsiteY0" fmla="*/ 81 h 9525"/>
                        <a:gd name="connsiteX1" fmla="*/ 187 w 40481"/>
                        <a:gd name="connsiteY1" fmla="*/ 81 h 9525"/>
                      </a:gdLst>
                      <a:ahLst/>
                      <a:cxnLst>
                        <a:cxn ang="0">
                          <a:pos x="connsiteX0" y="connsiteY0"/>
                        </a:cxn>
                        <a:cxn ang="0">
                          <a:pos x="connsiteX1" y="connsiteY1"/>
                        </a:cxn>
                      </a:cxnLst>
                      <a:rect l="l" t="t" r="r" b="b"/>
                      <a:pathLst>
                        <a:path w="40481" h="9525">
                          <a:moveTo>
                            <a:pt x="40668" y="81"/>
                          </a:moveTo>
                          <a:lnTo>
                            <a:pt x="187" y="8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25" name="Graphic 3">
                    <a:extLst>
                      <a:ext uri="{FF2B5EF4-FFF2-40B4-BE49-F238E27FC236}">
                        <a16:creationId xmlns:a16="http://schemas.microsoft.com/office/drawing/2014/main" id="{D37B0698-8E1C-3644-EBED-C5DA998D8EC0}"/>
                      </a:ext>
                    </a:extLst>
                  </p:cNvPr>
                  <p:cNvGrpSpPr/>
                  <p:nvPr/>
                </p:nvGrpSpPr>
                <p:grpSpPr>
                  <a:xfrm>
                    <a:off x="4320418" y="3077789"/>
                    <a:ext cx="67413" cy="67538"/>
                    <a:chOff x="4621080" y="2865176"/>
                    <a:chExt cx="40481" cy="40481"/>
                  </a:xfrm>
                  <a:solidFill>
                    <a:srgbClr val="000000"/>
                  </a:solidFill>
                </p:grpSpPr>
                <p:sp>
                  <p:nvSpPr>
                    <p:cNvPr id="1645" name="Freeform: Shape 1644">
                      <a:extLst>
                        <a:ext uri="{FF2B5EF4-FFF2-40B4-BE49-F238E27FC236}">
                          <a16:creationId xmlns:a16="http://schemas.microsoft.com/office/drawing/2014/main" id="{D03A4291-4883-DD27-A8AC-CCF56CE7190D}"/>
                        </a:ext>
                      </a:extLst>
                    </p:cNvPr>
                    <p:cNvSpPr/>
                    <p:nvPr/>
                  </p:nvSpPr>
                  <p:spPr>
                    <a:xfrm>
                      <a:off x="4641368" y="2865176"/>
                      <a:ext cx="9525" cy="40481"/>
                    </a:xfrm>
                    <a:custGeom>
                      <a:avLst/>
                      <a:gdLst>
                        <a:gd name="connsiteX0" fmla="*/ 187 w 9525"/>
                        <a:gd name="connsiteY0" fmla="*/ 80 h 40481"/>
                        <a:gd name="connsiteX1" fmla="*/ 187 w 9525"/>
                        <a:gd name="connsiteY1" fmla="*/ 40561 h 40481"/>
                      </a:gdLst>
                      <a:ahLst/>
                      <a:cxnLst>
                        <a:cxn ang="0">
                          <a:pos x="connsiteX0" y="connsiteY0"/>
                        </a:cxn>
                        <a:cxn ang="0">
                          <a:pos x="connsiteX1" y="connsiteY1"/>
                        </a:cxn>
                      </a:cxnLst>
                      <a:rect l="l" t="t" r="r" b="b"/>
                      <a:pathLst>
                        <a:path w="9525" h="40481">
                          <a:moveTo>
                            <a:pt x="187" y="80"/>
                          </a:moveTo>
                          <a:lnTo>
                            <a:pt x="187" y="4056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46" name="Freeform: Shape 1645">
                      <a:extLst>
                        <a:ext uri="{FF2B5EF4-FFF2-40B4-BE49-F238E27FC236}">
                          <a16:creationId xmlns:a16="http://schemas.microsoft.com/office/drawing/2014/main" id="{0E2BD43B-BFB6-B84C-28AD-D0BF79A81D6B}"/>
                        </a:ext>
                      </a:extLst>
                    </p:cNvPr>
                    <p:cNvSpPr/>
                    <p:nvPr/>
                  </p:nvSpPr>
                  <p:spPr>
                    <a:xfrm>
                      <a:off x="4621080" y="2885464"/>
                      <a:ext cx="40481" cy="9525"/>
                    </a:xfrm>
                    <a:custGeom>
                      <a:avLst/>
                      <a:gdLst>
                        <a:gd name="connsiteX0" fmla="*/ 40668 w 40481"/>
                        <a:gd name="connsiteY0" fmla="*/ 80 h 9525"/>
                        <a:gd name="connsiteX1" fmla="*/ 187 w 40481"/>
                        <a:gd name="connsiteY1" fmla="*/ 80 h 9525"/>
                      </a:gdLst>
                      <a:ahLst/>
                      <a:cxnLst>
                        <a:cxn ang="0">
                          <a:pos x="connsiteX0" y="connsiteY0"/>
                        </a:cxn>
                        <a:cxn ang="0">
                          <a:pos x="connsiteX1" y="connsiteY1"/>
                        </a:cxn>
                      </a:cxnLst>
                      <a:rect l="l" t="t" r="r" b="b"/>
                      <a:pathLst>
                        <a:path w="40481" h="9525">
                          <a:moveTo>
                            <a:pt x="40668" y="80"/>
                          </a:moveTo>
                          <a:lnTo>
                            <a:pt x="187" y="8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26" name="Graphic 3">
                    <a:extLst>
                      <a:ext uri="{FF2B5EF4-FFF2-40B4-BE49-F238E27FC236}">
                        <a16:creationId xmlns:a16="http://schemas.microsoft.com/office/drawing/2014/main" id="{99082522-33F3-46B6-B21A-E947A3F3B9B8}"/>
                      </a:ext>
                    </a:extLst>
                  </p:cNvPr>
                  <p:cNvGrpSpPr/>
                  <p:nvPr/>
                </p:nvGrpSpPr>
                <p:grpSpPr>
                  <a:xfrm>
                    <a:off x="4259666" y="3057606"/>
                    <a:ext cx="67413" cy="67538"/>
                    <a:chOff x="4584599" y="2853079"/>
                    <a:chExt cx="40481" cy="40481"/>
                  </a:xfrm>
                  <a:solidFill>
                    <a:srgbClr val="000000"/>
                  </a:solidFill>
                </p:grpSpPr>
                <p:sp>
                  <p:nvSpPr>
                    <p:cNvPr id="1643" name="Freeform: Shape 1642">
                      <a:extLst>
                        <a:ext uri="{FF2B5EF4-FFF2-40B4-BE49-F238E27FC236}">
                          <a16:creationId xmlns:a16="http://schemas.microsoft.com/office/drawing/2014/main" id="{404A95E4-08D3-42DD-CFA3-F9527B136F26}"/>
                        </a:ext>
                      </a:extLst>
                    </p:cNvPr>
                    <p:cNvSpPr/>
                    <p:nvPr/>
                  </p:nvSpPr>
                  <p:spPr>
                    <a:xfrm>
                      <a:off x="4604887" y="2853079"/>
                      <a:ext cx="9525" cy="40481"/>
                    </a:xfrm>
                    <a:custGeom>
                      <a:avLst/>
                      <a:gdLst>
                        <a:gd name="connsiteX0" fmla="*/ 183 w 9525"/>
                        <a:gd name="connsiteY0" fmla="*/ 79 h 40481"/>
                        <a:gd name="connsiteX1" fmla="*/ 183 w 9525"/>
                        <a:gd name="connsiteY1" fmla="*/ 40560 h 40481"/>
                      </a:gdLst>
                      <a:ahLst/>
                      <a:cxnLst>
                        <a:cxn ang="0">
                          <a:pos x="connsiteX0" y="connsiteY0"/>
                        </a:cxn>
                        <a:cxn ang="0">
                          <a:pos x="connsiteX1" y="connsiteY1"/>
                        </a:cxn>
                      </a:cxnLst>
                      <a:rect l="l" t="t" r="r" b="b"/>
                      <a:pathLst>
                        <a:path w="9525" h="40481">
                          <a:moveTo>
                            <a:pt x="183" y="79"/>
                          </a:moveTo>
                          <a:lnTo>
                            <a:pt x="183" y="4056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44" name="Freeform: Shape 1643">
                      <a:extLst>
                        <a:ext uri="{FF2B5EF4-FFF2-40B4-BE49-F238E27FC236}">
                          <a16:creationId xmlns:a16="http://schemas.microsoft.com/office/drawing/2014/main" id="{650C7C17-45B9-AACF-90D7-16EEAFAB0863}"/>
                        </a:ext>
                      </a:extLst>
                    </p:cNvPr>
                    <p:cNvSpPr/>
                    <p:nvPr/>
                  </p:nvSpPr>
                  <p:spPr>
                    <a:xfrm>
                      <a:off x="4584599" y="2873368"/>
                      <a:ext cx="40481" cy="9525"/>
                    </a:xfrm>
                    <a:custGeom>
                      <a:avLst/>
                      <a:gdLst>
                        <a:gd name="connsiteX0" fmla="*/ 40664 w 40481"/>
                        <a:gd name="connsiteY0" fmla="*/ 79 h 9525"/>
                        <a:gd name="connsiteX1" fmla="*/ 183 w 40481"/>
                        <a:gd name="connsiteY1" fmla="*/ 79 h 9525"/>
                      </a:gdLst>
                      <a:ahLst/>
                      <a:cxnLst>
                        <a:cxn ang="0">
                          <a:pos x="connsiteX0" y="connsiteY0"/>
                        </a:cxn>
                        <a:cxn ang="0">
                          <a:pos x="connsiteX1" y="connsiteY1"/>
                        </a:cxn>
                      </a:cxnLst>
                      <a:rect l="l" t="t" r="r" b="b"/>
                      <a:pathLst>
                        <a:path w="40481" h="9525">
                          <a:moveTo>
                            <a:pt x="40664" y="79"/>
                          </a:moveTo>
                          <a:lnTo>
                            <a:pt x="183" y="7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27" name="Graphic 3">
                    <a:extLst>
                      <a:ext uri="{FF2B5EF4-FFF2-40B4-BE49-F238E27FC236}">
                        <a16:creationId xmlns:a16="http://schemas.microsoft.com/office/drawing/2014/main" id="{0CEE3026-DBAB-ECB4-9B9F-984EFEC50416}"/>
                      </a:ext>
                    </a:extLst>
                  </p:cNvPr>
                  <p:cNvGrpSpPr/>
                  <p:nvPr/>
                </p:nvGrpSpPr>
                <p:grpSpPr>
                  <a:xfrm>
                    <a:off x="4241425" y="3043305"/>
                    <a:ext cx="67413" cy="67538"/>
                    <a:chOff x="4573645" y="2844507"/>
                    <a:chExt cx="40481" cy="40481"/>
                  </a:xfrm>
                  <a:solidFill>
                    <a:srgbClr val="000000"/>
                  </a:solidFill>
                </p:grpSpPr>
                <p:sp>
                  <p:nvSpPr>
                    <p:cNvPr id="1641" name="Freeform: Shape 1640">
                      <a:extLst>
                        <a:ext uri="{FF2B5EF4-FFF2-40B4-BE49-F238E27FC236}">
                          <a16:creationId xmlns:a16="http://schemas.microsoft.com/office/drawing/2014/main" id="{46493DE1-7171-D1C7-6C8A-08B4B0083906}"/>
                        </a:ext>
                      </a:extLst>
                    </p:cNvPr>
                    <p:cNvSpPr/>
                    <p:nvPr/>
                  </p:nvSpPr>
                  <p:spPr>
                    <a:xfrm>
                      <a:off x="4593934" y="2844507"/>
                      <a:ext cx="9525" cy="40481"/>
                    </a:xfrm>
                    <a:custGeom>
                      <a:avLst/>
                      <a:gdLst>
                        <a:gd name="connsiteX0" fmla="*/ 182 w 9525"/>
                        <a:gd name="connsiteY0" fmla="*/ 78 h 40481"/>
                        <a:gd name="connsiteX1" fmla="*/ 182 w 9525"/>
                        <a:gd name="connsiteY1" fmla="*/ 40559 h 40481"/>
                      </a:gdLst>
                      <a:ahLst/>
                      <a:cxnLst>
                        <a:cxn ang="0">
                          <a:pos x="connsiteX0" y="connsiteY0"/>
                        </a:cxn>
                        <a:cxn ang="0">
                          <a:pos x="connsiteX1" y="connsiteY1"/>
                        </a:cxn>
                      </a:cxnLst>
                      <a:rect l="l" t="t" r="r" b="b"/>
                      <a:pathLst>
                        <a:path w="9525" h="40481">
                          <a:moveTo>
                            <a:pt x="182" y="78"/>
                          </a:moveTo>
                          <a:lnTo>
                            <a:pt x="182" y="4055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42" name="Freeform: Shape 1641">
                      <a:extLst>
                        <a:ext uri="{FF2B5EF4-FFF2-40B4-BE49-F238E27FC236}">
                          <a16:creationId xmlns:a16="http://schemas.microsoft.com/office/drawing/2014/main" id="{24BE44E9-684C-3806-5F67-995624C048DE}"/>
                        </a:ext>
                      </a:extLst>
                    </p:cNvPr>
                    <p:cNvSpPr/>
                    <p:nvPr/>
                  </p:nvSpPr>
                  <p:spPr>
                    <a:xfrm>
                      <a:off x="4573645" y="2864795"/>
                      <a:ext cx="40481" cy="9525"/>
                    </a:xfrm>
                    <a:custGeom>
                      <a:avLst/>
                      <a:gdLst>
                        <a:gd name="connsiteX0" fmla="*/ 40663 w 40481"/>
                        <a:gd name="connsiteY0" fmla="*/ 78 h 9525"/>
                        <a:gd name="connsiteX1" fmla="*/ 182 w 40481"/>
                        <a:gd name="connsiteY1" fmla="*/ 78 h 9525"/>
                      </a:gdLst>
                      <a:ahLst/>
                      <a:cxnLst>
                        <a:cxn ang="0">
                          <a:pos x="connsiteX0" y="connsiteY0"/>
                        </a:cxn>
                        <a:cxn ang="0">
                          <a:pos x="connsiteX1" y="connsiteY1"/>
                        </a:cxn>
                      </a:cxnLst>
                      <a:rect l="l" t="t" r="r" b="b"/>
                      <a:pathLst>
                        <a:path w="40481" h="9525">
                          <a:moveTo>
                            <a:pt x="40663" y="78"/>
                          </a:moveTo>
                          <a:lnTo>
                            <a:pt x="182" y="7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28" name="Graphic 3">
                    <a:extLst>
                      <a:ext uri="{FF2B5EF4-FFF2-40B4-BE49-F238E27FC236}">
                        <a16:creationId xmlns:a16="http://schemas.microsoft.com/office/drawing/2014/main" id="{FFDF6258-1CF3-1BEF-E6B5-EEE3340CBE23}"/>
                      </a:ext>
                    </a:extLst>
                  </p:cNvPr>
                  <p:cNvGrpSpPr/>
                  <p:nvPr/>
                </p:nvGrpSpPr>
                <p:grpSpPr>
                  <a:xfrm>
                    <a:off x="4180833" y="2983870"/>
                    <a:ext cx="67413" cy="67538"/>
                    <a:chOff x="4537260" y="2808883"/>
                    <a:chExt cx="40481" cy="40481"/>
                  </a:xfrm>
                  <a:solidFill>
                    <a:srgbClr val="000000"/>
                  </a:solidFill>
                </p:grpSpPr>
                <p:sp>
                  <p:nvSpPr>
                    <p:cNvPr id="1639" name="Freeform: Shape 1638">
                      <a:extLst>
                        <a:ext uri="{FF2B5EF4-FFF2-40B4-BE49-F238E27FC236}">
                          <a16:creationId xmlns:a16="http://schemas.microsoft.com/office/drawing/2014/main" id="{E4C5C298-E1F4-8E43-38E1-F33503C013C8}"/>
                        </a:ext>
                      </a:extLst>
                    </p:cNvPr>
                    <p:cNvSpPr/>
                    <p:nvPr/>
                  </p:nvSpPr>
                  <p:spPr>
                    <a:xfrm>
                      <a:off x="4557548" y="2808883"/>
                      <a:ext cx="9525" cy="40481"/>
                    </a:xfrm>
                    <a:custGeom>
                      <a:avLst/>
                      <a:gdLst>
                        <a:gd name="connsiteX0" fmla="*/ 178 w 9525"/>
                        <a:gd name="connsiteY0" fmla="*/ 74 h 40481"/>
                        <a:gd name="connsiteX1" fmla="*/ 178 w 9525"/>
                        <a:gd name="connsiteY1" fmla="*/ 40555 h 40481"/>
                      </a:gdLst>
                      <a:ahLst/>
                      <a:cxnLst>
                        <a:cxn ang="0">
                          <a:pos x="connsiteX0" y="connsiteY0"/>
                        </a:cxn>
                        <a:cxn ang="0">
                          <a:pos x="connsiteX1" y="connsiteY1"/>
                        </a:cxn>
                      </a:cxnLst>
                      <a:rect l="l" t="t" r="r" b="b"/>
                      <a:pathLst>
                        <a:path w="9525" h="40481">
                          <a:moveTo>
                            <a:pt x="178" y="74"/>
                          </a:moveTo>
                          <a:lnTo>
                            <a:pt x="178" y="4055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40" name="Freeform: Shape 1639">
                      <a:extLst>
                        <a:ext uri="{FF2B5EF4-FFF2-40B4-BE49-F238E27FC236}">
                          <a16:creationId xmlns:a16="http://schemas.microsoft.com/office/drawing/2014/main" id="{B34C3D91-4CAE-7D39-2CE8-FD4B27BBD386}"/>
                        </a:ext>
                      </a:extLst>
                    </p:cNvPr>
                    <p:cNvSpPr/>
                    <p:nvPr/>
                  </p:nvSpPr>
                  <p:spPr>
                    <a:xfrm>
                      <a:off x="4537260" y="2829172"/>
                      <a:ext cx="40481" cy="9525"/>
                    </a:xfrm>
                    <a:custGeom>
                      <a:avLst/>
                      <a:gdLst>
                        <a:gd name="connsiteX0" fmla="*/ 40659 w 40481"/>
                        <a:gd name="connsiteY0" fmla="*/ 74 h 9525"/>
                        <a:gd name="connsiteX1" fmla="*/ 178 w 40481"/>
                        <a:gd name="connsiteY1" fmla="*/ 74 h 9525"/>
                      </a:gdLst>
                      <a:ahLst/>
                      <a:cxnLst>
                        <a:cxn ang="0">
                          <a:pos x="connsiteX0" y="connsiteY0"/>
                        </a:cxn>
                        <a:cxn ang="0">
                          <a:pos x="connsiteX1" y="connsiteY1"/>
                        </a:cxn>
                      </a:cxnLst>
                      <a:rect l="l" t="t" r="r" b="b"/>
                      <a:pathLst>
                        <a:path w="40481" h="9525">
                          <a:moveTo>
                            <a:pt x="40659" y="74"/>
                          </a:moveTo>
                          <a:lnTo>
                            <a:pt x="178" y="7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29" name="Graphic 3">
                    <a:extLst>
                      <a:ext uri="{FF2B5EF4-FFF2-40B4-BE49-F238E27FC236}">
                        <a16:creationId xmlns:a16="http://schemas.microsoft.com/office/drawing/2014/main" id="{43D9B8EB-63AB-ED13-C4C7-ADC5736D7B4B}"/>
                      </a:ext>
                    </a:extLst>
                  </p:cNvPr>
                  <p:cNvGrpSpPr/>
                  <p:nvPr/>
                </p:nvGrpSpPr>
                <p:grpSpPr>
                  <a:xfrm>
                    <a:off x="4174646" y="2983870"/>
                    <a:ext cx="67413" cy="67538"/>
                    <a:chOff x="4533545" y="2808883"/>
                    <a:chExt cx="40481" cy="40481"/>
                  </a:xfrm>
                  <a:solidFill>
                    <a:srgbClr val="000000"/>
                  </a:solidFill>
                </p:grpSpPr>
                <p:sp>
                  <p:nvSpPr>
                    <p:cNvPr id="1637" name="Freeform: Shape 1636">
                      <a:extLst>
                        <a:ext uri="{FF2B5EF4-FFF2-40B4-BE49-F238E27FC236}">
                          <a16:creationId xmlns:a16="http://schemas.microsoft.com/office/drawing/2014/main" id="{2596CD05-F97B-16F6-3FA2-55041939E220}"/>
                        </a:ext>
                      </a:extLst>
                    </p:cNvPr>
                    <p:cNvSpPr/>
                    <p:nvPr/>
                  </p:nvSpPr>
                  <p:spPr>
                    <a:xfrm>
                      <a:off x="4553833" y="2808883"/>
                      <a:ext cx="9525" cy="40481"/>
                    </a:xfrm>
                    <a:custGeom>
                      <a:avLst/>
                      <a:gdLst>
                        <a:gd name="connsiteX0" fmla="*/ 177 w 9525"/>
                        <a:gd name="connsiteY0" fmla="*/ 74 h 40481"/>
                        <a:gd name="connsiteX1" fmla="*/ 177 w 9525"/>
                        <a:gd name="connsiteY1" fmla="*/ 40555 h 40481"/>
                      </a:gdLst>
                      <a:ahLst/>
                      <a:cxnLst>
                        <a:cxn ang="0">
                          <a:pos x="connsiteX0" y="connsiteY0"/>
                        </a:cxn>
                        <a:cxn ang="0">
                          <a:pos x="connsiteX1" y="connsiteY1"/>
                        </a:cxn>
                      </a:cxnLst>
                      <a:rect l="l" t="t" r="r" b="b"/>
                      <a:pathLst>
                        <a:path w="9525" h="40481">
                          <a:moveTo>
                            <a:pt x="177" y="74"/>
                          </a:moveTo>
                          <a:lnTo>
                            <a:pt x="177" y="4055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38" name="Freeform: Shape 1637">
                      <a:extLst>
                        <a:ext uri="{FF2B5EF4-FFF2-40B4-BE49-F238E27FC236}">
                          <a16:creationId xmlns:a16="http://schemas.microsoft.com/office/drawing/2014/main" id="{3252BA14-7305-F442-BB54-AA7028A2E0FE}"/>
                        </a:ext>
                      </a:extLst>
                    </p:cNvPr>
                    <p:cNvSpPr/>
                    <p:nvPr/>
                  </p:nvSpPr>
                  <p:spPr>
                    <a:xfrm>
                      <a:off x="4533545" y="2829172"/>
                      <a:ext cx="40481" cy="9525"/>
                    </a:xfrm>
                    <a:custGeom>
                      <a:avLst/>
                      <a:gdLst>
                        <a:gd name="connsiteX0" fmla="*/ 40659 w 40481"/>
                        <a:gd name="connsiteY0" fmla="*/ 74 h 9525"/>
                        <a:gd name="connsiteX1" fmla="*/ 177 w 40481"/>
                        <a:gd name="connsiteY1" fmla="*/ 74 h 9525"/>
                      </a:gdLst>
                      <a:ahLst/>
                      <a:cxnLst>
                        <a:cxn ang="0">
                          <a:pos x="connsiteX0" y="connsiteY0"/>
                        </a:cxn>
                        <a:cxn ang="0">
                          <a:pos x="connsiteX1" y="connsiteY1"/>
                        </a:cxn>
                      </a:cxnLst>
                      <a:rect l="l" t="t" r="r" b="b"/>
                      <a:pathLst>
                        <a:path w="40481" h="9525">
                          <a:moveTo>
                            <a:pt x="40659" y="74"/>
                          </a:moveTo>
                          <a:lnTo>
                            <a:pt x="177" y="7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30" name="Graphic 3">
                    <a:extLst>
                      <a:ext uri="{FF2B5EF4-FFF2-40B4-BE49-F238E27FC236}">
                        <a16:creationId xmlns:a16="http://schemas.microsoft.com/office/drawing/2014/main" id="{DB3F5ABA-00C9-ABAB-CEE3-583609577CB8}"/>
                      </a:ext>
                    </a:extLst>
                  </p:cNvPr>
                  <p:cNvGrpSpPr/>
                  <p:nvPr/>
                </p:nvGrpSpPr>
                <p:grpSpPr>
                  <a:xfrm>
                    <a:off x="3980496" y="2879147"/>
                    <a:ext cx="67413" cy="67538"/>
                    <a:chOff x="4416959" y="2746114"/>
                    <a:chExt cx="40481" cy="40481"/>
                  </a:xfrm>
                  <a:solidFill>
                    <a:srgbClr val="000000"/>
                  </a:solidFill>
                </p:grpSpPr>
                <p:sp>
                  <p:nvSpPr>
                    <p:cNvPr id="1635" name="Freeform: Shape 1634">
                      <a:extLst>
                        <a:ext uri="{FF2B5EF4-FFF2-40B4-BE49-F238E27FC236}">
                          <a16:creationId xmlns:a16="http://schemas.microsoft.com/office/drawing/2014/main" id="{DE7A1544-4D62-A854-376B-2FDD49FE8CBD}"/>
                        </a:ext>
                      </a:extLst>
                    </p:cNvPr>
                    <p:cNvSpPr/>
                    <p:nvPr/>
                  </p:nvSpPr>
                  <p:spPr>
                    <a:xfrm>
                      <a:off x="4437247" y="2746114"/>
                      <a:ext cx="9525" cy="40481"/>
                    </a:xfrm>
                    <a:custGeom>
                      <a:avLst/>
                      <a:gdLst>
                        <a:gd name="connsiteX0" fmla="*/ 165 w 9525"/>
                        <a:gd name="connsiteY0" fmla="*/ 67 h 40481"/>
                        <a:gd name="connsiteX1" fmla="*/ 165 w 9525"/>
                        <a:gd name="connsiteY1" fmla="*/ 40549 h 40481"/>
                      </a:gdLst>
                      <a:ahLst/>
                      <a:cxnLst>
                        <a:cxn ang="0">
                          <a:pos x="connsiteX0" y="connsiteY0"/>
                        </a:cxn>
                        <a:cxn ang="0">
                          <a:pos x="connsiteX1" y="connsiteY1"/>
                        </a:cxn>
                      </a:cxnLst>
                      <a:rect l="l" t="t" r="r" b="b"/>
                      <a:pathLst>
                        <a:path w="9525" h="40481">
                          <a:moveTo>
                            <a:pt x="165" y="67"/>
                          </a:moveTo>
                          <a:lnTo>
                            <a:pt x="165" y="4054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36" name="Freeform: Shape 1635">
                      <a:extLst>
                        <a:ext uri="{FF2B5EF4-FFF2-40B4-BE49-F238E27FC236}">
                          <a16:creationId xmlns:a16="http://schemas.microsoft.com/office/drawing/2014/main" id="{D463473E-80C7-DDFA-F64D-E413E4C4D434}"/>
                        </a:ext>
                      </a:extLst>
                    </p:cNvPr>
                    <p:cNvSpPr/>
                    <p:nvPr/>
                  </p:nvSpPr>
                  <p:spPr>
                    <a:xfrm>
                      <a:off x="4416959" y="2766402"/>
                      <a:ext cx="40481" cy="9525"/>
                    </a:xfrm>
                    <a:custGeom>
                      <a:avLst/>
                      <a:gdLst>
                        <a:gd name="connsiteX0" fmla="*/ 40646 w 40481"/>
                        <a:gd name="connsiteY0" fmla="*/ 67 h 9525"/>
                        <a:gd name="connsiteX1" fmla="*/ 165 w 40481"/>
                        <a:gd name="connsiteY1" fmla="*/ 67 h 9525"/>
                      </a:gdLst>
                      <a:ahLst/>
                      <a:cxnLst>
                        <a:cxn ang="0">
                          <a:pos x="connsiteX0" y="connsiteY0"/>
                        </a:cxn>
                        <a:cxn ang="0">
                          <a:pos x="connsiteX1" y="connsiteY1"/>
                        </a:cxn>
                      </a:cxnLst>
                      <a:rect l="l" t="t" r="r" b="b"/>
                      <a:pathLst>
                        <a:path w="40481" h="9525">
                          <a:moveTo>
                            <a:pt x="40646" y="67"/>
                          </a:moveTo>
                          <a:lnTo>
                            <a:pt x="165" y="6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31" name="Graphic 3">
                    <a:extLst>
                      <a:ext uri="{FF2B5EF4-FFF2-40B4-BE49-F238E27FC236}">
                        <a16:creationId xmlns:a16="http://schemas.microsoft.com/office/drawing/2014/main" id="{59AF5867-920E-B2C0-1742-B1B81DCE57EA}"/>
                      </a:ext>
                    </a:extLst>
                  </p:cNvPr>
                  <p:cNvGrpSpPr/>
                  <p:nvPr/>
                </p:nvGrpSpPr>
                <p:grpSpPr>
                  <a:xfrm>
                    <a:off x="3901505" y="2821142"/>
                    <a:ext cx="67413" cy="67538"/>
                    <a:chOff x="4369525" y="2711347"/>
                    <a:chExt cx="40481" cy="40481"/>
                  </a:xfrm>
                  <a:solidFill>
                    <a:srgbClr val="000000"/>
                  </a:solidFill>
                </p:grpSpPr>
                <p:sp>
                  <p:nvSpPr>
                    <p:cNvPr id="1633" name="Freeform: Shape 1632">
                      <a:extLst>
                        <a:ext uri="{FF2B5EF4-FFF2-40B4-BE49-F238E27FC236}">
                          <a16:creationId xmlns:a16="http://schemas.microsoft.com/office/drawing/2014/main" id="{AE72CE8B-1AB8-0C64-A6FC-EC3414520D94}"/>
                        </a:ext>
                      </a:extLst>
                    </p:cNvPr>
                    <p:cNvSpPr/>
                    <p:nvPr/>
                  </p:nvSpPr>
                  <p:spPr>
                    <a:xfrm>
                      <a:off x="4389813" y="2711347"/>
                      <a:ext cx="9525" cy="40481"/>
                    </a:xfrm>
                    <a:custGeom>
                      <a:avLst/>
                      <a:gdLst>
                        <a:gd name="connsiteX0" fmla="*/ 160 w 9525"/>
                        <a:gd name="connsiteY0" fmla="*/ 64 h 40481"/>
                        <a:gd name="connsiteX1" fmla="*/ 160 w 9525"/>
                        <a:gd name="connsiteY1" fmla="*/ 40545 h 40481"/>
                      </a:gdLst>
                      <a:ahLst/>
                      <a:cxnLst>
                        <a:cxn ang="0">
                          <a:pos x="connsiteX0" y="connsiteY0"/>
                        </a:cxn>
                        <a:cxn ang="0">
                          <a:pos x="connsiteX1" y="connsiteY1"/>
                        </a:cxn>
                      </a:cxnLst>
                      <a:rect l="l" t="t" r="r" b="b"/>
                      <a:pathLst>
                        <a:path w="9525" h="40481">
                          <a:moveTo>
                            <a:pt x="160" y="64"/>
                          </a:moveTo>
                          <a:lnTo>
                            <a:pt x="160" y="4054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34" name="Freeform: Shape 1633">
                      <a:extLst>
                        <a:ext uri="{FF2B5EF4-FFF2-40B4-BE49-F238E27FC236}">
                          <a16:creationId xmlns:a16="http://schemas.microsoft.com/office/drawing/2014/main" id="{5FC673D0-DB1F-470F-2D82-162A4259E87C}"/>
                        </a:ext>
                      </a:extLst>
                    </p:cNvPr>
                    <p:cNvSpPr/>
                    <p:nvPr/>
                  </p:nvSpPr>
                  <p:spPr>
                    <a:xfrm>
                      <a:off x="4369525" y="2731636"/>
                      <a:ext cx="40481" cy="9525"/>
                    </a:xfrm>
                    <a:custGeom>
                      <a:avLst/>
                      <a:gdLst>
                        <a:gd name="connsiteX0" fmla="*/ 40641 w 40481"/>
                        <a:gd name="connsiteY0" fmla="*/ 64 h 9525"/>
                        <a:gd name="connsiteX1" fmla="*/ 160 w 40481"/>
                        <a:gd name="connsiteY1" fmla="*/ 64 h 9525"/>
                      </a:gdLst>
                      <a:ahLst/>
                      <a:cxnLst>
                        <a:cxn ang="0">
                          <a:pos x="connsiteX0" y="connsiteY0"/>
                        </a:cxn>
                        <a:cxn ang="0">
                          <a:pos x="connsiteX1" y="connsiteY1"/>
                        </a:cxn>
                      </a:cxnLst>
                      <a:rect l="l" t="t" r="r" b="b"/>
                      <a:pathLst>
                        <a:path w="40481" h="9525">
                          <a:moveTo>
                            <a:pt x="40641" y="64"/>
                          </a:moveTo>
                          <a:lnTo>
                            <a:pt x="160" y="6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32" name="Graphic 3">
                    <a:extLst>
                      <a:ext uri="{FF2B5EF4-FFF2-40B4-BE49-F238E27FC236}">
                        <a16:creationId xmlns:a16="http://schemas.microsoft.com/office/drawing/2014/main" id="{5025585C-1E7D-77DE-BED7-7BC2CB79B5A0}"/>
                      </a:ext>
                    </a:extLst>
                  </p:cNvPr>
                  <p:cNvGrpSpPr/>
                  <p:nvPr/>
                </p:nvGrpSpPr>
                <p:grpSpPr>
                  <a:xfrm>
                    <a:off x="3865180" y="2791266"/>
                    <a:ext cx="67413" cy="67538"/>
                    <a:chOff x="4347712" y="2693440"/>
                    <a:chExt cx="40481" cy="40481"/>
                  </a:xfrm>
                  <a:solidFill>
                    <a:srgbClr val="000000"/>
                  </a:solidFill>
                </p:grpSpPr>
                <p:sp>
                  <p:nvSpPr>
                    <p:cNvPr id="1631" name="Freeform: Shape 1630">
                      <a:extLst>
                        <a:ext uri="{FF2B5EF4-FFF2-40B4-BE49-F238E27FC236}">
                          <a16:creationId xmlns:a16="http://schemas.microsoft.com/office/drawing/2014/main" id="{C992619C-36BF-3C94-5024-6490C9AB41C0}"/>
                        </a:ext>
                      </a:extLst>
                    </p:cNvPr>
                    <p:cNvSpPr/>
                    <p:nvPr/>
                  </p:nvSpPr>
                  <p:spPr>
                    <a:xfrm>
                      <a:off x="4368001" y="2693440"/>
                      <a:ext cx="9525" cy="40481"/>
                    </a:xfrm>
                    <a:custGeom>
                      <a:avLst/>
                      <a:gdLst>
                        <a:gd name="connsiteX0" fmla="*/ 158 w 9525"/>
                        <a:gd name="connsiteY0" fmla="*/ 62 h 40481"/>
                        <a:gd name="connsiteX1" fmla="*/ 158 w 9525"/>
                        <a:gd name="connsiteY1" fmla="*/ 40543 h 40481"/>
                      </a:gdLst>
                      <a:ahLst/>
                      <a:cxnLst>
                        <a:cxn ang="0">
                          <a:pos x="connsiteX0" y="connsiteY0"/>
                        </a:cxn>
                        <a:cxn ang="0">
                          <a:pos x="connsiteX1" y="connsiteY1"/>
                        </a:cxn>
                      </a:cxnLst>
                      <a:rect l="l" t="t" r="r" b="b"/>
                      <a:pathLst>
                        <a:path w="9525" h="40481">
                          <a:moveTo>
                            <a:pt x="158" y="62"/>
                          </a:moveTo>
                          <a:lnTo>
                            <a:pt x="158" y="4054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32" name="Freeform: Shape 1631">
                      <a:extLst>
                        <a:ext uri="{FF2B5EF4-FFF2-40B4-BE49-F238E27FC236}">
                          <a16:creationId xmlns:a16="http://schemas.microsoft.com/office/drawing/2014/main" id="{B7837D48-E194-4D7E-76DD-E5D195B10D55}"/>
                        </a:ext>
                      </a:extLst>
                    </p:cNvPr>
                    <p:cNvSpPr/>
                    <p:nvPr/>
                  </p:nvSpPr>
                  <p:spPr>
                    <a:xfrm>
                      <a:off x="4347712" y="2713729"/>
                      <a:ext cx="40481" cy="9525"/>
                    </a:xfrm>
                    <a:custGeom>
                      <a:avLst/>
                      <a:gdLst>
                        <a:gd name="connsiteX0" fmla="*/ 40639 w 40481"/>
                        <a:gd name="connsiteY0" fmla="*/ 62 h 9525"/>
                        <a:gd name="connsiteX1" fmla="*/ 158 w 40481"/>
                        <a:gd name="connsiteY1" fmla="*/ 62 h 9525"/>
                      </a:gdLst>
                      <a:ahLst/>
                      <a:cxnLst>
                        <a:cxn ang="0">
                          <a:pos x="connsiteX0" y="connsiteY0"/>
                        </a:cxn>
                        <a:cxn ang="0">
                          <a:pos x="connsiteX1" y="connsiteY1"/>
                        </a:cxn>
                      </a:cxnLst>
                      <a:rect l="l" t="t" r="r" b="b"/>
                      <a:pathLst>
                        <a:path w="40481" h="9525">
                          <a:moveTo>
                            <a:pt x="40639" y="62"/>
                          </a:moveTo>
                          <a:lnTo>
                            <a:pt x="158" y="6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33" name="Graphic 3">
                    <a:extLst>
                      <a:ext uri="{FF2B5EF4-FFF2-40B4-BE49-F238E27FC236}">
                        <a16:creationId xmlns:a16="http://schemas.microsoft.com/office/drawing/2014/main" id="{8A09996B-F35A-30FB-02EB-0054A3EDEA38}"/>
                      </a:ext>
                    </a:extLst>
                  </p:cNvPr>
                  <p:cNvGrpSpPr/>
                  <p:nvPr/>
                </p:nvGrpSpPr>
                <p:grpSpPr>
                  <a:xfrm>
                    <a:off x="3846940" y="2791266"/>
                    <a:ext cx="67413" cy="67538"/>
                    <a:chOff x="4336759" y="2693440"/>
                    <a:chExt cx="40481" cy="40481"/>
                  </a:xfrm>
                  <a:solidFill>
                    <a:srgbClr val="000000"/>
                  </a:solidFill>
                </p:grpSpPr>
                <p:sp>
                  <p:nvSpPr>
                    <p:cNvPr id="1629" name="Freeform: Shape 1628">
                      <a:extLst>
                        <a:ext uri="{FF2B5EF4-FFF2-40B4-BE49-F238E27FC236}">
                          <a16:creationId xmlns:a16="http://schemas.microsoft.com/office/drawing/2014/main" id="{F444D389-E7D1-BD50-2645-5FC8691429B8}"/>
                        </a:ext>
                      </a:extLst>
                    </p:cNvPr>
                    <p:cNvSpPr/>
                    <p:nvPr/>
                  </p:nvSpPr>
                  <p:spPr>
                    <a:xfrm>
                      <a:off x="4357047" y="2693440"/>
                      <a:ext cx="9525" cy="40481"/>
                    </a:xfrm>
                    <a:custGeom>
                      <a:avLst/>
                      <a:gdLst>
                        <a:gd name="connsiteX0" fmla="*/ 157 w 9525"/>
                        <a:gd name="connsiteY0" fmla="*/ 62 h 40481"/>
                        <a:gd name="connsiteX1" fmla="*/ 157 w 9525"/>
                        <a:gd name="connsiteY1" fmla="*/ 40543 h 40481"/>
                      </a:gdLst>
                      <a:ahLst/>
                      <a:cxnLst>
                        <a:cxn ang="0">
                          <a:pos x="connsiteX0" y="connsiteY0"/>
                        </a:cxn>
                        <a:cxn ang="0">
                          <a:pos x="connsiteX1" y="connsiteY1"/>
                        </a:cxn>
                      </a:cxnLst>
                      <a:rect l="l" t="t" r="r" b="b"/>
                      <a:pathLst>
                        <a:path w="9525" h="40481">
                          <a:moveTo>
                            <a:pt x="157" y="62"/>
                          </a:moveTo>
                          <a:lnTo>
                            <a:pt x="157" y="4054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30" name="Freeform: Shape 1629">
                      <a:extLst>
                        <a:ext uri="{FF2B5EF4-FFF2-40B4-BE49-F238E27FC236}">
                          <a16:creationId xmlns:a16="http://schemas.microsoft.com/office/drawing/2014/main" id="{BEF97FE8-35CD-D6CC-1EC1-0899FEB36425}"/>
                        </a:ext>
                      </a:extLst>
                    </p:cNvPr>
                    <p:cNvSpPr/>
                    <p:nvPr/>
                  </p:nvSpPr>
                  <p:spPr>
                    <a:xfrm>
                      <a:off x="4336759" y="2713729"/>
                      <a:ext cx="40481" cy="9525"/>
                    </a:xfrm>
                    <a:custGeom>
                      <a:avLst/>
                      <a:gdLst>
                        <a:gd name="connsiteX0" fmla="*/ 40638 w 40481"/>
                        <a:gd name="connsiteY0" fmla="*/ 62 h 9525"/>
                        <a:gd name="connsiteX1" fmla="*/ 157 w 40481"/>
                        <a:gd name="connsiteY1" fmla="*/ 62 h 9525"/>
                      </a:gdLst>
                      <a:ahLst/>
                      <a:cxnLst>
                        <a:cxn ang="0">
                          <a:pos x="connsiteX0" y="connsiteY0"/>
                        </a:cxn>
                        <a:cxn ang="0">
                          <a:pos x="connsiteX1" y="connsiteY1"/>
                        </a:cxn>
                      </a:cxnLst>
                      <a:rect l="l" t="t" r="r" b="b"/>
                      <a:pathLst>
                        <a:path w="40481" h="9525">
                          <a:moveTo>
                            <a:pt x="40638" y="62"/>
                          </a:moveTo>
                          <a:lnTo>
                            <a:pt x="157" y="6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34" name="Graphic 3">
                    <a:extLst>
                      <a:ext uri="{FF2B5EF4-FFF2-40B4-BE49-F238E27FC236}">
                        <a16:creationId xmlns:a16="http://schemas.microsoft.com/office/drawing/2014/main" id="{F4C13AFE-EAF3-8AE1-70F5-1F8398A2D80E}"/>
                      </a:ext>
                    </a:extLst>
                  </p:cNvPr>
                  <p:cNvGrpSpPr/>
                  <p:nvPr/>
                </p:nvGrpSpPr>
                <p:grpSpPr>
                  <a:xfrm>
                    <a:off x="3810457" y="2771403"/>
                    <a:ext cx="67413" cy="67538"/>
                    <a:chOff x="4314851" y="2681534"/>
                    <a:chExt cx="40481" cy="40481"/>
                  </a:xfrm>
                  <a:solidFill>
                    <a:srgbClr val="000000"/>
                  </a:solidFill>
                </p:grpSpPr>
                <p:sp>
                  <p:nvSpPr>
                    <p:cNvPr id="1627" name="Freeform: Shape 1626">
                      <a:extLst>
                        <a:ext uri="{FF2B5EF4-FFF2-40B4-BE49-F238E27FC236}">
                          <a16:creationId xmlns:a16="http://schemas.microsoft.com/office/drawing/2014/main" id="{1FDE6EA9-D7FE-03D1-68B7-9E73A78FD5F7}"/>
                        </a:ext>
                      </a:extLst>
                    </p:cNvPr>
                    <p:cNvSpPr/>
                    <p:nvPr/>
                  </p:nvSpPr>
                  <p:spPr>
                    <a:xfrm>
                      <a:off x="4335139" y="2681534"/>
                      <a:ext cx="9525" cy="40481"/>
                    </a:xfrm>
                    <a:custGeom>
                      <a:avLst/>
                      <a:gdLst>
                        <a:gd name="connsiteX0" fmla="*/ 154 w 9525"/>
                        <a:gd name="connsiteY0" fmla="*/ 61 h 40481"/>
                        <a:gd name="connsiteX1" fmla="*/ 154 w 9525"/>
                        <a:gd name="connsiteY1" fmla="*/ 40542 h 40481"/>
                      </a:gdLst>
                      <a:ahLst/>
                      <a:cxnLst>
                        <a:cxn ang="0">
                          <a:pos x="connsiteX0" y="connsiteY0"/>
                        </a:cxn>
                        <a:cxn ang="0">
                          <a:pos x="connsiteX1" y="connsiteY1"/>
                        </a:cxn>
                      </a:cxnLst>
                      <a:rect l="l" t="t" r="r" b="b"/>
                      <a:pathLst>
                        <a:path w="9525" h="40481">
                          <a:moveTo>
                            <a:pt x="154" y="61"/>
                          </a:moveTo>
                          <a:lnTo>
                            <a:pt x="154" y="4054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28" name="Freeform: Shape 1627">
                      <a:extLst>
                        <a:ext uri="{FF2B5EF4-FFF2-40B4-BE49-F238E27FC236}">
                          <a16:creationId xmlns:a16="http://schemas.microsoft.com/office/drawing/2014/main" id="{E95CF372-C52A-B444-C2C0-DAD496B9AE0C}"/>
                        </a:ext>
                      </a:extLst>
                    </p:cNvPr>
                    <p:cNvSpPr/>
                    <p:nvPr/>
                  </p:nvSpPr>
                  <p:spPr>
                    <a:xfrm>
                      <a:off x="4314851" y="2701822"/>
                      <a:ext cx="40481" cy="9525"/>
                    </a:xfrm>
                    <a:custGeom>
                      <a:avLst/>
                      <a:gdLst>
                        <a:gd name="connsiteX0" fmla="*/ 40636 w 40481"/>
                        <a:gd name="connsiteY0" fmla="*/ 61 h 9525"/>
                        <a:gd name="connsiteX1" fmla="*/ 154 w 40481"/>
                        <a:gd name="connsiteY1" fmla="*/ 61 h 9525"/>
                      </a:gdLst>
                      <a:ahLst/>
                      <a:cxnLst>
                        <a:cxn ang="0">
                          <a:pos x="connsiteX0" y="connsiteY0"/>
                        </a:cxn>
                        <a:cxn ang="0">
                          <a:pos x="connsiteX1" y="connsiteY1"/>
                        </a:cxn>
                      </a:cxnLst>
                      <a:rect l="l" t="t" r="r" b="b"/>
                      <a:pathLst>
                        <a:path w="40481" h="9525">
                          <a:moveTo>
                            <a:pt x="40636" y="61"/>
                          </a:moveTo>
                          <a:lnTo>
                            <a:pt x="154" y="6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35" name="Graphic 3">
                    <a:extLst>
                      <a:ext uri="{FF2B5EF4-FFF2-40B4-BE49-F238E27FC236}">
                        <a16:creationId xmlns:a16="http://schemas.microsoft.com/office/drawing/2014/main" id="{7AA6A943-E342-5F78-968B-928F8B62A882}"/>
                      </a:ext>
                    </a:extLst>
                  </p:cNvPr>
                  <p:cNvGrpSpPr/>
                  <p:nvPr/>
                </p:nvGrpSpPr>
                <p:grpSpPr>
                  <a:xfrm>
                    <a:off x="3773975" y="2756305"/>
                    <a:ext cx="67413" cy="67538"/>
                    <a:chOff x="4292944" y="2672485"/>
                    <a:chExt cx="40481" cy="40481"/>
                  </a:xfrm>
                  <a:solidFill>
                    <a:srgbClr val="000000"/>
                  </a:solidFill>
                </p:grpSpPr>
                <p:sp>
                  <p:nvSpPr>
                    <p:cNvPr id="1625" name="Freeform: Shape 1624">
                      <a:extLst>
                        <a:ext uri="{FF2B5EF4-FFF2-40B4-BE49-F238E27FC236}">
                          <a16:creationId xmlns:a16="http://schemas.microsoft.com/office/drawing/2014/main" id="{E74263AA-FA2E-0729-4ADC-09FE787A3D2D}"/>
                        </a:ext>
                      </a:extLst>
                    </p:cNvPr>
                    <p:cNvSpPr/>
                    <p:nvPr/>
                  </p:nvSpPr>
                  <p:spPr>
                    <a:xfrm>
                      <a:off x="4313232" y="2672485"/>
                      <a:ext cx="9525" cy="40481"/>
                    </a:xfrm>
                    <a:custGeom>
                      <a:avLst/>
                      <a:gdLst>
                        <a:gd name="connsiteX0" fmla="*/ 152 w 9525"/>
                        <a:gd name="connsiteY0" fmla="*/ 60 h 40481"/>
                        <a:gd name="connsiteX1" fmla="*/ 152 w 9525"/>
                        <a:gd name="connsiteY1" fmla="*/ 40541 h 40481"/>
                      </a:gdLst>
                      <a:ahLst/>
                      <a:cxnLst>
                        <a:cxn ang="0">
                          <a:pos x="connsiteX0" y="connsiteY0"/>
                        </a:cxn>
                        <a:cxn ang="0">
                          <a:pos x="connsiteX1" y="connsiteY1"/>
                        </a:cxn>
                      </a:cxnLst>
                      <a:rect l="l" t="t" r="r" b="b"/>
                      <a:pathLst>
                        <a:path w="9525" h="40481">
                          <a:moveTo>
                            <a:pt x="152" y="60"/>
                          </a:moveTo>
                          <a:lnTo>
                            <a:pt x="152" y="4054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26" name="Freeform: Shape 1625">
                      <a:extLst>
                        <a:ext uri="{FF2B5EF4-FFF2-40B4-BE49-F238E27FC236}">
                          <a16:creationId xmlns:a16="http://schemas.microsoft.com/office/drawing/2014/main" id="{2AE446F7-B8DE-7B21-2B95-8832E3338CAA}"/>
                        </a:ext>
                      </a:extLst>
                    </p:cNvPr>
                    <p:cNvSpPr/>
                    <p:nvPr/>
                  </p:nvSpPr>
                  <p:spPr>
                    <a:xfrm>
                      <a:off x="4292944" y="2692774"/>
                      <a:ext cx="40481" cy="9525"/>
                    </a:xfrm>
                    <a:custGeom>
                      <a:avLst/>
                      <a:gdLst>
                        <a:gd name="connsiteX0" fmla="*/ 40633 w 40481"/>
                        <a:gd name="connsiteY0" fmla="*/ 60 h 9525"/>
                        <a:gd name="connsiteX1" fmla="*/ 152 w 40481"/>
                        <a:gd name="connsiteY1" fmla="*/ 60 h 9525"/>
                      </a:gdLst>
                      <a:ahLst/>
                      <a:cxnLst>
                        <a:cxn ang="0">
                          <a:pos x="connsiteX0" y="connsiteY0"/>
                        </a:cxn>
                        <a:cxn ang="0">
                          <a:pos x="connsiteX1" y="connsiteY1"/>
                        </a:cxn>
                      </a:cxnLst>
                      <a:rect l="l" t="t" r="r" b="b"/>
                      <a:pathLst>
                        <a:path w="40481" h="9525">
                          <a:moveTo>
                            <a:pt x="40633" y="60"/>
                          </a:moveTo>
                          <a:lnTo>
                            <a:pt x="152" y="6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36" name="Graphic 3">
                    <a:extLst>
                      <a:ext uri="{FF2B5EF4-FFF2-40B4-BE49-F238E27FC236}">
                        <a16:creationId xmlns:a16="http://schemas.microsoft.com/office/drawing/2014/main" id="{262F921D-7DF8-AE97-8661-50DDDBFE1F8B}"/>
                      </a:ext>
                    </a:extLst>
                  </p:cNvPr>
                  <p:cNvGrpSpPr/>
                  <p:nvPr/>
                </p:nvGrpSpPr>
                <p:grpSpPr>
                  <a:xfrm>
                    <a:off x="3658658" y="2703070"/>
                    <a:ext cx="67413" cy="67538"/>
                    <a:chOff x="4223697" y="2640577"/>
                    <a:chExt cx="40481" cy="40481"/>
                  </a:xfrm>
                  <a:solidFill>
                    <a:srgbClr val="000000"/>
                  </a:solidFill>
                </p:grpSpPr>
                <p:sp>
                  <p:nvSpPr>
                    <p:cNvPr id="1623" name="Freeform: Shape 1622">
                      <a:extLst>
                        <a:ext uri="{FF2B5EF4-FFF2-40B4-BE49-F238E27FC236}">
                          <a16:creationId xmlns:a16="http://schemas.microsoft.com/office/drawing/2014/main" id="{50E84889-4312-9960-1FC3-A43A40226059}"/>
                        </a:ext>
                      </a:extLst>
                    </p:cNvPr>
                    <p:cNvSpPr/>
                    <p:nvPr/>
                  </p:nvSpPr>
                  <p:spPr>
                    <a:xfrm>
                      <a:off x="4243985" y="2640577"/>
                      <a:ext cx="9525" cy="40481"/>
                    </a:xfrm>
                    <a:custGeom>
                      <a:avLst/>
                      <a:gdLst>
                        <a:gd name="connsiteX0" fmla="*/ 145 w 9525"/>
                        <a:gd name="connsiteY0" fmla="*/ 56 h 40481"/>
                        <a:gd name="connsiteX1" fmla="*/ 145 w 9525"/>
                        <a:gd name="connsiteY1" fmla="*/ 40538 h 40481"/>
                      </a:gdLst>
                      <a:ahLst/>
                      <a:cxnLst>
                        <a:cxn ang="0">
                          <a:pos x="connsiteX0" y="connsiteY0"/>
                        </a:cxn>
                        <a:cxn ang="0">
                          <a:pos x="connsiteX1" y="connsiteY1"/>
                        </a:cxn>
                      </a:cxnLst>
                      <a:rect l="l" t="t" r="r" b="b"/>
                      <a:pathLst>
                        <a:path w="9525" h="40481">
                          <a:moveTo>
                            <a:pt x="145" y="56"/>
                          </a:moveTo>
                          <a:lnTo>
                            <a:pt x="145" y="4053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24" name="Freeform: Shape 1623">
                      <a:extLst>
                        <a:ext uri="{FF2B5EF4-FFF2-40B4-BE49-F238E27FC236}">
                          <a16:creationId xmlns:a16="http://schemas.microsoft.com/office/drawing/2014/main" id="{C3943A2E-BC82-F6EC-A3CE-2B3B46B0D64C}"/>
                        </a:ext>
                      </a:extLst>
                    </p:cNvPr>
                    <p:cNvSpPr/>
                    <p:nvPr/>
                  </p:nvSpPr>
                  <p:spPr>
                    <a:xfrm>
                      <a:off x="4223697" y="2660865"/>
                      <a:ext cx="40481" cy="9525"/>
                    </a:xfrm>
                    <a:custGeom>
                      <a:avLst/>
                      <a:gdLst>
                        <a:gd name="connsiteX0" fmla="*/ 40626 w 40481"/>
                        <a:gd name="connsiteY0" fmla="*/ 56 h 9525"/>
                        <a:gd name="connsiteX1" fmla="*/ 145 w 40481"/>
                        <a:gd name="connsiteY1" fmla="*/ 56 h 9525"/>
                      </a:gdLst>
                      <a:ahLst/>
                      <a:cxnLst>
                        <a:cxn ang="0">
                          <a:pos x="connsiteX0" y="connsiteY0"/>
                        </a:cxn>
                        <a:cxn ang="0">
                          <a:pos x="connsiteX1" y="connsiteY1"/>
                        </a:cxn>
                      </a:cxnLst>
                      <a:rect l="l" t="t" r="r" b="b"/>
                      <a:pathLst>
                        <a:path w="40481" h="9525">
                          <a:moveTo>
                            <a:pt x="40626" y="56"/>
                          </a:moveTo>
                          <a:lnTo>
                            <a:pt x="145" y="5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37" name="Graphic 3">
                    <a:extLst>
                      <a:ext uri="{FF2B5EF4-FFF2-40B4-BE49-F238E27FC236}">
                        <a16:creationId xmlns:a16="http://schemas.microsoft.com/office/drawing/2014/main" id="{5226395F-BA88-F500-E932-0C2FA58EC57E}"/>
                      </a:ext>
                    </a:extLst>
                  </p:cNvPr>
                  <p:cNvGrpSpPr/>
                  <p:nvPr/>
                </p:nvGrpSpPr>
                <p:grpSpPr>
                  <a:xfrm>
                    <a:off x="3646603" y="2703070"/>
                    <a:ext cx="67413" cy="67538"/>
                    <a:chOff x="4216458" y="2640577"/>
                    <a:chExt cx="40481" cy="40481"/>
                  </a:xfrm>
                  <a:solidFill>
                    <a:srgbClr val="000000"/>
                  </a:solidFill>
                </p:grpSpPr>
                <p:sp>
                  <p:nvSpPr>
                    <p:cNvPr id="1621" name="Freeform: Shape 1620">
                      <a:extLst>
                        <a:ext uri="{FF2B5EF4-FFF2-40B4-BE49-F238E27FC236}">
                          <a16:creationId xmlns:a16="http://schemas.microsoft.com/office/drawing/2014/main" id="{171CF049-6470-48DF-0124-72CFADCB537F}"/>
                        </a:ext>
                      </a:extLst>
                    </p:cNvPr>
                    <p:cNvSpPr/>
                    <p:nvPr/>
                  </p:nvSpPr>
                  <p:spPr>
                    <a:xfrm>
                      <a:off x="4236746" y="2640577"/>
                      <a:ext cx="9525" cy="40481"/>
                    </a:xfrm>
                    <a:custGeom>
                      <a:avLst/>
                      <a:gdLst>
                        <a:gd name="connsiteX0" fmla="*/ 144 w 9525"/>
                        <a:gd name="connsiteY0" fmla="*/ 56 h 40481"/>
                        <a:gd name="connsiteX1" fmla="*/ 144 w 9525"/>
                        <a:gd name="connsiteY1" fmla="*/ 40538 h 40481"/>
                      </a:gdLst>
                      <a:ahLst/>
                      <a:cxnLst>
                        <a:cxn ang="0">
                          <a:pos x="connsiteX0" y="connsiteY0"/>
                        </a:cxn>
                        <a:cxn ang="0">
                          <a:pos x="connsiteX1" y="connsiteY1"/>
                        </a:cxn>
                      </a:cxnLst>
                      <a:rect l="l" t="t" r="r" b="b"/>
                      <a:pathLst>
                        <a:path w="9525" h="40481">
                          <a:moveTo>
                            <a:pt x="144" y="56"/>
                          </a:moveTo>
                          <a:lnTo>
                            <a:pt x="144" y="4053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22" name="Freeform: Shape 1621">
                      <a:extLst>
                        <a:ext uri="{FF2B5EF4-FFF2-40B4-BE49-F238E27FC236}">
                          <a16:creationId xmlns:a16="http://schemas.microsoft.com/office/drawing/2014/main" id="{119D3960-3868-0329-4E73-580DA1A78DC7}"/>
                        </a:ext>
                      </a:extLst>
                    </p:cNvPr>
                    <p:cNvSpPr/>
                    <p:nvPr/>
                  </p:nvSpPr>
                  <p:spPr>
                    <a:xfrm>
                      <a:off x="4216458" y="2660865"/>
                      <a:ext cx="40481" cy="9525"/>
                    </a:xfrm>
                    <a:custGeom>
                      <a:avLst/>
                      <a:gdLst>
                        <a:gd name="connsiteX0" fmla="*/ 40625 w 40481"/>
                        <a:gd name="connsiteY0" fmla="*/ 56 h 9525"/>
                        <a:gd name="connsiteX1" fmla="*/ 144 w 40481"/>
                        <a:gd name="connsiteY1" fmla="*/ 56 h 9525"/>
                      </a:gdLst>
                      <a:ahLst/>
                      <a:cxnLst>
                        <a:cxn ang="0">
                          <a:pos x="connsiteX0" y="connsiteY0"/>
                        </a:cxn>
                        <a:cxn ang="0">
                          <a:pos x="connsiteX1" y="connsiteY1"/>
                        </a:cxn>
                      </a:cxnLst>
                      <a:rect l="l" t="t" r="r" b="b"/>
                      <a:pathLst>
                        <a:path w="40481" h="9525">
                          <a:moveTo>
                            <a:pt x="40625" y="56"/>
                          </a:moveTo>
                          <a:lnTo>
                            <a:pt x="144" y="5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38" name="Graphic 3">
                    <a:extLst>
                      <a:ext uri="{FF2B5EF4-FFF2-40B4-BE49-F238E27FC236}">
                        <a16:creationId xmlns:a16="http://schemas.microsoft.com/office/drawing/2014/main" id="{1C5F2B18-9F34-C2FE-8576-772F91B368BB}"/>
                      </a:ext>
                    </a:extLst>
                  </p:cNvPr>
                  <p:cNvGrpSpPr/>
                  <p:nvPr/>
                </p:nvGrpSpPr>
                <p:grpSpPr>
                  <a:xfrm>
                    <a:off x="3640417" y="2703070"/>
                    <a:ext cx="67413" cy="67538"/>
                    <a:chOff x="4212743" y="2640577"/>
                    <a:chExt cx="40481" cy="40481"/>
                  </a:xfrm>
                  <a:solidFill>
                    <a:srgbClr val="000000"/>
                  </a:solidFill>
                </p:grpSpPr>
                <p:sp>
                  <p:nvSpPr>
                    <p:cNvPr id="1619" name="Freeform: Shape 1618">
                      <a:extLst>
                        <a:ext uri="{FF2B5EF4-FFF2-40B4-BE49-F238E27FC236}">
                          <a16:creationId xmlns:a16="http://schemas.microsoft.com/office/drawing/2014/main" id="{173D7A28-156D-AE81-D642-AA619F592E0D}"/>
                        </a:ext>
                      </a:extLst>
                    </p:cNvPr>
                    <p:cNvSpPr/>
                    <p:nvPr/>
                  </p:nvSpPr>
                  <p:spPr>
                    <a:xfrm>
                      <a:off x="4233031" y="2640577"/>
                      <a:ext cx="9525" cy="40481"/>
                    </a:xfrm>
                    <a:custGeom>
                      <a:avLst/>
                      <a:gdLst>
                        <a:gd name="connsiteX0" fmla="*/ 144 w 9525"/>
                        <a:gd name="connsiteY0" fmla="*/ 56 h 40481"/>
                        <a:gd name="connsiteX1" fmla="*/ 144 w 9525"/>
                        <a:gd name="connsiteY1" fmla="*/ 40538 h 40481"/>
                      </a:gdLst>
                      <a:ahLst/>
                      <a:cxnLst>
                        <a:cxn ang="0">
                          <a:pos x="connsiteX0" y="connsiteY0"/>
                        </a:cxn>
                        <a:cxn ang="0">
                          <a:pos x="connsiteX1" y="connsiteY1"/>
                        </a:cxn>
                      </a:cxnLst>
                      <a:rect l="l" t="t" r="r" b="b"/>
                      <a:pathLst>
                        <a:path w="9525" h="40481">
                          <a:moveTo>
                            <a:pt x="144" y="56"/>
                          </a:moveTo>
                          <a:lnTo>
                            <a:pt x="144" y="4053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20" name="Freeform: Shape 1619">
                      <a:extLst>
                        <a:ext uri="{FF2B5EF4-FFF2-40B4-BE49-F238E27FC236}">
                          <a16:creationId xmlns:a16="http://schemas.microsoft.com/office/drawing/2014/main" id="{28F8CB41-36D6-5B7A-2E08-27674F400E6B}"/>
                        </a:ext>
                      </a:extLst>
                    </p:cNvPr>
                    <p:cNvSpPr/>
                    <p:nvPr/>
                  </p:nvSpPr>
                  <p:spPr>
                    <a:xfrm>
                      <a:off x="4212743" y="2660865"/>
                      <a:ext cx="40481" cy="9525"/>
                    </a:xfrm>
                    <a:custGeom>
                      <a:avLst/>
                      <a:gdLst>
                        <a:gd name="connsiteX0" fmla="*/ 40625 w 40481"/>
                        <a:gd name="connsiteY0" fmla="*/ 56 h 9525"/>
                        <a:gd name="connsiteX1" fmla="*/ 144 w 40481"/>
                        <a:gd name="connsiteY1" fmla="*/ 56 h 9525"/>
                      </a:gdLst>
                      <a:ahLst/>
                      <a:cxnLst>
                        <a:cxn ang="0">
                          <a:pos x="connsiteX0" y="connsiteY0"/>
                        </a:cxn>
                        <a:cxn ang="0">
                          <a:pos x="connsiteX1" y="connsiteY1"/>
                        </a:cxn>
                      </a:cxnLst>
                      <a:rect l="l" t="t" r="r" b="b"/>
                      <a:pathLst>
                        <a:path w="40481" h="9525">
                          <a:moveTo>
                            <a:pt x="40625" y="56"/>
                          </a:moveTo>
                          <a:lnTo>
                            <a:pt x="144" y="5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39" name="Graphic 3">
                    <a:extLst>
                      <a:ext uri="{FF2B5EF4-FFF2-40B4-BE49-F238E27FC236}">
                        <a16:creationId xmlns:a16="http://schemas.microsoft.com/office/drawing/2014/main" id="{4E17C955-C128-641B-B36E-77FDC78B4234}"/>
                      </a:ext>
                    </a:extLst>
                  </p:cNvPr>
                  <p:cNvGrpSpPr/>
                  <p:nvPr/>
                </p:nvGrpSpPr>
                <p:grpSpPr>
                  <a:xfrm>
                    <a:off x="3628362" y="2703070"/>
                    <a:ext cx="67413" cy="67538"/>
                    <a:chOff x="4205504" y="2640577"/>
                    <a:chExt cx="40481" cy="40481"/>
                  </a:xfrm>
                  <a:solidFill>
                    <a:srgbClr val="000000"/>
                  </a:solidFill>
                </p:grpSpPr>
                <p:sp>
                  <p:nvSpPr>
                    <p:cNvPr id="1617" name="Freeform: Shape 1616">
                      <a:extLst>
                        <a:ext uri="{FF2B5EF4-FFF2-40B4-BE49-F238E27FC236}">
                          <a16:creationId xmlns:a16="http://schemas.microsoft.com/office/drawing/2014/main" id="{0CA1CE40-8BD7-DB77-5F2A-52180418D18B}"/>
                        </a:ext>
                      </a:extLst>
                    </p:cNvPr>
                    <p:cNvSpPr/>
                    <p:nvPr/>
                  </p:nvSpPr>
                  <p:spPr>
                    <a:xfrm>
                      <a:off x="4225792" y="2640577"/>
                      <a:ext cx="9525" cy="40481"/>
                    </a:xfrm>
                    <a:custGeom>
                      <a:avLst/>
                      <a:gdLst>
                        <a:gd name="connsiteX0" fmla="*/ 143 w 9525"/>
                        <a:gd name="connsiteY0" fmla="*/ 56 h 40481"/>
                        <a:gd name="connsiteX1" fmla="*/ 143 w 9525"/>
                        <a:gd name="connsiteY1" fmla="*/ 40538 h 40481"/>
                      </a:gdLst>
                      <a:ahLst/>
                      <a:cxnLst>
                        <a:cxn ang="0">
                          <a:pos x="connsiteX0" y="connsiteY0"/>
                        </a:cxn>
                        <a:cxn ang="0">
                          <a:pos x="connsiteX1" y="connsiteY1"/>
                        </a:cxn>
                      </a:cxnLst>
                      <a:rect l="l" t="t" r="r" b="b"/>
                      <a:pathLst>
                        <a:path w="9525" h="40481">
                          <a:moveTo>
                            <a:pt x="143" y="56"/>
                          </a:moveTo>
                          <a:lnTo>
                            <a:pt x="143" y="4053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18" name="Freeform: Shape 1617">
                      <a:extLst>
                        <a:ext uri="{FF2B5EF4-FFF2-40B4-BE49-F238E27FC236}">
                          <a16:creationId xmlns:a16="http://schemas.microsoft.com/office/drawing/2014/main" id="{5A892354-A887-46ED-B0D7-53D4A54DDE88}"/>
                        </a:ext>
                      </a:extLst>
                    </p:cNvPr>
                    <p:cNvSpPr/>
                    <p:nvPr/>
                  </p:nvSpPr>
                  <p:spPr>
                    <a:xfrm>
                      <a:off x="4205504" y="2660865"/>
                      <a:ext cx="40481" cy="9525"/>
                    </a:xfrm>
                    <a:custGeom>
                      <a:avLst/>
                      <a:gdLst>
                        <a:gd name="connsiteX0" fmla="*/ 40624 w 40481"/>
                        <a:gd name="connsiteY0" fmla="*/ 56 h 9525"/>
                        <a:gd name="connsiteX1" fmla="*/ 143 w 40481"/>
                        <a:gd name="connsiteY1" fmla="*/ 56 h 9525"/>
                      </a:gdLst>
                      <a:ahLst/>
                      <a:cxnLst>
                        <a:cxn ang="0">
                          <a:pos x="connsiteX0" y="connsiteY0"/>
                        </a:cxn>
                        <a:cxn ang="0">
                          <a:pos x="connsiteX1" y="connsiteY1"/>
                        </a:cxn>
                      </a:cxnLst>
                      <a:rect l="l" t="t" r="r" b="b"/>
                      <a:pathLst>
                        <a:path w="40481" h="9525">
                          <a:moveTo>
                            <a:pt x="40624" y="56"/>
                          </a:moveTo>
                          <a:lnTo>
                            <a:pt x="143" y="5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40" name="Graphic 3">
                    <a:extLst>
                      <a:ext uri="{FF2B5EF4-FFF2-40B4-BE49-F238E27FC236}">
                        <a16:creationId xmlns:a16="http://schemas.microsoft.com/office/drawing/2014/main" id="{B703E15F-5A00-22B2-B40B-490E94B1746A}"/>
                      </a:ext>
                    </a:extLst>
                  </p:cNvPr>
                  <p:cNvGrpSpPr/>
                  <p:nvPr/>
                </p:nvGrpSpPr>
                <p:grpSpPr>
                  <a:xfrm>
                    <a:off x="3604093" y="2692900"/>
                    <a:ext cx="67413" cy="67538"/>
                    <a:chOff x="4190931" y="2634481"/>
                    <a:chExt cx="40481" cy="40481"/>
                  </a:xfrm>
                  <a:solidFill>
                    <a:srgbClr val="000000"/>
                  </a:solidFill>
                </p:grpSpPr>
                <p:sp>
                  <p:nvSpPr>
                    <p:cNvPr id="1615" name="Freeform: Shape 1614">
                      <a:extLst>
                        <a:ext uri="{FF2B5EF4-FFF2-40B4-BE49-F238E27FC236}">
                          <a16:creationId xmlns:a16="http://schemas.microsoft.com/office/drawing/2014/main" id="{29B6BBE3-817D-09F8-40D5-81C84B40EF8E}"/>
                        </a:ext>
                      </a:extLst>
                    </p:cNvPr>
                    <p:cNvSpPr/>
                    <p:nvPr/>
                  </p:nvSpPr>
                  <p:spPr>
                    <a:xfrm>
                      <a:off x="4211219" y="2634481"/>
                      <a:ext cx="9525" cy="40481"/>
                    </a:xfrm>
                    <a:custGeom>
                      <a:avLst/>
                      <a:gdLst>
                        <a:gd name="connsiteX0" fmla="*/ 141 w 9525"/>
                        <a:gd name="connsiteY0" fmla="*/ 56 h 40481"/>
                        <a:gd name="connsiteX1" fmla="*/ 141 w 9525"/>
                        <a:gd name="connsiteY1" fmla="*/ 40537 h 40481"/>
                      </a:gdLst>
                      <a:ahLst/>
                      <a:cxnLst>
                        <a:cxn ang="0">
                          <a:pos x="connsiteX0" y="connsiteY0"/>
                        </a:cxn>
                        <a:cxn ang="0">
                          <a:pos x="connsiteX1" y="connsiteY1"/>
                        </a:cxn>
                      </a:cxnLst>
                      <a:rect l="l" t="t" r="r" b="b"/>
                      <a:pathLst>
                        <a:path w="9525" h="40481">
                          <a:moveTo>
                            <a:pt x="141" y="56"/>
                          </a:moveTo>
                          <a:lnTo>
                            <a:pt x="141" y="4053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16" name="Freeform: Shape 1615">
                      <a:extLst>
                        <a:ext uri="{FF2B5EF4-FFF2-40B4-BE49-F238E27FC236}">
                          <a16:creationId xmlns:a16="http://schemas.microsoft.com/office/drawing/2014/main" id="{2A5FF6BF-8BF3-BA84-45C8-C96B8BABAA79}"/>
                        </a:ext>
                      </a:extLst>
                    </p:cNvPr>
                    <p:cNvSpPr/>
                    <p:nvPr/>
                  </p:nvSpPr>
                  <p:spPr>
                    <a:xfrm>
                      <a:off x="4190931" y="2654769"/>
                      <a:ext cx="40481" cy="9525"/>
                    </a:xfrm>
                    <a:custGeom>
                      <a:avLst/>
                      <a:gdLst>
                        <a:gd name="connsiteX0" fmla="*/ 40623 w 40481"/>
                        <a:gd name="connsiteY0" fmla="*/ 56 h 9525"/>
                        <a:gd name="connsiteX1" fmla="*/ 141 w 40481"/>
                        <a:gd name="connsiteY1" fmla="*/ 56 h 9525"/>
                      </a:gdLst>
                      <a:ahLst/>
                      <a:cxnLst>
                        <a:cxn ang="0">
                          <a:pos x="connsiteX0" y="connsiteY0"/>
                        </a:cxn>
                        <a:cxn ang="0">
                          <a:pos x="connsiteX1" y="connsiteY1"/>
                        </a:cxn>
                      </a:cxnLst>
                      <a:rect l="l" t="t" r="r" b="b"/>
                      <a:pathLst>
                        <a:path w="40481" h="9525">
                          <a:moveTo>
                            <a:pt x="40623" y="56"/>
                          </a:moveTo>
                          <a:lnTo>
                            <a:pt x="141" y="5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41" name="Graphic 3">
                    <a:extLst>
                      <a:ext uri="{FF2B5EF4-FFF2-40B4-BE49-F238E27FC236}">
                        <a16:creationId xmlns:a16="http://schemas.microsoft.com/office/drawing/2014/main" id="{A7602DB4-0870-AADC-B29A-5F58AEE05C2A}"/>
                      </a:ext>
                    </a:extLst>
                  </p:cNvPr>
                  <p:cNvGrpSpPr/>
                  <p:nvPr/>
                </p:nvGrpSpPr>
                <p:grpSpPr>
                  <a:xfrm>
                    <a:off x="3525100" y="2625202"/>
                    <a:ext cx="67413" cy="67538"/>
                    <a:chOff x="4143496" y="2593904"/>
                    <a:chExt cx="40481" cy="40481"/>
                  </a:xfrm>
                  <a:solidFill>
                    <a:srgbClr val="000000"/>
                  </a:solidFill>
                </p:grpSpPr>
                <p:sp>
                  <p:nvSpPr>
                    <p:cNvPr id="1613" name="Freeform: Shape 1612">
                      <a:extLst>
                        <a:ext uri="{FF2B5EF4-FFF2-40B4-BE49-F238E27FC236}">
                          <a16:creationId xmlns:a16="http://schemas.microsoft.com/office/drawing/2014/main" id="{48EFDE14-CD85-A40E-F414-7E373BC48841}"/>
                        </a:ext>
                      </a:extLst>
                    </p:cNvPr>
                    <p:cNvSpPr/>
                    <p:nvPr/>
                  </p:nvSpPr>
                  <p:spPr>
                    <a:xfrm>
                      <a:off x="4163785" y="2593904"/>
                      <a:ext cx="9525" cy="40481"/>
                    </a:xfrm>
                    <a:custGeom>
                      <a:avLst/>
                      <a:gdLst>
                        <a:gd name="connsiteX0" fmla="*/ 136 w 9525"/>
                        <a:gd name="connsiteY0" fmla="*/ 52 h 40481"/>
                        <a:gd name="connsiteX1" fmla="*/ 136 w 9525"/>
                        <a:gd name="connsiteY1" fmla="*/ 40533 h 40481"/>
                      </a:gdLst>
                      <a:ahLst/>
                      <a:cxnLst>
                        <a:cxn ang="0">
                          <a:pos x="connsiteX0" y="connsiteY0"/>
                        </a:cxn>
                        <a:cxn ang="0">
                          <a:pos x="connsiteX1" y="connsiteY1"/>
                        </a:cxn>
                      </a:cxnLst>
                      <a:rect l="l" t="t" r="r" b="b"/>
                      <a:pathLst>
                        <a:path w="9525" h="40481">
                          <a:moveTo>
                            <a:pt x="136" y="52"/>
                          </a:moveTo>
                          <a:lnTo>
                            <a:pt x="136" y="4053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14" name="Freeform: Shape 1613">
                      <a:extLst>
                        <a:ext uri="{FF2B5EF4-FFF2-40B4-BE49-F238E27FC236}">
                          <a16:creationId xmlns:a16="http://schemas.microsoft.com/office/drawing/2014/main" id="{8EB7CF07-2221-D3E8-36F0-30F580748E46}"/>
                        </a:ext>
                      </a:extLst>
                    </p:cNvPr>
                    <p:cNvSpPr/>
                    <p:nvPr/>
                  </p:nvSpPr>
                  <p:spPr>
                    <a:xfrm>
                      <a:off x="4143496" y="2614192"/>
                      <a:ext cx="40481" cy="9525"/>
                    </a:xfrm>
                    <a:custGeom>
                      <a:avLst/>
                      <a:gdLst>
                        <a:gd name="connsiteX0" fmla="*/ 40618 w 40481"/>
                        <a:gd name="connsiteY0" fmla="*/ 52 h 9525"/>
                        <a:gd name="connsiteX1" fmla="*/ 136 w 40481"/>
                        <a:gd name="connsiteY1" fmla="*/ 52 h 9525"/>
                      </a:gdLst>
                      <a:ahLst/>
                      <a:cxnLst>
                        <a:cxn ang="0">
                          <a:pos x="connsiteX0" y="connsiteY0"/>
                        </a:cxn>
                        <a:cxn ang="0">
                          <a:pos x="connsiteX1" y="connsiteY1"/>
                        </a:cxn>
                      </a:cxnLst>
                      <a:rect l="l" t="t" r="r" b="b"/>
                      <a:pathLst>
                        <a:path w="40481" h="9525">
                          <a:moveTo>
                            <a:pt x="40618" y="52"/>
                          </a:moveTo>
                          <a:lnTo>
                            <a:pt x="136" y="5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42" name="Graphic 3">
                    <a:extLst>
                      <a:ext uri="{FF2B5EF4-FFF2-40B4-BE49-F238E27FC236}">
                        <a16:creationId xmlns:a16="http://schemas.microsoft.com/office/drawing/2014/main" id="{BEAEF7E9-4E39-9A52-3E1D-91E50A193A85}"/>
                      </a:ext>
                    </a:extLst>
                  </p:cNvPr>
                  <p:cNvGrpSpPr/>
                  <p:nvPr/>
                </p:nvGrpSpPr>
                <p:grpSpPr>
                  <a:xfrm>
                    <a:off x="3519073" y="2614079"/>
                    <a:ext cx="67413" cy="67538"/>
                    <a:chOff x="4139877" y="2587237"/>
                    <a:chExt cx="40481" cy="40481"/>
                  </a:xfrm>
                  <a:solidFill>
                    <a:srgbClr val="000000"/>
                  </a:solidFill>
                </p:grpSpPr>
                <p:sp>
                  <p:nvSpPr>
                    <p:cNvPr id="1611" name="Freeform: Shape 1610">
                      <a:extLst>
                        <a:ext uri="{FF2B5EF4-FFF2-40B4-BE49-F238E27FC236}">
                          <a16:creationId xmlns:a16="http://schemas.microsoft.com/office/drawing/2014/main" id="{DBF075CC-81B9-FEAE-F6D0-80B7071476BB}"/>
                        </a:ext>
                      </a:extLst>
                    </p:cNvPr>
                    <p:cNvSpPr/>
                    <p:nvPr/>
                  </p:nvSpPr>
                  <p:spPr>
                    <a:xfrm>
                      <a:off x="4160165" y="2587237"/>
                      <a:ext cx="9525" cy="40481"/>
                    </a:xfrm>
                    <a:custGeom>
                      <a:avLst/>
                      <a:gdLst>
                        <a:gd name="connsiteX0" fmla="*/ 136 w 9525"/>
                        <a:gd name="connsiteY0" fmla="*/ 51 h 40481"/>
                        <a:gd name="connsiteX1" fmla="*/ 136 w 9525"/>
                        <a:gd name="connsiteY1" fmla="*/ 40532 h 40481"/>
                      </a:gdLst>
                      <a:ahLst/>
                      <a:cxnLst>
                        <a:cxn ang="0">
                          <a:pos x="connsiteX0" y="connsiteY0"/>
                        </a:cxn>
                        <a:cxn ang="0">
                          <a:pos x="connsiteX1" y="connsiteY1"/>
                        </a:cxn>
                      </a:cxnLst>
                      <a:rect l="l" t="t" r="r" b="b"/>
                      <a:pathLst>
                        <a:path w="9525" h="40481">
                          <a:moveTo>
                            <a:pt x="136" y="51"/>
                          </a:moveTo>
                          <a:lnTo>
                            <a:pt x="136" y="4053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12" name="Freeform: Shape 1611">
                      <a:extLst>
                        <a:ext uri="{FF2B5EF4-FFF2-40B4-BE49-F238E27FC236}">
                          <a16:creationId xmlns:a16="http://schemas.microsoft.com/office/drawing/2014/main" id="{24328976-A776-230F-E71C-33F742B9963C}"/>
                        </a:ext>
                      </a:extLst>
                    </p:cNvPr>
                    <p:cNvSpPr/>
                    <p:nvPr/>
                  </p:nvSpPr>
                  <p:spPr>
                    <a:xfrm>
                      <a:off x="4139877" y="2607525"/>
                      <a:ext cx="40481" cy="9525"/>
                    </a:xfrm>
                    <a:custGeom>
                      <a:avLst/>
                      <a:gdLst>
                        <a:gd name="connsiteX0" fmla="*/ 40617 w 40481"/>
                        <a:gd name="connsiteY0" fmla="*/ 51 h 9525"/>
                        <a:gd name="connsiteX1" fmla="*/ 136 w 40481"/>
                        <a:gd name="connsiteY1" fmla="*/ 51 h 9525"/>
                      </a:gdLst>
                      <a:ahLst/>
                      <a:cxnLst>
                        <a:cxn ang="0">
                          <a:pos x="connsiteX0" y="connsiteY0"/>
                        </a:cxn>
                        <a:cxn ang="0">
                          <a:pos x="connsiteX1" y="connsiteY1"/>
                        </a:cxn>
                      </a:cxnLst>
                      <a:rect l="l" t="t" r="r" b="b"/>
                      <a:pathLst>
                        <a:path w="40481" h="9525">
                          <a:moveTo>
                            <a:pt x="40617" y="51"/>
                          </a:moveTo>
                          <a:lnTo>
                            <a:pt x="136" y="5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43" name="Graphic 3">
                    <a:extLst>
                      <a:ext uri="{FF2B5EF4-FFF2-40B4-BE49-F238E27FC236}">
                        <a16:creationId xmlns:a16="http://schemas.microsoft.com/office/drawing/2014/main" id="{B01ACA72-7D66-2FC6-5640-C4A9C26A9C11}"/>
                      </a:ext>
                    </a:extLst>
                  </p:cNvPr>
                  <p:cNvGrpSpPr/>
                  <p:nvPr/>
                </p:nvGrpSpPr>
                <p:grpSpPr>
                  <a:xfrm>
                    <a:off x="3464508" y="2600570"/>
                    <a:ext cx="67413" cy="67538"/>
                    <a:chOff x="4107111" y="2579140"/>
                    <a:chExt cx="40481" cy="40481"/>
                  </a:xfrm>
                  <a:solidFill>
                    <a:srgbClr val="000000"/>
                  </a:solidFill>
                </p:grpSpPr>
                <p:sp>
                  <p:nvSpPr>
                    <p:cNvPr id="1609" name="Freeform: Shape 1608">
                      <a:extLst>
                        <a:ext uri="{FF2B5EF4-FFF2-40B4-BE49-F238E27FC236}">
                          <a16:creationId xmlns:a16="http://schemas.microsoft.com/office/drawing/2014/main" id="{932D2CAD-81B9-5F02-73C7-1874B4903426}"/>
                        </a:ext>
                      </a:extLst>
                    </p:cNvPr>
                    <p:cNvSpPr/>
                    <p:nvPr/>
                  </p:nvSpPr>
                  <p:spPr>
                    <a:xfrm>
                      <a:off x="4127399" y="2579140"/>
                      <a:ext cx="9525" cy="40481"/>
                    </a:xfrm>
                    <a:custGeom>
                      <a:avLst/>
                      <a:gdLst>
                        <a:gd name="connsiteX0" fmla="*/ 133 w 9525"/>
                        <a:gd name="connsiteY0" fmla="*/ 50 h 40481"/>
                        <a:gd name="connsiteX1" fmla="*/ 133 w 9525"/>
                        <a:gd name="connsiteY1" fmla="*/ 40531 h 40481"/>
                      </a:gdLst>
                      <a:ahLst/>
                      <a:cxnLst>
                        <a:cxn ang="0">
                          <a:pos x="connsiteX0" y="connsiteY0"/>
                        </a:cxn>
                        <a:cxn ang="0">
                          <a:pos x="connsiteX1" y="connsiteY1"/>
                        </a:cxn>
                      </a:cxnLst>
                      <a:rect l="l" t="t" r="r" b="b"/>
                      <a:pathLst>
                        <a:path w="9525" h="40481">
                          <a:moveTo>
                            <a:pt x="133" y="50"/>
                          </a:moveTo>
                          <a:lnTo>
                            <a:pt x="133" y="4053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10" name="Freeform: Shape 1609">
                      <a:extLst>
                        <a:ext uri="{FF2B5EF4-FFF2-40B4-BE49-F238E27FC236}">
                          <a16:creationId xmlns:a16="http://schemas.microsoft.com/office/drawing/2014/main" id="{4A245F4F-76A3-DB16-29AA-6C8DF8B7E927}"/>
                        </a:ext>
                      </a:extLst>
                    </p:cNvPr>
                    <p:cNvSpPr/>
                    <p:nvPr/>
                  </p:nvSpPr>
                  <p:spPr>
                    <a:xfrm>
                      <a:off x="4107111" y="2599429"/>
                      <a:ext cx="40481" cy="9525"/>
                    </a:xfrm>
                    <a:custGeom>
                      <a:avLst/>
                      <a:gdLst>
                        <a:gd name="connsiteX0" fmla="*/ 40614 w 40481"/>
                        <a:gd name="connsiteY0" fmla="*/ 50 h 9525"/>
                        <a:gd name="connsiteX1" fmla="*/ 133 w 40481"/>
                        <a:gd name="connsiteY1" fmla="*/ 50 h 9525"/>
                      </a:gdLst>
                      <a:ahLst/>
                      <a:cxnLst>
                        <a:cxn ang="0">
                          <a:pos x="connsiteX0" y="connsiteY0"/>
                        </a:cxn>
                        <a:cxn ang="0">
                          <a:pos x="connsiteX1" y="connsiteY1"/>
                        </a:cxn>
                      </a:cxnLst>
                      <a:rect l="l" t="t" r="r" b="b"/>
                      <a:pathLst>
                        <a:path w="40481" h="9525">
                          <a:moveTo>
                            <a:pt x="40614" y="50"/>
                          </a:moveTo>
                          <a:lnTo>
                            <a:pt x="133" y="5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44" name="Graphic 3">
                    <a:extLst>
                      <a:ext uri="{FF2B5EF4-FFF2-40B4-BE49-F238E27FC236}">
                        <a16:creationId xmlns:a16="http://schemas.microsoft.com/office/drawing/2014/main" id="{D4BFAE70-BAB4-1F1B-04BA-B70708D58070}"/>
                      </a:ext>
                    </a:extLst>
                  </p:cNvPr>
                  <p:cNvGrpSpPr/>
                  <p:nvPr/>
                </p:nvGrpSpPr>
                <p:grpSpPr>
                  <a:xfrm>
                    <a:off x="3385515" y="2554167"/>
                    <a:ext cx="67413" cy="67538"/>
                    <a:chOff x="4059676" y="2551327"/>
                    <a:chExt cx="40481" cy="40481"/>
                  </a:xfrm>
                  <a:solidFill>
                    <a:srgbClr val="000000"/>
                  </a:solidFill>
                </p:grpSpPr>
                <p:sp>
                  <p:nvSpPr>
                    <p:cNvPr id="1607" name="Freeform: Shape 1606">
                      <a:extLst>
                        <a:ext uri="{FF2B5EF4-FFF2-40B4-BE49-F238E27FC236}">
                          <a16:creationId xmlns:a16="http://schemas.microsoft.com/office/drawing/2014/main" id="{1FDF8340-8D06-561C-7A19-7DCE1394D4EA}"/>
                        </a:ext>
                      </a:extLst>
                    </p:cNvPr>
                    <p:cNvSpPr/>
                    <p:nvPr/>
                  </p:nvSpPr>
                  <p:spPr>
                    <a:xfrm>
                      <a:off x="4079965" y="2551327"/>
                      <a:ext cx="9525" cy="40481"/>
                    </a:xfrm>
                    <a:custGeom>
                      <a:avLst/>
                      <a:gdLst>
                        <a:gd name="connsiteX0" fmla="*/ 128 w 9525"/>
                        <a:gd name="connsiteY0" fmla="*/ 47 h 40481"/>
                        <a:gd name="connsiteX1" fmla="*/ 128 w 9525"/>
                        <a:gd name="connsiteY1" fmla="*/ 40528 h 40481"/>
                      </a:gdLst>
                      <a:ahLst/>
                      <a:cxnLst>
                        <a:cxn ang="0">
                          <a:pos x="connsiteX0" y="connsiteY0"/>
                        </a:cxn>
                        <a:cxn ang="0">
                          <a:pos x="connsiteX1" y="connsiteY1"/>
                        </a:cxn>
                      </a:cxnLst>
                      <a:rect l="l" t="t" r="r" b="b"/>
                      <a:pathLst>
                        <a:path w="9525" h="40481">
                          <a:moveTo>
                            <a:pt x="128" y="47"/>
                          </a:moveTo>
                          <a:lnTo>
                            <a:pt x="128" y="405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08" name="Freeform: Shape 1607">
                      <a:extLst>
                        <a:ext uri="{FF2B5EF4-FFF2-40B4-BE49-F238E27FC236}">
                          <a16:creationId xmlns:a16="http://schemas.microsoft.com/office/drawing/2014/main" id="{56AB55D5-0132-9486-8BDB-CA92CEE7D6AF}"/>
                        </a:ext>
                      </a:extLst>
                    </p:cNvPr>
                    <p:cNvSpPr/>
                    <p:nvPr/>
                  </p:nvSpPr>
                  <p:spPr>
                    <a:xfrm>
                      <a:off x="4059676" y="2571616"/>
                      <a:ext cx="40481" cy="9525"/>
                    </a:xfrm>
                    <a:custGeom>
                      <a:avLst/>
                      <a:gdLst>
                        <a:gd name="connsiteX0" fmla="*/ 40609 w 40481"/>
                        <a:gd name="connsiteY0" fmla="*/ 47 h 9525"/>
                        <a:gd name="connsiteX1" fmla="*/ 128 w 40481"/>
                        <a:gd name="connsiteY1" fmla="*/ 47 h 9525"/>
                      </a:gdLst>
                      <a:ahLst/>
                      <a:cxnLst>
                        <a:cxn ang="0">
                          <a:pos x="connsiteX0" y="connsiteY0"/>
                        </a:cxn>
                        <a:cxn ang="0">
                          <a:pos x="connsiteX1" y="connsiteY1"/>
                        </a:cxn>
                      </a:cxnLst>
                      <a:rect l="l" t="t" r="r" b="b"/>
                      <a:pathLst>
                        <a:path w="40481" h="9525">
                          <a:moveTo>
                            <a:pt x="40609" y="47"/>
                          </a:moveTo>
                          <a:lnTo>
                            <a:pt x="128" y="4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45" name="Graphic 3">
                    <a:extLst>
                      <a:ext uri="{FF2B5EF4-FFF2-40B4-BE49-F238E27FC236}">
                        <a16:creationId xmlns:a16="http://schemas.microsoft.com/office/drawing/2014/main" id="{596BB722-BB78-F345-FE2C-5F8D57EDB485}"/>
                      </a:ext>
                    </a:extLst>
                  </p:cNvPr>
                  <p:cNvGrpSpPr/>
                  <p:nvPr/>
                </p:nvGrpSpPr>
                <p:grpSpPr>
                  <a:xfrm>
                    <a:off x="3373302" y="2535257"/>
                    <a:ext cx="67413" cy="67538"/>
                    <a:chOff x="4052342" y="2539993"/>
                    <a:chExt cx="40481" cy="40481"/>
                  </a:xfrm>
                  <a:solidFill>
                    <a:srgbClr val="000000"/>
                  </a:solidFill>
                </p:grpSpPr>
                <p:sp>
                  <p:nvSpPr>
                    <p:cNvPr id="1605" name="Freeform: Shape 1604">
                      <a:extLst>
                        <a:ext uri="{FF2B5EF4-FFF2-40B4-BE49-F238E27FC236}">
                          <a16:creationId xmlns:a16="http://schemas.microsoft.com/office/drawing/2014/main" id="{32ECDF2C-27A9-9419-AA27-C89BF0E0C85E}"/>
                        </a:ext>
                      </a:extLst>
                    </p:cNvPr>
                    <p:cNvSpPr/>
                    <p:nvPr/>
                  </p:nvSpPr>
                  <p:spPr>
                    <a:xfrm>
                      <a:off x="4072630" y="2539993"/>
                      <a:ext cx="9525" cy="40481"/>
                    </a:xfrm>
                    <a:custGeom>
                      <a:avLst/>
                      <a:gdLst>
                        <a:gd name="connsiteX0" fmla="*/ 127 w 9525"/>
                        <a:gd name="connsiteY0" fmla="*/ 46 h 40481"/>
                        <a:gd name="connsiteX1" fmla="*/ 127 w 9525"/>
                        <a:gd name="connsiteY1" fmla="*/ 40527 h 40481"/>
                      </a:gdLst>
                      <a:ahLst/>
                      <a:cxnLst>
                        <a:cxn ang="0">
                          <a:pos x="connsiteX0" y="connsiteY0"/>
                        </a:cxn>
                        <a:cxn ang="0">
                          <a:pos x="connsiteX1" y="connsiteY1"/>
                        </a:cxn>
                      </a:cxnLst>
                      <a:rect l="l" t="t" r="r" b="b"/>
                      <a:pathLst>
                        <a:path w="9525" h="40481">
                          <a:moveTo>
                            <a:pt x="127" y="46"/>
                          </a:moveTo>
                          <a:lnTo>
                            <a:pt x="127" y="4052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06" name="Freeform: Shape 1605">
                      <a:extLst>
                        <a:ext uri="{FF2B5EF4-FFF2-40B4-BE49-F238E27FC236}">
                          <a16:creationId xmlns:a16="http://schemas.microsoft.com/office/drawing/2014/main" id="{A89A3967-AE80-8D48-D4FD-C25B2BD103F0}"/>
                        </a:ext>
                      </a:extLst>
                    </p:cNvPr>
                    <p:cNvSpPr/>
                    <p:nvPr/>
                  </p:nvSpPr>
                  <p:spPr>
                    <a:xfrm>
                      <a:off x="4052342" y="2560281"/>
                      <a:ext cx="40481" cy="9525"/>
                    </a:xfrm>
                    <a:custGeom>
                      <a:avLst/>
                      <a:gdLst>
                        <a:gd name="connsiteX0" fmla="*/ 40608 w 40481"/>
                        <a:gd name="connsiteY0" fmla="*/ 46 h 9525"/>
                        <a:gd name="connsiteX1" fmla="*/ 127 w 40481"/>
                        <a:gd name="connsiteY1" fmla="*/ 46 h 9525"/>
                      </a:gdLst>
                      <a:ahLst/>
                      <a:cxnLst>
                        <a:cxn ang="0">
                          <a:pos x="connsiteX0" y="connsiteY0"/>
                        </a:cxn>
                        <a:cxn ang="0">
                          <a:pos x="connsiteX1" y="connsiteY1"/>
                        </a:cxn>
                      </a:cxnLst>
                      <a:rect l="l" t="t" r="r" b="b"/>
                      <a:pathLst>
                        <a:path w="40481" h="9525">
                          <a:moveTo>
                            <a:pt x="40608" y="46"/>
                          </a:moveTo>
                          <a:lnTo>
                            <a:pt x="127" y="4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46" name="Graphic 3">
                    <a:extLst>
                      <a:ext uri="{FF2B5EF4-FFF2-40B4-BE49-F238E27FC236}">
                        <a16:creationId xmlns:a16="http://schemas.microsoft.com/office/drawing/2014/main" id="{48615BAA-0CA2-B577-BD64-5A492CB15EE4}"/>
                      </a:ext>
                    </a:extLst>
                  </p:cNvPr>
                  <p:cNvGrpSpPr/>
                  <p:nvPr/>
                </p:nvGrpSpPr>
                <p:grpSpPr>
                  <a:xfrm>
                    <a:off x="3336978" y="2516188"/>
                    <a:ext cx="67413" cy="67538"/>
                    <a:chOff x="4030530" y="2528563"/>
                    <a:chExt cx="40481" cy="40481"/>
                  </a:xfrm>
                  <a:solidFill>
                    <a:srgbClr val="000000"/>
                  </a:solidFill>
                </p:grpSpPr>
                <p:sp>
                  <p:nvSpPr>
                    <p:cNvPr id="1603" name="Freeform: Shape 1602">
                      <a:extLst>
                        <a:ext uri="{FF2B5EF4-FFF2-40B4-BE49-F238E27FC236}">
                          <a16:creationId xmlns:a16="http://schemas.microsoft.com/office/drawing/2014/main" id="{820502B0-E2C6-E89D-52B1-1C70C83535CA}"/>
                        </a:ext>
                      </a:extLst>
                    </p:cNvPr>
                    <p:cNvSpPr/>
                    <p:nvPr/>
                  </p:nvSpPr>
                  <p:spPr>
                    <a:xfrm>
                      <a:off x="4050818" y="2528563"/>
                      <a:ext cx="9525" cy="40481"/>
                    </a:xfrm>
                    <a:custGeom>
                      <a:avLst/>
                      <a:gdLst>
                        <a:gd name="connsiteX0" fmla="*/ 125 w 9525"/>
                        <a:gd name="connsiteY0" fmla="*/ 45 h 40481"/>
                        <a:gd name="connsiteX1" fmla="*/ 125 w 9525"/>
                        <a:gd name="connsiteY1" fmla="*/ 40526 h 40481"/>
                      </a:gdLst>
                      <a:ahLst/>
                      <a:cxnLst>
                        <a:cxn ang="0">
                          <a:pos x="connsiteX0" y="connsiteY0"/>
                        </a:cxn>
                        <a:cxn ang="0">
                          <a:pos x="connsiteX1" y="connsiteY1"/>
                        </a:cxn>
                      </a:cxnLst>
                      <a:rect l="l" t="t" r="r" b="b"/>
                      <a:pathLst>
                        <a:path w="9525" h="40481">
                          <a:moveTo>
                            <a:pt x="125" y="45"/>
                          </a:moveTo>
                          <a:lnTo>
                            <a:pt x="125" y="4052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04" name="Freeform: Shape 1603">
                      <a:extLst>
                        <a:ext uri="{FF2B5EF4-FFF2-40B4-BE49-F238E27FC236}">
                          <a16:creationId xmlns:a16="http://schemas.microsoft.com/office/drawing/2014/main" id="{E88DCA7F-2420-5E82-82BD-A7C5A5D42B84}"/>
                        </a:ext>
                      </a:extLst>
                    </p:cNvPr>
                    <p:cNvSpPr/>
                    <p:nvPr/>
                  </p:nvSpPr>
                  <p:spPr>
                    <a:xfrm>
                      <a:off x="4030530" y="2548851"/>
                      <a:ext cx="40481" cy="9525"/>
                    </a:xfrm>
                    <a:custGeom>
                      <a:avLst/>
                      <a:gdLst>
                        <a:gd name="connsiteX0" fmla="*/ 40606 w 40481"/>
                        <a:gd name="connsiteY0" fmla="*/ 45 h 9525"/>
                        <a:gd name="connsiteX1" fmla="*/ 125 w 40481"/>
                        <a:gd name="connsiteY1" fmla="*/ 45 h 9525"/>
                      </a:gdLst>
                      <a:ahLst/>
                      <a:cxnLst>
                        <a:cxn ang="0">
                          <a:pos x="connsiteX0" y="connsiteY0"/>
                        </a:cxn>
                        <a:cxn ang="0">
                          <a:pos x="connsiteX1" y="connsiteY1"/>
                        </a:cxn>
                      </a:cxnLst>
                      <a:rect l="l" t="t" r="r" b="b"/>
                      <a:pathLst>
                        <a:path w="40481" h="9525">
                          <a:moveTo>
                            <a:pt x="40606" y="45"/>
                          </a:moveTo>
                          <a:lnTo>
                            <a:pt x="125" y="4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47" name="Graphic 3">
                    <a:extLst>
                      <a:ext uri="{FF2B5EF4-FFF2-40B4-BE49-F238E27FC236}">
                        <a16:creationId xmlns:a16="http://schemas.microsoft.com/office/drawing/2014/main" id="{8DF1C88E-AE61-6DD8-5D2A-8BE5A4C68B88}"/>
                      </a:ext>
                    </a:extLst>
                  </p:cNvPr>
                  <p:cNvGrpSpPr/>
                  <p:nvPr/>
                </p:nvGrpSpPr>
                <p:grpSpPr>
                  <a:xfrm>
                    <a:off x="3312710" y="2500455"/>
                    <a:ext cx="67413" cy="67538"/>
                    <a:chOff x="4015957" y="2519133"/>
                    <a:chExt cx="40481" cy="40481"/>
                  </a:xfrm>
                  <a:solidFill>
                    <a:srgbClr val="000000"/>
                  </a:solidFill>
                </p:grpSpPr>
                <p:sp>
                  <p:nvSpPr>
                    <p:cNvPr id="1601" name="Freeform: Shape 1600">
                      <a:extLst>
                        <a:ext uri="{FF2B5EF4-FFF2-40B4-BE49-F238E27FC236}">
                          <a16:creationId xmlns:a16="http://schemas.microsoft.com/office/drawing/2014/main" id="{063DFC5A-68B8-9D40-F800-04EEE674BD3C}"/>
                        </a:ext>
                      </a:extLst>
                    </p:cNvPr>
                    <p:cNvSpPr/>
                    <p:nvPr/>
                  </p:nvSpPr>
                  <p:spPr>
                    <a:xfrm>
                      <a:off x="4036245" y="2519133"/>
                      <a:ext cx="9525" cy="40481"/>
                    </a:xfrm>
                    <a:custGeom>
                      <a:avLst/>
                      <a:gdLst>
                        <a:gd name="connsiteX0" fmla="*/ 123 w 9525"/>
                        <a:gd name="connsiteY0" fmla="*/ 44 h 40481"/>
                        <a:gd name="connsiteX1" fmla="*/ 123 w 9525"/>
                        <a:gd name="connsiteY1" fmla="*/ 40525 h 40481"/>
                      </a:gdLst>
                      <a:ahLst/>
                      <a:cxnLst>
                        <a:cxn ang="0">
                          <a:pos x="connsiteX0" y="connsiteY0"/>
                        </a:cxn>
                        <a:cxn ang="0">
                          <a:pos x="connsiteX1" y="connsiteY1"/>
                        </a:cxn>
                      </a:cxnLst>
                      <a:rect l="l" t="t" r="r" b="b"/>
                      <a:pathLst>
                        <a:path w="9525" h="40481">
                          <a:moveTo>
                            <a:pt x="123" y="44"/>
                          </a:moveTo>
                          <a:lnTo>
                            <a:pt x="123" y="4052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02" name="Freeform: Shape 1601">
                      <a:extLst>
                        <a:ext uri="{FF2B5EF4-FFF2-40B4-BE49-F238E27FC236}">
                          <a16:creationId xmlns:a16="http://schemas.microsoft.com/office/drawing/2014/main" id="{FE1AA308-701B-8CB4-E18C-718318F9AF82}"/>
                        </a:ext>
                      </a:extLst>
                    </p:cNvPr>
                    <p:cNvSpPr/>
                    <p:nvPr/>
                  </p:nvSpPr>
                  <p:spPr>
                    <a:xfrm>
                      <a:off x="4015957" y="2539421"/>
                      <a:ext cx="40481" cy="9525"/>
                    </a:xfrm>
                    <a:custGeom>
                      <a:avLst/>
                      <a:gdLst>
                        <a:gd name="connsiteX0" fmla="*/ 40604 w 40481"/>
                        <a:gd name="connsiteY0" fmla="*/ 44 h 9525"/>
                        <a:gd name="connsiteX1" fmla="*/ 123 w 40481"/>
                        <a:gd name="connsiteY1" fmla="*/ 44 h 9525"/>
                      </a:gdLst>
                      <a:ahLst/>
                      <a:cxnLst>
                        <a:cxn ang="0">
                          <a:pos x="connsiteX0" y="connsiteY0"/>
                        </a:cxn>
                        <a:cxn ang="0">
                          <a:pos x="connsiteX1" y="connsiteY1"/>
                        </a:cxn>
                      </a:cxnLst>
                      <a:rect l="l" t="t" r="r" b="b"/>
                      <a:pathLst>
                        <a:path w="40481" h="9525">
                          <a:moveTo>
                            <a:pt x="40604" y="44"/>
                          </a:moveTo>
                          <a:lnTo>
                            <a:pt x="123" y="4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48" name="Graphic 3">
                    <a:extLst>
                      <a:ext uri="{FF2B5EF4-FFF2-40B4-BE49-F238E27FC236}">
                        <a16:creationId xmlns:a16="http://schemas.microsoft.com/office/drawing/2014/main" id="{CCB073B6-0399-6210-329B-6E4569467B1D}"/>
                      </a:ext>
                    </a:extLst>
                  </p:cNvPr>
                  <p:cNvGrpSpPr/>
                  <p:nvPr/>
                </p:nvGrpSpPr>
                <p:grpSpPr>
                  <a:xfrm>
                    <a:off x="3300495" y="2500455"/>
                    <a:ext cx="67413" cy="67538"/>
                    <a:chOff x="4008622" y="2519133"/>
                    <a:chExt cx="40481" cy="40481"/>
                  </a:xfrm>
                  <a:solidFill>
                    <a:srgbClr val="000000"/>
                  </a:solidFill>
                </p:grpSpPr>
                <p:sp>
                  <p:nvSpPr>
                    <p:cNvPr id="1599" name="Freeform: Shape 1598">
                      <a:extLst>
                        <a:ext uri="{FF2B5EF4-FFF2-40B4-BE49-F238E27FC236}">
                          <a16:creationId xmlns:a16="http://schemas.microsoft.com/office/drawing/2014/main" id="{B7B16E86-EEF8-368D-A414-8F54607E1D75}"/>
                        </a:ext>
                      </a:extLst>
                    </p:cNvPr>
                    <p:cNvSpPr/>
                    <p:nvPr/>
                  </p:nvSpPr>
                  <p:spPr>
                    <a:xfrm>
                      <a:off x="4028911" y="2519133"/>
                      <a:ext cx="9525" cy="40481"/>
                    </a:xfrm>
                    <a:custGeom>
                      <a:avLst/>
                      <a:gdLst>
                        <a:gd name="connsiteX0" fmla="*/ 122 w 9525"/>
                        <a:gd name="connsiteY0" fmla="*/ 44 h 40481"/>
                        <a:gd name="connsiteX1" fmla="*/ 122 w 9525"/>
                        <a:gd name="connsiteY1" fmla="*/ 40525 h 40481"/>
                      </a:gdLst>
                      <a:ahLst/>
                      <a:cxnLst>
                        <a:cxn ang="0">
                          <a:pos x="connsiteX0" y="connsiteY0"/>
                        </a:cxn>
                        <a:cxn ang="0">
                          <a:pos x="connsiteX1" y="connsiteY1"/>
                        </a:cxn>
                      </a:cxnLst>
                      <a:rect l="l" t="t" r="r" b="b"/>
                      <a:pathLst>
                        <a:path w="9525" h="40481">
                          <a:moveTo>
                            <a:pt x="122" y="44"/>
                          </a:moveTo>
                          <a:lnTo>
                            <a:pt x="122" y="4052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00" name="Freeform: Shape 1599">
                      <a:extLst>
                        <a:ext uri="{FF2B5EF4-FFF2-40B4-BE49-F238E27FC236}">
                          <a16:creationId xmlns:a16="http://schemas.microsoft.com/office/drawing/2014/main" id="{878ECBFC-0282-224B-81B2-65556E52DD75}"/>
                        </a:ext>
                      </a:extLst>
                    </p:cNvPr>
                    <p:cNvSpPr/>
                    <p:nvPr/>
                  </p:nvSpPr>
                  <p:spPr>
                    <a:xfrm>
                      <a:off x="4008622" y="2539421"/>
                      <a:ext cx="40481" cy="9525"/>
                    </a:xfrm>
                    <a:custGeom>
                      <a:avLst/>
                      <a:gdLst>
                        <a:gd name="connsiteX0" fmla="*/ 40604 w 40481"/>
                        <a:gd name="connsiteY0" fmla="*/ 44 h 9525"/>
                        <a:gd name="connsiteX1" fmla="*/ 122 w 40481"/>
                        <a:gd name="connsiteY1" fmla="*/ 44 h 9525"/>
                      </a:gdLst>
                      <a:ahLst/>
                      <a:cxnLst>
                        <a:cxn ang="0">
                          <a:pos x="connsiteX0" y="connsiteY0"/>
                        </a:cxn>
                        <a:cxn ang="0">
                          <a:pos x="connsiteX1" y="connsiteY1"/>
                        </a:cxn>
                      </a:cxnLst>
                      <a:rect l="l" t="t" r="r" b="b"/>
                      <a:pathLst>
                        <a:path w="40481" h="9525">
                          <a:moveTo>
                            <a:pt x="40604" y="44"/>
                          </a:moveTo>
                          <a:lnTo>
                            <a:pt x="122" y="4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49" name="Graphic 3">
                    <a:extLst>
                      <a:ext uri="{FF2B5EF4-FFF2-40B4-BE49-F238E27FC236}">
                        <a16:creationId xmlns:a16="http://schemas.microsoft.com/office/drawing/2014/main" id="{357D7915-08F6-C121-CB91-DA4C14A7E2D2}"/>
                      </a:ext>
                    </a:extLst>
                  </p:cNvPr>
                  <p:cNvGrpSpPr/>
                  <p:nvPr/>
                </p:nvGrpSpPr>
                <p:grpSpPr>
                  <a:xfrm>
                    <a:off x="3257985" y="2467400"/>
                    <a:ext cx="67413" cy="67538"/>
                    <a:chOff x="3983095" y="2499321"/>
                    <a:chExt cx="40481" cy="40481"/>
                  </a:xfrm>
                  <a:solidFill>
                    <a:srgbClr val="000000"/>
                  </a:solidFill>
                </p:grpSpPr>
                <p:sp>
                  <p:nvSpPr>
                    <p:cNvPr id="1597" name="Freeform: Shape 1596">
                      <a:extLst>
                        <a:ext uri="{FF2B5EF4-FFF2-40B4-BE49-F238E27FC236}">
                          <a16:creationId xmlns:a16="http://schemas.microsoft.com/office/drawing/2014/main" id="{A11E743D-4D02-4471-4DCE-3BEEBBE25A32}"/>
                        </a:ext>
                      </a:extLst>
                    </p:cNvPr>
                    <p:cNvSpPr/>
                    <p:nvPr/>
                  </p:nvSpPr>
                  <p:spPr>
                    <a:xfrm>
                      <a:off x="4003384" y="2499321"/>
                      <a:ext cx="9525" cy="40481"/>
                    </a:xfrm>
                    <a:custGeom>
                      <a:avLst/>
                      <a:gdLst>
                        <a:gd name="connsiteX0" fmla="*/ 120 w 9525"/>
                        <a:gd name="connsiteY0" fmla="*/ 42 h 40481"/>
                        <a:gd name="connsiteX1" fmla="*/ 120 w 9525"/>
                        <a:gd name="connsiteY1" fmla="*/ 40523 h 40481"/>
                      </a:gdLst>
                      <a:ahLst/>
                      <a:cxnLst>
                        <a:cxn ang="0">
                          <a:pos x="connsiteX0" y="connsiteY0"/>
                        </a:cxn>
                        <a:cxn ang="0">
                          <a:pos x="connsiteX1" y="connsiteY1"/>
                        </a:cxn>
                      </a:cxnLst>
                      <a:rect l="l" t="t" r="r" b="b"/>
                      <a:pathLst>
                        <a:path w="9525" h="40481">
                          <a:moveTo>
                            <a:pt x="120" y="42"/>
                          </a:moveTo>
                          <a:lnTo>
                            <a:pt x="120" y="4052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98" name="Freeform: Shape 1597">
                      <a:extLst>
                        <a:ext uri="{FF2B5EF4-FFF2-40B4-BE49-F238E27FC236}">
                          <a16:creationId xmlns:a16="http://schemas.microsoft.com/office/drawing/2014/main" id="{4400C6A8-A259-5556-FE60-F0B2D59FAB1B}"/>
                        </a:ext>
                      </a:extLst>
                    </p:cNvPr>
                    <p:cNvSpPr/>
                    <p:nvPr/>
                  </p:nvSpPr>
                  <p:spPr>
                    <a:xfrm>
                      <a:off x="3983095" y="2519609"/>
                      <a:ext cx="40481" cy="9525"/>
                    </a:xfrm>
                    <a:custGeom>
                      <a:avLst/>
                      <a:gdLst>
                        <a:gd name="connsiteX0" fmla="*/ 40601 w 40481"/>
                        <a:gd name="connsiteY0" fmla="*/ 42 h 9525"/>
                        <a:gd name="connsiteX1" fmla="*/ 120 w 40481"/>
                        <a:gd name="connsiteY1" fmla="*/ 42 h 9525"/>
                      </a:gdLst>
                      <a:ahLst/>
                      <a:cxnLst>
                        <a:cxn ang="0">
                          <a:pos x="connsiteX0" y="connsiteY0"/>
                        </a:cxn>
                        <a:cxn ang="0">
                          <a:pos x="connsiteX1" y="connsiteY1"/>
                        </a:cxn>
                      </a:cxnLst>
                      <a:rect l="l" t="t" r="r" b="b"/>
                      <a:pathLst>
                        <a:path w="40481" h="9525">
                          <a:moveTo>
                            <a:pt x="40601" y="42"/>
                          </a:moveTo>
                          <a:lnTo>
                            <a:pt x="120" y="4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50" name="Graphic 3">
                    <a:extLst>
                      <a:ext uri="{FF2B5EF4-FFF2-40B4-BE49-F238E27FC236}">
                        <a16:creationId xmlns:a16="http://schemas.microsoft.com/office/drawing/2014/main" id="{8C928AB3-AB25-45F9-52CC-A5F5A231FA7C}"/>
                      </a:ext>
                    </a:extLst>
                  </p:cNvPr>
                  <p:cNvGrpSpPr/>
                  <p:nvPr/>
                </p:nvGrpSpPr>
                <p:grpSpPr>
                  <a:xfrm>
                    <a:off x="3209448" y="2425606"/>
                    <a:ext cx="67413" cy="67538"/>
                    <a:chOff x="3953949" y="2474270"/>
                    <a:chExt cx="40481" cy="40481"/>
                  </a:xfrm>
                  <a:solidFill>
                    <a:srgbClr val="000000"/>
                  </a:solidFill>
                </p:grpSpPr>
                <p:sp>
                  <p:nvSpPr>
                    <p:cNvPr id="1595" name="Freeform: Shape 1594">
                      <a:extLst>
                        <a:ext uri="{FF2B5EF4-FFF2-40B4-BE49-F238E27FC236}">
                          <a16:creationId xmlns:a16="http://schemas.microsoft.com/office/drawing/2014/main" id="{810B5F97-079C-7946-6444-FEBC2F5B1BC6}"/>
                        </a:ext>
                      </a:extLst>
                    </p:cNvPr>
                    <p:cNvSpPr/>
                    <p:nvPr/>
                  </p:nvSpPr>
                  <p:spPr>
                    <a:xfrm>
                      <a:off x="3974237" y="2474270"/>
                      <a:ext cx="9525" cy="40481"/>
                    </a:xfrm>
                    <a:custGeom>
                      <a:avLst/>
                      <a:gdLst>
                        <a:gd name="connsiteX0" fmla="*/ 117 w 9525"/>
                        <a:gd name="connsiteY0" fmla="*/ 39 h 40481"/>
                        <a:gd name="connsiteX1" fmla="*/ 117 w 9525"/>
                        <a:gd name="connsiteY1" fmla="*/ 40520 h 40481"/>
                      </a:gdLst>
                      <a:ahLst/>
                      <a:cxnLst>
                        <a:cxn ang="0">
                          <a:pos x="connsiteX0" y="connsiteY0"/>
                        </a:cxn>
                        <a:cxn ang="0">
                          <a:pos x="connsiteX1" y="connsiteY1"/>
                        </a:cxn>
                      </a:cxnLst>
                      <a:rect l="l" t="t" r="r" b="b"/>
                      <a:pathLst>
                        <a:path w="9525" h="40481">
                          <a:moveTo>
                            <a:pt x="117" y="39"/>
                          </a:moveTo>
                          <a:lnTo>
                            <a:pt x="117" y="4052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96" name="Freeform: Shape 1595">
                      <a:extLst>
                        <a:ext uri="{FF2B5EF4-FFF2-40B4-BE49-F238E27FC236}">
                          <a16:creationId xmlns:a16="http://schemas.microsoft.com/office/drawing/2014/main" id="{D08B5124-57BF-6C66-0126-846589C404B1}"/>
                        </a:ext>
                      </a:extLst>
                    </p:cNvPr>
                    <p:cNvSpPr/>
                    <p:nvPr/>
                  </p:nvSpPr>
                  <p:spPr>
                    <a:xfrm>
                      <a:off x="3953949" y="2494558"/>
                      <a:ext cx="40481" cy="9525"/>
                    </a:xfrm>
                    <a:custGeom>
                      <a:avLst/>
                      <a:gdLst>
                        <a:gd name="connsiteX0" fmla="*/ 40598 w 40481"/>
                        <a:gd name="connsiteY0" fmla="*/ 39 h 9525"/>
                        <a:gd name="connsiteX1" fmla="*/ 117 w 40481"/>
                        <a:gd name="connsiteY1" fmla="*/ 39 h 9525"/>
                      </a:gdLst>
                      <a:ahLst/>
                      <a:cxnLst>
                        <a:cxn ang="0">
                          <a:pos x="connsiteX0" y="connsiteY0"/>
                        </a:cxn>
                        <a:cxn ang="0">
                          <a:pos x="connsiteX1" y="connsiteY1"/>
                        </a:cxn>
                      </a:cxnLst>
                      <a:rect l="l" t="t" r="r" b="b"/>
                      <a:pathLst>
                        <a:path w="40481" h="9525">
                          <a:moveTo>
                            <a:pt x="40598" y="39"/>
                          </a:moveTo>
                          <a:lnTo>
                            <a:pt x="117" y="3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51" name="Graphic 3">
                    <a:extLst>
                      <a:ext uri="{FF2B5EF4-FFF2-40B4-BE49-F238E27FC236}">
                        <a16:creationId xmlns:a16="http://schemas.microsoft.com/office/drawing/2014/main" id="{72E6CA64-4ED3-B8E8-893A-5B3CC22E5931}"/>
                      </a:ext>
                    </a:extLst>
                  </p:cNvPr>
                  <p:cNvGrpSpPr/>
                  <p:nvPr/>
                </p:nvGrpSpPr>
                <p:grpSpPr>
                  <a:xfrm>
                    <a:off x="3172965" y="2403835"/>
                    <a:ext cx="67413" cy="67538"/>
                    <a:chOff x="3932041" y="2461221"/>
                    <a:chExt cx="40481" cy="40481"/>
                  </a:xfrm>
                  <a:solidFill>
                    <a:srgbClr val="000000"/>
                  </a:solidFill>
                </p:grpSpPr>
                <p:sp>
                  <p:nvSpPr>
                    <p:cNvPr id="1593" name="Freeform: Shape 1592">
                      <a:extLst>
                        <a:ext uri="{FF2B5EF4-FFF2-40B4-BE49-F238E27FC236}">
                          <a16:creationId xmlns:a16="http://schemas.microsoft.com/office/drawing/2014/main" id="{15714AE8-BE43-8726-1C11-8A3AEE916587}"/>
                        </a:ext>
                      </a:extLst>
                    </p:cNvPr>
                    <p:cNvSpPr/>
                    <p:nvPr/>
                  </p:nvSpPr>
                  <p:spPr>
                    <a:xfrm>
                      <a:off x="3952330" y="2461221"/>
                      <a:ext cx="9525" cy="40481"/>
                    </a:xfrm>
                    <a:custGeom>
                      <a:avLst/>
                      <a:gdLst>
                        <a:gd name="connsiteX0" fmla="*/ 114 w 9525"/>
                        <a:gd name="connsiteY0" fmla="*/ 38 h 40481"/>
                        <a:gd name="connsiteX1" fmla="*/ 114 w 9525"/>
                        <a:gd name="connsiteY1" fmla="*/ 40519 h 40481"/>
                      </a:gdLst>
                      <a:ahLst/>
                      <a:cxnLst>
                        <a:cxn ang="0">
                          <a:pos x="connsiteX0" y="connsiteY0"/>
                        </a:cxn>
                        <a:cxn ang="0">
                          <a:pos x="connsiteX1" y="connsiteY1"/>
                        </a:cxn>
                      </a:cxnLst>
                      <a:rect l="l" t="t" r="r" b="b"/>
                      <a:pathLst>
                        <a:path w="9525" h="40481">
                          <a:moveTo>
                            <a:pt x="114" y="38"/>
                          </a:moveTo>
                          <a:lnTo>
                            <a:pt x="114" y="4051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94" name="Freeform: Shape 1593">
                      <a:extLst>
                        <a:ext uri="{FF2B5EF4-FFF2-40B4-BE49-F238E27FC236}">
                          <a16:creationId xmlns:a16="http://schemas.microsoft.com/office/drawing/2014/main" id="{D66C9995-8462-BA20-1CF1-802B5BF9288B}"/>
                        </a:ext>
                      </a:extLst>
                    </p:cNvPr>
                    <p:cNvSpPr/>
                    <p:nvPr/>
                  </p:nvSpPr>
                  <p:spPr>
                    <a:xfrm>
                      <a:off x="3932041" y="2481509"/>
                      <a:ext cx="40481" cy="9525"/>
                    </a:xfrm>
                    <a:custGeom>
                      <a:avLst/>
                      <a:gdLst>
                        <a:gd name="connsiteX0" fmla="*/ 40596 w 40481"/>
                        <a:gd name="connsiteY0" fmla="*/ 38 h 9525"/>
                        <a:gd name="connsiteX1" fmla="*/ 114 w 40481"/>
                        <a:gd name="connsiteY1" fmla="*/ 38 h 9525"/>
                      </a:gdLst>
                      <a:ahLst/>
                      <a:cxnLst>
                        <a:cxn ang="0">
                          <a:pos x="connsiteX0" y="connsiteY0"/>
                        </a:cxn>
                        <a:cxn ang="0">
                          <a:pos x="connsiteX1" y="connsiteY1"/>
                        </a:cxn>
                      </a:cxnLst>
                      <a:rect l="l" t="t" r="r" b="b"/>
                      <a:pathLst>
                        <a:path w="40481" h="9525">
                          <a:moveTo>
                            <a:pt x="40596" y="38"/>
                          </a:moveTo>
                          <a:lnTo>
                            <a:pt x="114" y="3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52" name="Graphic 3">
                    <a:extLst>
                      <a:ext uri="{FF2B5EF4-FFF2-40B4-BE49-F238E27FC236}">
                        <a16:creationId xmlns:a16="http://schemas.microsoft.com/office/drawing/2014/main" id="{2E0D65A0-0BD1-9DFF-8161-8D8C2DE67DD1}"/>
                      </a:ext>
                    </a:extLst>
                  </p:cNvPr>
                  <p:cNvGrpSpPr/>
                  <p:nvPr/>
                </p:nvGrpSpPr>
                <p:grpSpPr>
                  <a:xfrm>
                    <a:off x="3112373" y="2403835"/>
                    <a:ext cx="67413" cy="67538"/>
                    <a:chOff x="3895656" y="2461221"/>
                    <a:chExt cx="40481" cy="40481"/>
                  </a:xfrm>
                  <a:solidFill>
                    <a:srgbClr val="000000"/>
                  </a:solidFill>
                </p:grpSpPr>
                <p:sp>
                  <p:nvSpPr>
                    <p:cNvPr id="1591" name="Freeform: Shape 1590">
                      <a:extLst>
                        <a:ext uri="{FF2B5EF4-FFF2-40B4-BE49-F238E27FC236}">
                          <a16:creationId xmlns:a16="http://schemas.microsoft.com/office/drawing/2014/main" id="{00C29B68-6811-C92A-8573-8F9049A75443}"/>
                        </a:ext>
                      </a:extLst>
                    </p:cNvPr>
                    <p:cNvSpPr/>
                    <p:nvPr/>
                  </p:nvSpPr>
                  <p:spPr>
                    <a:xfrm>
                      <a:off x="3915944" y="2461221"/>
                      <a:ext cx="9525" cy="40481"/>
                    </a:xfrm>
                    <a:custGeom>
                      <a:avLst/>
                      <a:gdLst>
                        <a:gd name="connsiteX0" fmla="*/ 110 w 9525"/>
                        <a:gd name="connsiteY0" fmla="*/ 38 h 40481"/>
                        <a:gd name="connsiteX1" fmla="*/ 110 w 9525"/>
                        <a:gd name="connsiteY1" fmla="*/ 40519 h 40481"/>
                      </a:gdLst>
                      <a:ahLst/>
                      <a:cxnLst>
                        <a:cxn ang="0">
                          <a:pos x="connsiteX0" y="connsiteY0"/>
                        </a:cxn>
                        <a:cxn ang="0">
                          <a:pos x="connsiteX1" y="connsiteY1"/>
                        </a:cxn>
                      </a:cxnLst>
                      <a:rect l="l" t="t" r="r" b="b"/>
                      <a:pathLst>
                        <a:path w="9525" h="40481">
                          <a:moveTo>
                            <a:pt x="110" y="38"/>
                          </a:moveTo>
                          <a:lnTo>
                            <a:pt x="110" y="4051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92" name="Freeform: Shape 1591">
                      <a:extLst>
                        <a:ext uri="{FF2B5EF4-FFF2-40B4-BE49-F238E27FC236}">
                          <a16:creationId xmlns:a16="http://schemas.microsoft.com/office/drawing/2014/main" id="{882393F7-6F9A-1E18-8302-8EA3D801202D}"/>
                        </a:ext>
                      </a:extLst>
                    </p:cNvPr>
                    <p:cNvSpPr/>
                    <p:nvPr/>
                  </p:nvSpPr>
                  <p:spPr>
                    <a:xfrm>
                      <a:off x="3895656" y="2481509"/>
                      <a:ext cx="40481" cy="9525"/>
                    </a:xfrm>
                    <a:custGeom>
                      <a:avLst/>
                      <a:gdLst>
                        <a:gd name="connsiteX0" fmla="*/ 40592 w 40481"/>
                        <a:gd name="connsiteY0" fmla="*/ 38 h 9525"/>
                        <a:gd name="connsiteX1" fmla="*/ 110 w 40481"/>
                        <a:gd name="connsiteY1" fmla="*/ 38 h 9525"/>
                      </a:gdLst>
                      <a:ahLst/>
                      <a:cxnLst>
                        <a:cxn ang="0">
                          <a:pos x="connsiteX0" y="connsiteY0"/>
                        </a:cxn>
                        <a:cxn ang="0">
                          <a:pos x="connsiteX1" y="connsiteY1"/>
                        </a:cxn>
                      </a:cxnLst>
                      <a:rect l="l" t="t" r="r" b="b"/>
                      <a:pathLst>
                        <a:path w="40481" h="9525">
                          <a:moveTo>
                            <a:pt x="40592" y="38"/>
                          </a:moveTo>
                          <a:lnTo>
                            <a:pt x="110" y="3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53" name="Graphic 3">
                    <a:extLst>
                      <a:ext uri="{FF2B5EF4-FFF2-40B4-BE49-F238E27FC236}">
                        <a16:creationId xmlns:a16="http://schemas.microsoft.com/office/drawing/2014/main" id="{C8A6D6B4-450D-E76D-2EA0-64C7A4735A37}"/>
                      </a:ext>
                    </a:extLst>
                  </p:cNvPr>
                  <p:cNvGrpSpPr/>
                  <p:nvPr/>
                </p:nvGrpSpPr>
                <p:grpSpPr>
                  <a:xfrm>
                    <a:off x="3063835" y="2369987"/>
                    <a:ext cx="67413" cy="67538"/>
                    <a:chOff x="3866509" y="2440933"/>
                    <a:chExt cx="40481" cy="40481"/>
                  </a:xfrm>
                  <a:solidFill>
                    <a:srgbClr val="000000"/>
                  </a:solidFill>
                </p:grpSpPr>
                <p:sp>
                  <p:nvSpPr>
                    <p:cNvPr id="1589" name="Freeform: Shape 1588">
                      <a:extLst>
                        <a:ext uri="{FF2B5EF4-FFF2-40B4-BE49-F238E27FC236}">
                          <a16:creationId xmlns:a16="http://schemas.microsoft.com/office/drawing/2014/main" id="{DF06B288-4F1E-5062-8657-72D290F4D667}"/>
                        </a:ext>
                      </a:extLst>
                    </p:cNvPr>
                    <p:cNvSpPr/>
                    <p:nvPr/>
                  </p:nvSpPr>
                  <p:spPr>
                    <a:xfrm>
                      <a:off x="3886798" y="2440933"/>
                      <a:ext cx="9525" cy="40481"/>
                    </a:xfrm>
                    <a:custGeom>
                      <a:avLst/>
                      <a:gdLst>
                        <a:gd name="connsiteX0" fmla="*/ 107 w 9525"/>
                        <a:gd name="connsiteY0" fmla="*/ 35 h 40481"/>
                        <a:gd name="connsiteX1" fmla="*/ 107 w 9525"/>
                        <a:gd name="connsiteY1" fmla="*/ 40517 h 40481"/>
                      </a:gdLst>
                      <a:ahLst/>
                      <a:cxnLst>
                        <a:cxn ang="0">
                          <a:pos x="connsiteX0" y="connsiteY0"/>
                        </a:cxn>
                        <a:cxn ang="0">
                          <a:pos x="connsiteX1" y="connsiteY1"/>
                        </a:cxn>
                      </a:cxnLst>
                      <a:rect l="l" t="t" r="r" b="b"/>
                      <a:pathLst>
                        <a:path w="9525" h="40481">
                          <a:moveTo>
                            <a:pt x="107" y="35"/>
                          </a:moveTo>
                          <a:lnTo>
                            <a:pt x="107" y="4051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90" name="Freeform: Shape 1589">
                      <a:extLst>
                        <a:ext uri="{FF2B5EF4-FFF2-40B4-BE49-F238E27FC236}">
                          <a16:creationId xmlns:a16="http://schemas.microsoft.com/office/drawing/2014/main" id="{02DBF4AF-1878-DDD0-FD3A-25A5DCA28E9B}"/>
                        </a:ext>
                      </a:extLst>
                    </p:cNvPr>
                    <p:cNvSpPr/>
                    <p:nvPr/>
                  </p:nvSpPr>
                  <p:spPr>
                    <a:xfrm>
                      <a:off x="3866509" y="2461221"/>
                      <a:ext cx="40481" cy="9525"/>
                    </a:xfrm>
                    <a:custGeom>
                      <a:avLst/>
                      <a:gdLst>
                        <a:gd name="connsiteX0" fmla="*/ 40589 w 40481"/>
                        <a:gd name="connsiteY0" fmla="*/ 35 h 9525"/>
                        <a:gd name="connsiteX1" fmla="*/ 107 w 40481"/>
                        <a:gd name="connsiteY1" fmla="*/ 35 h 9525"/>
                      </a:gdLst>
                      <a:ahLst/>
                      <a:cxnLst>
                        <a:cxn ang="0">
                          <a:pos x="connsiteX0" y="connsiteY0"/>
                        </a:cxn>
                        <a:cxn ang="0">
                          <a:pos x="connsiteX1" y="connsiteY1"/>
                        </a:cxn>
                      </a:cxnLst>
                      <a:rect l="l" t="t" r="r" b="b"/>
                      <a:pathLst>
                        <a:path w="40481" h="9525">
                          <a:moveTo>
                            <a:pt x="40589" y="35"/>
                          </a:moveTo>
                          <a:lnTo>
                            <a:pt x="107" y="3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54" name="Graphic 3">
                    <a:extLst>
                      <a:ext uri="{FF2B5EF4-FFF2-40B4-BE49-F238E27FC236}">
                        <a16:creationId xmlns:a16="http://schemas.microsoft.com/office/drawing/2014/main" id="{A11597D5-0233-6CC7-1BF7-00CD0EFF3DA8}"/>
                      </a:ext>
                    </a:extLst>
                  </p:cNvPr>
                  <p:cNvGrpSpPr/>
                  <p:nvPr/>
                </p:nvGrpSpPr>
                <p:grpSpPr>
                  <a:xfrm>
                    <a:off x="2997057" y="2345832"/>
                    <a:ext cx="67413" cy="67538"/>
                    <a:chOff x="3826409" y="2426455"/>
                    <a:chExt cx="40481" cy="40481"/>
                  </a:xfrm>
                  <a:solidFill>
                    <a:srgbClr val="000000"/>
                  </a:solidFill>
                </p:grpSpPr>
                <p:sp>
                  <p:nvSpPr>
                    <p:cNvPr id="1587" name="Freeform: Shape 1586">
                      <a:extLst>
                        <a:ext uri="{FF2B5EF4-FFF2-40B4-BE49-F238E27FC236}">
                          <a16:creationId xmlns:a16="http://schemas.microsoft.com/office/drawing/2014/main" id="{58FDD336-4CA2-CC94-C827-E7CC8DED244E}"/>
                        </a:ext>
                      </a:extLst>
                    </p:cNvPr>
                    <p:cNvSpPr/>
                    <p:nvPr/>
                  </p:nvSpPr>
                  <p:spPr>
                    <a:xfrm>
                      <a:off x="3846697" y="2426455"/>
                      <a:ext cx="9525" cy="40481"/>
                    </a:xfrm>
                    <a:custGeom>
                      <a:avLst/>
                      <a:gdLst>
                        <a:gd name="connsiteX0" fmla="*/ 103 w 9525"/>
                        <a:gd name="connsiteY0" fmla="*/ 34 h 40481"/>
                        <a:gd name="connsiteX1" fmla="*/ 103 w 9525"/>
                        <a:gd name="connsiteY1" fmla="*/ 40515 h 40481"/>
                      </a:gdLst>
                      <a:ahLst/>
                      <a:cxnLst>
                        <a:cxn ang="0">
                          <a:pos x="connsiteX0" y="connsiteY0"/>
                        </a:cxn>
                        <a:cxn ang="0">
                          <a:pos x="connsiteX1" y="connsiteY1"/>
                        </a:cxn>
                      </a:cxnLst>
                      <a:rect l="l" t="t" r="r" b="b"/>
                      <a:pathLst>
                        <a:path w="9525" h="40481">
                          <a:moveTo>
                            <a:pt x="103" y="34"/>
                          </a:moveTo>
                          <a:lnTo>
                            <a:pt x="103" y="4051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88" name="Freeform: Shape 1587">
                      <a:extLst>
                        <a:ext uri="{FF2B5EF4-FFF2-40B4-BE49-F238E27FC236}">
                          <a16:creationId xmlns:a16="http://schemas.microsoft.com/office/drawing/2014/main" id="{AC478A40-1EE8-4531-3D0D-1EC53E787749}"/>
                        </a:ext>
                      </a:extLst>
                    </p:cNvPr>
                    <p:cNvSpPr/>
                    <p:nvPr/>
                  </p:nvSpPr>
                  <p:spPr>
                    <a:xfrm>
                      <a:off x="3826409" y="2446743"/>
                      <a:ext cx="40481" cy="9525"/>
                    </a:xfrm>
                    <a:custGeom>
                      <a:avLst/>
                      <a:gdLst>
                        <a:gd name="connsiteX0" fmla="*/ 40584 w 40481"/>
                        <a:gd name="connsiteY0" fmla="*/ 34 h 9525"/>
                        <a:gd name="connsiteX1" fmla="*/ 103 w 40481"/>
                        <a:gd name="connsiteY1" fmla="*/ 34 h 9525"/>
                      </a:gdLst>
                      <a:ahLst/>
                      <a:cxnLst>
                        <a:cxn ang="0">
                          <a:pos x="connsiteX0" y="connsiteY0"/>
                        </a:cxn>
                        <a:cxn ang="0">
                          <a:pos x="connsiteX1" y="connsiteY1"/>
                        </a:cxn>
                      </a:cxnLst>
                      <a:rect l="l" t="t" r="r" b="b"/>
                      <a:pathLst>
                        <a:path w="40481" h="9525">
                          <a:moveTo>
                            <a:pt x="40584" y="34"/>
                          </a:moveTo>
                          <a:lnTo>
                            <a:pt x="103" y="3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55" name="Graphic 3">
                    <a:extLst>
                      <a:ext uri="{FF2B5EF4-FFF2-40B4-BE49-F238E27FC236}">
                        <a16:creationId xmlns:a16="http://schemas.microsoft.com/office/drawing/2014/main" id="{81E82775-0EB5-6F27-5F11-126AB3A1E17B}"/>
                      </a:ext>
                    </a:extLst>
                  </p:cNvPr>
                  <p:cNvGrpSpPr/>
                  <p:nvPr/>
                </p:nvGrpSpPr>
                <p:grpSpPr>
                  <a:xfrm>
                    <a:off x="2942334" y="2331529"/>
                    <a:ext cx="67413" cy="67538"/>
                    <a:chOff x="3793548" y="2417882"/>
                    <a:chExt cx="40481" cy="40481"/>
                  </a:xfrm>
                  <a:solidFill>
                    <a:srgbClr val="000000"/>
                  </a:solidFill>
                </p:grpSpPr>
                <p:sp>
                  <p:nvSpPr>
                    <p:cNvPr id="1585" name="Freeform: Shape 1584">
                      <a:extLst>
                        <a:ext uri="{FF2B5EF4-FFF2-40B4-BE49-F238E27FC236}">
                          <a16:creationId xmlns:a16="http://schemas.microsoft.com/office/drawing/2014/main" id="{4D9C1641-3073-B097-16AE-3FFD32E1481E}"/>
                        </a:ext>
                      </a:extLst>
                    </p:cNvPr>
                    <p:cNvSpPr/>
                    <p:nvPr/>
                  </p:nvSpPr>
                  <p:spPr>
                    <a:xfrm>
                      <a:off x="3813836" y="2417882"/>
                      <a:ext cx="9525" cy="40481"/>
                    </a:xfrm>
                    <a:custGeom>
                      <a:avLst/>
                      <a:gdLst>
                        <a:gd name="connsiteX0" fmla="*/ 100 w 9525"/>
                        <a:gd name="connsiteY0" fmla="*/ 33 h 40481"/>
                        <a:gd name="connsiteX1" fmla="*/ 100 w 9525"/>
                        <a:gd name="connsiteY1" fmla="*/ 40514 h 40481"/>
                      </a:gdLst>
                      <a:ahLst/>
                      <a:cxnLst>
                        <a:cxn ang="0">
                          <a:pos x="connsiteX0" y="connsiteY0"/>
                        </a:cxn>
                        <a:cxn ang="0">
                          <a:pos x="connsiteX1" y="connsiteY1"/>
                        </a:cxn>
                      </a:cxnLst>
                      <a:rect l="l" t="t" r="r" b="b"/>
                      <a:pathLst>
                        <a:path w="9525" h="40481">
                          <a:moveTo>
                            <a:pt x="100" y="33"/>
                          </a:moveTo>
                          <a:lnTo>
                            <a:pt x="100" y="4051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86" name="Freeform: Shape 1585">
                      <a:extLst>
                        <a:ext uri="{FF2B5EF4-FFF2-40B4-BE49-F238E27FC236}">
                          <a16:creationId xmlns:a16="http://schemas.microsoft.com/office/drawing/2014/main" id="{3913BECC-0B25-549C-CC77-795E3BF9697C}"/>
                        </a:ext>
                      </a:extLst>
                    </p:cNvPr>
                    <p:cNvSpPr/>
                    <p:nvPr/>
                  </p:nvSpPr>
                  <p:spPr>
                    <a:xfrm>
                      <a:off x="3793548" y="2438170"/>
                      <a:ext cx="40481" cy="9525"/>
                    </a:xfrm>
                    <a:custGeom>
                      <a:avLst/>
                      <a:gdLst>
                        <a:gd name="connsiteX0" fmla="*/ 40581 w 40481"/>
                        <a:gd name="connsiteY0" fmla="*/ 33 h 9525"/>
                        <a:gd name="connsiteX1" fmla="*/ 100 w 40481"/>
                        <a:gd name="connsiteY1" fmla="*/ 33 h 9525"/>
                      </a:gdLst>
                      <a:ahLst/>
                      <a:cxnLst>
                        <a:cxn ang="0">
                          <a:pos x="connsiteX0" y="connsiteY0"/>
                        </a:cxn>
                        <a:cxn ang="0">
                          <a:pos x="connsiteX1" y="connsiteY1"/>
                        </a:cxn>
                      </a:cxnLst>
                      <a:rect l="l" t="t" r="r" b="b"/>
                      <a:pathLst>
                        <a:path w="40481" h="9525">
                          <a:moveTo>
                            <a:pt x="40581" y="33"/>
                          </a:moveTo>
                          <a:lnTo>
                            <a:pt x="100" y="3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56" name="Graphic 3">
                    <a:extLst>
                      <a:ext uri="{FF2B5EF4-FFF2-40B4-BE49-F238E27FC236}">
                        <a16:creationId xmlns:a16="http://schemas.microsoft.com/office/drawing/2014/main" id="{570C1498-DF27-9C82-7710-FF2328CE9BBA}"/>
                      </a:ext>
                    </a:extLst>
                  </p:cNvPr>
                  <p:cNvGrpSpPr/>
                  <p:nvPr/>
                </p:nvGrpSpPr>
                <p:grpSpPr>
                  <a:xfrm>
                    <a:off x="2924092" y="2311823"/>
                    <a:ext cx="67413" cy="67538"/>
                    <a:chOff x="3782594" y="2406071"/>
                    <a:chExt cx="40481" cy="40481"/>
                  </a:xfrm>
                  <a:solidFill>
                    <a:srgbClr val="000000"/>
                  </a:solidFill>
                </p:grpSpPr>
                <p:sp>
                  <p:nvSpPr>
                    <p:cNvPr id="1583" name="Freeform: Shape 1582">
                      <a:extLst>
                        <a:ext uri="{FF2B5EF4-FFF2-40B4-BE49-F238E27FC236}">
                          <a16:creationId xmlns:a16="http://schemas.microsoft.com/office/drawing/2014/main" id="{071C3B4B-EE67-F795-029E-B0647CDDDE6A}"/>
                        </a:ext>
                      </a:extLst>
                    </p:cNvPr>
                    <p:cNvSpPr/>
                    <p:nvPr/>
                  </p:nvSpPr>
                  <p:spPr>
                    <a:xfrm>
                      <a:off x="3802882" y="2406071"/>
                      <a:ext cx="9525" cy="40481"/>
                    </a:xfrm>
                    <a:custGeom>
                      <a:avLst/>
                      <a:gdLst>
                        <a:gd name="connsiteX0" fmla="*/ 99 w 9525"/>
                        <a:gd name="connsiteY0" fmla="*/ 32 h 40481"/>
                        <a:gd name="connsiteX1" fmla="*/ 99 w 9525"/>
                        <a:gd name="connsiteY1" fmla="*/ 40513 h 40481"/>
                      </a:gdLst>
                      <a:ahLst/>
                      <a:cxnLst>
                        <a:cxn ang="0">
                          <a:pos x="connsiteX0" y="connsiteY0"/>
                        </a:cxn>
                        <a:cxn ang="0">
                          <a:pos x="connsiteX1" y="connsiteY1"/>
                        </a:cxn>
                      </a:cxnLst>
                      <a:rect l="l" t="t" r="r" b="b"/>
                      <a:pathLst>
                        <a:path w="9525" h="40481">
                          <a:moveTo>
                            <a:pt x="99" y="32"/>
                          </a:moveTo>
                          <a:lnTo>
                            <a:pt x="99" y="4051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84" name="Freeform: Shape 1583">
                      <a:extLst>
                        <a:ext uri="{FF2B5EF4-FFF2-40B4-BE49-F238E27FC236}">
                          <a16:creationId xmlns:a16="http://schemas.microsoft.com/office/drawing/2014/main" id="{CAEF4B4E-4A4A-B7A6-C1E3-20FF5E21F246}"/>
                        </a:ext>
                      </a:extLst>
                    </p:cNvPr>
                    <p:cNvSpPr/>
                    <p:nvPr/>
                  </p:nvSpPr>
                  <p:spPr>
                    <a:xfrm>
                      <a:off x="3782594" y="2426359"/>
                      <a:ext cx="40481" cy="9525"/>
                    </a:xfrm>
                    <a:custGeom>
                      <a:avLst/>
                      <a:gdLst>
                        <a:gd name="connsiteX0" fmla="*/ 40580 w 40481"/>
                        <a:gd name="connsiteY0" fmla="*/ 32 h 9525"/>
                        <a:gd name="connsiteX1" fmla="*/ 99 w 40481"/>
                        <a:gd name="connsiteY1" fmla="*/ 32 h 9525"/>
                      </a:gdLst>
                      <a:ahLst/>
                      <a:cxnLst>
                        <a:cxn ang="0">
                          <a:pos x="connsiteX0" y="connsiteY0"/>
                        </a:cxn>
                        <a:cxn ang="0">
                          <a:pos x="connsiteX1" y="connsiteY1"/>
                        </a:cxn>
                      </a:cxnLst>
                      <a:rect l="l" t="t" r="r" b="b"/>
                      <a:pathLst>
                        <a:path w="40481" h="9525">
                          <a:moveTo>
                            <a:pt x="40580" y="32"/>
                          </a:moveTo>
                          <a:lnTo>
                            <a:pt x="99" y="3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57" name="Graphic 3">
                    <a:extLst>
                      <a:ext uri="{FF2B5EF4-FFF2-40B4-BE49-F238E27FC236}">
                        <a16:creationId xmlns:a16="http://schemas.microsoft.com/office/drawing/2014/main" id="{DD998442-F9C9-E03D-8DBC-F0DCC97DD275}"/>
                      </a:ext>
                    </a:extLst>
                  </p:cNvPr>
                  <p:cNvGrpSpPr/>
                  <p:nvPr/>
                </p:nvGrpSpPr>
                <p:grpSpPr>
                  <a:xfrm>
                    <a:off x="2918065" y="2311823"/>
                    <a:ext cx="67413" cy="67538"/>
                    <a:chOff x="3778975" y="2406071"/>
                    <a:chExt cx="40481" cy="40481"/>
                  </a:xfrm>
                  <a:solidFill>
                    <a:srgbClr val="000000"/>
                  </a:solidFill>
                </p:grpSpPr>
                <p:sp>
                  <p:nvSpPr>
                    <p:cNvPr id="1581" name="Freeform: Shape 1580">
                      <a:extLst>
                        <a:ext uri="{FF2B5EF4-FFF2-40B4-BE49-F238E27FC236}">
                          <a16:creationId xmlns:a16="http://schemas.microsoft.com/office/drawing/2014/main" id="{5662C247-FE0F-AD9D-D21B-DF9AA2555CF0}"/>
                        </a:ext>
                      </a:extLst>
                    </p:cNvPr>
                    <p:cNvSpPr/>
                    <p:nvPr/>
                  </p:nvSpPr>
                  <p:spPr>
                    <a:xfrm>
                      <a:off x="3799263" y="2406071"/>
                      <a:ext cx="9525" cy="40481"/>
                    </a:xfrm>
                    <a:custGeom>
                      <a:avLst/>
                      <a:gdLst>
                        <a:gd name="connsiteX0" fmla="*/ 98 w 9525"/>
                        <a:gd name="connsiteY0" fmla="*/ 32 h 40481"/>
                        <a:gd name="connsiteX1" fmla="*/ 98 w 9525"/>
                        <a:gd name="connsiteY1" fmla="*/ 40513 h 40481"/>
                      </a:gdLst>
                      <a:ahLst/>
                      <a:cxnLst>
                        <a:cxn ang="0">
                          <a:pos x="connsiteX0" y="connsiteY0"/>
                        </a:cxn>
                        <a:cxn ang="0">
                          <a:pos x="connsiteX1" y="connsiteY1"/>
                        </a:cxn>
                      </a:cxnLst>
                      <a:rect l="l" t="t" r="r" b="b"/>
                      <a:pathLst>
                        <a:path w="9525" h="40481">
                          <a:moveTo>
                            <a:pt x="98" y="32"/>
                          </a:moveTo>
                          <a:lnTo>
                            <a:pt x="98" y="4051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82" name="Freeform: Shape 1581">
                      <a:extLst>
                        <a:ext uri="{FF2B5EF4-FFF2-40B4-BE49-F238E27FC236}">
                          <a16:creationId xmlns:a16="http://schemas.microsoft.com/office/drawing/2014/main" id="{ADC3FAE5-EA7B-4DED-057B-5FE7FEF47600}"/>
                        </a:ext>
                      </a:extLst>
                    </p:cNvPr>
                    <p:cNvSpPr/>
                    <p:nvPr/>
                  </p:nvSpPr>
                  <p:spPr>
                    <a:xfrm>
                      <a:off x="3778975" y="2426359"/>
                      <a:ext cx="40481" cy="9525"/>
                    </a:xfrm>
                    <a:custGeom>
                      <a:avLst/>
                      <a:gdLst>
                        <a:gd name="connsiteX0" fmla="*/ 40579 w 40481"/>
                        <a:gd name="connsiteY0" fmla="*/ 32 h 9525"/>
                        <a:gd name="connsiteX1" fmla="*/ 98 w 40481"/>
                        <a:gd name="connsiteY1" fmla="*/ 32 h 9525"/>
                      </a:gdLst>
                      <a:ahLst/>
                      <a:cxnLst>
                        <a:cxn ang="0">
                          <a:pos x="connsiteX0" y="connsiteY0"/>
                        </a:cxn>
                        <a:cxn ang="0">
                          <a:pos x="connsiteX1" y="connsiteY1"/>
                        </a:cxn>
                      </a:cxnLst>
                      <a:rect l="l" t="t" r="r" b="b"/>
                      <a:pathLst>
                        <a:path w="40481" h="9525">
                          <a:moveTo>
                            <a:pt x="40579" y="32"/>
                          </a:moveTo>
                          <a:lnTo>
                            <a:pt x="98" y="3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58" name="Graphic 3">
                    <a:extLst>
                      <a:ext uri="{FF2B5EF4-FFF2-40B4-BE49-F238E27FC236}">
                        <a16:creationId xmlns:a16="http://schemas.microsoft.com/office/drawing/2014/main" id="{52B18BAF-C593-07F1-7326-82C970B3DA5D}"/>
                      </a:ext>
                    </a:extLst>
                  </p:cNvPr>
                  <p:cNvGrpSpPr/>
                  <p:nvPr/>
                </p:nvGrpSpPr>
                <p:grpSpPr>
                  <a:xfrm>
                    <a:off x="2875555" y="2304673"/>
                    <a:ext cx="67413" cy="67538"/>
                    <a:chOff x="3753448" y="2401785"/>
                    <a:chExt cx="40481" cy="40481"/>
                  </a:xfrm>
                  <a:solidFill>
                    <a:srgbClr val="000000"/>
                  </a:solidFill>
                </p:grpSpPr>
                <p:sp>
                  <p:nvSpPr>
                    <p:cNvPr id="1579" name="Freeform: Shape 1578">
                      <a:extLst>
                        <a:ext uri="{FF2B5EF4-FFF2-40B4-BE49-F238E27FC236}">
                          <a16:creationId xmlns:a16="http://schemas.microsoft.com/office/drawing/2014/main" id="{84FAB396-C6E1-C91B-53C1-ABF06B40A048}"/>
                        </a:ext>
                      </a:extLst>
                    </p:cNvPr>
                    <p:cNvSpPr/>
                    <p:nvPr/>
                  </p:nvSpPr>
                  <p:spPr>
                    <a:xfrm>
                      <a:off x="3773736" y="2401785"/>
                      <a:ext cx="9525" cy="40481"/>
                    </a:xfrm>
                    <a:custGeom>
                      <a:avLst/>
                      <a:gdLst>
                        <a:gd name="connsiteX0" fmla="*/ 96 w 9525"/>
                        <a:gd name="connsiteY0" fmla="*/ 31 h 40481"/>
                        <a:gd name="connsiteX1" fmla="*/ 96 w 9525"/>
                        <a:gd name="connsiteY1" fmla="*/ 40513 h 40481"/>
                      </a:gdLst>
                      <a:ahLst/>
                      <a:cxnLst>
                        <a:cxn ang="0">
                          <a:pos x="connsiteX0" y="connsiteY0"/>
                        </a:cxn>
                        <a:cxn ang="0">
                          <a:pos x="connsiteX1" y="connsiteY1"/>
                        </a:cxn>
                      </a:cxnLst>
                      <a:rect l="l" t="t" r="r" b="b"/>
                      <a:pathLst>
                        <a:path w="9525" h="40481">
                          <a:moveTo>
                            <a:pt x="96" y="31"/>
                          </a:moveTo>
                          <a:lnTo>
                            <a:pt x="96" y="4051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80" name="Freeform: Shape 1579">
                      <a:extLst>
                        <a:ext uri="{FF2B5EF4-FFF2-40B4-BE49-F238E27FC236}">
                          <a16:creationId xmlns:a16="http://schemas.microsoft.com/office/drawing/2014/main" id="{E8BE8235-C3D9-4D7C-4BF1-A6251F96DE97}"/>
                        </a:ext>
                      </a:extLst>
                    </p:cNvPr>
                    <p:cNvSpPr/>
                    <p:nvPr/>
                  </p:nvSpPr>
                  <p:spPr>
                    <a:xfrm>
                      <a:off x="3753448" y="2422073"/>
                      <a:ext cx="40481" cy="9525"/>
                    </a:xfrm>
                    <a:custGeom>
                      <a:avLst/>
                      <a:gdLst>
                        <a:gd name="connsiteX0" fmla="*/ 40577 w 40481"/>
                        <a:gd name="connsiteY0" fmla="*/ 31 h 9525"/>
                        <a:gd name="connsiteX1" fmla="*/ 96 w 40481"/>
                        <a:gd name="connsiteY1" fmla="*/ 31 h 9525"/>
                      </a:gdLst>
                      <a:ahLst/>
                      <a:cxnLst>
                        <a:cxn ang="0">
                          <a:pos x="connsiteX0" y="connsiteY0"/>
                        </a:cxn>
                        <a:cxn ang="0">
                          <a:pos x="connsiteX1" y="connsiteY1"/>
                        </a:cxn>
                      </a:cxnLst>
                      <a:rect l="l" t="t" r="r" b="b"/>
                      <a:pathLst>
                        <a:path w="40481" h="9525">
                          <a:moveTo>
                            <a:pt x="40577" y="31"/>
                          </a:moveTo>
                          <a:lnTo>
                            <a:pt x="96" y="3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59" name="Graphic 3">
                    <a:extLst>
                      <a:ext uri="{FF2B5EF4-FFF2-40B4-BE49-F238E27FC236}">
                        <a16:creationId xmlns:a16="http://schemas.microsoft.com/office/drawing/2014/main" id="{7985D312-A3DF-31DD-5C6A-C3E485D2AE81}"/>
                      </a:ext>
                    </a:extLst>
                  </p:cNvPr>
                  <p:cNvGrpSpPr/>
                  <p:nvPr/>
                </p:nvGrpSpPr>
                <p:grpSpPr>
                  <a:xfrm>
                    <a:off x="2851285" y="2278769"/>
                    <a:ext cx="67413" cy="67538"/>
                    <a:chOff x="3738874" y="2386259"/>
                    <a:chExt cx="40481" cy="40481"/>
                  </a:xfrm>
                  <a:solidFill>
                    <a:srgbClr val="000000"/>
                  </a:solidFill>
                </p:grpSpPr>
                <p:sp>
                  <p:nvSpPr>
                    <p:cNvPr id="1577" name="Freeform: Shape 1576">
                      <a:extLst>
                        <a:ext uri="{FF2B5EF4-FFF2-40B4-BE49-F238E27FC236}">
                          <a16:creationId xmlns:a16="http://schemas.microsoft.com/office/drawing/2014/main" id="{79399366-47B9-0399-17D6-9307E79A6586}"/>
                        </a:ext>
                      </a:extLst>
                    </p:cNvPr>
                    <p:cNvSpPr/>
                    <p:nvPr/>
                  </p:nvSpPr>
                  <p:spPr>
                    <a:xfrm>
                      <a:off x="3759163" y="2386259"/>
                      <a:ext cx="9525" cy="40481"/>
                    </a:xfrm>
                    <a:custGeom>
                      <a:avLst/>
                      <a:gdLst>
                        <a:gd name="connsiteX0" fmla="*/ 94 w 9525"/>
                        <a:gd name="connsiteY0" fmla="*/ 30 h 40481"/>
                        <a:gd name="connsiteX1" fmla="*/ 94 w 9525"/>
                        <a:gd name="connsiteY1" fmla="*/ 40511 h 40481"/>
                      </a:gdLst>
                      <a:ahLst/>
                      <a:cxnLst>
                        <a:cxn ang="0">
                          <a:pos x="connsiteX0" y="connsiteY0"/>
                        </a:cxn>
                        <a:cxn ang="0">
                          <a:pos x="connsiteX1" y="connsiteY1"/>
                        </a:cxn>
                      </a:cxnLst>
                      <a:rect l="l" t="t" r="r" b="b"/>
                      <a:pathLst>
                        <a:path w="9525" h="40481">
                          <a:moveTo>
                            <a:pt x="94" y="30"/>
                          </a:moveTo>
                          <a:lnTo>
                            <a:pt x="94" y="4051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78" name="Freeform: Shape 1577">
                      <a:extLst>
                        <a:ext uri="{FF2B5EF4-FFF2-40B4-BE49-F238E27FC236}">
                          <a16:creationId xmlns:a16="http://schemas.microsoft.com/office/drawing/2014/main" id="{A0C876F5-1CC5-ACBD-C22E-4C826B1034CB}"/>
                        </a:ext>
                      </a:extLst>
                    </p:cNvPr>
                    <p:cNvSpPr/>
                    <p:nvPr/>
                  </p:nvSpPr>
                  <p:spPr>
                    <a:xfrm>
                      <a:off x="3738874" y="2406547"/>
                      <a:ext cx="40481" cy="9525"/>
                    </a:xfrm>
                    <a:custGeom>
                      <a:avLst/>
                      <a:gdLst>
                        <a:gd name="connsiteX0" fmla="*/ 40575 w 40481"/>
                        <a:gd name="connsiteY0" fmla="*/ 30 h 9525"/>
                        <a:gd name="connsiteX1" fmla="*/ 94 w 40481"/>
                        <a:gd name="connsiteY1" fmla="*/ 30 h 9525"/>
                      </a:gdLst>
                      <a:ahLst/>
                      <a:cxnLst>
                        <a:cxn ang="0">
                          <a:pos x="connsiteX0" y="connsiteY0"/>
                        </a:cxn>
                        <a:cxn ang="0">
                          <a:pos x="connsiteX1" y="connsiteY1"/>
                        </a:cxn>
                      </a:cxnLst>
                      <a:rect l="l" t="t" r="r" b="b"/>
                      <a:pathLst>
                        <a:path w="40481" h="9525">
                          <a:moveTo>
                            <a:pt x="40575" y="30"/>
                          </a:moveTo>
                          <a:lnTo>
                            <a:pt x="94" y="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60" name="Graphic 3">
                    <a:extLst>
                      <a:ext uri="{FF2B5EF4-FFF2-40B4-BE49-F238E27FC236}">
                        <a16:creationId xmlns:a16="http://schemas.microsoft.com/office/drawing/2014/main" id="{D144A3C1-5BD1-51AE-375C-21F9C8B2339E}"/>
                      </a:ext>
                    </a:extLst>
                  </p:cNvPr>
                  <p:cNvGrpSpPr/>
                  <p:nvPr/>
                </p:nvGrpSpPr>
                <p:grpSpPr>
                  <a:xfrm>
                    <a:off x="2839072" y="2268917"/>
                    <a:ext cx="67413" cy="67538"/>
                    <a:chOff x="3731540" y="2380354"/>
                    <a:chExt cx="40481" cy="40481"/>
                  </a:xfrm>
                  <a:solidFill>
                    <a:srgbClr val="000000"/>
                  </a:solidFill>
                </p:grpSpPr>
                <p:sp>
                  <p:nvSpPr>
                    <p:cNvPr id="1575" name="Freeform: Shape 1574">
                      <a:extLst>
                        <a:ext uri="{FF2B5EF4-FFF2-40B4-BE49-F238E27FC236}">
                          <a16:creationId xmlns:a16="http://schemas.microsoft.com/office/drawing/2014/main" id="{87B83257-C045-63EF-31FE-F1AC6A4F23FA}"/>
                        </a:ext>
                      </a:extLst>
                    </p:cNvPr>
                    <p:cNvSpPr/>
                    <p:nvPr/>
                  </p:nvSpPr>
                  <p:spPr>
                    <a:xfrm>
                      <a:off x="3751828" y="2380354"/>
                      <a:ext cx="9525" cy="40481"/>
                    </a:xfrm>
                    <a:custGeom>
                      <a:avLst/>
                      <a:gdLst>
                        <a:gd name="connsiteX0" fmla="*/ 93 w 9525"/>
                        <a:gd name="connsiteY0" fmla="*/ 29 h 40481"/>
                        <a:gd name="connsiteX1" fmla="*/ 93 w 9525"/>
                        <a:gd name="connsiteY1" fmla="*/ 40510 h 40481"/>
                      </a:gdLst>
                      <a:ahLst/>
                      <a:cxnLst>
                        <a:cxn ang="0">
                          <a:pos x="connsiteX0" y="connsiteY0"/>
                        </a:cxn>
                        <a:cxn ang="0">
                          <a:pos x="connsiteX1" y="connsiteY1"/>
                        </a:cxn>
                      </a:cxnLst>
                      <a:rect l="l" t="t" r="r" b="b"/>
                      <a:pathLst>
                        <a:path w="9525" h="40481">
                          <a:moveTo>
                            <a:pt x="93" y="29"/>
                          </a:moveTo>
                          <a:lnTo>
                            <a:pt x="93" y="4051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76" name="Freeform: Shape 1575">
                      <a:extLst>
                        <a:ext uri="{FF2B5EF4-FFF2-40B4-BE49-F238E27FC236}">
                          <a16:creationId xmlns:a16="http://schemas.microsoft.com/office/drawing/2014/main" id="{AA72F380-BE8B-FAF5-61E5-BA6A750BCD02}"/>
                        </a:ext>
                      </a:extLst>
                    </p:cNvPr>
                    <p:cNvSpPr/>
                    <p:nvPr/>
                  </p:nvSpPr>
                  <p:spPr>
                    <a:xfrm>
                      <a:off x="3731540" y="2400642"/>
                      <a:ext cx="40481" cy="9525"/>
                    </a:xfrm>
                    <a:custGeom>
                      <a:avLst/>
                      <a:gdLst>
                        <a:gd name="connsiteX0" fmla="*/ 40574 w 40481"/>
                        <a:gd name="connsiteY0" fmla="*/ 29 h 9525"/>
                        <a:gd name="connsiteX1" fmla="*/ 93 w 40481"/>
                        <a:gd name="connsiteY1" fmla="*/ 29 h 9525"/>
                      </a:gdLst>
                      <a:ahLst/>
                      <a:cxnLst>
                        <a:cxn ang="0">
                          <a:pos x="connsiteX0" y="connsiteY0"/>
                        </a:cxn>
                        <a:cxn ang="0">
                          <a:pos x="connsiteX1" y="connsiteY1"/>
                        </a:cxn>
                      </a:cxnLst>
                      <a:rect l="l" t="t" r="r" b="b"/>
                      <a:pathLst>
                        <a:path w="40481" h="9525">
                          <a:moveTo>
                            <a:pt x="40574" y="29"/>
                          </a:moveTo>
                          <a:lnTo>
                            <a:pt x="93" y="2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61" name="Graphic 3">
                    <a:extLst>
                      <a:ext uri="{FF2B5EF4-FFF2-40B4-BE49-F238E27FC236}">
                        <a16:creationId xmlns:a16="http://schemas.microsoft.com/office/drawing/2014/main" id="{5F756D09-C4F2-528C-C5A2-D8B04197F9DF}"/>
                      </a:ext>
                    </a:extLst>
                  </p:cNvPr>
                  <p:cNvGrpSpPr/>
                  <p:nvPr/>
                </p:nvGrpSpPr>
                <p:grpSpPr>
                  <a:xfrm>
                    <a:off x="2790535" y="2252072"/>
                    <a:ext cx="67413" cy="67538"/>
                    <a:chOff x="3702394" y="2370257"/>
                    <a:chExt cx="40481" cy="40481"/>
                  </a:xfrm>
                  <a:solidFill>
                    <a:srgbClr val="000000"/>
                  </a:solidFill>
                </p:grpSpPr>
                <p:sp>
                  <p:nvSpPr>
                    <p:cNvPr id="1573" name="Freeform: Shape 1572">
                      <a:extLst>
                        <a:ext uri="{FF2B5EF4-FFF2-40B4-BE49-F238E27FC236}">
                          <a16:creationId xmlns:a16="http://schemas.microsoft.com/office/drawing/2014/main" id="{AE9E5F2B-79FE-E3C5-FA69-E090DE4429D2}"/>
                        </a:ext>
                      </a:extLst>
                    </p:cNvPr>
                    <p:cNvSpPr/>
                    <p:nvPr/>
                  </p:nvSpPr>
                  <p:spPr>
                    <a:xfrm>
                      <a:off x="3722682" y="2370257"/>
                      <a:ext cx="9525" cy="40481"/>
                    </a:xfrm>
                    <a:custGeom>
                      <a:avLst/>
                      <a:gdLst>
                        <a:gd name="connsiteX0" fmla="*/ 90 w 9525"/>
                        <a:gd name="connsiteY0" fmla="*/ 28 h 40481"/>
                        <a:gd name="connsiteX1" fmla="*/ 90 w 9525"/>
                        <a:gd name="connsiteY1" fmla="*/ 40509 h 40481"/>
                      </a:gdLst>
                      <a:ahLst/>
                      <a:cxnLst>
                        <a:cxn ang="0">
                          <a:pos x="connsiteX0" y="connsiteY0"/>
                        </a:cxn>
                        <a:cxn ang="0">
                          <a:pos x="connsiteX1" y="connsiteY1"/>
                        </a:cxn>
                      </a:cxnLst>
                      <a:rect l="l" t="t" r="r" b="b"/>
                      <a:pathLst>
                        <a:path w="9525" h="40481">
                          <a:moveTo>
                            <a:pt x="90" y="28"/>
                          </a:moveTo>
                          <a:lnTo>
                            <a:pt x="90" y="405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74" name="Freeform: Shape 1573">
                      <a:extLst>
                        <a:ext uri="{FF2B5EF4-FFF2-40B4-BE49-F238E27FC236}">
                          <a16:creationId xmlns:a16="http://schemas.microsoft.com/office/drawing/2014/main" id="{8C2D46BC-7059-22A2-94AC-49EEA6B7A00F}"/>
                        </a:ext>
                      </a:extLst>
                    </p:cNvPr>
                    <p:cNvSpPr/>
                    <p:nvPr/>
                  </p:nvSpPr>
                  <p:spPr>
                    <a:xfrm>
                      <a:off x="3702394" y="2390545"/>
                      <a:ext cx="40481" cy="9525"/>
                    </a:xfrm>
                    <a:custGeom>
                      <a:avLst/>
                      <a:gdLst>
                        <a:gd name="connsiteX0" fmla="*/ 40571 w 40481"/>
                        <a:gd name="connsiteY0" fmla="*/ 28 h 9525"/>
                        <a:gd name="connsiteX1" fmla="*/ 90 w 40481"/>
                        <a:gd name="connsiteY1" fmla="*/ 28 h 9525"/>
                      </a:gdLst>
                      <a:ahLst/>
                      <a:cxnLst>
                        <a:cxn ang="0">
                          <a:pos x="connsiteX0" y="connsiteY0"/>
                        </a:cxn>
                        <a:cxn ang="0">
                          <a:pos x="connsiteX1" y="connsiteY1"/>
                        </a:cxn>
                      </a:cxnLst>
                      <a:rect l="l" t="t" r="r" b="b"/>
                      <a:pathLst>
                        <a:path w="40481" h="9525">
                          <a:moveTo>
                            <a:pt x="40571" y="28"/>
                          </a:moveTo>
                          <a:lnTo>
                            <a:pt x="90" y="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62" name="Graphic 3">
                    <a:extLst>
                      <a:ext uri="{FF2B5EF4-FFF2-40B4-BE49-F238E27FC236}">
                        <a16:creationId xmlns:a16="http://schemas.microsoft.com/office/drawing/2014/main" id="{CB17EDF2-CA84-31A4-92BD-78F90E951489}"/>
                      </a:ext>
                    </a:extLst>
                  </p:cNvPr>
                  <p:cNvGrpSpPr/>
                  <p:nvPr/>
                </p:nvGrpSpPr>
                <p:grpSpPr>
                  <a:xfrm>
                    <a:off x="2760239" y="2252072"/>
                    <a:ext cx="67413" cy="67538"/>
                    <a:chOff x="3684201" y="2370257"/>
                    <a:chExt cx="40481" cy="40481"/>
                  </a:xfrm>
                  <a:solidFill>
                    <a:srgbClr val="000000"/>
                  </a:solidFill>
                </p:grpSpPr>
                <p:sp>
                  <p:nvSpPr>
                    <p:cNvPr id="1571" name="Freeform: Shape 1570">
                      <a:extLst>
                        <a:ext uri="{FF2B5EF4-FFF2-40B4-BE49-F238E27FC236}">
                          <a16:creationId xmlns:a16="http://schemas.microsoft.com/office/drawing/2014/main" id="{25567937-3835-5D60-1A03-AE62F0040E62}"/>
                        </a:ext>
                      </a:extLst>
                    </p:cNvPr>
                    <p:cNvSpPr/>
                    <p:nvPr/>
                  </p:nvSpPr>
                  <p:spPr>
                    <a:xfrm>
                      <a:off x="3704489" y="2370257"/>
                      <a:ext cx="9525" cy="40481"/>
                    </a:xfrm>
                    <a:custGeom>
                      <a:avLst/>
                      <a:gdLst>
                        <a:gd name="connsiteX0" fmla="*/ 88 w 9525"/>
                        <a:gd name="connsiteY0" fmla="*/ 28 h 40481"/>
                        <a:gd name="connsiteX1" fmla="*/ 88 w 9525"/>
                        <a:gd name="connsiteY1" fmla="*/ 40509 h 40481"/>
                      </a:gdLst>
                      <a:ahLst/>
                      <a:cxnLst>
                        <a:cxn ang="0">
                          <a:pos x="connsiteX0" y="connsiteY0"/>
                        </a:cxn>
                        <a:cxn ang="0">
                          <a:pos x="connsiteX1" y="connsiteY1"/>
                        </a:cxn>
                      </a:cxnLst>
                      <a:rect l="l" t="t" r="r" b="b"/>
                      <a:pathLst>
                        <a:path w="9525" h="40481">
                          <a:moveTo>
                            <a:pt x="88" y="28"/>
                          </a:moveTo>
                          <a:lnTo>
                            <a:pt x="88" y="405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72" name="Freeform: Shape 1571">
                      <a:extLst>
                        <a:ext uri="{FF2B5EF4-FFF2-40B4-BE49-F238E27FC236}">
                          <a16:creationId xmlns:a16="http://schemas.microsoft.com/office/drawing/2014/main" id="{1FBF4532-BEF9-D6D0-03F3-E23A4FF45E4E}"/>
                        </a:ext>
                      </a:extLst>
                    </p:cNvPr>
                    <p:cNvSpPr/>
                    <p:nvPr/>
                  </p:nvSpPr>
                  <p:spPr>
                    <a:xfrm>
                      <a:off x="3684201" y="2390545"/>
                      <a:ext cx="40481" cy="9525"/>
                    </a:xfrm>
                    <a:custGeom>
                      <a:avLst/>
                      <a:gdLst>
                        <a:gd name="connsiteX0" fmla="*/ 40570 w 40481"/>
                        <a:gd name="connsiteY0" fmla="*/ 28 h 9525"/>
                        <a:gd name="connsiteX1" fmla="*/ 88 w 40481"/>
                        <a:gd name="connsiteY1" fmla="*/ 28 h 9525"/>
                      </a:gdLst>
                      <a:ahLst/>
                      <a:cxnLst>
                        <a:cxn ang="0">
                          <a:pos x="connsiteX0" y="connsiteY0"/>
                        </a:cxn>
                        <a:cxn ang="0">
                          <a:pos x="connsiteX1" y="connsiteY1"/>
                        </a:cxn>
                      </a:cxnLst>
                      <a:rect l="l" t="t" r="r" b="b"/>
                      <a:pathLst>
                        <a:path w="40481" h="9525">
                          <a:moveTo>
                            <a:pt x="40570" y="28"/>
                          </a:moveTo>
                          <a:lnTo>
                            <a:pt x="88" y="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63" name="Graphic 3">
                    <a:extLst>
                      <a:ext uri="{FF2B5EF4-FFF2-40B4-BE49-F238E27FC236}">
                        <a16:creationId xmlns:a16="http://schemas.microsoft.com/office/drawing/2014/main" id="{800B734A-96A8-6D1C-FA01-E32930FD95A2}"/>
                      </a:ext>
                    </a:extLst>
                  </p:cNvPr>
                  <p:cNvGrpSpPr/>
                  <p:nvPr/>
                </p:nvGrpSpPr>
                <p:grpSpPr>
                  <a:xfrm>
                    <a:off x="2748025" y="2252072"/>
                    <a:ext cx="67413" cy="67538"/>
                    <a:chOff x="3676867" y="2370257"/>
                    <a:chExt cx="40481" cy="40481"/>
                  </a:xfrm>
                  <a:solidFill>
                    <a:srgbClr val="000000"/>
                  </a:solidFill>
                </p:grpSpPr>
                <p:sp>
                  <p:nvSpPr>
                    <p:cNvPr id="1569" name="Freeform: Shape 1568">
                      <a:extLst>
                        <a:ext uri="{FF2B5EF4-FFF2-40B4-BE49-F238E27FC236}">
                          <a16:creationId xmlns:a16="http://schemas.microsoft.com/office/drawing/2014/main" id="{511C5A0B-B5C3-CBD3-DA77-BC0CEB1A599E}"/>
                        </a:ext>
                      </a:extLst>
                    </p:cNvPr>
                    <p:cNvSpPr/>
                    <p:nvPr/>
                  </p:nvSpPr>
                  <p:spPr>
                    <a:xfrm>
                      <a:off x="3697155" y="2370257"/>
                      <a:ext cx="9525" cy="40481"/>
                    </a:xfrm>
                    <a:custGeom>
                      <a:avLst/>
                      <a:gdLst>
                        <a:gd name="connsiteX0" fmla="*/ 87 w 9525"/>
                        <a:gd name="connsiteY0" fmla="*/ 28 h 40481"/>
                        <a:gd name="connsiteX1" fmla="*/ 87 w 9525"/>
                        <a:gd name="connsiteY1" fmla="*/ 40509 h 40481"/>
                      </a:gdLst>
                      <a:ahLst/>
                      <a:cxnLst>
                        <a:cxn ang="0">
                          <a:pos x="connsiteX0" y="connsiteY0"/>
                        </a:cxn>
                        <a:cxn ang="0">
                          <a:pos x="connsiteX1" y="connsiteY1"/>
                        </a:cxn>
                      </a:cxnLst>
                      <a:rect l="l" t="t" r="r" b="b"/>
                      <a:pathLst>
                        <a:path w="9525" h="40481">
                          <a:moveTo>
                            <a:pt x="87" y="28"/>
                          </a:moveTo>
                          <a:lnTo>
                            <a:pt x="87" y="405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70" name="Freeform: Shape 1569">
                      <a:extLst>
                        <a:ext uri="{FF2B5EF4-FFF2-40B4-BE49-F238E27FC236}">
                          <a16:creationId xmlns:a16="http://schemas.microsoft.com/office/drawing/2014/main" id="{C07864AF-68CC-48F4-672B-B3A760A2F52D}"/>
                        </a:ext>
                      </a:extLst>
                    </p:cNvPr>
                    <p:cNvSpPr/>
                    <p:nvPr/>
                  </p:nvSpPr>
                  <p:spPr>
                    <a:xfrm>
                      <a:off x="3676867" y="2390545"/>
                      <a:ext cx="40481" cy="9525"/>
                    </a:xfrm>
                    <a:custGeom>
                      <a:avLst/>
                      <a:gdLst>
                        <a:gd name="connsiteX0" fmla="*/ 40569 w 40481"/>
                        <a:gd name="connsiteY0" fmla="*/ 28 h 9525"/>
                        <a:gd name="connsiteX1" fmla="*/ 87 w 40481"/>
                        <a:gd name="connsiteY1" fmla="*/ 28 h 9525"/>
                      </a:gdLst>
                      <a:ahLst/>
                      <a:cxnLst>
                        <a:cxn ang="0">
                          <a:pos x="connsiteX0" y="connsiteY0"/>
                        </a:cxn>
                        <a:cxn ang="0">
                          <a:pos x="connsiteX1" y="connsiteY1"/>
                        </a:cxn>
                      </a:cxnLst>
                      <a:rect l="l" t="t" r="r" b="b"/>
                      <a:pathLst>
                        <a:path w="40481" h="9525">
                          <a:moveTo>
                            <a:pt x="40569" y="28"/>
                          </a:moveTo>
                          <a:lnTo>
                            <a:pt x="87" y="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64" name="Graphic 3">
                    <a:extLst>
                      <a:ext uri="{FF2B5EF4-FFF2-40B4-BE49-F238E27FC236}">
                        <a16:creationId xmlns:a16="http://schemas.microsoft.com/office/drawing/2014/main" id="{5C96B72A-2243-B6CF-125D-DC005F0F90EA}"/>
                      </a:ext>
                    </a:extLst>
                  </p:cNvPr>
                  <p:cNvGrpSpPr/>
                  <p:nvPr/>
                </p:nvGrpSpPr>
                <p:grpSpPr>
                  <a:xfrm>
                    <a:off x="2681245" y="2218540"/>
                    <a:ext cx="67413" cy="67538"/>
                    <a:chOff x="3636766" y="2350159"/>
                    <a:chExt cx="40481" cy="40481"/>
                  </a:xfrm>
                  <a:solidFill>
                    <a:srgbClr val="000000"/>
                  </a:solidFill>
                </p:grpSpPr>
                <p:sp>
                  <p:nvSpPr>
                    <p:cNvPr id="1567" name="Freeform: Shape 1566">
                      <a:extLst>
                        <a:ext uri="{FF2B5EF4-FFF2-40B4-BE49-F238E27FC236}">
                          <a16:creationId xmlns:a16="http://schemas.microsoft.com/office/drawing/2014/main" id="{13125E89-843D-72EA-96DD-AFEBA1B225AB}"/>
                        </a:ext>
                      </a:extLst>
                    </p:cNvPr>
                    <p:cNvSpPr/>
                    <p:nvPr/>
                  </p:nvSpPr>
                  <p:spPr>
                    <a:xfrm>
                      <a:off x="3657055" y="2350159"/>
                      <a:ext cx="9525" cy="40481"/>
                    </a:xfrm>
                    <a:custGeom>
                      <a:avLst/>
                      <a:gdLst>
                        <a:gd name="connsiteX0" fmla="*/ 83 w 9525"/>
                        <a:gd name="connsiteY0" fmla="*/ 26 h 40481"/>
                        <a:gd name="connsiteX1" fmla="*/ 83 w 9525"/>
                        <a:gd name="connsiteY1" fmla="*/ 40507 h 40481"/>
                      </a:gdLst>
                      <a:ahLst/>
                      <a:cxnLst>
                        <a:cxn ang="0">
                          <a:pos x="connsiteX0" y="connsiteY0"/>
                        </a:cxn>
                        <a:cxn ang="0">
                          <a:pos x="connsiteX1" y="connsiteY1"/>
                        </a:cxn>
                      </a:cxnLst>
                      <a:rect l="l" t="t" r="r" b="b"/>
                      <a:pathLst>
                        <a:path w="9525" h="40481">
                          <a:moveTo>
                            <a:pt x="83" y="26"/>
                          </a:moveTo>
                          <a:lnTo>
                            <a:pt x="83" y="4050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68" name="Freeform: Shape 1567">
                      <a:extLst>
                        <a:ext uri="{FF2B5EF4-FFF2-40B4-BE49-F238E27FC236}">
                          <a16:creationId xmlns:a16="http://schemas.microsoft.com/office/drawing/2014/main" id="{D6713B5A-2657-241C-61B3-1571736A1F29}"/>
                        </a:ext>
                      </a:extLst>
                    </p:cNvPr>
                    <p:cNvSpPr/>
                    <p:nvPr/>
                  </p:nvSpPr>
                  <p:spPr>
                    <a:xfrm>
                      <a:off x="3636766" y="2370448"/>
                      <a:ext cx="40481" cy="9525"/>
                    </a:xfrm>
                    <a:custGeom>
                      <a:avLst/>
                      <a:gdLst>
                        <a:gd name="connsiteX0" fmla="*/ 40565 w 40481"/>
                        <a:gd name="connsiteY0" fmla="*/ 26 h 9525"/>
                        <a:gd name="connsiteX1" fmla="*/ 83 w 40481"/>
                        <a:gd name="connsiteY1" fmla="*/ 26 h 9525"/>
                      </a:gdLst>
                      <a:ahLst/>
                      <a:cxnLst>
                        <a:cxn ang="0">
                          <a:pos x="connsiteX0" y="connsiteY0"/>
                        </a:cxn>
                        <a:cxn ang="0">
                          <a:pos x="connsiteX1" y="connsiteY1"/>
                        </a:cxn>
                      </a:cxnLst>
                      <a:rect l="l" t="t" r="r" b="b"/>
                      <a:pathLst>
                        <a:path w="40481" h="9525">
                          <a:moveTo>
                            <a:pt x="40565" y="26"/>
                          </a:moveTo>
                          <a:lnTo>
                            <a:pt x="83" y="2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65" name="Graphic 3">
                    <a:extLst>
                      <a:ext uri="{FF2B5EF4-FFF2-40B4-BE49-F238E27FC236}">
                        <a16:creationId xmlns:a16="http://schemas.microsoft.com/office/drawing/2014/main" id="{C546DF94-2853-EE7F-B93F-49E486394051}"/>
                      </a:ext>
                    </a:extLst>
                  </p:cNvPr>
                  <p:cNvGrpSpPr/>
                  <p:nvPr/>
                </p:nvGrpSpPr>
                <p:grpSpPr>
                  <a:xfrm>
                    <a:off x="2663164" y="2218540"/>
                    <a:ext cx="67413" cy="67538"/>
                    <a:chOff x="3625908" y="2350159"/>
                    <a:chExt cx="40481" cy="40481"/>
                  </a:xfrm>
                  <a:solidFill>
                    <a:srgbClr val="000000"/>
                  </a:solidFill>
                </p:grpSpPr>
                <p:sp>
                  <p:nvSpPr>
                    <p:cNvPr id="1565" name="Freeform: Shape 1564">
                      <a:extLst>
                        <a:ext uri="{FF2B5EF4-FFF2-40B4-BE49-F238E27FC236}">
                          <a16:creationId xmlns:a16="http://schemas.microsoft.com/office/drawing/2014/main" id="{15B21847-9285-49F7-09E6-D332F519BBA3}"/>
                        </a:ext>
                      </a:extLst>
                    </p:cNvPr>
                    <p:cNvSpPr/>
                    <p:nvPr/>
                  </p:nvSpPr>
                  <p:spPr>
                    <a:xfrm>
                      <a:off x="3646196" y="2350159"/>
                      <a:ext cx="9525" cy="40481"/>
                    </a:xfrm>
                    <a:custGeom>
                      <a:avLst/>
                      <a:gdLst>
                        <a:gd name="connsiteX0" fmla="*/ 82 w 9525"/>
                        <a:gd name="connsiteY0" fmla="*/ 26 h 40481"/>
                        <a:gd name="connsiteX1" fmla="*/ 82 w 9525"/>
                        <a:gd name="connsiteY1" fmla="*/ 40507 h 40481"/>
                      </a:gdLst>
                      <a:ahLst/>
                      <a:cxnLst>
                        <a:cxn ang="0">
                          <a:pos x="connsiteX0" y="connsiteY0"/>
                        </a:cxn>
                        <a:cxn ang="0">
                          <a:pos x="connsiteX1" y="connsiteY1"/>
                        </a:cxn>
                      </a:cxnLst>
                      <a:rect l="l" t="t" r="r" b="b"/>
                      <a:pathLst>
                        <a:path w="9525" h="40481">
                          <a:moveTo>
                            <a:pt x="82" y="26"/>
                          </a:moveTo>
                          <a:lnTo>
                            <a:pt x="82" y="4050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66" name="Freeform: Shape 1565">
                      <a:extLst>
                        <a:ext uri="{FF2B5EF4-FFF2-40B4-BE49-F238E27FC236}">
                          <a16:creationId xmlns:a16="http://schemas.microsoft.com/office/drawing/2014/main" id="{B8D97DFA-9372-B311-8184-627750816BD8}"/>
                        </a:ext>
                      </a:extLst>
                    </p:cNvPr>
                    <p:cNvSpPr/>
                    <p:nvPr/>
                  </p:nvSpPr>
                  <p:spPr>
                    <a:xfrm>
                      <a:off x="3625908" y="2370448"/>
                      <a:ext cx="40481" cy="9525"/>
                    </a:xfrm>
                    <a:custGeom>
                      <a:avLst/>
                      <a:gdLst>
                        <a:gd name="connsiteX0" fmla="*/ 40563 w 40481"/>
                        <a:gd name="connsiteY0" fmla="*/ 26 h 9525"/>
                        <a:gd name="connsiteX1" fmla="*/ 82 w 40481"/>
                        <a:gd name="connsiteY1" fmla="*/ 26 h 9525"/>
                      </a:gdLst>
                      <a:ahLst/>
                      <a:cxnLst>
                        <a:cxn ang="0">
                          <a:pos x="connsiteX0" y="connsiteY0"/>
                        </a:cxn>
                        <a:cxn ang="0">
                          <a:pos x="connsiteX1" y="connsiteY1"/>
                        </a:cxn>
                      </a:cxnLst>
                      <a:rect l="l" t="t" r="r" b="b"/>
                      <a:pathLst>
                        <a:path w="40481" h="9525">
                          <a:moveTo>
                            <a:pt x="40563" y="26"/>
                          </a:moveTo>
                          <a:lnTo>
                            <a:pt x="82" y="2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66" name="Graphic 3">
                    <a:extLst>
                      <a:ext uri="{FF2B5EF4-FFF2-40B4-BE49-F238E27FC236}">
                        <a16:creationId xmlns:a16="http://schemas.microsoft.com/office/drawing/2014/main" id="{050A861D-FCA0-8122-7876-D3BA2EACD39D}"/>
                      </a:ext>
                    </a:extLst>
                  </p:cNvPr>
                  <p:cNvGrpSpPr/>
                  <p:nvPr/>
                </p:nvGrpSpPr>
                <p:grpSpPr>
                  <a:xfrm>
                    <a:off x="2626680" y="2218540"/>
                    <a:ext cx="67413" cy="67538"/>
                    <a:chOff x="3604000" y="2350159"/>
                    <a:chExt cx="40481" cy="40481"/>
                  </a:xfrm>
                  <a:solidFill>
                    <a:srgbClr val="000000"/>
                  </a:solidFill>
                </p:grpSpPr>
                <p:sp>
                  <p:nvSpPr>
                    <p:cNvPr id="1563" name="Freeform: Shape 1562">
                      <a:extLst>
                        <a:ext uri="{FF2B5EF4-FFF2-40B4-BE49-F238E27FC236}">
                          <a16:creationId xmlns:a16="http://schemas.microsoft.com/office/drawing/2014/main" id="{FED049EB-2AD1-60DD-CBBC-39CB78A7409B}"/>
                        </a:ext>
                      </a:extLst>
                    </p:cNvPr>
                    <p:cNvSpPr/>
                    <p:nvPr/>
                  </p:nvSpPr>
                  <p:spPr>
                    <a:xfrm>
                      <a:off x="3624289" y="2350159"/>
                      <a:ext cx="9525" cy="40481"/>
                    </a:xfrm>
                    <a:custGeom>
                      <a:avLst/>
                      <a:gdLst>
                        <a:gd name="connsiteX0" fmla="*/ 80 w 9525"/>
                        <a:gd name="connsiteY0" fmla="*/ 26 h 40481"/>
                        <a:gd name="connsiteX1" fmla="*/ 80 w 9525"/>
                        <a:gd name="connsiteY1" fmla="*/ 40507 h 40481"/>
                      </a:gdLst>
                      <a:ahLst/>
                      <a:cxnLst>
                        <a:cxn ang="0">
                          <a:pos x="connsiteX0" y="connsiteY0"/>
                        </a:cxn>
                        <a:cxn ang="0">
                          <a:pos x="connsiteX1" y="connsiteY1"/>
                        </a:cxn>
                      </a:cxnLst>
                      <a:rect l="l" t="t" r="r" b="b"/>
                      <a:pathLst>
                        <a:path w="9525" h="40481">
                          <a:moveTo>
                            <a:pt x="80" y="26"/>
                          </a:moveTo>
                          <a:lnTo>
                            <a:pt x="80" y="4050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64" name="Freeform: Shape 1563">
                      <a:extLst>
                        <a:ext uri="{FF2B5EF4-FFF2-40B4-BE49-F238E27FC236}">
                          <a16:creationId xmlns:a16="http://schemas.microsoft.com/office/drawing/2014/main" id="{C5192A60-E4CD-E29F-AAD1-21808BE1984E}"/>
                        </a:ext>
                      </a:extLst>
                    </p:cNvPr>
                    <p:cNvSpPr/>
                    <p:nvPr/>
                  </p:nvSpPr>
                  <p:spPr>
                    <a:xfrm>
                      <a:off x="3604000" y="2370448"/>
                      <a:ext cx="40481" cy="9525"/>
                    </a:xfrm>
                    <a:custGeom>
                      <a:avLst/>
                      <a:gdLst>
                        <a:gd name="connsiteX0" fmla="*/ 40561 w 40481"/>
                        <a:gd name="connsiteY0" fmla="*/ 26 h 9525"/>
                        <a:gd name="connsiteX1" fmla="*/ 80 w 40481"/>
                        <a:gd name="connsiteY1" fmla="*/ 26 h 9525"/>
                      </a:gdLst>
                      <a:ahLst/>
                      <a:cxnLst>
                        <a:cxn ang="0">
                          <a:pos x="connsiteX0" y="connsiteY0"/>
                        </a:cxn>
                        <a:cxn ang="0">
                          <a:pos x="connsiteX1" y="connsiteY1"/>
                        </a:cxn>
                      </a:cxnLst>
                      <a:rect l="l" t="t" r="r" b="b"/>
                      <a:pathLst>
                        <a:path w="40481" h="9525">
                          <a:moveTo>
                            <a:pt x="40561" y="26"/>
                          </a:moveTo>
                          <a:lnTo>
                            <a:pt x="80" y="2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67" name="Graphic 3">
                    <a:extLst>
                      <a:ext uri="{FF2B5EF4-FFF2-40B4-BE49-F238E27FC236}">
                        <a16:creationId xmlns:a16="http://schemas.microsoft.com/office/drawing/2014/main" id="{2721A7CA-4D88-67B5-02C3-99C486C92F94}"/>
                      </a:ext>
                    </a:extLst>
                  </p:cNvPr>
                  <p:cNvGrpSpPr/>
                  <p:nvPr/>
                </p:nvGrpSpPr>
                <p:grpSpPr>
                  <a:xfrm>
                    <a:off x="2553875" y="2147347"/>
                    <a:ext cx="67413" cy="67538"/>
                    <a:chOff x="3560281" y="2307487"/>
                    <a:chExt cx="40481" cy="40481"/>
                  </a:xfrm>
                  <a:solidFill>
                    <a:srgbClr val="000000"/>
                  </a:solidFill>
                </p:grpSpPr>
                <p:sp>
                  <p:nvSpPr>
                    <p:cNvPr id="1561" name="Freeform: Shape 1560">
                      <a:extLst>
                        <a:ext uri="{FF2B5EF4-FFF2-40B4-BE49-F238E27FC236}">
                          <a16:creationId xmlns:a16="http://schemas.microsoft.com/office/drawing/2014/main" id="{164DA1D0-0721-3A8A-503B-D2F57E63C5CA}"/>
                        </a:ext>
                      </a:extLst>
                    </p:cNvPr>
                    <p:cNvSpPr/>
                    <p:nvPr/>
                  </p:nvSpPr>
                  <p:spPr>
                    <a:xfrm>
                      <a:off x="3580569" y="2307487"/>
                      <a:ext cx="9525" cy="40481"/>
                    </a:xfrm>
                    <a:custGeom>
                      <a:avLst/>
                      <a:gdLst>
                        <a:gd name="connsiteX0" fmla="*/ 75 w 9525"/>
                        <a:gd name="connsiteY0" fmla="*/ 21 h 40481"/>
                        <a:gd name="connsiteX1" fmla="*/ 75 w 9525"/>
                        <a:gd name="connsiteY1" fmla="*/ 40503 h 40481"/>
                      </a:gdLst>
                      <a:ahLst/>
                      <a:cxnLst>
                        <a:cxn ang="0">
                          <a:pos x="connsiteX0" y="connsiteY0"/>
                        </a:cxn>
                        <a:cxn ang="0">
                          <a:pos x="connsiteX1" y="connsiteY1"/>
                        </a:cxn>
                      </a:cxnLst>
                      <a:rect l="l" t="t" r="r" b="b"/>
                      <a:pathLst>
                        <a:path w="9525" h="40481">
                          <a:moveTo>
                            <a:pt x="75" y="21"/>
                          </a:moveTo>
                          <a:lnTo>
                            <a:pt x="75" y="4050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62" name="Freeform: Shape 1561">
                      <a:extLst>
                        <a:ext uri="{FF2B5EF4-FFF2-40B4-BE49-F238E27FC236}">
                          <a16:creationId xmlns:a16="http://schemas.microsoft.com/office/drawing/2014/main" id="{D3E2DBD1-851F-3060-DBC2-5DA607B9AF18}"/>
                        </a:ext>
                      </a:extLst>
                    </p:cNvPr>
                    <p:cNvSpPr/>
                    <p:nvPr/>
                  </p:nvSpPr>
                  <p:spPr>
                    <a:xfrm>
                      <a:off x="3560281" y="2327776"/>
                      <a:ext cx="40481" cy="9525"/>
                    </a:xfrm>
                    <a:custGeom>
                      <a:avLst/>
                      <a:gdLst>
                        <a:gd name="connsiteX0" fmla="*/ 40556 w 40481"/>
                        <a:gd name="connsiteY0" fmla="*/ 21 h 9525"/>
                        <a:gd name="connsiteX1" fmla="*/ 75 w 40481"/>
                        <a:gd name="connsiteY1" fmla="*/ 21 h 9525"/>
                      </a:gdLst>
                      <a:ahLst/>
                      <a:cxnLst>
                        <a:cxn ang="0">
                          <a:pos x="connsiteX0" y="connsiteY0"/>
                        </a:cxn>
                        <a:cxn ang="0">
                          <a:pos x="connsiteX1" y="connsiteY1"/>
                        </a:cxn>
                      </a:cxnLst>
                      <a:rect l="l" t="t" r="r" b="b"/>
                      <a:pathLst>
                        <a:path w="40481" h="9525">
                          <a:moveTo>
                            <a:pt x="40556" y="21"/>
                          </a:moveTo>
                          <a:lnTo>
                            <a:pt x="75" y="2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68" name="Graphic 3">
                    <a:extLst>
                      <a:ext uri="{FF2B5EF4-FFF2-40B4-BE49-F238E27FC236}">
                        <a16:creationId xmlns:a16="http://schemas.microsoft.com/office/drawing/2014/main" id="{FFD42CD7-529E-776F-0310-65B6E305CEE9}"/>
                      </a:ext>
                    </a:extLst>
                  </p:cNvPr>
                  <p:cNvGrpSpPr/>
                  <p:nvPr/>
                </p:nvGrpSpPr>
                <p:grpSpPr>
                  <a:xfrm>
                    <a:off x="2541660" y="2147347"/>
                    <a:ext cx="67413" cy="67538"/>
                    <a:chOff x="3552946" y="2307487"/>
                    <a:chExt cx="40481" cy="40481"/>
                  </a:xfrm>
                  <a:solidFill>
                    <a:srgbClr val="000000"/>
                  </a:solidFill>
                </p:grpSpPr>
                <p:sp>
                  <p:nvSpPr>
                    <p:cNvPr id="1559" name="Freeform: Shape 1558">
                      <a:extLst>
                        <a:ext uri="{FF2B5EF4-FFF2-40B4-BE49-F238E27FC236}">
                          <a16:creationId xmlns:a16="http://schemas.microsoft.com/office/drawing/2014/main" id="{0F1D987A-AD34-31A6-684A-20EE983112C8}"/>
                        </a:ext>
                      </a:extLst>
                    </p:cNvPr>
                    <p:cNvSpPr/>
                    <p:nvPr/>
                  </p:nvSpPr>
                  <p:spPr>
                    <a:xfrm>
                      <a:off x="3573235" y="2307487"/>
                      <a:ext cx="9525" cy="40481"/>
                    </a:xfrm>
                    <a:custGeom>
                      <a:avLst/>
                      <a:gdLst>
                        <a:gd name="connsiteX0" fmla="*/ 74 w 9525"/>
                        <a:gd name="connsiteY0" fmla="*/ 21 h 40481"/>
                        <a:gd name="connsiteX1" fmla="*/ 74 w 9525"/>
                        <a:gd name="connsiteY1" fmla="*/ 40503 h 40481"/>
                      </a:gdLst>
                      <a:ahLst/>
                      <a:cxnLst>
                        <a:cxn ang="0">
                          <a:pos x="connsiteX0" y="connsiteY0"/>
                        </a:cxn>
                        <a:cxn ang="0">
                          <a:pos x="connsiteX1" y="connsiteY1"/>
                        </a:cxn>
                      </a:cxnLst>
                      <a:rect l="l" t="t" r="r" b="b"/>
                      <a:pathLst>
                        <a:path w="9525" h="40481">
                          <a:moveTo>
                            <a:pt x="74" y="21"/>
                          </a:moveTo>
                          <a:lnTo>
                            <a:pt x="74" y="4050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60" name="Freeform: Shape 1559">
                      <a:extLst>
                        <a:ext uri="{FF2B5EF4-FFF2-40B4-BE49-F238E27FC236}">
                          <a16:creationId xmlns:a16="http://schemas.microsoft.com/office/drawing/2014/main" id="{F5415E48-78EC-9201-BA30-5220CA1228F9}"/>
                        </a:ext>
                      </a:extLst>
                    </p:cNvPr>
                    <p:cNvSpPr/>
                    <p:nvPr/>
                  </p:nvSpPr>
                  <p:spPr>
                    <a:xfrm>
                      <a:off x="3552946" y="2327776"/>
                      <a:ext cx="40481" cy="9525"/>
                    </a:xfrm>
                    <a:custGeom>
                      <a:avLst/>
                      <a:gdLst>
                        <a:gd name="connsiteX0" fmla="*/ 40556 w 40481"/>
                        <a:gd name="connsiteY0" fmla="*/ 21 h 9525"/>
                        <a:gd name="connsiteX1" fmla="*/ 74 w 40481"/>
                        <a:gd name="connsiteY1" fmla="*/ 21 h 9525"/>
                      </a:gdLst>
                      <a:ahLst/>
                      <a:cxnLst>
                        <a:cxn ang="0">
                          <a:pos x="connsiteX0" y="connsiteY0"/>
                        </a:cxn>
                        <a:cxn ang="0">
                          <a:pos x="connsiteX1" y="connsiteY1"/>
                        </a:cxn>
                      </a:cxnLst>
                      <a:rect l="l" t="t" r="r" b="b"/>
                      <a:pathLst>
                        <a:path w="40481" h="9525">
                          <a:moveTo>
                            <a:pt x="40556" y="21"/>
                          </a:moveTo>
                          <a:lnTo>
                            <a:pt x="74" y="2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69" name="Graphic 3">
                    <a:extLst>
                      <a:ext uri="{FF2B5EF4-FFF2-40B4-BE49-F238E27FC236}">
                        <a16:creationId xmlns:a16="http://schemas.microsoft.com/office/drawing/2014/main" id="{BD7EB298-3C0B-7412-3B3B-B9FA54D192C8}"/>
                      </a:ext>
                    </a:extLst>
                  </p:cNvPr>
                  <p:cNvGrpSpPr/>
                  <p:nvPr/>
                </p:nvGrpSpPr>
                <p:grpSpPr>
                  <a:xfrm>
                    <a:off x="2535634" y="2147347"/>
                    <a:ext cx="67413" cy="67538"/>
                    <a:chOff x="3549327" y="2307487"/>
                    <a:chExt cx="40481" cy="40481"/>
                  </a:xfrm>
                  <a:solidFill>
                    <a:srgbClr val="000000"/>
                  </a:solidFill>
                </p:grpSpPr>
                <p:sp>
                  <p:nvSpPr>
                    <p:cNvPr id="1557" name="Freeform: Shape 1556">
                      <a:extLst>
                        <a:ext uri="{FF2B5EF4-FFF2-40B4-BE49-F238E27FC236}">
                          <a16:creationId xmlns:a16="http://schemas.microsoft.com/office/drawing/2014/main" id="{EE164D53-EA7D-679A-D438-2CAE007E86AB}"/>
                        </a:ext>
                      </a:extLst>
                    </p:cNvPr>
                    <p:cNvSpPr/>
                    <p:nvPr/>
                  </p:nvSpPr>
                  <p:spPr>
                    <a:xfrm>
                      <a:off x="3569615" y="2307487"/>
                      <a:ext cx="9525" cy="40481"/>
                    </a:xfrm>
                    <a:custGeom>
                      <a:avLst/>
                      <a:gdLst>
                        <a:gd name="connsiteX0" fmla="*/ 74 w 9525"/>
                        <a:gd name="connsiteY0" fmla="*/ 21 h 40481"/>
                        <a:gd name="connsiteX1" fmla="*/ 74 w 9525"/>
                        <a:gd name="connsiteY1" fmla="*/ 40503 h 40481"/>
                      </a:gdLst>
                      <a:ahLst/>
                      <a:cxnLst>
                        <a:cxn ang="0">
                          <a:pos x="connsiteX0" y="connsiteY0"/>
                        </a:cxn>
                        <a:cxn ang="0">
                          <a:pos x="connsiteX1" y="connsiteY1"/>
                        </a:cxn>
                      </a:cxnLst>
                      <a:rect l="l" t="t" r="r" b="b"/>
                      <a:pathLst>
                        <a:path w="9525" h="40481">
                          <a:moveTo>
                            <a:pt x="74" y="21"/>
                          </a:moveTo>
                          <a:lnTo>
                            <a:pt x="74" y="4050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58" name="Freeform: Shape 1557">
                      <a:extLst>
                        <a:ext uri="{FF2B5EF4-FFF2-40B4-BE49-F238E27FC236}">
                          <a16:creationId xmlns:a16="http://schemas.microsoft.com/office/drawing/2014/main" id="{4C2F444C-F0D5-4EC2-37E1-D134ADF1247B}"/>
                        </a:ext>
                      </a:extLst>
                    </p:cNvPr>
                    <p:cNvSpPr/>
                    <p:nvPr/>
                  </p:nvSpPr>
                  <p:spPr>
                    <a:xfrm>
                      <a:off x="3549327" y="2327776"/>
                      <a:ext cx="40481" cy="9525"/>
                    </a:xfrm>
                    <a:custGeom>
                      <a:avLst/>
                      <a:gdLst>
                        <a:gd name="connsiteX0" fmla="*/ 40555 w 40481"/>
                        <a:gd name="connsiteY0" fmla="*/ 21 h 9525"/>
                        <a:gd name="connsiteX1" fmla="*/ 74 w 40481"/>
                        <a:gd name="connsiteY1" fmla="*/ 21 h 9525"/>
                      </a:gdLst>
                      <a:ahLst/>
                      <a:cxnLst>
                        <a:cxn ang="0">
                          <a:pos x="connsiteX0" y="connsiteY0"/>
                        </a:cxn>
                        <a:cxn ang="0">
                          <a:pos x="connsiteX1" y="connsiteY1"/>
                        </a:cxn>
                      </a:cxnLst>
                      <a:rect l="l" t="t" r="r" b="b"/>
                      <a:pathLst>
                        <a:path w="40481" h="9525">
                          <a:moveTo>
                            <a:pt x="40555" y="21"/>
                          </a:moveTo>
                          <a:lnTo>
                            <a:pt x="74" y="2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70" name="Graphic 3">
                    <a:extLst>
                      <a:ext uri="{FF2B5EF4-FFF2-40B4-BE49-F238E27FC236}">
                        <a16:creationId xmlns:a16="http://schemas.microsoft.com/office/drawing/2014/main" id="{D0B75A84-F6E8-68ED-3BC2-20F14F73359C}"/>
                      </a:ext>
                    </a:extLst>
                  </p:cNvPr>
                  <p:cNvGrpSpPr/>
                  <p:nvPr/>
                </p:nvGrpSpPr>
                <p:grpSpPr>
                  <a:xfrm>
                    <a:off x="2517392" y="2137972"/>
                    <a:ext cx="67413" cy="67538"/>
                    <a:chOff x="3538373" y="2301868"/>
                    <a:chExt cx="40481" cy="40481"/>
                  </a:xfrm>
                  <a:solidFill>
                    <a:srgbClr val="000000"/>
                  </a:solidFill>
                </p:grpSpPr>
                <p:sp>
                  <p:nvSpPr>
                    <p:cNvPr id="1555" name="Freeform: Shape 1554">
                      <a:extLst>
                        <a:ext uri="{FF2B5EF4-FFF2-40B4-BE49-F238E27FC236}">
                          <a16:creationId xmlns:a16="http://schemas.microsoft.com/office/drawing/2014/main" id="{5C6DFE23-29DA-4124-701D-DF35CA1D74FE}"/>
                        </a:ext>
                      </a:extLst>
                    </p:cNvPr>
                    <p:cNvSpPr/>
                    <p:nvPr/>
                  </p:nvSpPr>
                  <p:spPr>
                    <a:xfrm>
                      <a:off x="3558661" y="2301868"/>
                      <a:ext cx="9525" cy="40481"/>
                    </a:xfrm>
                    <a:custGeom>
                      <a:avLst/>
                      <a:gdLst>
                        <a:gd name="connsiteX0" fmla="*/ 73 w 9525"/>
                        <a:gd name="connsiteY0" fmla="*/ 21 h 40481"/>
                        <a:gd name="connsiteX1" fmla="*/ 73 w 9525"/>
                        <a:gd name="connsiteY1" fmla="*/ 40502 h 40481"/>
                      </a:gdLst>
                      <a:ahLst/>
                      <a:cxnLst>
                        <a:cxn ang="0">
                          <a:pos x="connsiteX0" y="connsiteY0"/>
                        </a:cxn>
                        <a:cxn ang="0">
                          <a:pos x="connsiteX1" y="connsiteY1"/>
                        </a:cxn>
                      </a:cxnLst>
                      <a:rect l="l" t="t" r="r" b="b"/>
                      <a:pathLst>
                        <a:path w="9525" h="40481">
                          <a:moveTo>
                            <a:pt x="73" y="21"/>
                          </a:moveTo>
                          <a:lnTo>
                            <a:pt x="73" y="4050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56" name="Freeform: Shape 1555">
                      <a:extLst>
                        <a:ext uri="{FF2B5EF4-FFF2-40B4-BE49-F238E27FC236}">
                          <a16:creationId xmlns:a16="http://schemas.microsoft.com/office/drawing/2014/main" id="{C6DAAA15-8294-5F97-A139-4C35BB5DDDDE}"/>
                        </a:ext>
                      </a:extLst>
                    </p:cNvPr>
                    <p:cNvSpPr/>
                    <p:nvPr/>
                  </p:nvSpPr>
                  <p:spPr>
                    <a:xfrm>
                      <a:off x="3538373" y="2322156"/>
                      <a:ext cx="40481" cy="9525"/>
                    </a:xfrm>
                    <a:custGeom>
                      <a:avLst/>
                      <a:gdLst>
                        <a:gd name="connsiteX0" fmla="*/ 40554 w 40481"/>
                        <a:gd name="connsiteY0" fmla="*/ 21 h 9525"/>
                        <a:gd name="connsiteX1" fmla="*/ 73 w 40481"/>
                        <a:gd name="connsiteY1" fmla="*/ 21 h 9525"/>
                      </a:gdLst>
                      <a:ahLst/>
                      <a:cxnLst>
                        <a:cxn ang="0">
                          <a:pos x="connsiteX0" y="connsiteY0"/>
                        </a:cxn>
                        <a:cxn ang="0">
                          <a:pos x="connsiteX1" y="connsiteY1"/>
                        </a:cxn>
                      </a:cxnLst>
                      <a:rect l="l" t="t" r="r" b="b"/>
                      <a:pathLst>
                        <a:path w="40481" h="9525">
                          <a:moveTo>
                            <a:pt x="40554" y="21"/>
                          </a:moveTo>
                          <a:lnTo>
                            <a:pt x="73" y="2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71" name="Graphic 3">
                    <a:extLst>
                      <a:ext uri="{FF2B5EF4-FFF2-40B4-BE49-F238E27FC236}">
                        <a16:creationId xmlns:a16="http://schemas.microsoft.com/office/drawing/2014/main" id="{AFE20C42-9860-B0FD-D210-C7C98B196C5E}"/>
                      </a:ext>
                    </a:extLst>
                  </p:cNvPr>
                  <p:cNvGrpSpPr/>
                  <p:nvPr/>
                </p:nvGrpSpPr>
                <p:grpSpPr>
                  <a:xfrm>
                    <a:off x="2456640" y="2089027"/>
                    <a:ext cx="67413" cy="67538"/>
                    <a:chOff x="3501892" y="2272531"/>
                    <a:chExt cx="40481" cy="40481"/>
                  </a:xfrm>
                  <a:solidFill>
                    <a:srgbClr val="000000"/>
                  </a:solidFill>
                </p:grpSpPr>
                <p:sp>
                  <p:nvSpPr>
                    <p:cNvPr id="1553" name="Freeform: Shape 1552">
                      <a:extLst>
                        <a:ext uri="{FF2B5EF4-FFF2-40B4-BE49-F238E27FC236}">
                          <a16:creationId xmlns:a16="http://schemas.microsoft.com/office/drawing/2014/main" id="{9395D773-B3CA-07CF-596F-7AC955A01041}"/>
                        </a:ext>
                      </a:extLst>
                    </p:cNvPr>
                    <p:cNvSpPr/>
                    <p:nvPr/>
                  </p:nvSpPr>
                  <p:spPr>
                    <a:xfrm>
                      <a:off x="3522181" y="2272531"/>
                      <a:ext cx="9525" cy="40481"/>
                    </a:xfrm>
                    <a:custGeom>
                      <a:avLst/>
                      <a:gdLst>
                        <a:gd name="connsiteX0" fmla="*/ 69 w 9525"/>
                        <a:gd name="connsiteY0" fmla="*/ 18 h 40481"/>
                        <a:gd name="connsiteX1" fmla="*/ 69 w 9525"/>
                        <a:gd name="connsiteY1" fmla="*/ 40499 h 40481"/>
                      </a:gdLst>
                      <a:ahLst/>
                      <a:cxnLst>
                        <a:cxn ang="0">
                          <a:pos x="connsiteX0" y="connsiteY0"/>
                        </a:cxn>
                        <a:cxn ang="0">
                          <a:pos x="connsiteX1" y="connsiteY1"/>
                        </a:cxn>
                      </a:cxnLst>
                      <a:rect l="l" t="t" r="r" b="b"/>
                      <a:pathLst>
                        <a:path w="9525" h="40481">
                          <a:moveTo>
                            <a:pt x="69" y="18"/>
                          </a:moveTo>
                          <a:lnTo>
                            <a:pt x="69" y="4049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54" name="Freeform: Shape 1553">
                      <a:extLst>
                        <a:ext uri="{FF2B5EF4-FFF2-40B4-BE49-F238E27FC236}">
                          <a16:creationId xmlns:a16="http://schemas.microsoft.com/office/drawing/2014/main" id="{5C6E9CBD-9B2C-4F49-BE4B-106260B73FCC}"/>
                        </a:ext>
                      </a:extLst>
                    </p:cNvPr>
                    <p:cNvSpPr/>
                    <p:nvPr/>
                  </p:nvSpPr>
                  <p:spPr>
                    <a:xfrm>
                      <a:off x="3501892" y="2292819"/>
                      <a:ext cx="40481" cy="9525"/>
                    </a:xfrm>
                    <a:custGeom>
                      <a:avLst/>
                      <a:gdLst>
                        <a:gd name="connsiteX0" fmla="*/ 40550 w 40481"/>
                        <a:gd name="connsiteY0" fmla="*/ 18 h 9525"/>
                        <a:gd name="connsiteX1" fmla="*/ 69 w 40481"/>
                        <a:gd name="connsiteY1" fmla="*/ 18 h 9525"/>
                      </a:gdLst>
                      <a:ahLst/>
                      <a:cxnLst>
                        <a:cxn ang="0">
                          <a:pos x="connsiteX0" y="connsiteY0"/>
                        </a:cxn>
                        <a:cxn ang="0">
                          <a:pos x="connsiteX1" y="connsiteY1"/>
                        </a:cxn>
                      </a:cxnLst>
                      <a:rect l="l" t="t" r="r" b="b"/>
                      <a:pathLst>
                        <a:path w="40481" h="9525">
                          <a:moveTo>
                            <a:pt x="40550" y="18"/>
                          </a:moveTo>
                          <a:lnTo>
                            <a:pt x="69" y="1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72" name="Graphic 3">
                    <a:extLst>
                      <a:ext uri="{FF2B5EF4-FFF2-40B4-BE49-F238E27FC236}">
                        <a16:creationId xmlns:a16="http://schemas.microsoft.com/office/drawing/2014/main" id="{03DBCFE5-7A5A-2079-6101-2A1E4577D051}"/>
                      </a:ext>
                    </a:extLst>
                  </p:cNvPr>
                  <p:cNvGrpSpPr/>
                  <p:nvPr/>
                </p:nvGrpSpPr>
                <p:grpSpPr>
                  <a:xfrm>
                    <a:off x="2438400" y="2089027"/>
                    <a:ext cx="67413" cy="67538"/>
                    <a:chOff x="3490939" y="2272531"/>
                    <a:chExt cx="40481" cy="40481"/>
                  </a:xfrm>
                  <a:solidFill>
                    <a:srgbClr val="000000"/>
                  </a:solidFill>
                </p:grpSpPr>
                <p:sp>
                  <p:nvSpPr>
                    <p:cNvPr id="1551" name="Freeform: Shape 1550">
                      <a:extLst>
                        <a:ext uri="{FF2B5EF4-FFF2-40B4-BE49-F238E27FC236}">
                          <a16:creationId xmlns:a16="http://schemas.microsoft.com/office/drawing/2014/main" id="{B5902CD5-C73E-B05B-5E18-E22819E3B256}"/>
                        </a:ext>
                      </a:extLst>
                    </p:cNvPr>
                    <p:cNvSpPr/>
                    <p:nvPr/>
                  </p:nvSpPr>
                  <p:spPr>
                    <a:xfrm>
                      <a:off x="3511227" y="2272531"/>
                      <a:ext cx="9525" cy="40481"/>
                    </a:xfrm>
                    <a:custGeom>
                      <a:avLst/>
                      <a:gdLst>
                        <a:gd name="connsiteX0" fmla="*/ 68 w 9525"/>
                        <a:gd name="connsiteY0" fmla="*/ 18 h 40481"/>
                        <a:gd name="connsiteX1" fmla="*/ 68 w 9525"/>
                        <a:gd name="connsiteY1" fmla="*/ 40499 h 40481"/>
                      </a:gdLst>
                      <a:ahLst/>
                      <a:cxnLst>
                        <a:cxn ang="0">
                          <a:pos x="connsiteX0" y="connsiteY0"/>
                        </a:cxn>
                        <a:cxn ang="0">
                          <a:pos x="connsiteX1" y="connsiteY1"/>
                        </a:cxn>
                      </a:cxnLst>
                      <a:rect l="l" t="t" r="r" b="b"/>
                      <a:pathLst>
                        <a:path w="9525" h="40481">
                          <a:moveTo>
                            <a:pt x="68" y="18"/>
                          </a:moveTo>
                          <a:lnTo>
                            <a:pt x="68" y="4049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52" name="Freeform: Shape 1551">
                      <a:extLst>
                        <a:ext uri="{FF2B5EF4-FFF2-40B4-BE49-F238E27FC236}">
                          <a16:creationId xmlns:a16="http://schemas.microsoft.com/office/drawing/2014/main" id="{CA3C61A1-937A-2C17-A4DD-0F64AD5E1F21}"/>
                        </a:ext>
                      </a:extLst>
                    </p:cNvPr>
                    <p:cNvSpPr/>
                    <p:nvPr/>
                  </p:nvSpPr>
                  <p:spPr>
                    <a:xfrm>
                      <a:off x="3490939" y="2292819"/>
                      <a:ext cx="40481" cy="9525"/>
                    </a:xfrm>
                    <a:custGeom>
                      <a:avLst/>
                      <a:gdLst>
                        <a:gd name="connsiteX0" fmla="*/ 40549 w 40481"/>
                        <a:gd name="connsiteY0" fmla="*/ 18 h 9525"/>
                        <a:gd name="connsiteX1" fmla="*/ 68 w 40481"/>
                        <a:gd name="connsiteY1" fmla="*/ 18 h 9525"/>
                      </a:gdLst>
                      <a:ahLst/>
                      <a:cxnLst>
                        <a:cxn ang="0">
                          <a:pos x="connsiteX0" y="connsiteY0"/>
                        </a:cxn>
                        <a:cxn ang="0">
                          <a:pos x="connsiteX1" y="connsiteY1"/>
                        </a:cxn>
                      </a:cxnLst>
                      <a:rect l="l" t="t" r="r" b="b"/>
                      <a:pathLst>
                        <a:path w="40481" h="9525">
                          <a:moveTo>
                            <a:pt x="40549" y="18"/>
                          </a:moveTo>
                          <a:lnTo>
                            <a:pt x="68" y="1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73" name="Graphic 3">
                    <a:extLst>
                      <a:ext uri="{FF2B5EF4-FFF2-40B4-BE49-F238E27FC236}">
                        <a16:creationId xmlns:a16="http://schemas.microsoft.com/office/drawing/2014/main" id="{D6F29030-CC66-2A56-3B8F-4A333752F395}"/>
                      </a:ext>
                    </a:extLst>
                  </p:cNvPr>
                  <p:cNvGrpSpPr/>
                  <p:nvPr/>
                </p:nvGrpSpPr>
                <p:grpSpPr>
                  <a:xfrm>
                    <a:off x="2408104" y="2079332"/>
                    <a:ext cx="67413" cy="67538"/>
                    <a:chOff x="3472746" y="2266720"/>
                    <a:chExt cx="40481" cy="40481"/>
                  </a:xfrm>
                  <a:solidFill>
                    <a:srgbClr val="000000"/>
                  </a:solidFill>
                </p:grpSpPr>
                <p:sp>
                  <p:nvSpPr>
                    <p:cNvPr id="1549" name="Freeform: Shape 1548">
                      <a:extLst>
                        <a:ext uri="{FF2B5EF4-FFF2-40B4-BE49-F238E27FC236}">
                          <a16:creationId xmlns:a16="http://schemas.microsoft.com/office/drawing/2014/main" id="{E60CE411-FD64-7E48-28B7-0F5516254219}"/>
                        </a:ext>
                      </a:extLst>
                    </p:cNvPr>
                    <p:cNvSpPr/>
                    <p:nvPr/>
                  </p:nvSpPr>
                  <p:spPr>
                    <a:xfrm>
                      <a:off x="3493034" y="2266720"/>
                      <a:ext cx="9525" cy="40481"/>
                    </a:xfrm>
                    <a:custGeom>
                      <a:avLst/>
                      <a:gdLst>
                        <a:gd name="connsiteX0" fmla="*/ 66 w 9525"/>
                        <a:gd name="connsiteY0" fmla="*/ 17 h 40481"/>
                        <a:gd name="connsiteX1" fmla="*/ 66 w 9525"/>
                        <a:gd name="connsiteY1" fmla="*/ 40498 h 40481"/>
                      </a:gdLst>
                      <a:ahLst/>
                      <a:cxnLst>
                        <a:cxn ang="0">
                          <a:pos x="connsiteX0" y="connsiteY0"/>
                        </a:cxn>
                        <a:cxn ang="0">
                          <a:pos x="connsiteX1" y="connsiteY1"/>
                        </a:cxn>
                      </a:cxnLst>
                      <a:rect l="l" t="t" r="r" b="b"/>
                      <a:pathLst>
                        <a:path w="9525" h="40481">
                          <a:moveTo>
                            <a:pt x="66" y="17"/>
                          </a:moveTo>
                          <a:lnTo>
                            <a:pt x="66" y="4049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50" name="Freeform: Shape 1549">
                      <a:extLst>
                        <a:ext uri="{FF2B5EF4-FFF2-40B4-BE49-F238E27FC236}">
                          <a16:creationId xmlns:a16="http://schemas.microsoft.com/office/drawing/2014/main" id="{85F59F7C-DBFE-1324-83E8-3256B32C8674}"/>
                        </a:ext>
                      </a:extLst>
                    </p:cNvPr>
                    <p:cNvSpPr/>
                    <p:nvPr/>
                  </p:nvSpPr>
                  <p:spPr>
                    <a:xfrm>
                      <a:off x="3472746" y="2287009"/>
                      <a:ext cx="40481" cy="9525"/>
                    </a:xfrm>
                    <a:custGeom>
                      <a:avLst/>
                      <a:gdLst>
                        <a:gd name="connsiteX0" fmla="*/ 40547 w 40481"/>
                        <a:gd name="connsiteY0" fmla="*/ 17 h 9525"/>
                        <a:gd name="connsiteX1" fmla="*/ 66 w 40481"/>
                        <a:gd name="connsiteY1" fmla="*/ 17 h 9525"/>
                      </a:gdLst>
                      <a:ahLst/>
                      <a:cxnLst>
                        <a:cxn ang="0">
                          <a:pos x="connsiteX0" y="connsiteY0"/>
                        </a:cxn>
                        <a:cxn ang="0">
                          <a:pos x="connsiteX1" y="connsiteY1"/>
                        </a:cxn>
                      </a:cxnLst>
                      <a:rect l="l" t="t" r="r" b="b"/>
                      <a:pathLst>
                        <a:path w="40481" h="9525">
                          <a:moveTo>
                            <a:pt x="40547" y="17"/>
                          </a:moveTo>
                          <a:lnTo>
                            <a:pt x="66" y="1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74" name="Graphic 3">
                    <a:extLst>
                      <a:ext uri="{FF2B5EF4-FFF2-40B4-BE49-F238E27FC236}">
                        <a16:creationId xmlns:a16="http://schemas.microsoft.com/office/drawing/2014/main" id="{67B99C20-F218-1289-32A4-74457E3C4442}"/>
                      </a:ext>
                    </a:extLst>
                  </p:cNvPr>
                  <p:cNvGrpSpPr/>
                  <p:nvPr/>
                </p:nvGrpSpPr>
                <p:grpSpPr>
                  <a:xfrm>
                    <a:off x="2383835" y="2060581"/>
                    <a:ext cx="67413" cy="67538"/>
                    <a:chOff x="3458173" y="2255481"/>
                    <a:chExt cx="40481" cy="40481"/>
                  </a:xfrm>
                  <a:solidFill>
                    <a:srgbClr val="000000"/>
                  </a:solidFill>
                </p:grpSpPr>
                <p:sp>
                  <p:nvSpPr>
                    <p:cNvPr id="1547" name="Freeform: Shape 1546">
                      <a:extLst>
                        <a:ext uri="{FF2B5EF4-FFF2-40B4-BE49-F238E27FC236}">
                          <a16:creationId xmlns:a16="http://schemas.microsoft.com/office/drawing/2014/main" id="{1A7F93AC-C7C4-81F7-E330-DB7BC8018E18}"/>
                        </a:ext>
                      </a:extLst>
                    </p:cNvPr>
                    <p:cNvSpPr/>
                    <p:nvPr/>
                  </p:nvSpPr>
                  <p:spPr>
                    <a:xfrm>
                      <a:off x="3478461" y="2255481"/>
                      <a:ext cx="9525" cy="40481"/>
                    </a:xfrm>
                    <a:custGeom>
                      <a:avLst/>
                      <a:gdLst>
                        <a:gd name="connsiteX0" fmla="*/ 65 w 9525"/>
                        <a:gd name="connsiteY0" fmla="*/ 16 h 40481"/>
                        <a:gd name="connsiteX1" fmla="*/ 65 w 9525"/>
                        <a:gd name="connsiteY1" fmla="*/ 40497 h 40481"/>
                      </a:gdLst>
                      <a:ahLst/>
                      <a:cxnLst>
                        <a:cxn ang="0">
                          <a:pos x="connsiteX0" y="connsiteY0"/>
                        </a:cxn>
                        <a:cxn ang="0">
                          <a:pos x="connsiteX1" y="connsiteY1"/>
                        </a:cxn>
                      </a:cxnLst>
                      <a:rect l="l" t="t" r="r" b="b"/>
                      <a:pathLst>
                        <a:path w="9525" h="40481">
                          <a:moveTo>
                            <a:pt x="65" y="16"/>
                          </a:moveTo>
                          <a:lnTo>
                            <a:pt x="65" y="404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48" name="Freeform: Shape 1547">
                      <a:extLst>
                        <a:ext uri="{FF2B5EF4-FFF2-40B4-BE49-F238E27FC236}">
                          <a16:creationId xmlns:a16="http://schemas.microsoft.com/office/drawing/2014/main" id="{A7D3E2E0-10A6-C6F0-4849-99D5F6CC9281}"/>
                        </a:ext>
                      </a:extLst>
                    </p:cNvPr>
                    <p:cNvSpPr/>
                    <p:nvPr/>
                  </p:nvSpPr>
                  <p:spPr>
                    <a:xfrm>
                      <a:off x="3458173" y="2275769"/>
                      <a:ext cx="40481" cy="9525"/>
                    </a:xfrm>
                    <a:custGeom>
                      <a:avLst/>
                      <a:gdLst>
                        <a:gd name="connsiteX0" fmla="*/ 40546 w 40481"/>
                        <a:gd name="connsiteY0" fmla="*/ 16 h 9525"/>
                        <a:gd name="connsiteX1" fmla="*/ 65 w 40481"/>
                        <a:gd name="connsiteY1" fmla="*/ 16 h 9525"/>
                      </a:gdLst>
                      <a:ahLst/>
                      <a:cxnLst>
                        <a:cxn ang="0">
                          <a:pos x="connsiteX0" y="connsiteY0"/>
                        </a:cxn>
                        <a:cxn ang="0">
                          <a:pos x="connsiteX1" y="connsiteY1"/>
                        </a:cxn>
                      </a:cxnLst>
                      <a:rect l="l" t="t" r="r" b="b"/>
                      <a:pathLst>
                        <a:path w="40481" h="9525">
                          <a:moveTo>
                            <a:pt x="40546" y="16"/>
                          </a:moveTo>
                          <a:lnTo>
                            <a:pt x="65" y="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75" name="Graphic 3">
                    <a:extLst>
                      <a:ext uri="{FF2B5EF4-FFF2-40B4-BE49-F238E27FC236}">
                        <a16:creationId xmlns:a16="http://schemas.microsoft.com/office/drawing/2014/main" id="{7C7FECAE-7974-B7DF-38AD-B686B40D6A40}"/>
                      </a:ext>
                    </a:extLst>
                  </p:cNvPr>
                  <p:cNvGrpSpPr/>
                  <p:nvPr/>
                </p:nvGrpSpPr>
                <p:grpSpPr>
                  <a:xfrm>
                    <a:off x="2377807" y="2060581"/>
                    <a:ext cx="67413" cy="67538"/>
                    <a:chOff x="3454553" y="2255481"/>
                    <a:chExt cx="40481" cy="40481"/>
                  </a:xfrm>
                  <a:solidFill>
                    <a:srgbClr val="000000"/>
                  </a:solidFill>
                </p:grpSpPr>
                <p:sp>
                  <p:nvSpPr>
                    <p:cNvPr id="1545" name="Freeform: Shape 1544">
                      <a:extLst>
                        <a:ext uri="{FF2B5EF4-FFF2-40B4-BE49-F238E27FC236}">
                          <a16:creationId xmlns:a16="http://schemas.microsoft.com/office/drawing/2014/main" id="{A427E66A-141D-3AD4-6FF2-F5D31C6BABAA}"/>
                        </a:ext>
                      </a:extLst>
                    </p:cNvPr>
                    <p:cNvSpPr/>
                    <p:nvPr/>
                  </p:nvSpPr>
                  <p:spPr>
                    <a:xfrm>
                      <a:off x="3474841" y="2255481"/>
                      <a:ext cx="9525" cy="40481"/>
                    </a:xfrm>
                    <a:custGeom>
                      <a:avLst/>
                      <a:gdLst>
                        <a:gd name="connsiteX0" fmla="*/ 64 w 9525"/>
                        <a:gd name="connsiteY0" fmla="*/ 16 h 40481"/>
                        <a:gd name="connsiteX1" fmla="*/ 64 w 9525"/>
                        <a:gd name="connsiteY1" fmla="*/ 40497 h 40481"/>
                      </a:gdLst>
                      <a:ahLst/>
                      <a:cxnLst>
                        <a:cxn ang="0">
                          <a:pos x="connsiteX0" y="connsiteY0"/>
                        </a:cxn>
                        <a:cxn ang="0">
                          <a:pos x="connsiteX1" y="connsiteY1"/>
                        </a:cxn>
                      </a:cxnLst>
                      <a:rect l="l" t="t" r="r" b="b"/>
                      <a:pathLst>
                        <a:path w="9525" h="40481">
                          <a:moveTo>
                            <a:pt x="64" y="16"/>
                          </a:moveTo>
                          <a:lnTo>
                            <a:pt x="64" y="404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46" name="Freeform: Shape 1545">
                      <a:extLst>
                        <a:ext uri="{FF2B5EF4-FFF2-40B4-BE49-F238E27FC236}">
                          <a16:creationId xmlns:a16="http://schemas.microsoft.com/office/drawing/2014/main" id="{5E49799F-D46A-272C-FFAB-2E44A2D1C7EC}"/>
                        </a:ext>
                      </a:extLst>
                    </p:cNvPr>
                    <p:cNvSpPr/>
                    <p:nvPr/>
                  </p:nvSpPr>
                  <p:spPr>
                    <a:xfrm>
                      <a:off x="3454553" y="2275769"/>
                      <a:ext cx="40481" cy="9525"/>
                    </a:xfrm>
                    <a:custGeom>
                      <a:avLst/>
                      <a:gdLst>
                        <a:gd name="connsiteX0" fmla="*/ 40545 w 40481"/>
                        <a:gd name="connsiteY0" fmla="*/ 16 h 9525"/>
                        <a:gd name="connsiteX1" fmla="*/ 64 w 40481"/>
                        <a:gd name="connsiteY1" fmla="*/ 16 h 9525"/>
                      </a:gdLst>
                      <a:ahLst/>
                      <a:cxnLst>
                        <a:cxn ang="0">
                          <a:pos x="connsiteX0" y="connsiteY0"/>
                        </a:cxn>
                        <a:cxn ang="0">
                          <a:pos x="connsiteX1" y="connsiteY1"/>
                        </a:cxn>
                      </a:cxnLst>
                      <a:rect l="l" t="t" r="r" b="b"/>
                      <a:pathLst>
                        <a:path w="40481" h="9525">
                          <a:moveTo>
                            <a:pt x="40545" y="16"/>
                          </a:moveTo>
                          <a:lnTo>
                            <a:pt x="64" y="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76" name="Graphic 3">
                    <a:extLst>
                      <a:ext uri="{FF2B5EF4-FFF2-40B4-BE49-F238E27FC236}">
                        <a16:creationId xmlns:a16="http://schemas.microsoft.com/office/drawing/2014/main" id="{D86E59AF-C0EF-32B5-380A-41A48333908B}"/>
                      </a:ext>
                    </a:extLst>
                  </p:cNvPr>
                  <p:cNvGrpSpPr/>
                  <p:nvPr/>
                </p:nvGrpSpPr>
                <p:grpSpPr>
                  <a:xfrm>
                    <a:off x="2371621" y="2060581"/>
                    <a:ext cx="67413" cy="67538"/>
                    <a:chOff x="3450838" y="2255481"/>
                    <a:chExt cx="40481" cy="40481"/>
                  </a:xfrm>
                  <a:solidFill>
                    <a:srgbClr val="000000"/>
                  </a:solidFill>
                </p:grpSpPr>
                <p:sp>
                  <p:nvSpPr>
                    <p:cNvPr id="1543" name="Freeform: Shape 1542">
                      <a:extLst>
                        <a:ext uri="{FF2B5EF4-FFF2-40B4-BE49-F238E27FC236}">
                          <a16:creationId xmlns:a16="http://schemas.microsoft.com/office/drawing/2014/main" id="{6F8DB2C1-3F8E-F304-F93C-1E6C30A00A40}"/>
                        </a:ext>
                      </a:extLst>
                    </p:cNvPr>
                    <p:cNvSpPr/>
                    <p:nvPr/>
                  </p:nvSpPr>
                  <p:spPr>
                    <a:xfrm>
                      <a:off x="3471127" y="2255481"/>
                      <a:ext cx="9525" cy="40481"/>
                    </a:xfrm>
                    <a:custGeom>
                      <a:avLst/>
                      <a:gdLst>
                        <a:gd name="connsiteX0" fmla="*/ 64 w 9525"/>
                        <a:gd name="connsiteY0" fmla="*/ 16 h 40481"/>
                        <a:gd name="connsiteX1" fmla="*/ 64 w 9525"/>
                        <a:gd name="connsiteY1" fmla="*/ 40497 h 40481"/>
                      </a:gdLst>
                      <a:ahLst/>
                      <a:cxnLst>
                        <a:cxn ang="0">
                          <a:pos x="connsiteX0" y="connsiteY0"/>
                        </a:cxn>
                        <a:cxn ang="0">
                          <a:pos x="connsiteX1" y="connsiteY1"/>
                        </a:cxn>
                      </a:cxnLst>
                      <a:rect l="l" t="t" r="r" b="b"/>
                      <a:pathLst>
                        <a:path w="9525" h="40481">
                          <a:moveTo>
                            <a:pt x="64" y="16"/>
                          </a:moveTo>
                          <a:lnTo>
                            <a:pt x="64" y="404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44" name="Freeform: Shape 1543">
                      <a:extLst>
                        <a:ext uri="{FF2B5EF4-FFF2-40B4-BE49-F238E27FC236}">
                          <a16:creationId xmlns:a16="http://schemas.microsoft.com/office/drawing/2014/main" id="{F838E36A-3A2A-D60A-8F5C-90F130DD2BB3}"/>
                        </a:ext>
                      </a:extLst>
                    </p:cNvPr>
                    <p:cNvSpPr/>
                    <p:nvPr/>
                  </p:nvSpPr>
                  <p:spPr>
                    <a:xfrm>
                      <a:off x="3450838" y="2275769"/>
                      <a:ext cx="40481" cy="9525"/>
                    </a:xfrm>
                    <a:custGeom>
                      <a:avLst/>
                      <a:gdLst>
                        <a:gd name="connsiteX0" fmla="*/ 40545 w 40481"/>
                        <a:gd name="connsiteY0" fmla="*/ 16 h 9525"/>
                        <a:gd name="connsiteX1" fmla="*/ 64 w 40481"/>
                        <a:gd name="connsiteY1" fmla="*/ 16 h 9525"/>
                      </a:gdLst>
                      <a:ahLst/>
                      <a:cxnLst>
                        <a:cxn ang="0">
                          <a:pos x="connsiteX0" y="connsiteY0"/>
                        </a:cxn>
                        <a:cxn ang="0">
                          <a:pos x="connsiteX1" y="connsiteY1"/>
                        </a:cxn>
                      </a:cxnLst>
                      <a:rect l="l" t="t" r="r" b="b"/>
                      <a:pathLst>
                        <a:path w="40481" h="9525">
                          <a:moveTo>
                            <a:pt x="40545" y="16"/>
                          </a:moveTo>
                          <a:lnTo>
                            <a:pt x="64" y="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77" name="Graphic 3">
                    <a:extLst>
                      <a:ext uri="{FF2B5EF4-FFF2-40B4-BE49-F238E27FC236}">
                        <a16:creationId xmlns:a16="http://schemas.microsoft.com/office/drawing/2014/main" id="{C2278842-3C7F-4216-46D3-930579FDE964}"/>
                      </a:ext>
                    </a:extLst>
                  </p:cNvPr>
                  <p:cNvGrpSpPr/>
                  <p:nvPr/>
                </p:nvGrpSpPr>
                <p:grpSpPr>
                  <a:xfrm>
                    <a:off x="2365594" y="2051523"/>
                    <a:ext cx="67413" cy="67538"/>
                    <a:chOff x="3447219" y="2250052"/>
                    <a:chExt cx="40481" cy="40481"/>
                  </a:xfrm>
                  <a:solidFill>
                    <a:srgbClr val="000000"/>
                  </a:solidFill>
                </p:grpSpPr>
                <p:sp>
                  <p:nvSpPr>
                    <p:cNvPr id="1541" name="Freeform: Shape 1540">
                      <a:extLst>
                        <a:ext uri="{FF2B5EF4-FFF2-40B4-BE49-F238E27FC236}">
                          <a16:creationId xmlns:a16="http://schemas.microsoft.com/office/drawing/2014/main" id="{64E03187-7057-2924-31B5-4F462A624F96}"/>
                        </a:ext>
                      </a:extLst>
                    </p:cNvPr>
                    <p:cNvSpPr/>
                    <p:nvPr/>
                  </p:nvSpPr>
                  <p:spPr>
                    <a:xfrm>
                      <a:off x="3467507" y="2250052"/>
                      <a:ext cx="9525" cy="40481"/>
                    </a:xfrm>
                    <a:custGeom>
                      <a:avLst/>
                      <a:gdLst>
                        <a:gd name="connsiteX0" fmla="*/ 63 w 9525"/>
                        <a:gd name="connsiteY0" fmla="*/ 15 h 40481"/>
                        <a:gd name="connsiteX1" fmla="*/ 63 w 9525"/>
                        <a:gd name="connsiteY1" fmla="*/ 40497 h 40481"/>
                      </a:gdLst>
                      <a:ahLst/>
                      <a:cxnLst>
                        <a:cxn ang="0">
                          <a:pos x="connsiteX0" y="connsiteY0"/>
                        </a:cxn>
                        <a:cxn ang="0">
                          <a:pos x="connsiteX1" y="connsiteY1"/>
                        </a:cxn>
                      </a:cxnLst>
                      <a:rect l="l" t="t" r="r" b="b"/>
                      <a:pathLst>
                        <a:path w="9525" h="40481">
                          <a:moveTo>
                            <a:pt x="63" y="15"/>
                          </a:moveTo>
                          <a:lnTo>
                            <a:pt x="63" y="404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42" name="Freeform: Shape 1541">
                      <a:extLst>
                        <a:ext uri="{FF2B5EF4-FFF2-40B4-BE49-F238E27FC236}">
                          <a16:creationId xmlns:a16="http://schemas.microsoft.com/office/drawing/2014/main" id="{81692C73-4EE7-A300-2524-B8857AA80920}"/>
                        </a:ext>
                      </a:extLst>
                    </p:cNvPr>
                    <p:cNvSpPr/>
                    <p:nvPr/>
                  </p:nvSpPr>
                  <p:spPr>
                    <a:xfrm>
                      <a:off x="3447219" y="2270340"/>
                      <a:ext cx="40481" cy="9525"/>
                    </a:xfrm>
                    <a:custGeom>
                      <a:avLst/>
                      <a:gdLst>
                        <a:gd name="connsiteX0" fmla="*/ 40545 w 40481"/>
                        <a:gd name="connsiteY0" fmla="*/ 15 h 9525"/>
                        <a:gd name="connsiteX1" fmla="*/ 63 w 40481"/>
                        <a:gd name="connsiteY1" fmla="*/ 15 h 9525"/>
                      </a:gdLst>
                      <a:ahLst/>
                      <a:cxnLst>
                        <a:cxn ang="0">
                          <a:pos x="connsiteX0" y="connsiteY0"/>
                        </a:cxn>
                        <a:cxn ang="0">
                          <a:pos x="connsiteX1" y="connsiteY1"/>
                        </a:cxn>
                      </a:cxnLst>
                      <a:rect l="l" t="t" r="r" b="b"/>
                      <a:pathLst>
                        <a:path w="40481" h="9525">
                          <a:moveTo>
                            <a:pt x="40545" y="15"/>
                          </a:moveTo>
                          <a:lnTo>
                            <a:pt x="63" y="1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78" name="Graphic 3">
                    <a:extLst>
                      <a:ext uri="{FF2B5EF4-FFF2-40B4-BE49-F238E27FC236}">
                        <a16:creationId xmlns:a16="http://schemas.microsoft.com/office/drawing/2014/main" id="{A1747109-FF5A-33F8-86C2-E0479AF9B771}"/>
                      </a:ext>
                    </a:extLst>
                  </p:cNvPr>
                  <p:cNvGrpSpPr/>
                  <p:nvPr/>
                </p:nvGrpSpPr>
                <p:grpSpPr>
                  <a:xfrm>
                    <a:off x="2329270" y="2042941"/>
                    <a:ext cx="67413" cy="67538"/>
                    <a:chOff x="3425407" y="2244908"/>
                    <a:chExt cx="40481" cy="40481"/>
                  </a:xfrm>
                  <a:solidFill>
                    <a:srgbClr val="000000"/>
                  </a:solidFill>
                </p:grpSpPr>
                <p:sp>
                  <p:nvSpPr>
                    <p:cNvPr id="1539" name="Freeform: Shape 1538">
                      <a:extLst>
                        <a:ext uri="{FF2B5EF4-FFF2-40B4-BE49-F238E27FC236}">
                          <a16:creationId xmlns:a16="http://schemas.microsoft.com/office/drawing/2014/main" id="{B91A3086-DDC1-9252-9FF7-C272784F36CC}"/>
                        </a:ext>
                      </a:extLst>
                    </p:cNvPr>
                    <p:cNvSpPr/>
                    <p:nvPr/>
                  </p:nvSpPr>
                  <p:spPr>
                    <a:xfrm>
                      <a:off x="3445695" y="2244908"/>
                      <a:ext cx="9525" cy="40481"/>
                    </a:xfrm>
                    <a:custGeom>
                      <a:avLst/>
                      <a:gdLst>
                        <a:gd name="connsiteX0" fmla="*/ 61 w 9525"/>
                        <a:gd name="connsiteY0" fmla="*/ 15 h 40481"/>
                        <a:gd name="connsiteX1" fmla="*/ 61 w 9525"/>
                        <a:gd name="connsiteY1" fmla="*/ 40496 h 40481"/>
                      </a:gdLst>
                      <a:ahLst/>
                      <a:cxnLst>
                        <a:cxn ang="0">
                          <a:pos x="connsiteX0" y="connsiteY0"/>
                        </a:cxn>
                        <a:cxn ang="0">
                          <a:pos x="connsiteX1" y="connsiteY1"/>
                        </a:cxn>
                      </a:cxnLst>
                      <a:rect l="l" t="t" r="r" b="b"/>
                      <a:pathLst>
                        <a:path w="9525" h="40481">
                          <a:moveTo>
                            <a:pt x="61" y="15"/>
                          </a:moveTo>
                          <a:lnTo>
                            <a:pt x="61" y="4049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40" name="Freeform: Shape 1539">
                      <a:extLst>
                        <a:ext uri="{FF2B5EF4-FFF2-40B4-BE49-F238E27FC236}">
                          <a16:creationId xmlns:a16="http://schemas.microsoft.com/office/drawing/2014/main" id="{6A4434D5-DC3B-0A92-8ECE-B081850AAFC2}"/>
                        </a:ext>
                      </a:extLst>
                    </p:cNvPr>
                    <p:cNvSpPr/>
                    <p:nvPr/>
                  </p:nvSpPr>
                  <p:spPr>
                    <a:xfrm>
                      <a:off x="3425407" y="2265196"/>
                      <a:ext cx="40481" cy="9525"/>
                    </a:xfrm>
                    <a:custGeom>
                      <a:avLst/>
                      <a:gdLst>
                        <a:gd name="connsiteX0" fmla="*/ 40542 w 40481"/>
                        <a:gd name="connsiteY0" fmla="*/ 15 h 9525"/>
                        <a:gd name="connsiteX1" fmla="*/ 61 w 40481"/>
                        <a:gd name="connsiteY1" fmla="*/ 15 h 9525"/>
                      </a:gdLst>
                      <a:ahLst/>
                      <a:cxnLst>
                        <a:cxn ang="0">
                          <a:pos x="connsiteX0" y="connsiteY0"/>
                        </a:cxn>
                        <a:cxn ang="0">
                          <a:pos x="connsiteX1" y="connsiteY1"/>
                        </a:cxn>
                      </a:cxnLst>
                      <a:rect l="l" t="t" r="r" b="b"/>
                      <a:pathLst>
                        <a:path w="40481" h="9525">
                          <a:moveTo>
                            <a:pt x="40542" y="15"/>
                          </a:moveTo>
                          <a:lnTo>
                            <a:pt x="61" y="1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79" name="Graphic 3">
                    <a:extLst>
                      <a:ext uri="{FF2B5EF4-FFF2-40B4-BE49-F238E27FC236}">
                        <a16:creationId xmlns:a16="http://schemas.microsoft.com/office/drawing/2014/main" id="{654CD68D-296F-A537-B3C9-E435D76B48F4}"/>
                      </a:ext>
                    </a:extLst>
                  </p:cNvPr>
                  <p:cNvGrpSpPr/>
                  <p:nvPr/>
                </p:nvGrpSpPr>
                <p:grpSpPr>
                  <a:xfrm>
                    <a:off x="2274546" y="2032770"/>
                    <a:ext cx="67413" cy="67538"/>
                    <a:chOff x="3392545" y="2238812"/>
                    <a:chExt cx="40481" cy="40481"/>
                  </a:xfrm>
                  <a:solidFill>
                    <a:srgbClr val="000000"/>
                  </a:solidFill>
                </p:grpSpPr>
                <p:sp>
                  <p:nvSpPr>
                    <p:cNvPr id="1537" name="Freeform: Shape 1536">
                      <a:extLst>
                        <a:ext uri="{FF2B5EF4-FFF2-40B4-BE49-F238E27FC236}">
                          <a16:creationId xmlns:a16="http://schemas.microsoft.com/office/drawing/2014/main" id="{AFACB8D6-A989-1488-41D7-7729E8469D4C}"/>
                        </a:ext>
                      </a:extLst>
                    </p:cNvPr>
                    <p:cNvSpPr/>
                    <p:nvPr/>
                  </p:nvSpPr>
                  <p:spPr>
                    <a:xfrm>
                      <a:off x="3412834" y="2238812"/>
                      <a:ext cx="9525" cy="40481"/>
                    </a:xfrm>
                    <a:custGeom>
                      <a:avLst/>
                      <a:gdLst>
                        <a:gd name="connsiteX0" fmla="*/ 58 w 9525"/>
                        <a:gd name="connsiteY0" fmla="*/ 14 h 40481"/>
                        <a:gd name="connsiteX1" fmla="*/ 58 w 9525"/>
                        <a:gd name="connsiteY1" fmla="*/ 40495 h 40481"/>
                      </a:gdLst>
                      <a:ahLst/>
                      <a:cxnLst>
                        <a:cxn ang="0">
                          <a:pos x="connsiteX0" y="connsiteY0"/>
                        </a:cxn>
                        <a:cxn ang="0">
                          <a:pos x="connsiteX1" y="connsiteY1"/>
                        </a:cxn>
                      </a:cxnLst>
                      <a:rect l="l" t="t" r="r" b="b"/>
                      <a:pathLst>
                        <a:path w="9525" h="40481">
                          <a:moveTo>
                            <a:pt x="58" y="14"/>
                          </a:moveTo>
                          <a:lnTo>
                            <a:pt x="58" y="4049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38" name="Freeform: Shape 1537">
                      <a:extLst>
                        <a:ext uri="{FF2B5EF4-FFF2-40B4-BE49-F238E27FC236}">
                          <a16:creationId xmlns:a16="http://schemas.microsoft.com/office/drawing/2014/main" id="{632BA758-AECA-71AA-C487-5ABE2B93D09A}"/>
                        </a:ext>
                      </a:extLst>
                    </p:cNvPr>
                    <p:cNvSpPr/>
                    <p:nvPr/>
                  </p:nvSpPr>
                  <p:spPr>
                    <a:xfrm>
                      <a:off x="3392545" y="2259100"/>
                      <a:ext cx="40481" cy="9525"/>
                    </a:xfrm>
                    <a:custGeom>
                      <a:avLst/>
                      <a:gdLst>
                        <a:gd name="connsiteX0" fmla="*/ 40539 w 40481"/>
                        <a:gd name="connsiteY0" fmla="*/ 14 h 9525"/>
                        <a:gd name="connsiteX1" fmla="*/ 58 w 40481"/>
                        <a:gd name="connsiteY1" fmla="*/ 14 h 9525"/>
                      </a:gdLst>
                      <a:ahLst/>
                      <a:cxnLst>
                        <a:cxn ang="0">
                          <a:pos x="connsiteX0" y="connsiteY0"/>
                        </a:cxn>
                        <a:cxn ang="0">
                          <a:pos x="connsiteX1" y="connsiteY1"/>
                        </a:cxn>
                      </a:cxnLst>
                      <a:rect l="l" t="t" r="r" b="b"/>
                      <a:pathLst>
                        <a:path w="40481" h="9525">
                          <a:moveTo>
                            <a:pt x="40539" y="14"/>
                          </a:moveTo>
                          <a:lnTo>
                            <a:pt x="58" y="1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80" name="Graphic 3">
                    <a:extLst>
                      <a:ext uri="{FF2B5EF4-FFF2-40B4-BE49-F238E27FC236}">
                        <a16:creationId xmlns:a16="http://schemas.microsoft.com/office/drawing/2014/main" id="{A1A705C2-7B9D-94EA-9E43-AD5A63C301CF}"/>
                      </a:ext>
                    </a:extLst>
                  </p:cNvPr>
                  <p:cNvGrpSpPr/>
                  <p:nvPr/>
                </p:nvGrpSpPr>
                <p:grpSpPr>
                  <a:xfrm>
                    <a:off x="2268519" y="2032770"/>
                    <a:ext cx="67413" cy="67538"/>
                    <a:chOff x="3388926" y="2238812"/>
                    <a:chExt cx="40481" cy="40481"/>
                  </a:xfrm>
                  <a:solidFill>
                    <a:srgbClr val="000000"/>
                  </a:solidFill>
                </p:grpSpPr>
                <p:sp>
                  <p:nvSpPr>
                    <p:cNvPr id="1535" name="Freeform: Shape 1534">
                      <a:extLst>
                        <a:ext uri="{FF2B5EF4-FFF2-40B4-BE49-F238E27FC236}">
                          <a16:creationId xmlns:a16="http://schemas.microsoft.com/office/drawing/2014/main" id="{75B8E8A3-2CEF-17A3-ECE8-D32BB13C0893}"/>
                        </a:ext>
                      </a:extLst>
                    </p:cNvPr>
                    <p:cNvSpPr/>
                    <p:nvPr/>
                  </p:nvSpPr>
                  <p:spPr>
                    <a:xfrm>
                      <a:off x="3409214" y="2238812"/>
                      <a:ext cx="9525" cy="40481"/>
                    </a:xfrm>
                    <a:custGeom>
                      <a:avLst/>
                      <a:gdLst>
                        <a:gd name="connsiteX0" fmla="*/ 57 w 9525"/>
                        <a:gd name="connsiteY0" fmla="*/ 14 h 40481"/>
                        <a:gd name="connsiteX1" fmla="*/ 57 w 9525"/>
                        <a:gd name="connsiteY1" fmla="*/ 40495 h 40481"/>
                      </a:gdLst>
                      <a:ahLst/>
                      <a:cxnLst>
                        <a:cxn ang="0">
                          <a:pos x="connsiteX0" y="connsiteY0"/>
                        </a:cxn>
                        <a:cxn ang="0">
                          <a:pos x="connsiteX1" y="connsiteY1"/>
                        </a:cxn>
                      </a:cxnLst>
                      <a:rect l="l" t="t" r="r" b="b"/>
                      <a:pathLst>
                        <a:path w="9525" h="40481">
                          <a:moveTo>
                            <a:pt x="57" y="14"/>
                          </a:moveTo>
                          <a:lnTo>
                            <a:pt x="57" y="4049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36" name="Freeform: Shape 1535">
                      <a:extLst>
                        <a:ext uri="{FF2B5EF4-FFF2-40B4-BE49-F238E27FC236}">
                          <a16:creationId xmlns:a16="http://schemas.microsoft.com/office/drawing/2014/main" id="{6E0B7980-8909-98A8-68B1-5EB9FD99C49E}"/>
                        </a:ext>
                      </a:extLst>
                    </p:cNvPr>
                    <p:cNvSpPr/>
                    <p:nvPr/>
                  </p:nvSpPr>
                  <p:spPr>
                    <a:xfrm>
                      <a:off x="3388926" y="2259100"/>
                      <a:ext cx="40481" cy="9525"/>
                    </a:xfrm>
                    <a:custGeom>
                      <a:avLst/>
                      <a:gdLst>
                        <a:gd name="connsiteX0" fmla="*/ 40539 w 40481"/>
                        <a:gd name="connsiteY0" fmla="*/ 14 h 9525"/>
                        <a:gd name="connsiteX1" fmla="*/ 57 w 40481"/>
                        <a:gd name="connsiteY1" fmla="*/ 14 h 9525"/>
                      </a:gdLst>
                      <a:ahLst/>
                      <a:cxnLst>
                        <a:cxn ang="0">
                          <a:pos x="connsiteX0" y="connsiteY0"/>
                        </a:cxn>
                        <a:cxn ang="0">
                          <a:pos x="connsiteX1" y="connsiteY1"/>
                        </a:cxn>
                      </a:cxnLst>
                      <a:rect l="l" t="t" r="r" b="b"/>
                      <a:pathLst>
                        <a:path w="40481" h="9525">
                          <a:moveTo>
                            <a:pt x="40539" y="14"/>
                          </a:moveTo>
                          <a:lnTo>
                            <a:pt x="57" y="1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81" name="Graphic 3">
                    <a:extLst>
                      <a:ext uri="{FF2B5EF4-FFF2-40B4-BE49-F238E27FC236}">
                        <a16:creationId xmlns:a16="http://schemas.microsoft.com/office/drawing/2014/main" id="{CE20A340-D434-642C-3E9D-68CE95CEE8BA}"/>
                      </a:ext>
                    </a:extLst>
                  </p:cNvPr>
                  <p:cNvGrpSpPr/>
                  <p:nvPr/>
                </p:nvGrpSpPr>
                <p:grpSpPr>
                  <a:xfrm>
                    <a:off x="2244250" y="2032770"/>
                    <a:ext cx="67413" cy="67538"/>
                    <a:chOff x="3374353" y="2238812"/>
                    <a:chExt cx="40481" cy="40481"/>
                  </a:xfrm>
                  <a:solidFill>
                    <a:srgbClr val="000000"/>
                  </a:solidFill>
                </p:grpSpPr>
                <p:sp>
                  <p:nvSpPr>
                    <p:cNvPr id="1533" name="Freeform: Shape 1532">
                      <a:extLst>
                        <a:ext uri="{FF2B5EF4-FFF2-40B4-BE49-F238E27FC236}">
                          <a16:creationId xmlns:a16="http://schemas.microsoft.com/office/drawing/2014/main" id="{CA945037-E881-3222-B20B-D1AF6A37CC51}"/>
                        </a:ext>
                      </a:extLst>
                    </p:cNvPr>
                    <p:cNvSpPr/>
                    <p:nvPr/>
                  </p:nvSpPr>
                  <p:spPr>
                    <a:xfrm>
                      <a:off x="3394641" y="2238812"/>
                      <a:ext cx="9525" cy="40481"/>
                    </a:xfrm>
                    <a:custGeom>
                      <a:avLst/>
                      <a:gdLst>
                        <a:gd name="connsiteX0" fmla="*/ 56 w 9525"/>
                        <a:gd name="connsiteY0" fmla="*/ 14 h 40481"/>
                        <a:gd name="connsiteX1" fmla="*/ 56 w 9525"/>
                        <a:gd name="connsiteY1" fmla="*/ 40495 h 40481"/>
                      </a:gdLst>
                      <a:ahLst/>
                      <a:cxnLst>
                        <a:cxn ang="0">
                          <a:pos x="connsiteX0" y="connsiteY0"/>
                        </a:cxn>
                        <a:cxn ang="0">
                          <a:pos x="connsiteX1" y="connsiteY1"/>
                        </a:cxn>
                      </a:cxnLst>
                      <a:rect l="l" t="t" r="r" b="b"/>
                      <a:pathLst>
                        <a:path w="9525" h="40481">
                          <a:moveTo>
                            <a:pt x="56" y="14"/>
                          </a:moveTo>
                          <a:lnTo>
                            <a:pt x="56" y="4049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34" name="Freeform: Shape 1533">
                      <a:extLst>
                        <a:ext uri="{FF2B5EF4-FFF2-40B4-BE49-F238E27FC236}">
                          <a16:creationId xmlns:a16="http://schemas.microsoft.com/office/drawing/2014/main" id="{DD98C6DA-C22E-D82C-895F-F6CE12B5056E}"/>
                        </a:ext>
                      </a:extLst>
                    </p:cNvPr>
                    <p:cNvSpPr/>
                    <p:nvPr/>
                  </p:nvSpPr>
                  <p:spPr>
                    <a:xfrm>
                      <a:off x="3374353" y="2259100"/>
                      <a:ext cx="40481" cy="9525"/>
                    </a:xfrm>
                    <a:custGeom>
                      <a:avLst/>
                      <a:gdLst>
                        <a:gd name="connsiteX0" fmla="*/ 40537 w 40481"/>
                        <a:gd name="connsiteY0" fmla="*/ 14 h 9525"/>
                        <a:gd name="connsiteX1" fmla="*/ 56 w 40481"/>
                        <a:gd name="connsiteY1" fmla="*/ 14 h 9525"/>
                      </a:gdLst>
                      <a:ahLst/>
                      <a:cxnLst>
                        <a:cxn ang="0">
                          <a:pos x="connsiteX0" y="connsiteY0"/>
                        </a:cxn>
                        <a:cxn ang="0">
                          <a:pos x="connsiteX1" y="connsiteY1"/>
                        </a:cxn>
                      </a:cxnLst>
                      <a:rect l="l" t="t" r="r" b="b"/>
                      <a:pathLst>
                        <a:path w="40481" h="9525">
                          <a:moveTo>
                            <a:pt x="40537" y="14"/>
                          </a:moveTo>
                          <a:lnTo>
                            <a:pt x="56" y="1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82" name="Graphic 3">
                    <a:extLst>
                      <a:ext uri="{FF2B5EF4-FFF2-40B4-BE49-F238E27FC236}">
                        <a16:creationId xmlns:a16="http://schemas.microsoft.com/office/drawing/2014/main" id="{DDB79058-F3AE-2C8F-0EA0-0D298D554F31}"/>
                      </a:ext>
                    </a:extLst>
                  </p:cNvPr>
                  <p:cNvGrpSpPr/>
                  <p:nvPr/>
                </p:nvGrpSpPr>
                <p:grpSpPr>
                  <a:xfrm>
                    <a:off x="2219980" y="2024348"/>
                    <a:ext cx="67413" cy="67538"/>
                    <a:chOff x="3359779" y="2233764"/>
                    <a:chExt cx="40481" cy="40481"/>
                  </a:xfrm>
                  <a:solidFill>
                    <a:srgbClr val="000000"/>
                  </a:solidFill>
                </p:grpSpPr>
                <p:sp>
                  <p:nvSpPr>
                    <p:cNvPr id="1531" name="Freeform: Shape 1530">
                      <a:extLst>
                        <a:ext uri="{FF2B5EF4-FFF2-40B4-BE49-F238E27FC236}">
                          <a16:creationId xmlns:a16="http://schemas.microsoft.com/office/drawing/2014/main" id="{5CACFBE5-5F20-1D03-9432-7CE3E3939ABD}"/>
                        </a:ext>
                      </a:extLst>
                    </p:cNvPr>
                    <p:cNvSpPr/>
                    <p:nvPr/>
                  </p:nvSpPr>
                  <p:spPr>
                    <a:xfrm>
                      <a:off x="3380068" y="2233764"/>
                      <a:ext cx="9525" cy="40481"/>
                    </a:xfrm>
                    <a:custGeom>
                      <a:avLst/>
                      <a:gdLst>
                        <a:gd name="connsiteX0" fmla="*/ 54 w 9525"/>
                        <a:gd name="connsiteY0" fmla="*/ 14 h 40481"/>
                        <a:gd name="connsiteX1" fmla="*/ 54 w 9525"/>
                        <a:gd name="connsiteY1" fmla="*/ 40495 h 40481"/>
                      </a:gdLst>
                      <a:ahLst/>
                      <a:cxnLst>
                        <a:cxn ang="0">
                          <a:pos x="connsiteX0" y="connsiteY0"/>
                        </a:cxn>
                        <a:cxn ang="0">
                          <a:pos x="connsiteX1" y="connsiteY1"/>
                        </a:cxn>
                      </a:cxnLst>
                      <a:rect l="l" t="t" r="r" b="b"/>
                      <a:pathLst>
                        <a:path w="9525" h="40481">
                          <a:moveTo>
                            <a:pt x="54" y="14"/>
                          </a:moveTo>
                          <a:lnTo>
                            <a:pt x="54" y="4049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32" name="Freeform: Shape 1531">
                      <a:extLst>
                        <a:ext uri="{FF2B5EF4-FFF2-40B4-BE49-F238E27FC236}">
                          <a16:creationId xmlns:a16="http://schemas.microsoft.com/office/drawing/2014/main" id="{8CD87AB2-5F86-1F00-207D-FA296D4E3197}"/>
                        </a:ext>
                      </a:extLst>
                    </p:cNvPr>
                    <p:cNvSpPr/>
                    <p:nvPr/>
                  </p:nvSpPr>
                  <p:spPr>
                    <a:xfrm>
                      <a:off x="3359779" y="2254052"/>
                      <a:ext cx="40481" cy="9525"/>
                    </a:xfrm>
                    <a:custGeom>
                      <a:avLst/>
                      <a:gdLst>
                        <a:gd name="connsiteX0" fmla="*/ 40535 w 40481"/>
                        <a:gd name="connsiteY0" fmla="*/ 14 h 9525"/>
                        <a:gd name="connsiteX1" fmla="*/ 54 w 40481"/>
                        <a:gd name="connsiteY1" fmla="*/ 14 h 9525"/>
                      </a:gdLst>
                      <a:ahLst/>
                      <a:cxnLst>
                        <a:cxn ang="0">
                          <a:pos x="connsiteX0" y="connsiteY0"/>
                        </a:cxn>
                        <a:cxn ang="0">
                          <a:pos x="connsiteX1" y="connsiteY1"/>
                        </a:cxn>
                      </a:cxnLst>
                      <a:rect l="l" t="t" r="r" b="b"/>
                      <a:pathLst>
                        <a:path w="40481" h="9525">
                          <a:moveTo>
                            <a:pt x="40535" y="14"/>
                          </a:moveTo>
                          <a:lnTo>
                            <a:pt x="54" y="1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83" name="Graphic 3">
                    <a:extLst>
                      <a:ext uri="{FF2B5EF4-FFF2-40B4-BE49-F238E27FC236}">
                        <a16:creationId xmlns:a16="http://schemas.microsoft.com/office/drawing/2014/main" id="{C645D808-4143-CCDD-F740-A6E201BA73AD}"/>
                      </a:ext>
                    </a:extLst>
                  </p:cNvPr>
                  <p:cNvGrpSpPr/>
                  <p:nvPr/>
                </p:nvGrpSpPr>
                <p:grpSpPr>
                  <a:xfrm>
                    <a:off x="2086424" y="2015766"/>
                    <a:ext cx="67413" cy="67538"/>
                    <a:chOff x="3279579" y="2228620"/>
                    <a:chExt cx="40481" cy="40481"/>
                  </a:xfrm>
                  <a:solidFill>
                    <a:srgbClr val="000000"/>
                  </a:solidFill>
                </p:grpSpPr>
                <p:sp>
                  <p:nvSpPr>
                    <p:cNvPr id="1529" name="Freeform: Shape 1528">
                      <a:extLst>
                        <a:ext uri="{FF2B5EF4-FFF2-40B4-BE49-F238E27FC236}">
                          <a16:creationId xmlns:a16="http://schemas.microsoft.com/office/drawing/2014/main" id="{71D496E4-BAF6-93AC-0CCB-FEC5D94B991B}"/>
                        </a:ext>
                      </a:extLst>
                    </p:cNvPr>
                    <p:cNvSpPr/>
                    <p:nvPr/>
                  </p:nvSpPr>
                  <p:spPr>
                    <a:xfrm>
                      <a:off x="3299867" y="2228620"/>
                      <a:ext cx="9525" cy="40481"/>
                    </a:xfrm>
                    <a:custGeom>
                      <a:avLst/>
                      <a:gdLst>
                        <a:gd name="connsiteX0" fmla="*/ 46 w 9525"/>
                        <a:gd name="connsiteY0" fmla="*/ 13 h 40481"/>
                        <a:gd name="connsiteX1" fmla="*/ 46 w 9525"/>
                        <a:gd name="connsiteY1" fmla="*/ 40494 h 40481"/>
                      </a:gdLst>
                      <a:ahLst/>
                      <a:cxnLst>
                        <a:cxn ang="0">
                          <a:pos x="connsiteX0" y="connsiteY0"/>
                        </a:cxn>
                        <a:cxn ang="0">
                          <a:pos x="connsiteX1" y="connsiteY1"/>
                        </a:cxn>
                      </a:cxnLst>
                      <a:rect l="l" t="t" r="r" b="b"/>
                      <a:pathLst>
                        <a:path w="9525" h="40481">
                          <a:moveTo>
                            <a:pt x="46" y="13"/>
                          </a:moveTo>
                          <a:lnTo>
                            <a:pt x="46" y="4049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30" name="Freeform: Shape 1529">
                      <a:extLst>
                        <a:ext uri="{FF2B5EF4-FFF2-40B4-BE49-F238E27FC236}">
                          <a16:creationId xmlns:a16="http://schemas.microsoft.com/office/drawing/2014/main" id="{25FDCAAE-1248-CCE1-C2C6-C2E5E72CD8A2}"/>
                        </a:ext>
                      </a:extLst>
                    </p:cNvPr>
                    <p:cNvSpPr/>
                    <p:nvPr/>
                  </p:nvSpPr>
                  <p:spPr>
                    <a:xfrm>
                      <a:off x="3279579" y="2248909"/>
                      <a:ext cx="40481" cy="9525"/>
                    </a:xfrm>
                    <a:custGeom>
                      <a:avLst/>
                      <a:gdLst>
                        <a:gd name="connsiteX0" fmla="*/ 40527 w 40481"/>
                        <a:gd name="connsiteY0" fmla="*/ 13 h 9525"/>
                        <a:gd name="connsiteX1" fmla="*/ 46 w 40481"/>
                        <a:gd name="connsiteY1" fmla="*/ 13 h 9525"/>
                      </a:gdLst>
                      <a:ahLst/>
                      <a:cxnLst>
                        <a:cxn ang="0">
                          <a:pos x="connsiteX0" y="connsiteY0"/>
                        </a:cxn>
                        <a:cxn ang="0">
                          <a:pos x="connsiteX1" y="connsiteY1"/>
                        </a:cxn>
                      </a:cxnLst>
                      <a:rect l="l" t="t" r="r" b="b"/>
                      <a:pathLst>
                        <a:path w="40481" h="9525">
                          <a:moveTo>
                            <a:pt x="40527" y="13"/>
                          </a:moveTo>
                          <a:lnTo>
                            <a:pt x="46" y="1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84" name="Graphic 3">
                    <a:extLst>
                      <a:ext uri="{FF2B5EF4-FFF2-40B4-BE49-F238E27FC236}">
                        <a16:creationId xmlns:a16="http://schemas.microsoft.com/office/drawing/2014/main" id="{67C1B11E-B694-9FAE-843F-F34A80A88F69}"/>
                      </a:ext>
                    </a:extLst>
                  </p:cNvPr>
                  <p:cNvGrpSpPr/>
                  <p:nvPr/>
                </p:nvGrpSpPr>
                <p:grpSpPr>
                  <a:xfrm>
                    <a:off x="2007431" y="1952677"/>
                    <a:ext cx="67413" cy="67538"/>
                    <a:chOff x="3232144" y="2190806"/>
                    <a:chExt cx="40481" cy="40481"/>
                  </a:xfrm>
                  <a:solidFill>
                    <a:srgbClr val="000000"/>
                  </a:solidFill>
                </p:grpSpPr>
                <p:sp>
                  <p:nvSpPr>
                    <p:cNvPr id="1527" name="Freeform: Shape 1526">
                      <a:extLst>
                        <a:ext uri="{FF2B5EF4-FFF2-40B4-BE49-F238E27FC236}">
                          <a16:creationId xmlns:a16="http://schemas.microsoft.com/office/drawing/2014/main" id="{B93BFFBF-15AA-35EC-8D92-3EAF842C084E}"/>
                        </a:ext>
                      </a:extLst>
                    </p:cNvPr>
                    <p:cNvSpPr/>
                    <p:nvPr/>
                  </p:nvSpPr>
                  <p:spPr>
                    <a:xfrm>
                      <a:off x="3252433" y="2190806"/>
                      <a:ext cx="9525" cy="40481"/>
                    </a:xfrm>
                    <a:custGeom>
                      <a:avLst/>
                      <a:gdLst>
                        <a:gd name="connsiteX0" fmla="*/ 41 w 9525"/>
                        <a:gd name="connsiteY0" fmla="*/ 9 h 40481"/>
                        <a:gd name="connsiteX1" fmla="*/ 41 w 9525"/>
                        <a:gd name="connsiteY1" fmla="*/ 40490 h 40481"/>
                      </a:gdLst>
                      <a:ahLst/>
                      <a:cxnLst>
                        <a:cxn ang="0">
                          <a:pos x="connsiteX0" y="connsiteY0"/>
                        </a:cxn>
                        <a:cxn ang="0">
                          <a:pos x="connsiteX1" y="connsiteY1"/>
                        </a:cxn>
                      </a:cxnLst>
                      <a:rect l="l" t="t" r="r" b="b"/>
                      <a:pathLst>
                        <a:path w="9525" h="40481">
                          <a:moveTo>
                            <a:pt x="41" y="9"/>
                          </a:moveTo>
                          <a:lnTo>
                            <a:pt x="41" y="404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28" name="Freeform: Shape 1527">
                      <a:extLst>
                        <a:ext uri="{FF2B5EF4-FFF2-40B4-BE49-F238E27FC236}">
                          <a16:creationId xmlns:a16="http://schemas.microsoft.com/office/drawing/2014/main" id="{17C02FF4-5437-568C-40B7-355288AB9DDD}"/>
                        </a:ext>
                      </a:extLst>
                    </p:cNvPr>
                    <p:cNvSpPr/>
                    <p:nvPr/>
                  </p:nvSpPr>
                  <p:spPr>
                    <a:xfrm>
                      <a:off x="3232144" y="2211094"/>
                      <a:ext cx="40481" cy="9525"/>
                    </a:xfrm>
                    <a:custGeom>
                      <a:avLst/>
                      <a:gdLst>
                        <a:gd name="connsiteX0" fmla="*/ 40522 w 40481"/>
                        <a:gd name="connsiteY0" fmla="*/ 9 h 9525"/>
                        <a:gd name="connsiteX1" fmla="*/ 41 w 40481"/>
                        <a:gd name="connsiteY1" fmla="*/ 9 h 9525"/>
                      </a:gdLst>
                      <a:ahLst/>
                      <a:cxnLst>
                        <a:cxn ang="0">
                          <a:pos x="connsiteX0" y="connsiteY0"/>
                        </a:cxn>
                        <a:cxn ang="0">
                          <a:pos x="connsiteX1" y="connsiteY1"/>
                        </a:cxn>
                      </a:cxnLst>
                      <a:rect l="l" t="t" r="r" b="b"/>
                      <a:pathLst>
                        <a:path w="40481" h="9525">
                          <a:moveTo>
                            <a:pt x="40522" y="9"/>
                          </a:moveTo>
                          <a:lnTo>
                            <a:pt x="41" y="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85" name="Graphic 3">
                    <a:extLst>
                      <a:ext uri="{FF2B5EF4-FFF2-40B4-BE49-F238E27FC236}">
                        <a16:creationId xmlns:a16="http://schemas.microsoft.com/office/drawing/2014/main" id="{F0B0E830-ABC1-3323-FC01-844911F42D77}"/>
                      </a:ext>
                    </a:extLst>
                  </p:cNvPr>
                  <p:cNvGrpSpPr/>
                  <p:nvPr/>
                </p:nvGrpSpPr>
                <p:grpSpPr>
                  <a:xfrm>
                    <a:off x="1983162" y="1935038"/>
                    <a:ext cx="67413" cy="67538"/>
                    <a:chOff x="3217571" y="2180233"/>
                    <a:chExt cx="40481" cy="40481"/>
                  </a:xfrm>
                  <a:solidFill>
                    <a:srgbClr val="000000"/>
                  </a:solidFill>
                </p:grpSpPr>
                <p:sp>
                  <p:nvSpPr>
                    <p:cNvPr id="1525" name="Freeform: Shape 1524">
                      <a:extLst>
                        <a:ext uri="{FF2B5EF4-FFF2-40B4-BE49-F238E27FC236}">
                          <a16:creationId xmlns:a16="http://schemas.microsoft.com/office/drawing/2014/main" id="{08ED0654-39CD-E5AD-100C-0D17D69527C4}"/>
                        </a:ext>
                      </a:extLst>
                    </p:cNvPr>
                    <p:cNvSpPr/>
                    <p:nvPr/>
                  </p:nvSpPr>
                  <p:spPr>
                    <a:xfrm>
                      <a:off x="3237859" y="2180233"/>
                      <a:ext cx="9525" cy="40481"/>
                    </a:xfrm>
                    <a:custGeom>
                      <a:avLst/>
                      <a:gdLst>
                        <a:gd name="connsiteX0" fmla="*/ 39 w 9525"/>
                        <a:gd name="connsiteY0" fmla="*/ 8 h 40481"/>
                        <a:gd name="connsiteX1" fmla="*/ 39 w 9525"/>
                        <a:gd name="connsiteY1" fmla="*/ 40489 h 40481"/>
                      </a:gdLst>
                      <a:ahLst/>
                      <a:cxnLst>
                        <a:cxn ang="0">
                          <a:pos x="connsiteX0" y="connsiteY0"/>
                        </a:cxn>
                        <a:cxn ang="0">
                          <a:pos x="connsiteX1" y="connsiteY1"/>
                        </a:cxn>
                      </a:cxnLst>
                      <a:rect l="l" t="t" r="r" b="b"/>
                      <a:pathLst>
                        <a:path w="9525" h="40481">
                          <a:moveTo>
                            <a:pt x="39" y="8"/>
                          </a:moveTo>
                          <a:lnTo>
                            <a:pt x="39" y="4048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26" name="Freeform: Shape 1525">
                      <a:extLst>
                        <a:ext uri="{FF2B5EF4-FFF2-40B4-BE49-F238E27FC236}">
                          <a16:creationId xmlns:a16="http://schemas.microsoft.com/office/drawing/2014/main" id="{CCECFFD2-2E8B-FBBA-45A7-5DB30E3A0CF2}"/>
                        </a:ext>
                      </a:extLst>
                    </p:cNvPr>
                    <p:cNvSpPr/>
                    <p:nvPr/>
                  </p:nvSpPr>
                  <p:spPr>
                    <a:xfrm>
                      <a:off x="3217571" y="2200522"/>
                      <a:ext cx="40481" cy="9525"/>
                    </a:xfrm>
                    <a:custGeom>
                      <a:avLst/>
                      <a:gdLst>
                        <a:gd name="connsiteX0" fmla="*/ 40521 w 40481"/>
                        <a:gd name="connsiteY0" fmla="*/ 8 h 9525"/>
                        <a:gd name="connsiteX1" fmla="*/ 39 w 40481"/>
                        <a:gd name="connsiteY1" fmla="*/ 8 h 9525"/>
                      </a:gdLst>
                      <a:ahLst/>
                      <a:cxnLst>
                        <a:cxn ang="0">
                          <a:pos x="connsiteX0" y="connsiteY0"/>
                        </a:cxn>
                        <a:cxn ang="0">
                          <a:pos x="connsiteX1" y="connsiteY1"/>
                        </a:cxn>
                      </a:cxnLst>
                      <a:rect l="l" t="t" r="r" b="b"/>
                      <a:pathLst>
                        <a:path w="40481" h="9525">
                          <a:moveTo>
                            <a:pt x="40521" y="8"/>
                          </a:moveTo>
                          <a:lnTo>
                            <a:pt x="39" y="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86" name="Graphic 3">
                    <a:extLst>
                      <a:ext uri="{FF2B5EF4-FFF2-40B4-BE49-F238E27FC236}">
                        <a16:creationId xmlns:a16="http://schemas.microsoft.com/office/drawing/2014/main" id="{4C6F6E1B-83BE-BB97-8151-A1F0A6903A6F}"/>
                      </a:ext>
                    </a:extLst>
                  </p:cNvPr>
                  <p:cNvGrpSpPr/>
                  <p:nvPr/>
                </p:nvGrpSpPr>
                <p:grpSpPr>
                  <a:xfrm>
                    <a:off x="1940652" y="1935038"/>
                    <a:ext cx="67413" cy="67538"/>
                    <a:chOff x="3192044" y="2180233"/>
                    <a:chExt cx="40481" cy="40481"/>
                  </a:xfrm>
                  <a:solidFill>
                    <a:srgbClr val="000000"/>
                  </a:solidFill>
                </p:grpSpPr>
                <p:sp>
                  <p:nvSpPr>
                    <p:cNvPr id="1523" name="Freeform: Shape 1522">
                      <a:extLst>
                        <a:ext uri="{FF2B5EF4-FFF2-40B4-BE49-F238E27FC236}">
                          <a16:creationId xmlns:a16="http://schemas.microsoft.com/office/drawing/2014/main" id="{61887910-6BEF-3921-956C-1DD7E322FE8B}"/>
                        </a:ext>
                      </a:extLst>
                    </p:cNvPr>
                    <p:cNvSpPr/>
                    <p:nvPr/>
                  </p:nvSpPr>
                  <p:spPr>
                    <a:xfrm>
                      <a:off x="3212332" y="2180233"/>
                      <a:ext cx="9525" cy="40481"/>
                    </a:xfrm>
                    <a:custGeom>
                      <a:avLst/>
                      <a:gdLst>
                        <a:gd name="connsiteX0" fmla="*/ 37 w 9525"/>
                        <a:gd name="connsiteY0" fmla="*/ 8 h 40481"/>
                        <a:gd name="connsiteX1" fmla="*/ 37 w 9525"/>
                        <a:gd name="connsiteY1" fmla="*/ 40489 h 40481"/>
                      </a:gdLst>
                      <a:ahLst/>
                      <a:cxnLst>
                        <a:cxn ang="0">
                          <a:pos x="connsiteX0" y="connsiteY0"/>
                        </a:cxn>
                        <a:cxn ang="0">
                          <a:pos x="connsiteX1" y="connsiteY1"/>
                        </a:cxn>
                      </a:cxnLst>
                      <a:rect l="l" t="t" r="r" b="b"/>
                      <a:pathLst>
                        <a:path w="9525" h="40481">
                          <a:moveTo>
                            <a:pt x="37" y="8"/>
                          </a:moveTo>
                          <a:lnTo>
                            <a:pt x="37" y="4048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24" name="Freeform: Shape 1523">
                      <a:extLst>
                        <a:ext uri="{FF2B5EF4-FFF2-40B4-BE49-F238E27FC236}">
                          <a16:creationId xmlns:a16="http://schemas.microsoft.com/office/drawing/2014/main" id="{7BE1CB01-8F66-785E-A486-C3CE64C56554}"/>
                        </a:ext>
                      </a:extLst>
                    </p:cNvPr>
                    <p:cNvSpPr/>
                    <p:nvPr/>
                  </p:nvSpPr>
                  <p:spPr>
                    <a:xfrm>
                      <a:off x="3192044" y="2200522"/>
                      <a:ext cx="40481" cy="9525"/>
                    </a:xfrm>
                    <a:custGeom>
                      <a:avLst/>
                      <a:gdLst>
                        <a:gd name="connsiteX0" fmla="*/ 40518 w 40481"/>
                        <a:gd name="connsiteY0" fmla="*/ 8 h 9525"/>
                        <a:gd name="connsiteX1" fmla="*/ 37 w 40481"/>
                        <a:gd name="connsiteY1" fmla="*/ 8 h 9525"/>
                      </a:gdLst>
                      <a:ahLst/>
                      <a:cxnLst>
                        <a:cxn ang="0">
                          <a:pos x="connsiteX0" y="connsiteY0"/>
                        </a:cxn>
                        <a:cxn ang="0">
                          <a:pos x="connsiteX1" y="connsiteY1"/>
                        </a:cxn>
                      </a:cxnLst>
                      <a:rect l="l" t="t" r="r" b="b"/>
                      <a:pathLst>
                        <a:path w="40481" h="9525">
                          <a:moveTo>
                            <a:pt x="40518" y="8"/>
                          </a:moveTo>
                          <a:lnTo>
                            <a:pt x="37" y="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87" name="Graphic 3">
                    <a:extLst>
                      <a:ext uri="{FF2B5EF4-FFF2-40B4-BE49-F238E27FC236}">
                        <a16:creationId xmlns:a16="http://schemas.microsoft.com/office/drawing/2014/main" id="{88E78A76-DB57-1694-3F6E-FE2E48E73767}"/>
                      </a:ext>
                    </a:extLst>
                  </p:cNvPr>
                  <p:cNvGrpSpPr/>
                  <p:nvPr/>
                </p:nvGrpSpPr>
                <p:grpSpPr>
                  <a:xfrm>
                    <a:off x="2068182" y="2005756"/>
                    <a:ext cx="67413" cy="67538"/>
                    <a:chOff x="3268625" y="2222620"/>
                    <a:chExt cx="40481" cy="40481"/>
                  </a:xfrm>
                  <a:solidFill>
                    <a:srgbClr val="000000"/>
                  </a:solidFill>
                </p:grpSpPr>
                <p:sp>
                  <p:nvSpPr>
                    <p:cNvPr id="1521" name="Freeform: Shape 1520">
                      <a:extLst>
                        <a:ext uri="{FF2B5EF4-FFF2-40B4-BE49-F238E27FC236}">
                          <a16:creationId xmlns:a16="http://schemas.microsoft.com/office/drawing/2014/main" id="{3C31A9F3-2E43-41B7-BF64-3D6EDB11F1DC}"/>
                        </a:ext>
                      </a:extLst>
                    </p:cNvPr>
                    <p:cNvSpPr/>
                    <p:nvPr/>
                  </p:nvSpPr>
                  <p:spPr>
                    <a:xfrm>
                      <a:off x="3288913" y="2222620"/>
                      <a:ext cx="9525" cy="40481"/>
                    </a:xfrm>
                    <a:custGeom>
                      <a:avLst/>
                      <a:gdLst>
                        <a:gd name="connsiteX0" fmla="*/ 45 w 9525"/>
                        <a:gd name="connsiteY0" fmla="*/ 13 h 40481"/>
                        <a:gd name="connsiteX1" fmla="*/ 45 w 9525"/>
                        <a:gd name="connsiteY1" fmla="*/ 40494 h 40481"/>
                      </a:gdLst>
                      <a:ahLst/>
                      <a:cxnLst>
                        <a:cxn ang="0">
                          <a:pos x="connsiteX0" y="connsiteY0"/>
                        </a:cxn>
                        <a:cxn ang="0">
                          <a:pos x="connsiteX1" y="connsiteY1"/>
                        </a:cxn>
                      </a:cxnLst>
                      <a:rect l="l" t="t" r="r" b="b"/>
                      <a:pathLst>
                        <a:path w="9525" h="40481">
                          <a:moveTo>
                            <a:pt x="45" y="13"/>
                          </a:moveTo>
                          <a:lnTo>
                            <a:pt x="45" y="4049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22" name="Freeform: Shape 1521">
                      <a:extLst>
                        <a:ext uri="{FF2B5EF4-FFF2-40B4-BE49-F238E27FC236}">
                          <a16:creationId xmlns:a16="http://schemas.microsoft.com/office/drawing/2014/main" id="{5C68BCEC-6D6D-683E-7CD7-9CFB79FC79FB}"/>
                        </a:ext>
                      </a:extLst>
                    </p:cNvPr>
                    <p:cNvSpPr/>
                    <p:nvPr/>
                  </p:nvSpPr>
                  <p:spPr>
                    <a:xfrm>
                      <a:off x="3268625" y="2242908"/>
                      <a:ext cx="40481" cy="9525"/>
                    </a:xfrm>
                    <a:custGeom>
                      <a:avLst/>
                      <a:gdLst>
                        <a:gd name="connsiteX0" fmla="*/ 40526 w 40481"/>
                        <a:gd name="connsiteY0" fmla="*/ 13 h 9525"/>
                        <a:gd name="connsiteX1" fmla="*/ 45 w 40481"/>
                        <a:gd name="connsiteY1" fmla="*/ 13 h 9525"/>
                      </a:gdLst>
                      <a:ahLst/>
                      <a:cxnLst>
                        <a:cxn ang="0">
                          <a:pos x="connsiteX0" y="connsiteY0"/>
                        </a:cxn>
                        <a:cxn ang="0">
                          <a:pos x="connsiteX1" y="connsiteY1"/>
                        </a:cxn>
                      </a:cxnLst>
                      <a:rect l="l" t="t" r="r" b="b"/>
                      <a:pathLst>
                        <a:path w="40481" h="9525">
                          <a:moveTo>
                            <a:pt x="40526" y="13"/>
                          </a:moveTo>
                          <a:lnTo>
                            <a:pt x="45" y="1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88" name="Graphic 3">
                    <a:extLst>
                      <a:ext uri="{FF2B5EF4-FFF2-40B4-BE49-F238E27FC236}">
                        <a16:creationId xmlns:a16="http://schemas.microsoft.com/office/drawing/2014/main" id="{1EF168DD-7ACB-6815-B3B0-9D1512F54190}"/>
                      </a:ext>
                    </a:extLst>
                  </p:cNvPr>
                  <p:cNvGrpSpPr/>
                  <p:nvPr/>
                </p:nvGrpSpPr>
                <p:grpSpPr>
                  <a:xfrm>
                    <a:off x="1922411" y="1926138"/>
                    <a:ext cx="67413" cy="67538"/>
                    <a:chOff x="3181090" y="2174899"/>
                    <a:chExt cx="40481" cy="40481"/>
                  </a:xfrm>
                  <a:solidFill>
                    <a:srgbClr val="000000"/>
                  </a:solidFill>
                </p:grpSpPr>
                <p:sp>
                  <p:nvSpPr>
                    <p:cNvPr id="1519" name="Freeform: Shape 1518">
                      <a:extLst>
                        <a:ext uri="{FF2B5EF4-FFF2-40B4-BE49-F238E27FC236}">
                          <a16:creationId xmlns:a16="http://schemas.microsoft.com/office/drawing/2014/main" id="{21D3E05D-85F6-05ED-84EE-DE4D739D9C17}"/>
                        </a:ext>
                      </a:extLst>
                    </p:cNvPr>
                    <p:cNvSpPr/>
                    <p:nvPr/>
                  </p:nvSpPr>
                  <p:spPr>
                    <a:xfrm>
                      <a:off x="3201379" y="2174899"/>
                      <a:ext cx="9525" cy="40481"/>
                    </a:xfrm>
                    <a:custGeom>
                      <a:avLst/>
                      <a:gdLst>
                        <a:gd name="connsiteX0" fmla="*/ 35 w 9525"/>
                        <a:gd name="connsiteY0" fmla="*/ 8 h 40481"/>
                        <a:gd name="connsiteX1" fmla="*/ 35 w 9525"/>
                        <a:gd name="connsiteY1" fmla="*/ 40489 h 40481"/>
                      </a:gdLst>
                      <a:ahLst/>
                      <a:cxnLst>
                        <a:cxn ang="0">
                          <a:pos x="connsiteX0" y="connsiteY0"/>
                        </a:cxn>
                        <a:cxn ang="0">
                          <a:pos x="connsiteX1" y="connsiteY1"/>
                        </a:cxn>
                      </a:cxnLst>
                      <a:rect l="l" t="t" r="r" b="b"/>
                      <a:pathLst>
                        <a:path w="9525" h="40481">
                          <a:moveTo>
                            <a:pt x="35" y="8"/>
                          </a:moveTo>
                          <a:lnTo>
                            <a:pt x="35" y="4048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20" name="Freeform: Shape 1519">
                      <a:extLst>
                        <a:ext uri="{FF2B5EF4-FFF2-40B4-BE49-F238E27FC236}">
                          <a16:creationId xmlns:a16="http://schemas.microsoft.com/office/drawing/2014/main" id="{64F1E33C-94AC-D3B8-68E9-F2A379388392}"/>
                        </a:ext>
                      </a:extLst>
                    </p:cNvPr>
                    <p:cNvSpPr/>
                    <p:nvPr/>
                  </p:nvSpPr>
                  <p:spPr>
                    <a:xfrm>
                      <a:off x="3181090" y="2195188"/>
                      <a:ext cx="40481" cy="9525"/>
                    </a:xfrm>
                    <a:custGeom>
                      <a:avLst/>
                      <a:gdLst>
                        <a:gd name="connsiteX0" fmla="*/ 40517 w 40481"/>
                        <a:gd name="connsiteY0" fmla="*/ 8 h 9525"/>
                        <a:gd name="connsiteX1" fmla="*/ 35 w 40481"/>
                        <a:gd name="connsiteY1" fmla="*/ 8 h 9525"/>
                      </a:gdLst>
                      <a:ahLst/>
                      <a:cxnLst>
                        <a:cxn ang="0">
                          <a:pos x="connsiteX0" y="connsiteY0"/>
                        </a:cxn>
                        <a:cxn ang="0">
                          <a:pos x="connsiteX1" y="connsiteY1"/>
                        </a:cxn>
                      </a:cxnLst>
                      <a:rect l="l" t="t" r="r" b="b"/>
                      <a:pathLst>
                        <a:path w="40481" h="9525">
                          <a:moveTo>
                            <a:pt x="40517" y="8"/>
                          </a:moveTo>
                          <a:lnTo>
                            <a:pt x="35" y="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89" name="Graphic 3">
                    <a:extLst>
                      <a:ext uri="{FF2B5EF4-FFF2-40B4-BE49-F238E27FC236}">
                        <a16:creationId xmlns:a16="http://schemas.microsoft.com/office/drawing/2014/main" id="{DBE774F5-F7BB-82E7-0642-49FE4735F1A7}"/>
                      </a:ext>
                    </a:extLst>
                  </p:cNvPr>
                  <p:cNvGrpSpPr/>
                  <p:nvPr/>
                </p:nvGrpSpPr>
                <p:grpSpPr>
                  <a:xfrm>
                    <a:off x="1867846" y="1900554"/>
                    <a:ext cx="67413" cy="67538"/>
                    <a:chOff x="3148324" y="2159564"/>
                    <a:chExt cx="40481" cy="40481"/>
                  </a:xfrm>
                  <a:solidFill>
                    <a:srgbClr val="000000"/>
                  </a:solidFill>
                </p:grpSpPr>
                <p:sp>
                  <p:nvSpPr>
                    <p:cNvPr id="1517" name="Freeform: Shape 1516">
                      <a:extLst>
                        <a:ext uri="{FF2B5EF4-FFF2-40B4-BE49-F238E27FC236}">
                          <a16:creationId xmlns:a16="http://schemas.microsoft.com/office/drawing/2014/main" id="{7C8088D9-F657-B481-92B6-E4CA41B8E0E8}"/>
                        </a:ext>
                      </a:extLst>
                    </p:cNvPr>
                    <p:cNvSpPr/>
                    <p:nvPr/>
                  </p:nvSpPr>
                  <p:spPr>
                    <a:xfrm>
                      <a:off x="3168613" y="2159564"/>
                      <a:ext cx="9525" cy="40481"/>
                    </a:xfrm>
                    <a:custGeom>
                      <a:avLst/>
                      <a:gdLst>
                        <a:gd name="connsiteX0" fmla="*/ 32 w 9525"/>
                        <a:gd name="connsiteY0" fmla="*/ 6 h 40481"/>
                        <a:gd name="connsiteX1" fmla="*/ 32 w 9525"/>
                        <a:gd name="connsiteY1" fmla="*/ 40487 h 40481"/>
                      </a:gdLst>
                      <a:ahLst/>
                      <a:cxnLst>
                        <a:cxn ang="0">
                          <a:pos x="connsiteX0" y="connsiteY0"/>
                        </a:cxn>
                        <a:cxn ang="0">
                          <a:pos x="connsiteX1" y="connsiteY1"/>
                        </a:cxn>
                      </a:cxnLst>
                      <a:rect l="l" t="t" r="r" b="b"/>
                      <a:pathLst>
                        <a:path w="9525" h="40481">
                          <a:moveTo>
                            <a:pt x="32" y="6"/>
                          </a:moveTo>
                          <a:lnTo>
                            <a:pt x="32" y="4048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18" name="Freeform: Shape 1517">
                      <a:extLst>
                        <a:ext uri="{FF2B5EF4-FFF2-40B4-BE49-F238E27FC236}">
                          <a16:creationId xmlns:a16="http://schemas.microsoft.com/office/drawing/2014/main" id="{50DFC9FC-2789-6818-6D55-3CD9282A58A3}"/>
                        </a:ext>
                      </a:extLst>
                    </p:cNvPr>
                    <p:cNvSpPr/>
                    <p:nvPr/>
                  </p:nvSpPr>
                  <p:spPr>
                    <a:xfrm>
                      <a:off x="3148324" y="2179852"/>
                      <a:ext cx="40481" cy="9525"/>
                    </a:xfrm>
                    <a:custGeom>
                      <a:avLst/>
                      <a:gdLst>
                        <a:gd name="connsiteX0" fmla="*/ 40513 w 40481"/>
                        <a:gd name="connsiteY0" fmla="*/ 6 h 9525"/>
                        <a:gd name="connsiteX1" fmla="*/ 32 w 40481"/>
                        <a:gd name="connsiteY1" fmla="*/ 6 h 9525"/>
                      </a:gdLst>
                      <a:ahLst/>
                      <a:cxnLst>
                        <a:cxn ang="0">
                          <a:pos x="connsiteX0" y="connsiteY0"/>
                        </a:cxn>
                        <a:cxn ang="0">
                          <a:pos x="connsiteX1" y="connsiteY1"/>
                        </a:cxn>
                      </a:cxnLst>
                      <a:rect l="l" t="t" r="r" b="b"/>
                      <a:pathLst>
                        <a:path w="40481" h="9525">
                          <a:moveTo>
                            <a:pt x="40513" y="6"/>
                          </a:moveTo>
                          <a:lnTo>
                            <a:pt x="32" y="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90" name="Graphic 3">
                    <a:extLst>
                      <a:ext uri="{FF2B5EF4-FFF2-40B4-BE49-F238E27FC236}">
                        <a16:creationId xmlns:a16="http://schemas.microsoft.com/office/drawing/2014/main" id="{C77E98AA-E3C9-F3BE-64F9-2238FF8657C6}"/>
                      </a:ext>
                    </a:extLst>
                  </p:cNvPr>
                  <p:cNvGrpSpPr/>
                  <p:nvPr/>
                </p:nvGrpSpPr>
                <p:grpSpPr>
                  <a:xfrm>
                    <a:off x="1861819" y="1900554"/>
                    <a:ext cx="67413" cy="67538"/>
                    <a:chOff x="3144705" y="2159564"/>
                    <a:chExt cx="40481" cy="40481"/>
                  </a:xfrm>
                  <a:solidFill>
                    <a:srgbClr val="000000"/>
                  </a:solidFill>
                </p:grpSpPr>
                <p:sp>
                  <p:nvSpPr>
                    <p:cNvPr id="1515" name="Freeform: Shape 1514">
                      <a:extLst>
                        <a:ext uri="{FF2B5EF4-FFF2-40B4-BE49-F238E27FC236}">
                          <a16:creationId xmlns:a16="http://schemas.microsoft.com/office/drawing/2014/main" id="{0D829E97-40CF-BBAF-F412-324D87C104A4}"/>
                        </a:ext>
                      </a:extLst>
                    </p:cNvPr>
                    <p:cNvSpPr/>
                    <p:nvPr/>
                  </p:nvSpPr>
                  <p:spPr>
                    <a:xfrm>
                      <a:off x="3164993" y="2159564"/>
                      <a:ext cx="9525" cy="40481"/>
                    </a:xfrm>
                    <a:custGeom>
                      <a:avLst/>
                      <a:gdLst>
                        <a:gd name="connsiteX0" fmla="*/ 32 w 9525"/>
                        <a:gd name="connsiteY0" fmla="*/ 6 h 40481"/>
                        <a:gd name="connsiteX1" fmla="*/ 32 w 9525"/>
                        <a:gd name="connsiteY1" fmla="*/ 40487 h 40481"/>
                      </a:gdLst>
                      <a:ahLst/>
                      <a:cxnLst>
                        <a:cxn ang="0">
                          <a:pos x="connsiteX0" y="connsiteY0"/>
                        </a:cxn>
                        <a:cxn ang="0">
                          <a:pos x="connsiteX1" y="connsiteY1"/>
                        </a:cxn>
                      </a:cxnLst>
                      <a:rect l="l" t="t" r="r" b="b"/>
                      <a:pathLst>
                        <a:path w="9525" h="40481">
                          <a:moveTo>
                            <a:pt x="32" y="6"/>
                          </a:moveTo>
                          <a:lnTo>
                            <a:pt x="32" y="4048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16" name="Freeform: Shape 1515">
                      <a:extLst>
                        <a:ext uri="{FF2B5EF4-FFF2-40B4-BE49-F238E27FC236}">
                          <a16:creationId xmlns:a16="http://schemas.microsoft.com/office/drawing/2014/main" id="{EB3C5D07-5308-FDE0-176D-E12AE22E4991}"/>
                        </a:ext>
                      </a:extLst>
                    </p:cNvPr>
                    <p:cNvSpPr/>
                    <p:nvPr/>
                  </p:nvSpPr>
                  <p:spPr>
                    <a:xfrm>
                      <a:off x="3144705" y="2179852"/>
                      <a:ext cx="40481" cy="9525"/>
                    </a:xfrm>
                    <a:custGeom>
                      <a:avLst/>
                      <a:gdLst>
                        <a:gd name="connsiteX0" fmla="*/ 40513 w 40481"/>
                        <a:gd name="connsiteY0" fmla="*/ 6 h 9525"/>
                        <a:gd name="connsiteX1" fmla="*/ 32 w 40481"/>
                        <a:gd name="connsiteY1" fmla="*/ 6 h 9525"/>
                      </a:gdLst>
                      <a:ahLst/>
                      <a:cxnLst>
                        <a:cxn ang="0">
                          <a:pos x="connsiteX0" y="connsiteY0"/>
                        </a:cxn>
                        <a:cxn ang="0">
                          <a:pos x="connsiteX1" y="connsiteY1"/>
                        </a:cxn>
                      </a:cxnLst>
                      <a:rect l="l" t="t" r="r" b="b"/>
                      <a:pathLst>
                        <a:path w="40481" h="9525">
                          <a:moveTo>
                            <a:pt x="40513" y="6"/>
                          </a:moveTo>
                          <a:lnTo>
                            <a:pt x="32" y="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91" name="Graphic 3">
                    <a:extLst>
                      <a:ext uri="{FF2B5EF4-FFF2-40B4-BE49-F238E27FC236}">
                        <a16:creationId xmlns:a16="http://schemas.microsoft.com/office/drawing/2014/main" id="{5BFF4FD7-F8FD-8649-E2ED-5BF22FB2F32A}"/>
                      </a:ext>
                    </a:extLst>
                  </p:cNvPr>
                  <p:cNvGrpSpPr/>
                  <p:nvPr/>
                </p:nvGrpSpPr>
                <p:grpSpPr>
                  <a:xfrm>
                    <a:off x="1813122" y="1900554"/>
                    <a:ext cx="67413" cy="67538"/>
                    <a:chOff x="3115463" y="2159564"/>
                    <a:chExt cx="40481" cy="40481"/>
                  </a:xfrm>
                  <a:solidFill>
                    <a:srgbClr val="000000"/>
                  </a:solidFill>
                </p:grpSpPr>
                <p:sp>
                  <p:nvSpPr>
                    <p:cNvPr id="1513" name="Freeform: Shape 1512">
                      <a:extLst>
                        <a:ext uri="{FF2B5EF4-FFF2-40B4-BE49-F238E27FC236}">
                          <a16:creationId xmlns:a16="http://schemas.microsoft.com/office/drawing/2014/main" id="{22A04E58-DD72-7708-77E4-8078A11BEEFD}"/>
                        </a:ext>
                      </a:extLst>
                    </p:cNvPr>
                    <p:cNvSpPr/>
                    <p:nvPr/>
                  </p:nvSpPr>
                  <p:spPr>
                    <a:xfrm>
                      <a:off x="3135751" y="2159564"/>
                      <a:ext cx="9525" cy="40481"/>
                    </a:xfrm>
                    <a:custGeom>
                      <a:avLst/>
                      <a:gdLst>
                        <a:gd name="connsiteX0" fmla="*/ 29 w 9525"/>
                        <a:gd name="connsiteY0" fmla="*/ 6 h 40481"/>
                        <a:gd name="connsiteX1" fmla="*/ 29 w 9525"/>
                        <a:gd name="connsiteY1" fmla="*/ 40487 h 40481"/>
                      </a:gdLst>
                      <a:ahLst/>
                      <a:cxnLst>
                        <a:cxn ang="0">
                          <a:pos x="connsiteX0" y="connsiteY0"/>
                        </a:cxn>
                        <a:cxn ang="0">
                          <a:pos x="connsiteX1" y="connsiteY1"/>
                        </a:cxn>
                      </a:cxnLst>
                      <a:rect l="l" t="t" r="r" b="b"/>
                      <a:pathLst>
                        <a:path w="9525" h="40481">
                          <a:moveTo>
                            <a:pt x="29" y="6"/>
                          </a:moveTo>
                          <a:lnTo>
                            <a:pt x="29" y="4048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14" name="Freeform: Shape 1513">
                      <a:extLst>
                        <a:ext uri="{FF2B5EF4-FFF2-40B4-BE49-F238E27FC236}">
                          <a16:creationId xmlns:a16="http://schemas.microsoft.com/office/drawing/2014/main" id="{E8A312A7-439A-A438-F3CF-14661EC64A5F}"/>
                        </a:ext>
                      </a:extLst>
                    </p:cNvPr>
                    <p:cNvSpPr/>
                    <p:nvPr/>
                  </p:nvSpPr>
                  <p:spPr>
                    <a:xfrm>
                      <a:off x="3115463" y="2179852"/>
                      <a:ext cx="40481" cy="9525"/>
                    </a:xfrm>
                    <a:custGeom>
                      <a:avLst/>
                      <a:gdLst>
                        <a:gd name="connsiteX0" fmla="*/ 40510 w 40481"/>
                        <a:gd name="connsiteY0" fmla="*/ 6 h 9525"/>
                        <a:gd name="connsiteX1" fmla="*/ 29 w 40481"/>
                        <a:gd name="connsiteY1" fmla="*/ 6 h 9525"/>
                      </a:gdLst>
                      <a:ahLst/>
                      <a:cxnLst>
                        <a:cxn ang="0">
                          <a:pos x="connsiteX0" y="connsiteY0"/>
                        </a:cxn>
                        <a:cxn ang="0">
                          <a:pos x="connsiteX1" y="connsiteY1"/>
                        </a:cxn>
                      </a:cxnLst>
                      <a:rect l="l" t="t" r="r" b="b"/>
                      <a:pathLst>
                        <a:path w="40481" h="9525">
                          <a:moveTo>
                            <a:pt x="40510" y="6"/>
                          </a:moveTo>
                          <a:lnTo>
                            <a:pt x="29" y="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92" name="Graphic 3">
                    <a:extLst>
                      <a:ext uri="{FF2B5EF4-FFF2-40B4-BE49-F238E27FC236}">
                        <a16:creationId xmlns:a16="http://schemas.microsoft.com/office/drawing/2014/main" id="{976CF0ED-1FF7-74F1-E801-2CD9F0F2AA79}"/>
                      </a:ext>
                    </a:extLst>
                  </p:cNvPr>
                  <p:cNvGrpSpPr/>
                  <p:nvPr/>
                </p:nvGrpSpPr>
                <p:grpSpPr>
                  <a:xfrm>
                    <a:off x="1788854" y="1891973"/>
                    <a:ext cx="67413" cy="67538"/>
                    <a:chOff x="3100890" y="2154421"/>
                    <a:chExt cx="40481" cy="40481"/>
                  </a:xfrm>
                  <a:solidFill>
                    <a:srgbClr val="000000"/>
                  </a:solidFill>
                </p:grpSpPr>
                <p:sp>
                  <p:nvSpPr>
                    <p:cNvPr id="1511" name="Freeform: Shape 1510">
                      <a:extLst>
                        <a:ext uri="{FF2B5EF4-FFF2-40B4-BE49-F238E27FC236}">
                          <a16:creationId xmlns:a16="http://schemas.microsoft.com/office/drawing/2014/main" id="{8520DD83-EC95-FDB5-9AA5-655228F931AF}"/>
                        </a:ext>
                      </a:extLst>
                    </p:cNvPr>
                    <p:cNvSpPr/>
                    <p:nvPr/>
                  </p:nvSpPr>
                  <p:spPr>
                    <a:xfrm>
                      <a:off x="3121178" y="2154421"/>
                      <a:ext cx="9525" cy="40481"/>
                    </a:xfrm>
                    <a:custGeom>
                      <a:avLst/>
                      <a:gdLst>
                        <a:gd name="connsiteX0" fmla="*/ 27 w 9525"/>
                        <a:gd name="connsiteY0" fmla="*/ 5 h 40481"/>
                        <a:gd name="connsiteX1" fmla="*/ 27 w 9525"/>
                        <a:gd name="connsiteY1" fmla="*/ 40487 h 40481"/>
                      </a:gdLst>
                      <a:ahLst/>
                      <a:cxnLst>
                        <a:cxn ang="0">
                          <a:pos x="connsiteX0" y="connsiteY0"/>
                        </a:cxn>
                        <a:cxn ang="0">
                          <a:pos x="connsiteX1" y="connsiteY1"/>
                        </a:cxn>
                      </a:cxnLst>
                      <a:rect l="l" t="t" r="r" b="b"/>
                      <a:pathLst>
                        <a:path w="9525" h="40481">
                          <a:moveTo>
                            <a:pt x="27" y="5"/>
                          </a:moveTo>
                          <a:lnTo>
                            <a:pt x="27" y="4048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12" name="Freeform: Shape 1511">
                      <a:extLst>
                        <a:ext uri="{FF2B5EF4-FFF2-40B4-BE49-F238E27FC236}">
                          <a16:creationId xmlns:a16="http://schemas.microsoft.com/office/drawing/2014/main" id="{6731759A-6A85-157F-8F7C-1F8DA4AC6765}"/>
                        </a:ext>
                      </a:extLst>
                    </p:cNvPr>
                    <p:cNvSpPr/>
                    <p:nvPr/>
                  </p:nvSpPr>
                  <p:spPr>
                    <a:xfrm>
                      <a:off x="3100890" y="2174709"/>
                      <a:ext cx="40481" cy="9525"/>
                    </a:xfrm>
                    <a:custGeom>
                      <a:avLst/>
                      <a:gdLst>
                        <a:gd name="connsiteX0" fmla="*/ 40508 w 40481"/>
                        <a:gd name="connsiteY0" fmla="*/ 5 h 9525"/>
                        <a:gd name="connsiteX1" fmla="*/ 27 w 40481"/>
                        <a:gd name="connsiteY1" fmla="*/ 5 h 9525"/>
                      </a:gdLst>
                      <a:ahLst/>
                      <a:cxnLst>
                        <a:cxn ang="0">
                          <a:pos x="connsiteX0" y="connsiteY0"/>
                        </a:cxn>
                        <a:cxn ang="0">
                          <a:pos x="connsiteX1" y="connsiteY1"/>
                        </a:cxn>
                      </a:cxnLst>
                      <a:rect l="l" t="t" r="r" b="b"/>
                      <a:pathLst>
                        <a:path w="40481" h="9525">
                          <a:moveTo>
                            <a:pt x="40508" y="5"/>
                          </a:moveTo>
                          <a:lnTo>
                            <a:pt x="27" y="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93" name="Graphic 3">
                    <a:extLst>
                      <a:ext uri="{FF2B5EF4-FFF2-40B4-BE49-F238E27FC236}">
                        <a16:creationId xmlns:a16="http://schemas.microsoft.com/office/drawing/2014/main" id="{4DC5318E-3EB4-86AD-72CF-7ABF1348F40D}"/>
                      </a:ext>
                    </a:extLst>
                  </p:cNvPr>
                  <p:cNvGrpSpPr/>
                  <p:nvPr/>
                </p:nvGrpSpPr>
                <p:grpSpPr>
                  <a:xfrm>
                    <a:off x="1746344" y="1875127"/>
                    <a:ext cx="67413" cy="67538"/>
                    <a:chOff x="3075363" y="2144324"/>
                    <a:chExt cx="40481" cy="40481"/>
                  </a:xfrm>
                  <a:solidFill>
                    <a:srgbClr val="000000"/>
                  </a:solidFill>
                </p:grpSpPr>
                <p:sp>
                  <p:nvSpPr>
                    <p:cNvPr id="1509" name="Freeform: Shape 1508">
                      <a:extLst>
                        <a:ext uri="{FF2B5EF4-FFF2-40B4-BE49-F238E27FC236}">
                          <a16:creationId xmlns:a16="http://schemas.microsoft.com/office/drawing/2014/main" id="{7A35ADE3-2FA8-8EA6-F306-FB2F82D1E26D}"/>
                        </a:ext>
                      </a:extLst>
                    </p:cNvPr>
                    <p:cNvSpPr/>
                    <p:nvPr/>
                  </p:nvSpPr>
                  <p:spPr>
                    <a:xfrm>
                      <a:off x="3095651" y="2144324"/>
                      <a:ext cx="9525" cy="40481"/>
                    </a:xfrm>
                    <a:custGeom>
                      <a:avLst/>
                      <a:gdLst>
                        <a:gd name="connsiteX0" fmla="*/ 24 w 9525"/>
                        <a:gd name="connsiteY0" fmla="*/ 4 h 40481"/>
                        <a:gd name="connsiteX1" fmla="*/ 24 w 9525"/>
                        <a:gd name="connsiteY1" fmla="*/ 40486 h 40481"/>
                      </a:gdLst>
                      <a:ahLst/>
                      <a:cxnLst>
                        <a:cxn ang="0">
                          <a:pos x="connsiteX0" y="connsiteY0"/>
                        </a:cxn>
                        <a:cxn ang="0">
                          <a:pos x="connsiteX1" y="connsiteY1"/>
                        </a:cxn>
                      </a:cxnLst>
                      <a:rect l="l" t="t" r="r" b="b"/>
                      <a:pathLst>
                        <a:path w="9525" h="40481">
                          <a:moveTo>
                            <a:pt x="24" y="4"/>
                          </a:moveTo>
                          <a:lnTo>
                            <a:pt x="24" y="4048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10" name="Freeform: Shape 1509">
                      <a:extLst>
                        <a:ext uri="{FF2B5EF4-FFF2-40B4-BE49-F238E27FC236}">
                          <a16:creationId xmlns:a16="http://schemas.microsoft.com/office/drawing/2014/main" id="{1A08288C-2BDA-A772-8D63-39B30BB9F544}"/>
                        </a:ext>
                      </a:extLst>
                    </p:cNvPr>
                    <p:cNvSpPr/>
                    <p:nvPr/>
                  </p:nvSpPr>
                  <p:spPr>
                    <a:xfrm>
                      <a:off x="3075363" y="2164612"/>
                      <a:ext cx="40481" cy="9525"/>
                    </a:xfrm>
                    <a:custGeom>
                      <a:avLst/>
                      <a:gdLst>
                        <a:gd name="connsiteX0" fmla="*/ 40506 w 40481"/>
                        <a:gd name="connsiteY0" fmla="*/ 4 h 9525"/>
                        <a:gd name="connsiteX1" fmla="*/ 24 w 40481"/>
                        <a:gd name="connsiteY1" fmla="*/ 4 h 9525"/>
                      </a:gdLst>
                      <a:ahLst/>
                      <a:cxnLst>
                        <a:cxn ang="0">
                          <a:pos x="connsiteX0" y="connsiteY0"/>
                        </a:cxn>
                        <a:cxn ang="0">
                          <a:pos x="connsiteX1" y="connsiteY1"/>
                        </a:cxn>
                      </a:cxnLst>
                      <a:rect l="l" t="t" r="r" b="b"/>
                      <a:pathLst>
                        <a:path w="40481" h="9525">
                          <a:moveTo>
                            <a:pt x="40506" y="4"/>
                          </a:moveTo>
                          <a:lnTo>
                            <a:pt x="24" y="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94" name="Graphic 3">
                    <a:extLst>
                      <a:ext uri="{FF2B5EF4-FFF2-40B4-BE49-F238E27FC236}">
                        <a16:creationId xmlns:a16="http://schemas.microsoft.com/office/drawing/2014/main" id="{52F47499-FE06-F8F9-3C0D-7E48EAEDDB63}"/>
                      </a:ext>
                    </a:extLst>
                  </p:cNvPr>
                  <p:cNvGrpSpPr/>
                  <p:nvPr/>
                </p:nvGrpSpPr>
                <p:grpSpPr>
                  <a:xfrm>
                    <a:off x="1679566" y="1850814"/>
                    <a:ext cx="67413" cy="67538"/>
                    <a:chOff x="3035263" y="2129751"/>
                    <a:chExt cx="40481" cy="40481"/>
                  </a:xfrm>
                  <a:solidFill>
                    <a:srgbClr val="000000"/>
                  </a:solidFill>
                </p:grpSpPr>
                <p:sp>
                  <p:nvSpPr>
                    <p:cNvPr id="1507" name="Freeform: Shape 1506">
                      <a:extLst>
                        <a:ext uri="{FF2B5EF4-FFF2-40B4-BE49-F238E27FC236}">
                          <a16:creationId xmlns:a16="http://schemas.microsoft.com/office/drawing/2014/main" id="{C8218558-89E5-D29E-548E-CC9D45500640}"/>
                        </a:ext>
                      </a:extLst>
                    </p:cNvPr>
                    <p:cNvSpPr/>
                    <p:nvPr/>
                  </p:nvSpPr>
                  <p:spPr>
                    <a:xfrm>
                      <a:off x="3055551" y="2129751"/>
                      <a:ext cx="9525" cy="40481"/>
                    </a:xfrm>
                    <a:custGeom>
                      <a:avLst/>
                      <a:gdLst>
                        <a:gd name="connsiteX0" fmla="*/ 20 w 9525"/>
                        <a:gd name="connsiteY0" fmla="*/ 3 h 40481"/>
                        <a:gd name="connsiteX1" fmla="*/ 20 w 9525"/>
                        <a:gd name="connsiteY1" fmla="*/ 40484 h 40481"/>
                      </a:gdLst>
                      <a:ahLst/>
                      <a:cxnLst>
                        <a:cxn ang="0">
                          <a:pos x="connsiteX0" y="connsiteY0"/>
                        </a:cxn>
                        <a:cxn ang="0">
                          <a:pos x="connsiteX1" y="connsiteY1"/>
                        </a:cxn>
                      </a:cxnLst>
                      <a:rect l="l" t="t" r="r" b="b"/>
                      <a:pathLst>
                        <a:path w="9525" h="40481">
                          <a:moveTo>
                            <a:pt x="20" y="3"/>
                          </a:moveTo>
                          <a:lnTo>
                            <a:pt x="20" y="4048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08" name="Freeform: Shape 1507">
                      <a:extLst>
                        <a:ext uri="{FF2B5EF4-FFF2-40B4-BE49-F238E27FC236}">
                          <a16:creationId xmlns:a16="http://schemas.microsoft.com/office/drawing/2014/main" id="{F1B1E44D-D7EB-9C7E-FB57-B6606C5DFD04}"/>
                        </a:ext>
                      </a:extLst>
                    </p:cNvPr>
                    <p:cNvSpPr/>
                    <p:nvPr/>
                  </p:nvSpPr>
                  <p:spPr>
                    <a:xfrm>
                      <a:off x="3035263" y="2150039"/>
                      <a:ext cx="40481" cy="9525"/>
                    </a:xfrm>
                    <a:custGeom>
                      <a:avLst/>
                      <a:gdLst>
                        <a:gd name="connsiteX0" fmla="*/ 40501 w 40481"/>
                        <a:gd name="connsiteY0" fmla="*/ 3 h 9525"/>
                        <a:gd name="connsiteX1" fmla="*/ 20 w 40481"/>
                        <a:gd name="connsiteY1" fmla="*/ 3 h 9525"/>
                      </a:gdLst>
                      <a:ahLst/>
                      <a:cxnLst>
                        <a:cxn ang="0">
                          <a:pos x="connsiteX0" y="connsiteY0"/>
                        </a:cxn>
                        <a:cxn ang="0">
                          <a:pos x="connsiteX1" y="connsiteY1"/>
                        </a:cxn>
                      </a:cxnLst>
                      <a:rect l="l" t="t" r="r" b="b"/>
                      <a:pathLst>
                        <a:path w="40481" h="9525">
                          <a:moveTo>
                            <a:pt x="40501" y="3"/>
                          </a:moveTo>
                          <a:lnTo>
                            <a:pt x="20" y="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95" name="Graphic 3">
                    <a:extLst>
                      <a:ext uri="{FF2B5EF4-FFF2-40B4-BE49-F238E27FC236}">
                        <a16:creationId xmlns:a16="http://schemas.microsoft.com/office/drawing/2014/main" id="{1252E819-6455-435A-C829-92B623E1DE6E}"/>
                      </a:ext>
                    </a:extLst>
                  </p:cNvPr>
                  <p:cNvGrpSpPr/>
                  <p:nvPr/>
                </p:nvGrpSpPr>
                <p:grpSpPr>
                  <a:xfrm>
                    <a:off x="1661482" y="1850814"/>
                    <a:ext cx="67413" cy="67538"/>
                    <a:chOff x="3024404" y="2129751"/>
                    <a:chExt cx="40481" cy="40481"/>
                  </a:xfrm>
                  <a:solidFill>
                    <a:srgbClr val="000000"/>
                  </a:solidFill>
                </p:grpSpPr>
                <p:sp>
                  <p:nvSpPr>
                    <p:cNvPr id="1505" name="Freeform: Shape 1504">
                      <a:extLst>
                        <a:ext uri="{FF2B5EF4-FFF2-40B4-BE49-F238E27FC236}">
                          <a16:creationId xmlns:a16="http://schemas.microsoft.com/office/drawing/2014/main" id="{05A517F5-6927-64B5-8EAC-6B1E451636B7}"/>
                        </a:ext>
                      </a:extLst>
                    </p:cNvPr>
                    <p:cNvSpPr/>
                    <p:nvPr/>
                  </p:nvSpPr>
                  <p:spPr>
                    <a:xfrm>
                      <a:off x="3044692" y="2129751"/>
                      <a:ext cx="9525" cy="40481"/>
                    </a:xfrm>
                    <a:custGeom>
                      <a:avLst/>
                      <a:gdLst>
                        <a:gd name="connsiteX0" fmla="*/ 19 w 9525"/>
                        <a:gd name="connsiteY0" fmla="*/ 3 h 40481"/>
                        <a:gd name="connsiteX1" fmla="*/ 19 w 9525"/>
                        <a:gd name="connsiteY1" fmla="*/ 40484 h 40481"/>
                      </a:gdLst>
                      <a:ahLst/>
                      <a:cxnLst>
                        <a:cxn ang="0">
                          <a:pos x="connsiteX0" y="connsiteY0"/>
                        </a:cxn>
                        <a:cxn ang="0">
                          <a:pos x="connsiteX1" y="connsiteY1"/>
                        </a:cxn>
                      </a:cxnLst>
                      <a:rect l="l" t="t" r="r" b="b"/>
                      <a:pathLst>
                        <a:path w="9525" h="40481">
                          <a:moveTo>
                            <a:pt x="19" y="3"/>
                          </a:moveTo>
                          <a:lnTo>
                            <a:pt x="19" y="4048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06" name="Freeform: Shape 1505">
                      <a:extLst>
                        <a:ext uri="{FF2B5EF4-FFF2-40B4-BE49-F238E27FC236}">
                          <a16:creationId xmlns:a16="http://schemas.microsoft.com/office/drawing/2014/main" id="{A5C456AD-C373-146B-8412-81F9A97B73B9}"/>
                        </a:ext>
                      </a:extLst>
                    </p:cNvPr>
                    <p:cNvSpPr/>
                    <p:nvPr/>
                  </p:nvSpPr>
                  <p:spPr>
                    <a:xfrm>
                      <a:off x="3024404" y="2150039"/>
                      <a:ext cx="40481" cy="9525"/>
                    </a:xfrm>
                    <a:custGeom>
                      <a:avLst/>
                      <a:gdLst>
                        <a:gd name="connsiteX0" fmla="*/ 40500 w 40481"/>
                        <a:gd name="connsiteY0" fmla="*/ 3 h 9525"/>
                        <a:gd name="connsiteX1" fmla="*/ 19 w 40481"/>
                        <a:gd name="connsiteY1" fmla="*/ 3 h 9525"/>
                      </a:gdLst>
                      <a:ahLst/>
                      <a:cxnLst>
                        <a:cxn ang="0">
                          <a:pos x="connsiteX0" y="connsiteY0"/>
                        </a:cxn>
                        <a:cxn ang="0">
                          <a:pos x="connsiteX1" y="connsiteY1"/>
                        </a:cxn>
                      </a:cxnLst>
                      <a:rect l="l" t="t" r="r" b="b"/>
                      <a:pathLst>
                        <a:path w="40481" h="9525">
                          <a:moveTo>
                            <a:pt x="40500" y="3"/>
                          </a:moveTo>
                          <a:lnTo>
                            <a:pt x="19" y="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96" name="Graphic 3">
                    <a:extLst>
                      <a:ext uri="{FF2B5EF4-FFF2-40B4-BE49-F238E27FC236}">
                        <a16:creationId xmlns:a16="http://schemas.microsoft.com/office/drawing/2014/main" id="{977AF753-8E5A-E0D4-2F7C-62F59F32E5B8}"/>
                      </a:ext>
                    </a:extLst>
                  </p:cNvPr>
                  <p:cNvGrpSpPr/>
                  <p:nvPr/>
                </p:nvGrpSpPr>
                <p:grpSpPr>
                  <a:xfrm>
                    <a:off x="1649269" y="1850814"/>
                    <a:ext cx="67413" cy="67538"/>
                    <a:chOff x="3017070" y="2129751"/>
                    <a:chExt cx="40481" cy="40481"/>
                  </a:xfrm>
                  <a:solidFill>
                    <a:srgbClr val="000000"/>
                  </a:solidFill>
                </p:grpSpPr>
                <p:sp>
                  <p:nvSpPr>
                    <p:cNvPr id="1503" name="Freeform: Shape 1502">
                      <a:extLst>
                        <a:ext uri="{FF2B5EF4-FFF2-40B4-BE49-F238E27FC236}">
                          <a16:creationId xmlns:a16="http://schemas.microsoft.com/office/drawing/2014/main" id="{0F449D53-A484-3EA1-8BC7-FC9CEF5D7EE8}"/>
                        </a:ext>
                      </a:extLst>
                    </p:cNvPr>
                    <p:cNvSpPr/>
                    <p:nvPr/>
                  </p:nvSpPr>
                  <p:spPr>
                    <a:xfrm>
                      <a:off x="3037358" y="2129751"/>
                      <a:ext cx="9525" cy="40481"/>
                    </a:xfrm>
                    <a:custGeom>
                      <a:avLst/>
                      <a:gdLst>
                        <a:gd name="connsiteX0" fmla="*/ 18 w 9525"/>
                        <a:gd name="connsiteY0" fmla="*/ 3 h 40481"/>
                        <a:gd name="connsiteX1" fmla="*/ 18 w 9525"/>
                        <a:gd name="connsiteY1" fmla="*/ 40484 h 40481"/>
                      </a:gdLst>
                      <a:ahLst/>
                      <a:cxnLst>
                        <a:cxn ang="0">
                          <a:pos x="connsiteX0" y="connsiteY0"/>
                        </a:cxn>
                        <a:cxn ang="0">
                          <a:pos x="connsiteX1" y="connsiteY1"/>
                        </a:cxn>
                      </a:cxnLst>
                      <a:rect l="l" t="t" r="r" b="b"/>
                      <a:pathLst>
                        <a:path w="9525" h="40481">
                          <a:moveTo>
                            <a:pt x="18" y="3"/>
                          </a:moveTo>
                          <a:lnTo>
                            <a:pt x="18" y="4048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04" name="Freeform: Shape 1503">
                      <a:extLst>
                        <a:ext uri="{FF2B5EF4-FFF2-40B4-BE49-F238E27FC236}">
                          <a16:creationId xmlns:a16="http://schemas.microsoft.com/office/drawing/2014/main" id="{67A2695A-DAA6-9A50-1B2A-5DE660CD2F30}"/>
                        </a:ext>
                      </a:extLst>
                    </p:cNvPr>
                    <p:cNvSpPr/>
                    <p:nvPr/>
                  </p:nvSpPr>
                  <p:spPr>
                    <a:xfrm>
                      <a:off x="3017070" y="2150039"/>
                      <a:ext cx="40481" cy="9525"/>
                    </a:xfrm>
                    <a:custGeom>
                      <a:avLst/>
                      <a:gdLst>
                        <a:gd name="connsiteX0" fmla="*/ 40499 w 40481"/>
                        <a:gd name="connsiteY0" fmla="*/ 3 h 9525"/>
                        <a:gd name="connsiteX1" fmla="*/ 18 w 40481"/>
                        <a:gd name="connsiteY1" fmla="*/ 3 h 9525"/>
                      </a:gdLst>
                      <a:ahLst/>
                      <a:cxnLst>
                        <a:cxn ang="0">
                          <a:pos x="connsiteX0" y="connsiteY0"/>
                        </a:cxn>
                        <a:cxn ang="0">
                          <a:pos x="connsiteX1" y="connsiteY1"/>
                        </a:cxn>
                      </a:cxnLst>
                      <a:rect l="l" t="t" r="r" b="b"/>
                      <a:pathLst>
                        <a:path w="40481" h="9525">
                          <a:moveTo>
                            <a:pt x="40499" y="3"/>
                          </a:moveTo>
                          <a:lnTo>
                            <a:pt x="18" y="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97" name="Graphic 3">
                    <a:extLst>
                      <a:ext uri="{FF2B5EF4-FFF2-40B4-BE49-F238E27FC236}">
                        <a16:creationId xmlns:a16="http://schemas.microsoft.com/office/drawing/2014/main" id="{35A7D807-A1A2-C93D-7BE6-6468AA492A39}"/>
                      </a:ext>
                    </a:extLst>
                  </p:cNvPr>
                  <p:cNvGrpSpPr/>
                  <p:nvPr/>
                </p:nvGrpSpPr>
                <p:grpSpPr>
                  <a:xfrm>
                    <a:off x="1643241" y="1850814"/>
                    <a:ext cx="67413" cy="67538"/>
                    <a:chOff x="3013450" y="2129751"/>
                    <a:chExt cx="40481" cy="40481"/>
                  </a:xfrm>
                  <a:solidFill>
                    <a:srgbClr val="000000"/>
                  </a:solidFill>
                </p:grpSpPr>
                <p:sp>
                  <p:nvSpPr>
                    <p:cNvPr id="1501" name="Freeform: Shape 1500">
                      <a:extLst>
                        <a:ext uri="{FF2B5EF4-FFF2-40B4-BE49-F238E27FC236}">
                          <a16:creationId xmlns:a16="http://schemas.microsoft.com/office/drawing/2014/main" id="{DB3D43E8-90A1-A154-FE3F-5FFEC749739B}"/>
                        </a:ext>
                      </a:extLst>
                    </p:cNvPr>
                    <p:cNvSpPr/>
                    <p:nvPr/>
                  </p:nvSpPr>
                  <p:spPr>
                    <a:xfrm>
                      <a:off x="3033739" y="2129751"/>
                      <a:ext cx="9525" cy="40481"/>
                    </a:xfrm>
                    <a:custGeom>
                      <a:avLst/>
                      <a:gdLst>
                        <a:gd name="connsiteX0" fmla="*/ 18 w 9525"/>
                        <a:gd name="connsiteY0" fmla="*/ 3 h 40481"/>
                        <a:gd name="connsiteX1" fmla="*/ 18 w 9525"/>
                        <a:gd name="connsiteY1" fmla="*/ 40484 h 40481"/>
                      </a:gdLst>
                      <a:ahLst/>
                      <a:cxnLst>
                        <a:cxn ang="0">
                          <a:pos x="connsiteX0" y="connsiteY0"/>
                        </a:cxn>
                        <a:cxn ang="0">
                          <a:pos x="connsiteX1" y="connsiteY1"/>
                        </a:cxn>
                      </a:cxnLst>
                      <a:rect l="l" t="t" r="r" b="b"/>
                      <a:pathLst>
                        <a:path w="9525" h="40481">
                          <a:moveTo>
                            <a:pt x="18" y="3"/>
                          </a:moveTo>
                          <a:lnTo>
                            <a:pt x="18" y="4048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02" name="Freeform: Shape 1501">
                      <a:extLst>
                        <a:ext uri="{FF2B5EF4-FFF2-40B4-BE49-F238E27FC236}">
                          <a16:creationId xmlns:a16="http://schemas.microsoft.com/office/drawing/2014/main" id="{369E4E62-A0DF-54A7-202A-47697D278921}"/>
                        </a:ext>
                      </a:extLst>
                    </p:cNvPr>
                    <p:cNvSpPr/>
                    <p:nvPr/>
                  </p:nvSpPr>
                  <p:spPr>
                    <a:xfrm>
                      <a:off x="3013450" y="2150039"/>
                      <a:ext cx="40481" cy="9525"/>
                    </a:xfrm>
                    <a:custGeom>
                      <a:avLst/>
                      <a:gdLst>
                        <a:gd name="connsiteX0" fmla="*/ 40499 w 40481"/>
                        <a:gd name="connsiteY0" fmla="*/ 3 h 9525"/>
                        <a:gd name="connsiteX1" fmla="*/ 18 w 40481"/>
                        <a:gd name="connsiteY1" fmla="*/ 3 h 9525"/>
                      </a:gdLst>
                      <a:ahLst/>
                      <a:cxnLst>
                        <a:cxn ang="0">
                          <a:pos x="connsiteX0" y="connsiteY0"/>
                        </a:cxn>
                        <a:cxn ang="0">
                          <a:pos x="connsiteX1" y="connsiteY1"/>
                        </a:cxn>
                      </a:cxnLst>
                      <a:rect l="l" t="t" r="r" b="b"/>
                      <a:pathLst>
                        <a:path w="40481" h="9525">
                          <a:moveTo>
                            <a:pt x="40499" y="3"/>
                          </a:moveTo>
                          <a:lnTo>
                            <a:pt x="18" y="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98" name="Graphic 3">
                    <a:extLst>
                      <a:ext uri="{FF2B5EF4-FFF2-40B4-BE49-F238E27FC236}">
                        <a16:creationId xmlns:a16="http://schemas.microsoft.com/office/drawing/2014/main" id="{AD8194CF-6E2A-D7B0-A6F8-F829E61AEF17}"/>
                      </a:ext>
                    </a:extLst>
                  </p:cNvPr>
                  <p:cNvGrpSpPr/>
                  <p:nvPr/>
                </p:nvGrpSpPr>
                <p:grpSpPr>
                  <a:xfrm>
                    <a:off x="1637214" y="1850814"/>
                    <a:ext cx="67413" cy="67538"/>
                    <a:chOff x="3009831" y="2129751"/>
                    <a:chExt cx="40481" cy="40481"/>
                  </a:xfrm>
                  <a:solidFill>
                    <a:srgbClr val="000000"/>
                  </a:solidFill>
                </p:grpSpPr>
                <p:sp>
                  <p:nvSpPr>
                    <p:cNvPr id="1499" name="Freeform: Shape 1498">
                      <a:extLst>
                        <a:ext uri="{FF2B5EF4-FFF2-40B4-BE49-F238E27FC236}">
                          <a16:creationId xmlns:a16="http://schemas.microsoft.com/office/drawing/2014/main" id="{07B2A9F9-4742-97C0-52F9-1E7569AA9D82}"/>
                        </a:ext>
                      </a:extLst>
                    </p:cNvPr>
                    <p:cNvSpPr/>
                    <p:nvPr/>
                  </p:nvSpPr>
                  <p:spPr>
                    <a:xfrm>
                      <a:off x="3030119" y="2129751"/>
                      <a:ext cx="9525" cy="40481"/>
                    </a:xfrm>
                    <a:custGeom>
                      <a:avLst/>
                      <a:gdLst>
                        <a:gd name="connsiteX0" fmla="*/ 17 w 9525"/>
                        <a:gd name="connsiteY0" fmla="*/ 3 h 40481"/>
                        <a:gd name="connsiteX1" fmla="*/ 17 w 9525"/>
                        <a:gd name="connsiteY1" fmla="*/ 40484 h 40481"/>
                      </a:gdLst>
                      <a:ahLst/>
                      <a:cxnLst>
                        <a:cxn ang="0">
                          <a:pos x="connsiteX0" y="connsiteY0"/>
                        </a:cxn>
                        <a:cxn ang="0">
                          <a:pos x="connsiteX1" y="connsiteY1"/>
                        </a:cxn>
                      </a:cxnLst>
                      <a:rect l="l" t="t" r="r" b="b"/>
                      <a:pathLst>
                        <a:path w="9525" h="40481">
                          <a:moveTo>
                            <a:pt x="17" y="3"/>
                          </a:moveTo>
                          <a:lnTo>
                            <a:pt x="17" y="4048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00" name="Freeform: Shape 1499">
                      <a:extLst>
                        <a:ext uri="{FF2B5EF4-FFF2-40B4-BE49-F238E27FC236}">
                          <a16:creationId xmlns:a16="http://schemas.microsoft.com/office/drawing/2014/main" id="{E8613D1F-C6E2-AE24-4C23-9734186DB77C}"/>
                        </a:ext>
                      </a:extLst>
                    </p:cNvPr>
                    <p:cNvSpPr/>
                    <p:nvPr/>
                  </p:nvSpPr>
                  <p:spPr>
                    <a:xfrm>
                      <a:off x="3009831" y="2150039"/>
                      <a:ext cx="40481" cy="9525"/>
                    </a:xfrm>
                    <a:custGeom>
                      <a:avLst/>
                      <a:gdLst>
                        <a:gd name="connsiteX0" fmla="*/ 40499 w 40481"/>
                        <a:gd name="connsiteY0" fmla="*/ 3 h 9525"/>
                        <a:gd name="connsiteX1" fmla="*/ 17 w 40481"/>
                        <a:gd name="connsiteY1" fmla="*/ 3 h 9525"/>
                      </a:gdLst>
                      <a:ahLst/>
                      <a:cxnLst>
                        <a:cxn ang="0">
                          <a:pos x="connsiteX0" y="connsiteY0"/>
                        </a:cxn>
                        <a:cxn ang="0">
                          <a:pos x="connsiteX1" y="connsiteY1"/>
                        </a:cxn>
                      </a:cxnLst>
                      <a:rect l="l" t="t" r="r" b="b"/>
                      <a:pathLst>
                        <a:path w="40481" h="9525">
                          <a:moveTo>
                            <a:pt x="40499" y="3"/>
                          </a:moveTo>
                          <a:lnTo>
                            <a:pt x="17" y="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grpSp>
          <p:grpSp>
            <p:nvGrpSpPr>
              <p:cNvPr id="962" name="Group 961">
                <a:extLst>
                  <a:ext uri="{FF2B5EF4-FFF2-40B4-BE49-F238E27FC236}">
                    <a16:creationId xmlns:a16="http://schemas.microsoft.com/office/drawing/2014/main" id="{FBAF7505-0A2A-9038-BFDC-5ED62E1EF908}"/>
                  </a:ext>
                </a:extLst>
              </p:cNvPr>
              <p:cNvGrpSpPr/>
              <p:nvPr/>
            </p:nvGrpSpPr>
            <p:grpSpPr>
              <a:xfrm>
                <a:off x="1446933" y="1539319"/>
                <a:ext cx="5972561" cy="2202072"/>
                <a:chOff x="1637849" y="1850814"/>
                <a:chExt cx="5972561" cy="2202072"/>
              </a:xfrm>
            </p:grpSpPr>
            <p:sp>
              <p:nvSpPr>
                <p:cNvPr id="963" name="Freeform: Shape 962">
                  <a:extLst>
                    <a:ext uri="{FF2B5EF4-FFF2-40B4-BE49-F238E27FC236}">
                      <a16:creationId xmlns:a16="http://schemas.microsoft.com/office/drawing/2014/main" id="{2DCAE6AF-A72C-20B5-9609-7C92E408C024}"/>
                    </a:ext>
                  </a:extLst>
                </p:cNvPr>
                <p:cNvSpPr/>
                <p:nvPr/>
              </p:nvSpPr>
              <p:spPr>
                <a:xfrm>
                  <a:off x="1670842" y="1884662"/>
                  <a:ext cx="5906823" cy="2134374"/>
                </a:xfrm>
                <a:custGeom>
                  <a:avLst/>
                  <a:gdLst>
                    <a:gd name="connsiteX0" fmla="*/ 0 w 3547014"/>
                    <a:gd name="connsiteY0" fmla="*/ 0 h 1279302"/>
                    <a:gd name="connsiteX1" fmla="*/ 204121 w 3547014"/>
                    <a:gd name="connsiteY1" fmla="*/ 0 h 1279302"/>
                    <a:gd name="connsiteX2" fmla="*/ 204121 w 3547014"/>
                    <a:gd name="connsiteY2" fmla="*/ 4477 h 1279302"/>
                    <a:gd name="connsiteX3" fmla="*/ 204121 w 3547014"/>
                    <a:gd name="connsiteY3" fmla="*/ 4477 h 1279302"/>
                    <a:gd name="connsiteX4" fmla="*/ 211455 w 3547014"/>
                    <a:gd name="connsiteY4" fmla="*/ 4477 h 1279302"/>
                    <a:gd name="connsiteX5" fmla="*/ 211455 w 3547014"/>
                    <a:gd name="connsiteY5" fmla="*/ 9620 h 1279302"/>
                    <a:gd name="connsiteX6" fmla="*/ 211455 w 3547014"/>
                    <a:gd name="connsiteY6" fmla="*/ 9620 h 1279302"/>
                    <a:gd name="connsiteX7" fmla="*/ 226028 w 3547014"/>
                    <a:gd name="connsiteY7" fmla="*/ 9620 h 1279302"/>
                    <a:gd name="connsiteX8" fmla="*/ 226028 w 3547014"/>
                    <a:gd name="connsiteY8" fmla="*/ 9620 h 1279302"/>
                    <a:gd name="connsiteX9" fmla="*/ 226028 w 3547014"/>
                    <a:gd name="connsiteY9" fmla="*/ 9620 h 1279302"/>
                    <a:gd name="connsiteX10" fmla="*/ 284321 w 3547014"/>
                    <a:gd name="connsiteY10" fmla="*/ 9620 h 1279302"/>
                    <a:gd name="connsiteX11" fmla="*/ 284321 w 3547014"/>
                    <a:gd name="connsiteY11" fmla="*/ 14764 h 1279302"/>
                    <a:gd name="connsiteX12" fmla="*/ 284321 w 3547014"/>
                    <a:gd name="connsiteY12" fmla="*/ 14764 h 1279302"/>
                    <a:gd name="connsiteX13" fmla="*/ 298895 w 3547014"/>
                    <a:gd name="connsiteY13" fmla="*/ 14764 h 1279302"/>
                    <a:gd name="connsiteX14" fmla="*/ 298895 w 3547014"/>
                    <a:gd name="connsiteY14" fmla="*/ 20003 h 1279302"/>
                    <a:gd name="connsiteX15" fmla="*/ 298895 w 3547014"/>
                    <a:gd name="connsiteY15" fmla="*/ 20003 h 1279302"/>
                    <a:gd name="connsiteX16" fmla="*/ 317183 w 3547014"/>
                    <a:gd name="connsiteY16" fmla="*/ 20003 h 1279302"/>
                    <a:gd name="connsiteX17" fmla="*/ 317183 w 3547014"/>
                    <a:gd name="connsiteY17" fmla="*/ 30289 h 1279302"/>
                    <a:gd name="connsiteX18" fmla="*/ 317183 w 3547014"/>
                    <a:gd name="connsiteY18" fmla="*/ 30289 h 1279302"/>
                    <a:gd name="connsiteX19" fmla="*/ 317183 w 3547014"/>
                    <a:gd name="connsiteY19" fmla="*/ 30289 h 1279302"/>
                    <a:gd name="connsiteX20" fmla="*/ 317183 w 3547014"/>
                    <a:gd name="connsiteY20" fmla="*/ 30289 h 1279302"/>
                    <a:gd name="connsiteX21" fmla="*/ 317183 w 3547014"/>
                    <a:gd name="connsiteY21" fmla="*/ 30289 h 1279302"/>
                    <a:gd name="connsiteX22" fmla="*/ 320802 w 3547014"/>
                    <a:gd name="connsiteY22" fmla="*/ 30289 h 1279302"/>
                    <a:gd name="connsiteX23" fmla="*/ 320802 w 3547014"/>
                    <a:gd name="connsiteY23" fmla="*/ 40481 h 1279302"/>
                    <a:gd name="connsiteX24" fmla="*/ 320802 w 3547014"/>
                    <a:gd name="connsiteY24" fmla="*/ 40481 h 1279302"/>
                    <a:gd name="connsiteX25" fmla="*/ 320802 w 3547014"/>
                    <a:gd name="connsiteY25" fmla="*/ 40481 h 1279302"/>
                    <a:gd name="connsiteX26" fmla="*/ 320802 w 3547014"/>
                    <a:gd name="connsiteY26" fmla="*/ 40481 h 1279302"/>
                    <a:gd name="connsiteX27" fmla="*/ 320802 w 3547014"/>
                    <a:gd name="connsiteY27" fmla="*/ 40481 h 1279302"/>
                    <a:gd name="connsiteX28" fmla="*/ 328136 w 3547014"/>
                    <a:gd name="connsiteY28" fmla="*/ 40481 h 1279302"/>
                    <a:gd name="connsiteX29" fmla="*/ 328136 w 3547014"/>
                    <a:gd name="connsiteY29" fmla="*/ 45625 h 1279302"/>
                    <a:gd name="connsiteX30" fmla="*/ 328136 w 3547014"/>
                    <a:gd name="connsiteY30" fmla="*/ 45625 h 1279302"/>
                    <a:gd name="connsiteX31" fmla="*/ 335375 w 3547014"/>
                    <a:gd name="connsiteY31" fmla="*/ 45625 h 1279302"/>
                    <a:gd name="connsiteX32" fmla="*/ 335375 w 3547014"/>
                    <a:gd name="connsiteY32" fmla="*/ 50768 h 1279302"/>
                    <a:gd name="connsiteX33" fmla="*/ 335375 w 3547014"/>
                    <a:gd name="connsiteY33" fmla="*/ 50768 h 1279302"/>
                    <a:gd name="connsiteX34" fmla="*/ 338995 w 3547014"/>
                    <a:gd name="connsiteY34" fmla="*/ 50768 h 1279302"/>
                    <a:gd name="connsiteX35" fmla="*/ 338995 w 3547014"/>
                    <a:gd name="connsiteY35" fmla="*/ 55912 h 1279302"/>
                    <a:gd name="connsiteX36" fmla="*/ 338995 w 3547014"/>
                    <a:gd name="connsiteY36" fmla="*/ 55912 h 1279302"/>
                    <a:gd name="connsiteX37" fmla="*/ 346329 w 3547014"/>
                    <a:gd name="connsiteY37" fmla="*/ 55912 h 1279302"/>
                    <a:gd name="connsiteX38" fmla="*/ 346329 w 3547014"/>
                    <a:gd name="connsiteY38" fmla="*/ 61055 h 1279302"/>
                    <a:gd name="connsiteX39" fmla="*/ 346329 w 3547014"/>
                    <a:gd name="connsiteY39" fmla="*/ 61055 h 1279302"/>
                    <a:gd name="connsiteX40" fmla="*/ 368237 w 3547014"/>
                    <a:gd name="connsiteY40" fmla="*/ 61055 h 1279302"/>
                    <a:gd name="connsiteX41" fmla="*/ 368237 w 3547014"/>
                    <a:gd name="connsiteY41" fmla="*/ 66294 h 1279302"/>
                    <a:gd name="connsiteX42" fmla="*/ 368237 w 3547014"/>
                    <a:gd name="connsiteY42" fmla="*/ 66294 h 1279302"/>
                    <a:gd name="connsiteX43" fmla="*/ 397383 w 3547014"/>
                    <a:gd name="connsiteY43" fmla="*/ 66294 h 1279302"/>
                    <a:gd name="connsiteX44" fmla="*/ 397383 w 3547014"/>
                    <a:gd name="connsiteY44" fmla="*/ 66294 h 1279302"/>
                    <a:gd name="connsiteX45" fmla="*/ 397383 w 3547014"/>
                    <a:gd name="connsiteY45" fmla="*/ 66294 h 1279302"/>
                    <a:gd name="connsiteX46" fmla="*/ 408337 w 3547014"/>
                    <a:gd name="connsiteY46" fmla="*/ 66294 h 1279302"/>
                    <a:gd name="connsiteX47" fmla="*/ 408337 w 3547014"/>
                    <a:gd name="connsiteY47" fmla="*/ 71533 h 1279302"/>
                    <a:gd name="connsiteX48" fmla="*/ 408337 w 3547014"/>
                    <a:gd name="connsiteY48" fmla="*/ 71533 h 1279302"/>
                    <a:gd name="connsiteX49" fmla="*/ 419195 w 3547014"/>
                    <a:gd name="connsiteY49" fmla="*/ 71533 h 1279302"/>
                    <a:gd name="connsiteX50" fmla="*/ 419195 w 3547014"/>
                    <a:gd name="connsiteY50" fmla="*/ 76867 h 1279302"/>
                    <a:gd name="connsiteX51" fmla="*/ 419195 w 3547014"/>
                    <a:gd name="connsiteY51" fmla="*/ 76867 h 1279302"/>
                    <a:gd name="connsiteX52" fmla="*/ 430149 w 3547014"/>
                    <a:gd name="connsiteY52" fmla="*/ 76867 h 1279302"/>
                    <a:gd name="connsiteX53" fmla="*/ 430149 w 3547014"/>
                    <a:gd name="connsiteY53" fmla="*/ 87440 h 1279302"/>
                    <a:gd name="connsiteX54" fmla="*/ 430149 w 3547014"/>
                    <a:gd name="connsiteY54" fmla="*/ 87440 h 1279302"/>
                    <a:gd name="connsiteX55" fmla="*/ 430149 w 3547014"/>
                    <a:gd name="connsiteY55" fmla="*/ 87440 h 1279302"/>
                    <a:gd name="connsiteX56" fmla="*/ 430149 w 3547014"/>
                    <a:gd name="connsiteY56" fmla="*/ 87440 h 1279302"/>
                    <a:gd name="connsiteX57" fmla="*/ 430149 w 3547014"/>
                    <a:gd name="connsiteY57" fmla="*/ 87440 h 1279302"/>
                    <a:gd name="connsiteX58" fmla="*/ 433864 w 3547014"/>
                    <a:gd name="connsiteY58" fmla="*/ 87440 h 1279302"/>
                    <a:gd name="connsiteX59" fmla="*/ 433864 w 3547014"/>
                    <a:gd name="connsiteY59" fmla="*/ 87440 h 1279302"/>
                    <a:gd name="connsiteX60" fmla="*/ 433864 w 3547014"/>
                    <a:gd name="connsiteY60" fmla="*/ 87440 h 1279302"/>
                    <a:gd name="connsiteX61" fmla="*/ 437483 w 3547014"/>
                    <a:gd name="connsiteY61" fmla="*/ 87440 h 1279302"/>
                    <a:gd name="connsiteX62" fmla="*/ 437483 w 3547014"/>
                    <a:gd name="connsiteY62" fmla="*/ 92488 h 1279302"/>
                    <a:gd name="connsiteX63" fmla="*/ 437483 w 3547014"/>
                    <a:gd name="connsiteY63" fmla="*/ 92488 h 1279302"/>
                    <a:gd name="connsiteX64" fmla="*/ 459296 w 3547014"/>
                    <a:gd name="connsiteY64" fmla="*/ 92488 h 1279302"/>
                    <a:gd name="connsiteX65" fmla="*/ 459296 w 3547014"/>
                    <a:gd name="connsiteY65" fmla="*/ 92488 h 1279302"/>
                    <a:gd name="connsiteX66" fmla="*/ 459296 w 3547014"/>
                    <a:gd name="connsiteY66" fmla="*/ 92488 h 1279302"/>
                    <a:gd name="connsiteX67" fmla="*/ 492157 w 3547014"/>
                    <a:gd name="connsiteY67" fmla="*/ 92488 h 1279302"/>
                    <a:gd name="connsiteX68" fmla="*/ 492157 w 3547014"/>
                    <a:gd name="connsiteY68" fmla="*/ 97727 h 1279302"/>
                    <a:gd name="connsiteX69" fmla="*/ 492157 w 3547014"/>
                    <a:gd name="connsiteY69" fmla="*/ 97727 h 1279302"/>
                    <a:gd name="connsiteX70" fmla="*/ 499396 w 3547014"/>
                    <a:gd name="connsiteY70" fmla="*/ 97727 h 1279302"/>
                    <a:gd name="connsiteX71" fmla="*/ 499396 w 3547014"/>
                    <a:gd name="connsiteY71" fmla="*/ 102965 h 1279302"/>
                    <a:gd name="connsiteX72" fmla="*/ 499396 w 3547014"/>
                    <a:gd name="connsiteY72" fmla="*/ 102965 h 1279302"/>
                    <a:gd name="connsiteX73" fmla="*/ 543211 w 3547014"/>
                    <a:gd name="connsiteY73" fmla="*/ 102965 h 1279302"/>
                    <a:gd name="connsiteX74" fmla="*/ 543211 w 3547014"/>
                    <a:gd name="connsiteY74" fmla="*/ 108299 h 1279302"/>
                    <a:gd name="connsiteX75" fmla="*/ 543211 w 3547014"/>
                    <a:gd name="connsiteY75" fmla="*/ 108299 h 1279302"/>
                    <a:gd name="connsiteX76" fmla="*/ 557784 w 3547014"/>
                    <a:gd name="connsiteY76" fmla="*/ 108299 h 1279302"/>
                    <a:gd name="connsiteX77" fmla="*/ 557784 w 3547014"/>
                    <a:gd name="connsiteY77" fmla="*/ 108299 h 1279302"/>
                    <a:gd name="connsiteX78" fmla="*/ 557784 w 3547014"/>
                    <a:gd name="connsiteY78" fmla="*/ 108299 h 1279302"/>
                    <a:gd name="connsiteX79" fmla="*/ 575977 w 3547014"/>
                    <a:gd name="connsiteY79" fmla="*/ 108299 h 1279302"/>
                    <a:gd name="connsiteX80" fmla="*/ 575977 w 3547014"/>
                    <a:gd name="connsiteY80" fmla="*/ 113824 h 1279302"/>
                    <a:gd name="connsiteX81" fmla="*/ 575977 w 3547014"/>
                    <a:gd name="connsiteY81" fmla="*/ 113824 h 1279302"/>
                    <a:gd name="connsiteX82" fmla="*/ 612458 w 3547014"/>
                    <a:gd name="connsiteY82" fmla="*/ 113824 h 1279302"/>
                    <a:gd name="connsiteX83" fmla="*/ 612458 w 3547014"/>
                    <a:gd name="connsiteY83" fmla="*/ 113824 h 1279302"/>
                    <a:gd name="connsiteX84" fmla="*/ 612458 w 3547014"/>
                    <a:gd name="connsiteY84" fmla="*/ 113824 h 1279302"/>
                    <a:gd name="connsiteX85" fmla="*/ 616077 w 3547014"/>
                    <a:gd name="connsiteY85" fmla="*/ 113824 h 1279302"/>
                    <a:gd name="connsiteX86" fmla="*/ 616077 w 3547014"/>
                    <a:gd name="connsiteY86" fmla="*/ 118967 h 1279302"/>
                    <a:gd name="connsiteX87" fmla="*/ 616077 w 3547014"/>
                    <a:gd name="connsiteY87" fmla="*/ 118967 h 1279302"/>
                    <a:gd name="connsiteX88" fmla="*/ 627031 w 3547014"/>
                    <a:gd name="connsiteY88" fmla="*/ 118967 h 1279302"/>
                    <a:gd name="connsiteX89" fmla="*/ 627031 w 3547014"/>
                    <a:gd name="connsiteY89" fmla="*/ 124111 h 1279302"/>
                    <a:gd name="connsiteX90" fmla="*/ 627031 w 3547014"/>
                    <a:gd name="connsiteY90" fmla="*/ 124111 h 1279302"/>
                    <a:gd name="connsiteX91" fmla="*/ 648938 w 3547014"/>
                    <a:gd name="connsiteY91" fmla="*/ 124111 h 1279302"/>
                    <a:gd name="connsiteX92" fmla="*/ 648938 w 3547014"/>
                    <a:gd name="connsiteY92" fmla="*/ 124111 h 1279302"/>
                    <a:gd name="connsiteX93" fmla="*/ 648938 w 3547014"/>
                    <a:gd name="connsiteY93" fmla="*/ 124111 h 1279302"/>
                    <a:gd name="connsiteX94" fmla="*/ 670751 w 3547014"/>
                    <a:gd name="connsiteY94" fmla="*/ 124111 h 1279302"/>
                    <a:gd name="connsiteX95" fmla="*/ 670751 w 3547014"/>
                    <a:gd name="connsiteY95" fmla="*/ 129349 h 1279302"/>
                    <a:gd name="connsiteX96" fmla="*/ 670751 w 3547014"/>
                    <a:gd name="connsiteY96" fmla="*/ 129349 h 1279302"/>
                    <a:gd name="connsiteX97" fmla="*/ 674465 w 3547014"/>
                    <a:gd name="connsiteY97" fmla="*/ 129349 h 1279302"/>
                    <a:gd name="connsiteX98" fmla="*/ 674465 w 3547014"/>
                    <a:gd name="connsiteY98" fmla="*/ 134684 h 1279302"/>
                    <a:gd name="connsiteX99" fmla="*/ 674465 w 3547014"/>
                    <a:gd name="connsiteY99" fmla="*/ 134684 h 1279302"/>
                    <a:gd name="connsiteX100" fmla="*/ 685324 w 3547014"/>
                    <a:gd name="connsiteY100" fmla="*/ 134684 h 1279302"/>
                    <a:gd name="connsiteX101" fmla="*/ 685324 w 3547014"/>
                    <a:gd name="connsiteY101" fmla="*/ 140018 h 1279302"/>
                    <a:gd name="connsiteX102" fmla="*/ 685324 w 3547014"/>
                    <a:gd name="connsiteY102" fmla="*/ 140018 h 1279302"/>
                    <a:gd name="connsiteX103" fmla="*/ 692658 w 3547014"/>
                    <a:gd name="connsiteY103" fmla="*/ 140018 h 1279302"/>
                    <a:gd name="connsiteX104" fmla="*/ 692658 w 3547014"/>
                    <a:gd name="connsiteY104" fmla="*/ 145447 h 1279302"/>
                    <a:gd name="connsiteX105" fmla="*/ 692658 w 3547014"/>
                    <a:gd name="connsiteY105" fmla="*/ 145447 h 1279302"/>
                    <a:gd name="connsiteX106" fmla="*/ 732758 w 3547014"/>
                    <a:gd name="connsiteY106" fmla="*/ 145447 h 1279302"/>
                    <a:gd name="connsiteX107" fmla="*/ 732758 w 3547014"/>
                    <a:gd name="connsiteY107" fmla="*/ 150686 h 1279302"/>
                    <a:gd name="connsiteX108" fmla="*/ 732758 w 3547014"/>
                    <a:gd name="connsiteY108" fmla="*/ 150686 h 1279302"/>
                    <a:gd name="connsiteX109" fmla="*/ 743712 w 3547014"/>
                    <a:gd name="connsiteY109" fmla="*/ 150686 h 1279302"/>
                    <a:gd name="connsiteX110" fmla="*/ 743712 w 3547014"/>
                    <a:gd name="connsiteY110" fmla="*/ 150686 h 1279302"/>
                    <a:gd name="connsiteX111" fmla="*/ 743712 w 3547014"/>
                    <a:gd name="connsiteY111" fmla="*/ 150686 h 1279302"/>
                    <a:gd name="connsiteX112" fmla="*/ 758285 w 3547014"/>
                    <a:gd name="connsiteY112" fmla="*/ 150686 h 1279302"/>
                    <a:gd name="connsiteX113" fmla="*/ 758285 w 3547014"/>
                    <a:gd name="connsiteY113" fmla="*/ 161639 h 1279302"/>
                    <a:gd name="connsiteX114" fmla="*/ 758285 w 3547014"/>
                    <a:gd name="connsiteY114" fmla="*/ 161639 h 1279302"/>
                    <a:gd name="connsiteX115" fmla="*/ 758285 w 3547014"/>
                    <a:gd name="connsiteY115" fmla="*/ 161639 h 1279302"/>
                    <a:gd name="connsiteX116" fmla="*/ 758285 w 3547014"/>
                    <a:gd name="connsiteY116" fmla="*/ 161639 h 1279302"/>
                    <a:gd name="connsiteX117" fmla="*/ 758285 w 3547014"/>
                    <a:gd name="connsiteY117" fmla="*/ 161639 h 1279302"/>
                    <a:gd name="connsiteX118" fmla="*/ 769239 w 3547014"/>
                    <a:gd name="connsiteY118" fmla="*/ 161639 h 1279302"/>
                    <a:gd name="connsiteX119" fmla="*/ 769239 w 3547014"/>
                    <a:gd name="connsiteY119" fmla="*/ 166783 h 1279302"/>
                    <a:gd name="connsiteX120" fmla="*/ 769239 w 3547014"/>
                    <a:gd name="connsiteY120" fmla="*/ 166783 h 1279302"/>
                    <a:gd name="connsiteX121" fmla="*/ 776478 w 3547014"/>
                    <a:gd name="connsiteY121" fmla="*/ 166783 h 1279302"/>
                    <a:gd name="connsiteX122" fmla="*/ 776478 w 3547014"/>
                    <a:gd name="connsiteY122" fmla="*/ 172212 h 1279302"/>
                    <a:gd name="connsiteX123" fmla="*/ 776478 w 3547014"/>
                    <a:gd name="connsiteY123" fmla="*/ 172212 h 1279302"/>
                    <a:gd name="connsiteX124" fmla="*/ 780098 w 3547014"/>
                    <a:gd name="connsiteY124" fmla="*/ 172212 h 1279302"/>
                    <a:gd name="connsiteX125" fmla="*/ 780098 w 3547014"/>
                    <a:gd name="connsiteY125" fmla="*/ 177356 h 1279302"/>
                    <a:gd name="connsiteX126" fmla="*/ 780098 w 3547014"/>
                    <a:gd name="connsiteY126" fmla="*/ 177356 h 1279302"/>
                    <a:gd name="connsiteX127" fmla="*/ 798386 w 3547014"/>
                    <a:gd name="connsiteY127" fmla="*/ 177356 h 1279302"/>
                    <a:gd name="connsiteX128" fmla="*/ 798386 w 3547014"/>
                    <a:gd name="connsiteY128" fmla="*/ 188309 h 1279302"/>
                    <a:gd name="connsiteX129" fmla="*/ 798386 w 3547014"/>
                    <a:gd name="connsiteY129" fmla="*/ 188309 h 1279302"/>
                    <a:gd name="connsiteX130" fmla="*/ 798386 w 3547014"/>
                    <a:gd name="connsiteY130" fmla="*/ 188309 h 1279302"/>
                    <a:gd name="connsiteX131" fmla="*/ 798386 w 3547014"/>
                    <a:gd name="connsiteY131" fmla="*/ 188309 h 1279302"/>
                    <a:gd name="connsiteX132" fmla="*/ 798386 w 3547014"/>
                    <a:gd name="connsiteY132" fmla="*/ 188309 h 1279302"/>
                    <a:gd name="connsiteX133" fmla="*/ 802005 w 3547014"/>
                    <a:gd name="connsiteY133" fmla="*/ 188309 h 1279302"/>
                    <a:gd name="connsiteX134" fmla="*/ 802005 w 3547014"/>
                    <a:gd name="connsiteY134" fmla="*/ 193643 h 1279302"/>
                    <a:gd name="connsiteX135" fmla="*/ 802005 w 3547014"/>
                    <a:gd name="connsiteY135" fmla="*/ 193643 h 1279302"/>
                    <a:gd name="connsiteX136" fmla="*/ 805625 w 3547014"/>
                    <a:gd name="connsiteY136" fmla="*/ 193643 h 1279302"/>
                    <a:gd name="connsiteX137" fmla="*/ 805625 w 3547014"/>
                    <a:gd name="connsiteY137" fmla="*/ 198882 h 1279302"/>
                    <a:gd name="connsiteX138" fmla="*/ 805625 w 3547014"/>
                    <a:gd name="connsiteY138" fmla="*/ 198882 h 1279302"/>
                    <a:gd name="connsiteX139" fmla="*/ 805625 w 3547014"/>
                    <a:gd name="connsiteY139" fmla="*/ 198882 h 1279302"/>
                    <a:gd name="connsiteX140" fmla="*/ 805625 w 3547014"/>
                    <a:gd name="connsiteY140" fmla="*/ 198882 h 1279302"/>
                    <a:gd name="connsiteX141" fmla="*/ 805625 w 3547014"/>
                    <a:gd name="connsiteY141" fmla="*/ 198882 h 1279302"/>
                    <a:gd name="connsiteX142" fmla="*/ 809339 w 3547014"/>
                    <a:gd name="connsiteY142" fmla="*/ 198882 h 1279302"/>
                    <a:gd name="connsiteX143" fmla="*/ 809339 w 3547014"/>
                    <a:gd name="connsiteY143" fmla="*/ 204026 h 1279302"/>
                    <a:gd name="connsiteX144" fmla="*/ 809339 w 3547014"/>
                    <a:gd name="connsiteY144" fmla="*/ 204026 h 1279302"/>
                    <a:gd name="connsiteX145" fmla="*/ 809339 w 3547014"/>
                    <a:gd name="connsiteY145" fmla="*/ 204026 h 1279302"/>
                    <a:gd name="connsiteX146" fmla="*/ 809339 w 3547014"/>
                    <a:gd name="connsiteY146" fmla="*/ 204026 h 1279302"/>
                    <a:gd name="connsiteX147" fmla="*/ 809339 w 3547014"/>
                    <a:gd name="connsiteY147" fmla="*/ 204026 h 1279302"/>
                    <a:gd name="connsiteX148" fmla="*/ 827532 w 3547014"/>
                    <a:gd name="connsiteY148" fmla="*/ 204026 h 1279302"/>
                    <a:gd name="connsiteX149" fmla="*/ 827532 w 3547014"/>
                    <a:gd name="connsiteY149" fmla="*/ 209455 h 1279302"/>
                    <a:gd name="connsiteX150" fmla="*/ 827532 w 3547014"/>
                    <a:gd name="connsiteY150" fmla="*/ 209455 h 1279302"/>
                    <a:gd name="connsiteX151" fmla="*/ 842105 w 3547014"/>
                    <a:gd name="connsiteY151" fmla="*/ 209455 h 1279302"/>
                    <a:gd name="connsiteX152" fmla="*/ 842105 w 3547014"/>
                    <a:gd name="connsiteY152" fmla="*/ 214789 h 1279302"/>
                    <a:gd name="connsiteX153" fmla="*/ 842105 w 3547014"/>
                    <a:gd name="connsiteY153" fmla="*/ 214789 h 1279302"/>
                    <a:gd name="connsiteX154" fmla="*/ 845725 w 3547014"/>
                    <a:gd name="connsiteY154" fmla="*/ 214789 h 1279302"/>
                    <a:gd name="connsiteX155" fmla="*/ 845725 w 3547014"/>
                    <a:gd name="connsiteY155" fmla="*/ 220028 h 1279302"/>
                    <a:gd name="connsiteX156" fmla="*/ 845725 w 3547014"/>
                    <a:gd name="connsiteY156" fmla="*/ 220028 h 1279302"/>
                    <a:gd name="connsiteX157" fmla="*/ 860298 w 3547014"/>
                    <a:gd name="connsiteY157" fmla="*/ 220028 h 1279302"/>
                    <a:gd name="connsiteX158" fmla="*/ 860298 w 3547014"/>
                    <a:gd name="connsiteY158" fmla="*/ 225362 h 1279302"/>
                    <a:gd name="connsiteX159" fmla="*/ 860298 w 3547014"/>
                    <a:gd name="connsiteY159" fmla="*/ 225362 h 1279302"/>
                    <a:gd name="connsiteX160" fmla="*/ 867632 w 3547014"/>
                    <a:gd name="connsiteY160" fmla="*/ 225362 h 1279302"/>
                    <a:gd name="connsiteX161" fmla="*/ 867632 w 3547014"/>
                    <a:gd name="connsiteY161" fmla="*/ 230696 h 1279302"/>
                    <a:gd name="connsiteX162" fmla="*/ 867632 w 3547014"/>
                    <a:gd name="connsiteY162" fmla="*/ 230696 h 1279302"/>
                    <a:gd name="connsiteX163" fmla="*/ 874967 w 3547014"/>
                    <a:gd name="connsiteY163" fmla="*/ 230696 h 1279302"/>
                    <a:gd name="connsiteX164" fmla="*/ 874967 w 3547014"/>
                    <a:gd name="connsiteY164" fmla="*/ 235934 h 1279302"/>
                    <a:gd name="connsiteX165" fmla="*/ 874967 w 3547014"/>
                    <a:gd name="connsiteY165" fmla="*/ 235934 h 1279302"/>
                    <a:gd name="connsiteX166" fmla="*/ 878586 w 3547014"/>
                    <a:gd name="connsiteY166" fmla="*/ 235934 h 1279302"/>
                    <a:gd name="connsiteX167" fmla="*/ 878586 w 3547014"/>
                    <a:gd name="connsiteY167" fmla="*/ 246793 h 1279302"/>
                    <a:gd name="connsiteX168" fmla="*/ 878586 w 3547014"/>
                    <a:gd name="connsiteY168" fmla="*/ 246793 h 1279302"/>
                    <a:gd name="connsiteX169" fmla="*/ 878586 w 3547014"/>
                    <a:gd name="connsiteY169" fmla="*/ 246793 h 1279302"/>
                    <a:gd name="connsiteX170" fmla="*/ 878586 w 3547014"/>
                    <a:gd name="connsiteY170" fmla="*/ 246793 h 1279302"/>
                    <a:gd name="connsiteX171" fmla="*/ 878586 w 3547014"/>
                    <a:gd name="connsiteY171" fmla="*/ 246793 h 1279302"/>
                    <a:gd name="connsiteX172" fmla="*/ 907733 w 3547014"/>
                    <a:gd name="connsiteY172" fmla="*/ 246793 h 1279302"/>
                    <a:gd name="connsiteX173" fmla="*/ 907733 w 3547014"/>
                    <a:gd name="connsiteY173" fmla="*/ 246793 h 1279302"/>
                    <a:gd name="connsiteX174" fmla="*/ 907733 w 3547014"/>
                    <a:gd name="connsiteY174" fmla="*/ 246793 h 1279302"/>
                    <a:gd name="connsiteX175" fmla="*/ 907733 w 3547014"/>
                    <a:gd name="connsiteY175" fmla="*/ 246793 h 1279302"/>
                    <a:gd name="connsiteX176" fmla="*/ 907733 w 3547014"/>
                    <a:gd name="connsiteY176" fmla="*/ 246793 h 1279302"/>
                    <a:gd name="connsiteX177" fmla="*/ 907733 w 3547014"/>
                    <a:gd name="connsiteY177" fmla="*/ 246793 h 1279302"/>
                    <a:gd name="connsiteX178" fmla="*/ 918686 w 3547014"/>
                    <a:gd name="connsiteY178" fmla="*/ 246793 h 1279302"/>
                    <a:gd name="connsiteX179" fmla="*/ 918686 w 3547014"/>
                    <a:gd name="connsiteY179" fmla="*/ 252127 h 1279302"/>
                    <a:gd name="connsiteX180" fmla="*/ 918686 w 3547014"/>
                    <a:gd name="connsiteY180" fmla="*/ 252127 h 1279302"/>
                    <a:gd name="connsiteX181" fmla="*/ 922306 w 3547014"/>
                    <a:gd name="connsiteY181" fmla="*/ 252127 h 1279302"/>
                    <a:gd name="connsiteX182" fmla="*/ 922306 w 3547014"/>
                    <a:gd name="connsiteY182" fmla="*/ 252127 h 1279302"/>
                    <a:gd name="connsiteX183" fmla="*/ 922306 w 3547014"/>
                    <a:gd name="connsiteY183" fmla="*/ 252127 h 1279302"/>
                    <a:gd name="connsiteX184" fmla="*/ 925925 w 3547014"/>
                    <a:gd name="connsiteY184" fmla="*/ 252127 h 1279302"/>
                    <a:gd name="connsiteX185" fmla="*/ 925925 w 3547014"/>
                    <a:gd name="connsiteY185" fmla="*/ 252127 h 1279302"/>
                    <a:gd name="connsiteX186" fmla="*/ 925925 w 3547014"/>
                    <a:gd name="connsiteY186" fmla="*/ 252127 h 1279302"/>
                    <a:gd name="connsiteX187" fmla="*/ 933260 w 3547014"/>
                    <a:gd name="connsiteY187" fmla="*/ 252127 h 1279302"/>
                    <a:gd name="connsiteX188" fmla="*/ 933260 w 3547014"/>
                    <a:gd name="connsiteY188" fmla="*/ 257270 h 1279302"/>
                    <a:gd name="connsiteX189" fmla="*/ 933260 w 3547014"/>
                    <a:gd name="connsiteY189" fmla="*/ 257270 h 1279302"/>
                    <a:gd name="connsiteX190" fmla="*/ 940499 w 3547014"/>
                    <a:gd name="connsiteY190" fmla="*/ 257270 h 1279302"/>
                    <a:gd name="connsiteX191" fmla="*/ 940499 w 3547014"/>
                    <a:gd name="connsiteY191" fmla="*/ 262319 h 1279302"/>
                    <a:gd name="connsiteX192" fmla="*/ 940499 w 3547014"/>
                    <a:gd name="connsiteY192" fmla="*/ 262319 h 1279302"/>
                    <a:gd name="connsiteX193" fmla="*/ 973360 w 3547014"/>
                    <a:gd name="connsiteY193" fmla="*/ 262319 h 1279302"/>
                    <a:gd name="connsiteX194" fmla="*/ 973360 w 3547014"/>
                    <a:gd name="connsiteY194" fmla="*/ 262319 h 1279302"/>
                    <a:gd name="connsiteX195" fmla="*/ 973360 w 3547014"/>
                    <a:gd name="connsiteY195" fmla="*/ 262319 h 1279302"/>
                    <a:gd name="connsiteX196" fmla="*/ 976979 w 3547014"/>
                    <a:gd name="connsiteY196" fmla="*/ 262319 h 1279302"/>
                    <a:gd name="connsiteX197" fmla="*/ 976979 w 3547014"/>
                    <a:gd name="connsiteY197" fmla="*/ 267462 h 1279302"/>
                    <a:gd name="connsiteX198" fmla="*/ 976979 w 3547014"/>
                    <a:gd name="connsiteY198" fmla="*/ 267462 h 1279302"/>
                    <a:gd name="connsiteX199" fmla="*/ 980599 w 3547014"/>
                    <a:gd name="connsiteY199" fmla="*/ 267462 h 1279302"/>
                    <a:gd name="connsiteX200" fmla="*/ 980599 w 3547014"/>
                    <a:gd name="connsiteY200" fmla="*/ 272891 h 1279302"/>
                    <a:gd name="connsiteX201" fmla="*/ 980599 w 3547014"/>
                    <a:gd name="connsiteY201" fmla="*/ 272891 h 1279302"/>
                    <a:gd name="connsiteX202" fmla="*/ 987933 w 3547014"/>
                    <a:gd name="connsiteY202" fmla="*/ 272891 h 1279302"/>
                    <a:gd name="connsiteX203" fmla="*/ 987933 w 3547014"/>
                    <a:gd name="connsiteY203" fmla="*/ 278130 h 1279302"/>
                    <a:gd name="connsiteX204" fmla="*/ 987933 w 3547014"/>
                    <a:gd name="connsiteY204" fmla="*/ 278130 h 1279302"/>
                    <a:gd name="connsiteX205" fmla="*/ 998887 w 3547014"/>
                    <a:gd name="connsiteY205" fmla="*/ 278130 h 1279302"/>
                    <a:gd name="connsiteX206" fmla="*/ 998887 w 3547014"/>
                    <a:gd name="connsiteY206" fmla="*/ 278130 h 1279302"/>
                    <a:gd name="connsiteX207" fmla="*/ 998887 w 3547014"/>
                    <a:gd name="connsiteY207" fmla="*/ 278130 h 1279302"/>
                    <a:gd name="connsiteX208" fmla="*/ 1002506 w 3547014"/>
                    <a:gd name="connsiteY208" fmla="*/ 278130 h 1279302"/>
                    <a:gd name="connsiteX209" fmla="*/ 1002506 w 3547014"/>
                    <a:gd name="connsiteY209" fmla="*/ 283750 h 1279302"/>
                    <a:gd name="connsiteX210" fmla="*/ 1002506 w 3547014"/>
                    <a:gd name="connsiteY210" fmla="*/ 283750 h 1279302"/>
                    <a:gd name="connsiteX211" fmla="*/ 1002506 w 3547014"/>
                    <a:gd name="connsiteY211" fmla="*/ 283750 h 1279302"/>
                    <a:gd name="connsiteX212" fmla="*/ 1002506 w 3547014"/>
                    <a:gd name="connsiteY212" fmla="*/ 283750 h 1279302"/>
                    <a:gd name="connsiteX213" fmla="*/ 1002506 w 3547014"/>
                    <a:gd name="connsiteY213" fmla="*/ 283750 h 1279302"/>
                    <a:gd name="connsiteX214" fmla="*/ 1013460 w 3547014"/>
                    <a:gd name="connsiteY214" fmla="*/ 283750 h 1279302"/>
                    <a:gd name="connsiteX215" fmla="*/ 1013460 w 3547014"/>
                    <a:gd name="connsiteY215" fmla="*/ 283750 h 1279302"/>
                    <a:gd name="connsiteX216" fmla="*/ 1013460 w 3547014"/>
                    <a:gd name="connsiteY216" fmla="*/ 283750 h 1279302"/>
                    <a:gd name="connsiteX217" fmla="*/ 1020699 w 3547014"/>
                    <a:gd name="connsiteY217" fmla="*/ 283750 h 1279302"/>
                    <a:gd name="connsiteX218" fmla="*/ 1020699 w 3547014"/>
                    <a:gd name="connsiteY218" fmla="*/ 294989 h 1279302"/>
                    <a:gd name="connsiteX219" fmla="*/ 1020699 w 3547014"/>
                    <a:gd name="connsiteY219" fmla="*/ 294989 h 1279302"/>
                    <a:gd name="connsiteX220" fmla="*/ 1020699 w 3547014"/>
                    <a:gd name="connsiteY220" fmla="*/ 294989 h 1279302"/>
                    <a:gd name="connsiteX221" fmla="*/ 1020699 w 3547014"/>
                    <a:gd name="connsiteY221" fmla="*/ 294989 h 1279302"/>
                    <a:gd name="connsiteX222" fmla="*/ 1020699 w 3547014"/>
                    <a:gd name="connsiteY222" fmla="*/ 294989 h 1279302"/>
                    <a:gd name="connsiteX223" fmla="*/ 1042607 w 3547014"/>
                    <a:gd name="connsiteY223" fmla="*/ 294989 h 1279302"/>
                    <a:gd name="connsiteX224" fmla="*/ 1042607 w 3547014"/>
                    <a:gd name="connsiteY224" fmla="*/ 300038 h 1279302"/>
                    <a:gd name="connsiteX225" fmla="*/ 1042607 w 3547014"/>
                    <a:gd name="connsiteY225" fmla="*/ 300038 h 1279302"/>
                    <a:gd name="connsiteX226" fmla="*/ 1046226 w 3547014"/>
                    <a:gd name="connsiteY226" fmla="*/ 300038 h 1279302"/>
                    <a:gd name="connsiteX227" fmla="*/ 1046226 w 3547014"/>
                    <a:gd name="connsiteY227" fmla="*/ 305181 h 1279302"/>
                    <a:gd name="connsiteX228" fmla="*/ 1046226 w 3547014"/>
                    <a:gd name="connsiteY228" fmla="*/ 305181 h 1279302"/>
                    <a:gd name="connsiteX229" fmla="*/ 1060799 w 3547014"/>
                    <a:gd name="connsiteY229" fmla="*/ 305181 h 1279302"/>
                    <a:gd name="connsiteX230" fmla="*/ 1060799 w 3547014"/>
                    <a:gd name="connsiteY230" fmla="*/ 315944 h 1279302"/>
                    <a:gd name="connsiteX231" fmla="*/ 1060799 w 3547014"/>
                    <a:gd name="connsiteY231" fmla="*/ 315944 h 1279302"/>
                    <a:gd name="connsiteX232" fmla="*/ 1060799 w 3547014"/>
                    <a:gd name="connsiteY232" fmla="*/ 315944 h 1279302"/>
                    <a:gd name="connsiteX233" fmla="*/ 1060799 w 3547014"/>
                    <a:gd name="connsiteY233" fmla="*/ 315944 h 1279302"/>
                    <a:gd name="connsiteX234" fmla="*/ 1060799 w 3547014"/>
                    <a:gd name="connsiteY234" fmla="*/ 315944 h 1279302"/>
                    <a:gd name="connsiteX235" fmla="*/ 1064514 w 3547014"/>
                    <a:gd name="connsiteY235" fmla="*/ 315944 h 1279302"/>
                    <a:gd name="connsiteX236" fmla="*/ 1064514 w 3547014"/>
                    <a:gd name="connsiteY236" fmla="*/ 321278 h 1279302"/>
                    <a:gd name="connsiteX237" fmla="*/ 1064514 w 3547014"/>
                    <a:gd name="connsiteY237" fmla="*/ 321278 h 1279302"/>
                    <a:gd name="connsiteX238" fmla="*/ 1079087 w 3547014"/>
                    <a:gd name="connsiteY238" fmla="*/ 321278 h 1279302"/>
                    <a:gd name="connsiteX239" fmla="*/ 1079087 w 3547014"/>
                    <a:gd name="connsiteY239" fmla="*/ 326898 h 1279302"/>
                    <a:gd name="connsiteX240" fmla="*/ 1079087 w 3547014"/>
                    <a:gd name="connsiteY240" fmla="*/ 326898 h 1279302"/>
                    <a:gd name="connsiteX241" fmla="*/ 1082707 w 3547014"/>
                    <a:gd name="connsiteY241" fmla="*/ 326898 h 1279302"/>
                    <a:gd name="connsiteX242" fmla="*/ 1082707 w 3547014"/>
                    <a:gd name="connsiteY242" fmla="*/ 332518 h 1279302"/>
                    <a:gd name="connsiteX243" fmla="*/ 1082707 w 3547014"/>
                    <a:gd name="connsiteY243" fmla="*/ 332518 h 1279302"/>
                    <a:gd name="connsiteX244" fmla="*/ 1090041 w 3547014"/>
                    <a:gd name="connsiteY244" fmla="*/ 332518 h 1279302"/>
                    <a:gd name="connsiteX245" fmla="*/ 1090041 w 3547014"/>
                    <a:gd name="connsiteY245" fmla="*/ 343662 h 1279302"/>
                    <a:gd name="connsiteX246" fmla="*/ 1090041 w 3547014"/>
                    <a:gd name="connsiteY246" fmla="*/ 343662 h 1279302"/>
                    <a:gd name="connsiteX247" fmla="*/ 1090041 w 3547014"/>
                    <a:gd name="connsiteY247" fmla="*/ 343662 h 1279302"/>
                    <a:gd name="connsiteX248" fmla="*/ 1090041 w 3547014"/>
                    <a:gd name="connsiteY248" fmla="*/ 343662 h 1279302"/>
                    <a:gd name="connsiteX249" fmla="*/ 1090041 w 3547014"/>
                    <a:gd name="connsiteY249" fmla="*/ 343662 h 1279302"/>
                    <a:gd name="connsiteX250" fmla="*/ 1100900 w 3547014"/>
                    <a:gd name="connsiteY250" fmla="*/ 343662 h 1279302"/>
                    <a:gd name="connsiteX251" fmla="*/ 1100900 w 3547014"/>
                    <a:gd name="connsiteY251" fmla="*/ 354997 h 1279302"/>
                    <a:gd name="connsiteX252" fmla="*/ 1100900 w 3547014"/>
                    <a:gd name="connsiteY252" fmla="*/ 354997 h 1279302"/>
                    <a:gd name="connsiteX253" fmla="*/ 1100900 w 3547014"/>
                    <a:gd name="connsiteY253" fmla="*/ 354997 h 1279302"/>
                    <a:gd name="connsiteX254" fmla="*/ 1100900 w 3547014"/>
                    <a:gd name="connsiteY254" fmla="*/ 354997 h 1279302"/>
                    <a:gd name="connsiteX255" fmla="*/ 1100900 w 3547014"/>
                    <a:gd name="connsiteY255" fmla="*/ 354997 h 1279302"/>
                    <a:gd name="connsiteX256" fmla="*/ 1104614 w 3547014"/>
                    <a:gd name="connsiteY256" fmla="*/ 354997 h 1279302"/>
                    <a:gd name="connsiteX257" fmla="*/ 1104614 w 3547014"/>
                    <a:gd name="connsiteY257" fmla="*/ 354997 h 1279302"/>
                    <a:gd name="connsiteX258" fmla="*/ 1104614 w 3547014"/>
                    <a:gd name="connsiteY258" fmla="*/ 354997 h 1279302"/>
                    <a:gd name="connsiteX259" fmla="*/ 1104614 w 3547014"/>
                    <a:gd name="connsiteY259" fmla="*/ 354997 h 1279302"/>
                    <a:gd name="connsiteX260" fmla="*/ 1104614 w 3547014"/>
                    <a:gd name="connsiteY260" fmla="*/ 354997 h 1279302"/>
                    <a:gd name="connsiteX261" fmla="*/ 1104614 w 3547014"/>
                    <a:gd name="connsiteY261" fmla="*/ 354997 h 1279302"/>
                    <a:gd name="connsiteX262" fmla="*/ 1108234 w 3547014"/>
                    <a:gd name="connsiteY262" fmla="*/ 354997 h 1279302"/>
                    <a:gd name="connsiteX263" fmla="*/ 1108234 w 3547014"/>
                    <a:gd name="connsiteY263" fmla="*/ 371665 h 1279302"/>
                    <a:gd name="connsiteX264" fmla="*/ 1108234 w 3547014"/>
                    <a:gd name="connsiteY264" fmla="*/ 371665 h 1279302"/>
                    <a:gd name="connsiteX265" fmla="*/ 1108234 w 3547014"/>
                    <a:gd name="connsiteY265" fmla="*/ 371665 h 1279302"/>
                    <a:gd name="connsiteX266" fmla="*/ 1108234 w 3547014"/>
                    <a:gd name="connsiteY266" fmla="*/ 371665 h 1279302"/>
                    <a:gd name="connsiteX267" fmla="*/ 1108234 w 3547014"/>
                    <a:gd name="connsiteY267" fmla="*/ 371665 h 1279302"/>
                    <a:gd name="connsiteX268" fmla="*/ 1108234 w 3547014"/>
                    <a:gd name="connsiteY268" fmla="*/ 371665 h 1279302"/>
                    <a:gd name="connsiteX269" fmla="*/ 1108234 w 3547014"/>
                    <a:gd name="connsiteY269" fmla="*/ 371665 h 1279302"/>
                    <a:gd name="connsiteX270" fmla="*/ 1108234 w 3547014"/>
                    <a:gd name="connsiteY270" fmla="*/ 371665 h 1279302"/>
                    <a:gd name="connsiteX271" fmla="*/ 1115568 w 3547014"/>
                    <a:gd name="connsiteY271" fmla="*/ 371665 h 1279302"/>
                    <a:gd name="connsiteX272" fmla="*/ 1115568 w 3547014"/>
                    <a:gd name="connsiteY272" fmla="*/ 377476 h 1279302"/>
                    <a:gd name="connsiteX273" fmla="*/ 1115568 w 3547014"/>
                    <a:gd name="connsiteY273" fmla="*/ 377476 h 1279302"/>
                    <a:gd name="connsiteX274" fmla="*/ 1126427 w 3547014"/>
                    <a:gd name="connsiteY274" fmla="*/ 377476 h 1279302"/>
                    <a:gd name="connsiteX275" fmla="*/ 1126427 w 3547014"/>
                    <a:gd name="connsiteY275" fmla="*/ 383000 h 1279302"/>
                    <a:gd name="connsiteX276" fmla="*/ 1126427 w 3547014"/>
                    <a:gd name="connsiteY276" fmla="*/ 383000 h 1279302"/>
                    <a:gd name="connsiteX277" fmla="*/ 1151954 w 3547014"/>
                    <a:gd name="connsiteY277" fmla="*/ 383000 h 1279302"/>
                    <a:gd name="connsiteX278" fmla="*/ 1151954 w 3547014"/>
                    <a:gd name="connsiteY278" fmla="*/ 388525 h 1279302"/>
                    <a:gd name="connsiteX279" fmla="*/ 1151954 w 3547014"/>
                    <a:gd name="connsiteY279" fmla="*/ 388525 h 1279302"/>
                    <a:gd name="connsiteX280" fmla="*/ 1159288 w 3547014"/>
                    <a:gd name="connsiteY280" fmla="*/ 388525 h 1279302"/>
                    <a:gd name="connsiteX281" fmla="*/ 1159288 w 3547014"/>
                    <a:gd name="connsiteY281" fmla="*/ 394049 h 1279302"/>
                    <a:gd name="connsiteX282" fmla="*/ 1159288 w 3547014"/>
                    <a:gd name="connsiteY282" fmla="*/ 394049 h 1279302"/>
                    <a:gd name="connsiteX283" fmla="*/ 1159288 w 3547014"/>
                    <a:gd name="connsiteY283" fmla="*/ 394049 h 1279302"/>
                    <a:gd name="connsiteX284" fmla="*/ 1159288 w 3547014"/>
                    <a:gd name="connsiteY284" fmla="*/ 394049 h 1279302"/>
                    <a:gd name="connsiteX285" fmla="*/ 1159288 w 3547014"/>
                    <a:gd name="connsiteY285" fmla="*/ 394049 h 1279302"/>
                    <a:gd name="connsiteX286" fmla="*/ 1162907 w 3547014"/>
                    <a:gd name="connsiteY286" fmla="*/ 394049 h 1279302"/>
                    <a:gd name="connsiteX287" fmla="*/ 1162907 w 3547014"/>
                    <a:gd name="connsiteY287" fmla="*/ 399669 h 1279302"/>
                    <a:gd name="connsiteX288" fmla="*/ 1162907 w 3547014"/>
                    <a:gd name="connsiteY288" fmla="*/ 399669 h 1279302"/>
                    <a:gd name="connsiteX289" fmla="*/ 1173861 w 3547014"/>
                    <a:gd name="connsiteY289" fmla="*/ 399669 h 1279302"/>
                    <a:gd name="connsiteX290" fmla="*/ 1173861 w 3547014"/>
                    <a:gd name="connsiteY290" fmla="*/ 405289 h 1279302"/>
                    <a:gd name="connsiteX291" fmla="*/ 1173861 w 3547014"/>
                    <a:gd name="connsiteY291" fmla="*/ 405289 h 1279302"/>
                    <a:gd name="connsiteX292" fmla="*/ 1177481 w 3547014"/>
                    <a:gd name="connsiteY292" fmla="*/ 405289 h 1279302"/>
                    <a:gd name="connsiteX293" fmla="*/ 1177481 w 3547014"/>
                    <a:gd name="connsiteY293" fmla="*/ 415957 h 1279302"/>
                    <a:gd name="connsiteX294" fmla="*/ 1177481 w 3547014"/>
                    <a:gd name="connsiteY294" fmla="*/ 415957 h 1279302"/>
                    <a:gd name="connsiteX295" fmla="*/ 1177481 w 3547014"/>
                    <a:gd name="connsiteY295" fmla="*/ 415957 h 1279302"/>
                    <a:gd name="connsiteX296" fmla="*/ 1177481 w 3547014"/>
                    <a:gd name="connsiteY296" fmla="*/ 415957 h 1279302"/>
                    <a:gd name="connsiteX297" fmla="*/ 1177481 w 3547014"/>
                    <a:gd name="connsiteY297" fmla="*/ 415957 h 1279302"/>
                    <a:gd name="connsiteX298" fmla="*/ 1188434 w 3547014"/>
                    <a:gd name="connsiteY298" fmla="*/ 415957 h 1279302"/>
                    <a:gd name="connsiteX299" fmla="*/ 1188434 w 3547014"/>
                    <a:gd name="connsiteY299" fmla="*/ 415957 h 1279302"/>
                    <a:gd name="connsiteX300" fmla="*/ 1188434 w 3547014"/>
                    <a:gd name="connsiteY300" fmla="*/ 415957 h 1279302"/>
                    <a:gd name="connsiteX301" fmla="*/ 1206627 w 3547014"/>
                    <a:gd name="connsiteY301" fmla="*/ 415957 h 1279302"/>
                    <a:gd name="connsiteX302" fmla="*/ 1206627 w 3547014"/>
                    <a:gd name="connsiteY302" fmla="*/ 421862 h 1279302"/>
                    <a:gd name="connsiteX303" fmla="*/ 1206627 w 3547014"/>
                    <a:gd name="connsiteY303" fmla="*/ 421862 h 1279302"/>
                    <a:gd name="connsiteX304" fmla="*/ 1217581 w 3547014"/>
                    <a:gd name="connsiteY304" fmla="*/ 421862 h 1279302"/>
                    <a:gd name="connsiteX305" fmla="*/ 1217581 w 3547014"/>
                    <a:gd name="connsiteY305" fmla="*/ 427673 h 1279302"/>
                    <a:gd name="connsiteX306" fmla="*/ 1217581 w 3547014"/>
                    <a:gd name="connsiteY306" fmla="*/ 427673 h 1279302"/>
                    <a:gd name="connsiteX307" fmla="*/ 1239488 w 3547014"/>
                    <a:gd name="connsiteY307" fmla="*/ 427673 h 1279302"/>
                    <a:gd name="connsiteX308" fmla="*/ 1239488 w 3547014"/>
                    <a:gd name="connsiteY308" fmla="*/ 433197 h 1279302"/>
                    <a:gd name="connsiteX309" fmla="*/ 1239488 w 3547014"/>
                    <a:gd name="connsiteY309" fmla="*/ 433197 h 1279302"/>
                    <a:gd name="connsiteX310" fmla="*/ 1254062 w 3547014"/>
                    <a:gd name="connsiteY310" fmla="*/ 433197 h 1279302"/>
                    <a:gd name="connsiteX311" fmla="*/ 1254062 w 3547014"/>
                    <a:gd name="connsiteY311" fmla="*/ 433197 h 1279302"/>
                    <a:gd name="connsiteX312" fmla="*/ 1254062 w 3547014"/>
                    <a:gd name="connsiteY312" fmla="*/ 433197 h 1279302"/>
                    <a:gd name="connsiteX313" fmla="*/ 1265015 w 3547014"/>
                    <a:gd name="connsiteY313" fmla="*/ 433197 h 1279302"/>
                    <a:gd name="connsiteX314" fmla="*/ 1265015 w 3547014"/>
                    <a:gd name="connsiteY314" fmla="*/ 438817 h 1279302"/>
                    <a:gd name="connsiteX315" fmla="*/ 1265015 w 3547014"/>
                    <a:gd name="connsiteY315" fmla="*/ 438817 h 1279302"/>
                    <a:gd name="connsiteX316" fmla="*/ 1279589 w 3547014"/>
                    <a:gd name="connsiteY316" fmla="*/ 438817 h 1279302"/>
                    <a:gd name="connsiteX317" fmla="*/ 1279589 w 3547014"/>
                    <a:gd name="connsiteY317" fmla="*/ 438817 h 1279302"/>
                    <a:gd name="connsiteX318" fmla="*/ 1279589 w 3547014"/>
                    <a:gd name="connsiteY318" fmla="*/ 438817 h 1279302"/>
                    <a:gd name="connsiteX319" fmla="*/ 1286828 w 3547014"/>
                    <a:gd name="connsiteY319" fmla="*/ 438817 h 1279302"/>
                    <a:gd name="connsiteX320" fmla="*/ 1286828 w 3547014"/>
                    <a:gd name="connsiteY320" fmla="*/ 444341 h 1279302"/>
                    <a:gd name="connsiteX321" fmla="*/ 1286828 w 3547014"/>
                    <a:gd name="connsiteY321" fmla="*/ 444341 h 1279302"/>
                    <a:gd name="connsiteX322" fmla="*/ 1286828 w 3547014"/>
                    <a:gd name="connsiteY322" fmla="*/ 444341 h 1279302"/>
                    <a:gd name="connsiteX323" fmla="*/ 1286828 w 3547014"/>
                    <a:gd name="connsiteY323" fmla="*/ 444341 h 1279302"/>
                    <a:gd name="connsiteX324" fmla="*/ 1286828 w 3547014"/>
                    <a:gd name="connsiteY324" fmla="*/ 444341 h 1279302"/>
                    <a:gd name="connsiteX325" fmla="*/ 1312355 w 3547014"/>
                    <a:gd name="connsiteY325" fmla="*/ 444341 h 1279302"/>
                    <a:gd name="connsiteX326" fmla="*/ 1312355 w 3547014"/>
                    <a:gd name="connsiteY326" fmla="*/ 450247 h 1279302"/>
                    <a:gd name="connsiteX327" fmla="*/ 1312355 w 3547014"/>
                    <a:gd name="connsiteY327" fmla="*/ 450247 h 1279302"/>
                    <a:gd name="connsiteX328" fmla="*/ 1316069 w 3547014"/>
                    <a:gd name="connsiteY328" fmla="*/ 450247 h 1279302"/>
                    <a:gd name="connsiteX329" fmla="*/ 1316069 w 3547014"/>
                    <a:gd name="connsiteY329" fmla="*/ 450247 h 1279302"/>
                    <a:gd name="connsiteX330" fmla="*/ 1316069 w 3547014"/>
                    <a:gd name="connsiteY330" fmla="*/ 450247 h 1279302"/>
                    <a:gd name="connsiteX331" fmla="*/ 1330643 w 3547014"/>
                    <a:gd name="connsiteY331" fmla="*/ 450247 h 1279302"/>
                    <a:gd name="connsiteX332" fmla="*/ 1330643 w 3547014"/>
                    <a:gd name="connsiteY332" fmla="*/ 461486 h 1279302"/>
                    <a:gd name="connsiteX333" fmla="*/ 1330643 w 3547014"/>
                    <a:gd name="connsiteY333" fmla="*/ 461486 h 1279302"/>
                    <a:gd name="connsiteX334" fmla="*/ 1330643 w 3547014"/>
                    <a:gd name="connsiteY334" fmla="*/ 461486 h 1279302"/>
                    <a:gd name="connsiteX335" fmla="*/ 1330643 w 3547014"/>
                    <a:gd name="connsiteY335" fmla="*/ 461486 h 1279302"/>
                    <a:gd name="connsiteX336" fmla="*/ 1330643 w 3547014"/>
                    <a:gd name="connsiteY336" fmla="*/ 461486 h 1279302"/>
                    <a:gd name="connsiteX337" fmla="*/ 1330643 w 3547014"/>
                    <a:gd name="connsiteY337" fmla="*/ 461486 h 1279302"/>
                    <a:gd name="connsiteX338" fmla="*/ 1330643 w 3547014"/>
                    <a:gd name="connsiteY338" fmla="*/ 461486 h 1279302"/>
                    <a:gd name="connsiteX339" fmla="*/ 1330643 w 3547014"/>
                    <a:gd name="connsiteY339" fmla="*/ 461486 h 1279302"/>
                    <a:gd name="connsiteX340" fmla="*/ 1345216 w 3547014"/>
                    <a:gd name="connsiteY340" fmla="*/ 461486 h 1279302"/>
                    <a:gd name="connsiteX341" fmla="*/ 1345216 w 3547014"/>
                    <a:gd name="connsiteY341" fmla="*/ 461486 h 1279302"/>
                    <a:gd name="connsiteX342" fmla="*/ 1345216 w 3547014"/>
                    <a:gd name="connsiteY342" fmla="*/ 461486 h 1279302"/>
                    <a:gd name="connsiteX343" fmla="*/ 1348835 w 3547014"/>
                    <a:gd name="connsiteY343" fmla="*/ 461486 h 1279302"/>
                    <a:gd name="connsiteX344" fmla="*/ 1348835 w 3547014"/>
                    <a:gd name="connsiteY344" fmla="*/ 467011 h 1279302"/>
                    <a:gd name="connsiteX345" fmla="*/ 1348835 w 3547014"/>
                    <a:gd name="connsiteY345" fmla="*/ 467011 h 1279302"/>
                    <a:gd name="connsiteX346" fmla="*/ 1356170 w 3547014"/>
                    <a:gd name="connsiteY346" fmla="*/ 467011 h 1279302"/>
                    <a:gd name="connsiteX347" fmla="*/ 1356170 w 3547014"/>
                    <a:gd name="connsiteY347" fmla="*/ 472821 h 1279302"/>
                    <a:gd name="connsiteX348" fmla="*/ 1356170 w 3547014"/>
                    <a:gd name="connsiteY348" fmla="*/ 472821 h 1279302"/>
                    <a:gd name="connsiteX349" fmla="*/ 1363409 w 3547014"/>
                    <a:gd name="connsiteY349" fmla="*/ 472821 h 1279302"/>
                    <a:gd name="connsiteX350" fmla="*/ 1363409 w 3547014"/>
                    <a:gd name="connsiteY350" fmla="*/ 478822 h 1279302"/>
                    <a:gd name="connsiteX351" fmla="*/ 1363409 w 3547014"/>
                    <a:gd name="connsiteY351" fmla="*/ 478822 h 1279302"/>
                    <a:gd name="connsiteX352" fmla="*/ 1363409 w 3547014"/>
                    <a:gd name="connsiteY352" fmla="*/ 478822 h 1279302"/>
                    <a:gd name="connsiteX353" fmla="*/ 1363409 w 3547014"/>
                    <a:gd name="connsiteY353" fmla="*/ 478822 h 1279302"/>
                    <a:gd name="connsiteX354" fmla="*/ 1363409 w 3547014"/>
                    <a:gd name="connsiteY354" fmla="*/ 478822 h 1279302"/>
                    <a:gd name="connsiteX355" fmla="*/ 1370743 w 3547014"/>
                    <a:gd name="connsiteY355" fmla="*/ 478822 h 1279302"/>
                    <a:gd name="connsiteX356" fmla="*/ 1370743 w 3547014"/>
                    <a:gd name="connsiteY356" fmla="*/ 484441 h 1279302"/>
                    <a:gd name="connsiteX357" fmla="*/ 1370743 w 3547014"/>
                    <a:gd name="connsiteY357" fmla="*/ 484441 h 1279302"/>
                    <a:gd name="connsiteX358" fmla="*/ 1377982 w 3547014"/>
                    <a:gd name="connsiteY358" fmla="*/ 484441 h 1279302"/>
                    <a:gd name="connsiteX359" fmla="*/ 1377982 w 3547014"/>
                    <a:gd name="connsiteY359" fmla="*/ 490252 h 1279302"/>
                    <a:gd name="connsiteX360" fmla="*/ 1377982 w 3547014"/>
                    <a:gd name="connsiteY360" fmla="*/ 490252 h 1279302"/>
                    <a:gd name="connsiteX361" fmla="*/ 1392555 w 3547014"/>
                    <a:gd name="connsiteY361" fmla="*/ 490252 h 1279302"/>
                    <a:gd name="connsiteX362" fmla="*/ 1392555 w 3547014"/>
                    <a:gd name="connsiteY362" fmla="*/ 490252 h 1279302"/>
                    <a:gd name="connsiteX363" fmla="*/ 1392555 w 3547014"/>
                    <a:gd name="connsiteY363" fmla="*/ 490252 h 1279302"/>
                    <a:gd name="connsiteX364" fmla="*/ 1399889 w 3547014"/>
                    <a:gd name="connsiteY364" fmla="*/ 490252 h 1279302"/>
                    <a:gd name="connsiteX365" fmla="*/ 1399889 w 3547014"/>
                    <a:gd name="connsiteY365" fmla="*/ 495967 h 1279302"/>
                    <a:gd name="connsiteX366" fmla="*/ 1399889 w 3547014"/>
                    <a:gd name="connsiteY366" fmla="*/ 495967 h 1279302"/>
                    <a:gd name="connsiteX367" fmla="*/ 1410843 w 3547014"/>
                    <a:gd name="connsiteY367" fmla="*/ 495967 h 1279302"/>
                    <a:gd name="connsiteX368" fmla="*/ 1410843 w 3547014"/>
                    <a:gd name="connsiteY368" fmla="*/ 501682 h 1279302"/>
                    <a:gd name="connsiteX369" fmla="*/ 1410843 w 3547014"/>
                    <a:gd name="connsiteY369" fmla="*/ 501682 h 1279302"/>
                    <a:gd name="connsiteX370" fmla="*/ 1410843 w 3547014"/>
                    <a:gd name="connsiteY370" fmla="*/ 501682 h 1279302"/>
                    <a:gd name="connsiteX371" fmla="*/ 1410843 w 3547014"/>
                    <a:gd name="connsiteY371" fmla="*/ 501682 h 1279302"/>
                    <a:gd name="connsiteX372" fmla="*/ 1410843 w 3547014"/>
                    <a:gd name="connsiteY372" fmla="*/ 501682 h 1279302"/>
                    <a:gd name="connsiteX373" fmla="*/ 1465516 w 3547014"/>
                    <a:gd name="connsiteY373" fmla="*/ 501682 h 1279302"/>
                    <a:gd name="connsiteX374" fmla="*/ 1465516 w 3547014"/>
                    <a:gd name="connsiteY374" fmla="*/ 506540 h 1279302"/>
                    <a:gd name="connsiteX375" fmla="*/ 1465516 w 3547014"/>
                    <a:gd name="connsiteY375" fmla="*/ 506540 h 1279302"/>
                    <a:gd name="connsiteX376" fmla="*/ 1469136 w 3547014"/>
                    <a:gd name="connsiteY376" fmla="*/ 506540 h 1279302"/>
                    <a:gd name="connsiteX377" fmla="*/ 1469136 w 3547014"/>
                    <a:gd name="connsiteY377" fmla="*/ 512064 h 1279302"/>
                    <a:gd name="connsiteX378" fmla="*/ 1469136 w 3547014"/>
                    <a:gd name="connsiteY378" fmla="*/ 512064 h 1279302"/>
                    <a:gd name="connsiteX379" fmla="*/ 1472756 w 3547014"/>
                    <a:gd name="connsiteY379" fmla="*/ 512064 h 1279302"/>
                    <a:gd name="connsiteX380" fmla="*/ 1472756 w 3547014"/>
                    <a:gd name="connsiteY380" fmla="*/ 529495 h 1279302"/>
                    <a:gd name="connsiteX381" fmla="*/ 1472756 w 3547014"/>
                    <a:gd name="connsiteY381" fmla="*/ 529495 h 1279302"/>
                    <a:gd name="connsiteX382" fmla="*/ 1472756 w 3547014"/>
                    <a:gd name="connsiteY382" fmla="*/ 529495 h 1279302"/>
                    <a:gd name="connsiteX383" fmla="*/ 1472756 w 3547014"/>
                    <a:gd name="connsiteY383" fmla="*/ 529495 h 1279302"/>
                    <a:gd name="connsiteX384" fmla="*/ 1472756 w 3547014"/>
                    <a:gd name="connsiteY384" fmla="*/ 529495 h 1279302"/>
                    <a:gd name="connsiteX385" fmla="*/ 1472756 w 3547014"/>
                    <a:gd name="connsiteY385" fmla="*/ 529495 h 1279302"/>
                    <a:gd name="connsiteX386" fmla="*/ 1472756 w 3547014"/>
                    <a:gd name="connsiteY386" fmla="*/ 529495 h 1279302"/>
                    <a:gd name="connsiteX387" fmla="*/ 1472756 w 3547014"/>
                    <a:gd name="connsiteY387" fmla="*/ 529495 h 1279302"/>
                    <a:gd name="connsiteX388" fmla="*/ 1505617 w 3547014"/>
                    <a:gd name="connsiteY388" fmla="*/ 529495 h 1279302"/>
                    <a:gd name="connsiteX389" fmla="*/ 1505617 w 3547014"/>
                    <a:gd name="connsiteY389" fmla="*/ 529495 h 1279302"/>
                    <a:gd name="connsiteX390" fmla="*/ 1505617 w 3547014"/>
                    <a:gd name="connsiteY390" fmla="*/ 529495 h 1279302"/>
                    <a:gd name="connsiteX391" fmla="*/ 1512856 w 3547014"/>
                    <a:gd name="connsiteY391" fmla="*/ 529495 h 1279302"/>
                    <a:gd name="connsiteX392" fmla="*/ 1512856 w 3547014"/>
                    <a:gd name="connsiteY392" fmla="*/ 540639 h 1279302"/>
                    <a:gd name="connsiteX393" fmla="*/ 1512856 w 3547014"/>
                    <a:gd name="connsiteY393" fmla="*/ 540639 h 1279302"/>
                    <a:gd name="connsiteX394" fmla="*/ 1512856 w 3547014"/>
                    <a:gd name="connsiteY394" fmla="*/ 540639 h 1279302"/>
                    <a:gd name="connsiteX395" fmla="*/ 1512856 w 3547014"/>
                    <a:gd name="connsiteY395" fmla="*/ 540639 h 1279302"/>
                    <a:gd name="connsiteX396" fmla="*/ 1512856 w 3547014"/>
                    <a:gd name="connsiteY396" fmla="*/ 540639 h 1279302"/>
                    <a:gd name="connsiteX397" fmla="*/ 1512856 w 3547014"/>
                    <a:gd name="connsiteY397" fmla="*/ 540639 h 1279302"/>
                    <a:gd name="connsiteX398" fmla="*/ 1512856 w 3547014"/>
                    <a:gd name="connsiteY398" fmla="*/ 540639 h 1279302"/>
                    <a:gd name="connsiteX399" fmla="*/ 1512856 w 3547014"/>
                    <a:gd name="connsiteY399" fmla="*/ 540639 h 1279302"/>
                    <a:gd name="connsiteX400" fmla="*/ 1512856 w 3547014"/>
                    <a:gd name="connsiteY400" fmla="*/ 540639 h 1279302"/>
                    <a:gd name="connsiteX401" fmla="*/ 1512856 w 3547014"/>
                    <a:gd name="connsiteY401" fmla="*/ 540639 h 1279302"/>
                    <a:gd name="connsiteX402" fmla="*/ 1512856 w 3547014"/>
                    <a:gd name="connsiteY402" fmla="*/ 540639 h 1279302"/>
                    <a:gd name="connsiteX403" fmla="*/ 1523810 w 3547014"/>
                    <a:gd name="connsiteY403" fmla="*/ 540639 h 1279302"/>
                    <a:gd name="connsiteX404" fmla="*/ 1523810 w 3547014"/>
                    <a:gd name="connsiteY404" fmla="*/ 552926 h 1279302"/>
                    <a:gd name="connsiteX405" fmla="*/ 1523810 w 3547014"/>
                    <a:gd name="connsiteY405" fmla="*/ 552926 h 1279302"/>
                    <a:gd name="connsiteX406" fmla="*/ 1523810 w 3547014"/>
                    <a:gd name="connsiteY406" fmla="*/ 552926 h 1279302"/>
                    <a:gd name="connsiteX407" fmla="*/ 1523810 w 3547014"/>
                    <a:gd name="connsiteY407" fmla="*/ 552926 h 1279302"/>
                    <a:gd name="connsiteX408" fmla="*/ 1523810 w 3547014"/>
                    <a:gd name="connsiteY408" fmla="*/ 552926 h 1279302"/>
                    <a:gd name="connsiteX409" fmla="*/ 1531144 w 3547014"/>
                    <a:gd name="connsiteY409" fmla="*/ 552926 h 1279302"/>
                    <a:gd name="connsiteX410" fmla="*/ 1531144 w 3547014"/>
                    <a:gd name="connsiteY410" fmla="*/ 558832 h 1279302"/>
                    <a:gd name="connsiteX411" fmla="*/ 1531144 w 3547014"/>
                    <a:gd name="connsiteY411" fmla="*/ 558832 h 1279302"/>
                    <a:gd name="connsiteX412" fmla="*/ 1538383 w 3547014"/>
                    <a:gd name="connsiteY412" fmla="*/ 558832 h 1279302"/>
                    <a:gd name="connsiteX413" fmla="*/ 1538383 w 3547014"/>
                    <a:gd name="connsiteY413" fmla="*/ 558832 h 1279302"/>
                    <a:gd name="connsiteX414" fmla="*/ 1538383 w 3547014"/>
                    <a:gd name="connsiteY414" fmla="*/ 558832 h 1279302"/>
                    <a:gd name="connsiteX415" fmla="*/ 1538383 w 3547014"/>
                    <a:gd name="connsiteY415" fmla="*/ 558832 h 1279302"/>
                    <a:gd name="connsiteX416" fmla="*/ 1538383 w 3547014"/>
                    <a:gd name="connsiteY416" fmla="*/ 558832 h 1279302"/>
                    <a:gd name="connsiteX417" fmla="*/ 1538383 w 3547014"/>
                    <a:gd name="connsiteY417" fmla="*/ 558832 h 1279302"/>
                    <a:gd name="connsiteX418" fmla="*/ 1567529 w 3547014"/>
                    <a:gd name="connsiteY418" fmla="*/ 558832 h 1279302"/>
                    <a:gd name="connsiteX419" fmla="*/ 1567529 w 3547014"/>
                    <a:gd name="connsiteY419" fmla="*/ 564833 h 1279302"/>
                    <a:gd name="connsiteX420" fmla="*/ 1567529 w 3547014"/>
                    <a:gd name="connsiteY420" fmla="*/ 564833 h 1279302"/>
                    <a:gd name="connsiteX421" fmla="*/ 1571244 w 3547014"/>
                    <a:gd name="connsiteY421" fmla="*/ 564833 h 1279302"/>
                    <a:gd name="connsiteX422" fmla="*/ 1571244 w 3547014"/>
                    <a:gd name="connsiteY422" fmla="*/ 564833 h 1279302"/>
                    <a:gd name="connsiteX423" fmla="*/ 1571244 w 3547014"/>
                    <a:gd name="connsiteY423" fmla="*/ 564833 h 1279302"/>
                    <a:gd name="connsiteX424" fmla="*/ 1578483 w 3547014"/>
                    <a:gd name="connsiteY424" fmla="*/ 564833 h 1279302"/>
                    <a:gd name="connsiteX425" fmla="*/ 1578483 w 3547014"/>
                    <a:gd name="connsiteY425" fmla="*/ 571024 h 1279302"/>
                    <a:gd name="connsiteX426" fmla="*/ 1578483 w 3547014"/>
                    <a:gd name="connsiteY426" fmla="*/ 571024 h 1279302"/>
                    <a:gd name="connsiteX427" fmla="*/ 1589437 w 3547014"/>
                    <a:gd name="connsiteY427" fmla="*/ 571024 h 1279302"/>
                    <a:gd name="connsiteX428" fmla="*/ 1589437 w 3547014"/>
                    <a:gd name="connsiteY428" fmla="*/ 577501 h 1279302"/>
                    <a:gd name="connsiteX429" fmla="*/ 1589437 w 3547014"/>
                    <a:gd name="connsiteY429" fmla="*/ 577501 h 1279302"/>
                    <a:gd name="connsiteX430" fmla="*/ 1636871 w 3547014"/>
                    <a:gd name="connsiteY430" fmla="*/ 577501 h 1279302"/>
                    <a:gd name="connsiteX431" fmla="*/ 1636871 w 3547014"/>
                    <a:gd name="connsiteY431" fmla="*/ 583406 h 1279302"/>
                    <a:gd name="connsiteX432" fmla="*/ 1636871 w 3547014"/>
                    <a:gd name="connsiteY432" fmla="*/ 583406 h 1279302"/>
                    <a:gd name="connsiteX433" fmla="*/ 1647730 w 3547014"/>
                    <a:gd name="connsiteY433" fmla="*/ 583406 h 1279302"/>
                    <a:gd name="connsiteX434" fmla="*/ 1647730 w 3547014"/>
                    <a:gd name="connsiteY434" fmla="*/ 589312 h 1279302"/>
                    <a:gd name="connsiteX435" fmla="*/ 1647730 w 3547014"/>
                    <a:gd name="connsiteY435" fmla="*/ 589312 h 1279302"/>
                    <a:gd name="connsiteX436" fmla="*/ 1662303 w 3547014"/>
                    <a:gd name="connsiteY436" fmla="*/ 589312 h 1279302"/>
                    <a:gd name="connsiteX437" fmla="*/ 1662303 w 3547014"/>
                    <a:gd name="connsiteY437" fmla="*/ 595694 h 1279302"/>
                    <a:gd name="connsiteX438" fmla="*/ 1662303 w 3547014"/>
                    <a:gd name="connsiteY438" fmla="*/ 595694 h 1279302"/>
                    <a:gd name="connsiteX439" fmla="*/ 1669637 w 3547014"/>
                    <a:gd name="connsiteY439" fmla="*/ 595694 h 1279302"/>
                    <a:gd name="connsiteX440" fmla="*/ 1669637 w 3547014"/>
                    <a:gd name="connsiteY440" fmla="*/ 601028 h 1279302"/>
                    <a:gd name="connsiteX441" fmla="*/ 1669637 w 3547014"/>
                    <a:gd name="connsiteY441" fmla="*/ 601028 h 1279302"/>
                    <a:gd name="connsiteX442" fmla="*/ 1673257 w 3547014"/>
                    <a:gd name="connsiteY442" fmla="*/ 601028 h 1279302"/>
                    <a:gd name="connsiteX443" fmla="*/ 1673257 w 3547014"/>
                    <a:gd name="connsiteY443" fmla="*/ 607505 h 1279302"/>
                    <a:gd name="connsiteX444" fmla="*/ 1673257 w 3547014"/>
                    <a:gd name="connsiteY444" fmla="*/ 607505 h 1279302"/>
                    <a:gd name="connsiteX445" fmla="*/ 1680591 w 3547014"/>
                    <a:gd name="connsiteY445" fmla="*/ 607505 h 1279302"/>
                    <a:gd name="connsiteX446" fmla="*/ 1680591 w 3547014"/>
                    <a:gd name="connsiteY446" fmla="*/ 613315 h 1279302"/>
                    <a:gd name="connsiteX447" fmla="*/ 1680591 w 3547014"/>
                    <a:gd name="connsiteY447" fmla="*/ 613315 h 1279302"/>
                    <a:gd name="connsiteX448" fmla="*/ 1687830 w 3547014"/>
                    <a:gd name="connsiteY448" fmla="*/ 613315 h 1279302"/>
                    <a:gd name="connsiteX449" fmla="*/ 1687830 w 3547014"/>
                    <a:gd name="connsiteY449" fmla="*/ 619887 h 1279302"/>
                    <a:gd name="connsiteX450" fmla="*/ 1687830 w 3547014"/>
                    <a:gd name="connsiteY450" fmla="*/ 619887 h 1279302"/>
                    <a:gd name="connsiteX451" fmla="*/ 1691545 w 3547014"/>
                    <a:gd name="connsiteY451" fmla="*/ 619887 h 1279302"/>
                    <a:gd name="connsiteX452" fmla="*/ 1691545 w 3547014"/>
                    <a:gd name="connsiteY452" fmla="*/ 626174 h 1279302"/>
                    <a:gd name="connsiteX453" fmla="*/ 1691545 w 3547014"/>
                    <a:gd name="connsiteY453" fmla="*/ 626174 h 1279302"/>
                    <a:gd name="connsiteX454" fmla="*/ 1698784 w 3547014"/>
                    <a:gd name="connsiteY454" fmla="*/ 626174 h 1279302"/>
                    <a:gd name="connsiteX455" fmla="*/ 1698784 w 3547014"/>
                    <a:gd name="connsiteY455" fmla="*/ 626174 h 1279302"/>
                    <a:gd name="connsiteX456" fmla="*/ 1698784 w 3547014"/>
                    <a:gd name="connsiteY456" fmla="*/ 626174 h 1279302"/>
                    <a:gd name="connsiteX457" fmla="*/ 1709738 w 3547014"/>
                    <a:gd name="connsiteY457" fmla="*/ 626174 h 1279302"/>
                    <a:gd name="connsiteX458" fmla="*/ 1709738 w 3547014"/>
                    <a:gd name="connsiteY458" fmla="*/ 632079 h 1279302"/>
                    <a:gd name="connsiteX459" fmla="*/ 1709738 w 3547014"/>
                    <a:gd name="connsiteY459" fmla="*/ 632079 h 1279302"/>
                    <a:gd name="connsiteX460" fmla="*/ 1716977 w 3547014"/>
                    <a:gd name="connsiteY460" fmla="*/ 632079 h 1279302"/>
                    <a:gd name="connsiteX461" fmla="*/ 1716977 w 3547014"/>
                    <a:gd name="connsiteY461" fmla="*/ 638080 h 1279302"/>
                    <a:gd name="connsiteX462" fmla="*/ 1716977 w 3547014"/>
                    <a:gd name="connsiteY462" fmla="*/ 638080 h 1279302"/>
                    <a:gd name="connsiteX463" fmla="*/ 1720691 w 3547014"/>
                    <a:gd name="connsiteY463" fmla="*/ 638080 h 1279302"/>
                    <a:gd name="connsiteX464" fmla="*/ 1720691 w 3547014"/>
                    <a:gd name="connsiteY464" fmla="*/ 642461 h 1279302"/>
                    <a:gd name="connsiteX465" fmla="*/ 1720691 w 3547014"/>
                    <a:gd name="connsiteY465" fmla="*/ 642461 h 1279302"/>
                    <a:gd name="connsiteX466" fmla="*/ 1724311 w 3547014"/>
                    <a:gd name="connsiteY466" fmla="*/ 642461 h 1279302"/>
                    <a:gd name="connsiteX467" fmla="*/ 1724311 w 3547014"/>
                    <a:gd name="connsiteY467" fmla="*/ 642461 h 1279302"/>
                    <a:gd name="connsiteX468" fmla="*/ 1724311 w 3547014"/>
                    <a:gd name="connsiteY468" fmla="*/ 642461 h 1279302"/>
                    <a:gd name="connsiteX469" fmla="*/ 1749838 w 3547014"/>
                    <a:gd name="connsiteY469" fmla="*/ 642461 h 1279302"/>
                    <a:gd name="connsiteX470" fmla="*/ 1749838 w 3547014"/>
                    <a:gd name="connsiteY470" fmla="*/ 654082 h 1279302"/>
                    <a:gd name="connsiteX471" fmla="*/ 1749838 w 3547014"/>
                    <a:gd name="connsiteY471" fmla="*/ 654082 h 1279302"/>
                    <a:gd name="connsiteX472" fmla="*/ 1749838 w 3547014"/>
                    <a:gd name="connsiteY472" fmla="*/ 654082 h 1279302"/>
                    <a:gd name="connsiteX473" fmla="*/ 1749838 w 3547014"/>
                    <a:gd name="connsiteY473" fmla="*/ 654082 h 1279302"/>
                    <a:gd name="connsiteX474" fmla="*/ 1749838 w 3547014"/>
                    <a:gd name="connsiteY474" fmla="*/ 654082 h 1279302"/>
                    <a:gd name="connsiteX475" fmla="*/ 1771745 w 3547014"/>
                    <a:gd name="connsiteY475" fmla="*/ 654082 h 1279302"/>
                    <a:gd name="connsiteX476" fmla="*/ 1771745 w 3547014"/>
                    <a:gd name="connsiteY476" fmla="*/ 666178 h 1279302"/>
                    <a:gd name="connsiteX477" fmla="*/ 1771745 w 3547014"/>
                    <a:gd name="connsiteY477" fmla="*/ 666178 h 1279302"/>
                    <a:gd name="connsiteX478" fmla="*/ 1771745 w 3547014"/>
                    <a:gd name="connsiteY478" fmla="*/ 666178 h 1279302"/>
                    <a:gd name="connsiteX479" fmla="*/ 1771745 w 3547014"/>
                    <a:gd name="connsiteY479" fmla="*/ 666178 h 1279302"/>
                    <a:gd name="connsiteX480" fmla="*/ 1771745 w 3547014"/>
                    <a:gd name="connsiteY480" fmla="*/ 666178 h 1279302"/>
                    <a:gd name="connsiteX481" fmla="*/ 1775365 w 3547014"/>
                    <a:gd name="connsiteY481" fmla="*/ 666178 h 1279302"/>
                    <a:gd name="connsiteX482" fmla="*/ 1775365 w 3547014"/>
                    <a:gd name="connsiteY482" fmla="*/ 672560 h 1279302"/>
                    <a:gd name="connsiteX483" fmla="*/ 1775365 w 3547014"/>
                    <a:gd name="connsiteY483" fmla="*/ 672560 h 1279302"/>
                    <a:gd name="connsiteX484" fmla="*/ 1782604 w 3547014"/>
                    <a:gd name="connsiteY484" fmla="*/ 672560 h 1279302"/>
                    <a:gd name="connsiteX485" fmla="*/ 1782604 w 3547014"/>
                    <a:gd name="connsiteY485" fmla="*/ 678371 h 1279302"/>
                    <a:gd name="connsiteX486" fmla="*/ 1782604 w 3547014"/>
                    <a:gd name="connsiteY486" fmla="*/ 678371 h 1279302"/>
                    <a:gd name="connsiteX487" fmla="*/ 1793558 w 3547014"/>
                    <a:gd name="connsiteY487" fmla="*/ 678371 h 1279302"/>
                    <a:gd name="connsiteX488" fmla="*/ 1793558 w 3547014"/>
                    <a:gd name="connsiteY488" fmla="*/ 684848 h 1279302"/>
                    <a:gd name="connsiteX489" fmla="*/ 1793558 w 3547014"/>
                    <a:gd name="connsiteY489" fmla="*/ 684848 h 1279302"/>
                    <a:gd name="connsiteX490" fmla="*/ 1793558 w 3547014"/>
                    <a:gd name="connsiteY490" fmla="*/ 684848 h 1279302"/>
                    <a:gd name="connsiteX491" fmla="*/ 1793558 w 3547014"/>
                    <a:gd name="connsiteY491" fmla="*/ 684848 h 1279302"/>
                    <a:gd name="connsiteX492" fmla="*/ 1793558 w 3547014"/>
                    <a:gd name="connsiteY492" fmla="*/ 684848 h 1279302"/>
                    <a:gd name="connsiteX493" fmla="*/ 1797177 w 3547014"/>
                    <a:gd name="connsiteY493" fmla="*/ 684848 h 1279302"/>
                    <a:gd name="connsiteX494" fmla="*/ 1797177 w 3547014"/>
                    <a:gd name="connsiteY494" fmla="*/ 697040 h 1279302"/>
                    <a:gd name="connsiteX495" fmla="*/ 1797177 w 3547014"/>
                    <a:gd name="connsiteY495" fmla="*/ 697040 h 1279302"/>
                    <a:gd name="connsiteX496" fmla="*/ 1797177 w 3547014"/>
                    <a:gd name="connsiteY496" fmla="*/ 697040 h 1279302"/>
                    <a:gd name="connsiteX497" fmla="*/ 1797177 w 3547014"/>
                    <a:gd name="connsiteY497" fmla="*/ 697040 h 1279302"/>
                    <a:gd name="connsiteX498" fmla="*/ 1797177 w 3547014"/>
                    <a:gd name="connsiteY498" fmla="*/ 697040 h 1279302"/>
                    <a:gd name="connsiteX499" fmla="*/ 1800892 w 3547014"/>
                    <a:gd name="connsiteY499" fmla="*/ 697040 h 1279302"/>
                    <a:gd name="connsiteX500" fmla="*/ 1800892 w 3547014"/>
                    <a:gd name="connsiteY500" fmla="*/ 702850 h 1279302"/>
                    <a:gd name="connsiteX501" fmla="*/ 1800892 w 3547014"/>
                    <a:gd name="connsiteY501" fmla="*/ 702850 h 1279302"/>
                    <a:gd name="connsiteX502" fmla="*/ 1804511 w 3547014"/>
                    <a:gd name="connsiteY502" fmla="*/ 702850 h 1279302"/>
                    <a:gd name="connsiteX503" fmla="*/ 1804511 w 3547014"/>
                    <a:gd name="connsiteY503" fmla="*/ 709136 h 1279302"/>
                    <a:gd name="connsiteX504" fmla="*/ 1804511 w 3547014"/>
                    <a:gd name="connsiteY504" fmla="*/ 709136 h 1279302"/>
                    <a:gd name="connsiteX505" fmla="*/ 1808131 w 3547014"/>
                    <a:gd name="connsiteY505" fmla="*/ 709136 h 1279302"/>
                    <a:gd name="connsiteX506" fmla="*/ 1808131 w 3547014"/>
                    <a:gd name="connsiteY506" fmla="*/ 714280 h 1279302"/>
                    <a:gd name="connsiteX507" fmla="*/ 1808131 w 3547014"/>
                    <a:gd name="connsiteY507" fmla="*/ 714280 h 1279302"/>
                    <a:gd name="connsiteX508" fmla="*/ 1815465 w 3547014"/>
                    <a:gd name="connsiteY508" fmla="*/ 714280 h 1279302"/>
                    <a:gd name="connsiteX509" fmla="*/ 1815465 w 3547014"/>
                    <a:gd name="connsiteY509" fmla="*/ 720376 h 1279302"/>
                    <a:gd name="connsiteX510" fmla="*/ 1815465 w 3547014"/>
                    <a:gd name="connsiteY510" fmla="*/ 720376 h 1279302"/>
                    <a:gd name="connsiteX511" fmla="*/ 1819085 w 3547014"/>
                    <a:gd name="connsiteY511" fmla="*/ 720376 h 1279302"/>
                    <a:gd name="connsiteX512" fmla="*/ 1819085 w 3547014"/>
                    <a:gd name="connsiteY512" fmla="*/ 726281 h 1279302"/>
                    <a:gd name="connsiteX513" fmla="*/ 1819085 w 3547014"/>
                    <a:gd name="connsiteY513" fmla="*/ 726281 h 1279302"/>
                    <a:gd name="connsiteX514" fmla="*/ 1840992 w 3547014"/>
                    <a:gd name="connsiteY514" fmla="*/ 726281 h 1279302"/>
                    <a:gd name="connsiteX515" fmla="*/ 1840992 w 3547014"/>
                    <a:gd name="connsiteY515" fmla="*/ 731425 h 1279302"/>
                    <a:gd name="connsiteX516" fmla="*/ 1840992 w 3547014"/>
                    <a:gd name="connsiteY516" fmla="*/ 731425 h 1279302"/>
                    <a:gd name="connsiteX517" fmla="*/ 1844612 w 3547014"/>
                    <a:gd name="connsiteY517" fmla="*/ 731425 h 1279302"/>
                    <a:gd name="connsiteX518" fmla="*/ 1844612 w 3547014"/>
                    <a:gd name="connsiteY518" fmla="*/ 736092 h 1279302"/>
                    <a:gd name="connsiteX519" fmla="*/ 1844612 w 3547014"/>
                    <a:gd name="connsiteY519" fmla="*/ 736092 h 1279302"/>
                    <a:gd name="connsiteX520" fmla="*/ 1851946 w 3547014"/>
                    <a:gd name="connsiteY520" fmla="*/ 736092 h 1279302"/>
                    <a:gd name="connsiteX521" fmla="*/ 1851946 w 3547014"/>
                    <a:gd name="connsiteY521" fmla="*/ 741807 h 1279302"/>
                    <a:gd name="connsiteX522" fmla="*/ 1851946 w 3547014"/>
                    <a:gd name="connsiteY522" fmla="*/ 741807 h 1279302"/>
                    <a:gd name="connsiteX523" fmla="*/ 1862804 w 3547014"/>
                    <a:gd name="connsiteY523" fmla="*/ 741807 h 1279302"/>
                    <a:gd name="connsiteX524" fmla="*/ 1862804 w 3547014"/>
                    <a:gd name="connsiteY524" fmla="*/ 748189 h 1279302"/>
                    <a:gd name="connsiteX525" fmla="*/ 1862804 w 3547014"/>
                    <a:gd name="connsiteY525" fmla="*/ 748189 h 1279302"/>
                    <a:gd name="connsiteX526" fmla="*/ 1877378 w 3547014"/>
                    <a:gd name="connsiteY526" fmla="*/ 748189 h 1279302"/>
                    <a:gd name="connsiteX527" fmla="*/ 1877378 w 3547014"/>
                    <a:gd name="connsiteY527" fmla="*/ 753999 h 1279302"/>
                    <a:gd name="connsiteX528" fmla="*/ 1877378 w 3547014"/>
                    <a:gd name="connsiteY528" fmla="*/ 753999 h 1279302"/>
                    <a:gd name="connsiteX529" fmla="*/ 1884712 w 3547014"/>
                    <a:gd name="connsiteY529" fmla="*/ 753999 h 1279302"/>
                    <a:gd name="connsiteX530" fmla="*/ 1884712 w 3547014"/>
                    <a:gd name="connsiteY530" fmla="*/ 766001 h 1279302"/>
                    <a:gd name="connsiteX531" fmla="*/ 1884712 w 3547014"/>
                    <a:gd name="connsiteY531" fmla="*/ 766001 h 1279302"/>
                    <a:gd name="connsiteX532" fmla="*/ 1884712 w 3547014"/>
                    <a:gd name="connsiteY532" fmla="*/ 766001 h 1279302"/>
                    <a:gd name="connsiteX533" fmla="*/ 1884712 w 3547014"/>
                    <a:gd name="connsiteY533" fmla="*/ 766001 h 1279302"/>
                    <a:gd name="connsiteX534" fmla="*/ 1884712 w 3547014"/>
                    <a:gd name="connsiteY534" fmla="*/ 766001 h 1279302"/>
                    <a:gd name="connsiteX535" fmla="*/ 1902905 w 3547014"/>
                    <a:gd name="connsiteY535" fmla="*/ 766001 h 1279302"/>
                    <a:gd name="connsiteX536" fmla="*/ 1902905 w 3547014"/>
                    <a:gd name="connsiteY536" fmla="*/ 772573 h 1279302"/>
                    <a:gd name="connsiteX537" fmla="*/ 1902905 w 3547014"/>
                    <a:gd name="connsiteY537" fmla="*/ 772573 h 1279302"/>
                    <a:gd name="connsiteX538" fmla="*/ 1906619 w 3547014"/>
                    <a:gd name="connsiteY538" fmla="*/ 772573 h 1279302"/>
                    <a:gd name="connsiteX539" fmla="*/ 1906619 w 3547014"/>
                    <a:gd name="connsiteY539" fmla="*/ 778859 h 1279302"/>
                    <a:gd name="connsiteX540" fmla="*/ 1906619 w 3547014"/>
                    <a:gd name="connsiteY540" fmla="*/ 778859 h 1279302"/>
                    <a:gd name="connsiteX541" fmla="*/ 1910239 w 3547014"/>
                    <a:gd name="connsiteY541" fmla="*/ 778859 h 1279302"/>
                    <a:gd name="connsiteX542" fmla="*/ 1910239 w 3547014"/>
                    <a:gd name="connsiteY542" fmla="*/ 785241 h 1279302"/>
                    <a:gd name="connsiteX543" fmla="*/ 1910239 w 3547014"/>
                    <a:gd name="connsiteY543" fmla="*/ 785241 h 1279302"/>
                    <a:gd name="connsiteX544" fmla="*/ 1921193 w 3547014"/>
                    <a:gd name="connsiteY544" fmla="*/ 785241 h 1279302"/>
                    <a:gd name="connsiteX545" fmla="*/ 1921193 w 3547014"/>
                    <a:gd name="connsiteY545" fmla="*/ 791147 h 1279302"/>
                    <a:gd name="connsiteX546" fmla="*/ 1921193 w 3547014"/>
                    <a:gd name="connsiteY546" fmla="*/ 791147 h 1279302"/>
                    <a:gd name="connsiteX547" fmla="*/ 1921193 w 3547014"/>
                    <a:gd name="connsiteY547" fmla="*/ 791147 h 1279302"/>
                    <a:gd name="connsiteX548" fmla="*/ 1921193 w 3547014"/>
                    <a:gd name="connsiteY548" fmla="*/ 791147 h 1279302"/>
                    <a:gd name="connsiteX549" fmla="*/ 1921193 w 3547014"/>
                    <a:gd name="connsiteY549" fmla="*/ 791147 h 1279302"/>
                    <a:gd name="connsiteX550" fmla="*/ 1932146 w 3547014"/>
                    <a:gd name="connsiteY550" fmla="*/ 791147 h 1279302"/>
                    <a:gd name="connsiteX551" fmla="*/ 1932146 w 3547014"/>
                    <a:gd name="connsiteY551" fmla="*/ 796290 h 1279302"/>
                    <a:gd name="connsiteX552" fmla="*/ 1932146 w 3547014"/>
                    <a:gd name="connsiteY552" fmla="*/ 796290 h 1279302"/>
                    <a:gd name="connsiteX553" fmla="*/ 1935766 w 3547014"/>
                    <a:gd name="connsiteY553" fmla="*/ 796290 h 1279302"/>
                    <a:gd name="connsiteX554" fmla="*/ 1935766 w 3547014"/>
                    <a:gd name="connsiteY554" fmla="*/ 802291 h 1279302"/>
                    <a:gd name="connsiteX555" fmla="*/ 1935766 w 3547014"/>
                    <a:gd name="connsiteY555" fmla="*/ 802291 h 1279302"/>
                    <a:gd name="connsiteX556" fmla="*/ 1939385 w 3547014"/>
                    <a:gd name="connsiteY556" fmla="*/ 802291 h 1279302"/>
                    <a:gd name="connsiteX557" fmla="*/ 1939385 w 3547014"/>
                    <a:gd name="connsiteY557" fmla="*/ 808577 h 1279302"/>
                    <a:gd name="connsiteX558" fmla="*/ 1939385 w 3547014"/>
                    <a:gd name="connsiteY558" fmla="*/ 808577 h 1279302"/>
                    <a:gd name="connsiteX559" fmla="*/ 1943005 w 3547014"/>
                    <a:gd name="connsiteY559" fmla="*/ 808577 h 1279302"/>
                    <a:gd name="connsiteX560" fmla="*/ 1943005 w 3547014"/>
                    <a:gd name="connsiteY560" fmla="*/ 808577 h 1279302"/>
                    <a:gd name="connsiteX561" fmla="*/ 1943005 w 3547014"/>
                    <a:gd name="connsiteY561" fmla="*/ 808577 h 1279302"/>
                    <a:gd name="connsiteX562" fmla="*/ 1946720 w 3547014"/>
                    <a:gd name="connsiteY562" fmla="*/ 808577 h 1279302"/>
                    <a:gd name="connsiteX563" fmla="*/ 1946720 w 3547014"/>
                    <a:gd name="connsiteY563" fmla="*/ 808577 h 1279302"/>
                    <a:gd name="connsiteX564" fmla="*/ 1946720 w 3547014"/>
                    <a:gd name="connsiteY564" fmla="*/ 808577 h 1279302"/>
                    <a:gd name="connsiteX565" fmla="*/ 1950339 w 3547014"/>
                    <a:gd name="connsiteY565" fmla="*/ 808577 h 1279302"/>
                    <a:gd name="connsiteX566" fmla="*/ 1950339 w 3547014"/>
                    <a:gd name="connsiteY566" fmla="*/ 814578 h 1279302"/>
                    <a:gd name="connsiteX567" fmla="*/ 1950339 w 3547014"/>
                    <a:gd name="connsiteY567" fmla="*/ 814578 h 1279302"/>
                    <a:gd name="connsiteX568" fmla="*/ 1953959 w 3547014"/>
                    <a:gd name="connsiteY568" fmla="*/ 814578 h 1279302"/>
                    <a:gd name="connsiteX569" fmla="*/ 1953959 w 3547014"/>
                    <a:gd name="connsiteY569" fmla="*/ 822484 h 1279302"/>
                    <a:gd name="connsiteX570" fmla="*/ 1953959 w 3547014"/>
                    <a:gd name="connsiteY570" fmla="*/ 822484 h 1279302"/>
                    <a:gd name="connsiteX571" fmla="*/ 1972247 w 3547014"/>
                    <a:gd name="connsiteY571" fmla="*/ 822484 h 1279302"/>
                    <a:gd name="connsiteX572" fmla="*/ 1972247 w 3547014"/>
                    <a:gd name="connsiteY572" fmla="*/ 822484 h 1279302"/>
                    <a:gd name="connsiteX573" fmla="*/ 1972247 w 3547014"/>
                    <a:gd name="connsiteY573" fmla="*/ 822484 h 1279302"/>
                    <a:gd name="connsiteX574" fmla="*/ 1975866 w 3547014"/>
                    <a:gd name="connsiteY574" fmla="*/ 822484 h 1279302"/>
                    <a:gd name="connsiteX575" fmla="*/ 1975866 w 3547014"/>
                    <a:gd name="connsiteY575" fmla="*/ 828961 h 1279302"/>
                    <a:gd name="connsiteX576" fmla="*/ 1975866 w 3547014"/>
                    <a:gd name="connsiteY576" fmla="*/ 828961 h 1279302"/>
                    <a:gd name="connsiteX577" fmla="*/ 1979486 w 3547014"/>
                    <a:gd name="connsiteY577" fmla="*/ 828961 h 1279302"/>
                    <a:gd name="connsiteX578" fmla="*/ 1979486 w 3547014"/>
                    <a:gd name="connsiteY578" fmla="*/ 835152 h 1279302"/>
                    <a:gd name="connsiteX579" fmla="*/ 1979486 w 3547014"/>
                    <a:gd name="connsiteY579" fmla="*/ 835152 h 1279302"/>
                    <a:gd name="connsiteX580" fmla="*/ 1986820 w 3547014"/>
                    <a:gd name="connsiteY580" fmla="*/ 835152 h 1279302"/>
                    <a:gd name="connsiteX581" fmla="*/ 1986820 w 3547014"/>
                    <a:gd name="connsiteY581" fmla="*/ 841629 h 1279302"/>
                    <a:gd name="connsiteX582" fmla="*/ 1986820 w 3547014"/>
                    <a:gd name="connsiteY582" fmla="*/ 841629 h 1279302"/>
                    <a:gd name="connsiteX583" fmla="*/ 1994059 w 3547014"/>
                    <a:gd name="connsiteY583" fmla="*/ 841629 h 1279302"/>
                    <a:gd name="connsiteX584" fmla="*/ 1994059 w 3547014"/>
                    <a:gd name="connsiteY584" fmla="*/ 847820 h 1279302"/>
                    <a:gd name="connsiteX585" fmla="*/ 1994059 w 3547014"/>
                    <a:gd name="connsiteY585" fmla="*/ 847820 h 1279302"/>
                    <a:gd name="connsiteX586" fmla="*/ 2005013 w 3547014"/>
                    <a:gd name="connsiteY586" fmla="*/ 847820 h 1279302"/>
                    <a:gd name="connsiteX587" fmla="*/ 2005013 w 3547014"/>
                    <a:gd name="connsiteY587" fmla="*/ 854107 h 1279302"/>
                    <a:gd name="connsiteX588" fmla="*/ 2005013 w 3547014"/>
                    <a:gd name="connsiteY588" fmla="*/ 854107 h 1279302"/>
                    <a:gd name="connsiteX589" fmla="*/ 2015966 w 3547014"/>
                    <a:gd name="connsiteY589" fmla="*/ 854107 h 1279302"/>
                    <a:gd name="connsiteX590" fmla="*/ 2015966 w 3547014"/>
                    <a:gd name="connsiteY590" fmla="*/ 854107 h 1279302"/>
                    <a:gd name="connsiteX591" fmla="*/ 2015966 w 3547014"/>
                    <a:gd name="connsiteY591" fmla="*/ 854107 h 1279302"/>
                    <a:gd name="connsiteX592" fmla="*/ 2019586 w 3547014"/>
                    <a:gd name="connsiteY592" fmla="*/ 854107 h 1279302"/>
                    <a:gd name="connsiteX593" fmla="*/ 2019586 w 3547014"/>
                    <a:gd name="connsiteY593" fmla="*/ 860679 h 1279302"/>
                    <a:gd name="connsiteX594" fmla="*/ 2019586 w 3547014"/>
                    <a:gd name="connsiteY594" fmla="*/ 860679 h 1279302"/>
                    <a:gd name="connsiteX595" fmla="*/ 2023205 w 3547014"/>
                    <a:gd name="connsiteY595" fmla="*/ 860679 h 1279302"/>
                    <a:gd name="connsiteX596" fmla="*/ 2023205 w 3547014"/>
                    <a:gd name="connsiteY596" fmla="*/ 867251 h 1279302"/>
                    <a:gd name="connsiteX597" fmla="*/ 2023205 w 3547014"/>
                    <a:gd name="connsiteY597" fmla="*/ 867251 h 1279302"/>
                    <a:gd name="connsiteX598" fmla="*/ 2026920 w 3547014"/>
                    <a:gd name="connsiteY598" fmla="*/ 867251 h 1279302"/>
                    <a:gd name="connsiteX599" fmla="*/ 2026920 w 3547014"/>
                    <a:gd name="connsiteY599" fmla="*/ 873347 h 1279302"/>
                    <a:gd name="connsiteX600" fmla="*/ 2026920 w 3547014"/>
                    <a:gd name="connsiteY600" fmla="*/ 873347 h 1279302"/>
                    <a:gd name="connsiteX601" fmla="*/ 2052447 w 3547014"/>
                    <a:gd name="connsiteY601" fmla="*/ 873347 h 1279302"/>
                    <a:gd name="connsiteX602" fmla="*/ 2052447 w 3547014"/>
                    <a:gd name="connsiteY602" fmla="*/ 879539 h 1279302"/>
                    <a:gd name="connsiteX603" fmla="*/ 2052447 w 3547014"/>
                    <a:gd name="connsiteY603" fmla="*/ 879539 h 1279302"/>
                    <a:gd name="connsiteX604" fmla="*/ 2056066 w 3547014"/>
                    <a:gd name="connsiteY604" fmla="*/ 879539 h 1279302"/>
                    <a:gd name="connsiteX605" fmla="*/ 2056066 w 3547014"/>
                    <a:gd name="connsiteY605" fmla="*/ 892493 h 1279302"/>
                    <a:gd name="connsiteX606" fmla="*/ 2056066 w 3547014"/>
                    <a:gd name="connsiteY606" fmla="*/ 892493 h 1279302"/>
                    <a:gd name="connsiteX607" fmla="*/ 2056066 w 3547014"/>
                    <a:gd name="connsiteY607" fmla="*/ 892493 h 1279302"/>
                    <a:gd name="connsiteX608" fmla="*/ 2056066 w 3547014"/>
                    <a:gd name="connsiteY608" fmla="*/ 892493 h 1279302"/>
                    <a:gd name="connsiteX609" fmla="*/ 2056066 w 3547014"/>
                    <a:gd name="connsiteY609" fmla="*/ 892493 h 1279302"/>
                    <a:gd name="connsiteX610" fmla="*/ 2063306 w 3547014"/>
                    <a:gd name="connsiteY610" fmla="*/ 892493 h 1279302"/>
                    <a:gd name="connsiteX611" fmla="*/ 2063306 w 3547014"/>
                    <a:gd name="connsiteY611" fmla="*/ 898684 h 1279302"/>
                    <a:gd name="connsiteX612" fmla="*/ 2063306 w 3547014"/>
                    <a:gd name="connsiteY612" fmla="*/ 898684 h 1279302"/>
                    <a:gd name="connsiteX613" fmla="*/ 2096167 w 3547014"/>
                    <a:gd name="connsiteY613" fmla="*/ 898684 h 1279302"/>
                    <a:gd name="connsiteX614" fmla="*/ 2096167 w 3547014"/>
                    <a:gd name="connsiteY614" fmla="*/ 905542 h 1279302"/>
                    <a:gd name="connsiteX615" fmla="*/ 2096167 w 3547014"/>
                    <a:gd name="connsiteY615" fmla="*/ 905542 h 1279302"/>
                    <a:gd name="connsiteX616" fmla="*/ 2114360 w 3547014"/>
                    <a:gd name="connsiteY616" fmla="*/ 905542 h 1279302"/>
                    <a:gd name="connsiteX617" fmla="*/ 2114360 w 3547014"/>
                    <a:gd name="connsiteY617" fmla="*/ 910590 h 1279302"/>
                    <a:gd name="connsiteX618" fmla="*/ 2114360 w 3547014"/>
                    <a:gd name="connsiteY618" fmla="*/ 910590 h 1279302"/>
                    <a:gd name="connsiteX619" fmla="*/ 2132648 w 3547014"/>
                    <a:gd name="connsiteY619" fmla="*/ 910590 h 1279302"/>
                    <a:gd name="connsiteX620" fmla="*/ 2132648 w 3547014"/>
                    <a:gd name="connsiteY620" fmla="*/ 917067 h 1279302"/>
                    <a:gd name="connsiteX621" fmla="*/ 2132648 w 3547014"/>
                    <a:gd name="connsiteY621" fmla="*/ 917067 h 1279302"/>
                    <a:gd name="connsiteX622" fmla="*/ 2147221 w 3547014"/>
                    <a:gd name="connsiteY622" fmla="*/ 917067 h 1279302"/>
                    <a:gd name="connsiteX623" fmla="*/ 2147221 w 3547014"/>
                    <a:gd name="connsiteY623" fmla="*/ 917067 h 1279302"/>
                    <a:gd name="connsiteX624" fmla="*/ 2147221 w 3547014"/>
                    <a:gd name="connsiteY624" fmla="*/ 917067 h 1279302"/>
                    <a:gd name="connsiteX625" fmla="*/ 2176367 w 3547014"/>
                    <a:gd name="connsiteY625" fmla="*/ 917067 h 1279302"/>
                    <a:gd name="connsiteX626" fmla="*/ 2176367 w 3547014"/>
                    <a:gd name="connsiteY626" fmla="*/ 923830 h 1279302"/>
                    <a:gd name="connsiteX627" fmla="*/ 2176367 w 3547014"/>
                    <a:gd name="connsiteY627" fmla="*/ 923830 h 1279302"/>
                    <a:gd name="connsiteX628" fmla="*/ 2179987 w 3547014"/>
                    <a:gd name="connsiteY628" fmla="*/ 923830 h 1279302"/>
                    <a:gd name="connsiteX629" fmla="*/ 2179987 w 3547014"/>
                    <a:gd name="connsiteY629" fmla="*/ 923830 h 1279302"/>
                    <a:gd name="connsiteX630" fmla="*/ 2179987 w 3547014"/>
                    <a:gd name="connsiteY630" fmla="*/ 923830 h 1279302"/>
                    <a:gd name="connsiteX631" fmla="*/ 2187321 w 3547014"/>
                    <a:gd name="connsiteY631" fmla="*/ 923830 h 1279302"/>
                    <a:gd name="connsiteX632" fmla="*/ 2187321 w 3547014"/>
                    <a:gd name="connsiteY632" fmla="*/ 930497 h 1279302"/>
                    <a:gd name="connsiteX633" fmla="*/ 2187321 w 3547014"/>
                    <a:gd name="connsiteY633" fmla="*/ 930497 h 1279302"/>
                    <a:gd name="connsiteX634" fmla="*/ 2194560 w 3547014"/>
                    <a:gd name="connsiteY634" fmla="*/ 930497 h 1279302"/>
                    <a:gd name="connsiteX635" fmla="*/ 2194560 w 3547014"/>
                    <a:gd name="connsiteY635" fmla="*/ 936593 h 1279302"/>
                    <a:gd name="connsiteX636" fmla="*/ 2194560 w 3547014"/>
                    <a:gd name="connsiteY636" fmla="*/ 936593 h 1279302"/>
                    <a:gd name="connsiteX637" fmla="*/ 2205514 w 3547014"/>
                    <a:gd name="connsiteY637" fmla="*/ 936593 h 1279302"/>
                    <a:gd name="connsiteX638" fmla="*/ 2205514 w 3547014"/>
                    <a:gd name="connsiteY638" fmla="*/ 936593 h 1279302"/>
                    <a:gd name="connsiteX639" fmla="*/ 2205514 w 3547014"/>
                    <a:gd name="connsiteY639" fmla="*/ 936593 h 1279302"/>
                    <a:gd name="connsiteX640" fmla="*/ 2209133 w 3547014"/>
                    <a:gd name="connsiteY640" fmla="*/ 936593 h 1279302"/>
                    <a:gd name="connsiteX641" fmla="*/ 2209133 w 3547014"/>
                    <a:gd name="connsiteY641" fmla="*/ 941927 h 1279302"/>
                    <a:gd name="connsiteX642" fmla="*/ 2209133 w 3547014"/>
                    <a:gd name="connsiteY642" fmla="*/ 941927 h 1279302"/>
                    <a:gd name="connsiteX643" fmla="*/ 2212848 w 3547014"/>
                    <a:gd name="connsiteY643" fmla="*/ 941927 h 1279302"/>
                    <a:gd name="connsiteX644" fmla="*/ 2212848 w 3547014"/>
                    <a:gd name="connsiteY644" fmla="*/ 948404 h 1279302"/>
                    <a:gd name="connsiteX645" fmla="*/ 2212848 w 3547014"/>
                    <a:gd name="connsiteY645" fmla="*/ 948404 h 1279302"/>
                    <a:gd name="connsiteX646" fmla="*/ 2216468 w 3547014"/>
                    <a:gd name="connsiteY646" fmla="*/ 948404 h 1279302"/>
                    <a:gd name="connsiteX647" fmla="*/ 2216468 w 3547014"/>
                    <a:gd name="connsiteY647" fmla="*/ 954596 h 1279302"/>
                    <a:gd name="connsiteX648" fmla="*/ 2216468 w 3547014"/>
                    <a:gd name="connsiteY648" fmla="*/ 954596 h 1279302"/>
                    <a:gd name="connsiteX649" fmla="*/ 2227421 w 3547014"/>
                    <a:gd name="connsiteY649" fmla="*/ 954596 h 1279302"/>
                    <a:gd name="connsiteX650" fmla="*/ 2227421 w 3547014"/>
                    <a:gd name="connsiteY650" fmla="*/ 961644 h 1279302"/>
                    <a:gd name="connsiteX651" fmla="*/ 2227421 w 3547014"/>
                    <a:gd name="connsiteY651" fmla="*/ 961644 h 1279302"/>
                    <a:gd name="connsiteX652" fmla="*/ 2231041 w 3547014"/>
                    <a:gd name="connsiteY652" fmla="*/ 961644 h 1279302"/>
                    <a:gd name="connsiteX653" fmla="*/ 2231041 w 3547014"/>
                    <a:gd name="connsiteY653" fmla="*/ 961644 h 1279302"/>
                    <a:gd name="connsiteX654" fmla="*/ 2231041 w 3547014"/>
                    <a:gd name="connsiteY654" fmla="*/ 961644 h 1279302"/>
                    <a:gd name="connsiteX655" fmla="*/ 2238280 w 3547014"/>
                    <a:gd name="connsiteY655" fmla="*/ 961644 h 1279302"/>
                    <a:gd name="connsiteX656" fmla="*/ 2238280 w 3547014"/>
                    <a:gd name="connsiteY656" fmla="*/ 961644 h 1279302"/>
                    <a:gd name="connsiteX657" fmla="*/ 2238280 w 3547014"/>
                    <a:gd name="connsiteY657" fmla="*/ 961644 h 1279302"/>
                    <a:gd name="connsiteX658" fmla="*/ 2245614 w 3547014"/>
                    <a:gd name="connsiteY658" fmla="*/ 961644 h 1279302"/>
                    <a:gd name="connsiteX659" fmla="*/ 2245614 w 3547014"/>
                    <a:gd name="connsiteY659" fmla="*/ 968502 h 1279302"/>
                    <a:gd name="connsiteX660" fmla="*/ 2245614 w 3547014"/>
                    <a:gd name="connsiteY660" fmla="*/ 968502 h 1279302"/>
                    <a:gd name="connsiteX661" fmla="*/ 2245614 w 3547014"/>
                    <a:gd name="connsiteY661" fmla="*/ 968502 h 1279302"/>
                    <a:gd name="connsiteX662" fmla="*/ 2245614 w 3547014"/>
                    <a:gd name="connsiteY662" fmla="*/ 968502 h 1279302"/>
                    <a:gd name="connsiteX663" fmla="*/ 2245614 w 3547014"/>
                    <a:gd name="connsiteY663" fmla="*/ 968502 h 1279302"/>
                    <a:gd name="connsiteX664" fmla="*/ 2245614 w 3547014"/>
                    <a:gd name="connsiteY664" fmla="*/ 968502 h 1279302"/>
                    <a:gd name="connsiteX665" fmla="*/ 2245614 w 3547014"/>
                    <a:gd name="connsiteY665" fmla="*/ 968502 h 1279302"/>
                    <a:gd name="connsiteX666" fmla="*/ 2245614 w 3547014"/>
                    <a:gd name="connsiteY666" fmla="*/ 968502 h 1279302"/>
                    <a:gd name="connsiteX667" fmla="*/ 2249234 w 3547014"/>
                    <a:gd name="connsiteY667" fmla="*/ 968502 h 1279302"/>
                    <a:gd name="connsiteX668" fmla="*/ 2249234 w 3547014"/>
                    <a:gd name="connsiteY668" fmla="*/ 968502 h 1279302"/>
                    <a:gd name="connsiteX669" fmla="*/ 2249234 w 3547014"/>
                    <a:gd name="connsiteY669" fmla="*/ 968502 h 1279302"/>
                    <a:gd name="connsiteX670" fmla="*/ 2249234 w 3547014"/>
                    <a:gd name="connsiteY670" fmla="*/ 968502 h 1279302"/>
                    <a:gd name="connsiteX671" fmla="*/ 2249234 w 3547014"/>
                    <a:gd name="connsiteY671" fmla="*/ 968502 h 1279302"/>
                    <a:gd name="connsiteX672" fmla="*/ 2249234 w 3547014"/>
                    <a:gd name="connsiteY672" fmla="*/ 968502 h 1279302"/>
                    <a:gd name="connsiteX673" fmla="*/ 2249234 w 3547014"/>
                    <a:gd name="connsiteY673" fmla="*/ 968502 h 1279302"/>
                    <a:gd name="connsiteX674" fmla="*/ 2249234 w 3547014"/>
                    <a:gd name="connsiteY674" fmla="*/ 968502 h 1279302"/>
                    <a:gd name="connsiteX675" fmla="*/ 2249234 w 3547014"/>
                    <a:gd name="connsiteY675" fmla="*/ 968502 h 1279302"/>
                    <a:gd name="connsiteX676" fmla="*/ 2249234 w 3547014"/>
                    <a:gd name="connsiteY676" fmla="*/ 968502 h 1279302"/>
                    <a:gd name="connsiteX677" fmla="*/ 2249234 w 3547014"/>
                    <a:gd name="connsiteY677" fmla="*/ 968502 h 1279302"/>
                    <a:gd name="connsiteX678" fmla="*/ 2249234 w 3547014"/>
                    <a:gd name="connsiteY678" fmla="*/ 968502 h 1279302"/>
                    <a:gd name="connsiteX679" fmla="*/ 2249234 w 3547014"/>
                    <a:gd name="connsiteY679" fmla="*/ 968502 h 1279302"/>
                    <a:gd name="connsiteX680" fmla="*/ 2249234 w 3547014"/>
                    <a:gd name="connsiteY680" fmla="*/ 968502 h 1279302"/>
                    <a:gd name="connsiteX681" fmla="*/ 2249234 w 3547014"/>
                    <a:gd name="connsiteY681" fmla="*/ 968502 h 1279302"/>
                    <a:gd name="connsiteX682" fmla="*/ 2252948 w 3547014"/>
                    <a:gd name="connsiteY682" fmla="*/ 968502 h 1279302"/>
                    <a:gd name="connsiteX683" fmla="*/ 2252948 w 3547014"/>
                    <a:gd name="connsiteY683" fmla="*/ 974789 h 1279302"/>
                    <a:gd name="connsiteX684" fmla="*/ 2252948 w 3547014"/>
                    <a:gd name="connsiteY684" fmla="*/ 974789 h 1279302"/>
                    <a:gd name="connsiteX685" fmla="*/ 2252948 w 3547014"/>
                    <a:gd name="connsiteY685" fmla="*/ 974789 h 1279302"/>
                    <a:gd name="connsiteX686" fmla="*/ 2252948 w 3547014"/>
                    <a:gd name="connsiteY686" fmla="*/ 974789 h 1279302"/>
                    <a:gd name="connsiteX687" fmla="*/ 2252948 w 3547014"/>
                    <a:gd name="connsiteY687" fmla="*/ 974789 h 1279302"/>
                    <a:gd name="connsiteX688" fmla="*/ 2263807 w 3547014"/>
                    <a:gd name="connsiteY688" fmla="*/ 974789 h 1279302"/>
                    <a:gd name="connsiteX689" fmla="*/ 2263807 w 3547014"/>
                    <a:gd name="connsiteY689" fmla="*/ 988790 h 1279302"/>
                    <a:gd name="connsiteX690" fmla="*/ 2263807 w 3547014"/>
                    <a:gd name="connsiteY690" fmla="*/ 988790 h 1279302"/>
                    <a:gd name="connsiteX691" fmla="*/ 2263807 w 3547014"/>
                    <a:gd name="connsiteY691" fmla="*/ 988790 h 1279302"/>
                    <a:gd name="connsiteX692" fmla="*/ 2263807 w 3547014"/>
                    <a:gd name="connsiteY692" fmla="*/ 988790 h 1279302"/>
                    <a:gd name="connsiteX693" fmla="*/ 2263807 w 3547014"/>
                    <a:gd name="connsiteY693" fmla="*/ 988790 h 1279302"/>
                    <a:gd name="connsiteX694" fmla="*/ 2267522 w 3547014"/>
                    <a:gd name="connsiteY694" fmla="*/ 988790 h 1279302"/>
                    <a:gd name="connsiteX695" fmla="*/ 2267522 w 3547014"/>
                    <a:gd name="connsiteY695" fmla="*/ 995458 h 1279302"/>
                    <a:gd name="connsiteX696" fmla="*/ 2267522 w 3547014"/>
                    <a:gd name="connsiteY696" fmla="*/ 995458 h 1279302"/>
                    <a:gd name="connsiteX697" fmla="*/ 2267522 w 3547014"/>
                    <a:gd name="connsiteY697" fmla="*/ 995458 h 1279302"/>
                    <a:gd name="connsiteX698" fmla="*/ 2267522 w 3547014"/>
                    <a:gd name="connsiteY698" fmla="*/ 995458 h 1279302"/>
                    <a:gd name="connsiteX699" fmla="*/ 2267522 w 3547014"/>
                    <a:gd name="connsiteY699" fmla="*/ 995458 h 1279302"/>
                    <a:gd name="connsiteX700" fmla="*/ 2274761 w 3547014"/>
                    <a:gd name="connsiteY700" fmla="*/ 995458 h 1279302"/>
                    <a:gd name="connsiteX701" fmla="*/ 2274761 w 3547014"/>
                    <a:gd name="connsiteY701" fmla="*/ 995458 h 1279302"/>
                    <a:gd name="connsiteX702" fmla="*/ 2274761 w 3547014"/>
                    <a:gd name="connsiteY702" fmla="*/ 995458 h 1279302"/>
                    <a:gd name="connsiteX703" fmla="*/ 2274761 w 3547014"/>
                    <a:gd name="connsiteY703" fmla="*/ 995458 h 1279302"/>
                    <a:gd name="connsiteX704" fmla="*/ 2274761 w 3547014"/>
                    <a:gd name="connsiteY704" fmla="*/ 995458 h 1279302"/>
                    <a:gd name="connsiteX705" fmla="*/ 2274761 w 3547014"/>
                    <a:gd name="connsiteY705" fmla="*/ 995458 h 1279302"/>
                    <a:gd name="connsiteX706" fmla="*/ 2278380 w 3547014"/>
                    <a:gd name="connsiteY706" fmla="*/ 995458 h 1279302"/>
                    <a:gd name="connsiteX707" fmla="*/ 2278380 w 3547014"/>
                    <a:gd name="connsiteY707" fmla="*/ 995458 h 1279302"/>
                    <a:gd name="connsiteX708" fmla="*/ 2278380 w 3547014"/>
                    <a:gd name="connsiteY708" fmla="*/ 995458 h 1279302"/>
                    <a:gd name="connsiteX709" fmla="*/ 2278380 w 3547014"/>
                    <a:gd name="connsiteY709" fmla="*/ 995458 h 1279302"/>
                    <a:gd name="connsiteX710" fmla="*/ 2278380 w 3547014"/>
                    <a:gd name="connsiteY710" fmla="*/ 995458 h 1279302"/>
                    <a:gd name="connsiteX711" fmla="*/ 2278380 w 3547014"/>
                    <a:gd name="connsiteY711" fmla="*/ 995458 h 1279302"/>
                    <a:gd name="connsiteX712" fmla="*/ 2278380 w 3547014"/>
                    <a:gd name="connsiteY712" fmla="*/ 995458 h 1279302"/>
                    <a:gd name="connsiteX713" fmla="*/ 2278380 w 3547014"/>
                    <a:gd name="connsiteY713" fmla="*/ 995458 h 1279302"/>
                    <a:gd name="connsiteX714" fmla="*/ 2278380 w 3547014"/>
                    <a:gd name="connsiteY714" fmla="*/ 995458 h 1279302"/>
                    <a:gd name="connsiteX715" fmla="*/ 2278380 w 3547014"/>
                    <a:gd name="connsiteY715" fmla="*/ 995458 h 1279302"/>
                    <a:gd name="connsiteX716" fmla="*/ 2278380 w 3547014"/>
                    <a:gd name="connsiteY716" fmla="*/ 995458 h 1279302"/>
                    <a:gd name="connsiteX717" fmla="*/ 2278380 w 3547014"/>
                    <a:gd name="connsiteY717" fmla="*/ 995458 h 1279302"/>
                    <a:gd name="connsiteX718" fmla="*/ 2282095 w 3547014"/>
                    <a:gd name="connsiteY718" fmla="*/ 995458 h 1279302"/>
                    <a:gd name="connsiteX719" fmla="*/ 2282095 w 3547014"/>
                    <a:gd name="connsiteY719" fmla="*/ 995458 h 1279302"/>
                    <a:gd name="connsiteX720" fmla="*/ 2282095 w 3547014"/>
                    <a:gd name="connsiteY720" fmla="*/ 995458 h 1279302"/>
                    <a:gd name="connsiteX721" fmla="*/ 2293049 w 3547014"/>
                    <a:gd name="connsiteY721" fmla="*/ 995458 h 1279302"/>
                    <a:gd name="connsiteX722" fmla="*/ 2293049 w 3547014"/>
                    <a:gd name="connsiteY722" fmla="*/ 995458 h 1279302"/>
                    <a:gd name="connsiteX723" fmla="*/ 2293049 w 3547014"/>
                    <a:gd name="connsiteY723" fmla="*/ 995458 h 1279302"/>
                    <a:gd name="connsiteX724" fmla="*/ 2303907 w 3547014"/>
                    <a:gd name="connsiteY724" fmla="*/ 995458 h 1279302"/>
                    <a:gd name="connsiteX725" fmla="*/ 2303907 w 3547014"/>
                    <a:gd name="connsiteY725" fmla="*/ 995458 h 1279302"/>
                    <a:gd name="connsiteX726" fmla="*/ 2303907 w 3547014"/>
                    <a:gd name="connsiteY726" fmla="*/ 995458 h 1279302"/>
                    <a:gd name="connsiteX727" fmla="*/ 2303907 w 3547014"/>
                    <a:gd name="connsiteY727" fmla="*/ 995458 h 1279302"/>
                    <a:gd name="connsiteX728" fmla="*/ 2303907 w 3547014"/>
                    <a:gd name="connsiteY728" fmla="*/ 995458 h 1279302"/>
                    <a:gd name="connsiteX729" fmla="*/ 2303907 w 3547014"/>
                    <a:gd name="connsiteY729" fmla="*/ 995458 h 1279302"/>
                    <a:gd name="connsiteX730" fmla="*/ 2303907 w 3547014"/>
                    <a:gd name="connsiteY730" fmla="*/ 995458 h 1279302"/>
                    <a:gd name="connsiteX731" fmla="*/ 2303907 w 3547014"/>
                    <a:gd name="connsiteY731" fmla="*/ 995458 h 1279302"/>
                    <a:gd name="connsiteX732" fmla="*/ 2303907 w 3547014"/>
                    <a:gd name="connsiteY732" fmla="*/ 995458 h 1279302"/>
                    <a:gd name="connsiteX733" fmla="*/ 2303907 w 3547014"/>
                    <a:gd name="connsiteY733" fmla="*/ 995458 h 1279302"/>
                    <a:gd name="connsiteX734" fmla="*/ 2303907 w 3547014"/>
                    <a:gd name="connsiteY734" fmla="*/ 995458 h 1279302"/>
                    <a:gd name="connsiteX735" fmla="*/ 2303907 w 3547014"/>
                    <a:gd name="connsiteY735" fmla="*/ 995458 h 1279302"/>
                    <a:gd name="connsiteX736" fmla="*/ 2307622 w 3547014"/>
                    <a:gd name="connsiteY736" fmla="*/ 995458 h 1279302"/>
                    <a:gd name="connsiteX737" fmla="*/ 2307622 w 3547014"/>
                    <a:gd name="connsiteY737" fmla="*/ 995458 h 1279302"/>
                    <a:gd name="connsiteX738" fmla="*/ 2307622 w 3547014"/>
                    <a:gd name="connsiteY738" fmla="*/ 995458 h 1279302"/>
                    <a:gd name="connsiteX739" fmla="*/ 2307622 w 3547014"/>
                    <a:gd name="connsiteY739" fmla="*/ 995458 h 1279302"/>
                    <a:gd name="connsiteX740" fmla="*/ 2307622 w 3547014"/>
                    <a:gd name="connsiteY740" fmla="*/ 995458 h 1279302"/>
                    <a:gd name="connsiteX741" fmla="*/ 2307622 w 3547014"/>
                    <a:gd name="connsiteY741" fmla="*/ 995458 h 1279302"/>
                    <a:gd name="connsiteX742" fmla="*/ 2307622 w 3547014"/>
                    <a:gd name="connsiteY742" fmla="*/ 995458 h 1279302"/>
                    <a:gd name="connsiteX743" fmla="*/ 2307622 w 3547014"/>
                    <a:gd name="connsiteY743" fmla="*/ 995458 h 1279302"/>
                    <a:gd name="connsiteX744" fmla="*/ 2307622 w 3547014"/>
                    <a:gd name="connsiteY744" fmla="*/ 995458 h 1279302"/>
                    <a:gd name="connsiteX745" fmla="*/ 2307622 w 3547014"/>
                    <a:gd name="connsiteY745" fmla="*/ 995458 h 1279302"/>
                    <a:gd name="connsiteX746" fmla="*/ 2307622 w 3547014"/>
                    <a:gd name="connsiteY746" fmla="*/ 995458 h 1279302"/>
                    <a:gd name="connsiteX747" fmla="*/ 2307622 w 3547014"/>
                    <a:gd name="connsiteY747" fmla="*/ 995458 h 1279302"/>
                    <a:gd name="connsiteX748" fmla="*/ 2311241 w 3547014"/>
                    <a:gd name="connsiteY748" fmla="*/ 995458 h 1279302"/>
                    <a:gd name="connsiteX749" fmla="*/ 2311241 w 3547014"/>
                    <a:gd name="connsiteY749" fmla="*/ 995458 h 1279302"/>
                    <a:gd name="connsiteX750" fmla="*/ 2311241 w 3547014"/>
                    <a:gd name="connsiteY750" fmla="*/ 995458 h 1279302"/>
                    <a:gd name="connsiteX751" fmla="*/ 2322195 w 3547014"/>
                    <a:gd name="connsiteY751" fmla="*/ 995458 h 1279302"/>
                    <a:gd name="connsiteX752" fmla="*/ 2322195 w 3547014"/>
                    <a:gd name="connsiteY752" fmla="*/ 995458 h 1279302"/>
                    <a:gd name="connsiteX753" fmla="*/ 2322195 w 3547014"/>
                    <a:gd name="connsiteY753" fmla="*/ 995458 h 1279302"/>
                    <a:gd name="connsiteX754" fmla="*/ 2329434 w 3547014"/>
                    <a:gd name="connsiteY754" fmla="*/ 995458 h 1279302"/>
                    <a:gd name="connsiteX755" fmla="*/ 2329434 w 3547014"/>
                    <a:gd name="connsiteY755" fmla="*/ 995458 h 1279302"/>
                    <a:gd name="connsiteX756" fmla="*/ 2329434 w 3547014"/>
                    <a:gd name="connsiteY756" fmla="*/ 995458 h 1279302"/>
                    <a:gd name="connsiteX757" fmla="*/ 2329434 w 3547014"/>
                    <a:gd name="connsiteY757" fmla="*/ 995458 h 1279302"/>
                    <a:gd name="connsiteX758" fmla="*/ 2329434 w 3547014"/>
                    <a:gd name="connsiteY758" fmla="*/ 995458 h 1279302"/>
                    <a:gd name="connsiteX759" fmla="*/ 2329434 w 3547014"/>
                    <a:gd name="connsiteY759" fmla="*/ 995458 h 1279302"/>
                    <a:gd name="connsiteX760" fmla="*/ 2333149 w 3547014"/>
                    <a:gd name="connsiteY760" fmla="*/ 995458 h 1279302"/>
                    <a:gd name="connsiteX761" fmla="*/ 2333149 w 3547014"/>
                    <a:gd name="connsiteY761" fmla="*/ 995458 h 1279302"/>
                    <a:gd name="connsiteX762" fmla="*/ 2333149 w 3547014"/>
                    <a:gd name="connsiteY762" fmla="*/ 995458 h 1279302"/>
                    <a:gd name="connsiteX763" fmla="*/ 2333149 w 3547014"/>
                    <a:gd name="connsiteY763" fmla="*/ 995458 h 1279302"/>
                    <a:gd name="connsiteX764" fmla="*/ 2333149 w 3547014"/>
                    <a:gd name="connsiteY764" fmla="*/ 995458 h 1279302"/>
                    <a:gd name="connsiteX765" fmla="*/ 2333149 w 3547014"/>
                    <a:gd name="connsiteY765" fmla="*/ 995458 h 1279302"/>
                    <a:gd name="connsiteX766" fmla="*/ 2333149 w 3547014"/>
                    <a:gd name="connsiteY766" fmla="*/ 995458 h 1279302"/>
                    <a:gd name="connsiteX767" fmla="*/ 2333149 w 3547014"/>
                    <a:gd name="connsiteY767" fmla="*/ 995458 h 1279302"/>
                    <a:gd name="connsiteX768" fmla="*/ 2333149 w 3547014"/>
                    <a:gd name="connsiteY768" fmla="*/ 995458 h 1279302"/>
                    <a:gd name="connsiteX769" fmla="*/ 2336768 w 3547014"/>
                    <a:gd name="connsiteY769" fmla="*/ 995458 h 1279302"/>
                    <a:gd name="connsiteX770" fmla="*/ 2336768 w 3547014"/>
                    <a:gd name="connsiteY770" fmla="*/ 1004411 h 1279302"/>
                    <a:gd name="connsiteX771" fmla="*/ 2336768 w 3547014"/>
                    <a:gd name="connsiteY771" fmla="*/ 1004411 h 1279302"/>
                    <a:gd name="connsiteX772" fmla="*/ 2340388 w 3547014"/>
                    <a:gd name="connsiteY772" fmla="*/ 1004411 h 1279302"/>
                    <a:gd name="connsiteX773" fmla="*/ 2340388 w 3547014"/>
                    <a:gd name="connsiteY773" fmla="*/ 1012698 h 1279302"/>
                    <a:gd name="connsiteX774" fmla="*/ 2340388 w 3547014"/>
                    <a:gd name="connsiteY774" fmla="*/ 1012698 h 1279302"/>
                    <a:gd name="connsiteX775" fmla="*/ 2340388 w 3547014"/>
                    <a:gd name="connsiteY775" fmla="*/ 1012698 h 1279302"/>
                    <a:gd name="connsiteX776" fmla="*/ 2340388 w 3547014"/>
                    <a:gd name="connsiteY776" fmla="*/ 1012698 h 1279302"/>
                    <a:gd name="connsiteX777" fmla="*/ 2340388 w 3547014"/>
                    <a:gd name="connsiteY777" fmla="*/ 1012698 h 1279302"/>
                    <a:gd name="connsiteX778" fmla="*/ 2351342 w 3547014"/>
                    <a:gd name="connsiteY778" fmla="*/ 1012698 h 1279302"/>
                    <a:gd name="connsiteX779" fmla="*/ 2351342 w 3547014"/>
                    <a:gd name="connsiteY779" fmla="*/ 1021080 h 1279302"/>
                    <a:gd name="connsiteX780" fmla="*/ 2351342 w 3547014"/>
                    <a:gd name="connsiteY780" fmla="*/ 1021080 h 1279302"/>
                    <a:gd name="connsiteX781" fmla="*/ 2354961 w 3547014"/>
                    <a:gd name="connsiteY781" fmla="*/ 1021080 h 1279302"/>
                    <a:gd name="connsiteX782" fmla="*/ 2354961 w 3547014"/>
                    <a:gd name="connsiteY782" fmla="*/ 1029557 h 1279302"/>
                    <a:gd name="connsiteX783" fmla="*/ 2354961 w 3547014"/>
                    <a:gd name="connsiteY783" fmla="*/ 1029557 h 1279302"/>
                    <a:gd name="connsiteX784" fmla="*/ 2354961 w 3547014"/>
                    <a:gd name="connsiteY784" fmla="*/ 1029557 h 1279302"/>
                    <a:gd name="connsiteX785" fmla="*/ 2354961 w 3547014"/>
                    <a:gd name="connsiteY785" fmla="*/ 1029557 h 1279302"/>
                    <a:gd name="connsiteX786" fmla="*/ 2354961 w 3547014"/>
                    <a:gd name="connsiteY786" fmla="*/ 1029557 h 1279302"/>
                    <a:gd name="connsiteX787" fmla="*/ 2358581 w 3547014"/>
                    <a:gd name="connsiteY787" fmla="*/ 1029557 h 1279302"/>
                    <a:gd name="connsiteX788" fmla="*/ 2358581 w 3547014"/>
                    <a:gd name="connsiteY788" fmla="*/ 1038035 h 1279302"/>
                    <a:gd name="connsiteX789" fmla="*/ 2358581 w 3547014"/>
                    <a:gd name="connsiteY789" fmla="*/ 1038035 h 1279302"/>
                    <a:gd name="connsiteX790" fmla="*/ 2358581 w 3547014"/>
                    <a:gd name="connsiteY790" fmla="*/ 1038035 h 1279302"/>
                    <a:gd name="connsiteX791" fmla="*/ 2358581 w 3547014"/>
                    <a:gd name="connsiteY791" fmla="*/ 1038035 h 1279302"/>
                    <a:gd name="connsiteX792" fmla="*/ 2358581 w 3547014"/>
                    <a:gd name="connsiteY792" fmla="*/ 1038035 h 1279302"/>
                    <a:gd name="connsiteX793" fmla="*/ 2358581 w 3547014"/>
                    <a:gd name="connsiteY793" fmla="*/ 1038035 h 1279302"/>
                    <a:gd name="connsiteX794" fmla="*/ 2358581 w 3547014"/>
                    <a:gd name="connsiteY794" fmla="*/ 1038035 h 1279302"/>
                    <a:gd name="connsiteX795" fmla="*/ 2358581 w 3547014"/>
                    <a:gd name="connsiteY795" fmla="*/ 1038035 h 1279302"/>
                    <a:gd name="connsiteX796" fmla="*/ 2358581 w 3547014"/>
                    <a:gd name="connsiteY796" fmla="*/ 1038035 h 1279302"/>
                    <a:gd name="connsiteX797" fmla="*/ 2358581 w 3547014"/>
                    <a:gd name="connsiteY797" fmla="*/ 1038035 h 1279302"/>
                    <a:gd name="connsiteX798" fmla="*/ 2358581 w 3547014"/>
                    <a:gd name="connsiteY798" fmla="*/ 1038035 h 1279302"/>
                    <a:gd name="connsiteX799" fmla="*/ 2362295 w 3547014"/>
                    <a:gd name="connsiteY799" fmla="*/ 1038035 h 1279302"/>
                    <a:gd name="connsiteX800" fmla="*/ 2362295 w 3547014"/>
                    <a:gd name="connsiteY800" fmla="*/ 1047369 h 1279302"/>
                    <a:gd name="connsiteX801" fmla="*/ 2362295 w 3547014"/>
                    <a:gd name="connsiteY801" fmla="*/ 1047369 h 1279302"/>
                    <a:gd name="connsiteX802" fmla="*/ 2373249 w 3547014"/>
                    <a:gd name="connsiteY802" fmla="*/ 1047369 h 1279302"/>
                    <a:gd name="connsiteX803" fmla="*/ 2373249 w 3547014"/>
                    <a:gd name="connsiteY803" fmla="*/ 1047369 h 1279302"/>
                    <a:gd name="connsiteX804" fmla="*/ 2373249 w 3547014"/>
                    <a:gd name="connsiteY804" fmla="*/ 1047369 h 1279302"/>
                    <a:gd name="connsiteX805" fmla="*/ 2380488 w 3547014"/>
                    <a:gd name="connsiteY805" fmla="*/ 1047369 h 1279302"/>
                    <a:gd name="connsiteX806" fmla="*/ 2380488 w 3547014"/>
                    <a:gd name="connsiteY806" fmla="*/ 1047369 h 1279302"/>
                    <a:gd name="connsiteX807" fmla="*/ 2380488 w 3547014"/>
                    <a:gd name="connsiteY807" fmla="*/ 1047369 h 1279302"/>
                    <a:gd name="connsiteX808" fmla="*/ 2384108 w 3547014"/>
                    <a:gd name="connsiteY808" fmla="*/ 1047369 h 1279302"/>
                    <a:gd name="connsiteX809" fmla="*/ 2384108 w 3547014"/>
                    <a:gd name="connsiteY809" fmla="*/ 1047369 h 1279302"/>
                    <a:gd name="connsiteX810" fmla="*/ 2384108 w 3547014"/>
                    <a:gd name="connsiteY810" fmla="*/ 1047369 h 1279302"/>
                    <a:gd name="connsiteX811" fmla="*/ 2384108 w 3547014"/>
                    <a:gd name="connsiteY811" fmla="*/ 1047369 h 1279302"/>
                    <a:gd name="connsiteX812" fmla="*/ 2384108 w 3547014"/>
                    <a:gd name="connsiteY812" fmla="*/ 1047369 h 1279302"/>
                    <a:gd name="connsiteX813" fmla="*/ 2384108 w 3547014"/>
                    <a:gd name="connsiteY813" fmla="*/ 1047369 h 1279302"/>
                    <a:gd name="connsiteX814" fmla="*/ 2406015 w 3547014"/>
                    <a:gd name="connsiteY814" fmla="*/ 1047369 h 1279302"/>
                    <a:gd name="connsiteX815" fmla="*/ 2406015 w 3547014"/>
                    <a:gd name="connsiteY815" fmla="*/ 1056989 h 1279302"/>
                    <a:gd name="connsiteX816" fmla="*/ 2406015 w 3547014"/>
                    <a:gd name="connsiteY816" fmla="*/ 1056989 h 1279302"/>
                    <a:gd name="connsiteX817" fmla="*/ 2409635 w 3547014"/>
                    <a:gd name="connsiteY817" fmla="*/ 1056989 h 1279302"/>
                    <a:gd name="connsiteX818" fmla="*/ 2409635 w 3547014"/>
                    <a:gd name="connsiteY818" fmla="*/ 1056989 h 1279302"/>
                    <a:gd name="connsiteX819" fmla="*/ 2409635 w 3547014"/>
                    <a:gd name="connsiteY819" fmla="*/ 1056989 h 1279302"/>
                    <a:gd name="connsiteX820" fmla="*/ 2413349 w 3547014"/>
                    <a:gd name="connsiteY820" fmla="*/ 1056989 h 1279302"/>
                    <a:gd name="connsiteX821" fmla="*/ 2413349 w 3547014"/>
                    <a:gd name="connsiteY821" fmla="*/ 1065848 h 1279302"/>
                    <a:gd name="connsiteX822" fmla="*/ 2413349 w 3547014"/>
                    <a:gd name="connsiteY822" fmla="*/ 1065848 h 1279302"/>
                    <a:gd name="connsiteX823" fmla="*/ 2424208 w 3547014"/>
                    <a:gd name="connsiteY823" fmla="*/ 1065848 h 1279302"/>
                    <a:gd name="connsiteX824" fmla="*/ 2424208 w 3547014"/>
                    <a:gd name="connsiteY824" fmla="*/ 1065848 h 1279302"/>
                    <a:gd name="connsiteX825" fmla="*/ 2424208 w 3547014"/>
                    <a:gd name="connsiteY825" fmla="*/ 1065848 h 1279302"/>
                    <a:gd name="connsiteX826" fmla="*/ 2424208 w 3547014"/>
                    <a:gd name="connsiteY826" fmla="*/ 1065848 h 1279302"/>
                    <a:gd name="connsiteX827" fmla="*/ 2424208 w 3547014"/>
                    <a:gd name="connsiteY827" fmla="*/ 1065848 h 1279302"/>
                    <a:gd name="connsiteX828" fmla="*/ 2424208 w 3547014"/>
                    <a:gd name="connsiteY828" fmla="*/ 1065848 h 1279302"/>
                    <a:gd name="connsiteX829" fmla="*/ 2427923 w 3547014"/>
                    <a:gd name="connsiteY829" fmla="*/ 1065848 h 1279302"/>
                    <a:gd name="connsiteX830" fmla="*/ 2427923 w 3547014"/>
                    <a:gd name="connsiteY830" fmla="*/ 1074992 h 1279302"/>
                    <a:gd name="connsiteX831" fmla="*/ 2427923 w 3547014"/>
                    <a:gd name="connsiteY831" fmla="*/ 1074992 h 1279302"/>
                    <a:gd name="connsiteX832" fmla="*/ 2427923 w 3547014"/>
                    <a:gd name="connsiteY832" fmla="*/ 1074992 h 1279302"/>
                    <a:gd name="connsiteX833" fmla="*/ 2427923 w 3547014"/>
                    <a:gd name="connsiteY833" fmla="*/ 1074992 h 1279302"/>
                    <a:gd name="connsiteX834" fmla="*/ 2427923 w 3547014"/>
                    <a:gd name="connsiteY834" fmla="*/ 1074992 h 1279302"/>
                    <a:gd name="connsiteX835" fmla="*/ 2427923 w 3547014"/>
                    <a:gd name="connsiteY835" fmla="*/ 1074992 h 1279302"/>
                    <a:gd name="connsiteX836" fmla="*/ 2427923 w 3547014"/>
                    <a:gd name="connsiteY836" fmla="*/ 1074992 h 1279302"/>
                    <a:gd name="connsiteX837" fmla="*/ 2427923 w 3547014"/>
                    <a:gd name="connsiteY837" fmla="*/ 1074992 h 1279302"/>
                    <a:gd name="connsiteX838" fmla="*/ 2431542 w 3547014"/>
                    <a:gd name="connsiteY838" fmla="*/ 1074992 h 1279302"/>
                    <a:gd name="connsiteX839" fmla="*/ 2431542 w 3547014"/>
                    <a:gd name="connsiteY839" fmla="*/ 1074992 h 1279302"/>
                    <a:gd name="connsiteX840" fmla="*/ 2431542 w 3547014"/>
                    <a:gd name="connsiteY840" fmla="*/ 1074992 h 1279302"/>
                    <a:gd name="connsiteX841" fmla="*/ 2431542 w 3547014"/>
                    <a:gd name="connsiteY841" fmla="*/ 1074992 h 1279302"/>
                    <a:gd name="connsiteX842" fmla="*/ 2431542 w 3547014"/>
                    <a:gd name="connsiteY842" fmla="*/ 1074992 h 1279302"/>
                    <a:gd name="connsiteX843" fmla="*/ 2431542 w 3547014"/>
                    <a:gd name="connsiteY843" fmla="*/ 1074992 h 1279302"/>
                    <a:gd name="connsiteX844" fmla="*/ 2435162 w 3547014"/>
                    <a:gd name="connsiteY844" fmla="*/ 1074992 h 1279302"/>
                    <a:gd name="connsiteX845" fmla="*/ 2435162 w 3547014"/>
                    <a:gd name="connsiteY845" fmla="*/ 1074992 h 1279302"/>
                    <a:gd name="connsiteX846" fmla="*/ 2435162 w 3547014"/>
                    <a:gd name="connsiteY846" fmla="*/ 1074992 h 1279302"/>
                    <a:gd name="connsiteX847" fmla="*/ 2438781 w 3547014"/>
                    <a:gd name="connsiteY847" fmla="*/ 1074992 h 1279302"/>
                    <a:gd name="connsiteX848" fmla="*/ 2438781 w 3547014"/>
                    <a:gd name="connsiteY848" fmla="*/ 1074992 h 1279302"/>
                    <a:gd name="connsiteX849" fmla="*/ 2438781 w 3547014"/>
                    <a:gd name="connsiteY849" fmla="*/ 1074992 h 1279302"/>
                    <a:gd name="connsiteX850" fmla="*/ 2442496 w 3547014"/>
                    <a:gd name="connsiteY850" fmla="*/ 1074992 h 1279302"/>
                    <a:gd name="connsiteX851" fmla="*/ 2442496 w 3547014"/>
                    <a:gd name="connsiteY851" fmla="*/ 1074992 h 1279302"/>
                    <a:gd name="connsiteX852" fmla="*/ 2442496 w 3547014"/>
                    <a:gd name="connsiteY852" fmla="*/ 1074992 h 1279302"/>
                    <a:gd name="connsiteX853" fmla="*/ 2460689 w 3547014"/>
                    <a:gd name="connsiteY853" fmla="*/ 1074992 h 1279302"/>
                    <a:gd name="connsiteX854" fmla="*/ 2460689 w 3547014"/>
                    <a:gd name="connsiteY854" fmla="*/ 1085279 h 1279302"/>
                    <a:gd name="connsiteX855" fmla="*/ 2460689 w 3547014"/>
                    <a:gd name="connsiteY855" fmla="*/ 1085279 h 1279302"/>
                    <a:gd name="connsiteX856" fmla="*/ 2460689 w 3547014"/>
                    <a:gd name="connsiteY856" fmla="*/ 1085279 h 1279302"/>
                    <a:gd name="connsiteX857" fmla="*/ 2460689 w 3547014"/>
                    <a:gd name="connsiteY857" fmla="*/ 1085279 h 1279302"/>
                    <a:gd name="connsiteX858" fmla="*/ 2460689 w 3547014"/>
                    <a:gd name="connsiteY858" fmla="*/ 1085279 h 1279302"/>
                    <a:gd name="connsiteX859" fmla="*/ 2460689 w 3547014"/>
                    <a:gd name="connsiteY859" fmla="*/ 1085279 h 1279302"/>
                    <a:gd name="connsiteX860" fmla="*/ 2460689 w 3547014"/>
                    <a:gd name="connsiteY860" fmla="*/ 1085279 h 1279302"/>
                    <a:gd name="connsiteX861" fmla="*/ 2460689 w 3547014"/>
                    <a:gd name="connsiteY861" fmla="*/ 1085279 h 1279302"/>
                    <a:gd name="connsiteX862" fmla="*/ 2478881 w 3547014"/>
                    <a:gd name="connsiteY862" fmla="*/ 1085279 h 1279302"/>
                    <a:gd name="connsiteX863" fmla="*/ 2478881 w 3547014"/>
                    <a:gd name="connsiteY863" fmla="*/ 1095470 h 1279302"/>
                    <a:gd name="connsiteX864" fmla="*/ 2478881 w 3547014"/>
                    <a:gd name="connsiteY864" fmla="*/ 1095470 h 1279302"/>
                    <a:gd name="connsiteX865" fmla="*/ 2489835 w 3547014"/>
                    <a:gd name="connsiteY865" fmla="*/ 1095470 h 1279302"/>
                    <a:gd name="connsiteX866" fmla="*/ 2489835 w 3547014"/>
                    <a:gd name="connsiteY866" fmla="*/ 1117092 h 1279302"/>
                    <a:gd name="connsiteX867" fmla="*/ 2489835 w 3547014"/>
                    <a:gd name="connsiteY867" fmla="*/ 1117092 h 1279302"/>
                    <a:gd name="connsiteX868" fmla="*/ 2489835 w 3547014"/>
                    <a:gd name="connsiteY868" fmla="*/ 1117092 h 1279302"/>
                    <a:gd name="connsiteX869" fmla="*/ 2489835 w 3547014"/>
                    <a:gd name="connsiteY869" fmla="*/ 1117092 h 1279302"/>
                    <a:gd name="connsiteX870" fmla="*/ 2489835 w 3547014"/>
                    <a:gd name="connsiteY870" fmla="*/ 1117092 h 1279302"/>
                    <a:gd name="connsiteX871" fmla="*/ 2500789 w 3547014"/>
                    <a:gd name="connsiteY871" fmla="*/ 1117092 h 1279302"/>
                    <a:gd name="connsiteX872" fmla="*/ 2500789 w 3547014"/>
                    <a:gd name="connsiteY872" fmla="*/ 1117092 h 1279302"/>
                    <a:gd name="connsiteX873" fmla="*/ 2500789 w 3547014"/>
                    <a:gd name="connsiteY873" fmla="*/ 1117092 h 1279302"/>
                    <a:gd name="connsiteX874" fmla="*/ 2500789 w 3547014"/>
                    <a:gd name="connsiteY874" fmla="*/ 1117092 h 1279302"/>
                    <a:gd name="connsiteX875" fmla="*/ 2500789 w 3547014"/>
                    <a:gd name="connsiteY875" fmla="*/ 1117092 h 1279302"/>
                    <a:gd name="connsiteX876" fmla="*/ 2500789 w 3547014"/>
                    <a:gd name="connsiteY876" fmla="*/ 1117092 h 1279302"/>
                    <a:gd name="connsiteX877" fmla="*/ 2500789 w 3547014"/>
                    <a:gd name="connsiteY877" fmla="*/ 1117092 h 1279302"/>
                    <a:gd name="connsiteX878" fmla="*/ 2500789 w 3547014"/>
                    <a:gd name="connsiteY878" fmla="*/ 1117092 h 1279302"/>
                    <a:gd name="connsiteX879" fmla="*/ 2500789 w 3547014"/>
                    <a:gd name="connsiteY879" fmla="*/ 1117092 h 1279302"/>
                    <a:gd name="connsiteX880" fmla="*/ 2508123 w 3547014"/>
                    <a:gd name="connsiteY880" fmla="*/ 1117092 h 1279302"/>
                    <a:gd name="connsiteX881" fmla="*/ 2508123 w 3547014"/>
                    <a:gd name="connsiteY881" fmla="*/ 1117092 h 1279302"/>
                    <a:gd name="connsiteX882" fmla="*/ 2508123 w 3547014"/>
                    <a:gd name="connsiteY882" fmla="*/ 1117092 h 1279302"/>
                    <a:gd name="connsiteX883" fmla="*/ 2526316 w 3547014"/>
                    <a:gd name="connsiteY883" fmla="*/ 1117092 h 1279302"/>
                    <a:gd name="connsiteX884" fmla="*/ 2526316 w 3547014"/>
                    <a:gd name="connsiteY884" fmla="*/ 1117092 h 1279302"/>
                    <a:gd name="connsiteX885" fmla="*/ 2526316 w 3547014"/>
                    <a:gd name="connsiteY885" fmla="*/ 1117092 h 1279302"/>
                    <a:gd name="connsiteX886" fmla="*/ 2529935 w 3547014"/>
                    <a:gd name="connsiteY886" fmla="*/ 1117092 h 1279302"/>
                    <a:gd name="connsiteX887" fmla="*/ 2529935 w 3547014"/>
                    <a:gd name="connsiteY887" fmla="*/ 1117092 h 1279302"/>
                    <a:gd name="connsiteX888" fmla="*/ 2529935 w 3547014"/>
                    <a:gd name="connsiteY888" fmla="*/ 1117092 h 1279302"/>
                    <a:gd name="connsiteX889" fmla="*/ 2533650 w 3547014"/>
                    <a:gd name="connsiteY889" fmla="*/ 1117092 h 1279302"/>
                    <a:gd name="connsiteX890" fmla="*/ 2533650 w 3547014"/>
                    <a:gd name="connsiteY890" fmla="*/ 1129475 h 1279302"/>
                    <a:gd name="connsiteX891" fmla="*/ 2533650 w 3547014"/>
                    <a:gd name="connsiteY891" fmla="*/ 1129475 h 1279302"/>
                    <a:gd name="connsiteX892" fmla="*/ 2533650 w 3547014"/>
                    <a:gd name="connsiteY892" fmla="*/ 1129475 h 1279302"/>
                    <a:gd name="connsiteX893" fmla="*/ 2533650 w 3547014"/>
                    <a:gd name="connsiteY893" fmla="*/ 1129475 h 1279302"/>
                    <a:gd name="connsiteX894" fmla="*/ 2533650 w 3547014"/>
                    <a:gd name="connsiteY894" fmla="*/ 1129475 h 1279302"/>
                    <a:gd name="connsiteX895" fmla="*/ 2533650 w 3547014"/>
                    <a:gd name="connsiteY895" fmla="*/ 1129475 h 1279302"/>
                    <a:gd name="connsiteX896" fmla="*/ 2533650 w 3547014"/>
                    <a:gd name="connsiteY896" fmla="*/ 1129475 h 1279302"/>
                    <a:gd name="connsiteX897" fmla="*/ 2533650 w 3547014"/>
                    <a:gd name="connsiteY897" fmla="*/ 1129475 h 1279302"/>
                    <a:gd name="connsiteX898" fmla="*/ 2548223 w 3547014"/>
                    <a:gd name="connsiteY898" fmla="*/ 1129475 h 1279302"/>
                    <a:gd name="connsiteX899" fmla="*/ 2548223 w 3547014"/>
                    <a:gd name="connsiteY899" fmla="*/ 1129475 h 1279302"/>
                    <a:gd name="connsiteX900" fmla="*/ 2548223 w 3547014"/>
                    <a:gd name="connsiteY900" fmla="*/ 1129475 h 1279302"/>
                    <a:gd name="connsiteX901" fmla="*/ 2551843 w 3547014"/>
                    <a:gd name="connsiteY901" fmla="*/ 1129475 h 1279302"/>
                    <a:gd name="connsiteX902" fmla="*/ 2551843 w 3547014"/>
                    <a:gd name="connsiteY902" fmla="*/ 1129475 h 1279302"/>
                    <a:gd name="connsiteX903" fmla="*/ 2551843 w 3547014"/>
                    <a:gd name="connsiteY903" fmla="*/ 1129475 h 1279302"/>
                    <a:gd name="connsiteX904" fmla="*/ 2551843 w 3547014"/>
                    <a:gd name="connsiteY904" fmla="*/ 1129475 h 1279302"/>
                    <a:gd name="connsiteX905" fmla="*/ 2551843 w 3547014"/>
                    <a:gd name="connsiteY905" fmla="*/ 1129475 h 1279302"/>
                    <a:gd name="connsiteX906" fmla="*/ 2551843 w 3547014"/>
                    <a:gd name="connsiteY906" fmla="*/ 1129475 h 1279302"/>
                    <a:gd name="connsiteX907" fmla="*/ 2555462 w 3547014"/>
                    <a:gd name="connsiteY907" fmla="*/ 1129475 h 1279302"/>
                    <a:gd name="connsiteX908" fmla="*/ 2555462 w 3547014"/>
                    <a:gd name="connsiteY908" fmla="*/ 1129475 h 1279302"/>
                    <a:gd name="connsiteX909" fmla="*/ 2555462 w 3547014"/>
                    <a:gd name="connsiteY909" fmla="*/ 1129475 h 1279302"/>
                    <a:gd name="connsiteX910" fmla="*/ 2570036 w 3547014"/>
                    <a:gd name="connsiteY910" fmla="*/ 1129475 h 1279302"/>
                    <a:gd name="connsiteX911" fmla="*/ 2570036 w 3547014"/>
                    <a:gd name="connsiteY911" fmla="*/ 1144238 h 1279302"/>
                    <a:gd name="connsiteX912" fmla="*/ 2570036 w 3547014"/>
                    <a:gd name="connsiteY912" fmla="*/ 1144238 h 1279302"/>
                    <a:gd name="connsiteX913" fmla="*/ 2573750 w 3547014"/>
                    <a:gd name="connsiteY913" fmla="*/ 1144238 h 1279302"/>
                    <a:gd name="connsiteX914" fmla="*/ 2573750 w 3547014"/>
                    <a:gd name="connsiteY914" fmla="*/ 1157192 h 1279302"/>
                    <a:gd name="connsiteX915" fmla="*/ 2573750 w 3547014"/>
                    <a:gd name="connsiteY915" fmla="*/ 1157192 h 1279302"/>
                    <a:gd name="connsiteX916" fmla="*/ 2573750 w 3547014"/>
                    <a:gd name="connsiteY916" fmla="*/ 1157192 h 1279302"/>
                    <a:gd name="connsiteX917" fmla="*/ 2573750 w 3547014"/>
                    <a:gd name="connsiteY917" fmla="*/ 1157192 h 1279302"/>
                    <a:gd name="connsiteX918" fmla="*/ 2573750 w 3547014"/>
                    <a:gd name="connsiteY918" fmla="*/ 1157192 h 1279302"/>
                    <a:gd name="connsiteX919" fmla="*/ 2584609 w 3547014"/>
                    <a:gd name="connsiteY919" fmla="*/ 1157192 h 1279302"/>
                    <a:gd name="connsiteX920" fmla="*/ 2584609 w 3547014"/>
                    <a:gd name="connsiteY920" fmla="*/ 1157192 h 1279302"/>
                    <a:gd name="connsiteX921" fmla="*/ 2584609 w 3547014"/>
                    <a:gd name="connsiteY921" fmla="*/ 1157192 h 1279302"/>
                    <a:gd name="connsiteX922" fmla="*/ 2588324 w 3547014"/>
                    <a:gd name="connsiteY922" fmla="*/ 1157192 h 1279302"/>
                    <a:gd name="connsiteX923" fmla="*/ 2588324 w 3547014"/>
                    <a:gd name="connsiteY923" fmla="*/ 1170527 h 1279302"/>
                    <a:gd name="connsiteX924" fmla="*/ 2588324 w 3547014"/>
                    <a:gd name="connsiteY924" fmla="*/ 1170527 h 1279302"/>
                    <a:gd name="connsiteX925" fmla="*/ 2588324 w 3547014"/>
                    <a:gd name="connsiteY925" fmla="*/ 1170527 h 1279302"/>
                    <a:gd name="connsiteX926" fmla="*/ 2588324 w 3547014"/>
                    <a:gd name="connsiteY926" fmla="*/ 1170527 h 1279302"/>
                    <a:gd name="connsiteX927" fmla="*/ 2588324 w 3547014"/>
                    <a:gd name="connsiteY927" fmla="*/ 1170527 h 1279302"/>
                    <a:gd name="connsiteX928" fmla="*/ 2602897 w 3547014"/>
                    <a:gd name="connsiteY928" fmla="*/ 1170527 h 1279302"/>
                    <a:gd name="connsiteX929" fmla="*/ 2602897 w 3547014"/>
                    <a:gd name="connsiteY929" fmla="*/ 1184720 h 1279302"/>
                    <a:gd name="connsiteX930" fmla="*/ 2602897 w 3547014"/>
                    <a:gd name="connsiteY930" fmla="*/ 1184720 h 1279302"/>
                    <a:gd name="connsiteX931" fmla="*/ 2602897 w 3547014"/>
                    <a:gd name="connsiteY931" fmla="*/ 1184720 h 1279302"/>
                    <a:gd name="connsiteX932" fmla="*/ 2602897 w 3547014"/>
                    <a:gd name="connsiteY932" fmla="*/ 1184720 h 1279302"/>
                    <a:gd name="connsiteX933" fmla="*/ 2602897 w 3547014"/>
                    <a:gd name="connsiteY933" fmla="*/ 1184720 h 1279302"/>
                    <a:gd name="connsiteX934" fmla="*/ 2606516 w 3547014"/>
                    <a:gd name="connsiteY934" fmla="*/ 1184720 h 1279302"/>
                    <a:gd name="connsiteX935" fmla="*/ 2606516 w 3547014"/>
                    <a:gd name="connsiteY935" fmla="*/ 1184720 h 1279302"/>
                    <a:gd name="connsiteX936" fmla="*/ 2606516 w 3547014"/>
                    <a:gd name="connsiteY936" fmla="*/ 1184720 h 1279302"/>
                    <a:gd name="connsiteX937" fmla="*/ 2613851 w 3547014"/>
                    <a:gd name="connsiteY937" fmla="*/ 1184720 h 1279302"/>
                    <a:gd name="connsiteX938" fmla="*/ 2613851 w 3547014"/>
                    <a:gd name="connsiteY938" fmla="*/ 1184720 h 1279302"/>
                    <a:gd name="connsiteX939" fmla="*/ 2613851 w 3547014"/>
                    <a:gd name="connsiteY939" fmla="*/ 1184720 h 1279302"/>
                    <a:gd name="connsiteX940" fmla="*/ 2639282 w 3547014"/>
                    <a:gd name="connsiteY940" fmla="*/ 1184720 h 1279302"/>
                    <a:gd name="connsiteX941" fmla="*/ 2639282 w 3547014"/>
                    <a:gd name="connsiteY941" fmla="*/ 1184720 h 1279302"/>
                    <a:gd name="connsiteX942" fmla="*/ 2639282 w 3547014"/>
                    <a:gd name="connsiteY942" fmla="*/ 1184720 h 1279302"/>
                    <a:gd name="connsiteX943" fmla="*/ 2661190 w 3547014"/>
                    <a:gd name="connsiteY943" fmla="*/ 1184720 h 1279302"/>
                    <a:gd name="connsiteX944" fmla="*/ 2661190 w 3547014"/>
                    <a:gd name="connsiteY944" fmla="*/ 1184720 h 1279302"/>
                    <a:gd name="connsiteX945" fmla="*/ 2661190 w 3547014"/>
                    <a:gd name="connsiteY945" fmla="*/ 1184720 h 1279302"/>
                    <a:gd name="connsiteX946" fmla="*/ 2664809 w 3547014"/>
                    <a:gd name="connsiteY946" fmla="*/ 1184720 h 1279302"/>
                    <a:gd name="connsiteX947" fmla="*/ 2664809 w 3547014"/>
                    <a:gd name="connsiteY947" fmla="*/ 1184720 h 1279302"/>
                    <a:gd name="connsiteX948" fmla="*/ 2664809 w 3547014"/>
                    <a:gd name="connsiteY948" fmla="*/ 1184720 h 1279302"/>
                    <a:gd name="connsiteX949" fmla="*/ 2679383 w 3547014"/>
                    <a:gd name="connsiteY949" fmla="*/ 1184720 h 1279302"/>
                    <a:gd name="connsiteX950" fmla="*/ 2679383 w 3547014"/>
                    <a:gd name="connsiteY950" fmla="*/ 1184720 h 1279302"/>
                    <a:gd name="connsiteX951" fmla="*/ 2679383 w 3547014"/>
                    <a:gd name="connsiteY951" fmla="*/ 1184720 h 1279302"/>
                    <a:gd name="connsiteX952" fmla="*/ 2683097 w 3547014"/>
                    <a:gd name="connsiteY952" fmla="*/ 1184720 h 1279302"/>
                    <a:gd name="connsiteX953" fmla="*/ 2683097 w 3547014"/>
                    <a:gd name="connsiteY953" fmla="*/ 1184720 h 1279302"/>
                    <a:gd name="connsiteX954" fmla="*/ 2683097 w 3547014"/>
                    <a:gd name="connsiteY954" fmla="*/ 1184720 h 1279302"/>
                    <a:gd name="connsiteX955" fmla="*/ 2683097 w 3547014"/>
                    <a:gd name="connsiteY955" fmla="*/ 1184720 h 1279302"/>
                    <a:gd name="connsiteX956" fmla="*/ 2683097 w 3547014"/>
                    <a:gd name="connsiteY956" fmla="*/ 1184720 h 1279302"/>
                    <a:gd name="connsiteX957" fmla="*/ 2683097 w 3547014"/>
                    <a:gd name="connsiteY957" fmla="*/ 1184720 h 1279302"/>
                    <a:gd name="connsiteX958" fmla="*/ 2701290 w 3547014"/>
                    <a:gd name="connsiteY958" fmla="*/ 1184720 h 1279302"/>
                    <a:gd name="connsiteX959" fmla="*/ 2701290 w 3547014"/>
                    <a:gd name="connsiteY959" fmla="*/ 1184720 h 1279302"/>
                    <a:gd name="connsiteX960" fmla="*/ 2701290 w 3547014"/>
                    <a:gd name="connsiteY960" fmla="*/ 1184720 h 1279302"/>
                    <a:gd name="connsiteX961" fmla="*/ 2708624 w 3547014"/>
                    <a:gd name="connsiteY961" fmla="*/ 1184720 h 1279302"/>
                    <a:gd name="connsiteX962" fmla="*/ 2708624 w 3547014"/>
                    <a:gd name="connsiteY962" fmla="*/ 1184720 h 1279302"/>
                    <a:gd name="connsiteX963" fmla="*/ 2708624 w 3547014"/>
                    <a:gd name="connsiteY963" fmla="*/ 1184720 h 1279302"/>
                    <a:gd name="connsiteX964" fmla="*/ 2708624 w 3547014"/>
                    <a:gd name="connsiteY964" fmla="*/ 1184720 h 1279302"/>
                    <a:gd name="connsiteX965" fmla="*/ 2708624 w 3547014"/>
                    <a:gd name="connsiteY965" fmla="*/ 1184720 h 1279302"/>
                    <a:gd name="connsiteX966" fmla="*/ 2708624 w 3547014"/>
                    <a:gd name="connsiteY966" fmla="*/ 1184720 h 1279302"/>
                    <a:gd name="connsiteX967" fmla="*/ 2715863 w 3547014"/>
                    <a:gd name="connsiteY967" fmla="*/ 1184720 h 1279302"/>
                    <a:gd name="connsiteX968" fmla="*/ 2715863 w 3547014"/>
                    <a:gd name="connsiteY968" fmla="*/ 1184720 h 1279302"/>
                    <a:gd name="connsiteX969" fmla="*/ 2715863 w 3547014"/>
                    <a:gd name="connsiteY969" fmla="*/ 1184720 h 1279302"/>
                    <a:gd name="connsiteX970" fmla="*/ 2715863 w 3547014"/>
                    <a:gd name="connsiteY970" fmla="*/ 1184720 h 1279302"/>
                    <a:gd name="connsiteX971" fmla="*/ 2715863 w 3547014"/>
                    <a:gd name="connsiteY971" fmla="*/ 1184720 h 1279302"/>
                    <a:gd name="connsiteX972" fmla="*/ 2715863 w 3547014"/>
                    <a:gd name="connsiteY972" fmla="*/ 1184720 h 1279302"/>
                    <a:gd name="connsiteX973" fmla="*/ 2715863 w 3547014"/>
                    <a:gd name="connsiteY973" fmla="*/ 1184720 h 1279302"/>
                    <a:gd name="connsiteX974" fmla="*/ 2715863 w 3547014"/>
                    <a:gd name="connsiteY974" fmla="*/ 1184720 h 1279302"/>
                    <a:gd name="connsiteX975" fmla="*/ 2715863 w 3547014"/>
                    <a:gd name="connsiteY975" fmla="*/ 1184720 h 1279302"/>
                    <a:gd name="connsiteX976" fmla="*/ 2741390 w 3547014"/>
                    <a:gd name="connsiteY976" fmla="*/ 1184720 h 1279302"/>
                    <a:gd name="connsiteX977" fmla="*/ 2741390 w 3547014"/>
                    <a:gd name="connsiteY977" fmla="*/ 1184720 h 1279302"/>
                    <a:gd name="connsiteX978" fmla="*/ 2741390 w 3547014"/>
                    <a:gd name="connsiteY978" fmla="*/ 1184720 h 1279302"/>
                    <a:gd name="connsiteX979" fmla="*/ 2752344 w 3547014"/>
                    <a:gd name="connsiteY979" fmla="*/ 1184720 h 1279302"/>
                    <a:gd name="connsiteX980" fmla="*/ 2752344 w 3547014"/>
                    <a:gd name="connsiteY980" fmla="*/ 1184720 h 1279302"/>
                    <a:gd name="connsiteX981" fmla="*/ 2752344 w 3547014"/>
                    <a:gd name="connsiteY981" fmla="*/ 1184720 h 1279302"/>
                    <a:gd name="connsiteX982" fmla="*/ 2759583 w 3547014"/>
                    <a:gd name="connsiteY982" fmla="*/ 1184720 h 1279302"/>
                    <a:gd name="connsiteX983" fmla="*/ 2759583 w 3547014"/>
                    <a:gd name="connsiteY983" fmla="*/ 1208532 h 1279302"/>
                    <a:gd name="connsiteX984" fmla="*/ 2759583 w 3547014"/>
                    <a:gd name="connsiteY984" fmla="*/ 1208532 h 1279302"/>
                    <a:gd name="connsiteX985" fmla="*/ 2763298 w 3547014"/>
                    <a:gd name="connsiteY985" fmla="*/ 1208532 h 1279302"/>
                    <a:gd name="connsiteX986" fmla="*/ 2763298 w 3547014"/>
                    <a:gd name="connsiteY986" fmla="*/ 1208532 h 1279302"/>
                    <a:gd name="connsiteX987" fmla="*/ 2763298 w 3547014"/>
                    <a:gd name="connsiteY987" fmla="*/ 1208532 h 1279302"/>
                    <a:gd name="connsiteX988" fmla="*/ 2766917 w 3547014"/>
                    <a:gd name="connsiteY988" fmla="*/ 1208532 h 1279302"/>
                    <a:gd name="connsiteX989" fmla="*/ 2766917 w 3547014"/>
                    <a:gd name="connsiteY989" fmla="*/ 1208532 h 1279302"/>
                    <a:gd name="connsiteX990" fmla="*/ 2766917 w 3547014"/>
                    <a:gd name="connsiteY990" fmla="*/ 1208532 h 1279302"/>
                    <a:gd name="connsiteX991" fmla="*/ 2766917 w 3547014"/>
                    <a:gd name="connsiteY991" fmla="*/ 1208532 h 1279302"/>
                    <a:gd name="connsiteX992" fmla="*/ 2766917 w 3547014"/>
                    <a:gd name="connsiteY992" fmla="*/ 1208532 h 1279302"/>
                    <a:gd name="connsiteX993" fmla="*/ 2766917 w 3547014"/>
                    <a:gd name="connsiteY993" fmla="*/ 1208532 h 1279302"/>
                    <a:gd name="connsiteX994" fmla="*/ 2785110 w 3547014"/>
                    <a:gd name="connsiteY994" fmla="*/ 1208532 h 1279302"/>
                    <a:gd name="connsiteX995" fmla="*/ 2785110 w 3547014"/>
                    <a:gd name="connsiteY995" fmla="*/ 1208532 h 1279302"/>
                    <a:gd name="connsiteX996" fmla="*/ 2785110 w 3547014"/>
                    <a:gd name="connsiteY996" fmla="*/ 1208532 h 1279302"/>
                    <a:gd name="connsiteX997" fmla="*/ 2785110 w 3547014"/>
                    <a:gd name="connsiteY997" fmla="*/ 1208532 h 1279302"/>
                    <a:gd name="connsiteX998" fmla="*/ 2785110 w 3547014"/>
                    <a:gd name="connsiteY998" fmla="*/ 1208532 h 1279302"/>
                    <a:gd name="connsiteX999" fmla="*/ 2785110 w 3547014"/>
                    <a:gd name="connsiteY999" fmla="*/ 1208532 h 1279302"/>
                    <a:gd name="connsiteX1000" fmla="*/ 2792444 w 3547014"/>
                    <a:gd name="connsiteY1000" fmla="*/ 1208532 h 1279302"/>
                    <a:gd name="connsiteX1001" fmla="*/ 2792444 w 3547014"/>
                    <a:gd name="connsiteY1001" fmla="*/ 1208532 h 1279302"/>
                    <a:gd name="connsiteX1002" fmla="*/ 2792444 w 3547014"/>
                    <a:gd name="connsiteY1002" fmla="*/ 1208532 h 1279302"/>
                    <a:gd name="connsiteX1003" fmla="*/ 2792444 w 3547014"/>
                    <a:gd name="connsiteY1003" fmla="*/ 1208532 h 1279302"/>
                    <a:gd name="connsiteX1004" fmla="*/ 2792444 w 3547014"/>
                    <a:gd name="connsiteY1004" fmla="*/ 1208532 h 1279302"/>
                    <a:gd name="connsiteX1005" fmla="*/ 2792444 w 3547014"/>
                    <a:gd name="connsiteY1005" fmla="*/ 1208532 h 1279302"/>
                    <a:gd name="connsiteX1006" fmla="*/ 2810637 w 3547014"/>
                    <a:gd name="connsiteY1006" fmla="*/ 1208532 h 1279302"/>
                    <a:gd name="connsiteX1007" fmla="*/ 2810637 w 3547014"/>
                    <a:gd name="connsiteY1007" fmla="*/ 1208532 h 1279302"/>
                    <a:gd name="connsiteX1008" fmla="*/ 2810637 w 3547014"/>
                    <a:gd name="connsiteY1008" fmla="*/ 1208532 h 1279302"/>
                    <a:gd name="connsiteX1009" fmla="*/ 2817972 w 3547014"/>
                    <a:gd name="connsiteY1009" fmla="*/ 1208532 h 1279302"/>
                    <a:gd name="connsiteX1010" fmla="*/ 2817972 w 3547014"/>
                    <a:gd name="connsiteY1010" fmla="*/ 1208532 h 1279302"/>
                    <a:gd name="connsiteX1011" fmla="*/ 2817972 w 3547014"/>
                    <a:gd name="connsiteY1011" fmla="*/ 1208532 h 1279302"/>
                    <a:gd name="connsiteX1012" fmla="*/ 2825210 w 3547014"/>
                    <a:gd name="connsiteY1012" fmla="*/ 1208532 h 1279302"/>
                    <a:gd name="connsiteX1013" fmla="*/ 2825210 w 3547014"/>
                    <a:gd name="connsiteY1013" fmla="*/ 1238345 h 1279302"/>
                    <a:gd name="connsiteX1014" fmla="*/ 2825210 w 3547014"/>
                    <a:gd name="connsiteY1014" fmla="*/ 1238345 h 1279302"/>
                    <a:gd name="connsiteX1015" fmla="*/ 2890838 w 3547014"/>
                    <a:gd name="connsiteY1015" fmla="*/ 1238345 h 1279302"/>
                    <a:gd name="connsiteX1016" fmla="*/ 2890838 w 3547014"/>
                    <a:gd name="connsiteY1016" fmla="*/ 1238345 h 1279302"/>
                    <a:gd name="connsiteX1017" fmla="*/ 2890838 w 3547014"/>
                    <a:gd name="connsiteY1017" fmla="*/ 1238345 h 1279302"/>
                    <a:gd name="connsiteX1018" fmla="*/ 2890838 w 3547014"/>
                    <a:gd name="connsiteY1018" fmla="*/ 1238345 h 1279302"/>
                    <a:gd name="connsiteX1019" fmla="*/ 2890838 w 3547014"/>
                    <a:gd name="connsiteY1019" fmla="*/ 1238345 h 1279302"/>
                    <a:gd name="connsiteX1020" fmla="*/ 2890838 w 3547014"/>
                    <a:gd name="connsiteY1020" fmla="*/ 1238345 h 1279302"/>
                    <a:gd name="connsiteX1021" fmla="*/ 2919984 w 3547014"/>
                    <a:gd name="connsiteY1021" fmla="*/ 1238345 h 1279302"/>
                    <a:gd name="connsiteX1022" fmla="*/ 2919984 w 3547014"/>
                    <a:gd name="connsiteY1022" fmla="*/ 1238345 h 1279302"/>
                    <a:gd name="connsiteX1023" fmla="*/ 2919984 w 3547014"/>
                    <a:gd name="connsiteY1023" fmla="*/ 1238345 h 1279302"/>
                    <a:gd name="connsiteX1024" fmla="*/ 2930938 w 3547014"/>
                    <a:gd name="connsiteY1024" fmla="*/ 1238345 h 1279302"/>
                    <a:gd name="connsiteX1025" fmla="*/ 2930938 w 3547014"/>
                    <a:gd name="connsiteY1025" fmla="*/ 1238345 h 1279302"/>
                    <a:gd name="connsiteX1026" fmla="*/ 2930938 w 3547014"/>
                    <a:gd name="connsiteY1026" fmla="*/ 1238345 h 1279302"/>
                    <a:gd name="connsiteX1027" fmla="*/ 2941892 w 3547014"/>
                    <a:gd name="connsiteY1027" fmla="*/ 1238345 h 1279302"/>
                    <a:gd name="connsiteX1028" fmla="*/ 2941892 w 3547014"/>
                    <a:gd name="connsiteY1028" fmla="*/ 1238345 h 1279302"/>
                    <a:gd name="connsiteX1029" fmla="*/ 2941892 w 3547014"/>
                    <a:gd name="connsiteY1029" fmla="*/ 1238345 h 1279302"/>
                    <a:gd name="connsiteX1030" fmla="*/ 2945511 w 3547014"/>
                    <a:gd name="connsiteY1030" fmla="*/ 1238345 h 1279302"/>
                    <a:gd name="connsiteX1031" fmla="*/ 2945511 w 3547014"/>
                    <a:gd name="connsiteY1031" fmla="*/ 1238345 h 1279302"/>
                    <a:gd name="connsiteX1032" fmla="*/ 2945511 w 3547014"/>
                    <a:gd name="connsiteY1032" fmla="*/ 1238345 h 1279302"/>
                    <a:gd name="connsiteX1033" fmla="*/ 2949226 w 3547014"/>
                    <a:gd name="connsiteY1033" fmla="*/ 1238345 h 1279302"/>
                    <a:gd name="connsiteX1034" fmla="*/ 2949226 w 3547014"/>
                    <a:gd name="connsiteY1034" fmla="*/ 1279303 h 1279302"/>
                    <a:gd name="connsiteX1035" fmla="*/ 2949226 w 3547014"/>
                    <a:gd name="connsiteY1035" fmla="*/ 1279303 h 1279302"/>
                    <a:gd name="connsiteX1036" fmla="*/ 2971038 w 3547014"/>
                    <a:gd name="connsiteY1036" fmla="*/ 1279303 h 1279302"/>
                    <a:gd name="connsiteX1037" fmla="*/ 2971038 w 3547014"/>
                    <a:gd name="connsiteY1037" fmla="*/ 1279303 h 1279302"/>
                    <a:gd name="connsiteX1038" fmla="*/ 2971038 w 3547014"/>
                    <a:gd name="connsiteY1038" fmla="*/ 1279303 h 1279302"/>
                    <a:gd name="connsiteX1039" fmla="*/ 3011138 w 3547014"/>
                    <a:gd name="connsiteY1039" fmla="*/ 1279303 h 1279302"/>
                    <a:gd name="connsiteX1040" fmla="*/ 3011138 w 3547014"/>
                    <a:gd name="connsiteY1040" fmla="*/ 1279303 h 1279302"/>
                    <a:gd name="connsiteX1041" fmla="*/ 3011138 w 3547014"/>
                    <a:gd name="connsiteY1041" fmla="*/ 1279303 h 1279302"/>
                    <a:gd name="connsiteX1042" fmla="*/ 3018473 w 3547014"/>
                    <a:gd name="connsiteY1042" fmla="*/ 1279303 h 1279302"/>
                    <a:gd name="connsiteX1043" fmla="*/ 3018473 w 3547014"/>
                    <a:gd name="connsiteY1043" fmla="*/ 1279303 h 1279302"/>
                    <a:gd name="connsiteX1044" fmla="*/ 3018473 w 3547014"/>
                    <a:gd name="connsiteY1044" fmla="*/ 1279303 h 1279302"/>
                    <a:gd name="connsiteX1045" fmla="*/ 3040285 w 3547014"/>
                    <a:gd name="connsiteY1045" fmla="*/ 1279303 h 1279302"/>
                    <a:gd name="connsiteX1046" fmla="*/ 3040285 w 3547014"/>
                    <a:gd name="connsiteY1046" fmla="*/ 1279303 h 1279302"/>
                    <a:gd name="connsiteX1047" fmla="*/ 3040285 w 3547014"/>
                    <a:gd name="connsiteY1047" fmla="*/ 1279303 h 1279302"/>
                    <a:gd name="connsiteX1048" fmla="*/ 3058573 w 3547014"/>
                    <a:gd name="connsiteY1048" fmla="*/ 1279303 h 1279302"/>
                    <a:gd name="connsiteX1049" fmla="*/ 3058573 w 3547014"/>
                    <a:gd name="connsiteY1049" fmla="*/ 1279303 h 1279302"/>
                    <a:gd name="connsiteX1050" fmla="*/ 3058573 w 3547014"/>
                    <a:gd name="connsiteY1050" fmla="*/ 1279303 h 1279302"/>
                    <a:gd name="connsiteX1051" fmla="*/ 3062192 w 3547014"/>
                    <a:gd name="connsiteY1051" fmla="*/ 1279303 h 1279302"/>
                    <a:gd name="connsiteX1052" fmla="*/ 3062192 w 3547014"/>
                    <a:gd name="connsiteY1052" fmla="*/ 1279303 h 1279302"/>
                    <a:gd name="connsiteX1053" fmla="*/ 3062192 w 3547014"/>
                    <a:gd name="connsiteY1053" fmla="*/ 1279303 h 1279302"/>
                    <a:gd name="connsiteX1054" fmla="*/ 3069527 w 3547014"/>
                    <a:gd name="connsiteY1054" fmla="*/ 1279303 h 1279302"/>
                    <a:gd name="connsiteX1055" fmla="*/ 3069527 w 3547014"/>
                    <a:gd name="connsiteY1055" fmla="*/ 1279303 h 1279302"/>
                    <a:gd name="connsiteX1056" fmla="*/ 3069527 w 3547014"/>
                    <a:gd name="connsiteY1056" fmla="*/ 1279303 h 1279302"/>
                    <a:gd name="connsiteX1057" fmla="*/ 3069527 w 3547014"/>
                    <a:gd name="connsiteY1057" fmla="*/ 1279303 h 1279302"/>
                    <a:gd name="connsiteX1058" fmla="*/ 3069527 w 3547014"/>
                    <a:gd name="connsiteY1058" fmla="*/ 1279303 h 1279302"/>
                    <a:gd name="connsiteX1059" fmla="*/ 3069527 w 3547014"/>
                    <a:gd name="connsiteY1059" fmla="*/ 1279303 h 1279302"/>
                    <a:gd name="connsiteX1060" fmla="*/ 3091339 w 3547014"/>
                    <a:gd name="connsiteY1060" fmla="*/ 1279303 h 1279302"/>
                    <a:gd name="connsiteX1061" fmla="*/ 3091339 w 3547014"/>
                    <a:gd name="connsiteY1061" fmla="*/ 1279303 h 1279302"/>
                    <a:gd name="connsiteX1062" fmla="*/ 3091339 w 3547014"/>
                    <a:gd name="connsiteY1062" fmla="*/ 1279303 h 1279302"/>
                    <a:gd name="connsiteX1063" fmla="*/ 3095054 w 3547014"/>
                    <a:gd name="connsiteY1063" fmla="*/ 1279303 h 1279302"/>
                    <a:gd name="connsiteX1064" fmla="*/ 3095054 w 3547014"/>
                    <a:gd name="connsiteY1064" fmla="*/ 1279303 h 1279302"/>
                    <a:gd name="connsiteX1065" fmla="*/ 3095054 w 3547014"/>
                    <a:gd name="connsiteY1065" fmla="*/ 1279303 h 1279302"/>
                    <a:gd name="connsiteX1066" fmla="*/ 3288221 w 3547014"/>
                    <a:gd name="connsiteY1066" fmla="*/ 1279303 h 1279302"/>
                    <a:gd name="connsiteX1067" fmla="*/ 3288221 w 3547014"/>
                    <a:gd name="connsiteY1067" fmla="*/ 1279303 h 1279302"/>
                    <a:gd name="connsiteX1068" fmla="*/ 3288221 w 3547014"/>
                    <a:gd name="connsiteY1068" fmla="*/ 1279303 h 1279302"/>
                    <a:gd name="connsiteX1069" fmla="*/ 3547015 w 3547014"/>
                    <a:gd name="connsiteY1069" fmla="*/ 1279303 h 1279302"/>
                    <a:gd name="connsiteX1070" fmla="*/ 3547015 w 3547014"/>
                    <a:gd name="connsiteY1070" fmla="*/ 1279303 h 127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Lst>
                  <a:rect l="l" t="t" r="r" b="b"/>
                  <a:pathLst>
                    <a:path w="3547014" h="1279302">
                      <a:moveTo>
                        <a:pt x="0" y="0"/>
                      </a:moveTo>
                      <a:lnTo>
                        <a:pt x="204121" y="0"/>
                      </a:lnTo>
                      <a:lnTo>
                        <a:pt x="204121" y="4477"/>
                      </a:lnTo>
                      <a:lnTo>
                        <a:pt x="204121" y="4477"/>
                      </a:lnTo>
                      <a:lnTo>
                        <a:pt x="211455" y="4477"/>
                      </a:lnTo>
                      <a:lnTo>
                        <a:pt x="211455" y="9620"/>
                      </a:lnTo>
                      <a:lnTo>
                        <a:pt x="211455" y="9620"/>
                      </a:lnTo>
                      <a:lnTo>
                        <a:pt x="226028" y="9620"/>
                      </a:lnTo>
                      <a:lnTo>
                        <a:pt x="226028" y="9620"/>
                      </a:lnTo>
                      <a:lnTo>
                        <a:pt x="226028" y="9620"/>
                      </a:lnTo>
                      <a:lnTo>
                        <a:pt x="284321" y="9620"/>
                      </a:lnTo>
                      <a:lnTo>
                        <a:pt x="284321" y="14764"/>
                      </a:lnTo>
                      <a:lnTo>
                        <a:pt x="284321" y="14764"/>
                      </a:lnTo>
                      <a:lnTo>
                        <a:pt x="298895" y="14764"/>
                      </a:lnTo>
                      <a:lnTo>
                        <a:pt x="298895" y="20003"/>
                      </a:lnTo>
                      <a:lnTo>
                        <a:pt x="298895" y="20003"/>
                      </a:lnTo>
                      <a:lnTo>
                        <a:pt x="317183" y="20003"/>
                      </a:lnTo>
                      <a:lnTo>
                        <a:pt x="317183" y="30289"/>
                      </a:lnTo>
                      <a:lnTo>
                        <a:pt x="317183" y="30289"/>
                      </a:lnTo>
                      <a:lnTo>
                        <a:pt x="317183" y="30289"/>
                      </a:lnTo>
                      <a:lnTo>
                        <a:pt x="317183" y="30289"/>
                      </a:lnTo>
                      <a:lnTo>
                        <a:pt x="317183" y="30289"/>
                      </a:lnTo>
                      <a:lnTo>
                        <a:pt x="320802" y="30289"/>
                      </a:lnTo>
                      <a:lnTo>
                        <a:pt x="320802" y="40481"/>
                      </a:lnTo>
                      <a:lnTo>
                        <a:pt x="320802" y="40481"/>
                      </a:lnTo>
                      <a:lnTo>
                        <a:pt x="320802" y="40481"/>
                      </a:lnTo>
                      <a:lnTo>
                        <a:pt x="320802" y="40481"/>
                      </a:lnTo>
                      <a:lnTo>
                        <a:pt x="320802" y="40481"/>
                      </a:lnTo>
                      <a:lnTo>
                        <a:pt x="328136" y="40481"/>
                      </a:lnTo>
                      <a:lnTo>
                        <a:pt x="328136" y="45625"/>
                      </a:lnTo>
                      <a:lnTo>
                        <a:pt x="328136" y="45625"/>
                      </a:lnTo>
                      <a:lnTo>
                        <a:pt x="335375" y="45625"/>
                      </a:lnTo>
                      <a:lnTo>
                        <a:pt x="335375" y="50768"/>
                      </a:lnTo>
                      <a:lnTo>
                        <a:pt x="335375" y="50768"/>
                      </a:lnTo>
                      <a:lnTo>
                        <a:pt x="338995" y="50768"/>
                      </a:lnTo>
                      <a:lnTo>
                        <a:pt x="338995" y="55912"/>
                      </a:lnTo>
                      <a:lnTo>
                        <a:pt x="338995" y="55912"/>
                      </a:lnTo>
                      <a:lnTo>
                        <a:pt x="346329" y="55912"/>
                      </a:lnTo>
                      <a:lnTo>
                        <a:pt x="346329" y="61055"/>
                      </a:lnTo>
                      <a:lnTo>
                        <a:pt x="346329" y="61055"/>
                      </a:lnTo>
                      <a:lnTo>
                        <a:pt x="368237" y="61055"/>
                      </a:lnTo>
                      <a:lnTo>
                        <a:pt x="368237" y="66294"/>
                      </a:lnTo>
                      <a:lnTo>
                        <a:pt x="368237" y="66294"/>
                      </a:lnTo>
                      <a:lnTo>
                        <a:pt x="397383" y="66294"/>
                      </a:lnTo>
                      <a:lnTo>
                        <a:pt x="397383" y="66294"/>
                      </a:lnTo>
                      <a:lnTo>
                        <a:pt x="397383" y="66294"/>
                      </a:lnTo>
                      <a:lnTo>
                        <a:pt x="408337" y="66294"/>
                      </a:lnTo>
                      <a:lnTo>
                        <a:pt x="408337" y="71533"/>
                      </a:lnTo>
                      <a:lnTo>
                        <a:pt x="408337" y="71533"/>
                      </a:lnTo>
                      <a:lnTo>
                        <a:pt x="419195" y="71533"/>
                      </a:lnTo>
                      <a:lnTo>
                        <a:pt x="419195" y="76867"/>
                      </a:lnTo>
                      <a:lnTo>
                        <a:pt x="419195" y="76867"/>
                      </a:lnTo>
                      <a:lnTo>
                        <a:pt x="430149" y="76867"/>
                      </a:lnTo>
                      <a:lnTo>
                        <a:pt x="430149" y="87440"/>
                      </a:lnTo>
                      <a:lnTo>
                        <a:pt x="430149" y="87440"/>
                      </a:lnTo>
                      <a:lnTo>
                        <a:pt x="430149" y="87440"/>
                      </a:lnTo>
                      <a:lnTo>
                        <a:pt x="430149" y="87440"/>
                      </a:lnTo>
                      <a:lnTo>
                        <a:pt x="430149" y="87440"/>
                      </a:lnTo>
                      <a:lnTo>
                        <a:pt x="433864" y="87440"/>
                      </a:lnTo>
                      <a:lnTo>
                        <a:pt x="433864" y="87440"/>
                      </a:lnTo>
                      <a:lnTo>
                        <a:pt x="433864" y="87440"/>
                      </a:lnTo>
                      <a:lnTo>
                        <a:pt x="437483" y="87440"/>
                      </a:lnTo>
                      <a:lnTo>
                        <a:pt x="437483" y="92488"/>
                      </a:lnTo>
                      <a:lnTo>
                        <a:pt x="437483" y="92488"/>
                      </a:lnTo>
                      <a:lnTo>
                        <a:pt x="459296" y="92488"/>
                      </a:lnTo>
                      <a:lnTo>
                        <a:pt x="459296" y="92488"/>
                      </a:lnTo>
                      <a:lnTo>
                        <a:pt x="459296" y="92488"/>
                      </a:lnTo>
                      <a:lnTo>
                        <a:pt x="492157" y="92488"/>
                      </a:lnTo>
                      <a:lnTo>
                        <a:pt x="492157" y="97727"/>
                      </a:lnTo>
                      <a:lnTo>
                        <a:pt x="492157" y="97727"/>
                      </a:lnTo>
                      <a:lnTo>
                        <a:pt x="499396" y="97727"/>
                      </a:lnTo>
                      <a:lnTo>
                        <a:pt x="499396" y="102965"/>
                      </a:lnTo>
                      <a:lnTo>
                        <a:pt x="499396" y="102965"/>
                      </a:lnTo>
                      <a:lnTo>
                        <a:pt x="543211" y="102965"/>
                      </a:lnTo>
                      <a:lnTo>
                        <a:pt x="543211" y="108299"/>
                      </a:lnTo>
                      <a:lnTo>
                        <a:pt x="543211" y="108299"/>
                      </a:lnTo>
                      <a:lnTo>
                        <a:pt x="557784" y="108299"/>
                      </a:lnTo>
                      <a:lnTo>
                        <a:pt x="557784" y="108299"/>
                      </a:lnTo>
                      <a:lnTo>
                        <a:pt x="557784" y="108299"/>
                      </a:lnTo>
                      <a:lnTo>
                        <a:pt x="575977" y="108299"/>
                      </a:lnTo>
                      <a:lnTo>
                        <a:pt x="575977" y="113824"/>
                      </a:lnTo>
                      <a:lnTo>
                        <a:pt x="575977" y="113824"/>
                      </a:lnTo>
                      <a:lnTo>
                        <a:pt x="612458" y="113824"/>
                      </a:lnTo>
                      <a:lnTo>
                        <a:pt x="612458" y="113824"/>
                      </a:lnTo>
                      <a:lnTo>
                        <a:pt x="612458" y="113824"/>
                      </a:lnTo>
                      <a:lnTo>
                        <a:pt x="616077" y="113824"/>
                      </a:lnTo>
                      <a:lnTo>
                        <a:pt x="616077" y="118967"/>
                      </a:lnTo>
                      <a:lnTo>
                        <a:pt x="616077" y="118967"/>
                      </a:lnTo>
                      <a:lnTo>
                        <a:pt x="627031" y="118967"/>
                      </a:lnTo>
                      <a:lnTo>
                        <a:pt x="627031" y="124111"/>
                      </a:lnTo>
                      <a:lnTo>
                        <a:pt x="627031" y="124111"/>
                      </a:lnTo>
                      <a:lnTo>
                        <a:pt x="648938" y="124111"/>
                      </a:lnTo>
                      <a:lnTo>
                        <a:pt x="648938" y="124111"/>
                      </a:lnTo>
                      <a:lnTo>
                        <a:pt x="648938" y="124111"/>
                      </a:lnTo>
                      <a:lnTo>
                        <a:pt x="670751" y="124111"/>
                      </a:lnTo>
                      <a:lnTo>
                        <a:pt x="670751" y="129349"/>
                      </a:lnTo>
                      <a:lnTo>
                        <a:pt x="670751" y="129349"/>
                      </a:lnTo>
                      <a:lnTo>
                        <a:pt x="674465" y="129349"/>
                      </a:lnTo>
                      <a:lnTo>
                        <a:pt x="674465" y="134684"/>
                      </a:lnTo>
                      <a:lnTo>
                        <a:pt x="674465" y="134684"/>
                      </a:lnTo>
                      <a:lnTo>
                        <a:pt x="685324" y="134684"/>
                      </a:lnTo>
                      <a:lnTo>
                        <a:pt x="685324" y="140018"/>
                      </a:lnTo>
                      <a:lnTo>
                        <a:pt x="685324" y="140018"/>
                      </a:lnTo>
                      <a:lnTo>
                        <a:pt x="692658" y="140018"/>
                      </a:lnTo>
                      <a:lnTo>
                        <a:pt x="692658" y="145447"/>
                      </a:lnTo>
                      <a:lnTo>
                        <a:pt x="692658" y="145447"/>
                      </a:lnTo>
                      <a:lnTo>
                        <a:pt x="732758" y="145447"/>
                      </a:lnTo>
                      <a:lnTo>
                        <a:pt x="732758" y="150686"/>
                      </a:lnTo>
                      <a:lnTo>
                        <a:pt x="732758" y="150686"/>
                      </a:lnTo>
                      <a:lnTo>
                        <a:pt x="743712" y="150686"/>
                      </a:lnTo>
                      <a:lnTo>
                        <a:pt x="743712" y="150686"/>
                      </a:lnTo>
                      <a:lnTo>
                        <a:pt x="743712" y="150686"/>
                      </a:lnTo>
                      <a:lnTo>
                        <a:pt x="758285" y="150686"/>
                      </a:lnTo>
                      <a:lnTo>
                        <a:pt x="758285" y="161639"/>
                      </a:lnTo>
                      <a:lnTo>
                        <a:pt x="758285" y="161639"/>
                      </a:lnTo>
                      <a:lnTo>
                        <a:pt x="758285" y="161639"/>
                      </a:lnTo>
                      <a:lnTo>
                        <a:pt x="758285" y="161639"/>
                      </a:lnTo>
                      <a:lnTo>
                        <a:pt x="758285" y="161639"/>
                      </a:lnTo>
                      <a:lnTo>
                        <a:pt x="769239" y="161639"/>
                      </a:lnTo>
                      <a:lnTo>
                        <a:pt x="769239" y="166783"/>
                      </a:lnTo>
                      <a:lnTo>
                        <a:pt x="769239" y="166783"/>
                      </a:lnTo>
                      <a:lnTo>
                        <a:pt x="776478" y="166783"/>
                      </a:lnTo>
                      <a:lnTo>
                        <a:pt x="776478" y="172212"/>
                      </a:lnTo>
                      <a:lnTo>
                        <a:pt x="776478" y="172212"/>
                      </a:lnTo>
                      <a:lnTo>
                        <a:pt x="780098" y="172212"/>
                      </a:lnTo>
                      <a:lnTo>
                        <a:pt x="780098" y="177356"/>
                      </a:lnTo>
                      <a:lnTo>
                        <a:pt x="780098" y="177356"/>
                      </a:lnTo>
                      <a:lnTo>
                        <a:pt x="798386" y="177356"/>
                      </a:lnTo>
                      <a:lnTo>
                        <a:pt x="798386" y="188309"/>
                      </a:lnTo>
                      <a:lnTo>
                        <a:pt x="798386" y="188309"/>
                      </a:lnTo>
                      <a:lnTo>
                        <a:pt x="798386" y="188309"/>
                      </a:lnTo>
                      <a:lnTo>
                        <a:pt x="798386" y="188309"/>
                      </a:lnTo>
                      <a:lnTo>
                        <a:pt x="798386" y="188309"/>
                      </a:lnTo>
                      <a:lnTo>
                        <a:pt x="802005" y="188309"/>
                      </a:lnTo>
                      <a:lnTo>
                        <a:pt x="802005" y="193643"/>
                      </a:lnTo>
                      <a:lnTo>
                        <a:pt x="802005" y="193643"/>
                      </a:lnTo>
                      <a:lnTo>
                        <a:pt x="805625" y="193643"/>
                      </a:lnTo>
                      <a:lnTo>
                        <a:pt x="805625" y="198882"/>
                      </a:lnTo>
                      <a:lnTo>
                        <a:pt x="805625" y="198882"/>
                      </a:lnTo>
                      <a:lnTo>
                        <a:pt x="805625" y="198882"/>
                      </a:lnTo>
                      <a:lnTo>
                        <a:pt x="805625" y="198882"/>
                      </a:lnTo>
                      <a:lnTo>
                        <a:pt x="805625" y="198882"/>
                      </a:lnTo>
                      <a:lnTo>
                        <a:pt x="809339" y="198882"/>
                      </a:lnTo>
                      <a:lnTo>
                        <a:pt x="809339" y="204026"/>
                      </a:lnTo>
                      <a:lnTo>
                        <a:pt x="809339" y="204026"/>
                      </a:lnTo>
                      <a:lnTo>
                        <a:pt x="809339" y="204026"/>
                      </a:lnTo>
                      <a:lnTo>
                        <a:pt x="809339" y="204026"/>
                      </a:lnTo>
                      <a:lnTo>
                        <a:pt x="809339" y="204026"/>
                      </a:lnTo>
                      <a:lnTo>
                        <a:pt x="827532" y="204026"/>
                      </a:lnTo>
                      <a:lnTo>
                        <a:pt x="827532" y="209455"/>
                      </a:lnTo>
                      <a:lnTo>
                        <a:pt x="827532" y="209455"/>
                      </a:lnTo>
                      <a:lnTo>
                        <a:pt x="842105" y="209455"/>
                      </a:lnTo>
                      <a:lnTo>
                        <a:pt x="842105" y="214789"/>
                      </a:lnTo>
                      <a:lnTo>
                        <a:pt x="842105" y="214789"/>
                      </a:lnTo>
                      <a:lnTo>
                        <a:pt x="845725" y="214789"/>
                      </a:lnTo>
                      <a:lnTo>
                        <a:pt x="845725" y="220028"/>
                      </a:lnTo>
                      <a:lnTo>
                        <a:pt x="845725" y="220028"/>
                      </a:lnTo>
                      <a:lnTo>
                        <a:pt x="860298" y="220028"/>
                      </a:lnTo>
                      <a:lnTo>
                        <a:pt x="860298" y="225362"/>
                      </a:lnTo>
                      <a:lnTo>
                        <a:pt x="860298" y="225362"/>
                      </a:lnTo>
                      <a:lnTo>
                        <a:pt x="867632" y="225362"/>
                      </a:lnTo>
                      <a:lnTo>
                        <a:pt x="867632" y="230696"/>
                      </a:lnTo>
                      <a:lnTo>
                        <a:pt x="867632" y="230696"/>
                      </a:lnTo>
                      <a:lnTo>
                        <a:pt x="874967" y="230696"/>
                      </a:lnTo>
                      <a:lnTo>
                        <a:pt x="874967" y="235934"/>
                      </a:lnTo>
                      <a:lnTo>
                        <a:pt x="874967" y="235934"/>
                      </a:lnTo>
                      <a:lnTo>
                        <a:pt x="878586" y="235934"/>
                      </a:lnTo>
                      <a:lnTo>
                        <a:pt x="878586" y="246793"/>
                      </a:lnTo>
                      <a:lnTo>
                        <a:pt x="878586" y="246793"/>
                      </a:lnTo>
                      <a:lnTo>
                        <a:pt x="878586" y="246793"/>
                      </a:lnTo>
                      <a:lnTo>
                        <a:pt x="878586" y="246793"/>
                      </a:lnTo>
                      <a:lnTo>
                        <a:pt x="878586" y="246793"/>
                      </a:lnTo>
                      <a:lnTo>
                        <a:pt x="907733" y="246793"/>
                      </a:lnTo>
                      <a:lnTo>
                        <a:pt x="907733" y="246793"/>
                      </a:lnTo>
                      <a:lnTo>
                        <a:pt x="907733" y="246793"/>
                      </a:lnTo>
                      <a:lnTo>
                        <a:pt x="907733" y="246793"/>
                      </a:lnTo>
                      <a:lnTo>
                        <a:pt x="907733" y="246793"/>
                      </a:lnTo>
                      <a:lnTo>
                        <a:pt x="907733" y="246793"/>
                      </a:lnTo>
                      <a:lnTo>
                        <a:pt x="918686" y="246793"/>
                      </a:lnTo>
                      <a:lnTo>
                        <a:pt x="918686" y="252127"/>
                      </a:lnTo>
                      <a:lnTo>
                        <a:pt x="918686" y="252127"/>
                      </a:lnTo>
                      <a:lnTo>
                        <a:pt x="922306" y="252127"/>
                      </a:lnTo>
                      <a:lnTo>
                        <a:pt x="922306" y="252127"/>
                      </a:lnTo>
                      <a:lnTo>
                        <a:pt x="922306" y="252127"/>
                      </a:lnTo>
                      <a:lnTo>
                        <a:pt x="925925" y="252127"/>
                      </a:lnTo>
                      <a:lnTo>
                        <a:pt x="925925" y="252127"/>
                      </a:lnTo>
                      <a:lnTo>
                        <a:pt x="925925" y="252127"/>
                      </a:lnTo>
                      <a:lnTo>
                        <a:pt x="933260" y="252127"/>
                      </a:lnTo>
                      <a:lnTo>
                        <a:pt x="933260" y="257270"/>
                      </a:lnTo>
                      <a:lnTo>
                        <a:pt x="933260" y="257270"/>
                      </a:lnTo>
                      <a:lnTo>
                        <a:pt x="940499" y="257270"/>
                      </a:lnTo>
                      <a:lnTo>
                        <a:pt x="940499" y="262319"/>
                      </a:lnTo>
                      <a:lnTo>
                        <a:pt x="940499" y="262319"/>
                      </a:lnTo>
                      <a:lnTo>
                        <a:pt x="973360" y="262319"/>
                      </a:lnTo>
                      <a:lnTo>
                        <a:pt x="973360" y="262319"/>
                      </a:lnTo>
                      <a:lnTo>
                        <a:pt x="973360" y="262319"/>
                      </a:lnTo>
                      <a:lnTo>
                        <a:pt x="976979" y="262319"/>
                      </a:lnTo>
                      <a:lnTo>
                        <a:pt x="976979" y="267462"/>
                      </a:lnTo>
                      <a:lnTo>
                        <a:pt x="976979" y="267462"/>
                      </a:lnTo>
                      <a:lnTo>
                        <a:pt x="980599" y="267462"/>
                      </a:lnTo>
                      <a:lnTo>
                        <a:pt x="980599" y="272891"/>
                      </a:lnTo>
                      <a:lnTo>
                        <a:pt x="980599" y="272891"/>
                      </a:lnTo>
                      <a:lnTo>
                        <a:pt x="987933" y="272891"/>
                      </a:lnTo>
                      <a:lnTo>
                        <a:pt x="987933" y="278130"/>
                      </a:lnTo>
                      <a:lnTo>
                        <a:pt x="987933" y="278130"/>
                      </a:lnTo>
                      <a:lnTo>
                        <a:pt x="998887" y="278130"/>
                      </a:lnTo>
                      <a:lnTo>
                        <a:pt x="998887" y="278130"/>
                      </a:lnTo>
                      <a:lnTo>
                        <a:pt x="998887" y="278130"/>
                      </a:lnTo>
                      <a:lnTo>
                        <a:pt x="1002506" y="278130"/>
                      </a:lnTo>
                      <a:lnTo>
                        <a:pt x="1002506" y="283750"/>
                      </a:lnTo>
                      <a:lnTo>
                        <a:pt x="1002506" y="283750"/>
                      </a:lnTo>
                      <a:lnTo>
                        <a:pt x="1002506" y="283750"/>
                      </a:lnTo>
                      <a:lnTo>
                        <a:pt x="1002506" y="283750"/>
                      </a:lnTo>
                      <a:lnTo>
                        <a:pt x="1002506" y="283750"/>
                      </a:lnTo>
                      <a:lnTo>
                        <a:pt x="1013460" y="283750"/>
                      </a:lnTo>
                      <a:lnTo>
                        <a:pt x="1013460" y="283750"/>
                      </a:lnTo>
                      <a:lnTo>
                        <a:pt x="1013460" y="283750"/>
                      </a:lnTo>
                      <a:lnTo>
                        <a:pt x="1020699" y="283750"/>
                      </a:lnTo>
                      <a:lnTo>
                        <a:pt x="1020699" y="294989"/>
                      </a:lnTo>
                      <a:lnTo>
                        <a:pt x="1020699" y="294989"/>
                      </a:lnTo>
                      <a:lnTo>
                        <a:pt x="1020699" y="294989"/>
                      </a:lnTo>
                      <a:lnTo>
                        <a:pt x="1020699" y="294989"/>
                      </a:lnTo>
                      <a:lnTo>
                        <a:pt x="1020699" y="294989"/>
                      </a:lnTo>
                      <a:lnTo>
                        <a:pt x="1042607" y="294989"/>
                      </a:lnTo>
                      <a:lnTo>
                        <a:pt x="1042607" y="300038"/>
                      </a:lnTo>
                      <a:lnTo>
                        <a:pt x="1042607" y="300038"/>
                      </a:lnTo>
                      <a:lnTo>
                        <a:pt x="1046226" y="300038"/>
                      </a:lnTo>
                      <a:lnTo>
                        <a:pt x="1046226" y="305181"/>
                      </a:lnTo>
                      <a:lnTo>
                        <a:pt x="1046226" y="305181"/>
                      </a:lnTo>
                      <a:lnTo>
                        <a:pt x="1060799" y="305181"/>
                      </a:lnTo>
                      <a:lnTo>
                        <a:pt x="1060799" y="315944"/>
                      </a:lnTo>
                      <a:lnTo>
                        <a:pt x="1060799" y="315944"/>
                      </a:lnTo>
                      <a:lnTo>
                        <a:pt x="1060799" y="315944"/>
                      </a:lnTo>
                      <a:lnTo>
                        <a:pt x="1060799" y="315944"/>
                      </a:lnTo>
                      <a:lnTo>
                        <a:pt x="1060799" y="315944"/>
                      </a:lnTo>
                      <a:lnTo>
                        <a:pt x="1064514" y="315944"/>
                      </a:lnTo>
                      <a:lnTo>
                        <a:pt x="1064514" y="321278"/>
                      </a:lnTo>
                      <a:lnTo>
                        <a:pt x="1064514" y="321278"/>
                      </a:lnTo>
                      <a:lnTo>
                        <a:pt x="1079087" y="321278"/>
                      </a:lnTo>
                      <a:lnTo>
                        <a:pt x="1079087" y="326898"/>
                      </a:lnTo>
                      <a:lnTo>
                        <a:pt x="1079087" y="326898"/>
                      </a:lnTo>
                      <a:lnTo>
                        <a:pt x="1082707" y="326898"/>
                      </a:lnTo>
                      <a:lnTo>
                        <a:pt x="1082707" y="332518"/>
                      </a:lnTo>
                      <a:lnTo>
                        <a:pt x="1082707" y="332518"/>
                      </a:lnTo>
                      <a:lnTo>
                        <a:pt x="1090041" y="332518"/>
                      </a:lnTo>
                      <a:lnTo>
                        <a:pt x="1090041" y="343662"/>
                      </a:lnTo>
                      <a:lnTo>
                        <a:pt x="1090041" y="343662"/>
                      </a:lnTo>
                      <a:lnTo>
                        <a:pt x="1090041" y="343662"/>
                      </a:lnTo>
                      <a:lnTo>
                        <a:pt x="1090041" y="343662"/>
                      </a:lnTo>
                      <a:lnTo>
                        <a:pt x="1090041" y="343662"/>
                      </a:lnTo>
                      <a:lnTo>
                        <a:pt x="1100900" y="343662"/>
                      </a:lnTo>
                      <a:lnTo>
                        <a:pt x="1100900" y="354997"/>
                      </a:lnTo>
                      <a:lnTo>
                        <a:pt x="1100900" y="354997"/>
                      </a:lnTo>
                      <a:lnTo>
                        <a:pt x="1100900" y="354997"/>
                      </a:lnTo>
                      <a:lnTo>
                        <a:pt x="1100900" y="354997"/>
                      </a:lnTo>
                      <a:lnTo>
                        <a:pt x="1100900" y="354997"/>
                      </a:lnTo>
                      <a:lnTo>
                        <a:pt x="1104614" y="354997"/>
                      </a:lnTo>
                      <a:lnTo>
                        <a:pt x="1104614" y="354997"/>
                      </a:lnTo>
                      <a:lnTo>
                        <a:pt x="1104614" y="354997"/>
                      </a:lnTo>
                      <a:lnTo>
                        <a:pt x="1104614" y="354997"/>
                      </a:lnTo>
                      <a:lnTo>
                        <a:pt x="1104614" y="354997"/>
                      </a:lnTo>
                      <a:lnTo>
                        <a:pt x="1104614" y="354997"/>
                      </a:lnTo>
                      <a:lnTo>
                        <a:pt x="1108234" y="354997"/>
                      </a:lnTo>
                      <a:lnTo>
                        <a:pt x="1108234" y="371665"/>
                      </a:lnTo>
                      <a:lnTo>
                        <a:pt x="1108234" y="371665"/>
                      </a:lnTo>
                      <a:lnTo>
                        <a:pt x="1108234" y="371665"/>
                      </a:lnTo>
                      <a:lnTo>
                        <a:pt x="1108234" y="371665"/>
                      </a:lnTo>
                      <a:lnTo>
                        <a:pt x="1108234" y="371665"/>
                      </a:lnTo>
                      <a:lnTo>
                        <a:pt x="1108234" y="371665"/>
                      </a:lnTo>
                      <a:lnTo>
                        <a:pt x="1108234" y="371665"/>
                      </a:lnTo>
                      <a:lnTo>
                        <a:pt x="1108234" y="371665"/>
                      </a:lnTo>
                      <a:lnTo>
                        <a:pt x="1115568" y="371665"/>
                      </a:lnTo>
                      <a:lnTo>
                        <a:pt x="1115568" y="377476"/>
                      </a:lnTo>
                      <a:lnTo>
                        <a:pt x="1115568" y="377476"/>
                      </a:lnTo>
                      <a:lnTo>
                        <a:pt x="1126427" y="377476"/>
                      </a:lnTo>
                      <a:lnTo>
                        <a:pt x="1126427" y="383000"/>
                      </a:lnTo>
                      <a:lnTo>
                        <a:pt x="1126427" y="383000"/>
                      </a:lnTo>
                      <a:lnTo>
                        <a:pt x="1151954" y="383000"/>
                      </a:lnTo>
                      <a:lnTo>
                        <a:pt x="1151954" y="388525"/>
                      </a:lnTo>
                      <a:lnTo>
                        <a:pt x="1151954" y="388525"/>
                      </a:lnTo>
                      <a:lnTo>
                        <a:pt x="1159288" y="388525"/>
                      </a:lnTo>
                      <a:lnTo>
                        <a:pt x="1159288" y="394049"/>
                      </a:lnTo>
                      <a:lnTo>
                        <a:pt x="1159288" y="394049"/>
                      </a:lnTo>
                      <a:lnTo>
                        <a:pt x="1159288" y="394049"/>
                      </a:lnTo>
                      <a:lnTo>
                        <a:pt x="1159288" y="394049"/>
                      </a:lnTo>
                      <a:lnTo>
                        <a:pt x="1159288" y="394049"/>
                      </a:lnTo>
                      <a:lnTo>
                        <a:pt x="1162907" y="394049"/>
                      </a:lnTo>
                      <a:lnTo>
                        <a:pt x="1162907" y="399669"/>
                      </a:lnTo>
                      <a:lnTo>
                        <a:pt x="1162907" y="399669"/>
                      </a:lnTo>
                      <a:lnTo>
                        <a:pt x="1173861" y="399669"/>
                      </a:lnTo>
                      <a:lnTo>
                        <a:pt x="1173861" y="405289"/>
                      </a:lnTo>
                      <a:lnTo>
                        <a:pt x="1173861" y="405289"/>
                      </a:lnTo>
                      <a:lnTo>
                        <a:pt x="1177481" y="405289"/>
                      </a:lnTo>
                      <a:lnTo>
                        <a:pt x="1177481" y="415957"/>
                      </a:lnTo>
                      <a:lnTo>
                        <a:pt x="1177481" y="415957"/>
                      </a:lnTo>
                      <a:lnTo>
                        <a:pt x="1177481" y="415957"/>
                      </a:lnTo>
                      <a:lnTo>
                        <a:pt x="1177481" y="415957"/>
                      </a:lnTo>
                      <a:lnTo>
                        <a:pt x="1177481" y="415957"/>
                      </a:lnTo>
                      <a:lnTo>
                        <a:pt x="1188434" y="415957"/>
                      </a:lnTo>
                      <a:lnTo>
                        <a:pt x="1188434" y="415957"/>
                      </a:lnTo>
                      <a:lnTo>
                        <a:pt x="1188434" y="415957"/>
                      </a:lnTo>
                      <a:lnTo>
                        <a:pt x="1206627" y="415957"/>
                      </a:lnTo>
                      <a:lnTo>
                        <a:pt x="1206627" y="421862"/>
                      </a:lnTo>
                      <a:lnTo>
                        <a:pt x="1206627" y="421862"/>
                      </a:lnTo>
                      <a:lnTo>
                        <a:pt x="1217581" y="421862"/>
                      </a:lnTo>
                      <a:lnTo>
                        <a:pt x="1217581" y="427673"/>
                      </a:lnTo>
                      <a:lnTo>
                        <a:pt x="1217581" y="427673"/>
                      </a:lnTo>
                      <a:lnTo>
                        <a:pt x="1239488" y="427673"/>
                      </a:lnTo>
                      <a:lnTo>
                        <a:pt x="1239488" y="433197"/>
                      </a:lnTo>
                      <a:lnTo>
                        <a:pt x="1239488" y="433197"/>
                      </a:lnTo>
                      <a:lnTo>
                        <a:pt x="1254062" y="433197"/>
                      </a:lnTo>
                      <a:lnTo>
                        <a:pt x="1254062" y="433197"/>
                      </a:lnTo>
                      <a:lnTo>
                        <a:pt x="1254062" y="433197"/>
                      </a:lnTo>
                      <a:lnTo>
                        <a:pt x="1265015" y="433197"/>
                      </a:lnTo>
                      <a:lnTo>
                        <a:pt x="1265015" y="438817"/>
                      </a:lnTo>
                      <a:lnTo>
                        <a:pt x="1265015" y="438817"/>
                      </a:lnTo>
                      <a:lnTo>
                        <a:pt x="1279589" y="438817"/>
                      </a:lnTo>
                      <a:lnTo>
                        <a:pt x="1279589" y="438817"/>
                      </a:lnTo>
                      <a:lnTo>
                        <a:pt x="1279589" y="438817"/>
                      </a:lnTo>
                      <a:lnTo>
                        <a:pt x="1286828" y="438817"/>
                      </a:lnTo>
                      <a:lnTo>
                        <a:pt x="1286828" y="444341"/>
                      </a:lnTo>
                      <a:lnTo>
                        <a:pt x="1286828" y="444341"/>
                      </a:lnTo>
                      <a:lnTo>
                        <a:pt x="1286828" y="444341"/>
                      </a:lnTo>
                      <a:lnTo>
                        <a:pt x="1286828" y="444341"/>
                      </a:lnTo>
                      <a:lnTo>
                        <a:pt x="1286828" y="444341"/>
                      </a:lnTo>
                      <a:lnTo>
                        <a:pt x="1312355" y="444341"/>
                      </a:lnTo>
                      <a:lnTo>
                        <a:pt x="1312355" y="450247"/>
                      </a:lnTo>
                      <a:lnTo>
                        <a:pt x="1312355" y="450247"/>
                      </a:lnTo>
                      <a:lnTo>
                        <a:pt x="1316069" y="450247"/>
                      </a:lnTo>
                      <a:lnTo>
                        <a:pt x="1316069" y="450247"/>
                      </a:lnTo>
                      <a:lnTo>
                        <a:pt x="1316069" y="450247"/>
                      </a:lnTo>
                      <a:lnTo>
                        <a:pt x="1330643" y="450247"/>
                      </a:lnTo>
                      <a:lnTo>
                        <a:pt x="1330643" y="461486"/>
                      </a:lnTo>
                      <a:lnTo>
                        <a:pt x="1330643" y="461486"/>
                      </a:lnTo>
                      <a:lnTo>
                        <a:pt x="1330643" y="461486"/>
                      </a:lnTo>
                      <a:lnTo>
                        <a:pt x="1330643" y="461486"/>
                      </a:lnTo>
                      <a:lnTo>
                        <a:pt x="1330643" y="461486"/>
                      </a:lnTo>
                      <a:lnTo>
                        <a:pt x="1330643" y="461486"/>
                      </a:lnTo>
                      <a:lnTo>
                        <a:pt x="1330643" y="461486"/>
                      </a:lnTo>
                      <a:lnTo>
                        <a:pt x="1330643" y="461486"/>
                      </a:lnTo>
                      <a:lnTo>
                        <a:pt x="1345216" y="461486"/>
                      </a:lnTo>
                      <a:lnTo>
                        <a:pt x="1345216" y="461486"/>
                      </a:lnTo>
                      <a:lnTo>
                        <a:pt x="1345216" y="461486"/>
                      </a:lnTo>
                      <a:lnTo>
                        <a:pt x="1348835" y="461486"/>
                      </a:lnTo>
                      <a:lnTo>
                        <a:pt x="1348835" y="467011"/>
                      </a:lnTo>
                      <a:lnTo>
                        <a:pt x="1348835" y="467011"/>
                      </a:lnTo>
                      <a:lnTo>
                        <a:pt x="1356170" y="467011"/>
                      </a:lnTo>
                      <a:lnTo>
                        <a:pt x="1356170" y="472821"/>
                      </a:lnTo>
                      <a:lnTo>
                        <a:pt x="1356170" y="472821"/>
                      </a:lnTo>
                      <a:lnTo>
                        <a:pt x="1363409" y="472821"/>
                      </a:lnTo>
                      <a:lnTo>
                        <a:pt x="1363409" y="478822"/>
                      </a:lnTo>
                      <a:lnTo>
                        <a:pt x="1363409" y="478822"/>
                      </a:lnTo>
                      <a:lnTo>
                        <a:pt x="1363409" y="478822"/>
                      </a:lnTo>
                      <a:lnTo>
                        <a:pt x="1363409" y="478822"/>
                      </a:lnTo>
                      <a:lnTo>
                        <a:pt x="1363409" y="478822"/>
                      </a:lnTo>
                      <a:lnTo>
                        <a:pt x="1370743" y="478822"/>
                      </a:lnTo>
                      <a:lnTo>
                        <a:pt x="1370743" y="484441"/>
                      </a:lnTo>
                      <a:lnTo>
                        <a:pt x="1370743" y="484441"/>
                      </a:lnTo>
                      <a:lnTo>
                        <a:pt x="1377982" y="484441"/>
                      </a:lnTo>
                      <a:lnTo>
                        <a:pt x="1377982" y="490252"/>
                      </a:lnTo>
                      <a:lnTo>
                        <a:pt x="1377982" y="490252"/>
                      </a:lnTo>
                      <a:lnTo>
                        <a:pt x="1392555" y="490252"/>
                      </a:lnTo>
                      <a:lnTo>
                        <a:pt x="1392555" y="490252"/>
                      </a:lnTo>
                      <a:lnTo>
                        <a:pt x="1392555" y="490252"/>
                      </a:lnTo>
                      <a:lnTo>
                        <a:pt x="1399889" y="490252"/>
                      </a:lnTo>
                      <a:lnTo>
                        <a:pt x="1399889" y="495967"/>
                      </a:lnTo>
                      <a:lnTo>
                        <a:pt x="1399889" y="495967"/>
                      </a:lnTo>
                      <a:lnTo>
                        <a:pt x="1410843" y="495967"/>
                      </a:lnTo>
                      <a:lnTo>
                        <a:pt x="1410843" y="501682"/>
                      </a:lnTo>
                      <a:lnTo>
                        <a:pt x="1410843" y="501682"/>
                      </a:lnTo>
                      <a:lnTo>
                        <a:pt x="1410843" y="501682"/>
                      </a:lnTo>
                      <a:lnTo>
                        <a:pt x="1410843" y="501682"/>
                      </a:lnTo>
                      <a:lnTo>
                        <a:pt x="1410843" y="501682"/>
                      </a:lnTo>
                      <a:lnTo>
                        <a:pt x="1465516" y="501682"/>
                      </a:lnTo>
                      <a:lnTo>
                        <a:pt x="1465516" y="506540"/>
                      </a:lnTo>
                      <a:lnTo>
                        <a:pt x="1465516" y="506540"/>
                      </a:lnTo>
                      <a:lnTo>
                        <a:pt x="1469136" y="506540"/>
                      </a:lnTo>
                      <a:lnTo>
                        <a:pt x="1469136" y="512064"/>
                      </a:lnTo>
                      <a:lnTo>
                        <a:pt x="1469136" y="512064"/>
                      </a:lnTo>
                      <a:lnTo>
                        <a:pt x="1472756" y="512064"/>
                      </a:lnTo>
                      <a:lnTo>
                        <a:pt x="1472756" y="529495"/>
                      </a:lnTo>
                      <a:lnTo>
                        <a:pt x="1472756" y="529495"/>
                      </a:lnTo>
                      <a:lnTo>
                        <a:pt x="1472756" y="529495"/>
                      </a:lnTo>
                      <a:lnTo>
                        <a:pt x="1472756" y="529495"/>
                      </a:lnTo>
                      <a:lnTo>
                        <a:pt x="1472756" y="529495"/>
                      </a:lnTo>
                      <a:lnTo>
                        <a:pt x="1472756" y="529495"/>
                      </a:lnTo>
                      <a:lnTo>
                        <a:pt x="1472756" y="529495"/>
                      </a:lnTo>
                      <a:lnTo>
                        <a:pt x="1472756" y="529495"/>
                      </a:lnTo>
                      <a:lnTo>
                        <a:pt x="1505617" y="529495"/>
                      </a:lnTo>
                      <a:lnTo>
                        <a:pt x="1505617" y="529495"/>
                      </a:lnTo>
                      <a:lnTo>
                        <a:pt x="1505617" y="529495"/>
                      </a:lnTo>
                      <a:lnTo>
                        <a:pt x="1512856" y="529495"/>
                      </a:lnTo>
                      <a:lnTo>
                        <a:pt x="1512856" y="540639"/>
                      </a:lnTo>
                      <a:lnTo>
                        <a:pt x="1512856" y="540639"/>
                      </a:lnTo>
                      <a:lnTo>
                        <a:pt x="1512856" y="540639"/>
                      </a:lnTo>
                      <a:lnTo>
                        <a:pt x="1512856" y="540639"/>
                      </a:lnTo>
                      <a:lnTo>
                        <a:pt x="1512856" y="540639"/>
                      </a:lnTo>
                      <a:lnTo>
                        <a:pt x="1512856" y="540639"/>
                      </a:lnTo>
                      <a:lnTo>
                        <a:pt x="1512856" y="540639"/>
                      </a:lnTo>
                      <a:lnTo>
                        <a:pt x="1512856" y="540639"/>
                      </a:lnTo>
                      <a:lnTo>
                        <a:pt x="1512856" y="540639"/>
                      </a:lnTo>
                      <a:lnTo>
                        <a:pt x="1512856" y="540639"/>
                      </a:lnTo>
                      <a:lnTo>
                        <a:pt x="1512856" y="540639"/>
                      </a:lnTo>
                      <a:lnTo>
                        <a:pt x="1523810" y="540639"/>
                      </a:lnTo>
                      <a:lnTo>
                        <a:pt x="1523810" y="552926"/>
                      </a:lnTo>
                      <a:lnTo>
                        <a:pt x="1523810" y="552926"/>
                      </a:lnTo>
                      <a:lnTo>
                        <a:pt x="1523810" y="552926"/>
                      </a:lnTo>
                      <a:lnTo>
                        <a:pt x="1523810" y="552926"/>
                      </a:lnTo>
                      <a:lnTo>
                        <a:pt x="1523810" y="552926"/>
                      </a:lnTo>
                      <a:lnTo>
                        <a:pt x="1531144" y="552926"/>
                      </a:lnTo>
                      <a:lnTo>
                        <a:pt x="1531144" y="558832"/>
                      </a:lnTo>
                      <a:lnTo>
                        <a:pt x="1531144" y="558832"/>
                      </a:lnTo>
                      <a:lnTo>
                        <a:pt x="1538383" y="558832"/>
                      </a:lnTo>
                      <a:lnTo>
                        <a:pt x="1538383" y="558832"/>
                      </a:lnTo>
                      <a:lnTo>
                        <a:pt x="1538383" y="558832"/>
                      </a:lnTo>
                      <a:lnTo>
                        <a:pt x="1538383" y="558832"/>
                      </a:lnTo>
                      <a:lnTo>
                        <a:pt x="1538383" y="558832"/>
                      </a:lnTo>
                      <a:lnTo>
                        <a:pt x="1538383" y="558832"/>
                      </a:lnTo>
                      <a:lnTo>
                        <a:pt x="1567529" y="558832"/>
                      </a:lnTo>
                      <a:lnTo>
                        <a:pt x="1567529" y="564833"/>
                      </a:lnTo>
                      <a:lnTo>
                        <a:pt x="1567529" y="564833"/>
                      </a:lnTo>
                      <a:lnTo>
                        <a:pt x="1571244" y="564833"/>
                      </a:lnTo>
                      <a:lnTo>
                        <a:pt x="1571244" y="564833"/>
                      </a:lnTo>
                      <a:lnTo>
                        <a:pt x="1571244" y="564833"/>
                      </a:lnTo>
                      <a:lnTo>
                        <a:pt x="1578483" y="564833"/>
                      </a:lnTo>
                      <a:lnTo>
                        <a:pt x="1578483" y="571024"/>
                      </a:lnTo>
                      <a:lnTo>
                        <a:pt x="1578483" y="571024"/>
                      </a:lnTo>
                      <a:lnTo>
                        <a:pt x="1589437" y="571024"/>
                      </a:lnTo>
                      <a:lnTo>
                        <a:pt x="1589437" y="577501"/>
                      </a:lnTo>
                      <a:lnTo>
                        <a:pt x="1589437" y="577501"/>
                      </a:lnTo>
                      <a:lnTo>
                        <a:pt x="1636871" y="577501"/>
                      </a:lnTo>
                      <a:lnTo>
                        <a:pt x="1636871" y="583406"/>
                      </a:lnTo>
                      <a:lnTo>
                        <a:pt x="1636871" y="583406"/>
                      </a:lnTo>
                      <a:lnTo>
                        <a:pt x="1647730" y="583406"/>
                      </a:lnTo>
                      <a:lnTo>
                        <a:pt x="1647730" y="589312"/>
                      </a:lnTo>
                      <a:lnTo>
                        <a:pt x="1647730" y="589312"/>
                      </a:lnTo>
                      <a:lnTo>
                        <a:pt x="1662303" y="589312"/>
                      </a:lnTo>
                      <a:lnTo>
                        <a:pt x="1662303" y="595694"/>
                      </a:lnTo>
                      <a:lnTo>
                        <a:pt x="1662303" y="595694"/>
                      </a:lnTo>
                      <a:lnTo>
                        <a:pt x="1669637" y="595694"/>
                      </a:lnTo>
                      <a:lnTo>
                        <a:pt x="1669637" y="601028"/>
                      </a:lnTo>
                      <a:lnTo>
                        <a:pt x="1669637" y="601028"/>
                      </a:lnTo>
                      <a:lnTo>
                        <a:pt x="1673257" y="601028"/>
                      </a:lnTo>
                      <a:lnTo>
                        <a:pt x="1673257" y="607505"/>
                      </a:lnTo>
                      <a:lnTo>
                        <a:pt x="1673257" y="607505"/>
                      </a:lnTo>
                      <a:lnTo>
                        <a:pt x="1680591" y="607505"/>
                      </a:lnTo>
                      <a:lnTo>
                        <a:pt x="1680591" y="613315"/>
                      </a:lnTo>
                      <a:lnTo>
                        <a:pt x="1680591" y="613315"/>
                      </a:lnTo>
                      <a:lnTo>
                        <a:pt x="1687830" y="613315"/>
                      </a:lnTo>
                      <a:lnTo>
                        <a:pt x="1687830" y="619887"/>
                      </a:lnTo>
                      <a:lnTo>
                        <a:pt x="1687830" y="619887"/>
                      </a:lnTo>
                      <a:lnTo>
                        <a:pt x="1691545" y="619887"/>
                      </a:lnTo>
                      <a:lnTo>
                        <a:pt x="1691545" y="626174"/>
                      </a:lnTo>
                      <a:lnTo>
                        <a:pt x="1691545" y="626174"/>
                      </a:lnTo>
                      <a:lnTo>
                        <a:pt x="1698784" y="626174"/>
                      </a:lnTo>
                      <a:lnTo>
                        <a:pt x="1698784" y="626174"/>
                      </a:lnTo>
                      <a:lnTo>
                        <a:pt x="1698784" y="626174"/>
                      </a:lnTo>
                      <a:lnTo>
                        <a:pt x="1709738" y="626174"/>
                      </a:lnTo>
                      <a:lnTo>
                        <a:pt x="1709738" y="632079"/>
                      </a:lnTo>
                      <a:lnTo>
                        <a:pt x="1709738" y="632079"/>
                      </a:lnTo>
                      <a:lnTo>
                        <a:pt x="1716977" y="632079"/>
                      </a:lnTo>
                      <a:lnTo>
                        <a:pt x="1716977" y="638080"/>
                      </a:lnTo>
                      <a:lnTo>
                        <a:pt x="1716977" y="638080"/>
                      </a:lnTo>
                      <a:lnTo>
                        <a:pt x="1720691" y="638080"/>
                      </a:lnTo>
                      <a:lnTo>
                        <a:pt x="1720691" y="642461"/>
                      </a:lnTo>
                      <a:lnTo>
                        <a:pt x="1720691" y="642461"/>
                      </a:lnTo>
                      <a:lnTo>
                        <a:pt x="1724311" y="642461"/>
                      </a:lnTo>
                      <a:lnTo>
                        <a:pt x="1724311" y="642461"/>
                      </a:lnTo>
                      <a:lnTo>
                        <a:pt x="1724311" y="642461"/>
                      </a:lnTo>
                      <a:lnTo>
                        <a:pt x="1749838" y="642461"/>
                      </a:lnTo>
                      <a:lnTo>
                        <a:pt x="1749838" y="654082"/>
                      </a:lnTo>
                      <a:lnTo>
                        <a:pt x="1749838" y="654082"/>
                      </a:lnTo>
                      <a:lnTo>
                        <a:pt x="1749838" y="654082"/>
                      </a:lnTo>
                      <a:lnTo>
                        <a:pt x="1749838" y="654082"/>
                      </a:lnTo>
                      <a:lnTo>
                        <a:pt x="1749838" y="654082"/>
                      </a:lnTo>
                      <a:lnTo>
                        <a:pt x="1771745" y="654082"/>
                      </a:lnTo>
                      <a:lnTo>
                        <a:pt x="1771745" y="666178"/>
                      </a:lnTo>
                      <a:lnTo>
                        <a:pt x="1771745" y="666178"/>
                      </a:lnTo>
                      <a:lnTo>
                        <a:pt x="1771745" y="666178"/>
                      </a:lnTo>
                      <a:lnTo>
                        <a:pt x="1771745" y="666178"/>
                      </a:lnTo>
                      <a:lnTo>
                        <a:pt x="1771745" y="666178"/>
                      </a:lnTo>
                      <a:lnTo>
                        <a:pt x="1775365" y="666178"/>
                      </a:lnTo>
                      <a:lnTo>
                        <a:pt x="1775365" y="672560"/>
                      </a:lnTo>
                      <a:lnTo>
                        <a:pt x="1775365" y="672560"/>
                      </a:lnTo>
                      <a:lnTo>
                        <a:pt x="1782604" y="672560"/>
                      </a:lnTo>
                      <a:lnTo>
                        <a:pt x="1782604" y="678371"/>
                      </a:lnTo>
                      <a:lnTo>
                        <a:pt x="1782604" y="678371"/>
                      </a:lnTo>
                      <a:lnTo>
                        <a:pt x="1793558" y="678371"/>
                      </a:lnTo>
                      <a:lnTo>
                        <a:pt x="1793558" y="684848"/>
                      </a:lnTo>
                      <a:lnTo>
                        <a:pt x="1793558" y="684848"/>
                      </a:lnTo>
                      <a:lnTo>
                        <a:pt x="1793558" y="684848"/>
                      </a:lnTo>
                      <a:lnTo>
                        <a:pt x="1793558" y="684848"/>
                      </a:lnTo>
                      <a:lnTo>
                        <a:pt x="1793558" y="684848"/>
                      </a:lnTo>
                      <a:lnTo>
                        <a:pt x="1797177" y="684848"/>
                      </a:lnTo>
                      <a:lnTo>
                        <a:pt x="1797177" y="697040"/>
                      </a:lnTo>
                      <a:lnTo>
                        <a:pt x="1797177" y="697040"/>
                      </a:lnTo>
                      <a:lnTo>
                        <a:pt x="1797177" y="697040"/>
                      </a:lnTo>
                      <a:lnTo>
                        <a:pt x="1797177" y="697040"/>
                      </a:lnTo>
                      <a:lnTo>
                        <a:pt x="1797177" y="697040"/>
                      </a:lnTo>
                      <a:lnTo>
                        <a:pt x="1800892" y="697040"/>
                      </a:lnTo>
                      <a:lnTo>
                        <a:pt x="1800892" y="702850"/>
                      </a:lnTo>
                      <a:lnTo>
                        <a:pt x="1800892" y="702850"/>
                      </a:lnTo>
                      <a:lnTo>
                        <a:pt x="1804511" y="702850"/>
                      </a:lnTo>
                      <a:lnTo>
                        <a:pt x="1804511" y="709136"/>
                      </a:lnTo>
                      <a:lnTo>
                        <a:pt x="1804511" y="709136"/>
                      </a:lnTo>
                      <a:lnTo>
                        <a:pt x="1808131" y="709136"/>
                      </a:lnTo>
                      <a:lnTo>
                        <a:pt x="1808131" y="714280"/>
                      </a:lnTo>
                      <a:lnTo>
                        <a:pt x="1808131" y="714280"/>
                      </a:lnTo>
                      <a:lnTo>
                        <a:pt x="1815465" y="714280"/>
                      </a:lnTo>
                      <a:lnTo>
                        <a:pt x="1815465" y="720376"/>
                      </a:lnTo>
                      <a:lnTo>
                        <a:pt x="1815465" y="720376"/>
                      </a:lnTo>
                      <a:lnTo>
                        <a:pt x="1819085" y="720376"/>
                      </a:lnTo>
                      <a:lnTo>
                        <a:pt x="1819085" y="726281"/>
                      </a:lnTo>
                      <a:lnTo>
                        <a:pt x="1819085" y="726281"/>
                      </a:lnTo>
                      <a:lnTo>
                        <a:pt x="1840992" y="726281"/>
                      </a:lnTo>
                      <a:lnTo>
                        <a:pt x="1840992" y="731425"/>
                      </a:lnTo>
                      <a:lnTo>
                        <a:pt x="1840992" y="731425"/>
                      </a:lnTo>
                      <a:lnTo>
                        <a:pt x="1844612" y="731425"/>
                      </a:lnTo>
                      <a:lnTo>
                        <a:pt x="1844612" y="736092"/>
                      </a:lnTo>
                      <a:lnTo>
                        <a:pt x="1844612" y="736092"/>
                      </a:lnTo>
                      <a:lnTo>
                        <a:pt x="1851946" y="736092"/>
                      </a:lnTo>
                      <a:lnTo>
                        <a:pt x="1851946" y="741807"/>
                      </a:lnTo>
                      <a:lnTo>
                        <a:pt x="1851946" y="741807"/>
                      </a:lnTo>
                      <a:lnTo>
                        <a:pt x="1862804" y="741807"/>
                      </a:lnTo>
                      <a:lnTo>
                        <a:pt x="1862804" y="748189"/>
                      </a:lnTo>
                      <a:lnTo>
                        <a:pt x="1862804" y="748189"/>
                      </a:lnTo>
                      <a:lnTo>
                        <a:pt x="1877378" y="748189"/>
                      </a:lnTo>
                      <a:lnTo>
                        <a:pt x="1877378" y="753999"/>
                      </a:lnTo>
                      <a:lnTo>
                        <a:pt x="1877378" y="753999"/>
                      </a:lnTo>
                      <a:lnTo>
                        <a:pt x="1884712" y="753999"/>
                      </a:lnTo>
                      <a:lnTo>
                        <a:pt x="1884712" y="766001"/>
                      </a:lnTo>
                      <a:lnTo>
                        <a:pt x="1884712" y="766001"/>
                      </a:lnTo>
                      <a:lnTo>
                        <a:pt x="1884712" y="766001"/>
                      </a:lnTo>
                      <a:lnTo>
                        <a:pt x="1884712" y="766001"/>
                      </a:lnTo>
                      <a:lnTo>
                        <a:pt x="1884712" y="766001"/>
                      </a:lnTo>
                      <a:lnTo>
                        <a:pt x="1902905" y="766001"/>
                      </a:lnTo>
                      <a:lnTo>
                        <a:pt x="1902905" y="772573"/>
                      </a:lnTo>
                      <a:lnTo>
                        <a:pt x="1902905" y="772573"/>
                      </a:lnTo>
                      <a:lnTo>
                        <a:pt x="1906619" y="772573"/>
                      </a:lnTo>
                      <a:lnTo>
                        <a:pt x="1906619" y="778859"/>
                      </a:lnTo>
                      <a:lnTo>
                        <a:pt x="1906619" y="778859"/>
                      </a:lnTo>
                      <a:lnTo>
                        <a:pt x="1910239" y="778859"/>
                      </a:lnTo>
                      <a:lnTo>
                        <a:pt x="1910239" y="785241"/>
                      </a:lnTo>
                      <a:lnTo>
                        <a:pt x="1910239" y="785241"/>
                      </a:lnTo>
                      <a:lnTo>
                        <a:pt x="1921193" y="785241"/>
                      </a:lnTo>
                      <a:lnTo>
                        <a:pt x="1921193" y="791147"/>
                      </a:lnTo>
                      <a:lnTo>
                        <a:pt x="1921193" y="791147"/>
                      </a:lnTo>
                      <a:lnTo>
                        <a:pt x="1921193" y="791147"/>
                      </a:lnTo>
                      <a:lnTo>
                        <a:pt x="1921193" y="791147"/>
                      </a:lnTo>
                      <a:lnTo>
                        <a:pt x="1921193" y="791147"/>
                      </a:lnTo>
                      <a:lnTo>
                        <a:pt x="1932146" y="791147"/>
                      </a:lnTo>
                      <a:lnTo>
                        <a:pt x="1932146" y="796290"/>
                      </a:lnTo>
                      <a:lnTo>
                        <a:pt x="1932146" y="796290"/>
                      </a:lnTo>
                      <a:lnTo>
                        <a:pt x="1935766" y="796290"/>
                      </a:lnTo>
                      <a:lnTo>
                        <a:pt x="1935766" y="802291"/>
                      </a:lnTo>
                      <a:lnTo>
                        <a:pt x="1935766" y="802291"/>
                      </a:lnTo>
                      <a:lnTo>
                        <a:pt x="1939385" y="802291"/>
                      </a:lnTo>
                      <a:lnTo>
                        <a:pt x="1939385" y="808577"/>
                      </a:lnTo>
                      <a:lnTo>
                        <a:pt x="1939385" y="808577"/>
                      </a:lnTo>
                      <a:lnTo>
                        <a:pt x="1943005" y="808577"/>
                      </a:lnTo>
                      <a:lnTo>
                        <a:pt x="1943005" y="808577"/>
                      </a:lnTo>
                      <a:lnTo>
                        <a:pt x="1943005" y="808577"/>
                      </a:lnTo>
                      <a:lnTo>
                        <a:pt x="1946720" y="808577"/>
                      </a:lnTo>
                      <a:lnTo>
                        <a:pt x="1946720" y="808577"/>
                      </a:lnTo>
                      <a:lnTo>
                        <a:pt x="1946720" y="808577"/>
                      </a:lnTo>
                      <a:lnTo>
                        <a:pt x="1950339" y="808577"/>
                      </a:lnTo>
                      <a:lnTo>
                        <a:pt x="1950339" y="814578"/>
                      </a:lnTo>
                      <a:lnTo>
                        <a:pt x="1950339" y="814578"/>
                      </a:lnTo>
                      <a:lnTo>
                        <a:pt x="1953959" y="814578"/>
                      </a:lnTo>
                      <a:lnTo>
                        <a:pt x="1953959" y="822484"/>
                      </a:lnTo>
                      <a:lnTo>
                        <a:pt x="1953959" y="822484"/>
                      </a:lnTo>
                      <a:lnTo>
                        <a:pt x="1972247" y="822484"/>
                      </a:lnTo>
                      <a:lnTo>
                        <a:pt x="1972247" y="822484"/>
                      </a:lnTo>
                      <a:lnTo>
                        <a:pt x="1972247" y="822484"/>
                      </a:lnTo>
                      <a:lnTo>
                        <a:pt x="1975866" y="822484"/>
                      </a:lnTo>
                      <a:lnTo>
                        <a:pt x="1975866" y="828961"/>
                      </a:lnTo>
                      <a:lnTo>
                        <a:pt x="1975866" y="828961"/>
                      </a:lnTo>
                      <a:lnTo>
                        <a:pt x="1979486" y="828961"/>
                      </a:lnTo>
                      <a:lnTo>
                        <a:pt x="1979486" y="835152"/>
                      </a:lnTo>
                      <a:lnTo>
                        <a:pt x="1979486" y="835152"/>
                      </a:lnTo>
                      <a:lnTo>
                        <a:pt x="1986820" y="835152"/>
                      </a:lnTo>
                      <a:lnTo>
                        <a:pt x="1986820" y="841629"/>
                      </a:lnTo>
                      <a:lnTo>
                        <a:pt x="1986820" y="841629"/>
                      </a:lnTo>
                      <a:lnTo>
                        <a:pt x="1994059" y="841629"/>
                      </a:lnTo>
                      <a:lnTo>
                        <a:pt x="1994059" y="847820"/>
                      </a:lnTo>
                      <a:lnTo>
                        <a:pt x="1994059" y="847820"/>
                      </a:lnTo>
                      <a:lnTo>
                        <a:pt x="2005013" y="847820"/>
                      </a:lnTo>
                      <a:lnTo>
                        <a:pt x="2005013" y="854107"/>
                      </a:lnTo>
                      <a:lnTo>
                        <a:pt x="2005013" y="854107"/>
                      </a:lnTo>
                      <a:lnTo>
                        <a:pt x="2015966" y="854107"/>
                      </a:lnTo>
                      <a:lnTo>
                        <a:pt x="2015966" y="854107"/>
                      </a:lnTo>
                      <a:lnTo>
                        <a:pt x="2015966" y="854107"/>
                      </a:lnTo>
                      <a:lnTo>
                        <a:pt x="2019586" y="854107"/>
                      </a:lnTo>
                      <a:lnTo>
                        <a:pt x="2019586" y="860679"/>
                      </a:lnTo>
                      <a:lnTo>
                        <a:pt x="2019586" y="860679"/>
                      </a:lnTo>
                      <a:lnTo>
                        <a:pt x="2023205" y="860679"/>
                      </a:lnTo>
                      <a:lnTo>
                        <a:pt x="2023205" y="867251"/>
                      </a:lnTo>
                      <a:lnTo>
                        <a:pt x="2023205" y="867251"/>
                      </a:lnTo>
                      <a:lnTo>
                        <a:pt x="2026920" y="867251"/>
                      </a:lnTo>
                      <a:lnTo>
                        <a:pt x="2026920" y="873347"/>
                      </a:lnTo>
                      <a:lnTo>
                        <a:pt x="2026920" y="873347"/>
                      </a:lnTo>
                      <a:lnTo>
                        <a:pt x="2052447" y="873347"/>
                      </a:lnTo>
                      <a:lnTo>
                        <a:pt x="2052447" y="879539"/>
                      </a:lnTo>
                      <a:lnTo>
                        <a:pt x="2052447" y="879539"/>
                      </a:lnTo>
                      <a:lnTo>
                        <a:pt x="2056066" y="879539"/>
                      </a:lnTo>
                      <a:lnTo>
                        <a:pt x="2056066" y="892493"/>
                      </a:lnTo>
                      <a:lnTo>
                        <a:pt x="2056066" y="892493"/>
                      </a:lnTo>
                      <a:lnTo>
                        <a:pt x="2056066" y="892493"/>
                      </a:lnTo>
                      <a:lnTo>
                        <a:pt x="2056066" y="892493"/>
                      </a:lnTo>
                      <a:lnTo>
                        <a:pt x="2056066" y="892493"/>
                      </a:lnTo>
                      <a:lnTo>
                        <a:pt x="2063306" y="892493"/>
                      </a:lnTo>
                      <a:lnTo>
                        <a:pt x="2063306" y="898684"/>
                      </a:lnTo>
                      <a:lnTo>
                        <a:pt x="2063306" y="898684"/>
                      </a:lnTo>
                      <a:lnTo>
                        <a:pt x="2096167" y="898684"/>
                      </a:lnTo>
                      <a:lnTo>
                        <a:pt x="2096167" y="905542"/>
                      </a:lnTo>
                      <a:lnTo>
                        <a:pt x="2096167" y="905542"/>
                      </a:lnTo>
                      <a:lnTo>
                        <a:pt x="2114360" y="905542"/>
                      </a:lnTo>
                      <a:lnTo>
                        <a:pt x="2114360" y="910590"/>
                      </a:lnTo>
                      <a:lnTo>
                        <a:pt x="2114360" y="910590"/>
                      </a:lnTo>
                      <a:lnTo>
                        <a:pt x="2132648" y="910590"/>
                      </a:lnTo>
                      <a:lnTo>
                        <a:pt x="2132648" y="917067"/>
                      </a:lnTo>
                      <a:lnTo>
                        <a:pt x="2132648" y="917067"/>
                      </a:lnTo>
                      <a:lnTo>
                        <a:pt x="2147221" y="917067"/>
                      </a:lnTo>
                      <a:lnTo>
                        <a:pt x="2147221" y="917067"/>
                      </a:lnTo>
                      <a:lnTo>
                        <a:pt x="2147221" y="917067"/>
                      </a:lnTo>
                      <a:lnTo>
                        <a:pt x="2176367" y="917067"/>
                      </a:lnTo>
                      <a:lnTo>
                        <a:pt x="2176367" y="923830"/>
                      </a:lnTo>
                      <a:lnTo>
                        <a:pt x="2176367" y="923830"/>
                      </a:lnTo>
                      <a:lnTo>
                        <a:pt x="2179987" y="923830"/>
                      </a:lnTo>
                      <a:lnTo>
                        <a:pt x="2179987" y="923830"/>
                      </a:lnTo>
                      <a:lnTo>
                        <a:pt x="2179987" y="923830"/>
                      </a:lnTo>
                      <a:lnTo>
                        <a:pt x="2187321" y="923830"/>
                      </a:lnTo>
                      <a:lnTo>
                        <a:pt x="2187321" y="930497"/>
                      </a:lnTo>
                      <a:lnTo>
                        <a:pt x="2187321" y="930497"/>
                      </a:lnTo>
                      <a:lnTo>
                        <a:pt x="2194560" y="930497"/>
                      </a:lnTo>
                      <a:lnTo>
                        <a:pt x="2194560" y="936593"/>
                      </a:lnTo>
                      <a:lnTo>
                        <a:pt x="2194560" y="936593"/>
                      </a:lnTo>
                      <a:lnTo>
                        <a:pt x="2205514" y="936593"/>
                      </a:lnTo>
                      <a:lnTo>
                        <a:pt x="2205514" y="936593"/>
                      </a:lnTo>
                      <a:lnTo>
                        <a:pt x="2205514" y="936593"/>
                      </a:lnTo>
                      <a:lnTo>
                        <a:pt x="2209133" y="936593"/>
                      </a:lnTo>
                      <a:lnTo>
                        <a:pt x="2209133" y="941927"/>
                      </a:lnTo>
                      <a:lnTo>
                        <a:pt x="2209133" y="941927"/>
                      </a:lnTo>
                      <a:lnTo>
                        <a:pt x="2212848" y="941927"/>
                      </a:lnTo>
                      <a:lnTo>
                        <a:pt x="2212848" y="948404"/>
                      </a:lnTo>
                      <a:lnTo>
                        <a:pt x="2212848" y="948404"/>
                      </a:lnTo>
                      <a:lnTo>
                        <a:pt x="2216468" y="948404"/>
                      </a:lnTo>
                      <a:lnTo>
                        <a:pt x="2216468" y="954596"/>
                      </a:lnTo>
                      <a:lnTo>
                        <a:pt x="2216468" y="954596"/>
                      </a:lnTo>
                      <a:lnTo>
                        <a:pt x="2227421" y="954596"/>
                      </a:lnTo>
                      <a:lnTo>
                        <a:pt x="2227421" y="961644"/>
                      </a:lnTo>
                      <a:lnTo>
                        <a:pt x="2227421" y="961644"/>
                      </a:lnTo>
                      <a:lnTo>
                        <a:pt x="2231041" y="961644"/>
                      </a:lnTo>
                      <a:lnTo>
                        <a:pt x="2231041" y="961644"/>
                      </a:lnTo>
                      <a:lnTo>
                        <a:pt x="2231041" y="961644"/>
                      </a:lnTo>
                      <a:lnTo>
                        <a:pt x="2238280" y="961644"/>
                      </a:lnTo>
                      <a:lnTo>
                        <a:pt x="2238280" y="961644"/>
                      </a:lnTo>
                      <a:lnTo>
                        <a:pt x="2238280" y="961644"/>
                      </a:lnTo>
                      <a:lnTo>
                        <a:pt x="2245614" y="961644"/>
                      </a:lnTo>
                      <a:lnTo>
                        <a:pt x="2245614" y="968502"/>
                      </a:lnTo>
                      <a:lnTo>
                        <a:pt x="2245614" y="968502"/>
                      </a:lnTo>
                      <a:lnTo>
                        <a:pt x="2245614" y="968502"/>
                      </a:lnTo>
                      <a:lnTo>
                        <a:pt x="2245614" y="968502"/>
                      </a:lnTo>
                      <a:lnTo>
                        <a:pt x="2245614" y="968502"/>
                      </a:lnTo>
                      <a:lnTo>
                        <a:pt x="2245614" y="968502"/>
                      </a:lnTo>
                      <a:lnTo>
                        <a:pt x="2245614" y="968502"/>
                      </a:lnTo>
                      <a:lnTo>
                        <a:pt x="2245614" y="968502"/>
                      </a:lnTo>
                      <a:lnTo>
                        <a:pt x="2249234" y="968502"/>
                      </a:lnTo>
                      <a:lnTo>
                        <a:pt x="2249234" y="968502"/>
                      </a:lnTo>
                      <a:lnTo>
                        <a:pt x="2249234" y="968502"/>
                      </a:lnTo>
                      <a:lnTo>
                        <a:pt x="2249234" y="968502"/>
                      </a:lnTo>
                      <a:lnTo>
                        <a:pt x="2249234" y="968502"/>
                      </a:lnTo>
                      <a:lnTo>
                        <a:pt x="2249234" y="968502"/>
                      </a:lnTo>
                      <a:lnTo>
                        <a:pt x="2249234" y="968502"/>
                      </a:lnTo>
                      <a:lnTo>
                        <a:pt x="2249234" y="968502"/>
                      </a:lnTo>
                      <a:lnTo>
                        <a:pt x="2249234" y="968502"/>
                      </a:lnTo>
                      <a:lnTo>
                        <a:pt x="2249234" y="968502"/>
                      </a:lnTo>
                      <a:lnTo>
                        <a:pt x="2249234" y="968502"/>
                      </a:lnTo>
                      <a:lnTo>
                        <a:pt x="2249234" y="968502"/>
                      </a:lnTo>
                      <a:lnTo>
                        <a:pt x="2249234" y="968502"/>
                      </a:lnTo>
                      <a:lnTo>
                        <a:pt x="2249234" y="968502"/>
                      </a:lnTo>
                      <a:lnTo>
                        <a:pt x="2249234" y="968502"/>
                      </a:lnTo>
                      <a:lnTo>
                        <a:pt x="2252948" y="968502"/>
                      </a:lnTo>
                      <a:lnTo>
                        <a:pt x="2252948" y="974789"/>
                      </a:lnTo>
                      <a:lnTo>
                        <a:pt x="2252948" y="974789"/>
                      </a:lnTo>
                      <a:lnTo>
                        <a:pt x="2252948" y="974789"/>
                      </a:lnTo>
                      <a:lnTo>
                        <a:pt x="2252948" y="974789"/>
                      </a:lnTo>
                      <a:lnTo>
                        <a:pt x="2252948" y="974789"/>
                      </a:lnTo>
                      <a:lnTo>
                        <a:pt x="2263807" y="974789"/>
                      </a:lnTo>
                      <a:lnTo>
                        <a:pt x="2263807" y="988790"/>
                      </a:lnTo>
                      <a:lnTo>
                        <a:pt x="2263807" y="988790"/>
                      </a:lnTo>
                      <a:lnTo>
                        <a:pt x="2263807" y="988790"/>
                      </a:lnTo>
                      <a:lnTo>
                        <a:pt x="2263807" y="988790"/>
                      </a:lnTo>
                      <a:lnTo>
                        <a:pt x="2263807" y="988790"/>
                      </a:lnTo>
                      <a:lnTo>
                        <a:pt x="2267522" y="988790"/>
                      </a:lnTo>
                      <a:lnTo>
                        <a:pt x="2267522" y="995458"/>
                      </a:lnTo>
                      <a:lnTo>
                        <a:pt x="2267522" y="995458"/>
                      </a:lnTo>
                      <a:lnTo>
                        <a:pt x="2267522" y="995458"/>
                      </a:lnTo>
                      <a:lnTo>
                        <a:pt x="2267522" y="995458"/>
                      </a:lnTo>
                      <a:lnTo>
                        <a:pt x="2267522" y="995458"/>
                      </a:lnTo>
                      <a:lnTo>
                        <a:pt x="2274761" y="995458"/>
                      </a:lnTo>
                      <a:lnTo>
                        <a:pt x="2274761" y="995458"/>
                      </a:lnTo>
                      <a:lnTo>
                        <a:pt x="2274761" y="995458"/>
                      </a:lnTo>
                      <a:lnTo>
                        <a:pt x="2274761" y="995458"/>
                      </a:lnTo>
                      <a:lnTo>
                        <a:pt x="2274761" y="995458"/>
                      </a:lnTo>
                      <a:lnTo>
                        <a:pt x="2274761" y="995458"/>
                      </a:lnTo>
                      <a:lnTo>
                        <a:pt x="2278380" y="995458"/>
                      </a:lnTo>
                      <a:lnTo>
                        <a:pt x="2278380" y="995458"/>
                      </a:lnTo>
                      <a:lnTo>
                        <a:pt x="2278380" y="995458"/>
                      </a:lnTo>
                      <a:lnTo>
                        <a:pt x="2278380" y="995458"/>
                      </a:lnTo>
                      <a:lnTo>
                        <a:pt x="2278380" y="995458"/>
                      </a:lnTo>
                      <a:lnTo>
                        <a:pt x="2278380" y="995458"/>
                      </a:lnTo>
                      <a:lnTo>
                        <a:pt x="2278380" y="995458"/>
                      </a:lnTo>
                      <a:lnTo>
                        <a:pt x="2278380" y="995458"/>
                      </a:lnTo>
                      <a:lnTo>
                        <a:pt x="2278380" y="995458"/>
                      </a:lnTo>
                      <a:lnTo>
                        <a:pt x="2278380" y="995458"/>
                      </a:lnTo>
                      <a:lnTo>
                        <a:pt x="2278380" y="995458"/>
                      </a:lnTo>
                      <a:lnTo>
                        <a:pt x="2278380" y="995458"/>
                      </a:lnTo>
                      <a:lnTo>
                        <a:pt x="2282095" y="995458"/>
                      </a:lnTo>
                      <a:lnTo>
                        <a:pt x="2282095" y="995458"/>
                      </a:lnTo>
                      <a:lnTo>
                        <a:pt x="2282095" y="995458"/>
                      </a:lnTo>
                      <a:lnTo>
                        <a:pt x="2293049" y="995458"/>
                      </a:lnTo>
                      <a:lnTo>
                        <a:pt x="2293049" y="995458"/>
                      </a:lnTo>
                      <a:lnTo>
                        <a:pt x="2293049" y="995458"/>
                      </a:lnTo>
                      <a:lnTo>
                        <a:pt x="2303907" y="995458"/>
                      </a:lnTo>
                      <a:lnTo>
                        <a:pt x="2303907" y="995458"/>
                      </a:lnTo>
                      <a:lnTo>
                        <a:pt x="2303907" y="995458"/>
                      </a:lnTo>
                      <a:lnTo>
                        <a:pt x="2303907" y="995458"/>
                      </a:lnTo>
                      <a:lnTo>
                        <a:pt x="2303907" y="995458"/>
                      </a:lnTo>
                      <a:lnTo>
                        <a:pt x="2303907" y="995458"/>
                      </a:lnTo>
                      <a:lnTo>
                        <a:pt x="2303907" y="995458"/>
                      </a:lnTo>
                      <a:lnTo>
                        <a:pt x="2303907" y="995458"/>
                      </a:lnTo>
                      <a:lnTo>
                        <a:pt x="2303907" y="995458"/>
                      </a:lnTo>
                      <a:lnTo>
                        <a:pt x="2303907" y="995458"/>
                      </a:lnTo>
                      <a:lnTo>
                        <a:pt x="2303907" y="995458"/>
                      </a:lnTo>
                      <a:lnTo>
                        <a:pt x="2303907" y="995458"/>
                      </a:lnTo>
                      <a:lnTo>
                        <a:pt x="2307622" y="995458"/>
                      </a:lnTo>
                      <a:lnTo>
                        <a:pt x="2307622" y="995458"/>
                      </a:lnTo>
                      <a:lnTo>
                        <a:pt x="2307622" y="995458"/>
                      </a:lnTo>
                      <a:lnTo>
                        <a:pt x="2307622" y="995458"/>
                      </a:lnTo>
                      <a:lnTo>
                        <a:pt x="2307622" y="995458"/>
                      </a:lnTo>
                      <a:lnTo>
                        <a:pt x="2307622" y="995458"/>
                      </a:lnTo>
                      <a:lnTo>
                        <a:pt x="2307622" y="995458"/>
                      </a:lnTo>
                      <a:lnTo>
                        <a:pt x="2307622" y="995458"/>
                      </a:lnTo>
                      <a:lnTo>
                        <a:pt x="2307622" y="995458"/>
                      </a:lnTo>
                      <a:lnTo>
                        <a:pt x="2307622" y="995458"/>
                      </a:lnTo>
                      <a:lnTo>
                        <a:pt x="2307622" y="995458"/>
                      </a:lnTo>
                      <a:lnTo>
                        <a:pt x="2307622" y="995458"/>
                      </a:lnTo>
                      <a:lnTo>
                        <a:pt x="2311241" y="995458"/>
                      </a:lnTo>
                      <a:lnTo>
                        <a:pt x="2311241" y="995458"/>
                      </a:lnTo>
                      <a:lnTo>
                        <a:pt x="2311241" y="995458"/>
                      </a:lnTo>
                      <a:lnTo>
                        <a:pt x="2322195" y="995458"/>
                      </a:lnTo>
                      <a:lnTo>
                        <a:pt x="2322195" y="995458"/>
                      </a:lnTo>
                      <a:lnTo>
                        <a:pt x="2322195" y="995458"/>
                      </a:lnTo>
                      <a:lnTo>
                        <a:pt x="2329434" y="995458"/>
                      </a:lnTo>
                      <a:lnTo>
                        <a:pt x="2329434" y="995458"/>
                      </a:lnTo>
                      <a:lnTo>
                        <a:pt x="2329434" y="995458"/>
                      </a:lnTo>
                      <a:lnTo>
                        <a:pt x="2329434" y="995458"/>
                      </a:lnTo>
                      <a:lnTo>
                        <a:pt x="2329434" y="995458"/>
                      </a:lnTo>
                      <a:lnTo>
                        <a:pt x="2329434" y="995458"/>
                      </a:lnTo>
                      <a:lnTo>
                        <a:pt x="2333149" y="995458"/>
                      </a:lnTo>
                      <a:lnTo>
                        <a:pt x="2333149" y="995458"/>
                      </a:lnTo>
                      <a:lnTo>
                        <a:pt x="2333149" y="995458"/>
                      </a:lnTo>
                      <a:lnTo>
                        <a:pt x="2333149" y="995458"/>
                      </a:lnTo>
                      <a:lnTo>
                        <a:pt x="2333149" y="995458"/>
                      </a:lnTo>
                      <a:lnTo>
                        <a:pt x="2333149" y="995458"/>
                      </a:lnTo>
                      <a:lnTo>
                        <a:pt x="2333149" y="995458"/>
                      </a:lnTo>
                      <a:lnTo>
                        <a:pt x="2333149" y="995458"/>
                      </a:lnTo>
                      <a:lnTo>
                        <a:pt x="2333149" y="995458"/>
                      </a:lnTo>
                      <a:lnTo>
                        <a:pt x="2336768" y="995458"/>
                      </a:lnTo>
                      <a:lnTo>
                        <a:pt x="2336768" y="1004411"/>
                      </a:lnTo>
                      <a:lnTo>
                        <a:pt x="2336768" y="1004411"/>
                      </a:lnTo>
                      <a:lnTo>
                        <a:pt x="2340388" y="1004411"/>
                      </a:lnTo>
                      <a:lnTo>
                        <a:pt x="2340388" y="1012698"/>
                      </a:lnTo>
                      <a:lnTo>
                        <a:pt x="2340388" y="1012698"/>
                      </a:lnTo>
                      <a:lnTo>
                        <a:pt x="2340388" y="1012698"/>
                      </a:lnTo>
                      <a:lnTo>
                        <a:pt x="2340388" y="1012698"/>
                      </a:lnTo>
                      <a:lnTo>
                        <a:pt x="2340388" y="1012698"/>
                      </a:lnTo>
                      <a:lnTo>
                        <a:pt x="2351342" y="1012698"/>
                      </a:lnTo>
                      <a:lnTo>
                        <a:pt x="2351342" y="1021080"/>
                      </a:lnTo>
                      <a:lnTo>
                        <a:pt x="2351342" y="1021080"/>
                      </a:lnTo>
                      <a:lnTo>
                        <a:pt x="2354961" y="1021080"/>
                      </a:lnTo>
                      <a:lnTo>
                        <a:pt x="2354961" y="1029557"/>
                      </a:lnTo>
                      <a:lnTo>
                        <a:pt x="2354961" y="1029557"/>
                      </a:lnTo>
                      <a:lnTo>
                        <a:pt x="2354961" y="1029557"/>
                      </a:lnTo>
                      <a:lnTo>
                        <a:pt x="2354961" y="1029557"/>
                      </a:lnTo>
                      <a:lnTo>
                        <a:pt x="2354961" y="1029557"/>
                      </a:lnTo>
                      <a:lnTo>
                        <a:pt x="2358581" y="1029557"/>
                      </a:lnTo>
                      <a:lnTo>
                        <a:pt x="2358581" y="1038035"/>
                      </a:lnTo>
                      <a:lnTo>
                        <a:pt x="2358581" y="1038035"/>
                      </a:lnTo>
                      <a:lnTo>
                        <a:pt x="2358581" y="1038035"/>
                      </a:lnTo>
                      <a:lnTo>
                        <a:pt x="2358581" y="1038035"/>
                      </a:lnTo>
                      <a:lnTo>
                        <a:pt x="2358581" y="1038035"/>
                      </a:lnTo>
                      <a:lnTo>
                        <a:pt x="2358581" y="1038035"/>
                      </a:lnTo>
                      <a:lnTo>
                        <a:pt x="2358581" y="1038035"/>
                      </a:lnTo>
                      <a:lnTo>
                        <a:pt x="2358581" y="1038035"/>
                      </a:lnTo>
                      <a:lnTo>
                        <a:pt x="2358581" y="1038035"/>
                      </a:lnTo>
                      <a:lnTo>
                        <a:pt x="2358581" y="1038035"/>
                      </a:lnTo>
                      <a:lnTo>
                        <a:pt x="2358581" y="1038035"/>
                      </a:lnTo>
                      <a:lnTo>
                        <a:pt x="2362295" y="1038035"/>
                      </a:lnTo>
                      <a:lnTo>
                        <a:pt x="2362295" y="1047369"/>
                      </a:lnTo>
                      <a:lnTo>
                        <a:pt x="2362295" y="1047369"/>
                      </a:lnTo>
                      <a:lnTo>
                        <a:pt x="2373249" y="1047369"/>
                      </a:lnTo>
                      <a:lnTo>
                        <a:pt x="2373249" y="1047369"/>
                      </a:lnTo>
                      <a:lnTo>
                        <a:pt x="2373249" y="1047369"/>
                      </a:lnTo>
                      <a:lnTo>
                        <a:pt x="2380488" y="1047369"/>
                      </a:lnTo>
                      <a:lnTo>
                        <a:pt x="2380488" y="1047369"/>
                      </a:lnTo>
                      <a:lnTo>
                        <a:pt x="2380488" y="1047369"/>
                      </a:lnTo>
                      <a:lnTo>
                        <a:pt x="2384108" y="1047369"/>
                      </a:lnTo>
                      <a:lnTo>
                        <a:pt x="2384108" y="1047369"/>
                      </a:lnTo>
                      <a:lnTo>
                        <a:pt x="2384108" y="1047369"/>
                      </a:lnTo>
                      <a:lnTo>
                        <a:pt x="2384108" y="1047369"/>
                      </a:lnTo>
                      <a:lnTo>
                        <a:pt x="2384108" y="1047369"/>
                      </a:lnTo>
                      <a:lnTo>
                        <a:pt x="2384108" y="1047369"/>
                      </a:lnTo>
                      <a:lnTo>
                        <a:pt x="2406015" y="1047369"/>
                      </a:lnTo>
                      <a:lnTo>
                        <a:pt x="2406015" y="1056989"/>
                      </a:lnTo>
                      <a:lnTo>
                        <a:pt x="2406015" y="1056989"/>
                      </a:lnTo>
                      <a:lnTo>
                        <a:pt x="2409635" y="1056989"/>
                      </a:lnTo>
                      <a:lnTo>
                        <a:pt x="2409635" y="1056989"/>
                      </a:lnTo>
                      <a:lnTo>
                        <a:pt x="2409635" y="1056989"/>
                      </a:lnTo>
                      <a:lnTo>
                        <a:pt x="2413349" y="1056989"/>
                      </a:lnTo>
                      <a:lnTo>
                        <a:pt x="2413349" y="1065848"/>
                      </a:lnTo>
                      <a:lnTo>
                        <a:pt x="2413349" y="1065848"/>
                      </a:lnTo>
                      <a:lnTo>
                        <a:pt x="2424208" y="1065848"/>
                      </a:lnTo>
                      <a:lnTo>
                        <a:pt x="2424208" y="1065848"/>
                      </a:lnTo>
                      <a:lnTo>
                        <a:pt x="2424208" y="1065848"/>
                      </a:lnTo>
                      <a:lnTo>
                        <a:pt x="2424208" y="1065848"/>
                      </a:lnTo>
                      <a:lnTo>
                        <a:pt x="2424208" y="1065848"/>
                      </a:lnTo>
                      <a:lnTo>
                        <a:pt x="2424208" y="1065848"/>
                      </a:lnTo>
                      <a:lnTo>
                        <a:pt x="2427923" y="1065848"/>
                      </a:lnTo>
                      <a:lnTo>
                        <a:pt x="2427923" y="1074992"/>
                      </a:lnTo>
                      <a:lnTo>
                        <a:pt x="2427923" y="1074992"/>
                      </a:lnTo>
                      <a:lnTo>
                        <a:pt x="2427923" y="1074992"/>
                      </a:lnTo>
                      <a:lnTo>
                        <a:pt x="2427923" y="1074992"/>
                      </a:lnTo>
                      <a:lnTo>
                        <a:pt x="2427923" y="1074992"/>
                      </a:lnTo>
                      <a:lnTo>
                        <a:pt x="2427923" y="1074992"/>
                      </a:lnTo>
                      <a:lnTo>
                        <a:pt x="2427923" y="1074992"/>
                      </a:lnTo>
                      <a:lnTo>
                        <a:pt x="2427923" y="1074992"/>
                      </a:lnTo>
                      <a:lnTo>
                        <a:pt x="2431542" y="1074992"/>
                      </a:lnTo>
                      <a:lnTo>
                        <a:pt x="2431542" y="1074992"/>
                      </a:lnTo>
                      <a:lnTo>
                        <a:pt x="2431542" y="1074992"/>
                      </a:lnTo>
                      <a:lnTo>
                        <a:pt x="2431542" y="1074992"/>
                      </a:lnTo>
                      <a:lnTo>
                        <a:pt x="2431542" y="1074992"/>
                      </a:lnTo>
                      <a:lnTo>
                        <a:pt x="2431542" y="1074992"/>
                      </a:lnTo>
                      <a:lnTo>
                        <a:pt x="2435162" y="1074992"/>
                      </a:lnTo>
                      <a:lnTo>
                        <a:pt x="2435162" y="1074992"/>
                      </a:lnTo>
                      <a:lnTo>
                        <a:pt x="2435162" y="1074992"/>
                      </a:lnTo>
                      <a:lnTo>
                        <a:pt x="2438781" y="1074992"/>
                      </a:lnTo>
                      <a:lnTo>
                        <a:pt x="2438781" y="1074992"/>
                      </a:lnTo>
                      <a:lnTo>
                        <a:pt x="2438781" y="1074992"/>
                      </a:lnTo>
                      <a:lnTo>
                        <a:pt x="2442496" y="1074992"/>
                      </a:lnTo>
                      <a:lnTo>
                        <a:pt x="2442496" y="1074992"/>
                      </a:lnTo>
                      <a:lnTo>
                        <a:pt x="2442496" y="1074992"/>
                      </a:lnTo>
                      <a:lnTo>
                        <a:pt x="2460689" y="1074992"/>
                      </a:lnTo>
                      <a:lnTo>
                        <a:pt x="2460689" y="1085279"/>
                      </a:lnTo>
                      <a:lnTo>
                        <a:pt x="2460689" y="1085279"/>
                      </a:lnTo>
                      <a:lnTo>
                        <a:pt x="2460689" y="1085279"/>
                      </a:lnTo>
                      <a:lnTo>
                        <a:pt x="2460689" y="1085279"/>
                      </a:lnTo>
                      <a:lnTo>
                        <a:pt x="2460689" y="1085279"/>
                      </a:lnTo>
                      <a:lnTo>
                        <a:pt x="2460689" y="1085279"/>
                      </a:lnTo>
                      <a:lnTo>
                        <a:pt x="2460689" y="1085279"/>
                      </a:lnTo>
                      <a:lnTo>
                        <a:pt x="2460689" y="1085279"/>
                      </a:lnTo>
                      <a:lnTo>
                        <a:pt x="2478881" y="1085279"/>
                      </a:lnTo>
                      <a:lnTo>
                        <a:pt x="2478881" y="1095470"/>
                      </a:lnTo>
                      <a:lnTo>
                        <a:pt x="2478881" y="1095470"/>
                      </a:lnTo>
                      <a:lnTo>
                        <a:pt x="2489835" y="1095470"/>
                      </a:lnTo>
                      <a:lnTo>
                        <a:pt x="2489835" y="1117092"/>
                      </a:lnTo>
                      <a:lnTo>
                        <a:pt x="2489835" y="1117092"/>
                      </a:lnTo>
                      <a:lnTo>
                        <a:pt x="2489835" y="1117092"/>
                      </a:lnTo>
                      <a:lnTo>
                        <a:pt x="2489835" y="1117092"/>
                      </a:lnTo>
                      <a:lnTo>
                        <a:pt x="2489835" y="1117092"/>
                      </a:lnTo>
                      <a:lnTo>
                        <a:pt x="2500789" y="1117092"/>
                      </a:lnTo>
                      <a:lnTo>
                        <a:pt x="2500789" y="1117092"/>
                      </a:lnTo>
                      <a:lnTo>
                        <a:pt x="2500789" y="1117092"/>
                      </a:lnTo>
                      <a:lnTo>
                        <a:pt x="2500789" y="1117092"/>
                      </a:lnTo>
                      <a:lnTo>
                        <a:pt x="2500789" y="1117092"/>
                      </a:lnTo>
                      <a:lnTo>
                        <a:pt x="2500789" y="1117092"/>
                      </a:lnTo>
                      <a:lnTo>
                        <a:pt x="2500789" y="1117092"/>
                      </a:lnTo>
                      <a:lnTo>
                        <a:pt x="2500789" y="1117092"/>
                      </a:lnTo>
                      <a:lnTo>
                        <a:pt x="2500789" y="1117092"/>
                      </a:lnTo>
                      <a:lnTo>
                        <a:pt x="2508123" y="1117092"/>
                      </a:lnTo>
                      <a:lnTo>
                        <a:pt x="2508123" y="1117092"/>
                      </a:lnTo>
                      <a:lnTo>
                        <a:pt x="2508123" y="1117092"/>
                      </a:lnTo>
                      <a:lnTo>
                        <a:pt x="2526316" y="1117092"/>
                      </a:lnTo>
                      <a:lnTo>
                        <a:pt x="2526316" y="1117092"/>
                      </a:lnTo>
                      <a:lnTo>
                        <a:pt x="2526316" y="1117092"/>
                      </a:lnTo>
                      <a:lnTo>
                        <a:pt x="2529935" y="1117092"/>
                      </a:lnTo>
                      <a:lnTo>
                        <a:pt x="2529935" y="1117092"/>
                      </a:lnTo>
                      <a:lnTo>
                        <a:pt x="2529935" y="1117092"/>
                      </a:lnTo>
                      <a:lnTo>
                        <a:pt x="2533650" y="1117092"/>
                      </a:lnTo>
                      <a:lnTo>
                        <a:pt x="2533650" y="1129475"/>
                      </a:lnTo>
                      <a:lnTo>
                        <a:pt x="2533650" y="1129475"/>
                      </a:lnTo>
                      <a:lnTo>
                        <a:pt x="2533650" y="1129475"/>
                      </a:lnTo>
                      <a:lnTo>
                        <a:pt x="2533650" y="1129475"/>
                      </a:lnTo>
                      <a:lnTo>
                        <a:pt x="2533650" y="1129475"/>
                      </a:lnTo>
                      <a:lnTo>
                        <a:pt x="2533650" y="1129475"/>
                      </a:lnTo>
                      <a:lnTo>
                        <a:pt x="2533650" y="1129475"/>
                      </a:lnTo>
                      <a:lnTo>
                        <a:pt x="2533650" y="1129475"/>
                      </a:lnTo>
                      <a:lnTo>
                        <a:pt x="2548223" y="1129475"/>
                      </a:lnTo>
                      <a:lnTo>
                        <a:pt x="2548223" y="1129475"/>
                      </a:lnTo>
                      <a:lnTo>
                        <a:pt x="2548223" y="1129475"/>
                      </a:lnTo>
                      <a:lnTo>
                        <a:pt x="2551843" y="1129475"/>
                      </a:lnTo>
                      <a:lnTo>
                        <a:pt x="2551843" y="1129475"/>
                      </a:lnTo>
                      <a:lnTo>
                        <a:pt x="2551843" y="1129475"/>
                      </a:lnTo>
                      <a:lnTo>
                        <a:pt x="2551843" y="1129475"/>
                      </a:lnTo>
                      <a:lnTo>
                        <a:pt x="2551843" y="1129475"/>
                      </a:lnTo>
                      <a:lnTo>
                        <a:pt x="2551843" y="1129475"/>
                      </a:lnTo>
                      <a:lnTo>
                        <a:pt x="2555462" y="1129475"/>
                      </a:lnTo>
                      <a:lnTo>
                        <a:pt x="2555462" y="1129475"/>
                      </a:lnTo>
                      <a:lnTo>
                        <a:pt x="2555462" y="1129475"/>
                      </a:lnTo>
                      <a:lnTo>
                        <a:pt x="2570036" y="1129475"/>
                      </a:lnTo>
                      <a:lnTo>
                        <a:pt x="2570036" y="1144238"/>
                      </a:lnTo>
                      <a:lnTo>
                        <a:pt x="2570036" y="1144238"/>
                      </a:lnTo>
                      <a:lnTo>
                        <a:pt x="2573750" y="1144238"/>
                      </a:lnTo>
                      <a:lnTo>
                        <a:pt x="2573750" y="1157192"/>
                      </a:lnTo>
                      <a:lnTo>
                        <a:pt x="2573750" y="1157192"/>
                      </a:lnTo>
                      <a:lnTo>
                        <a:pt x="2573750" y="1157192"/>
                      </a:lnTo>
                      <a:lnTo>
                        <a:pt x="2573750" y="1157192"/>
                      </a:lnTo>
                      <a:lnTo>
                        <a:pt x="2573750" y="1157192"/>
                      </a:lnTo>
                      <a:lnTo>
                        <a:pt x="2584609" y="1157192"/>
                      </a:lnTo>
                      <a:lnTo>
                        <a:pt x="2584609" y="1157192"/>
                      </a:lnTo>
                      <a:lnTo>
                        <a:pt x="2584609" y="1157192"/>
                      </a:lnTo>
                      <a:lnTo>
                        <a:pt x="2588324" y="1157192"/>
                      </a:lnTo>
                      <a:lnTo>
                        <a:pt x="2588324" y="1170527"/>
                      </a:lnTo>
                      <a:lnTo>
                        <a:pt x="2588324" y="1170527"/>
                      </a:lnTo>
                      <a:lnTo>
                        <a:pt x="2588324" y="1170527"/>
                      </a:lnTo>
                      <a:lnTo>
                        <a:pt x="2588324" y="1170527"/>
                      </a:lnTo>
                      <a:lnTo>
                        <a:pt x="2588324" y="1170527"/>
                      </a:lnTo>
                      <a:lnTo>
                        <a:pt x="2602897" y="1170527"/>
                      </a:lnTo>
                      <a:lnTo>
                        <a:pt x="2602897" y="1184720"/>
                      </a:lnTo>
                      <a:lnTo>
                        <a:pt x="2602897" y="1184720"/>
                      </a:lnTo>
                      <a:lnTo>
                        <a:pt x="2602897" y="1184720"/>
                      </a:lnTo>
                      <a:lnTo>
                        <a:pt x="2602897" y="1184720"/>
                      </a:lnTo>
                      <a:lnTo>
                        <a:pt x="2602897" y="1184720"/>
                      </a:lnTo>
                      <a:lnTo>
                        <a:pt x="2606516" y="1184720"/>
                      </a:lnTo>
                      <a:lnTo>
                        <a:pt x="2606516" y="1184720"/>
                      </a:lnTo>
                      <a:lnTo>
                        <a:pt x="2606516" y="1184720"/>
                      </a:lnTo>
                      <a:lnTo>
                        <a:pt x="2613851" y="1184720"/>
                      </a:lnTo>
                      <a:lnTo>
                        <a:pt x="2613851" y="1184720"/>
                      </a:lnTo>
                      <a:lnTo>
                        <a:pt x="2613851" y="1184720"/>
                      </a:lnTo>
                      <a:lnTo>
                        <a:pt x="2639282" y="1184720"/>
                      </a:lnTo>
                      <a:lnTo>
                        <a:pt x="2639282" y="1184720"/>
                      </a:lnTo>
                      <a:lnTo>
                        <a:pt x="2639282" y="1184720"/>
                      </a:lnTo>
                      <a:lnTo>
                        <a:pt x="2661190" y="1184720"/>
                      </a:lnTo>
                      <a:lnTo>
                        <a:pt x="2661190" y="1184720"/>
                      </a:lnTo>
                      <a:lnTo>
                        <a:pt x="2661190" y="1184720"/>
                      </a:lnTo>
                      <a:lnTo>
                        <a:pt x="2664809" y="1184720"/>
                      </a:lnTo>
                      <a:lnTo>
                        <a:pt x="2664809" y="1184720"/>
                      </a:lnTo>
                      <a:lnTo>
                        <a:pt x="2664809" y="1184720"/>
                      </a:lnTo>
                      <a:lnTo>
                        <a:pt x="2679383" y="1184720"/>
                      </a:lnTo>
                      <a:lnTo>
                        <a:pt x="2679383" y="1184720"/>
                      </a:lnTo>
                      <a:lnTo>
                        <a:pt x="2679383" y="1184720"/>
                      </a:lnTo>
                      <a:lnTo>
                        <a:pt x="2683097" y="1184720"/>
                      </a:lnTo>
                      <a:lnTo>
                        <a:pt x="2683097" y="1184720"/>
                      </a:lnTo>
                      <a:lnTo>
                        <a:pt x="2683097" y="1184720"/>
                      </a:lnTo>
                      <a:lnTo>
                        <a:pt x="2683097" y="1184720"/>
                      </a:lnTo>
                      <a:lnTo>
                        <a:pt x="2683097" y="1184720"/>
                      </a:lnTo>
                      <a:lnTo>
                        <a:pt x="2683097" y="1184720"/>
                      </a:lnTo>
                      <a:lnTo>
                        <a:pt x="2701290" y="1184720"/>
                      </a:lnTo>
                      <a:lnTo>
                        <a:pt x="2701290" y="1184720"/>
                      </a:lnTo>
                      <a:lnTo>
                        <a:pt x="2701290" y="1184720"/>
                      </a:lnTo>
                      <a:lnTo>
                        <a:pt x="2708624" y="1184720"/>
                      </a:lnTo>
                      <a:lnTo>
                        <a:pt x="2708624" y="1184720"/>
                      </a:lnTo>
                      <a:lnTo>
                        <a:pt x="2708624" y="1184720"/>
                      </a:lnTo>
                      <a:lnTo>
                        <a:pt x="2708624" y="1184720"/>
                      </a:lnTo>
                      <a:lnTo>
                        <a:pt x="2708624" y="1184720"/>
                      </a:lnTo>
                      <a:lnTo>
                        <a:pt x="2708624" y="1184720"/>
                      </a:lnTo>
                      <a:lnTo>
                        <a:pt x="2715863" y="1184720"/>
                      </a:lnTo>
                      <a:lnTo>
                        <a:pt x="2715863" y="1184720"/>
                      </a:lnTo>
                      <a:lnTo>
                        <a:pt x="2715863" y="1184720"/>
                      </a:lnTo>
                      <a:lnTo>
                        <a:pt x="2715863" y="1184720"/>
                      </a:lnTo>
                      <a:lnTo>
                        <a:pt x="2715863" y="1184720"/>
                      </a:lnTo>
                      <a:lnTo>
                        <a:pt x="2715863" y="1184720"/>
                      </a:lnTo>
                      <a:lnTo>
                        <a:pt x="2715863" y="1184720"/>
                      </a:lnTo>
                      <a:lnTo>
                        <a:pt x="2715863" y="1184720"/>
                      </a:lnTo>
                      <a:lnTo>
                        <a:pt x="2715863" y="1184720"/>
                      </a:lnTo>
                      <a:lnTo>
                        <a:pt x="2741390" y="1184720"/>
                      </a:lnTo>
                      <a:lnTo>
                        <a:pt x="2741390" y="1184720"/>
                      </a:lnTo>
                      <a:lnTo>
                        <a:pt x="2741390" y="1184720"/>
                      </a:lnTo>
                      <a:lnTo>
                        <a:pt x="2752344" y="1184720"/>
                      </a:lnTo>
                      <a:lnTo>
                        <a:pt x="2752344" y="1184720"/>
                      </a:lnTo>
                      <a:lnTo>
                        <a:pt x="2752344" y="1184720"/>
                      </a:lnTo>
                      <a:lnTo>
                        <a:pt x="2759583" y="1184720"/>
                      </a:lnTo>
                      <a:lnTo>
                        <a:pt x="2759583" y="1208532"/>
                      </a:lnTo>
                      <a:lnTo>
                        <a:pt x="2759583" y="1208532"/>
                      </a:lnTo>
                      <a:lnTo>
                        <a:pt x="2763298" y="1208532"/>
                      </a:lnTo>
                      <a:lnTo>
                        <a:pt x="2763298" y="1208532"/>
                      </a:lnTo>
                      <a:lnTo>
                        <a:pt x="2763298" y="1208532"/>
                      </a:lnTo>
                      <a:lnTo>
                        <a:pt x="2766917" y="1208532"/>
                      </a:lnTo>
                      <a:lnTo>
                        <a:pt x="2766917" y="1208532"/>
                      </a:lnTo>
                      <a:lnTo>
                        <a:pt x="2766917" y="1208532"/>
                      </a:lnTo>
                      <a:lnTo>
                        <a:pt x="2766917" y="1208532"/>
                      </a:lnTo>
                      <a:lnTo>
                        <a:pt x="2766917" y="1208532"/>
                      </a:lnTo>
                      <a:lnTo>
                        <a:pt x="2766917" y="1208532"/>
                      </a:lnTo>
                      <a:lnTo>
                        <a:pt x="2785110" y="1208532"/>
                      </a:lnTo>
                      <a:lnTo>
                        <a:pt x="2785110" y="1208532"/>
                      </a:lnTo>
                      <a:lnTo>
                        <a:pt x="2785110" y="1208532"/>
                      </a:lnTo>
                      <a:lnTo>
                        <a:pt x="2785110" y="1208532"/>
                      </a:lnTo>
                      <a:lnTo>
                        <a:pt x="2785110" y="1208532"/>
                      </a:lnTo>
                      <a:lnTo>
                        <a:pt x="2785110" y="1208532"/>
                      </a:lnTo>
                      <a:lnTo>
                        <a:pt x="2792444" y="1208532"/>
                      </a:lnTo>
                      <a:lnTo>
                        <a:pt x="2792444" y="1208532"/>
                      </a:lnTo>
                      <a:lnTo>
                        <a:pt x="2792444" y="1208532"/>
                      </a:lnTo>
                      <a:lnTo>
                        <a:pt x="2792444" y="1208532"/>
                      </a:lnTo>
                      <a:lnTo>
                        <a:pt x="2792444" y="1208532"/>
                      </a:lnTo>
                      <a:lnTo>
                        <a:pt x="2792444" y="1208532"/>
                      </a:lnTo>
                      <a:lnTo>
                        <a:pt x="2810637" y="1208532"/>
                      </a:lnTo>
                      <a:lnTo>
                        <a:pt x="2810637" y="1208532"/>
                      </a:lnTo>
                      <a:lnTo>
                        <a:pt x="2810637" y="1208532"/>
                      </a:lnTo>
                      <a:lnTo>
                        <a:pt x="2817972" y="1208532"/>
                      </a:lnTo>
                      <a:lnTo>
                        <a:pt x="2817972" y="1208532"/>
                      </a:lnTo>
                      <a:lnTo>
                        <a:pt x="2817972" y="1208532"/>
                      </a:lnTo>
                      <a:lnTo>
                        <a:pt x="2825210" y="1208532"/>
                      </a:lnTo>
                      <a:lnTo>
                        <a:pt x="2825210" y="1238345"/>
                      </a:lnTo>
                      <a:lnTo>
                        <a:pt x="2825210" y="1238345"/>
                      </a:lnTo>
                      <a:lnTo>
                        <a:pt x="2890838" y="1238345"/>
                      </a:lnTo>
                      <a:lnTo>
                        <a:pt x="2890838" y="1238345"/>
                      </a:lnTo>
                      <a:lnTo>
                        <a:pt x="2890838" y="1238345"/>
                      </a:lnTo>
                      <a:lnTo>
                        <a:pt x="2890838" y="1238345"/>
                      </a:lnTo>
                      <a:lnTo>
                        <a:pt x="2890838" y="1238345"/>
                      </a:lnTo>
                      <a:lnTo>
                        <a:pt x="2890838" y="1238345"/>
                      </a:lnTo>
                      <a:lnTo>
                        <a:pt x="2919984" y="1238345"/>
                      </a:lnTo>
                      <a:lnTo>
                        <a:pt x="2919984" y="1238345"/>
                      </a:lnTo>
                      <a:lnTo>
                        <a:pt x="2919984" y="1238345"/>
                      </a:lnTo>
                      <a:lnTo>
                        <a:pt x="2930938" y="1238345"/>
                      </a:lnTo>
                      <a:lnTo>
                        <a:pt x="2930938" y="1238345"/>
                      </a:lnTo>
                      <a:lnTo>
                        <a:pt x="2930938" y="1238345"/>
                      </a:lnTo>
                      <a:lnTo>
                        <a:pt x="2941892" y="1238345"/>
                      </a:lnTo>
                      <a:lnTo>
                        <a:pt x="2941892" y="1238345"/>
                      </a:lnTo>
                      <a:lnTo>
                        <a:pt x="2941892" y="1238345"/>
                      </a:lnTo>
                      <a:lnTo>
                        <a:pt x="2945511" y="1238345"/>
                      </a:lnTo>
                      <a:lnTo>
                        <a:pt x="2945511" y="1238345"/>
                      </a:lnTo>
                      <a:lnTo>
                        <a:pt x="2945511" y="1238345"/>
                      </a:lnTo>
                      <a:lnTo>
                        <a:pt x="2949226" y="1238345"/>
                      </a:lnTo>
                      <a:lnTo>
                        <a:pt x="2949226" y="1279303"/>
                      </a:lnTo>
                      <a:lnTo>
                        <a:pt x="2949226" y="1279303"/>
                      </a:lnTo>
                      <a:lnTo>
                        <a:pt x="2971038" y="1279303"/>
                      </a:lnTo>
                      <a:lnTo>
                        <a:pt x="2971038" y="1279303"/>
                      </a:lnTo>
                      <a:lnTo>
                        <a:pt x="2971038" y="1279303"/>
                      </a:lnTo>
                      <a:lnTo>
                        <a:pt x="3011138" y="1279303"/>
                      </a:lnTo>
                      <a:lnTo>
                        <a:pt x="3011138" y="1279303"/>
                      </a:lnTo>
                      <a:lnTo>
                        <a:pt x="3011138" y="1279303"/>
                      </a:lnTo>
                      <a:lnTo>
                        <a:pt x="3018473" y="1279303"/>
                      </a:lnTo>
                      <a:lnTo>
                        <a:pt x="3018473" y="1279303"/>
                      </a:lnTo>
                      <a:lnTo>
                        <a:pt x="3018473" y="1279303"/>
                      </a:lnTo>
                      <a:lnTo>
                        <a:pt x="3040285" y="1279303"/>
                      </a:lnTo>
                      <a:lnTo>
                        <a:pt x="3040285" y="1279303"/>
                      </a:lnTo>
                      <a:lnTo>
                        <a:pt x="3040285" y="1279303"/>
                      </a:lnTo>
                      <a:lnTo>
                        <a:pt x="3058573" y="1279303"/>
                      </a:lnTo>
                      <a:lnTo>
                        <a:pt x="3058573" y="1279303"/>
                      </a:lnTo>
                      <a:lnTo>
                        <a:pt x="3058573" y="1279303"/>
                      </a:lnTo>
                      <a:lnTo>
                        <a:pt x="3062192" y="1279303"/>
                      </a:lnTo>
                      <a:lnTo>
                        <a:pt x="3062192" y="1279303"/>
                      </a:lnTo>
                      <a:lnTo>
                        <a:pt x="3062192" y="1279303"/>
                      </a:lnTo>
                      <a:lnTo>
                        <a:pt x="3069527" y="1279303"/>
                      </a:lnTo>
                      <a:lnTo>
                        <a:pt x="3069527" y="1279303"/>
                      </a:lnTo>
                      <a:lnTo>
                        <a:pt x="3069527" y="1279303"/>
                      </a:lnTo>
                      <a:lnTo>
                        <a:pt x="3069527" y="1279303"/>
                      </a:lnTo>
                      <a:lnTo>
                        <a:pt x="3069527" y="1279303"/>
                      </a:lnTo>
                      <a:lnTo>
                        <a:pt x="3069527" y="1279303"/>
                      </a:lnTo>
                      <a:lnTo>
                        <a:pt x="3091339" y="1279303"/>
                      </a:lnTo>
                      <a:lnTo>
                        <a:pt x="3091339" y="1279303"/>
                      </a:lnTo>
                      <a:lnTo>
                        <a:pt x="3091339" y="1279303"/>
                      </a:lnTo>
                      <a:lnTo>
                        <a:pt x="3095054" y="1279303"/>
                      </a:lnTo>
                      <a:lnTo>
                        <a:pt x="3095054" y="1279303"/>
                      </a:lnTo>
                      <a:lnTo>
                        <a:pt x="3095054" y="1279303"/>
                      </a:lnTo>
                      <a:lnTo>
                        <a:pt x="3288221" y="1279303"/>
                      </a:lnTo>
                      <a:lnTo>
                        <a:pt x="3288221" y="1279303"/>
                      </a:lnTo>
                      <a:lnTo>
                        <a:pt x="3288221" y="1279303"/>
                      </a:lnTo>
                      <a:lnTo>
                        <a:pt x="3547015" y="1279303"/>
                      </a:lnTo>
                      <a:lnTo>
                        <a:pt x="3547015" y="1279303"/>
                      </a:lnTo>
                    </a:path>
                  </a:pathLst>
                </a:custGeom>
                <a:noFill/>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nvGrpSpPr>
                <p:cNvPr id="964" name="Group 963">
                  <a:extLst>
                    <a:ext uri="{FF2B5EF4-FFF2-40B4-BE49-F238E27FC236}">
                      <a16:creationId xmlns:a16="http://schemas.microsoft.com/office/drawing/2014/main" id="{64EC18CE-AB40-7438-055D-1CF7388581E8}"/>
                    </a:ext>
                  </a:extLst>
                </p:cNvPr>
                <p:cNvGrpSpPr/>
                <p:nvPr/>
              </p:nvGrpSpPr>
              <p:grpSpPr>
                <a:xfrm>
                  <a:off x="1637849" y="1850814"/>
                  <a:ext cx="5972561" cy="2202072"/>
                  <a:chOff x="1637849" y="1850814"/>
                  <a:chExt cx="5972561" cy="2202072"/>
                </a:xfrm>
              </p:grpSpPr>
              <p:grpSp>
                <p:nvGrpSpPr>
                  <p:cNvPr id="965" name="Graphic 3">
                    <a:extLst>
                      <a:ext uri="{FF2B5EF4-FFF2-40B4-BE49-F238E27FC236}">
                        <a16:creationId xmlns:a16="http://schemas.microsoft.com/office/drawing/2014/main" id="{9D12063E-C986-9C04-F251-EC32DC3C65E7}"/>
                      </a:ext>
                    </a:extLst>
                  </p:cNvPr>
                  <p:cNvGrpSpPr/>
                  <p:nvPr/>
                </p:nvGrpSpPr>
                <p:grpSpPr>
                  <a:xfrm>
                    <a:off x="7542997" y="3985348"/>
                    <a:ext cx="67413" cy="67538"/>
                    <a:chOff x="6556217" y="3409149"/>
                    <a:chExt cx="40481" cy="40481"/>
                  </a:xfrm>
                  <a:solidFill>
                    <a:srgbClr val="000000"/>
                  </a:solidFill>
                </p:grpSpPr>
                <p:sp>
                  <p:nvSpPr>
                    <p:cNvPr id="1338" name="Freeform: Shape 1337">
                      <a:extLst>
                        <a:ext uri="{FF2B5EF4-FFF2-40B4-BE49-F238E27FC236}">
                          <a16:creationId xmlns:a16="http://schemas.microsoft.com/office/drawing/2014/main" id="{A4C427F5-7078-A880-F5BA-53D9EF7432AE}"/>
                        </a:ext>
                      </a:extLst>
                    </p:cNvPr>
                    <p:cNvSpPr/>
                    <p:nvPr/>
                  </p:nvSpPr>
                  <p:spPr>
                    <a:xfrm>
                      <a:off x="6576504" y="3409149"/>
                      <a:ext cx="9525" cy="40481"/>
                    </a:xfrm>
                    <a:custGeom>
                      <a:avLst/>
                      <a:gdLst>
                        <a:gd name="connsiteX0" fmla="*/ 391 w 9525"/>
                        <a:gd name="connsiteY0" fmla="*/ 137 h 40481"/>
                        <a:gd name="connsiteX1" fmla="*/ 391 w 9525"/>
                        <a:gd name="connsiteY1" fmla="*/ 40618 h 40481"/>
                      </a:gdLst>
                      <a:ahLst/>
                      <a:cxnLst>
                        <a:cxn ang="0">
                          <a:pos x="connsiteX0" y="connsiteY0"/>
                        </a:cxn>
                        <a:cxn ang="0">
                          <a:pos x="connsiteX1" y="connsiteY1"/>
                        </a:cxn>
                      </a:cxnLst>
                      <a:rect l="l" t="t" r="r" b="b"/>
                      <a:pathLst>
                        <a:path w="9525" h="40481">
                          <a:moveTo>
                            <a:pt x="391" y="137"/>
                          </a:moveTo>
                          <a:lnTo>
                            <a:pt x="391" y="4061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39" name="Freeform: Shape 1338">
                      <a:extLst>
                        <a:ext uri="{FF2B5EF4-FFF2-40B4-BE49-F238E27FC236}">
                          <a16:creationId xmlns:a16="http://schemas.microsoft.com/office/drawing/2014/main" id="{7F6DAB25-3777-3656-FA53-978C73A31EAA}"/>
                        </a:ext>
                      </a:extLst>
                    </p:cNvPr>
                    <p:cNvSpPr/>
                    <p:nvPr/>
                  </p:nvSpPr>
                  <p:spPr>
                    <a:xfrm>
                      <a:off x="6556217" y="3429437"/>
                      <a:ext cx="40481" cy="9525"/>
                    </a:xfrm>
                    <a:custGeom>
                      <a:avLst/>
                      <a:gdLst>
                        <a:gd name="connsiteX0" fmla="*/ 40872 w 40481"/>
                        <a:gd name="connsiteY0" fmla="*/ 137 h 9525"/>
                        <a:gd name="connsiteX1" fmla="*/ 391 w 40481"/>
                        <a:gd name="connsiteY1" fmla="*/ 137 h 9525"/>
                      </a:gdLst>
                      <a:ahLst/>
                      <a:cxnLst>
                        <a:cxn ang="0">
                          <a:pos x="connsiteX0" y="connsiteY0"/>
                        </a:cxn>
                        <a:cxn ang="0">
                          <a:pos x="connsiteX1" y="connsiteY1"/>
                        </a:cxn>
                      </a:cxnLst>
                      <a:rect l="l" t="t" r="r" b="b"/>
                      <a:pathLst>
                        <a:path w="40481" h="9525">
                          <a:moveTo>
                            <a:pt x="40872" y="137"/>
                          </a:moveTo>
                          <a:lnTo>
                            <a:pt x="391" y="13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66" name="Graphic 3">
                    <a:extLst>
                      <a:ext uri="{FF2B5EF4-FFF2-40B4-BE49-F238E27FC236}">
                        <a16:creationId xmlns:a16="http://schemas.microsoft.com/office/drawing/2014/main" id="{F41F097B-A5DD-8657-0B55-9619DC791570}"/>
                      </a:ext>
                    </a:extLst>
                  </p:cNvPr>
                  <p:cNvGrpSpPr/>
                  <p:nvPr/>
                </p:nvGrpSpPr>
                <p:grpSpPr>
                  <a:xfrm>
                    <a:off x="7112911" y="3985348"/>
                    <a:ext cx="67413" cy="67538"/>
                    <a:chOff x="6297956" y="3409149"/>
                    <a:chExt cx="40481" cy="40481"/>
                  </a:xfrm>
                  <a:solidFill>
                    <a:srgbClr val="000000"/>
                  </a:solidFill>
                </p:grpSpPr>
                <p:sp>
                  <p:nvSpPr>
                    <p:cNvPr id="1336" name="Freeform: Shape 1335">
                      <a:extLst>
                        <a:ext uri="{FF2B5EF4-FFF2-40B4-BE49-F238E27FC236}">
                          <a16:creationId xmlns:a16="http://schemas.microsoft.com/office/drawing/2014/main" id="{4EFF873B-570D-6397-3C69-191C0A7808D3}"/>
                        </a:ext>
                      </a:extLst>
                    </p:cNvPr>
                    <p:cNvSpPr/>
                    <p:nvPr/>
                  </p:nvSpPr>
                  <p:spPr>
                    <a:xfrm>
                      <a:off x="6318244" y="3409149"/>
                      <a:ext cx="9525" cy="40481"/>
                    </a:xfrm>
                    <a:custGeom>
                      <a:avLst/>
                      <a:gdLst>
                        <a:gd name="connsiteX0" fmla="*/ 363 w 9525"/>
                        <a:gd name="connsiteY0" fmla="*/ 137 h 40481"/>
                        <a:gd name="connsiteX1" fmla="*/ 363 w 9525"/>
                        <a:gd name="connsiteY1" fmla="*/ 40618 h 40481"/>
                      </a:gdLst>
                      <a:ahLst/>
                      <a:cxnLst>
                        <a:cxn ang="0">
                          <a:pos x="connsiteX0" y="connsiteY0"/>
                        </a:cxn>
                        <a:cxn ang="0">
                          <a:pos x="connsiteX1" y="connsiteY1"/>
                        </a:cxn>
                      </a:cxnLst>
                      <a:rect l="l" t="t" r="r" b="b"/>
                      <a:pathLst>
                        <a:path w="9525" h="40481">
                          <a:moveTo>
                            <a:pt x="363" y="137"/>
                          </a:moveTo>
                          <a:lnTo>
                            <a:pt x="363" y="4061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37" name="Freeform: Shape 1336">
                      <a:extLst>
                        <a:ext uri="{FF2B5EF4-FFF2-40B4-BE49-F238E27FC236}">
                          <a16:creationId xmlns:a16="http://schemas.microsoft.com/office/drawing/2014/main" id="{6ECF9521-84B7-C370-613D-5EB7D36F427E}"/>
                        </a:ext>
                      </a:extLst>
                    </p:cNvPr>
                    <p:cNvSpPr/>
                    <p:nvPr/>
                  </p:nvSpPr>
                  <p:spPr>
                    <a:xfrm>
                      <a:off x="6297956" y="3429437"/>
                      <a:ext cx="40481" cy="9525"/>
                    </a:xfrm>
                    <a:custGeom>
                      <a:avLst/>
                      <a:gdLst>
                        <a:gd name="connsiteX0" fmla="*/ 40844 w 40481"/>
                        <a:gd name="connsiteY0" fmla="*/ 137 h 9525"/>
                        <a:gd name="connsiteX1" fmla="*/ 363 w 40481"/>
                        <a:gd name="connsiteY1" fmla="*/ 137 h 9525"/>
                      </a:gdLst>
                      <a:ahLst/>
                      <a:cxnLst>
                        <a:cxn ang="0">
                          <a:pos x="connsiteX0" y="connsiteY0"/>
                        </a:cxn>
                        <a:cxn ang="0">
                          <a:pos x="connsiteX1" y="connsiteY1"/>
                        </a:cxn>
                      </a:cxnLst>
                      <a:rect l="l" t="t" r="r" b="b"/>
                      <a:pathLst>
                        <a:path w="40481" h="9525">
                          <a:moveTo>
                            <a:pt x="40844" y="137"/>
                          </a:moveTo>
                          <a:lnTo>
                            <a:pt x="363" y="13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67" name="Graphic 3">
                    <a:extLst>
                      <a:ext uri="{FF2B5EF4-FFF2-40B4-BE49-F238E27FC236}">
                        <a16:creationId xmlns:a16="http://schemas.microsoft.com/office/drawing/2014/main" id="{197DF562-7493-E866-2C74-10CE4D4C0963}"/>
                      </a:ext>
                    </a:extLst>
                  </p:cNvPr>
                  <p:cNvGrpSpPr/>
                  <p:nvPr/>
                </p:nvGrpSpPr>
                <p:grpSpPr>
                  <a:xfrm>
                    <a:off x="6584868" y="3985348"/>
                    <a:ext cx="67413" cy="67538"/>
                    <a:chOff x="5980869" y="3409149"/>
                    <a:chExt cx="40481" cy="40481"/>
                  </a:xfrm>
                  <a:solidFill>
                    <a:srgbClr val="000000"/>
                  </a:solidFill>
                </p:grpSpPr>
                <p:sp>
                  <p:nvSpPr>
                    <p:cNvPr id="1334" name="Freeform: Shape 1333">
                      <a:extLst>
                        <a:ext uri="{FF2B5EF4-FFF2-40B4-BE49-F238E27FC236}">
                          <a16:creationId xmlns:a16="http://schemas.microsoft.com/office/drawing/2014/main" id="{D48E3877-0094-AFD2-3E39-74E019699686}"/>
                        </a:ext>
                      </a:extLst>
                    </p:cNvPr>
                    <p:cNvSpPr/>
                    <p:nvPr/>
                  </p:nvSpPr>
                  <p:spPr>
                    <a:xfrm>
                      <a:off x="6001157" y="3409149"/>
                      <a:ext cx="9525" cy="40481"/>
                    </a:xfrm>
                    <a:custGeom>
                      <a:avLst/>
                      <a:gdLst>
                        <a:gd name="connsiteX0" fmla="*/ 329 w 9525"/>
                        <a:gd name="connsiteY0" fmla="*/ 137 h 40481"/>
                        <a:gd name="connsiteX1" fmla="*/ 329 w 9525"/>
                        <a:gd name="connsiteY1" fmla="*/ 40618 h 40481"/>
                      </a:gdLst>
                      <a:ahLst/>
                      <a:cxnLst>
                        <a:cxn ang="0">
                          <a:pos x="connsiteX0" y="connsiteY0"/>
                        </a:cxn>
                        <a:cxn ang="0">
                          <a:pos x="connsiteX1" y="connsiteY1"/>
                        </a:cxn>
                      </a:cxnLst>
                      <a:rect l="l" t="t" r="r" b="b"/>
                      <a:pathLst>
                        <a:path w="9525" h="40481">
                          <a:moveTo>
                            <a:pt x="329" y="137"/>
                          </a:moveTo>
                          <a:lnTo>
                            <a:pt x="329" y="4061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35" name="Freeform: Shape 1334">
                      <a:extLst>
                        <a:ext uri="{FF2B5EF4-FFF2-40B4-BE49-F238E27FC236}">
                          <a16:creationId xmlns:a16="http://schemas.microsoft.com/office/drawing/2014/main" id="{FC10C7F1-D84B-D767-0E55-C9D8F5BC5188}"/>
                        </a:ext>
                      </a:extLst>
                    </p:cNvPr>
                    <p:cNvSpPr/>
                    <p:nvPr/>
                  </p:nvSpPr>
                  <p:spPr>
                    <a:xfrm>
                      <a:off x="5980869" y="3429437"/>
                      <a:ext cx="40481" cy="9525"/>
                    </a:xfrm>
                    <a:custGeom>
                      <a:avLst/>
                      <a:gdLst>
                        <a:gd name="connsiteX0" fmla="*/ 40811 w 40481"/>
                        <a:gd name="connsiteY0" fmla="*/ 137 h 9525"/>
                        <a:gd name="connsiteX1" fmla="*/ 329 w 40481"/>
                        <a:gd name="connsiteY1" fmla="*/ 137 h 9525"/>
                      </a:gdLst>
                      <a:ahLst/>
                      <a:cxnLst>
                        <a:cxn ang="0">
                          <a:pos x="connsiteX0" y="connsiteY0"/>
                        </a:cxn>
                        <a:cxn ang="0">
                          <a:pos x="connsiteX1" y="connsiteY1"/>
                        </a:cxn>
                      </a:cxnLst>
                      <a:rect l="l" t="t" r="r" b="b"/>
                      <a:pathLst>
                        <a:path w="40481" h="9525">
                          <a:moveTo>
                            <a:pt x="40811" y="137"/>
                          </a:moveTo>
                          <a:lnTo>
                            <a:pt x="329" y="13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68" name="Graphic 3">
                    <a:extLst>
                      <a:ext uri="{FF2B5EF4-FFF2-40B4-BE49-F238E27FC236}">
                        <a16:creationId xmlns:a16="http://schemas.microsoft.com/office/drawing/2014/main" id="{AD9BF8A9-4305-9E70-DDD1-6326DBBB7E16}"/>
                      </a:ext>
                    </a:extLst>
                  </p:cNvPr>
                  <p:cNvGrpSpPr/>
                  <p:nvPr/>
                </p:nvGrpSpPr>
                <p:grpSpPr>
                  <a:xfrm>
                    <a:off x="6451309" y="3916856"/>
                    <a:ext cx="67413" cy="67538"/>
                    <a:chOff x="5900668" y="3368096"/>
                    <a:chExt cx="40481" cy="40481"/>
                  </a:xfrm>
                  <a:solidFill>
                    <a:srgbClr val="000000"/>
                  </a:solidFill>
                </p:grpSpPr>
                <p:sp>
                  <p:nvSpPr>
                    <p:cNvPr id="1332" name="Freeform: Shape 1331">
                      <a:extLst>
                        <a:ext uri="{FF2B5EF4-FFF2-40B4-BE49-F238E27FC236}">
                          <a16:creationId xmlns:a16="http://schemas.microsoft.com/office/drawing/2014/main" id="{409F2040-AD1C-7CCC-609C-D23730754600}"/>
                        </a:ext>
                      </a:extLst>
                    </p:cNvPr>
                    <p:cNvSpPr/>
                    <p:nvPr/>
                  </p:nvSpPr>
                  <p:spPr>
                    <a:xfrm>
                      <a:off x="5920957" y="3368096"/>
                      <a:ext cx="9525" cy="40481"/>
                    </a:xfrm>
                    <a:custGeom>
                      <a:avLst/>
                      <a:gdLst>
                        <a:gd name="connsiteX0" fmla="*/ 321 w 9525"/>
                        <a:gd name="connsiteY0" fmla="*/ 133 h 40481"/>
                        <a:gd name="connsiteX1" fmla="*/ 321 w 9525"/>
                        <a:gd name="connsiteY1" fmla="*/ 40614 h 40481"/>
                      </a:gdLst>
                      <a:ahLst/>
                      <a:cxnLst>
                        <a:cxn ang="0">
                          <a:pos x="connsiteX0" y="connsiteY0"/>
                        </a:cxn>
                        <a:cxn ang="0">
                          <a:pos x="connsiteX1" y="connsiteY1"/>
                        </a:cxn>
                      </a:cxnLst>
                      <a:rect l="l" t="t" r="r" b="b"/>
                      <a:pathLst>
                        <a:path w="9525" h="40481">
                          <a:moveTo>
                            <a:pt x="321" y="133"/>
                          </a:moveTo>
                          <a:lnTo>
                            <a:pt x="321" y="4061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33" name="Freeform: Shape 1332">
                      <a:extLst>
                        <a:ext uri="{FF2B5EF4-FFF2-40B4-BE49-F238E27FC236}">
                          <a16:creationId xmlns:a16="http://schemas.microsoft.com/office/drawing/2014/main" id="{A14D6918-BE94-C79D-15C4-8544E37FBAF1}"/>
                        </a:ext>
                      </a:extLst>
                    </p:cNvPr>
                    <p:cNvSpPr/>
                    <p:nvPr/>
                  </p:nvSpPr>
                  <p:spPr>
                    <a:xfrm>
                      <a:off x="5900668" y="3388384"/>
                      <a:ext cx="40481" cy="9525"/>
                    </a:xfrm>
                    <a:custGeom>
                      <a:avLst/>
                      <a:gdLst>
                        <a:gd name="connsiteX0" fmla="*/ 40802 w 40481"/>
                        <a:gd name="connsiteY0" fmla="*/ 133 h 9525"/>
                        <a:gd name="connsiteX1" fmla="*/ 321 w 40481"/>
                        <a:gd name="connsiteY1" fmla="*/ 133 h 9525"/>
                      </a:gdLst>
                      <a:ahLst/>
                      <a:cxnLst>
                        <a:cxn ang="0">
                          <a:pos x="connsiteX0" y="connsiteY0"/>
                        </a:cxn>
                        <a:cxn ang="0">
                          <a:pos x="connsiteX1" y="connsiteY1"/>
                        </a:cxn>
                      </a:cxnLst>
                      <a:rect l="l" t="t" r="r" b="b"/>
                      <a:pathLst>
                        <a:path w="40481" h="9525">
                          <a:moveTo>
                            <a:pt x="40802" y="133"/>
                          </a:moveTo>
                          <a:lnTo>
                            <a:pt x="321" y="13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69" name="Graphic 3">
                    <a:extLst>
                      <a:ext uri="{FF2B5EF4-FFF2-40B4-BE49-F238E27FC236}">
                        <a16:creationId xmlns:a16="http://schemas.microsoft.com/office/drawing/2014/main" id="{C51D3727-A1E2-6DB1-488B-CC141EB28205}"/>
                      </a:ext>
                    </a:extLst>
                  </p:cNvPr>
                  <p:cNvGrpSpPr/>
                  <p:nvPr/>
                </p:nvGrpSpPr>
                <p:grpSpPr>
                  <a:xfrm>
                    <a:off x="6329808" y="3867116"/>
                    <a:ext cx="67413" cy="67538"/>
                    <a:chOff x="5827707" y="3338283"/>
                    <a:chExt cx="40481" cy="40481"/>
                  </a:xfrm>
                  <a:solidFill>
                    <a:srgbClr val="000000"/>
                  </a:solidFill>
                </p:grpSpPr>
                <p:sp>
                  <p:nvSpPr>
                    <p:cNvPr id="1330" name="Freeform: Shape 1329">
                      <a:extLst>
                        <a:ext uri="{FF2B5EF4-FFF2-40B4-BE49-F238E27FC236}">
                          <a16:creationId xmlns:a16="http://schemas.microsoft.com/office/drawing/2014/main" id="{C1D6B67E-95B2-11F3-FB96-60FBD380352D}"/>
                        </a:ext>
                      </a:extLst>
                    </p:cNvPr>
                    <p:cNvSpPr/>
                    <p:nvPr/>
                  </p:nvSpPr>
                  <p:spPr>
                    <a:xfrm>
                      <a:off x="5847995" y="3338283"/>
                      <a:ext cx="9525" cy="40481"/>
                    </a:xfrm>
                    <a:custGeom>
                      <a:avLst/>
                      <a:gdLst>
                        <a:gd name="connsiteX0" fmla="*/ 313 w 9525"/>
                        <a:gd name="connsiteY0" fmla="*/ 130 h 40481"/>
                        <a:gd name="connsiteX1" fmla="*/ 313 w 9525"/>
                        <a:gd name="connsiteY1" fmla="*/ 40611 h 40481"/>
                      </a:gdLst>
                      <a:ahLst/>
                      <a:cxnLst>
                        <a:cxn ang="0">
                          <a:pos x="connsiteX0" y="connsiteY0"/>
                        </a:cxn>
                        <a:cxn ang="0">
                          <a:pos x="connsiteX1" y="connsiteY1"/>
                        </a:cxn>
                      </a:cxnLst>
                      <a:rect l="l" t="t" r="r" b="b"/>
                      <a:pathLst>
                        <a:path w="9525" h="40481">
                          <a:moveTo>
                            <a:pt x="313" y="130"/>
                          </a:moveTo>
                          <a:lnTo>
                            <a:pt x="313" y="4061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31" name="Freeform: Shape 1330">
                      <a:extLst>
                        <a:ext uri="{FF2B5EF4-FFF2-40B4-BE49-F238E27FC236}">
                          <a16:creationId xmlns:a16="http://schemas.microsoft.com/office/drawing/2014/main" id="{33B26E79-9DD9-CA37-FDFD-A2671A9F3E1D}"/>
                        </a:ext>
                      </a:extLst>
                    </p:cNvPr>
                    <p:cNvSpPr/>
                    <p:nvPr/>
                  </p:nvSpPr>
                  <p:spPr>
                    <a:xfrm>
                      <a:off x="5827707" y="3358571"/>
                      <a:ext cx="40481" cy="9525"/>
                    </a:xfrm>
                    <a:custGeom>
                      <a:avLst/>
                      <a:gdLst>
                        <a:gd name="connsiteX0" fmla="*/ 40795 w 40481"/>
                        <a:gd name="connsiteY0" fmla="*/ 130 h 9525"/>
                        <a:gd name="connsiteX1" fmla="*/ 313 w 40481"/>
                        <a:gd name="connsiteY1" fmla="*/ 130 h 9525"/>
                      </a:gdLst>
                      <a:ahLst/>
                      <a:cxnLst>
                        <a:cxn ang="0">
                          <a:pos x="connsiteX0" y="connsiteY0"/>
                        </a:cxn>
                        <a:cxn ang="0">
                          <a:pos x="connsiteX1" y="connsiteY1"/>
                        </a:cxn>
                      </a:cxnLst>
                      <a:rect l="l" t="t" r="r" b="b"/>
                      <a:pathLst>
                        <a:path w="40481" h="9525">
                          <a:moveTo>
                            <a:pt x="40795" y="130"/>
                          </a:moveTo>
                          <a:lnTo>
                            <a:pt x="313" y="13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70" name="Graphic 3">
                    <a:extLst>
                      <a:ext uri="{FF2B5EF4-FFF2-40B4-BE49-F238E27FC236}">
                        <a16:creationId xmlns:a16="http://schemas.microsoft.com/office/drawing/2014/main" id="{84447909-BADA-C176-AFF5-8DB00008BC54}"/>
                      </a:ext>
                    </a:extLst>
                  </p:cNvPr>
                  <p:cNvGrpSpPr/>
                  <p:nvPr/>
                </p:nvGrpSpPr>
                <p:grpSpPr>
                  <a:xfrm>
                    <a:off x="6287298" y="3867116"/>
                    <a:ext cx="67413" cy="67538"/>
                    <a:chOff x="5802180" y="3338283"/>
                    <a:chExt cx="40481" cy="40481"/>
                  </a:xfrm>
                  <a:solidFill>
                    <a:srgbClr val="000000"/>
                  </a:solidFill>
                </p:grpSpPr>
                <p:sp>
                  <p:nvSpPr>
                    <p:cNvPr id="1328" name="Freeform: Shape 1327">
                      <a:extLst>
                        <a:ext uri="{FF2B5EF4-FFF2-40B4-BE49-F238E27FC236}">
                          <a16:creationId xmlns:a16="http://schemas.microsoft.com/office/drawing/2014/main" id="{5B2983E2-5E6D-6F3C-3F06-876D3D03FAAE}"/>
                        </a:ext>
                      </a:extLst>
                    </p:cNvPr>
                    <p:cNvSpPr/>
                    <p:nvPr/>
                  </p:nvSpPr>
                  <p:spPr>
                    <a:xfrm>
                      <a:off x="5822468" y="3338283"/>
                      <a:ext cx="9525" cy="40481"/>
                    </a:xfrm>
                    <a:custGeom>
                      <a:avLst/>
                      <a:gdLst>
                        <a:gd name="connsiteX0" fmla="*/ 311 w 9525"/>
                        <a:gd name="connsiteY0" fmla="*/ 130 h 40481"/>
                        <a:gd name="connsiteX1" fmla="*/ 311 w 9525"/>
                        <a:gd name="connsiteY1" fmla="*/ 40611 h 40481"/>
                      </a:gdLst>
                      <a:ahLst/>
                      <a:cxnLst>
                        <a:cxn ang="0">
                          <a:pos x="connsiteX0" y="connsiteY0"/>
                        </a:cxn>
                        <a:cxn ang="0">
                          <a:pos x="connsiteX1" y="connsiteY1"/>
                        </a:cxn>
                      </a:cxnLst>
                      <a:rect l="l" t="t" r="r" b="b"/>
                      <a:pathLst>
                        <a:path w="9525" h="40481">
                          <a:moveTo>
                            <a:pt x="311" y="130"/>
                          </a:moveTo>
                          <a:lnTo>
                            <a:pt x="311" y="4061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29" name="Freeform: Shape 1328">
                      <a:extLst>
                        <a:ext uri="{FF2B5EF4-FFF2-40B4-BE49-F238E27FC236}">
                          <a16:creationId xmlns:a16="http://schemas.microsoft.com/office/drawing/2014/main" id="{6660EBCC-024F-01BF-07BC-27A5DCC354C5}"/>
                        </a:ext>
                      </a:extLst>
                    </p:cNvPr>
                    <p:cNvSpPr/>
                    <p:nvPr/>
                  </p:nvSpPr>
                  <p:spPr>
                    <a:xfrm>
                      <a:off x="5802180" y="3358571"/>
                      <a:ext cx="40481" cy="9525"/>
                    </a:xfrm>
                    <a:custGeom>
                      <a:avLst/>
                      <a:gdLst>
                        <a:gd name="connsiteX0" fmla="*/ 40792 w 40481"/>
                        <a:gd name="connsiteY0" fmla="*/ 130 h 9525"/>
                        <a:gd name="connsiteX1" fmla="*/ 311 w 40481"/>
                        <a:gd name="connsiteY1" fmla="*/ 130 h 9525"/>
                      </a:gdLst>
                      <a:ahLst/>
                      <a:cxnLst>
                        <a:cxn ang="0">
                          <a:pos x="connsiteX0" y="connsiteY0"/>
                        </a:cxn>
                        <a:cxn ang="0">
                          <a:pos x="connsiteX1" y="connsiteY1"/>
                        </a:cxn>
                      </a:cxnLst>
                      <a:rect l="l" t="t" r="r" b="b"/>
                      <a:pathLst>
                        <a:path w="40481" h="9525">
                          <a:moveTo>
                            <a:pt x="40792" y="130"/>
                          </a:moveTo>
                          <a:lnTo>
                            <a:pt x="311" y="13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71" name="Graphic 3">
                    <a:extLst>
                      <a:ext uri="{FF2B5EF4-FFF2-40B4-BE49-F238E27FC236}">
                        <a16:creationId xmlns:a16="http://schemas.microsoft.com/office/drawing/2014/main" id="{588F1BB1-D509-41F8-36FF-4B0EF7FE282A}"/>
                      </a:ext>
                    </a:extLst>
                  </p:cNvPr>
                  <p:cNvGrpSpPr/>
                  <p:nvPr/>
                </p:nvGrpSpPr>
                <p:grpSpPr>
                  <a:xfrm>
                    <a:off x="6032396" y="3827387"/>
                    <a:ext cx="67413" cy="67538"/>
                    <a:chOff x="5649113" y="3314470"/>
                    <a:chExt cx="40481" cy="40481"/>
                  </a:xfrm>
                  <a:solidFill>
                    <a:srgbClr val="000000"/>
                  </a:solidFill>
                </p:grpSpPr>
                <p:sp>
                  <p:nvSpPr>
                    <p:cNvPr id="1326" name="Freeform: Shape 1325">
                      <a:extLst>
                        <a:ext uri="{FF2B5EF4-FFF2-40B4-BE49-F238E27FC236}">
                          <a16:creationId xmlns:a16="http://schemas.microsoft.com/office/drawing/2014/main" id="{D6AD0260-1B6A-3EBA-D3D0-385BE7A2678B}"/>
                        </a:ext>
                      </a:extLst>
                    </p:cNvPr>
                    <p:cNvSpPr/>
                    <p:nvPr/>
                  </p:nvSpPr>
                  <p:spPr>
                    <a:xfrm>
                      <a:off x="5669401" y="3314470"/>
                      <a:ext cx="9525" cy="40481"/>
                    </a:xfrm>
                    <a:custGeom>
                      <a:avLst/>
                      <a:gdLst>
                        <a:gd name="connsiteX0" fmla="*/ 295 w 9525"/>
                        <a:gd name="connsiteY0" fmla="*/ 127 h 40481"/>
                        <a:gd name="connsiteX1" fmla="*/ 295 w 9525"/>
                        <a:gd name="connsiteY1" fmla="*/ 40608 h 40481"/>
                      </a:gdLst>
                      <a:ahLst/>
                      <a:cxnLst>
                        <a:cxn ang="0">
                          <a:pos x="connsiteX0" y="connsiteY0"/>
                        </a:cxn>
                        <a:cxn ang="0">
                          <a:pos x="connsiteX1" y="connsiteY1"/>
                        </a:cxn>
                      </a:cxnLst>
                      <a:rect l="l" t="t" r="r" b="b"/>
                      <a:pathLst>
                        <a:path w="9525" h="40481">
                          <a:moveTo>
                            <a:pt x="295" y="127"/>
                          </a:moveTo>
                          <a:lnTo>
                            <a:pt x="295"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27" name="Freeform: Shape 1326">
                      <a:extLst>
                        <a:ext uri="{FF2B5EF4-FFF2-40B4-BE49-F238E27FC236}">
                          <a16:creationId xmlns:a16="http://schemas.microsoft.com/office/drawing/2014/main" id="{2B851066-A6B0-BE8A-DB40-099AFB6B1FA2}"/>
                        </a:ext>
                      </a:extLst>
                    </p:cNvPr>
                    <p:cNvSpPr/>
                    <p:nvPr/>
                  </p:nvSpPr>
                  <p:spPr>
                    <a:xfrm>
                      <a:off x="5649113" y="3334759"/>
                      <a:ext cx="40481" cy="9525"/>
                    </a:xfrm>
                    <a:custGeom>
                      <a:avLst/>
                      <a:gdLst>
                        <a:gd name="connsiteX0" fmla="*/ 40776 w 40481"/>
                        <a:gd name="connsiteY0" fmla="*/ 127 h 9525"/>
                        <a:gd name="connsiteX1" fmla="*/ 295 w 40481"/>
                        <a:gd name="connsiteY1" fmla="*/ 127 h 9525"/>
                      </a:gdLst>
                      <a:ahLst/>
                      <a:cxnLst>
                        <a:cxn ang="0">
                          <a:pos x="connsiteX0" y="connsiteY0"/>
                        </a:cxn>
                        <a:cxn ang="0">
                          <a:pos x="connsiteX1" y="connsiteY1"/>
                        </a:cxn>
                      </a:cxnLst>
                      <a:rect l="l" t="t" r="r" b="b"/>
                      <a:pathLst>
                        <a:path w="40481" h="9525">
                          <a:moveTo>
                            <a:pt x="40776" y="127"/>
                          </a:moveTo>
                          <a:lnTo>
                            <a:pt x="295"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72" name="Graphic 3">
                    <a:extLst>
                      <a:ext uri="{FF2B5EF4-FFF2-40B4-BE49-F238E27FC236}">
                        <a16:creationId xmlns:a16="http://schemas.microsoft.com/office/drawing/2014/main" id="{19E1C421-9DCC-8C99-F051-50AC8C0B84BD}"/>
                      </a:ext>
                    </a:extLst>
                  </p:cNvPr>
                  <p:cNvGrpSpPr/>
                  <p:nvPr/>
                </p:nvGrpSpPr>
                <p:grpSpPr>
                  <a:xfrm>
                    <a:off x="5989886" y="3827387"/>
                    <a:ext cx="67413" cy="67538"/>
                    <a:chOff x="5623586" y="3314470"/>
                    <a:chExt cx="40481" cy="40481"/>
                  </a:xfrm>
                  <a:solidFill>
                    <a:srgbClr val="000000"/>
                  </a:solidFill>
                </p:grpSpPr>
                <p:sp>
                  <p:nvSpPr>
                    <p:cNvPr id="1324" name="Freeform: Shape 1323">
                      <a:extLst>
                        <a:ext uri="{FF2B5EF4-FFF2-40B4-BE49-F238E27FC236}">
                          <a16:creationId xmlns:a16="http://schemas.microsoft.com/office/drawing/2014/main" id="{9A8A7033-FC8D-0628-A4BA-271A97CC78F6}"/>
                        </a:ext>
                      </a:extLst>
                    </p:cNvPr>
                    <p:cNvSpPr/>
                    <p:nvPr/>
                  </p:nvSpPr>
                  <p:spPr>
                    <a:xfrm>
                      <a:off x="5643874" y="3314470"/>
                      <a:ext cx="9525" cy="40481"/>
                    </a:xfrm>
                    <a:custGeom>
                      <a:avLst/>
                      <a:gdLst>
                        <a:gd name="connsiteX0" fmla="*/ 292 w 9525"/>
                        <a:gd name="connsiteY0" fmla="*/ 127 h 40481"/>
                        <a:gd name="connsiteX1" fmla="*/ 292 w 9525"/>
                        <a:gd name="connsiteY1" fmla="*/ 40608 h 40481"/>
                      </a:gdLst>
                      <a:ahLst/>
                      <a:cxnLst>
                        <a:cxn ang="0">
                          <a:pos x="connsiteX0" y="connsiteY0"/>
                        </a:cxn>
                        <a:cxn ang="0">
                          <a:pos x="connsiteX1" y="connsiteY1"/>
                        </a:cxn>
                      </a:cxnLst>
                      <a:rect l="l" t="t" r="r" b="b"/>
                      <a:pathLst>
                        <a:path w="9525" h="40481">
                          <a:moveTo>
                            <a:pt x="292" y="127"/>
                          </a:moveTo>
                          <a:lnTo>
                            <a:pt x="292"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25" name="Freeform: Shape 1324">
                      <a:extLst>
                        <a:ext uri="{FF2B5EF4-FFF2-40B4-BE49-F238E27FC236}">
                          <a16:creationId xmlns:a16="http://schemas.microsoft.com/office/drawing/2014/main" id="{12420299-2DB4-7905-D2D4-AF9EDB8DA098}"/>
                        </a:ext>
                      </a:extLst>
                    </p:cNvPr>
                    <p:cNvSpPr/>
                    <p:nvPr/>
                  </p:nvSpPr>
                  <p:spPr>
                    <a:xfrm>
                      <a:off x="5623586" y="3334759"/>
                      <a:ext cx="40481" cy="9525"/>
                    </a:xfrm>
                    <a:custGeom>
                      <a:avLst/>
                      <a:gdLst>
                        <a:gd name="connsiteX0" fmla="*/ 40773 w 40481"/>
                        <a:gd name="connsiteY0" fmla="*/ 127 h 9525"/>
                        <a:gd name="connsiteX1" fmla="*/ 292 w 40481"/>
                        <a:gd name="connsiteY1" fmla="*/ 127 h 9525"/>
                      </a:gdLst>
                      <a:ahLst/>
                      <a:cxnLst>
                        <a:cxn ang="0">
                          <a:pos x="connsiteX0" y="connsiteY0"/>
                        </a:cxn>
                        <a:cxn ang="0">
                          <a:pos x="connsiteX1" y="connsiteY1"/>
                        </a:cxn>
                      </a:cxnLst>
                      <a:rect l="l" t="t" r="r" b="b"/>
                      <a:pathLst>
                        <a:path w="40481" h="9525">
                          <a:moveTo>
                            <a:pt x="40773" y="127"/>
                          </a:moveTo>
                          <a:lnTo>
                            <a:pt x="292"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73" name="Graphic 3">
                    <a:extLst>
                      <a:ext uri="{FF2B5EF4-FFF2-40B4-BE49-F238E27FC236}">
                        <a16:creationId xmlns:a16="http://schemas.microsoft.com/office/drawing/2014/main" id="{27C6E887-934D-6A52-ACEE-17A6E8CD8362}"/>
                      </a:ext>
                    </a:extLst>
                  </p:cNvPr>
                  <p:cNvGrpSpPr/>
                  <p:nvPr/>
                </p:nvGrpSpPr>
                <p:grpSpPr>
                  <a:xfrm>
                    <a:off x="5947376" y="3803867"/>
                    <a:ext cx="67413" cy="67538"/>
                    <a:chOff x="5598059" y="3300373"/>
                    <a:chExt cx="40481" cy="40481"/>
                  </a:xfrm>
                  <a:solidFill>
                    <a:srgbClr val="000000"/>
                  </a:solidFill>
                </p:grpSpPr>
                <p:sp>
                  <p:nvSpPr>
                    <p:cNvPr id="1322" name="Freeform: Shape 1321">
                      <a:extLst>
                        <a:ext uri="{FF2B5EF4-FFF2-40B4-BE49-F238E27FC236}">
                          <a16:creationId xmlns:a16="http://schemas.microsoft.com/office/drawing/2014/main" id="{DC87732E-8814-9660-87B6-64400A2F8A88}"/>
                        </a:ext>
                      </a:extLst>
                    </p:cNvPr>
                    <p:cNvSpPr/>
                    <p:nvPr/>
                  </p:nvSpPr>
                  <p:spPr>
                    <a:xfrm>
                      <a:off x="5618347" y="3300373"/>
                      <a:ext cx="9525" cy="40481"/>
                    </a:xfrm>
                    <a:custGeom>
                      <a:avLst/>
                      <a:gdLst>
                        <a:gd name="connsiteX0" fmla="*/ 289 w 9525"/>
                        <a:gd name="connsiteY0" fmla="*/ 126 h 40481"/>
                        <a:gd name="connsiteX1" fmla="*/ 289 w 9525"/>
                        <a:gd name="connsiteY1" fmla="*/ 40607 h 40481"/>
                      </a:gdLst>
                      <a:ahLst/>
                      <a:cxnLst>
                        <a:cxn ang="0">
                          <a:pos x="connsiteX0" y="connsiteY0"/>
                        </a:cxn>
                        <a:cxn ang="0">
                          <a:pos x="connsiteX1" y="connsiteY1"/>
                        </a:cxn>
                      </a:cxnLst>
                      <a:rect l="l" t="t" r="r" b="b"/>
                      <a:pathLst>
                        <a:path w="9525" h="40481">
                          <a:moveTo>
                            <a:pt x="289" y="126"/>
                          </a:moveTo>
                          <a:lnTo>
                            <a:pt x="289" y="4060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23" name="Freeform: Shape 1322">
                      <a:extLst>
                        <a:ext uri="{FF2B5EF4-FFF2-40B4-BE49-F238E27FC236}">
                          <a16:creationId xmlns:a16="http://schemas.microsoft.com/office/drawing/2014/main" id="{A8C96EDD-BBB4-B71F-FAE6-3D51A7DD0DB7}"/>
                        </a:ext>
                      </a:extLst>
                    </p:cNvPr>
                    <p:cNvSpPr/>
                    <p:nvPr/>
                  </p:nvSpPr>
                  <p:spPr>
                    <a:xfrm>
                      <a:off x="5598059" y="3320662"/>
                      <a:ext cx="40481" cy="9525"/>
                    </a:xfrm>
                    <a:custGeom>
                      <a:avLst/>
                      <a:gdLst>
                        <a:gd name="connsiteX0" fmla="*/ 40770 w 40481"/>
                        <a:gd name="connsiteY0" fmla="*/ 126 h 9525"/>
                        <a:gd name="connsiteX1" fmla="*/ 289 w 40481"/>
                        <a:gd name="connsiteY1" fmla="*/ 126 h 9525"/>
                      </a:gdLst>
                      <a:ahLst/>
                      <a:cxnLst>
                        <a:cxn ang="0">
                          <a:pos x="connsiteX0" y="connsiteY0"/>
                        </a:cxn>
                        <a:cxn ang="0">
                          <a:pos x="connsiteX1" y="connsiteY1"/>
                        </a:cxn>
                      </a:cxnLst>
                      <a:rect l="l" t="t" r="r" b="b"/>
                      <a:pathLst>
                        <a:path w="40481" h="9525">
                          <a:moveTo>
                            <a:pt x="40770" y="126"/>
                          </a:moveTo>
                          <a:lnTo>
                            <a:pt x="289" y="12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74" name="Graphic 3">
                    <a:extLst>
                      <a:ext uri="{FF2B5EF4-FFF2-40B4-BE49-F238E27FC236}">
                        <a16:creationId xmlns:a16="http://schemas.microsoft.com/office/drawing/2014/main" id="{8A3FBE65-3C53-3966-DD73-C39463FE2B07}"/>
                      </a:ext>
                    </a:extLst>
                  </p:cNvPr>
                  <p:cNvGrpSpPr/>
                  <p:nvPr/>
                </p:nvGrpSpPr>
                <p:grpSpPr>
                  <a:xfrm>
                    <a:off x="5977673" y="3827387"/>
                    <a:ext cx="67413" cy="67538"/>
                    <a:chOff x="5616252" y="3314470"/>
                    <a:chExt cx="40481" cy="40481"/>
                  </a:xfrm>
                  <a:solidFill>
                    <a:srgbClr val="000000"/>
                  </a:solidFill>
                </p:grpSpPr>
                <p:sp>
                  <p:nvSpPr>
                    <p:cNvPr id="1320" name="Freeform: Shape 1319">
                      <a:extLst>
                        <a:ext uri="{FF2B5EF4-FFF2-40B4-BE49-F238E27FC236}">
                          <a16:creationId xmlns:a16="http://schemas.microsoft.com/office/drawing/2014/main" id="{25D08AAB-EB72-1C2E-3246-5250AF9988F1}"/>
                        </a:ext>
                      </a:extLst>
                    </p:cNvPr>
                    <p:cNvSpPr/>
                    <p:nvPr/>
                  </p:nvSpPr>
                  <p:spPr>
                    <a:xfrm>
                      <a:off x="5636540" y="3314470"/>
                      <a:ext cx="9525" cy="40481"/>
                    </a:xfrm>
                    <a:custGeom>
                      <a:avLst/>
                      <a:gdLst>
                        <a:gd name="connsiteX0" fmla="*/ 291 w 9525"/>
                        <a:gd name="connsiteY0" fmla="*/ 127 h 40481"/>
                        <a:gd name="connsiteX1" fmla="*/ 291 w 9525"/>
                        <a:gd name="connsiteY1" fmla="*/ 40608 h 40481"/>
                      </a:gdLst>
                      <a:ahLst/>
                      <a:cxnLst>
                        <a:cxn ang="0">
                          <a:pos x="connsiteX0" y="connsiteY0"/>
                        </a:cxn>
                        <a:cxn ang="0">
                          <a:pos x="connsiteX1" y="connsiteY1"/>
                        </a:cxn>
                      </a:cxnLst>
                      <a:rect l="l" t="t" r="r" b="b"/>
                      <a:pathLst>
                        <a:path w="9525" h="40481">
                          <a:moveTo>
                            <a:pt x="291" y="127"/>
                          </a:moveTo>
                          <a:lnTo>
                            <a:pt x="291"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21" name="Freeform: Shape 1320">
                      <a:extLst>
                        <a:ext uri="{FF2B5EF4-FFF2-40B4-BE49-F238E27FC236}">
                          <a16:creationId xmlns:a16="http://schemas.microsoft.com/office/drawing/2014/main" id="{0919F7C1-7BC8-434E-2840-87DAC87A3740}"/>
                        </a:ext>
                      </a:extLst>
                    </p:cNvPr>
                    <p:cNvSpPr/>
                    <p:nvPr/>
                  </p:nvSpPr>
                  <p:spPr>
                    <a:xfrm>
                      <a:off x="5616252" y="3334759"/>
                      <a:ext cx="40481" cy="9525"/>
                    </a:xfrm>
                    <a:custGeom>
                      <a:avLst/>
                      <a:gdLst>
                        <a:gd name="connsiteX0" fmla="*/ 40772 w 40481"/>
                        <a:gd name="connsiteY0" fmla="*/ 127 h 9525"/>
                        <a:gd name="connsiteX1" fmla="*/ 291 w 40481"/>
                        <a:gd name="connsiteY1" fmla="*/ 127 h 9525"/>
                      </a:gdLst>
                      <a:ahLst/>
                      <a:cxnLst>
                        <a:cxn ang="0">
                          <a:pos x="connsiteX0" y="connsiteY0"/>
                        </a:cxn>
                        <a:cxn ang="0">
                          <a:pos x="connsiteX1" y="connsiteY1"/>
                        </a:cxn>
                      </a:cxnLst>
                      <a:rect l="l" t="t" r="r" b="b"/>
                      <a:pathLst>
                        <a:path w="40481" h="9525">
                          <a:moveTo>
                            <a:pt x="40772" y="127"/>
                          </a:moveTo>
                          <a:lnTo>
                            <a:pt x="291"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75" name="Graphic 3">
                    <a:extLst>
                      <a:ext uri="{FF2B5EF4-FFF2-40B4-BE49-F238E27FC236}">
                        <a16:creationId xmlns:a16="http://schemas.microsoft.com/office/drawing/2014/main" id="{889A1390-CB4A-BD1F-E4CA-7AA65BB0125F}"/>
                      </a:ext>
                    </a:extLst>
                  </p:cNvPr>
                  <p:cNvGrpSpPr/>
                  <p:nvPr/>
                </p:nvGrpSpPr>
                <p:grpSpPr>
                  <a:xfrm>
                    <a:off x="5941350" y="3781461"/>
                    <a:ext cx="67413" cy="67538"/>
                    <a:chOff x="5594440" y="3286943"/>
                    <a:chExt cx="40481" cy="40481"/>
                  </a:xfrm>
                  <a:solidFill>
                    <a:srgbClr val="000000"/>
                  </a:solidFill>
                </p:grpSpPr>
                <p:sp>
                  <p:nvSpPr>
                    <p:cNvPr id="1318" name="Freeform: Shape 1317">
                      <a:extLst>
                        <a:ext uri="{FF2B5EF4-FFF2-40B4-BE49-F238E27FC236}">
                          <a16:creationId xmlns:a16="http://schemas.microsoft.com/office/drawing/2014/main" id="{E4DC3D13-87F9-5C84-B7BA-6D254675A42E}"/>
                        </a:ext>
                      </a:extLst>
                    </p:cNvPr>
                    <p:cNvSpPr/>
                    <p:nvPr/>
                  </p:nvSpPr>
                  <p:spPr>
                    <a:xfrm>
                      <a:off x="5614728" y="3286943"/>
                      <a:ext cx="9525" cy="40481"/>
                    </a:xfrm>
                    <a:custGeom>
                      <a:avLst/>
                      <a:gdLst>
                        <a:gd name="connsiteX0" fmla="*/ 289 w 9525"/>
                        <a:gd name="connsiteY0" fmla="*/ 124 h 40481"/>
                        <a:gd name="connsiteX1" fmla="*/ 289 w 9525"/>
                        <a:gd name="connsiteY1" fmla="*/ 40606 h 40481"/>
                      </a:gdLst>
                      <a:ahLst/>
                      <a:cxnLst>
                        <a:cxn ang="0">
                          <a:pos x="connsiteX0" y="connsiteY0"/>
                        </a:cxn>
                        <a:cxn ang="0">
                          <a:pos x="connsiteX1" y="connsiteY1"/>
                        </a:cxn>
                      </a:cxnLst>
                      <a:rect l="l" t="t" r="r" b="b"/>
                      <a:pathLst>
                        <a:path w="9525" h="40481">
                          <a:moveTo>
                            <a:pt x="289" y="124"/>
                          </a:moveTo>
                          <a:lnTo>
                            <a:pt x="289" y="4060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19" name="Freeform: Shape 1318">
                      <a:extLst>
                        <a:ext uri="{FF2B5EF4-FFF2-40B4-BE49-F238E27FC236}">
                          <a16:creationId xmlns:a16="http://schemas.microsoft.com/office/drawing/2014/main" id="{5400A8EF-99F3-3C7F-8C1B-9E4FCF000CE8}"/>
                        </a:ext>
                      </a:extLst>
                    </p:cNvPr>
                    <p:cNvSpPr/>
                    <p:nvPr/>
                  </p:nvSpPr>
                  <p:spPr>
                    <a:xfrm>
                      <a:off x="5594440" y="3307231"/>
                      <a:ext cx="40481" cy="9525"/>
                    </a:xfrm>
                    <a:custGeom>
                      <a:avLst/>
                      <a:gdLst>
                        <a:gd name="connsiteX0" fmla="*/ 40770 w 40481"/>
                        <a:gd name="connsiteY0" fmla="*/ 124 h 9525"/>
                        <a:gd name="connsiteX1" fmla="*/ 289 w 40481"/>
                        <a:gd name="connsiteY1" fmla="*/ 124 h 9525"/>
                      </a:gdLst>
                      <a:ahLst/>
                      <a:cxnLst>
                        <a:cxn ang="0">
                          <a:pos x="connsiteX0" y="connsiteY0"/>
                        </a:cxn>
                        <a:cxn ang="0">
                          <a:pos x="connsiteX1" y="connsiteY1"/>
                        </a:cxn>
                      </a:cxnLst>
                      <a:rect l="l" t="t" r="r" b="b"/>
                      <a:pathLst>
                        <a:path w="40481" h="9525">
                          <a:moveTo>
                            <a:pt x="40770" y="124"/>
                          </a:moveTo>
                          <a:lnTo>
                            <a:pt x="289" y="12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76" name="Graphic 3">
                    <a:extLst>
                      <a:ext uri="{FF2B5EF4-FFF2-40B4-BE49-F238E27FC236}">
                        <a16:creationId xmlns:a16="http://schemas.microsoft.com/office/drawing/2014/main" id="{F57DD004-2102-B3A8-FE0B-4B18AC404B38}"/>
                      </a:ext>
                    </a:extLst>
                  </p:cNvPr>
                  <p:cNvGrpSpPr/>
                  <p:nvPr/>
                </p:nvGrpSpPr>
                <p:grpSpPr>
                  <a:xfrm>
                    <a:off x="5923108" y="3781461"/>
                    <a:ext cx="67413" cy="67538"/>
                    <a:chOff x="5583486" y="3286943"/>
                    <a:chExt cx="40481" cy="40481"/>
                  </a:xfrm>
                  <a:solidFill>
                    <a:srgbClr val="000000"/>
                  </a:solidFill>
                </p:grpSpPr>
                <p:sp>
                  <p:nvSpPr>
                    <p:cNvPr id="1316" name="Freeform: Shape 1315">
                      <a:extLst>
                        <a:ext uri="{FF2B5EF4-FFF2-40B4-BE49-F238E27FC236}">
                          <a16:creationId xmlns:a16="http://schemas.microsoft.com/office/drawing/2014/main" id="{BDFC76A9-53BB-2678-9798-D6CC3E4A4BAF}"/>
                        </a:ext>
                      </a:extLst>
                    </p:cNvPr>
                    <p:cNvSpPr/>
                    <p:nvPr/>
                  </p:nvSpPr>
                  <p:spPr>
                    <a:xfrm>
                      <a:off x="5603774" y="3286943"/>
                      <a:ext cx="9525" cy="40481"/>
                    </a:xfrm>
                    <a:custGeom>
                      <a:avLst/>
                      <a:gdLst>
                        <a:gd name="connsiteX0" fmla="*/ 288 w 9525"/>
                        <a:gd name="connsiteY0" fmla="*/ 124 h 40481"/>
                        <a:gd name="connsiteX1" fmla="*/ 288 w 9525"/>
                        <a:gd name="connsiteY1" fmla="*/ 40606 h 40481"/>
                      </a:gdLst>
                      <a:ahLst/>
                      <a:cxnLst>
                        <a:cxn ang="0">
                          <a:pos x="connsiteX0" y="connsiteY0"/>
                        </a:cxn>
                        <a:cxn ang="0">
                          <a:pos x="connsiteX1" y="connsiteY1"/>
                        </a:cxn>
                      </a:cxnLst>
                      <a:rect l="l" t="t" r="r" b="b"/>
                      <a:pathLst>
                        <a:path w="9525" h="40481">
                          <a:moveTo>
                            <a:pt x="288" y="124"/>
                          </a:moveTo>
                          <a:lnTo>
                            <a:pt x="288" y="4060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17" name="Freeform: Shape 1316">
                      <a:extLst>
                        <a:ext uri="{FF2B5EF4-FFF2-40B4-BE49-F238E27FC236}">
                          <a16:creationId xmlns:a16="http://schemas.microsoft.com/office/drawing/2014/main" id="{D3CA3244-0F13-F469-F9D7-66D26D967E74}"/>
                        </a:ext>
                      </a:extLst>
                    </p:cNvPr>
                    <p:cNvSpPr/>
                    <p:nvPr/>
                  </p:nvSpPr>
                  <p:spPr>
                    <a:xfrm>
                      <a:off x="5583486" y="3307231"/>
                      <a:ext cx="40481" cy="9525"/>
                    </a:xfrm>
                    <a:custGeom>
                      <a:avLst/>
                      <a:gdLst>
                        <a:gd name="connsiteX0" fmla="*/ 40769 w 40481"/>
                        <a:gd name="connsiteY0" fmla="*/ 124 h 9525"/>
                        <a:gd name="connsiteX1" fmla="*/ 288 w 40481"/>
                        <a:gd name="connsiteY1" fmla="*/ 124 h 9525"/>
                      </a:gdLst>
                      <a:ahLst/>
                      <a:cxnLst>
                        <a:cxn ang="0">
                          <a:pos x="connsiteX0" y="connsiteY0"/>
                        </a:cxn>
                        <a:cxn ang="0">
                          <a:pos x="connsiteX1" y="connsiteY1"/>
                        </a:cxn>
                      </a:cxnLst>
                      <a:rect l="l" t="t" r="r" b="b"/>
                      <a:pathLst>
                        <a:path w="40481" h="9525">
                          <a:moveTo>
                            <a:pt x="40769" y="124"/>
                          </a:moveTo>
                          <a:lnTo>
                            <a:pt x="288" y="12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77" name="Graphic 3">
                    <a:extLst>
                      <a:ext uri="{FF2B5EF4-FFF2-40B4-BE49-F238E27FC236}">
                        <a16:creationId xmlns:a16="http://schemas.microsoft.com/office/drawing/2014/main" id="{672E85CD-3B1E-D5FB-E5DB-D5FA7DD58F99}"/>
                      </a:ext>
                    </a:extLst>
                  </p:cNvPr>
                  <p:cNvGrpSpPr/>
                  <p:nvPr/>
                </p:nvGrpSpPr>
                <p:grpSpPr>
                  <a:xfrm>
                    <a:off x="5813820" y="3714558"/>
                    <a:ext cx="67413" cy="67538"/>
                    <a:chOff x="5517859" y="3246843"/>
                    <a:chExt cx="40481" cy="40481"/>
                  </a:xfrm>
                  <a:solidFill>
                    <a:srgbClr val="000000"/>
                  </a:solidFill>
                </p:grpSpPr>
                <p:sp>
                  <p:nvSpPr>
                    <p:cNvPr id="1314" name="Freeform: Shape 1313">
                      <a:extLst>
                        <a:ext uri="{FF2B5EF4-FFF2-40B4-BE49-F238E27FC236}">
                          <a16:creationId xmlns:a16="http://schemas.microsoft.com/office/drawing/2014/main" id="{313C2842-6FA5-75B9-F9BC-F81C19E1C069}"/>
                        </a:ext>
                      </a:extLst>
                    </p:cNvPr>
                    <p:cNvSpPr/>
                    <p:nvPr/>
                  </p:nvSpPr>
                  <p:spPr>
                    <a:xfrm>
                      <a:off x="5538147" y="3246843"/>
                      <a:ext cx="9525" cy="40481"/>
                    </a:xfrm>
                    <a:custGeom>
                      <a:avLst/>
                      <a:gdLst>
                        <a:gd name="connsiteX0" fmla="*/ 281 w 9525"/>
                        <a:gd name="connsiteY0" fmla="*/ 120 h 40481"/>
                        <a:gd name="connsiteX1" fmla="*/ 281 w 9525"/>
                        <a:gd name="connsiteY1" fmla="*/ 40601 h 40481"/>
                      </a:gdLst>
                      <a:ahLst/>
                      <a:cxnLst>
                        <a:cxn ang="0">
                          <a:pos x="connsiteX0" y="connsiteY0"/>
                        </a:cxn>
                        <a:cxn ang="0">
                          <a:pos x="connsiteX1" y="connsiteY1"/>
                        </a:cxn>
                      </a:cxnLst>
                      <a:rect l="l" t="t" r="r" b="b"/>
                      <a:pathLst>
                        <a:path w="9525" h="40481">
                          <a:moveTo>
                            <a:pt x="281" y="120"/>
                          </a:moveTo>
                          <a:lnTo>
                            <a:pt x="281" y="4060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15" name="Freeform: Shape 1314">
                      <a:extLst>
                        <a:ext uri="{FF2B5EF4-FFF2-40B4-BE49-F238E27FC236}">
                          <a16:creationId xmlns:a16="http://schemas.microsoft.com/office/drawing/2014/main" id="{6A6B0DA1-0B15-433E-8F4A-65665752196E}"/>
                        </a:ext>
                      </a:extLst>
                    </p:cNvPr>
                    <p:cNvSpPr/>
                    <p:nvPr/>
                  </p:nvSpPr>
                  <p:spPr>
                    <a:xfrm>
                      <a:off x="5517859" y="3267131"/>
                      <a:ext cx="40481" cy="9525"/>
                    </a:xfrm>
                    <a:custGeom>
                      <a:avLst/>
                      <a:gdLst>
                        <a:gd name="connsiteX0" fmla="*/ 40762 w 40481"/>
                        <a:gd name="connsiteY0" fmla="*/ 120 h 9525"/>
                        <a:gd name="connsiteX1" fmla="*/ 281 w 40481"/>
                        <a:gd name="connsiteY1" fmla="*/ 120 h 9525"/>
                      </a:gdLst>
                      <a:ahLst/>
                      <a:cxnLst>
                        <a:cxn ang="0">
                          <a:pos x="connsiteX0" y="connsiteY0"/>
                        </a:cxn>
                        <a:cxn ang="0">
                          <a:pos x="connsiteX1" y="connsiteY1"/>
                        </a:cxn>
                      </a:cxnLst>
                      <a:rect l="l" t="t" r="r" b="b"/>
                      <a:pathLst>
                        <a:path w="40481" h="9525">
                          <a:moveTo>
                            <a:pt x="40762" y="120"/>
                          </a:moveTo>
                          <a:lnTo>
                            <a:pt x="281" y="1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78" name="Graphic 3">
                    <a:extLst>
                      <a:ext uri="{FF2B5EF4-FFF2-40B4-BE49-F238E27FC236}">
                        <a16:creationId xmlns:a16="http://schemas.microsoft.com/office/drawing/2014/main" id="{331B6F6C-D144-4F16-F588-DF9D5AED62A4}"/>
                      </a:ext>
                    </a:extLst>
                  </p:cNvPr>
                  <p:cNvGrpSpPr/>
                  <p:nvPr/>
                </p:nvGrpSpPr>
                <p:grpSpPr>
                  <a:xfrm>
                    <a:off x="5850301" y="3714558"/>
                    <a:ext cx="67413" cy="67538"/>
                    <a:chOff x="5539766" y="3246843"/>
                    <a:chExt cx="40481" cy="40481"/>
                  </a:xfrm>
                  <a:solidFill>
                    <a:srgbClr val="000000"/>
                  </a:solidFill>
                </p:grpSpPr>
                <p:sp>
                  <p:nvSpPr>
                    <p:cNvPr id="1312" name="Freeform: Shape 1311">
                      <a:extLst>
                        <a:ext uri="{FF2B5EF4-FFF2-40B4-BE49-F238E27FC236}">
                          <a16:creationId xmlns:a16="http://schemas.microsoft.com/office/drawing/2014/main" id="{9FE02E26-CE39-B51D-C9CE-7FE0193A4258}"/>
                        </a:ext>
                      </a:extLst>
                    </p:cNvPr>
                    <p:cNvSpPr/>
                    <p:nvPr/>
                  </p:nvSpPr>
                  <p:spPr>
                    <a:xfrm>
                      <a:off x="5560054" y="3246843"/>
                      <a:ext cx="9525" cy="40481"/>
                    </a:xfrm>
                    <a:custGeom>
                      <a:avLst/>
                      <a:gdLst>
                        <a:gd name="connsiteX0" fmla="*/ 283 w 9525"/>
                        <a:gd name="connsiteY0" fmla="*/ 120 h 40481"/>
                        <a:gd name="connsiteX1" fmla="*/ 283 w 9525"/>
                        <a:gd name="connsiteY1" fmla="*/ 40601 h 40481"/>
                      </a:gdLst>
                      <a:ahLst/>
                      <a:cxnLst>
                        <a:cxn ang="0">
                          <a:pos x="connsiteX0" y="connsiteY0"/>
                        </a:cxn>
                        <a:cxn ang="0">
                          <a:pos x="connsiteX1" y="connsiteY1"/>
                        </a:cxn>
                      </a:cxnLst>
                      <a:rect l="l" t="t" r="r" b="b"/>
                      <a:pathLst>
                        <a:path w="9525" h="40481">
                          <a:moveTo>
                            <a:pt x="283" y="120"/>
                          </a:moveTo>
                          <a:lnTo>
                            <a:pt x="283" y="4060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13" name="Freeform: Shape 1312">
                      <a:extLst>
                        <a:ext uri="{FF2B5EF4-FFF2-40B4-BE49-F238E27FC236}">
                          <a16:creationId xmlns:a16="http://schemas.microsoft.com/office/drawing/2014/main" id="{602EE609-0A0B-946A-FDD1-CB517BA57CB3}"/>
                        </a:ext>
                      </a:extLst>
                    </p:cNvPr>
                    <p:cNvSpPr/>
                    <p:nvPr/>
                  </p:nvSpPr>
                  <p:spPr>
                    <a:xfrm>
                      <a:off x="5539766" y="3267131"/>
                      <a:ext cx="40481" cy="9525"/>
                    </a:xfrm>
                    <a:custGeom>
                      <a:avLst/>
                      <a:gdLst>
                        <a:gd name="connsiteX0" fmla="*/ 40764 w 40481"/>
                        <a:gd name="connsiteY0" fmla="*/ 120 h 9525"/>
                        <a:gd name="connsiteX1" fmla="*/ 283 w 40481"/>
                        <a:gd name="connsiteY1" fmla="*/ 120 h 9525"/>
                      </a:gdLst>
                      <a:ahLst/>
                      <a:cxnLst>
                        <a:cxn ang="0">
                          <a:pos x="connsiteX0" y="connsiteY0"/>
                        </a:cxn>
                        <a:cxn ang="0">
                          <a:pos x="connsiteX1" y="connsiteY1"/>
                        </a:cxn>
                      </a:cxnLst>
                      <a:rect l="l" t="t" r="r" b="b"/>
                      <a:pathLst>
                        <a:path w="40481" h="9525">
                          <a:moveTo>
                            <a:pt x="40764" y="120"/>
                          </a:moveTo>
                          <a:lnTo>
                            <a:pt x="283" y="1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79" name="Graphic 3">
                    <a:extLst>
                      <a:ext uri="{FF2B5EF4-FFF2-40B4-BE49-F238E27FC236}">
                        <a16:creationId xmlns:a16="http://schemas.microsoft.com/office/drawing/2014/main" id="{1FFF903B-7A56-A124-6A74-2D7D8EACDB6E}"/>
                      </a:ext>
                    </a:extLst>
                  </p:cNvPr>
                  <p:cNvGrpSpPr/>
                  <p:nvPr/>
                </p:nvGrpSpPr>
                <p:grpSpPr>
                  <a:xfrm>
                    <a:off x="5844115" y="3714558"/>
                    <a:ext cx="67413" cy="67538"/>
                    <a:chOff x="5536051" y="3246843"/>
                    <a:chExt cx="40481" cy="40481"/>
                  </a:xfrm>
                  <a:solidFill>
                    <a:srgbClr val="000000"/>
                  </a:solidFill>
                </p:grpSpPr>
                <p:sp>
                  <p:nvSpPr>
                    <p:cNvPr id="1310" name="Freeform: Shape 1309">
                      <a:extLst>
                        <a:ext uri="{FF2B5EF4-FFF2-40B4-BE49-F238E27FC236}">
                          <a16:creationId xmlns:a16="http://schemas.microsoft.com/office/drawing/2014/main" id="{4C6C1805-006F-8214-5403-884D804321E7}"/>
                        </a:ext>
                      </a:extLst>
                    </p:cNvPr>
                    <p:cNvSpPr/>
                    <p:nvPr/>
                  </p:nvSpPr>
                  <p:spPr>
                    <a:xfrm>
                      <a:off x="5556340" y="3246843"/>
                      <a:ext cx="9525" cy="40481"/>
                    </a:xfrm>
                    <a:custGeom>
                      <a:avLst/>
                      <a:gdLst>
                        <a:gd name="connsiteX0" fmla="*/ 283 w 9525"/>
                        <a:gd name="connsiteY0" fmla="*/ 120 h 40481"/>
                        <a:gd name="connsiteX1" fmla="*/ 283 w 9525"/>
                        <a:gd name="connsiteY1" fmla="*/ 40601 h 40481"/>
                      </a:gdLst>
                      <a:ahLst/>
                      <a:cxnLst>
                        <a:cxn ang="0">
                          <a:pos x="connsiteX0" y="connsiteY0"/>
                        </a:cxn>
                        <a:cxn ang="0">
                          <a:pos x="connsiteX1" y="connsiteY1"/>
                        </a:cxn>
                      </a:cxnLst>
                      <a:rect l="l" t="t" r="r" b="b"/>
                      <a:pathLst>
                        <a:path w="9525" h="40481">
                          <a:moveTo>
                            <a:pt x="283" y="120"/>
                          </a:moveTo>
                          <a:lnTo>
                            <a:pt x="283" y="4060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11" name="Freeform: Shape 1310">
                      <a:extLst>
                        <a:ext uri="{FF2B5EF4-FFF2-40B4-BE49-F238E27FC236}">
                          <a16:creationId xmlns:a16="http://schemas.microsoft.com/office/drawing/2014/main" id="{B67F65D0-DC13-A9C3-49E4-1A313E7E4847}"/>
                        </a:ext>
                      </a:extLst>
                    </p:cNvPr>
                    <p:cNvSpPr/>
                    <p:nvPr/>
                  </p:nvSpPr>
                  <p:spPr>
                    <a:xfrm>
                      <a:off x="5536051" y="3267131"/>
                      <a:ext cx="40481" cy="9525"/>
                    </a:xfrm>
                    <a:custGeom>
                      <a:avLst/>
                      <a:gdLst>
                        <a:gd name="connsiteX0" fmla="*/ 40764 w 40481"/>
                        <a:gd name="connsiteY0" fmla="*/ 120 h 9525"/>
                        <a:gd name="connsiteX1" fmla="*/ 283 w 40481"/>
                        <a:gd name="connsiteY1" fmla="*/ 120 h 9525"/>
                      </a:gdLst>
                      <a:ahLst/>
                      <a:cxnLst>
                        <a:cxn ang="0">
                          <a:pos x="connsiteX0" y="connsiteY0"/>
                        </a:cxn>
                        <a:cxn ang="0">
                          <a:pos x="connsiteX1" y="connsiteY1"/>
                        </a:cxn>
                      </a:cxnLst>
                      <a:rect l="l" t="t" r="r" b="b"/>
                      <a:pathLst>
                        <a:path w="40481" h="9525">
                          <a:moveTo>
                            <a:pt x="40764" y="120"/>
                          </a:moveTo>
                          <a:lnTo>
                            <a:pt x="283" y="1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80" name="Graphic 3">
                    <a:extLst>
                      <a:ext uri="{FF2B5EF4-FFF2-40B4-BE49-F238E27FC236}">
                        <a16:creationId xmlns:a16="http://schemas.microsoft.com/office/drawing/2014/main" id="{B9C3C2CA-0D20-8FFC-49EE-5AF3AA733444}"/>
                      </a:ext>
                    </a:extLst>
                  </p:cNvPr>
                  <p:cNvGrpSpPr/>
                  <p:nvPr/>
                </p:nvGrpSpPr>
                <p:grpSpPr>
                  <a:xfrm>
                    <a:off x="5801765" y="3714558"/>
                    <a:ext cx="67413" cy="67538"/>
                    <a:chOff x="5510620" y="3246843"/>
                    <a:chExt cx="40481" cy="40481"/>
                  </a:xfrm>
                  <a:solidFill>
                    <a:srgbClr val="000000"/>
                  </a:solidFill>
                </p:grpSpPr>
                <p:sp>
                  <p:nvSpPr>
                    <p:cNvPr id="1308" name="Freeform: Shape 1307">
                      <a:extLst>
                        <a:ext uri="{FF2B5EF4-FFF2-40B4-BE49-F238E27FC236}">
                          <a16:creationId xmlns:a16="http://schemas.microsoft.com/office/drawing/2014/main" id="{D48E63C4-D030-95BE-666C-B45582250DF4}"/>
                        </a:ext>
                      </a:extLst>
                    </p:cNvPr>
                    <p:cNvSpPr/>
                    <p:nvPr/>
                  </p:nvSpPr>
                  <p:spPr>
                    <a:xfrm>
                      <a:off x="5530908" y="3246843"/>
                      <a:ext cx="9525" cy="40481"/>
                    </a:xfrm>
                    <a:custGeom>
                      <a:avLst/>
                      <a:gdLst>
                        <a:gd name="connsiteX0" fmla="*/ 280 w 9525"/>
                        <a:gd name="connsiteY0" fmla="*/ 120 h 40481"/>
                        <a:gd name="connsiteX1" fmla="*/ 280 w 9525"/>
                        <a:gd name="connsiteY1" fmla="*/ 40601 h 40481"/>
                      </a:gdLst>
                      <a:ahLst/>
                      <a:cxnLst>
                        <a:cxn ang="0">
                          <a:pos x="connsiteX0" y="connsiteY0"/>
                        </a:cxn>
                        <a:cxn ang="0">
                          <a:pos x="connsiteX1" y="connsiteY1"/>
                        </a:cxn>
                      </a:cxnLst>
                      <a:rect l="l" t="t" r="r" b="b"/>
                      <a:pathLst>
                        <a:path w="9525" h="40481">
                          <a:moveTo>
                            <a:pt x="280" y="120"/>
                          </a:moveTo>
                          <a:lnTo>
                            <a:pt x="280" y="4060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09" name="Freeform: Shape 1308">
                      <a:extLst>
                        <a:ext uri="{FF2B5EF4-FFF2-40B4-BE49-F238E27FC236}">
                          <a16:creationId xmlns:a16="http://schemas.microsoft.com/office/drawing/2014/main" id="{ED89560A-AE34-19BE-0EA8-7FA1DEBF4EB1}"/>
                        </a:ext>
                      </a:extLst>
                    </p:cNvPr>
                    <p:cNvSpPr/>
                    <p:nvPr/>
                  </p:nvSpPr>
                  <p:spPr>
                    <a:xfrm>
                      <a:off x="5510620" y="3267131"/>
                      <a:ext cx="40481" cy="9525"/>
                    </a:xfrm>
                    <a:custGeom>
                      <a:avLst/>
                      <a:gdLst>
                        <a:gd name="connsiteX0" fmla="*/ 40761 w 40481"/>
                        <a:gd name="connsiteY0" fmla="*/ 120 h 9525"/>
                        <a:gd name="connsiteX1" fmla="*/ 280 w 40481"/>
                        <a:gd name="connsiteY1" fmla="*/ 120 h 9525"/>
                      </a:gdLst>
                      <a:ahLst/>
                      <a:cxnLst>
                        <a:cxn ang="0">
                          <a:pos x="connsiteX0" y="connsiteY0"/>
                        </a:cxn>
                        <a:cxn ang="0">
                          <a:pos x="connsiteX1" y="connsiteY1"/>
                        </a:cxn>
                      </a:cxnLst>
                      <a:rect l="l" t="t" r="r" b="b"/>
                      <a:pathLst>
                        <a:path w="40481" h="9525">
                          <a:moveTo>
                            <a:pt x="40761" y="120"/>
                          </a:moveTo>
                          <a:lnTo>
                            <a:pt x="280" y="1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81" name="Graphic 3">
                    <a:extLst>
                      <a:ext uri="{FF2B5EF4-FFF2-40B4-BE49-F238E27FC236}">
                        <a16:creationId xmlns:a16="http://schemas.microsoft.com/office/drawing/2014/main" id="{6F9A0440-E557-29E3-78F6-490A0747034E}"/>
                      </a:ext>
                    </a:extLst>
                  </p:cNvPr>
                  <p:cNvGrpSpPr/>
                  <p:nvPr/>
                </p:nvGrpSpPr>
                <p:grpSpPr>
                  <a:xfrm>
                    <a:off x="5734985" y="3661640"/>
                    <a:ext cx="67413" cy="67538"/>
                    <a:chOff x="5470519" y="3215125"/>
                    <a:chExt cx="40481" cy="40481"/>
                  </a:xfrm>
                  <a:solidFill>
                    <a:srgbClr val="000000"/>
                  </a:solidFill>
                </p:grpSpPr>
                <p:sp>
                  <p:nvSpPr>
                    <p:cNvPr id="1306" name="Freeform: Shape 1305">
                      <a:extLst>
                        <a:ext uri="{FF2B5EF4-FFF2-40B4-BE49-F238E27FC236}">
                          <a16:creationId xmlns:a16="http://schemas.microsoft.com/office/drawing/2014/main" id="{FD582065-D030-5C5F-057A-C10AE814AC4F}"/>
                        </a:ext>
                      </a:extLst>
                    </p:cNvPr>
                    <p:cNvSpPr/>
                    <p:nvPr/>
                  </p:nvSpPr>
                  <p:spPr>
                    <a:xfrm>
                      <a:off x="5490808" y="3215125"/>
                      <a:ext cx="9525" cy="40481"/>
                    </a:xfrm>
                    <a:custGeom>
                      <a:avLst/>
                      <a:gdLst>
                        <a:gd name="connsiteX0" fmla="*/ 276 w 9525"/>
                        <a:gd name="connsiteY0" fmla="*/ 117 h 40481"/>
                        <a:gd name="connsiteX1" fmla="*/ 276 w 9525"/>
                        <a:gd name="connsiteY1" fmla="*/ 40598 h 40481"/>
                      </a:gdLst>
                      <a:ahLst/>
                      <a:cxnLst>
                        <a:cxn ang="0">
                          <a:pos x="connsiteX0" y="connsiteY0"/>
                        </a:cxn>
                        <a:cxn ang="0">
                          <a:pos x="connsiteX1" y="connsiteY1"/>
                        </a:cxn>
                      </a:cxnLst>
                      <a:rect l="l" t="t" r="r" b="b"/>
                      <a:pathLst>
                        <a:path w="9525" h="40481">
                          <a:moveTo>
                            <a:pt x="276" y="117"/>
                          </a:moveTo>
                          <a:lnTo>
                            <a:pt x="276" y="4059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07" name="Freeform: Shape 1306">
                      <a:extLst>
                        <a:ext uri="{FF2B5EF4-FFF2-40B4-BE49-F238E27FC236}">
                          <a16:creationId xmlns:a16="http://schemas.microsoft.com/office/drawing/2014/main" id="{C5B5B2F8-2A2E-5085-B353-84EAFD9870C4}"/>
                        </a:ext>
                      </a:extLst>
                    </p:cNvPr>
                    <p:cNvSpPr/>
                    <p:nvPr/>
                  </p:nvSpPr>
                  <p:spPr>
                    <a:xfrm>
                      <a:off x="5470519" y="3235413"/>
                      <a:ext cx="40481" cy="9525"/>
                    </a:xfrm>
                    <a:custGeom>
                      <a:avLst/>
                      <a:gdLst>
                        <a:gd name="connsiteX0" fmla="*/ 40757 w 40481"/>
                        <a:gd name="connsiteY0" fmla="*/ 117 h 9525"/>
                        <a:gd name="connsiteX1" fmla="*/ 276 w 40481"/>
                        <a:gd name="connsiteY1" fmla="*/ 117 h 9525"/>
                      </a:gdLst>
                      <a:ahLst/>
                      <a:cxnLst>
                        <a:cxn ang="0">
                          <a:pos x="connsiteX0" y="connsiteY0"/>
                        </a:cxn>
                        <a:cxn ang="0">
                          <a:pos x="connsiteX1" y="connsiteY1"/>
                        </a:cxn>
                      </a:cxnLst>
                      <a:rect l="l" t="t" r="r" b="b"/>
                      <a:pathLst>
                        <a:path w="40481" h="9525">
                          <a:moveTo>
                            <a:pt x="40757" y="117"/>
                          </a:moveTo>
                          <a:lnTo>
                            <a:pt x="276" y="11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82" name="Graphic 3">
                    <a:extLst>
                      <a:ext uri="{FF2B5EF4-FFF2-40B4-BE49-F238E27FC236}">
                        <a16:creationId xmlns:a16="http://schemas.microsoft.com/office/drawing/2014/main" id="{ADC86FBA-57F8-07C4-9AFD-73B203AFCFFF}"/>
                      </a:ext>
                    </a:extLst>
                  </p:cNvPr>
                  <p:cNvGrpSpPr/>
                  <p:nvPr/>
                </p:nvGrpSpPr>
                <p:grpSpPr>
                  <a:xfrm>
                    <a:off x="5649965" y="3614442"/>
                    <a:ext cx="67413" cy="67538"/>
                    <a:chOff x="5419465" y="3186835"/>
                    <a:chExt cx="40481" cy="40481"/>
                  </a:xfrm>
                  <a:solidFill>
                    <a:srgbClr val="000000"/>
                  </a:solidFill>
                </p:grpSpPr>
                <p:sp>
                  <p:nvSpPr>
                    <p:cNvPr id="1304" name="Freeform: Shape 1303">
                      <a:extLst>
                        <a:ext uri="{FF2B5EF4-FFF2-40B4-BE49-F238E27FC236}">
                          <a16:creationId xmlns:a16="http://schemas.microsoft.com/office/drawing/2014/main" id="{0250E06F-6CA4-CB54-3976-B39A9DA37E05}"/>
                        </a:ext>
                      </a:extLst>
                    </p:cNvPr>
                    <p:cNvSpPr/>
                    <p:nvPr/>
                  </p:nvSpPr>
                  <p:spPr>
                    <a:xfrm>
                      <a:off x="5439754" y="3186835"/>
                      <a:ext cx="9525" cy="40481"/>
                    </a:xfrm>
                    <a:custGeom>
                      <a:avLst/>
                      <a:gdLst>
                        <a:gd name="connsiteX0" fmla="*/ 270 w 9525"/>
                        <a:gd name="connsiteY0" fmla="*/ 114 h 40481"/>
                        <a:gd name="connsiteX1" fmla="*/ 270 w 9525"/>
                        <a:gd name="connsiteY1" fmla="*/ 40595 h 40481"/>
                      </a:gdLst>
                      <a:ahLst/>
                      <a:cxnLst>
                        <a:cxn ang="0">
                          <a:pos x="connsiteX0" y="connsiteY0"/>
                        </a:cxn>
                        <a:cxn ang="0">
                          <a:pos x="connsiteX1" y="connsiteY1"/>
                        </a:cxn>
                      </a:cxnLst>
                      <a:rect l="l" t="t" r="r" b="b"/>
                      <a:pathLst>
                        <a:path w="9525" h="40481">
                          <a:moveTo>
                            <a:pt x="270" y="114"/>
                          </a:moveTo>
                          <a:lnTo>
                            <a:pt x="270" y="4059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05" name="Freeform: Shape 1304">
                      <a:extLst>
                        <a:ext uri="{FF2B5EF4-FFF2-40B4-BE49-F238E27FC236}">
                          <a16:creationId xmlns:a16="http://schemas.microsoft.com/office/drawing/2014/main" id="{20A78B0B-32C8-B10F-1910-CFB09C12C76A}"/>
                        </a:ext>
                      </a:extLst>
                    </p:cNvPr>
                    <p:cNvSpPr/>
                    <p:nvPr/>
                  </p:nvSpPr>
                  <p:spPr>
                    <a:xfrm>
                      <a:off x="5419465" y="3207124"/>
                      <a:ext cx="40481" cy="9525"/>
                    </a:xfrm>
                    <a:custGeom>
                      <a:avLst/>
                      <a:gdLst>
                        <a:gd name="connsiteX0" fmla="*/ 40752 w 40481"/>
                        <a:gd name="connsiteY0" fmla="*/ 114 h 9525"/>
                        <a:gd name="connsiteX1" fmla="*/ 270 w 40481"/>
                        <a:gd name="connsiteY1" fmla="*/ 114 h 9525"/>
                      </a:gdLst>
                      <a:ahLst/>
                      <a:cxnLst>
                        <a:cxn ang="0">
                          <a:pos x="connsiteX0" y="connsiteY0"/>
                        </a:cxn>
                        <a:cxn ang="0">
                          <a:pos x="connsiteX1" y="connsiteY1"/>
                        </a:cxn>
                      </a:cxnLst>
                      <a:rect l="l" t="t" r="r" b="b"/>
                      <a:pathLst>
                        <a:path w="40481" h="9525">
                          <a:moveTo>
                            <a:pt x="40752" y="114"/>
                          </a:moveTo>
                          <a:lnTo>
                            <a:pt x="270" y="11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83" name="Graphic 3">
                    <a:extLst>
                      <a:ext uri="{FF2B5EF4-FFF2-40B4-BE49-F238E27FC236}">
                        <a16:creationId xmlns:a16="http://schemas.microsoft.com/office/drawing/2014/main" id="{C7DAC9E7-F2CC-94E6-D40C-25A0BCE2FC7B}"/>
                      </a:ext>
                    </a:extLst>
                  </p:cNvPr>
                  <p:cNvGrpSpPr/>
                  <p:nvPr/>
                </p:nvGrpSpPr>
                <p:grpSpPr>
                  <a:xfrm>
                    <a:off x="5589215" y="3598392"/>
                    <a:ext cx="67413" cy="67538"/>
                    <a:chOff x="5382985" y="3177215"/>
                    <a:chExt cx="40481" cy="40481"/>
                  </a:xfrm>
                  <a:solidFill>
                    <a:srgbClr val="000000"/>
                  </a:solidFill>
                </p:grpSpPr>
                <p:sp>
                  <p:nvSpPr>
                    <p:cNvPr id="1302" name="Freeform: Shape 1301">
                      <a:extLst>
                        <a:ext uri="{FF2B5EF4-FFF2-40B4-BE49-F238E27FC236}">
                          <a16:creationId xmlns:a16="http://schemas.microsoft.com/office/drawing/2014/main" id="{A88197EC-D886-3B69-08D3-12739D64BA0B}"/>
                        </a:ext>
                      </a:extLst>
                    </p:cNvPr>
                    <p:cNvSpPr/>
                    <p:nvPr/>
                  </p:nvSpPr>
                  <p:spPr>
                    <a:xfrm>
                      <a:off x="5403273" y="3177215"/>
                      <a:ext cx="9525" cy="40481"/>
                    </a:xfrm>
                    <a:custGeom>
                      <a:avLst/>
                      <a:gdLst>
                        <a:gd name="connsiteX0" fmla="*/ 267 w 9525"/>
                        <a:gd name="connsiteY0" fmla="*/ 113 h 40481"/>
                        <a:gd name="connsiteX1" fmla="*/ 267 w 9525"/>
                        <a:gd name="connsiteY1" fmla="*/ 40594 h 40481"/>
                      </a:gdLst>
                      <a:ahLst/>
                      <a:cxnLst>
                        <a:cxn ang="0">
                          <a:pos x="connsiteX0" y="connsiteY0"/>
                        </a:cxn>
                        <a:cxn ang="0">
                          <a:pos x="connsiteX1" y="connsiteY1"/>
                        </a:cxn>
                      </a:cxnLst>
                      <a:rect l="l" t="t" r="r" b="b"/>
                      <a:pathLst>
                        <a:path w="9525" h="40481">
                          <a:moveTo>
                            <a:pt x="267" y="113"/>
                          </a:moveTo>
                          <a:lnTo>
                            <a:pt x="267" y="4059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03" name="Freeform: Shape 1302">
                      <a:extLst>
                        <a:ext uri="{FF2B5EF4-FFF2-40B4-BE49-F238E27FC236}">
                          <a16:creationId xmlns:a16="http://schemas.microsoft.com/office/drawing/2014/main" id="{7A13DA0F-E891-31E9-FDF8-E6C823E3FF3C}"/>
                        </a:ext>
                      </a:extLst>
                    </p:cNvPr>
                    <p:cNvSpPr/>
                    <p:nvPr/>
                  </p:nvSpPr>
                  <p:spPr>
                    <a:xfrm>
                      <a:off x="5382985" y="3197503"/>
                      <a:ext cx="40481" cy="9525"/>
                    </a:xfrm>
                    <a:custGeom>
                      <a:avLst/>
                      <a:gdLst>
                        <a:gd name="connsiteX0" fmla="*/ 40748 w 40481"/>
                        <a:gd name="connsiteY0" fmla="*/ 113 h 9525"/>
                        <a:gd name="connsiteX1" fmla="*/ 267 w 40481"/>
                        <a:gd name="connsiteY1" fmla="*/ 113 h 9525"/>
                      </a:gdLst>
                      <a:ahLst/>
                      <a:cxnLst>
                        <a:cxn ang="0">
                          <a:pos x="connsiteX0" y="connsiteY0"/>
                        </a:cxn>
                        <a:cxn ang="0">
                          <a:pos x="connsiteX1" y="connsiteY1"/>
                        </a:cxn>
                      </a:cxnLst>
                      <a:rect l="l" t="t" r="r" b="b"/>
                      <a:pathLst>
                        <a:path w="40481" h="9525">
                          <a:moveTo>
                            <a:pt x="40748" y="113"/>
                          </a:moveTo>
                          <a:lnTo>
                            <a:pt x="267" y="11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84" name="Graphic 3">
                    <a:extLst>
                      <a:ext uri="{FF2B5EF4-FFF2-40B4-BE49-F238E27FC236}">
                        <a16:creationId xmlns:a16="http://schemas.microsoft.com/office/drawing/2014/main" id="{281A6DDC-F626-54F6-AC19-507EB46A0D10}"/>
                      </a:ext>
                    </a:extLst>
                  </p:cNvPr>
                  <p:cNvGrpSpPr/>
                  <p:nvPr/>
                </p:nvGrpSpPr>
                <p:grpSpPr>
                  <a:xfrm>
                    <a:off x="5601428" y="3598392"/>
                    <a:ext cx="67413" cy="67538"/>
                    <a:chOff x="5390319" y="3177215"/>
                    <a:chExt cx="40481" cy="40481"/>
                  </a:xfrm>
                  <a:solidFill>
                    <a:srgbClr val="000000"/>
                  </a:solidFill>
                </p:grpSpPr>
                <p:sp>
                  <p:nvSpPr>
                    <p:cNvPr id="1300" name="Freeform: Shape 1299">
                      <a:extLst>
                        <a:ext uri="{FF2B5EF4-FFF2-40B4-BE49-F238E27FC236}">
                          <a16:creationId xmlns:a16="http://schemas.microsoft.com/office/drawing/2014/main" id="{3DCD6916-D149-0127-0E7A-1F315DBAC689}"/>
                        </a:ext>
                      </a:extLst>
                    </p:cNvPr>
                    <p:cNvSpPr/>
                    <p:nvPr/>
                  </p:nvSpPr>
                  <p:spPr>
                    <a:xfrm>
                      <a:off x="5410607" y="3177215"/>
                      <a:ext cx="9525" cy="40481"/>
                    </a:xfrm>
                    <a:custGeom>
                      <a:avLst/>
                      <a:gdLst>
                        <a:gd name="connsiteX0" fmla="*/ 267 w 9525"/>
                        <a:gd name="connsiteY0" fmla="*/ 113 h 40481"/>
                        <a:gd name="connsiteX1" fmla="*/ 267 w 9525"/>
                        <a:gd name="connsiteY1" fmla="*/ 40594 h 40481"/>
                      </a:gdLst>
                      <a:ahLst/>
                      <a:cxnLst>
                        <a:cxn ang="0">
                          <a:pos x="connsiteX0" y="connsiteY0"/>
                        </a:cxn>
                        <a:cxn ang="0">
                          <a:pos x="connsiteX1" y="connsiteY1"/>
                        </a:cxn>
                      </a:cxnLst>
                      <a:rect l="l" t="t" r="r" b="b"/>
                      <a:pathLst>
                        <a:path w="9525" h="40481">
                          <a:moveTo>
                            <a:pt x="267" y="113"/>
                          </a:moveTo>
                          <a:lnTo>
                            <a:pt x="267" y="4059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01" name="Freeform: Shape 1300">
                      <a:extLst>
                        <a:ext uri="{FF2B5EF4-FFF2-40B4-BE49-F238E27FC236}">
                          <a16:creationId xmlns:a16="http://schemas.microsoft.com/office/drawing/2014/main" id="{37711EF5-6CD8-8E75-6974-129F44B9B666}"/>
                        </a:ext>
                      </a:extLst>
                    </p:cNvPr>
                    <p:cNvSpPr/>
                    <p:nvPr/>
                  </p:nvSpPr>
                  <p:spPr>
                    <a:xfrm>
                      <a:off x="5390319" y="3197503"/>
                      <a:ext cx="40481" cy="9525"/>
                    </a:xfrm>
                    <a:custGeom>
                      <a:avLst/>
                      <a:gdLst>
                        <a:gd name="connsiteX0" fmla="*/ 40749 w 40481"/>
                        <a:gd name="connsiteY0" fmla="*/ 113 h 9525"/>
                        <a:gd name="connsiteX1" fmla="*/ 267 w 40481"/>
                        <a:gd name="connsiteY1" fmla="*/ 113 h 9525"/>
                      </a:gdLst>
                      <a:ahLst/>
                      <a:cxnLst>
                        <a:cxn ang="0">
                          <a:pos x="connsiteX0" y="connsiteY0"/>
                        </a:cxn>
                        <a:cxn ang="0">
                          <a:pos x="connsiteX1" y="connsiteY1"/>
                        </a:cxn>
                      </a:cxnLst>
                      <a:rect l="l" t="t" r="r" b="b"/>
                      <a:pathLst>
                        <a:path w="40481" h="9525">
                          <a:moveTo>
                            <a:pt x="40749" y="113"/>
                          </a:moveTo>
                          <a:lnTo>
                            <a:pt x="267" y="11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85" name="Graphic 3">
                    <a:extLst>
                      <a:ext uri="{FF2B5EF4-FFF2-40B4-BE49-F238E27FC236}">
                        <a16:creationId xmlns:a16="http://schemas.microsoft.com/office/drawing/2014/main" id="{DD69D5CF-509A-8E0F-80F9-564E79F2AEAE}"/>
                      </a:ext>
                    </a:extLst>
                  </p:cNvPr>
                  <p:cNvGrpSpPr/>
                  <p:nvPr/>
                </p:nvGrpSpPr>
                <p:grpSpPr>
                  <a:xfrm>
                    <a:off x="5607455" y="3598392"/>
                    <a:ext cx="67413" cy="67538"/>
                    <a:chOff x="5393938" y="3177215"/>
                    <a:chExt cx="40481" cy="40481"/>
                  </a:xfrm>
                  <a:solidFill>
                    <a:srgbClr val="000000"/>
                  </a:solidFill>
                </p:grpSpPr>
                <p:sp>
                  <p:nvSpPr>
                    <p:cNvPr id="1298" name="Freeform: Shape 1297">
                      <a:extLst>
                        <a:ext uri="{FF2B5EF4-FFF2-40B4-BE49-F238E27FC236}">
                          <a16:creationId xmlns:a16="http://schemas.microsoft.com/office/drawing/2014/main" id="{917A6034-1A33-F923-15CC-39321A42FDFE}"/>
                        </a:ext>
                      </a:extLst>
                    </p:cNvPr>
                    <p:cNvSpPr/>
                    <p:nvPr/>
                  </p:nvSpPr>
                  <p:spPr>
                    <a:xfrm>
                      <a:off x="5414227" y="3177215"/>
                      <a:ext cx="9525" cy="40481"/>
                    </a:xfrm>
                    <a:custGeom>
                      <a:avLst/>
                      <a:gdLst>
                        <a:gd name="connsiteX0" fmla="*/ 268 w 9525"/>
                        <a:gd name="connsiteY0" fmla="*/ 113 h 40481"/>
                        <a:gd name="connsiteX1" fmla="*/ 268 w 9525"/>
                        <a:gd name="connsiteY1" fmla="*/ 40594 h 40481"/>
                      </a:gdLst>
                      <a:ahLst/>
                      <a:cxnLst>
                        <a:cxn ang="0">
                          <a:pos x="connsiteX0" y="connsiteY0"/>
                        </a:cxn>
                        <a:cxn ang="0">
                          <a:pos x="connsiteX1" y="connsiteY1"/>
                        </a:cxn>
                      </a:cxnLst>
                      <a:rect l="l" t="t" r="r" b="b"/>
                      <a:pathLst>
                        <a:path w="9525" h="40481">
                          <a:moveTo>
                            <a:pt x="268" y="113"/>
                          </a:moveTo>
                          <a:lnTo>
                            <a:pt x="268" y="4059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99" name="Freeform: Shape 1298">
                      <a:extLst>
                        <a:ext uri="{FF2B5EF4-FFF2-40B4-BE49-F238E27FC236}">
                          <a16:creationId xmlns:a16="http://schemas.microsoft.com/office/drawing/2014/main" id="{5AC61F84-12E7-3A53-A38A-5C0A21D1C68E}"/>
                        </a:ext>
                      </a:extLst>
                    </p:cNvPr>
                    <p:cNvSpPr/>
                    <p:nvPr/>
                  </p:nvSpPr>
                  <p:spPr>
                    <a:xfrm>
                      <a:off x="5393938" y="3197503"/>
                      <a:ext cx="40481" cy="9525"/>
                    </a:xfrm>
                    <a:custGeom>
                      <a:avLst/>
                      <a:gdLst>
                        <a:gd name="connsiteX0" fmla="*/ 40749 w 40481"/>
                        <a:gd name="connsiteY0" fmla="*/ 113 h 9525"/>
                        <a:gd name="connsiteX1" fmla="*/ 268 w 40481"/>
                        <a:gd name="connsiteY1" fmla="*/ 113 h 9525"/>
                      </a:gdLst>
                      <a:ahLst/>
                      <a:cxnLst>
                        <a:cxn ang="0">
                          <a:pos x="connsiteX0" y="connsiteY0"/>
                        </a:cxn>
                        <a:cxn ang="0">
                          <a:pos x="connsiteX1" y="connsiteY1"/>
                        </a:cxn>
                      </a:cxnLst>
                      <a:rect l="l" t="t" r="r" b="b"/>
                      <a:pathLst>
                        <a:path w="40481" h="9525">
                          <a:moveTo>
                            <a:pt x="40749" y="113"/>
                          </a:moveTo>
                          <a:lnTo>
                            <a:pt x="268" y="11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86" name="Graphic 3">
                    <a:extLst>
                      <a:ext uri="{FF2B5EF4-FFF2-40B4-BE49-F238E27FC236}">
                        <a16:creationId xmlns:a16="http://schemas.microsoft.com/office/drawing/2014/main" id="{F4E6C834-AB27-89C4-754D-D0234B8E7B48}"/>
                      </a:ext>
                    </a:extLst>
                  </p:cNvPr>
                  <p:cNvGrpSpPr/>
                  <p:nvPr/>
                </p:nvGrpSpPr>
                <p:grpSpPr>
                  <a:xfrm>
                    <a:off x="5564945" y="3582659"/>
                    <a:ext cx="67413" cy="67538"/>
                    <a:chOff x="5368411" y="3167785"/>
                    <a:chExt cx="40481" cy="40481"/>
                  </a:xfrm>
                  <a:solidFill>
                    <a:srgbClr val="000000"/>
                  </a:solidFill>
                </p:grpSpPr>
                <p:sp>
                  <p:nvSpPr>
                    <p:cNvPr id="1296" name="Freeform: Shape 1295">
                      <a:extLst>
                        <a:ext uri="{FF2B5EF4-FFF2-40B4-BE49-F238E27FC236}">
                          <a16:creationId xmlns:a16="http://schemas.microsoft.com/office/drawing/2014/main" id="{52D805B3-17DA-AAC9-5540-BC56A0DAA3FF}"/>
                        </a:ext>
                      </a:extLst>
                    </p:cNvPr>
                    <p:cNvSpPr/>
                    <p:nvPr/>
                  </p:nvSpPr>
                  <p:spPr>
                    <a:xfrm>
                      <a:off x="5388700" y="3167785"/>
                      <a:ext cx="9525" cy="40481"/>
                    </a:xfrm>
                    <a:custGeom>
                      <a:avLst/>
                      <a:gdLst>
                        <a:gd name="connsiteX0" fmla="*/ 265 w 9525"/>
                        <a:gd name="connsiteY0" fmla="*/ 112 h 40481"/>
                        <a:gd name="connsiteX1" fmla="*/ 265 w 9525"/>
                        <a:gd name="connsiteY1" fmla="*/ 40593 h 40481"/>
                      </a:gdLst>
                      <a:ahLst/>
                      <a:cxnLst>
                        <a:cxn ang="0">
                          <a:pos x="connsiteX0" y="connsiteY0"/>
                        </a:cxn>
                        <a:cxn ang="0">
                          <a:pos x="connsiteX1" y="connsiteY1"/>
                        </a:cxn>
                      </a:cxnLst>
                      <a:rect l="l" t="t" r="r" b="b"/>
                      <a:pathLst>
                        <a:path w="9525" h="40481">
                          <a:moveTo>
                            <a:pt x="265" y="112"/>
                          </a:moveTo>
                          <a:lnTo>
                            <a:pt x="265" y="4059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97" name="Freeform: Shape 1296">
                      <a:extLst>
                        <a:ext uri="{FF2B5EF4-FFF2-40B4-BE49-F238E27FC236}">
                          <a16:creationId xmlns:a16="http://schemas.microsoft.com/office/drawing/2014/main" id="{3000BF94-493A-B6A5-7868-2CACEA942B4A}"/>
                        </a:ext>
                      </a:extLst>
                    </p:cNvPr>
                    <p:cNvSpPr/>
                    <p:nvPr/>
                  </p:nvSpPr>
                  <p:spPr>
                    <a:xfrm>
                      <a:off x="5368411" y="3188074"/>
                      <a:ext cx="40481" cy="9525"/>
                    </a:xfrm>
                    <a:custGeom>
                      <a:avLst/>
                      <a:gdLst>
                        <a:gd name="connsiteX0" fmla="*/ 40746 w 40481"/>
                        <a:gd name="connsiteY0" fmla="*/ 112 h 9525"/>
                        <a:gd name="connsiteX1" fmla="*/ 265 w 40481"/>
                        <a:gd name="connsiteY1" fmla="*/ 112 h 9525"/>
                      </a:gdLst>
                      <a:ahLst/>
                      <a:cxnLst>
                        <a:cxn ang="0">
                          <a:pos x="connsiteX0" y="connsiteY0"/>
                        </a:cxn>
                        <a:cxn ang="0">
                          <a:pos x="connsiteX1" y="connsiteY1"/>
                        </a:cxn>
                      </a:cxnLst>
                      <a:rect l="l" t="t" r="r" b="b"/>
                      <a:pathLst>
                        <a:path w="40481" h="9525">
                          <a:moveTo>
                            <a:pt x="40746" y="112"/>
                          </a:moveTo>
                          <a:lnTo>
                            <a:pt x="265" y="11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87" name="Graphic 3">
                    <a:extLst>
                      <a:ext uri="{FF2B5EF4-FFF2-40B4-BE49-F238E27FC236}">
                        <a16:creationId xmlns:a16="http://schemas.microsoft.com/office/drawing/2014/main" id="{E1CCCD67-3C2E-D095-F750-CB285788F48B}"/>
                      </a:ext>
                    </a:extLst>
                  </p:cNvPr>
                  <p:cNvGrpSpPr/>
                  <p:nvPr/>
                </p:nvGrpSpPr>
                <p:grpSpPr>
                  <a:xfrm>
                    <a:off x="5558918" y="3568516"/>
                    <a:ext cx="67413" cy="67538"/>
                    <a:chOff x="5364792" y="3159308"/>
                    <a:chExt cx="40481" cy="40481"/>
                  </a:xfrm>
                  <a:solidFill>
                    <a:srgbClr val="000000"/>
                  </a:solidFill>
                </p:grpSpPr>
                <p:sp>
                  <p:nvSpPr>
                    <p:cNvPr id="1294" name="Freeform: Shape 1293">
                      <a:extLst>
                        <a:ext uri="{FF2B5EF4-FFF2-40B4-BE49-F238E27FC236}">
                          <a16:creationId xmlns:a16="http://schemas.microsoft.com/office/drawing/2014/main" id="{C910E9CC-5A0E-8819-0085-F9B75DE8E449}"/>
                        </a:ext>
                      </a:extLst>
                    </p:cNvPr>
                    <p:cNvSpPr/>
                    <p:nvPr/>
                  </p:nvSpPr>
                  <p:spPr>
                    <a:xfrm>
                      <a:off x="5385080" y="3159308"/>
                      <a:ext cx="9525" cy="40481"/>
                    </a:xfrm>
                    <a:custGeom>
                      <a:avLst/>
                      <a:gdLst>
                        <a:gd name="connsiteX0" fmla="*/ 265 w 9525"/>
                        <a:gd name="connsiteY0" fmla="*/ 111 h 40481"/>
                        <a:gd name="connsiteX1" fmla="*/ 265 w 9525"/>
                        <a:gd name="connsiteY1" fmla="*/ 40592 h 40481"/>
                      </a:gdLst>
                      <a:ahLst/>
                      <a:cxnLst>
                        <a:cxn ang="0">
                          <a:pos x="connsiteX0" y="connsiteY0"/>
                        </a:cxn>
                        <a:cxn ang="0">
                          <a:pos x="connsiteX1" y="connsiteY1"/>
                        </a:cxn>
                      </a:cxnLst>
                      <a:rect l="l" t="t" r="r" b="b"/>
                      <a:pathLst>
                        <a:path w="9525" h="40481">
                          <a:moveTo>
                            <a:pt x="265" y="111"/>
                          </a:moveTo>
                          <a:lnTo>
                            <a:pt x="265" y="4059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95" name="Freeform: Shape 1294">
                      <a:extLst>
                        <a:ext uri="{FF2B5EF4-FFF2-40B4-BE49-F238E27FC236}">
                          <a16:creationId xmlns:a16="http://schemas.microsoft.com/office/drawing/2014/main" id="{6D3A9DFC-61B7-EC11-985A-C77D6DEBF045}"/>
                        </a:ext>
                      </a:extLst>
                    </p:cNvPr>
                    <p:cNvSpPr/>
                    <p:nvPr/>
                  </p:nvSpPr>
                  <p:spPr>
                    <a:xfrm>
                      <a:off x="5364792" y="3179596"/>
                      <a:ext cx="40481" cy="9525"/>
                    </a:xfrm>
                    <a:custGeom>
                      <a:avLst/>
                      <a:gdLst>
                        <a:gd name="connsiteX0" fmla="*/ 40746 w 40481"/>
                        <a:gd name="connsiteY0" fmla="*/ 111 h 9525"/>
                        <a:gd name="connsiteX1" fmla="*/ 265 w 40481"/>
                        <a:gd name="connsiteY1" fmla="*/ 111 h 9525"/>
                      </a:gdLst>
                      <a:ahLst/>
                      <a:cxnLst>
                        <a:cxn ang="0">
                          <a:pos x="connsiteX0" y="connsiteY0"/>
                        </a:cxn>
                        <a:cxn ang="0">
                          <a:pos x="connsiteX1" y="connsiteY1"/>
                        </a:cxn>
                      </a:cxnLst>
                      <a:rect l="l" t="t" r="r" b="b"/>
                      <a:pathLst>
                        <a:path w="40481" h="9525">
                          <a:moveTo>
                            <a:pt x="40746" y="111"/>
                          </a:moveTo>
                          <a:lnTo>
                            <a:pt x="265" y="11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88" name="Graphic 3">
                    <a:extLst>
                      <a:ext uri="{FF2B5EF4-FFF2-40B4-BE49-F238E27FC236}">
                        <a16:creationId xmlns:a16="http://schemas.microsoft.com/office/drawing/2014/main" id="{C9E31B96-5735-51D6-732F-3A76B2A0C7BF}"/>
                      </a:ext>
                    </a:extLst>
                  </p:cNvPr>
                  <p:cNvGrpSpPr/>
                  <p:nvPr/>
                </p:nvGrpSpPr>
                <p:grpSpPr>
                  <a:xfrm>
                    <a:off x="5534650" y="3540389"/>
                    <a:ext cx="67413" cy="67538"/>
                    <a:chOff x="5350219" y="3142449"/>
                    <a:chExt cx="40481" cy="40481"/>
                  </a:xfrm>
                  <a:solidFill>
                    <a:srgbClr val="000000"/>
                  </a:solidFill>
                </p:grpSpPr>
                <p:sp>
                  <p:nvSpPr>
                    <p:cNvPr id="1292" name="Freeform: Shape 1291">
                      <a:extLst>
                        <a:ext uri="{FF2B5EF4-FFF2-40B4-BE49-F238E27FC236}">
                          <a16:creationId xmlns:a16="http://schemas.microsoft.com/office/drawing/2014/main" id="{9C0D7F72-FF3F-B90E-8195-3A67863F848F}"/>
                        </a:ext>
                      </a:extLst>
                    </p:cNvPr>
                    <p:cNvSpPr/>
                    <p:nvPr/>
                  </p:nvSpPr>
                  <p:spPr>
                    <a:xfrm>
                      <a:off x="5370507" y="3142449"/>
                      <a:ext cx="9525" cy="40481"/>
                    </a:xfrm>
                    <a:custGeom>
                      <a:avLst/>
                      <a:gdLst>
                        <a:gd name="connsiteX0" fmla="*/ 263 w 9525"/>
                        <a:gd name="connsiteY0" fmla="*/ 109 h 40481"/>
                        <a:gd name="connsiteX1" fmla="*/ 263 w 9525"/>
                        <a:gd name="connsiteY1" fmla="*/ 40590 h 40481"/>
                      </a:gdLst>
                      <a:ahLst/>
                      <a:cxnLst>
                        <a:cxn ang="0">
                          <a:pos x="connsiteX0" y="connsiteY0"/>
                        </a:cxn>
                        <a:cxn ang="0">
                          <a:pos x="connsiteX1" y="connsiteY1"/>
                        </a:cxn>
                      </a:cxnLst>
                      <a:rect l="l" t="t" r="r" b="b"/>
                      <a:pathLst>
                        <a:path w="9525" h="40481">
                          <a:moveTo>
                            <a:pt x="263" y="109"/>
                          </a:moveTo>
                          <a:lnTo>
                            <a:pt x="263" y="4059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93" name="Freeform: Shape 1292">
                      <a:extLst>
                        <a:ext uri="{FF2B5EF4-FFF2-40B4-BE49-F238E27FC236}">
                          <a16:creationId xmlns:a16="http://schemas.microsoft.com/office/drawing/2014/main" id="{FEF38F29-DD24-AE51-9B00-1BB07E2C62AD}"/>
                        </a:ext>
                      </a:extLst>
                    </p:cNvPr>
                    <p:cNvSpPr/>
                    <p:nvPr/>
                  </p:nvSpPr>
                  <p:spPr>
                    <a:xfrm>
                      <a:off x="5350219" y="3162737"/>
                      <a:ext cx="40481" cy="9525"/>
                    </a:xfrm>
                    <a:custGeom>
                      <a:avLst/>
                      <a:gdLst>
                        <a:gd name="connsiteX0" fmla="*/ 40744 w 40481"/>
                        <a:gd name="connsiteY0" fmla="*/ 109 h 9525"/>
                        <a:gd name="connsiteX1" fmla="*/ 263 w 40481"/>
                        <a:gd name="connsiteY1" fmla="*/ 109 h 9525"/>
                      </a:gdLst>
                      <a:ahLst/>
                      <a:cxnLst>
                        <a:cxn ang="0">
                          <a:pos x="connsiteX0" y="connsiteY0"/>
                        </a:cxn>
                        <a:cxn ang="0">
                          <a:pos x="connsiteX1" y="connsiteY1"/>
                        </a:cxn>
                      </a:cxnLst>
                      <a:rect l="l" t="t" r="r" b="b"/>
                      <a:pathLst>
                        <a:path w="40481" h="9525">
                          <a:moveTo>
                            <a:pt x="40744" y="109"/>
                          </a:moveTo>
                          <a:lnTo>
                            <a:pt x="263" y="10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89" name="Graphic 3">
                    <a:extLst>
                      <a:ext uri="{FF2B5EF4-FFF2-40B4-BE49-F238E27FC236}">
                        <a16:creationId xmlns:a16="http://schemas.microsoft.com/office/drawing/2014/main" id="{70700C23-77DD-803B-14BE-32F68C47F9E2}"/>
                      </a:ext>
                    </a:extLst>
                  </p:cNvPr>
                  <p:cNvGrpSpPr/>
                  <p:nvPr/>
                </p:nvGrpSpPr>
                <p:grpSpPr>
                  <a:xfrm>
                    <a:off x="5413147" y="3511625"/>
                    <a:ext cx="67413" cy="67538"/>
                    <a:chOff x="5277257" y="3125209"/>
                    <a:chExt cx="40481" cy="40481"/>
                  </a:xfrm>
                  <a:solidFill>
                    <a:srgbClr val="000000"/>
                  </a:solidFill>
                </p:grpSpPr>
                <p:sp>
                  <p:nvSpPr>
                    <p:cNvPr id="1290" name="Freeform: Shape 1289">
                      <a:extLst>
                        <a:ext uri="{FF2B5EF4-FFF2-40B4-BE49-F238E27FC236}">
                          <a16:creationId xmlns:a16="http://schemas.microsoft.com/office/drawing/2014/main" id="{F3BF919E-6633-30B4-1080-92407010581B}"/>
                        </a:ext>
                      </a:extLst>
                    </p:cNvPr>
                    <p:cNvSpPr/>
                    <p:nvPr/>
                  </p:nvSpPr>
                  <p:spPr>
                    <a:xfrm>
                      <a:off x="5297545" y="3125209"/>
                      <a:ext cx="9525" cy="40481"/>
                    </a:xfrm>
                    <a:custGeom>
                      <a:avLst/>
                      <a:gdLst>
                        <a:gd name="connsiteX0" fmla="*/ 256 w 9525"/>
                        <a:gd name="connsiteY0" fmla="*/ 107 h 40481"/>
                        <a:gd name="connsiteX1" fmla="*/ 256 w 9525"/>
                        <a:gd name="connsiteY1" fmla="*/ 40589 h 40481"/>
                      </a:gdLst>
                      <a:ahLst/>
                      <a:cxnLst>
                        <a:cxn ang="0">
                          <a:pos x="connsiteX0" y="connsiteY0"/>
                        </a:cxn>
                        <a:cxn ang="0">
                          <a:pos x="connsiteX1" y="connsiteY1"/>
                        </a:cxn>
                      </a:cxnLst>
                      <a:rect l="l" t="t" r="r" b="b"/>
                      <a:pathLst>
                        <a:path w="9525" h="40481">
                          <a:moveTo>
                            <a:pt x="256" y="107"/>
                          </a:moveTo>
                          <a:lnTo>
                            <a:pt x="256" y="4058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91" name="Freeform: Shape 1290">
                      <a:extLst>
                        <a:ext uri="{FF2B5EF4-FFF2-40B4-BE49-F238E27FC236}">
                          <a16:creationId xmlns:a16="http://schemas.microsoft.com/office/drawing/2014/main" id="{B91D2211-4EFC-33D0-F8E7-5D6C92120D49}"/>
                        </a:ext>
                      </a:extLst>
                    </p:cNvPr>
                    <p:cNvSpPr/>
                    <p:nvPr/>
                  </p:nvSpPr>
                  <p:spPr>
                    <a:xfrm>
                      <a:off x="5277257" y="3145497"/>
                      <a:ext cx="40481" cy="9525"/>
                    </a:xfrm>
                    <a:custGeom>
                      <a:avLst/>
                      <a:gdLst>
                        <a:gd name="connsiteX0" fmla="*/ 40737 w 40481"/>
                        <a:gd name="connsiteY0" fmla="*/ 107 h 9525"/>
                        <a:gd name="connsiteX1" fmla="*/ 256 w 40481"/>
                        <a:gd name="connsiteY1" fmla="*/ 107 h 9525"/>
                      </a:gdLst>
                      <a:ahLst/>
                      <a:cxnLst>
                        <a:cxn ang="0">
                          <a:pos x="connsiteX0" y="connsiteY0"/>
                        </a:cxn>
                        <a:cxn ang="0">
                          <a:pos x="connsiteX1" y="connsiteY1"/>
                        </a:cxn>
                      </a:cxnLst>
                      <a:rect l="l" t="t" r="r" b="b"/>
                      <a:pathLst>
                        <a:path w="40481" h="9525">
                          <a:moveTo>
                            <a:pt x="40737" y="107"/>
                          </a:moveTo>
                          <a:lnTo>
                            <a:pt x="256" y="10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90" name="Graphic 3">
                    <a:extLst>
                      <a:ext uri="{FF2B5EF4-FFF2-40B4-BE49-F238E27FC236}">
                        <a16:creationId xmlns:a16="http://schemas.microsoft.com/office/drawing/2014/main" id="{9DF316A8-17EA-26E6-1DC7-DFA618FB9682}"/>
                      </a:ext>
                    </a:extLst>
                  </p:cNvPr>
                  <p:cNvGrpSpPr/>
                  <p:nvPr/>
                </p:nvGrpSpPr>
                <p:grpSpPr>
                  <a:xfrm>
                    <a:off x="5388878" y="3477140"/>
                    <a:ext cx="67413" cy="67538"/>
                    <a:chOff x="5262684" y="3104539"/>
                    <a:chExt cx="40481" cy="40481"/>
                  </a:xfrm>
                  <a:solidFill>
                    <a:srgbClr val="000000"/>
                  </a:solidFill>
                </p:grpSpPr>
                <p:sp>
                  <p:nvSpPr>
                    <p:cNvPr id="1288" name="Freeform: Shape 1287">
                      <a:extLst>
                        <a:ext uri="{FF2B5EF4-FFF2-40B4-BE49-F238E27FC236}">
                          <a16:creationId xmlns:a16="http://schemas.microsoft.com/office/drawing/2014/main" id="{39D5CB7F-1164-D29C-4B6A-A12168654C9E}"/>
                        </a:ext>
                      </a:extLst>
                    </p:cNvPr>
                    <p:cNvSpPr/>
                    <p:nvPr/>
                  </p:nvSpPr>
                  <p:spPr>
                    <a:xfrm>
                      <a:off x="5282972" y="3104539"/>
                      <a:ext cx="9525" cy="40481"/>
                    </a:xfrm>
                    <a:custGeom>
                      <a:avLst/>
                      <a:gdLst>
                        <a:gd name="connsiteX0" fmla="*/ 254 w 9525"/>
                        <a:gd name="connsiteY0" fmla="*/ 105 h 40481"/>
                        <a:gd name="connsiteX1" fmla="*/ 254 w 9525"/>
                        <a:gd name="connsiteY1" fmla="*/ 40586 h 40481"/>
                      </a:gdLst>
                      <a:ahLst/>
                      <a:cxnLst>
                        <a:cxn ang="0">
                          <a:pos x="connsiteX0" y="connsiteY0"/>
                        </a:cxn>
                        <a:cxn ang="0">
                          <a:pos x="connsiteX1" y="connsiteY1"/>
                        </a:cxn>
                      </a:cxnLst>
                      <a:rect l="l" t="t" r="r" b="b"/>
                      <a:pathLst>
                        <a:path w="9525" h="40481">
                          <a:moveTo>
                            <a:pt x="254" y="105"/>
                          </a:moveTo>
                          <a:lnTo>
                            <a:pt x="254" y="4058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89" name="Freeform: Shape 1288">
                      <a:extLst>
                        <a:ext uri="{FF2B5EF4-FFF2-40B4-BE49-F238E27FC236}">
                          <a16:creationId xmlns:a16="http://schemas.microsoft.com/office/drawing/2014/main" id="{5A2262D4-C5C0-915E-86DC-01469052B3C4}"/>
                        </a:ext>
                      </a:extLst>
                    </p:cNvPr>
                    <p:cNvSpPr/>
                    <p:nvPr/>
                  </p:nvSpPr>
                  <p:spPr>
                    <a:xfrm>
                      <a:off x="5262684" y="3124828"/>
                      <a:ext cx="40481" cy="9525"/>
                    </a:xfrm>
                    <a:custGeom>
                      <a:avLst/>
                      <a:gdLst>
                        <a:gd name="connsiteX0" fmla="*/ 40735 w 40481"/>
                        <a:gd name="connsiteY0" fmla="*/ 105 h 9525"/>
                        <a:gd name="connsiteX1" fmla="*/ 254 w 40481"/>
                        <a:gd name="connsiteY1" fmla="*/ 105 h 9525"/>
                      </a:gdLst>
                      <a:ahLst/>
                      <a:cxnLst>
                        <a:cxn ang="0">
                          <a:pos x="connsiteX0" y="connsiteY0"/>
                        </a:cxn>
                        <a:cxn ang="0">
                          <a:pos x="connsiteX1" y="connsiteY1"/>
                        </a:cxn>
                      </a:cxnLst>
                      <a:rect l="l" t="t" r="r" b="b"/>
                      <a:pathLst>
                        <a:path w="40481" h="9525">
                          <a:moveTo>
                            <a:pt x="40735" y="105"/>
                          </a:moveTo>
                          <a:lnTo>
                            <a:pt x="254" y="10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91" name="Graphic 3">
                    <a:extLst>
                      <a:ext uri="{FF2B5EF4-FFF2-40B4-BE49-F238E27FC236}">
                        <a16:creationId xmlns:a16="http://schemas.microsoft.com/office/drawing/2014/main" id="{5554D0DB-8A0E-6CFD-C513-AFB8209EA617}"/>
                      </a:ext>
                    </a:extLst>
                  </p:cNvPr>
                  <p:cNvGrpSpPr/>
                  <p:nvPr/>
                </p:nvGrpSpPr>
                <p:grpSpPr>
                  <a:xfrm>
                    <a:off x="5364610" y="3455211"/>
                    <a:ext cx="67413" cy="67538"/>
                    <a:chOff x="5248111" y="3091395"/>
                    <a:chExt cx="40481" cy="40481"/>
                  </a:xfrm>
                  <a:solidFill>
                    <a:srgbClr val="000000"/>
                  </a:solidFill>
                </p:grpSpPr>
                <p:sp>
                  <p:nvSpPr>
                    <p:cNvPr id="1286" name="Freeform: Shape 1285">
                      <a:extLst>
                        <a:ext uri="{FF2B5EF4-FFF2-40B4-BE49-F238E27FC236}">
                          <a16:creationId xmlns:a16="http://schemas.microsoft.com/office/drawing/2014/main" id="{E785EE3F-0CDA-92AA-3769-9CF19DD16EB2}"/>
                        </a:ext>
                      </a:extLst>
                    </p:cNvPr>
                    <p:cNvSpPr/>
                    <p:nvPr/>
                  </p:nvSpPr>
                  <p:spPr>
                    <a:xfrm>
                      <a:off x="5268399" y="3091395"/>
                      <a:ext cx="9525" cy="40481"/>
                    </a:xfrm>
                    <a:custGeom>
                      <a:avLst/>
                      <a:gdLst>
                        <a:gd name="connsiteX0" fmla="*/ 252 w 9525"/>
                        <a:gd name="connsiteY0" fmla="*/ 104 h 40481"/>
                        <a:gd name="connsiteX1" fmla="*/ 252 w 9525"/>
                        <a:gd name="connsiteY1" fmla="*/ 40585 h 40481"/>
                      </a:gdLst>
                      <a:ahLst/>
                      <a:cxnLst>
                        <a:cxn ang="0">
                          <a:pos x="connsiteX0" y="connsiteY0"/>
                        </a:cxn>
                        <a:cxn ang="0">
                          <a:pos x="connsiteX1" y="connsiteY1"/>
                        </a:cxn>
                      </a:cxnLst>
                      <a:rect l="l" t="t" r="r" b="b"/>
                      <a:pathLst>
                        <a:path w="9525" h="40481">
                          <a:moveTo>
                            <a:pt x="252" y="104"/>
                          </a:moveTo>
                          <a:lnTo>
                            <a:pt x="252" y="4058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87" name="Freeform: Shape 1286">
                      <a:extLst>
                        <a:ext uri="{FF2B5EF4-FFF2-40B4-BE49-F238E27FC236}">
                          <a16:creationId xmlns:a16="http://schemas.microsoft.com/office/drawing/2014/main" id="{96EC3E54-9E97-47F0-701B-82123F7824B6}"/>
                        </a:ext>
                      </a:extLst>
                    </p:cNvPr>
                    <p:cNvSpPr/>
                    <p:nvPr/>
                  </p:nvSpPr>
                  <p:spPr>
                    <a:xfrm>
                      <a:off x="5248111" y="3111683"/>
                      <a:ext cx="40481" cy="9525"/>
                    </a:xfrm>
                    <a:custGeom>
                      <a:avLst/>
                      <a:gdLst>
                        <a:gd name="connsiteX0" fmla="*/ 40734 w 40481"/>
                        <a:gd name="connsiteY0" fmla="*/ 104 h 9525"/>
                        <a:gd name="connsiteX1" fmla="*/ 252 w 40481"/>
                        <a:gd name="connsiteY1" fmla="*/ 104 h 9525"/>
                      </a:gdLst>
                      <a:ahLst/>
                      <a:cxnLst>
                        <a:cxn ang="0">
                          <a:pos x="connsiteX0" y="connsiteY0"/>
                        </a:cxn>
                        <a:cxn ang="0">
                          <a:pos x="connsiteX1" y="connsiteY1"/>
                        </a:cxn>
                      </a:cxnLst>
                      <a:rect l="l" t="t" r="r" b="b"/>
                      <a:pathLst>
                        <a:path w="40481" h="9525">
                          <a:moveTo>
                            <a:pt x="40734" y="104"/>
                          </a:moveTo>
                          <a:lnTo>
                            <a:pt x="252" y="10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92" name="Graphic 3">
                    <a:extLst>
                      <a:ext uri="{FF2B5EF4-FFF2-40B4-BE49-F238E27FC236}">
                        <a16:creationId xmlns:a16="http://schemas.microsoft.com/office/drawing/2014/main" id="{3E2D5695-AEFF-93D4-A0AB-3667F511BD17}"/>
                      </a:ext>
                    </a:extLst>
                  </p:cNvPr>
                  <p:cNvGrpSpPr/>
                  <p:nvPr/>
                </p:nvGrpSpPr>
                <p:grpSpPr>
                  <a:xfrm>
                    <a:off x="5352395" y="3455211"/>
                    <a:ext cx="67413" cy="67538"/>
                    <a:chOff x="5240776" y="3091395"/>
                    <a:chExt cx="40481" cy="40481"/>
                  </a:xfrm>
                  <a:solidFill>
                    <a:srgbClr val="000000"/>
                  </a:solidFill>
                </p:grpSpPr>
                <p:sp>
                  <p:nvSpPr>
                    <p:cNvPr id="1284" name="Freeform: Shape 1283">
                      <a:extLst>
                        <a:ext uri="{FF2B5EF4-FFF2-40B4-BE49-F238E27FC236}">
                          <a16:creationId xmlns:a16="http://schemas.microsoft.com/office/drawing/2014/main" id="{B08DD779-E950-DD89-B163-62FC79041A4D}"/>
                        </a:ext>
                      </a:extLst>
                    </p:cNvPr>
                    <p:cNvSpPr/>
                    <p:nvPr/>
                  </p:nvSpPr>
                  <p:spPr>
                    <a:xfrm>
                      <a:off x="5261065" y="3091395"/>
                      <a:ext cx="9525" cy="40481"/>
                    </a:xfrm>
                    <a:custGeom>
                      <a:avLst/>
                      <a:gdLst>
                        <a:gd name="connsiteX0" fmla="*/ 252 w 9525"/>
                        <a:gd name="connsiteY0" fmla="*/ 104 h 40481"/>
                        <a:gd name="connsiteX1" fmla="*/ 252 w 9525"/>
                        <a:gd name="connsiteY1" fmla="*/ 40585 h 40481"/>
                      </a:gdLst>
                      <a:ahLst/>
                      <a:cxnLst>
                        <a:cxn ang="0">
                          <a:pos x="connsiteX0" y="connsiteY0"/>
                        </a:cxn>
                        <a:cxn ang="0">
                          <a:pos x="connsiteX1" y="connsiteY1"/>
                        </a:cxn>
                      </a:cxnLst>
                      <a:rect l="l" t="t" r="r" b="b"/>
                      <a:pathLst>
                        <a:path w="9525" h="40481">
                          <a:moveTo>
                            <a:pt x="252" y="104"/>
                          </a:moveTo>
                          <a:lnTo>
                            <a:pt x="252" y="4058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85" name="Freeform: Shape 1284">
                      <a:extLst>
                        <a:ext uri="{FF2B5EF4-FFF2-40B4-BE49-F238E27FC236}">
                          <a16:creationId xmlns:a16="http://schemas.microsoft.com/office/drawing/2014/main" id="{740D9D78-D161-3211-5DC9-7E6D3115CC3C}"/>
                        </a:ext>
                      </a:extLst>
                    </p:cNvPr>
                    <p:cNvSpPr/>
                    <p:nvPr/>
                  </p:nvSpPr>
                  <p:spPr>
                    <a:xfrm>
                      <a:off x="5240776" y="3111683"/>
                      <a:ext cx="40481" cy="9525"/>
                    </a:xfrm>
                    <a:custGeom>
                      <a:avLst/>
                      <a:gdLst>
                        <a:gd name="connsiteX0" fmla="*/ 40733 w 40481"/>
                        <a:gd name="connsiteY0" fmla="*/ 104 h 9525"/>
                        <a:gd name="connsiteX1" fmla="*/ 252 w 40481"/>
                        <a:gd name="connsiteY1" fmla="*/ 104 h 9525"/>
                      </a:gdLst>
                      <a:ahLst/>
                      <a:cxnLst>
                        <a:cxn ang="0">
                          <a:pos x="connsiteX0" y="connsiteY0"/>
                        </a:cxn>
                        <a:cxn ang="0">
                          <a:pos x="connsiteX1" y="connsiteY1"/>
                        </a:cxn>
                      </a:cxnLst>
                      <a:rect l="l" t="t" r="r" b="b"/>
                      <a:pathLst>
                        <a:path w="40481" h="9525">
                          <a:moveTo>
                            <a:pt x="40733" y="104"/>
                          </a:moveTo>
                          <a:lnTo>
                            <a:pt x="252" y="10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93" name="Graphic 3">
                    <a:extLst>
                      <a:ext uri="{FF2B5EF4-FFF2-40B4-BE49-F238E27FC236}">
                        <a16:creationId xmlns:a16="http://schemas.microsoft.com/office/drawing/2014/main" id="{F1CF6CF8-8E73-82B2-F362-3EE74035FAC8}"/>
                      </a:ext>
                    </a:extLst>
                  </p:cNvPr>
                  <p:cNvGrpSpPr/>
                  <p:nvPr/>
                </p:nvGrpSpPr>
                <p:grpSpPr>
                  <a:xfrm>
                    <a:off x="5309885" y="3413574"/>
                    <a:ext cx="67413" cy="67538"/>
                    <a:chOff x="5215249" y="3066439"/>
                    <a:chExt cx="40481" cy="40481"/>
                  </a:xfrm>
                  <a:solidFill>
                    <a:srgbClr val="000000"/>
                  </a:solidFill>
                </p:grpSpPr>
                <p:sp>
                  <p:nvSpPr>
                    <p:cNvPr id="1282" name="Freeform: Shape 1281">
                      <a:extLst>
                        <a:ext uri="{FF2B5EF4-FFF2-40B4-BE49-F238E27FC236}">
                          <a16:creationId xmlns:a16="http://schemas.microsoft.com/office/drawing/2014/main" id="{FFC2B060-1E48-6340-C018-5FC943F7B8FB}"/>
                        </a:ext>
                      </a:extLst>
                    </p:cNvPr>
                    <p:cNvSpPr/>
                    <p:nvPr/>
                  </p:nvSpPr>
                  <p:spPr>
                    <a:xfrm>
                      <a:off x="5235538" y="3066439"/>
                      <a:ext cx="9525" cy="40481"/>
                    </a:xfrm>
                    <a:custGeom>
                      <a:avLst/>
                      <a:gdLst>
                        <a:gd name="connsiteX0" fmla="*/ 249 w 9525"/>
                        <a:gd name="connsiteY0" fmla="*/ 101 h 40481"/>
                        <a:gd name="connsiteX1" fmla="*/ 249 w 9525"/>
                        <a:gd name="connsiteY1" fmla="*/ 40582 h 40481"/>
                      </a:gdLst>
                      <a:ahLst/>
                      <a:cxnLst>
                        <a:cxn ang="0">
                          <a:pos x="connsiteX0" y="connsiteY0"/>
                        </a:cxn>
                        <a:cxn ang="0">
                          <a:pos x="connsiteX1" y="connsiteY1"/>
                        </a:cxn>
                      </a:cxnLst>
                      <a:rect l="l" t="t" r="r" b="b"/>
                      <a:pathLst>
                        <a:path w="9525" h="40481">
                          <a:moveTo>
                            <a:pt x="249" y="101"/>
                          </a:moveTo>
                          <a:lnTo>
                            <a:pt x="249" y="4058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83" name="Freeform: Shape 1282">
                      <a:extLst>
                        <a:ext uri="{FF2B5EF4-FFF2-40B4-BE49-F238E27FC236}">
                          <a16:creationId xmlns:a16="http://schemas.microsoft.com/office/drawing/2014/main" id="{AEDF7F9A-0F69-5090-843D-BCB68F51BCA7}"/>
                        </a:ext>
                      </a:extLst>
                    </p:cNvPr>
                    <p:cNvSpPr/>
                    <p:nvPr/>
                  </p:nvSpPr>
                  <p:spPr>
                    <a:xfrm>
                      <a:off x="5215249" y="3086728"/>
                      <a:ext cx="40481" cy="9525"/>
                    </a:xfrm>
                    <a:custGeom>
                      <a:avLst/>
                      <a:gdLst>
                        <a:gd name="connsiteX0" fmla="*/ 40730 w 40481"/>
                        <a:gd name="connsiteY0" fmla="*/ 101 h 9525"/>
                        <a:gd name="connsiteX1" fmla="*/ 249 w 40481"/>
                        <a:gd name="connsiteY1" fmla="*/ 101 h 9525"/>
                      </a:gdLst>
                      <a:ahLst/>
                      <a:cxnLst>
                        <a:cxn ang="0">
                          <a:pos x="connsiteX0" y="connsiteY0"/>
                        </a:cxn>
                        <a:cxn ang="0">
                          <a:pos x="connsiteX1" y="connsiteY1"/>
                        </a:cxn>
                      </a:cxnLst>
                      <a:rect l="l" t="t" r="r" b="b"/>
                      <a:pathLst>
                        <a:path w="40481" h="9525">
                          <a:moveTo>
                            <a:pt x="40730" y="101"/>
                          </a:moveTo>
                          <a:lnTo>
                            <a:pt x="249" y="10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94" name="Graphic 3">
                    <a:extLst>
                      <a:ext uri="{FF2B5EF4-FFF2-40B4-BE49-F238E27FC236}">
                        <a16:creationId xmlns:a16="http://schemas.microsoft.com/office/drawing/2014/main" id="{DB7D721C-5695-89F9-264B-964DAA17E2B4}"/>
                      </a:ext>
                    </a:extLst>
                  </p:cNvPr>
                  <p:cNvGrpSpPr/>
                  <p:nvPr/>
                </p:nvGrpSpPr>
                <p:grpSpPr>
                  <a:xfrm>
                    <a:off x="5267535" y="3392281"/>
                    <a:ext cx="67413" cy="67538"/>
                    <a:chOff x="5189818" y="3053676"/>
                    <a:chExt cx="40481" cy="40481"/>
                  </a:xfrm>
                  <a:solidFill>
                    <a:srgbClr val="000000"/>
                  </a:solidFill>
                </p:grpSpPr>
                <p:sp>
                  <p:nvSpPr>
                    <p:cNvPr id="1280" name="Freeform: Shape 1279">
                      <a:extLst>
                        <a:ext uri="{FF2B5EF4-FFF2-40B4-BE49-F238E27FC236}">
                          <a16:creationId xmlns:a16="http://schemas.microsoft.com/office/drawing/2014/main" id="{98F32DD5-D09A-C886-C99B-9B1C451D16B0}"/>
                        </a:ext>
                      </a:extLst>
                    </p:cNvPr>
                    <p:cNvSpPr/>
                    <p:nvPr/>
                  </p:nvSpPr>
                  <p:spPr>
                    <a:xfrm>
                      <a:off x="5210106" y="3053676"/>
                      <a:ext cx="9525" cy="40481"/>
                    </a:xfrm>
                    <a:custGeom>
                      <a:avLst/>
                      <a:gdLst>
                        <a:gd name="connsiteX0" fmla="*/ 246 w 9525"/>
                        <a:gd name="connsiteY0" fmla="*/ 100 h 40481"/>
                        <a:gd name="connsiteX1" fmla="*/ 246 w 9525"/>
                        <a:gd name="connsiteY1" fmla="*/ 40581 h 40481"/>
                      </a:gdLst>
                      <a:ahLst/>
                      <a:cxnLst>
                        <a:cxn ang="0">
                          <a:pos x="connsiteX0" y="connsiteY0"/>
                        </a:cxn>
                        <a:cxn ang="0">
                          <a:pos x="connsiteX1" y="connsiteY1"/>
                        </a:cxn>
                      </a:cxnLst>
                      <a:rect l="l" t="t" r="r" b="b"/>
                      <a:pathLst>
                        <a:path w="9525" h="40481">
                          <a:moveTo>
                            <a:pt x="246" y="100"/>
                          </a:moveTo>
                          <a:lnTo>
                            <a:pt x="246" y="4058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81" name="Freeform: Shape 1280">
                      <a:extLst>
                        <a:ext uri="{FF2B5EF4-FFF2-40B4-BE49-F238E27FC236}">
                          <a16:creationId xmlns:a16="http://schemas.microsoft.com/office/drawing/2014/main" id="{B0203A3D-BFEC-DC15-9AA8-A13CF468B2C0}"/>
                        </a:ext>
                      </a:extLst>
                    </p:cNvPr>
                    <p:cNvSpPr/>
                    <p:nvPr/>
                  </p:nvSpPr>
                  <p:spPr>
                    <a:xfrm>
                      <a:off x="5189818" y="3073964"/>
                      <a:ext cx="40481" cy="9525"/>
                    </a:xfrm>
                    <a:custGeom>
                      <a:avLst/>
                      <a:gdLst>
                        <a:gd name="connsiteX0" fmla="*/ 40728 w 40481"/>
                        <a:gd name="connsiteY0" fmla="*/ 100 h 9525"/>
                        <a:gd name="connsiteX1" fmla="*/ 246 w 40481"/>
                        <a:gd name="connsiteY1" fmla="*/ 100 h 9525"/>
                      </a:gdLst>
                      <a:ahLst/>
                      <a:cxnLst>
                        <a:cxn ang="0">
                          <a:pos x="connsiteX0" y="connsiteY0"/>
                        </a:cxn>
                        <a:cxn ang="0">
                          <a:pos x="connsiteX1" y="connsiteY1"/>
                        </a:cxn>
                      </a:cxnLst>
                      <a:rect l="l" t="t" r="r" b="b"/>
                      <a:pathLst>
                        <a:path w="40481" h="9525">
                          <a:moveTo>
                            <a:pt x="40728" y="100"/>
                          </a:moveTo>
                          <a:lnTo>
                            <a:pt x="246" y="10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95" name="Graphic 3">
                    <a:extLst>
                      <a:ext uri="{FF2B5EF4-FFF2-40B4-BE49-F238E27FC236}">
                        <a16:creationId xmlns:a16="http://schemas.microsoft.com/office/drawing/2014/main" id="{2B5E0F98-1A1A-6E8B-A73E-F47F1F0E8726}"/>
                      </a:ext>
                    </a:extLst>
                  </p:cNvPr>
                  <p:cNvGrpSpPr/>
                  <p:nvPr/>
                </p:nvGrpSpPr>
                <p:grpSpPr>
                  <a:xfrm>
                    <a:off x="5212810" y="3380997"/>
                    <a:ext cx="67413" cy="67538"/>
                    <a:chOff x="5156956" y="3046913"/>
                    <a:chExt cx="40481" cy="40481"/>
                  </a:xfrm>
                  <a:solidFill>
                    <a:srgbClr val="000000"/>
                  </a:solidFill>
                </p:grpSpPr>
                <p:sp>
                  <p:nvSpPr>
                    <p:cNvPr id="1278" name="Freeform: Shape 1277">
                      <a:extLst>
                        <a:ext uri="{FF2B5EF4-FFF2-40B4-BE49-F238E27FC236}">
                          <a16:creationId xmlns:a16="http://schemas.microsoft.com/office/drawing/2014/main" id="{15D5076D-83D9-07D7-2440-39A4D7D99133}"/>
                        </a:ext>
                      </a:extLst>
                    </p:cNvPr>
                    <p:cNvSpPr/>
                    <p:nvPr/>
                  </p:nvSpPr>
                  <p:spPr>
                    <a:xfrm>
                      <a:off x="5177245" y="3046913"/>
                      <a:ext cx="9525" cy="40481"/>
                    </a:xfrm>
                    <a:custGeom>
                      <a:avLst/>
                      <a:gdLst>
                        <a:gd name="connsiteX0" fmla="*/ 243 w 9525"/>
                        <a:gd name="connsiteY0" fmla="*/ 99 h 40481"/>
                        <a:gd name="connsiteX1" fmla="*/ 243 w 9525"/>
                        <a:gd name="connsiteY1" fmla="*/ 40580 h 40481"/>
                      </a:gdLst>
                      <a:ahLst/>
                      <a:cxnLst>
                        <a:cxn ang="0">
                          <a:pos x="connsiteX0" y="connsiteY0"/>
                        </a:cxn>
                        <a:cxn ang="0">
                          <a:pos x="connsiteX1" y="connsiteY1"/>
                        </a:cxn>
                      </a:cxnLst>
                      <a:rect l="l" t="t" r="r" b="b"/>
                      <a:pathLst>
                        <a:path w="9525" h="40481">
                          <a:moveTo>
                            <a:pt x="243" y="99"/>
                          </a:moveTo>
                          <a:lnTo>
                            <a:pt x="243" y="4058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79" name="Freeform: Shape 1278">
                      <a:extLst>
                        <a:ext uri="{FF2B5EF4-FFF2-40B4-BE49-F238E27FC236}">
                          <a16:creationId xmlns:a16="http://schemas.microsoft.com/office/drawing/2014/main" id="{5EC68BFC-5459-BABA-984E-44A7E9852A1A}"/>
                        </a:ext>
                      </a:extLst>
                    </p:cNvPr>
                    <p:cNvSpPr/>
                    <p:nvPr/>
                  </p:nvSpPr>
                  <p:spPr>
                    <a:xfrm>
                      <a:off x="5156956" y="3067201"/>
                      <a:ext cx="40481" cy="9525"/>
                    </a:xfrm>
                    <a:custGeom>
                      <a:avLst/>
                      <a:gdLst>
                        <a:gd name="connsiteX0" fmla="*/ 40724 w 40481"/>
                        <a:gd name="connsiteY0" fmla="*/ 99 h 9525"/>
                        <a:gd name="connsiteX1" fmla="*/ 243 w 40481"/>
                        <a:gd name="connsiteY1" fmla="*/ 99 h 9525"/>
                      </a:gdLst>
                      <a:ahLst/>
                      <a:cxnLst>
                        <a:cxn ang="0">
                          <a:pos x="connsiteX0" y="connsiteY0"/>
                        </a:cxn>
                        <a:cxn ang="0">
                          <a:pos x="connsiteX1" y="connsiteY1"/>
                        </a:cxn>
                      </a:cxnLst>
                      <a:rect l="l" t="t" r="r" b="b"/>
                      <a:pathLst>
                        <a:path w="40481" h="9525">
                          <a:moveTo>
                            <a:pt x="40724" y="99"/>
                          </a:moveTo>
                          <a:lnTo>
                            <a:pt x="243" y="9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96" name="Graphic 3">
                    <a:extLst>
                      <a:ext uri="{FF2B5EF4-FFF2-40B4-BE49-F238E27FC236}">
                        <a16:creationId xmlns:a16="http://schemas.microsoft.com/office/drawing/2014/main" id="{CFBB2CD5-2AE5-D18F-22CA-D0187A67DAAB}"/>
                      </a:ext>
                    </a:extLst>
                  </p:cNvPr>
                  <p:cNvGrpSpPr/>
                  <p:nvPr/>
                </p:nvGrpSpPr>
                <p:grpSpPr>
                  <a:xfrm>
                    <a:off x="4994233" y="3275797"/>
                    <a:ext cx="67413" cy="67538"/>
                    <a:chOff x="5025702" y="2983858"/>
                    <a:chExt cx="40481" cy="40481"/>
                  </a:xfrm>
                  <a:solidFill>
                    <a:srgbClr val="000000"/>
                  </a:solidFill>
                </p:grpSpPr>
                <p:sp>
                  <p:nvSpPr>
                    <p:cNvPr id="1276" name="Freeform: Shape 1275">
                      <a:extLst>
                        <a:ext uri="{FF2B5EF4-FFF2-40B4-BE49-F238E27FC236}">
                          <a16:creationId xmlns:a16="http://schemas.microsoft.com/office/drawing/2014/main" id="{B07ABCE3-F191-7CD2-DB36-D14759BAC135}"/>
                        </a:ext>
                      </a:extLst>
                    </p:cNvPr>
                    <p:cNvSpPr/>
                    <p:nvPr/>
                  </p:nvSpPr>
                  <p:spPr>
                    <a:xfrm>
                      <a:off x="5045990" y="2983858"/>
                      <a:ext cx="9525" cy="40481"/>
                    </a:xfrm>
                    <a:custGeom>
                      <a:avLst/>
                      <a:gdLst>
                        <a:gd name="connsiteX0" fmla="*/ 229 w 9525"/>
                        <a:gd name="connsiteY0" fmla="*/ 92 h 40481"/>
                        <a:gd name="connsiteX1" fmla="*/ 229 w 9525"/>
                        <a:gd name="connsiteY1" fmla="*/ 40574 h 40481"/>
                      </a:gdLst>
                      <a:ahLst/>
                      <a:cxnLst>
                        <a:cxn ang="0">
                          <a:pos x="connsiteX0" y="connsiteY0"/>
                        </a:cxn>
                        <a:cxn ang="0">
                          <a:pos x="connsiteX1" y="connsiteY1"/>
                        </a:cxn>
                      </a:cxnLst>
                      <a:rect l="l" t="t" r="r" b="b"/>
                      <a:pathLst>
                        <a:path w="9525" h="40481">
                          <a:moveTo>
                            <a:pt x="229" y="92"/>
                          </a:moveTo>
                          <a:lnTo>
                            <a:pt x="229" y="4057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77" name="Freeform: Shape 1276">
                      <a:extLst>
                        <a:ext uri="{FF2B5EF4-FFF2-40B4-BE49-F238E27FC236}">
                          <a16:creationId xmlns:a16="http://schemas.microsoft.com/office/drawing/2014/main" id="{765D963B-F785-FFC4-CBD4-6953F020F837}"/>
                        </a:ext>
                      </a:extLst>
                    </p:cNvPr>
                    <p:cNvSpPr/>
                    <p:nvPr/>
                  </p:nvSpPr>
                  <p:spPr>
                    <a:xfrm>
                      <a:off x="5025702" y="3004146"/>
                      <a:ext cx="40481" cy="9525"/>
                    </a:xfrm>
                    <a:custGeom>
                      <a:avLst/>
                      <a:gdLst>
                        <a:gd name="connsiteX0" fmla="*/ 40710 w 40481"/>
                        <a:gd name="connsiteY0" fmla="*/ 92 h 9525"/>
                        <a:gd name="connsiteX1" fmla="*/ 229 w 40481"/>
                        <a:gd name="connsiteY1" fmla="*/ 92 h 9525"/>
                      </a:gdLst>
                      <a:ahLst/>
                      <a:cxnLst>
                        <a:cxn ang="0">
                          <a:pos x="connsiteX0" y="connsiteY0"/>
                        </a:cxn>
                        <a:cxn ang="0">
                          <a:pos x="connsiteX1" y="connsiteY1"/>
                        </a:cxn>
                      </a:cxnLst>
                      <a:rect l="l" t="t" r="r" b="b"/>
                      <a:pathLst>
                        <a:path w="40481" h="9525">
                          <a:moveTo>
                            <a:pt x="40710" y="92"/>
                          </a:moveTo>
                          <a:lnTo>
                            <a:pt x="229" y="9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97" name="Graphic 3">
                    <a:extLst>
                      <a:ext uri="{FF2B5EF4-FFF2-40B4-BE49-F238E27FC236}">
                        <a16:creationId xmlns:a16="http://schemas.microsoft.com/office/drawing/2014/main" id="{66CEFC5C-7510-930B-40E0-CCB16489E5F3}"/>
                      </a:ext>
                    </a:extLst>
                  </p:cNvPr>
                  <p:cNvGrpSpPr/>
                  <p:nvPr/>
                </p:nvGrpSpPr>
                <p:grpSpPr>
                  <a:xfrm>
                    <a:off x="4921427" y="3223038"/>
                    <a:ext cx="67413" cy="67538"/>
                    <a:chOff x="4981982" y="2952235"/>
                    <a:chExt cx="40481" cy="40481"/>
                  </a:xfrm>
                  <a:solidFill>
                    <a:srgbClr val="000000"/>
                  </a:solidFill>
                </p:grpSpPr>
                <p:sp>
                  <p:nvSpPr>
                    <p:cNvPr id="1274" name="Freeform: Shape 1273">
                      <a:extLst>
                        <a:ext uri="{FF2B5EF4-FFF2-40B4-BE49-F238E27FC236}">
                          <a16:creationId xmlns:a16="http://schemas.microsoft.com/office/drawing/2014/main" id="{89C88C25-4C23-1EE9-5B03-89A1D2C19D65}"/>
                        </a:ext>
                      </a:extLst>
                    </p:cNvPr>
                    <p:cNvSpPr/>
                    <p:nvPr/>
                  </p:nvSpPr>
                  <p:spPr>
                    <a:xfrm>
                      <a:off x="5002270" y="2952235"/>
                      <a:ext cx="9525" cy="40481"/>
                    </a:xfrm>
                    <a:custGeom>
                      <a:avLst/>
                      <a:gdLst>
                        <a:gd name="connsiteX0" fmla="*/ 225 w 9525"/>
                        <a:gd name="connsiteY0" fmla="*/ 89 h 40481"/>
                        <a:gd name="connsiteX1" fmla="*/ 225 w 9525"/>
                        <a:gd name="connsiteY1" fmla="*/ 40570 h 40481"/>
                      </a:gdLst>
                      <a:ahLst/>
                      <a:cxnLst>
                        <a:cxn ang="0">
                          <a:pos x="connsiteX0" y="connsiteY0"/>
                        </a:cxn>
                        <a:cxn ang="0">
                          <a:pos x="connsiteX1" y="connsiteY1"/>
                        </a:cxn>
                      </a:cxnLst>
                      <a:rect l="l" t="t" r="r" b="b"/>
                      <a:pathLst>
                        <a:path w="9525" h="40481">
                          <a:moveTo>
                            <a:pt x="225" y="89"/>
                          </a:moveTo>
                          <a:lnTo>
                            <a:pt x="225" y="4057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75" name="Freeform: Shape 1274">
                      <a:extLst>
                        <a:ext uri="{FF2B5EF4-FFF2-40B4-BE49-F238E27FC236}">
                          <a16:creationId xmlns:a16="http://schemas.microsoft.com/office/drawing/2014/main" id="{1AD264BD-2140-4E64-9C6E-6CB71BEF0C13}"/>
                        </a:ext>
                      </a:extLst>
                    </p:cNvPr>
                    <p:cNvSpPr/>
                    <p:nvPr/>
                  </p:nvSpPr>
                  <p:spPr>
                    <a:xfrm>
                      <a:off x="4981982" y="2972523"/>
                      <a:ext cx="40481" cy="9525"/>
                    </a:xfrm>
                    <a:custGeom>
                      <a:avLst/>
                      <a:gdLst>
                        <a:gd name="connsiteX0" fmla="*/ 40706 w 40481"/>
                        <a:gd name="connsiteY0" fmla="*/ 89 h 9525"/>
                        <a:gd name="connsiteX1" fmla="*/ 225 w 40481"/>
                        <a:gd name="connsiteY1" fmla="*/ 89 h 9525"/>
                      </a:gdLst>
                      <a:ahLst/>
                      <a:cxnLst>
                        <a:cxn ang="0">
                          <a:pos x="connsiteX0" y="connsiteY0"/>
                        </a:cxn>
                        <a:cxn ang="0">
                          <a:pos x="connsiteX1" y="connsiteY1"/>
                        </a:cxn>
                      </a:cxnLst>
                      <a:rect l="l" t="t" r="r" b="b"/>
                      <a:pathLst>
                        <a:path w="40481" h="9525">
                          <a:moveTo>
                            <a:pt x="40706" y="89"/>
                          </a:moveTo>
                          <a:lnTo>
                            <a:pt x="225" y="8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98" name="Graphic 3">
                    <a:extLst>
                      <a:ext uri="{FF2B5EF4-FFF2-40B4-BE49-F238E27FC236}">
                        <a16:creationId xmlns:a16="http://schemas.microsoft.com/office/drawing/2014/main" id="{3877A3B4-396A-B021-F222-C73911DDEF32}"/>
                      </a:ext>
                    </a:extLst>
                  </p:cNvPr>
                  <p:cNvGrpSpPr/>
                  <p:nvPr/>
                </p:nvGrpSpPr>
                <p:grpSpPr>
                  <a:xfrm>
                    <a:off x="4872890" y="3199835"/>
                    <a:ext cx="67413" cy="67538"/>
                    <a:chOff x="4952836" y="2938328"/>
                    <a:chExt cx="40481" cy="40481"/>
                  </a:xfrm>
                  <a:solidFill>
                    <a:srgbClr val="000000"/>
                  </a:solidFill>
                </p:grpSpPr>
                <p:sp>
                  <p:nvSpPr>
                    <p:cNvPr id="1272" name="Freeform: Shape 1271">
                      <a:extLst>
                        <a:ext uri="{FF2B5EF4-FFF2-40B4-BE49-F238E27FC236}">
                          <a16:creationId xmlns:a16="http://schemas.microsoft.com/office/drawing/2014/main" id="{B64CFC40-5F5A-9D50-584A-E881BFD7FB70}"/>
                        </a:ext>
                      </a:extLst>
                    </p:cNvPr>
                    <p:cNvSpPr/>
                    <p:nvPr/>
                  </p:nvSpPr>
                  <p:spPr>
                    <a:xfrm>
                      <a:off x="4973124" y="2938328"/>
                      <a:ext cx="9525" cy="40481"/>
                    </a:xfrm>
                    <a:custGeom>
                      <a:avLst/>
                      <a:gdLst>
                        <a:gd name="connsiteX0" fmla="*/ 221 w 9525"/>
                        <a:gd name="connsiteY0" fmla="*/ 88 h 40481"/>
                        <a:gd name="connsiteX1" fmla="*/ 221 w 9525"/>
                        <a:gd name="connsiteY1" fmla="*/ 40569 h 40481"/>
                      </a:gdLst>
                      <a:ahLst/>
                      <a:cxnLst>
                        <a:cxn ang="0">
                          <a:pos x="connsiteX0" y="connsiteY0"/>
                        </a:cxn>
                        <a:cxn ang="0">
                          <a:pos x="connsiteX1" y="connsiteY1"/>
                        </a:cxn>
                      </a:cxnLst>
                      <a:rect l="l" t="t" r="r" b="b"/>
                      <a:pathLst>
                        <a:path w="9525" h="40481">
                          <a:moveTo>
                            <a:pt x="221" y="88"/>
                          </a:moveTo>
                          <a:lnTo>
                            <a:pt x="221" y="4056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73" name="Freeform: Shape 1272">
                      <a:extLst>
                        <a:ext uri="{FF2B5EF4-FFF2-40B4-BE49-F238E27FC236}">
                          <a16:creationId xmlns:a16="http://schemas.microsoft.com/office/drawing/2014/main" id="{2FBD0573-3663-FB7B-1EA4-91EF3D401759}"/>
                        </a:ext>
                      </a:extLst>
                    </p:cNvPr>
                    <p:cNvSpPr/>
                    <p:nvPr/>
                  </p:nvSpPr>
                  <p:spPr>
                    <a:xfrm>
                      <a:off x="4952836" y="2958616"/>
                      <a:ext cx="40481" cy="9525"/>
                    </a:xfrm>
                    <a:custGeom>
                      <a:avLst/>
                      <a:gdLst>
                        <a:gd name="connsiteX0" fmla="*/ 40703 w 40481"/>
                        <a:gd name="connsiteY0" fmla="*/ 88 h 9525"/>
                        <a:gd name="connsiteX1" fmla="*/ 221 w 40481"/>
                        <a:gd name="connsiteY1" fmla="*/ 88 h 9525"/>
                      </a:gdLst>
                      <a:ahLst/>
                      <a:cxnLst>
                        <a:cxn ang="0">
                          <a:pos x="connsiteX0" y="connsiteY0"/>
                        </a:cxn>
                        <a:cxn ang="0">
                          <a:pos x="connsiteX1" y="connsiteY1"/>
                        </a:cxn>
                      </a:cxnLst>
                      <a:rect l="l" t="t" r="r" b="b"/>
                      <a:pathLst>
                        <a:path w="40481" h="9525">
                          <a:moveTo>
                            <a:pt x="40703" y="88"/>
                          </a:moveTo>
                          <a:lnTo>
                            <a:pt x="221" y="8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99" name="Graphic 3">
                    <a:extLst>
                      <a:ext uri="{FF2B5EF4-FFF2-40B4-BE49-F238E27FC236}">
                        <a16:creationId xmlns:a16="http://schemas.microsoft.com/office/drawing/2014/main" id="{1B861FF1-1597-B826-A02D-F0CAED01A6D2}"/>
                      </a:ext>
                    </a:extLst>
                  </p:cNvPr>
                  <p:cNvGrpSpPr/>
                  <p:nvPr/>
                </p:nvGrpSpPr>
                <p:grpSpPr>
                  <a:xfrm>
                    <a:off x="4878917" y="3199835"/>
                    <a:ext cx="67413" cy="67538"/>
                    <a:chOff x="4956455" y="2938328"/>
                    <a:chExt cx="40481" cy="40481"/>
                  </a:xfrm>
                  <a:solidFill>
                    <a:srgbClr val="000000"/>
                  </a:solidFill>
                </p:grpSpPr>
                <p:sp>
                  <p:nvSpPr>
                    <p:cNvPr id="1270" name="Freeform: Shape 1269">
                      <a:extLst>
                        <a:ext uri="{FF2B5EF4-FFF2-40B4-BE49-F238E27FC236}">
                          <a16:creationId xmlns:a16="http://schemas.microsoft.com/office/drawing/2014/main" id="{31659761-9B61-0DD3-66B4-2664F5BC04AB}"/>
                        </a:ext>
                      </a:extLst>
                    </p:cNvPr>
                    <p:cNvSpPr/>
                    <p:nvPr/>
                  </p:nvSpPr>
                  <p:spPr>
                    <a:xfrm>
                      <a:off x="4976743" y="2938328"/>
                      <a:ext cx="9525" cy="40481"/>
                    </a:xfrm>
                    <a:custGeom>
                      <a:avLst/>
                      <a:gdLst>
                        <a:gd name="connsiteX0" fmla="*/ 222 w 9525"/>
                        <a:gd name="connsiteY0" fmla="*/ 88 h 40481"/>
                        <a:gd name="connsiteX1" fmla="*/ 222 w 9525"/>
                        <a:gd name="connsiteY1" fmla="*/ 40569 h 40481"/>
                      </a:gdLst>
                      <a:ahLst/>
                      <a:cxnLst>
                        <a:cxn ang="0">
                          <a:pos x="connsiteX0" y="connsiteY0"/>
                        </a:cxn>
                        <a:cxn ang="0">
                          <a:pos x="connsiteX1" y="connsiteY1"/>
                        </a:cxn>
                      </a:cxnLst>
                      <a:rect l="l" t="t" r="r" b="b"/>
                      <a:pathLst>
                        <a:path w="9525" h="40481">
                          <a:moveTo>
                            <a:pt x="222" y="88"/>
                          </a:moveTo>
                          <a:lnTo>
                            <a:pt x="222" y="4056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71" name="Freeform: Shape 1270">
                      <a:extLst>
                        <a:ext uri="{FF2B5EF4-FFF2-40B4-BE49-F238E27FC236}">
                          <a16:creationId xmlns:a16="http://schemas.microsoft.com/office/drawing/2014/main" id="{1A17A4BB-21F2-A4ED-3950-23FCD9298A89}"/>
                        </a:ext>
                      </a:extLst>
                    </p:cNvPr>
                    <p:cNvSpPr/>
                    <p:nvPr/>
                  </p:nvSpPr>
                  <p:spPr>
                    <a:xfrm>
                      <a:off x="4956455" y="2958616"/>
                      <a:ext cx="40481" cy="9525"/>
                    </a:xfrm>
                    <a:custGeom>
                      <a:avLst/>
                      <a:gdLst>
                        <a:gd name="connsiteX0" fmla="*/ 40703 w 40481"/>
                        <a:gd name="connsiteY0" fmla="*/ 88 h 9525"/>
                        <a:gd name="connsiteX1" fmla="*/ 222 w 40481"/>
                        <a:gd name="connsiteY1" fmla="*/ 88 h 9525"/>
                      </a:gdLst>
                      <a:ahLst/>
                      <a:cxnLst>
                        <a:cxn ang="0">
                          <a:pos x="connsiteX0" y="connsiteY0"/>
                        </a:cxn>
                        <a:cxn ang="0">
                          <a:pos x="connsiteX1" y="connsiteY1"/>
                        </a:cxn>
                      </a:cxnLst>
                      <a:rect l="l" t="t" r="r" b="b"/>
                      <a:pathLst>
                        <a:path w="40481" h="9525">
                          <a:moveTo>
                            <a:pt x="40703" y="88"/>
                          </a:moveTo>
                          <a:lnTo>
                            <a:pt x="222" y="8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00" name="Graphic 3">
                    <a:extLst>
                      <a:ext uri="{FF2B5EF4-FFF2-40B4-BE49-F238E27FC236}">
                        <a16:creationId xmlns:a16="http://schemas.microsoft.com/office/drawing/2014/main" id="{941D4DBC-165B-35B0-26B2-8FA9261A91A1}"/>
                      </a:ext>
                    </a:extLst>
                  </p:cNvPr>
                  <p:cNvGrpSpPr/>
                  <p:nvPr/>
                </p:nvGrpSpPr>
                <p:grpSpPr>
                  <a:xfrm>
                    <a:off x="4836407" y="3170914"/>
                    <a:ext cx="67413" cy="67538"/>
                    <a:chOff x="4930928" y="2920993"/>
                    <a:chExt cx="40481" cy="40481"/>
                  </a:xfrm>
                  <a:solidFill>
                    <a:srgbClr val="000000"/>
                  </a:solidFill>
                </p:grpSpPr>
                <p:sp>
                  <p:nvSpPr>
                    <p:cNvPr id="1268" name="Freeform: Shape 1267">
                      <a:extLst>
                        <a:ext uri="{FF2B5EF4-FFF2-40B4-BE49-F238E27FC236}">
                          <a16:creationId xmlns:a16="http://schemas.microsoft.com/office/drawing/2014/main" id="{5C749C27-F09B-FB8C-75F0-DD7B5948F341}"/>
                        </a:ext>
                      </a:extLst>
                    </p:cNvPr>
                    <p:cNvSpPr/>
                    <p:nvPr/>
                  </p:nvSpPr>
                  <p:spPr>
                    <a:xfrm>
                      <a:off x="4951216" y="2920993"/>
                      <a:ext cx="9525" cy="40481"/>
                    </a:xfrm>
                    <a:custGeom>
                      <a:avLst/>
                      <a:gdLst>
                        <a:gd name="connsiteX0" fmla="*/ 219 w 9525"/>
                        <a:gd name="connsiteY0" fmla="*/ 86 h 40481"/>
                        <a:gd name="connsiteX1" fmla="*/ 219 w 9525"/>
                        <a:gd name="connsiteY1" fmla="*/ 40567 h 40481"/>
                      </a:gdLst>
                      <a:ahLst/>
                      <a:cxnLst>
                        <a:cxn ang="0">
                          <a:pos x="connsiteX0" y="connsiteY0"/>
                        </a:cxn>
                        <a:cxn ang="0">
                          <a:pos x="connsiteX1" y="connsiteY1"/>
                        </a:cxn>
                      </a:cxnLst>
                      <a:rect l="l" t="t" r="r" b="b"/>
                      <a:pathLst>
                        <a:path w="9525" h="40481">
                          <a:moveTo>
                            <a:pt x="219" y="86"/>
                          </a:moveTo>
                          <a:lnTo>
                            <a:pt x="219" y="4056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69" name="Freeform: Shape 1268">
                      <a:extLst>
                        <a:ext uri="{FF2B5EF4-FFF2-40B4-BE49-F238E27FC236}">
                          <a16:creationId xmlns:a16="http://schemas.microsoft.com/office/drawing/2014/main" id="{95B4B3B4-1ED5-2A31-B463-75E1B1570559}"/>
                        </a:ext>
                      </a:extLst>
                    </p:cNvPr>
                    <p:cNvSpPr/>
                    <p:nvPr/>
                  </p:nvSpPr>
                  <p:spPr>
                    <a:xfrm>
                      <a:off x="4930928" y="2941281"/>
                      <a:ext cx="40481" cy="9525"/>
                    </a:xfrm>
                    <a:custGeom>
                      <a:avLst/>
                      <a:gdLst>
                        <a:gd name="connsiteX0" fmla="*/ 40700 w 40481"/>
                        <a:gd name="connsiteY0" fmla="*/ 86 h 9525"/>
                        <a:gd name="connsiteX1" fmla="*/ 219 w 40481"/>
                        <a:gd name="connsiteY1" fmla="*/ 86 h 9525"/>
                      </a:gdLst>
                      <a:ahLst/>
                      <a:cxnLst>
                        <a:cxn ang="0">
                          <a:pos x="connsiteX0" y="connsiteY0"/>
                        </a:cxn>
                        <a:cxn ang="0">
                          <a:pos x="connsiteX1" y="connsiteY1"/>
                        </a:cxn>
                      </a:cxnLst>
                      <a:rect l="l" t="t" r="r" b="b"/>
                      <a:pathLst>
                        <a:path w="40481" h="9525">
                          <a:moveTo>
                            <a:pt x="40700" y="86"/>
                          </a:moveTo>
                          <a:lnTo>
                            <a:pt x="219" y="8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01" name="Graphic 3">
                    <a:extLst>
                      <a:ext uri="{FF2B5EF4-FFF2-40B4-BE49-F238E27FC236}">
                        <a16:creationId xmlns:a16="http://schemas.microsoft.com/office/drawing/2014/main" id="{E6BE1679-5732-D1B9-C7A7-9F1C75A90C47}"/>
                      </a:ext>
                    </a:extLst>
                  </p:cNvPr>
                  <p:cNvGrpSpPr/>
                  <p:nvPr/>
                </p:nvGrpSpPr>
                <p:grpSpPr>
                  <a:xfrm>
                    <a:off x="4624015" y="2993405"/>
                    <a:ext cx="67413" cy="67538"/>
                    <a:chOff x="4803388" y="2814598"/>
                    <a:chExt cx="40481" cy="40481"/>
                  </a:xfrm>
                  <a:solidFill>
                    <a:srgbClr val="000000"/>
                  </a:solidFill>
                </p:grpSpPr>
                <p:sp>
                  <p:nvSpPr>
                    <p:cNvPr id="1266" name="Freeform: Shape 1265">
                      <a:extLst>
                        <a:ext uri="{FF2B5EF4-FFF2-40B4-BE49-F238E27FC236}">
                          <a16:creationId xmlns:a16="http://schemas.microsoft.com/office/drawing/2014/main" id="{44FDE9BF-EE25-6479-ECE5-D488A3BA1523}"/>
                        </a:ext>
                      </a:extLst>
                    </p:cNvPr>
                    <p:cNvSpPr/>
                    <p:nvPr/>
                  </p:nvSpPr>
                  <p:spPr>
                    <a:xfrm>
                      <a:off x="4823677" y="2814598"/>
                      <a:ext cx="9525" cy="40481"/>
                    </a:xfrm>
                    <a:custGeom>
                      <a:avLst/>
                      <a:gdLst>
                        <a:gd name="connsiteX0" fmla="*/ 206 w 9525"/>
                        <a:gd name="connsiteY0" fmla="*/ 75 h 40481"/>
                        <a:gd name="connsiteX1" fmla="*/ 206 w 9525"/>
                        <a:gd name="connsiteY1" fmla="*/ 40556 h 40481"/>
                      </a:gdLst>
                      <a:ahLst/>
                      <a:cxnLst>
                        <a:cxn ang="0">
                          <a:pos x="connsiteX0" y="connsiteY0"/>
                        </a:cxn>
                        <a:cxn ang="0">
                          <a:pos x="connsiteX1" y="connsiteY1"/>
                        </a:cxn>
                      </a:cxnLst>
                      <a:rect l="l" t="t" r="r" b="b"/>
                      <a:pathLst>
                        <a:path w="9525" h="40481">
                          <a:moveTo>
                            <a:pt x="206" y="75"/>
                          </a:moveTo>
                          <a:lnTo>
                            <a:pt x="206" y="4055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67" name="Freeform: Shape 1266">
                      <a:extLst>
                        <a:ext uri="{FF2B5EF4-FFF2-40B4-BE49-F238E27FC236}">
                          <a16:creationId xmlns:a16="http://schemas.microsoft.com/office/drawing/2014/main" id="{C729AB4D-DAFB-C729-F5D6-BA5880AAFC39}"/>
                        </a:ext>
                      </a:extLst>
                    </p:cNvPr>
                    <p:cNvSpPr/>
                    <p:nvPr/>
                  </p:nvSpPr>
                  <p:spPr>
                    <a:xfrm>
                      <a:off x="4803388" y="2834887"/>
                      <a:ext cx="40481" cy="9525"/>
                    </a:xfrm>
                    <a:custGeom>
                      <a:avLst/>
                      <a:gdLst>
                        <a:gd name="connsiteX0" fmla="*/ 40687 w 40481"/>
                        <a:gd name="connsiteY0" fmla="*/ 75 h 9525"/>
                        <a:gd name="connsiteX1" fmla="*/ 206 w 40481"/>
                        <a:gd name="connsiteY1" fmla="*/ 75 h 9525"/>
                      </a:gdLst>
                      <a:ahLst/>
                      <a:cxnLst>
                        <a:cxn ang="0">
                          <a:pos x="connsiteX0" y="connsiteY0"/>
                        </a:cxn>
                        <a:cxn ang="0">
                          <a:pos x="connsiteX1" y="connsiteY1"/>
                        </a:cxn>
                      </a:cxnLst>
                      <a:rect l="l" t="t" r="r" b="b"/>
                      <a:pathLst>
                        <a:path w="40481" h="9525">
                          <a:moveTo>
                            <a:pt x="40687" y="75"/>
                          </a:moveTo>
                          <a:lnTo>
                            <a:pt x="206" y="7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02" name="Graphic 3">
                    <a:extLst>
                      <a:ext uri="{FF2B5EF4-FFF2-40B4-BE49-F238E27FC236}">
                        <a16:creationId xmlns:a16="http://schemas.microsoft.com/office/drawing/2014/main" id="{2B2E957B-CBA3-2B99-2CF1-5FEE35B275F4}"/>
                      </a:ext>
                    </a:extLst>
                  </p:cNvPr>
                  <p:cNvGrpSpPr/>
                  <p:nvPr/>
                </p:nvGrpSpPr>
                <p:grpSpPr>
                  <a:xfrm>
                    <a:off x="4508540" y="2922689"/>
                    <a:ext cx="67413" cy="67538"/>
                    <a:chOff x="4734046" y="2772212"/>
                    <a:chExt cx="40481" cy="40481"/>
                  </a:xfrm>
                  <a:solidFill>
                    <a:srgbClr val="000000"/>
                  </a:solidFill>
                </p:grpSpPr>
                <p:sp>
                  <p:nvSpPr>
                    <p:cNvPr id="1264" name="Freeform: Shape 1263">
                      <a:extLst>
                        <a:ext uri="{FF2B5EF4-FFF2-40B4-BE49-F238E27FC236}">
                          <a16:creationId xmlns:a16="http://schemas.microsoft.com/office/drawing/2014/main" id="{518A25C9-5108-B114-5000-FA6CF7C365AD}"/>
                        </a:ext>
                      </a:extLst>
                    </p:cNvPr>
                    <p:cNvSpPr/>
                    <p:nvPr/>
                  </p:nvSpPr>
                  <p:spPr>
                    <a:xfrm>
                      <a:off x="4754335" y="2772212"/>
                      <a:ext cx="9525" cy="40481"/>
                    </a:xfrm>
                    <a:custGeom>
                      <a:avLst/>
                      <a:gdLst>
                        <a:gd name="connsiteX0" fmla="*/ 198 w 9525"/>
                        <a:gd name="connsiteY0" fmla="*/ 70 h 40481"/>
                        <a:gd name="connsiteX1" fmla="*/ 198 w 9525"/>
                        <a:gd name="connsiteY1" fmla="*/ 40551 h 40481"/>
                      </a:gdLst>
                      <a:ahLst/>
                      <a:cxnLst>
                        <a:cxn ang="0">
                          <a:pos x="connsiteX0" y="connsiteY0"/>
                        </a:cxn>
                        <a:cxn ang="0">
                          <a:pos x="connsiteX1" y="connsiteY1"/>
                        </a:cxn>
                      </a:cxnLst>
                      <a:rect l="l" t="t" r="r" b="b"/>
                      <a:pathLst>
                        <a:path w="9525" h="40481">
                          <a:moveTo>
                            <a:pt x="198" y="70"/>
                          </a:moveTo>
                          <a:lnTo>
                            <a:pt x="198" y="4055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65" name="Freeform: Shape 1264">
                      <a:extLst>
                        <a:ext uri="{FF2B5EF4-FFF2-40B4-BE49-F238E27FC236}">
                          <a16:creationId xmlns:a16="http://schemas.microsoft.com/office/drawing/2014/main" id="{16D6CA6E-FE46-CDE5-F046-7BF8A164F81C}"/>
                        </a:ext>
                      </a:extLst>
                    </p:cNvPr>
                    <p:cNvSpPr/>
                    <p:nvPr/>
                  </p:nvSpPr>
                  <p:spPr>
                    <a:xfrm>
                      <a:off x="4734046" y="2792500"/>
                      <a:ext cx="40481" cy="9525"/>
                    </a:xfrm>
                    <a:custGeom>
                      <a:avLst/>
                      <a:gdLst>
                        <a:gd name="connsiteX0" fmla="*/ 40680 w 40481"/>
                        <a:gd name="connsiteY0" fmla="*/ 70 h 9525"/>
                        <a:gd name="connsiteX1" fmla="*/ 198 w 40481"/>
                        <a:gd name="connsiteY1" fmla="*/ 70 h 9525"/>
                      </a:gdLst>
                      <a:ahLst/>
                      <a:cxnLst>
                        <a:cxn ang="0">
                          <a:pos x="connsiteX0" y="connsiteY0"/>
                        </a:cxn>
                        <a:cxn ang="0">
                          <a:pos x="connsiteX1" y="connsiteY1"/>
                        </a:cxn>
                      </a:cxnLst>
                      <a:rect l="l" t="t" r="r" b="b"/>
                      <a:pathLst>
                        <a:path w="40481" h="9525">
                          <a:moveTo>
                            <a:pt x="40680" y="70"/>
                          </a:moveTo>
                          <a:lnTo>
                            <a:pt x="198" y="7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03" name="Graphic 3">
                    <a:extLst>
                      <a:ext uri="{FF2B5EF4-FFF2-40B4-BE49-F238E27FC236}">
                        <a16:creationId xmlns:a16="http://schemas.microsoft.com/office/drawing/2014/main" id="{605A002E-7A21-26E5-77B1-0B53A8B4BEAF}"/>
                      </a:ext>
                    </a:extLst>
                  </p:cNvPr>
                  <p:cNvGrpSpPr/>
                  <p:nvPr/>
                </p:nvGrpSpPr>
                <p:grpSpPr>
                  <a:xfrm>
                    <a:off x="4466190" y="2895514"/>
                    <a:ext cx="67413" cy="67538"/>
                    <a:chOff x="4708615" y="2755924"/>
                    <a:chExt cx="40481" cy="40481"/>
                  </a:xfrm>
                  <a:solidFill>
                    <a:srgbClr val="000000"/>
                  </a:solidFill>
                </p:grpSpPr>
                <p:sp>
                  <p:nvSpPr>
                    <p:cNvPr id="1262" name="Freeform: Shape 1261">
                      <a:extLst>
                        <a:ext uri="{FF2B5EF4-FFF2-40B4-BE49-F238E27FC236}">
                          <a16:creationId xmlns:a16="http://schemas.microsoft.com/office/drawing/2014/main" id="{916263E6-2E2F-74A6-3281-595E2134B5D3}"/>
                        </a:ext>
                      </a:extLst>
                    </p:cNvPr>
                    <p:cNvSpPr/>
                    <p:nvPr/>
                  </p:nvSpPr>
                  <p:spPr>
                    <a:xfrm>
                      <a:off x="4728903" y="2755924"/>
                      <a:ext cx="9525" cy="40481"/>
                    </a:xfrm>
                    <a:custGeom>
                      <a:avLst/>
                      <a:gdLst>
                        <a:gd name="connsiteX0" fmla="*/ 196 w 9525"/>
                        <a:gd name="connsiteY0" fmla="*/ 69 h 40481"/>
                        <a:gd name="connsiteX1" fmla="*/ 196 w 9525"/>
                        <a:gd name="connsiteY1" fmla="*/ 40550 h 40481"/>
                      </a:gdLst>
                      <a:ahLst/>
                      <a:cxnLst>
                        <a:cxn ang="0">
                          <a:pos x="connsiteX0" y="connsiteY0"/>
                        </a:cxn>
                        <a:cxn ang="0">
                          <a:pos x="connsiteX1" y="connsiteY1"/>
                        </a:cxn>
                      </a:cxnLst>
                      <a:rect l="l" t="t" r="r" b="b"/>
                      <a:pathLst>
                        <a:path w="9525" h="40481">
                          <a:moveTo>
                            <a:pt x="196" y="69"/>
                          </a:moveTo>
                          <a:lnTo>
                            <a:pt x="196" y="4055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63" name="Freeform: Shape 1262">
                      <a:extLst>
                        <a:ext uri="{FF2B5EF4-FFF2-40B4-BE49-F238E27FC236}">
                          <a16:creationId xmlns:a16="http://schemas.microsoft.com/office/drawing/2014/main" id="{B9301742-2741-42D8-704E-7525ED0E36A7}"/>
                        </a:ext>
                      </a:extLst>
                    </p:cNvPr>
                    <p:cNvSpPr/>
                    <p:nvPr/>
                  </p:nvSpPr>
                  <p:spPr>
                    <a:xfrm>
                      <a:off x="4708615" y="2776213"/>
                      <a:ext cx="40481" cy="9525"/>
                    </a:xfrm>
                    <a:custGeom>
                      <a:avLst/>
                      <a:gdLst>
                        <a:gd name="connsiteX0" fmla="*/ 40677 w 40481"/>
                        <a:gd name="connsiteY0" fmla="*/ 69 h 9525"/>
                        <a:gd name="connsiteX1" fmla="*/ 196 w 40481"/>
                        <a:gd name="connsiteY1" fmla="*/ 69 h 9525"/>
                      </a:gdLst>
                      <a:ahLst/>
                      <a:cxnLst>
                        <a:cxn ang="0">
                          <a:pos x="connsiteX0" y="connsiteY0"/>
                        </a:cxn>
                        <a:cxn ang="0">
                          <a:pos x="connsiteX1" y="connsiteY1"/>
                        </a:cxn>
                      </a:cxnLst>
                      <a:rect l="l" t="t" r="r" b="b"/>
                      <a:pathLst>
                        <a:path w="40481" h="9525">
                          <a:moveTo>
                            <a:pt x="40677" y="69"/>
                          </a:moveTo>
                          <a:lnTo>
                            <a:pt x="196" y="6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04" name="Graphic 3">
                    <a:extLst>
                      <a:ext uri="{FF2B5EF4-FFF2-40B4-BE49-F238E27FC236}">
                        <a16:creationId xmlns:a16="http://schemas.microsoft.com/office/drawing/2014/main" id="{340091F4-F158-354D-AC1F-C644D98AF9B1}"/>
                      </a:ext>
                    </a:extLst>
                  </p:cNvPr>
                  <p:cNvGrpSpPr/>
                  <p:nvPr/>
                </p:nvGrpSpPr>
                <p:grpSpPr>
                  <a:xfrm>
                    <a:off x="4253640" y="2793334"/>
                    <a:ext cx="67413" cy="67538"/>
                    <a:chOff x="4580980" y="2694679"/>
                    <a:chExt cx="40481" cy="40481"/>
                  </a:xfrm>
                  <a:solidFill>
                    <a:srgbClr val="000000"/>
                  </a:solidFill>
                </p:grpSpPr>
                <p:sp>
                  <p:nvSpPr>
                    <p:cNvPr id="1260" name="Freeform: Shape 1259">
                      <a:extLst>
                        <a:ext uri="{FF2B5EF4-FFF2-40B4-BE49-F238E27FC236}">
                          <a16:creationId xmlns:a16="http://schemas.microsoft.com/office/drawing/2014/main" id="{EAF6CECE-20A4-5C2F-0D53-90DE616B654C}"/>
                        </a:ext>
                      </a:extLst>
                    </p:cNvPr>
                    <p:cNvSpPr/>
                    <p:nvPr/>
                  </p:nvSpPr>
                  <p:spPr>
                    <a:xfrm>
                      <a:off x="4601268" y="2694679"/>
                      <a:ext cx="9525" cy="40481"/>
                    </a:xfrm>
                    <a:custGeom>
                      <a:avLst/>
                      <a:gdLst>
                        <a:gd name="connsiteX0" fmla="*/ 182 w 9525"/>
                        <a:gd name="connsiteY0" fmla="*/ 62 h 40481"/>
                        <a:gd name="connsiteX1" fmla="*/ 182 w 9525"/>
                        <a:gd name="connsiteY1" fmla="*/ 40543 h 40481"/>
                      </a:gdLst>
                      <a:ahLst/>
                      <a:cxnLst>
                        <a:cxn ang="0">
                          <a:pos x="connsiteX0" y="connsiteY0"/>
                        </a:cxn>
                        <a:cxn ang="0">
                          <a:pos x="connsiteX1" y="connsiteY1"/>
                        </a:cxn>
                      </a:cxnLst>
                      <a:rect l="l" t="t" r="r" b="b"/>
                      <a:pathLst>
                        <a:path w="9525" h="40481">
                          <a:moveTo>
                            <a:pt x="182" y="62"/>
                          </a:moveTo>
                          <a:lnTo>
                            <a:pt x="182" y="4054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61" name="Freeform: Shape 1260">
                      <a:extLst>
                        <a:ext uri="{FF2B5EF4-FFF2-40B4-BE49-F238E27FC236}">
                          <a16:creationId xmlns:a16="http://schemas.microsoft.com/office/drawing/2014/main" id="{29A4EB18-9334-BFE3-004F-13E37FDA09D8}"/>
                        </a:ext>
                      </a:extLst>
                    </p:cNvPr>
                    <p:cNvSpPr/>
                    <p:nvPr/>
                  </p:nvSpPr>
                  <p:spPr>
                    <a:xfrm>
                      <a:off x="4580980" y="2714967"/>
                      <a:ext cx="40481" cy="9525"/>
                    </a:xfrm>
                    <a:custGeom>
                      <a:avLst/>
                      <a:gdLst>
                        <a:gd name="connsiteX0" fmla="*/ 40664 w 40481"/>
                        <a:gd name="connsiteY0" fmla="*/ 62 h 9525"/>
                        <a:gd name="connsiteX1" fmla="*/ 182 w 40481"/>
                        <a:gd name="connsiteY1" fmla="*/ 62 h 9525"/>
                      </a:gdLst>
                      <a:ahLst/>
                      <a:cxnLst>
                        <a:cxn ang="0">
                          <a:pos x="connsiteX0" y="connsiteY0"/>
                        </a:cxn>
                        <a:cxn ang="0">
                          <a:pos x="connsiteX1" y="connsiteY1"/>
                        </a:cxn>
                      </a:cxnLst>
                      <a:rect l="l" t="t" r="r" b="b"/>
                      <a:pathLst>
                        <a:path w="40481" h="9525">
                          <a:moveTo>
                            <a:pt x="40664" y="62"/>
                          </a:moveTo>
                          <a:lnTo>
                            <a:pt x="182" y="6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05" name="Graphic 3">
                    <a:extLst>
                      <a:ext uri="{FF2B5EF4-FFF2-40B4-BE49-F238E27FC236}">
                        <a16:creationId xmlns:a16="http://schemas.microsoft.com/office/drawing/2014/main" id="{62062379-B527-7DB5-9961-CC4721745303}"/>
                      </a:ext>
                    </a:extLst>
                  </p:cNvPr>
                  <p:cNvGrpSpPr/>
                  <p:nvPr/>
                </p:nvGrpSpPr>
                <p:grpSpPr>
                  <a:xfrm>
                    <a:off x="4199075" y="2783163"/>
                    <a:ext cx="67413" cy="67538"/>
                    <a:chOff x="4548214" y="2688583"/>
                    <a:chExt cx="40481" cy="40481"/>
                  </a:xfrm>
                  <a:solidFill>
                    <a:srgbClr val="000000"/>
                  </a:solidFill>
                </p:grpSpPr>
                <p:sp>
                  <p:nvSpPr>
                    <p:cNvPr id="1258" name="Freeform: Shape 1257">
                      <a:extLst>
                        <a:ext uri="{FF2B5EF4-FFF2-40B4-BE49-F238E27FC236}">
                          <a16:creationId xmlns:a16="http://schemas.microsoft.com/office/drawing/2014/main" id="{795E0C7C-A7BB-2C53-47EA-8400CBEBAB37}"/>
                        </a:ext>
                      </a:extLst>
                    </p:cNvPr>
                    <p:cNvSpPr/>
                    <p:nvPr/>
                  </p:nvSpPr>
                  <p:spPr>
                    <a:xfrm>
                      <a:off x="4568502" y="2688583"/>
                      <a:ext cx="9525" cy="40481"/>
                    </a:xfrm>
                    <a:custGeom>
                      <a:avLst/>
                      <a:gdLst>
                        <a:gd name="connsiteX0" fmla="*/ 179 w 9525"/>
                        <a:gd name="connsiteY0" fmla="*/ 61 h 40481"/>
                        <a:gd name="connsiteX1" fmla="*/ 179 w 9525"/>
                        <a:gd name="connsiteY1" fmla="*/ 40543 h 40481"/>
                      </a:gdLst>
                      <a:ahLst/>
                      <a:cxnLst>
                        <a:cxn ang="0">
                          <a:pos x="connsiteX0" y="connsiteY0"/>
                        </a:cxn>
                        <a:cxn ang="0">
                          <a:pos x="connsiteX1" y="connsiteY1"/>
                        </a:cxn>
                      </a:cxnLst>
                      <a:rect l="l" t="t" r="r" b="b"/>
                      <a:pathLst>
                        <a:path w="9525" h="40481">
                          <a:moveTo>
                            <a:pt x="179" y="61"/>
                          </a:moveTo>
                          <a:lnTo>
                            <a:pt x="179" y="4054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59" name="Freeform: Shape 1258">
                      <a:extLst>
                        <a:ext uri="{FF2B5EF4-FFF2-40B4-BE49-F238E27FC236}">
                          <a16:creationId xmlns:a16="http://schemas.microsoft.com/office/drawing/2014/main" id="{2D6692EA-7EDB-6CC5-8245-B05AC45F3C2A}"/>
                        </a:ext>
                      </a:extLst>
                    </p:cNvPr>
                    <p:cNvSpPr/>
                    <p:nvPr/>
                  </p:nvSpPr>
                  <p:spPr>
                    <a:xfrm>
                      <a:off x="4548214" y="2708871"/>
                      <a:ext cx="40481" cy="9525"/>
                    </a:xfrm>
                    <a:custGeom>
                      <a:avLst/>
                      <a:gdLst>
                        <a:gd name="connsiteX0" fmla="*/ 40660 w 40481"/>
                        <a:gd name="connsiteY0" fmla="*/ 61 h 9525"/>
                        <a:gd name="connsiteX1" fmla="*/ 179 w 40481"/>
                        <a:gd name="connsiteY1" fmla="*/ 61 h 9525"/>
                      </a:gdLst>
                      <a:ahLst/>
                      <a:cxnLst>
                        <a:cxn ang="0">
                          <a:pos x="connsiteX0" y="connsiteY0"/>
                        </a:cxn>
                        <a:cxn ang="0">
                          <a:pos x="connsiteX1" y="connsiteY1"/>
                        </a:cxn>
                      </a:cxnLst>
                      <a:rect l="l" t="t" r="r" b="b"/>
                      <a:pathLst>
                        <a:path w="40481" h="9525">
                          <a:moveTo>
                            <a:pt x="40660" y="61"/>
                          </a:moveTo>
                          <a:lnTo>
                            <a:pt x="179" y="6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06" name="Graphic 3">
                    <a:extLst>
                      <a:ext uri="{FF2B5EF4-FFF2-40B4-BE49-F238E27FC236}">
                        <a16:creationId xmlns:a16="http://schemas.microsoft.com/office/drawing/2014/main" id="{CA8D9B9B-4E75-BC21-636F-93D9BE47E916}"/>
                      </a:ext>
                    </a:extLst>
                  </p:cNvPr>
                  <p:cNvGrpSpPr/>
                  <p:nvPr/>
                </p:nvGrpSpPr>
                <p:grpSpPr>
                  <a:xfrm>
                    <a:off x="4156565" y="2752969"/>
                    <a:ext cx="67413" cy="67538"/>
                    <a:chOff x="4522687" y="2670485"/>
                    <a:chExt cx="40481" cy="40481"/>
                  </a:xfrm>
                  <a:solidFill>
                    <a:srgbClr val="000000"/>
                  </a:solidFill>
                </p:grpSpPr>
                <p:sp>
                  <p:nvSpPr>
                    <p:cNvPr id="1256" name="Freeform: Shape 1255">
                      <a:extLst>
                        <a:ext uri="{FF2B5EF4-FFF2-40B4-BE49-F238E27FC236}">
                          <a16:creationId xmlns:a16="http://schemas.microsoft.com/office/drawing/2014/main" id="{8007801B-FAA7-A6C7-DF14-8909DB059D3E}"/>
                        </a:ext>
                      </a:extLst>
                    </p:cNvPr>
                    <p:cNvSpPr/>
                    <p:nvPr/>
                  </p:nvSpPr>
                  <p:spPr>
                    <a:xfrm>
                      <a:off x="4542975" y="2670485"/>
                      <a:ext cx="9525" cy="40481"/>
                    </a:xfrm>
                    <a:custGeom>
                      <a:avLst/>
                      <a:gdLst>
                        <a:gd name="connsiteX0" fmla="*/ 176 w 9525"/>
                        <a:gd name="connsiteY0" fmla="*/ 60 h 40481"/>
                        <a:gd name="connsiteX1" fmla="*/ 176 w 9525"/>
                        <a:gd name="connsiteY1" fmla="*/ 40541 h 40481"/>
                      </a:gdLst>
                      <a:ahLst/>
                      <a:cxnLst>
                        <a:cxn ang="0">
                          <a:pos x="connsiteX0" y="connsiteY0"/>
                        </a:cxn>
                        <a:cxn ang="0">
                          <a:pos x="connsiteX1" y="connsiteY1"/>
                        </a:cxn>
                      </a:cxnLst>
                      <a:rect l="l" t="t" r="r" b="b"/>
                      <a:pathLst>
                        <a:path w="9525" h="40481">
                          <a:moveTo>
                            <a:pt x="176" y="60"/>
                          </a:moveTo>
                          <a:lnTo>
                            <a:pt x="176" y="4054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57" name="Freeform: Shape 1256">
                      <a:extLst>
                        <a:ext uri="{FF2B5EF4-FFF2-40B4-BE49-F238E27FC236}">
                          <a16:creationId xmlns:a16="http://schemas.microsoft.com/office/drawing/2014/main" id="{A8C2A223-00DE-40FA-6504-3AB7F3F38D00}"/>
                        </a:ext>
                      </a:extLst>
                    </p:cNvPr>
                    <p:cNvSpPr/>
                    <p:nvPr/>
                  </p:nvSpPr>
                  <p:spPr>
                    <a:xfrm>
                      <a:off x="4522687" y="2690773"/>
                      <a:ext cx="40481" cy="9525"/>
                    </a:xfrm>
                    <a:custGeom>
                      <a:avLst/>
                      <a:gdLst>
                        <a:gd name="connsiteX0" fmla="*/ 40658 w 40481"/>
                        <a:gd name="connsiteY0" fmla="*/ 60 h 9525"/>
                        <a:gd name="connsiteX1" fmla="*/ 176 w 40481"/>
                        <a:gd name="connsiteY1" fmla="*/ 60 h 9525"/>
                      </a:gdLst>
                      <a:ahLst/>
                      <a:cxnLst>
                        <a:cxn ang="0">
                          <a:pos x="connsiteX0" y="connsiteY0"/>
                        </a:cxn>
                        <a:cxn ang="0">
                          <a:pos x="connsiteX1" y="connsiteY1"/>
                        </a:cxn>
                      </a:cxnLst>
                      <a:rect l="l" t="t" r="r" b="b"/>
                      <a:pathLst>
                        <a:path w="40481" h="9525">
                          <a:moveTo>
                            <a:pt x="40658" y="60"/>
                          </a:moveTo>
                          <a:lnTo>
                            <a:pt x="176" y="6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07" name="Graphic 3">
                    <a:extLst>
                      <a:ext uri="{FF2B5EF4-FFF2-40B4-BE49-F238E27FC236}">
                        <a16:creationId xmlns:a16="http://schemas.microsoft.com/office/drawing/2014/main" id="{1CEFA489-F1E5-DCB2-DB2D-0A47A1C6D32F}"/>
                      </a:ext>
                    </a:extLst>
                  </p:cNvPr>
                  <p:cNvGrpSpPr/>
                  <p:nvPr/>
                </p:nvGrpSpPr>
                <p:grpSpPr>
                  <a:xfrm>
                    <a:off x="4144350" y="2734218"/>
                    <a:ext cx="67413" cy="67538"/>
                    <a:chOff x="4515352" y="2659246"/>
                    <a:chExt cx="40481" cy="40481"/>
                  </a:xfrm>
                  <a:solidFill>
                    <a:srgbClr val="000000"/>
                  </a:solidFill>
                </p:grpSpPr>
                <p:sp>
                  <p:nvSpPr>
                    <p:cNvPr id="1254" name="Freeform: Shape 1253">
                      <a:extLst>
                        <a:ext uri="{FF2B5EF4-FFF2-40B4-BE49-F238E27FC236}">
                          <a16:creationId xmlns:a16="http://schemas.microsoft.com/office/drawing/2014/main" id="{1D73895C-9720-26B0-F986-5F27F50B34AE}"/>
                        </a:ext>
                      </a:extLst>
                    </p:cNvPr>
                    <p:cNvSpPr/>
                    <p:nvPr/>
                  </p:nvSpPr>
                  <p:spPr>
                    <a:xfrm>
                      <a:off x="4535641" y="2659246"/>
                      <a:ext cx="9525" cy="40481"/>
                    </a:xfrm>
                    <a:custGeom>
                      <a:avLst/>
                      <a:gdLst>
                        <a:gd name="connsiteX0" fmla="*/ 176 w 9525"/>
                        <a:gd name="connsiteY0" fmla="*/ 58 h 40481"/>
                        <a:gd name="connsiteX1" fmla="*/ 176 w 9525"/>
                        <a:gd name="connsiteY1" fmla="*/ 40540 h 40481"/>
                      </a:gdLst>
                      <a:ahLst/>
                      <a:cxnLst>
                        <a:cxn ang="0">
                          <a:pos x="connsiteX0" y="connsiteY0"/>
                        </a:cxn>
                        <a:cxn ang="0">
                          <a:pos x="connsiteX1" y="connsiteY1"/>
                        </a:cxn>
                      </a:cxnLst>
                      <a:rect l="l" t="t" r="r" b="b"/>
                      <a:pathLst>
                        <a:path w="9525" h="40481">
                          <a:moveTo>
                            <a:pt x="176" y="58"/>
                          </a:moveTo>
                          <a:lnTo>
                            <a:pt x="176" y="4054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55" name="Freeform: Shape 1254">
                      <a:extLst>
                        <a:ext uri="{FF2B5EF4-FFF2-40B4-BE49-F238E27FC236}">
                          <a16:creationId xmlns:a16="http://schemas.microsoft.com/office/drawing/2014/main" id="{C8D8940C-9F09-B6D3-776D-0E16C5437950}"/>
                        </a:ext>
                      </a:extLst>
                    </p:cNvPr>
                    <p:cNvSpPr/>
                    <p:nvPr/>
                  </p:nvSpPr>
                  <p:spPr>
                    <a:xfrm>
                      <a:off x="4515352" y="2679534"/>
                      <a:ext cx="40481" cy="9525"/>
                    </a:xfrm>
                    <a:custGeom>
                      <a:avLst/>
                      <a:gdLst>
                        <a:gd name="connsiteX0" fmla="*/ 40657 w 40481"/>
                        <a:gd name="connsiteY0" fmla="*/ 58 h 9525"/>
                        <a:gd name="connsiteX1" fmla="*/ 176 w 40481"/>
                        <a:gd name="connsiteY1" fmla="*/ 58 h 9525"/>
                      </a:gdLst>
                      <a:ahLst/>
                      <a:cxnLst>
                        <a:cxn ang="0">
                          <a:pos x="connsiteX0" y="connsiteY0"/>
                        </a:cxn>
                        <a:cxn ang="0">
                          <a:pos x="connsiteX1" y="connsiteY1"/>
                        </a:cxn>
                      </a:cxnLst>
                      <a:rect l="l" t="t" r="r" b="b"/>
                      <a:pathLst>
                        <a:path w="40481" h="9525">
                          <a:moveTo>
                            <a:pt x="40657" y="58"/>
                          </a:moveTo>
                          <a:lnTo>
                            <a:pt x="176" y="5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08" name="Graphic 3">
                    <a:extLst>
                      <a:ext uri="{FF2B5EF4-FFF2-40B4-BE49-F238E27FC236}">
                        <a16:creationId xmlns:a16="http://schemas.microsoft.com/office/drawing/2014/main" id="{C7C72CF7-1134-5DA4-A251-5D62E71DFD05}"/>
                      </a:ext>
                    </a:extLst>
                  </p:cNvPr>
                  <p:cNvGrpSpPr/>
                  <p:nvPr/>
                </p:nvGrpSpPr>
                <p:grpSpPr>
                  <a:xfrm>
                    <a:off x="3986525" y="2687973"/>
                    <a:ext cx="67413" cy="67538"/>
                    <a:chOff x="4420579" y="2631528"/>
                    <a:chExt cx="40481" cy="40481"/>
                  </a:xfrm>
                  <a:solidFill>
                    <a:srgbClr val="000000"/>
                  </a:solidFill>
                </p:grpSpPr>
                <p:sp>
                  <p:nvSpPr>
                    <p:cNvPr id="1252" name="Freeform: Shape 1251">
                      <a:extLst>
                        <a:ext uri="{FF2B5EF4-FFF2-40B4-BE49-F238E27FC236}">
                          <a16:creationId xmlns:a16="http://schemas.microsoft.com/office/drawing/2014/main" id="{995D5CF7-D0CF-9792-AAEF-536590612DDB}"/>
                        </a:ext>
                      </a:extLst>
                    </p:cNvPr>
                    <p:cNvSpPr/>
                    <p:nvPr/>
                  </p:nvSpPr>
                  <p:spPr>
                    <a:xfrm>
                      <a:off x="4440867" y="2631528"/>
                      <a:ext cx="9525" cy="40481"/>
                    </a:xfrm>
                    <a:custGeom>
                      <a:avLst/>
                      <a:gdLst>
                        <a:gd name="connsiteX0" fmla="*/ 166 w 9525"/>
                        <a:gd name="connsiteY0" fmla="*/ 55 h 40481"/>
                        <a:gd name="connsiteX1" fmla="*/ 166 w 9525"/>
                        <a:gd name="connsiteY1" fmla="*/ 40537 h 40481"/>
                      </a:gdLst>
                      <a:ahLst/>
                      <a:cxnLst>
                        <a:cxn ang="0">
                          <a:pos x="connsiteX0" y="connsiteY0"/>
                        </a:cxn>
                        <a:cxn ang="0">
                          <a:pos x="connsiteX1" y="connsiteY1"/>
                        </a:cxn>
                      </a:cxnLst>
                      <a:rect l="l" t="t" r="r" b="b"/>
                      <a:pathLst>
                        <a:path w="9525" h="40481">
                          <a:moveTo>
                            <a:pt x="166" y="55"/>
                          </a:moveTo>
                          <a:lnTo>
                            <a:pt x="166" y="4053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53" name="Freeform: Shape 1252">
                      <a:extLst>
                        <a:ext uri="{FF2B5EF4-FFF2-40B4-BE49-F238E27FC236}">
                          <a16:creationId xmlns:a16="http://schemas.microsoft.com/office/drawing/2014/main" id="{D7951FF6-372A-A3F4-7A72-79556A0420B1}"/>
                        </a:ext>
                      </a:extLst>
                    </p:cNvPr>
                    <p:cNvSpPr/>
                    <p:nvPr/>
                  </p:nvSpPr>
                  <p:spPr>
                    <a:xfrm>
                      <a:off x="4420579" y="2651816"/>
                      <a:ext cx="40481" cy="9525"/>
                    </a:xfrm>
                    <a:custGeom>
                      <a:avLst/>
                      <a:gdLst>
                        <a:gd name="connsiteX0" fmla="*/ 40647 w 40481"/>
                        <a:gd name="connsiteY0" fmla="*/ 55 h 9525"/>
                        <a:gd name="connsiteX1" fmla="*/ 166 w 40481"/>
                        <a:gd name="connsiteY1" fmla="*/ 55 h 9525"/>
                      </a:gdLst>
                      <a:ahLst/>
                      <a:cxnLst>
                        <a:cxn ang="0">
                          <a:pos x="connsiteX0" y="connsiteY0"/>
                        </a:cxn>
                        <a:cxn ang="0">
                          <a:pos x="connsiteX1" y="connsiteY1"/>
                        </a:cxn>
                      </a:cxnLst>
                      <a:rect l="l" t="t" r="r" b="b"/>
                      <a:pathLst>
                        <a:path w="40481" h="9525">
                          <a:moveTo>
                            <a:pt x="40647" y="55"/>
                          </a:moveTo>
                          <a:lnTo>
                            <a:pt x="166" y="5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09" name="Graphic 3">
                    <a:extLst>
                      <a:ext uri="{FF2B5EF4-FFF2-40B4-BE49-F238E27FC236}">
                        <a16:creationId xmlns:a16="http://schemas.microsoft.com/office/drawing/2014/main" id="{9D13C77E-CC11-9C86-9E13-742CD3DF1325}"/>
                      </a:ext>
                    </a:extLst>
                  </p:cNvPr>
                  <p:cNvGrpSpPr/>
                  <p:nvPr/>
                </p:nvGrpSpPr>
                <p:grpSpPr>
                  <a:xfrm>
                    <a:off x="3956229" y="2668745"/>
                    <a:ext cx="67413" cy="67538"/>
                    <a:chOff x="4402386" y="2620003"/>
                    <a:chExt cx="40481" cy="40481"/>
                  </a:xfrm>
                  <a:solidFill>
                    <a:srgbClr val="000000"/>
                  </a:solidFill>
                </p:grpSpPr>
                <p:sp>
                  <p:nvSpPr>
                    <p:cNvPr id="1250" name="Freeform: Shape 1249">
                      <a:extLst>
                        <a:ext uri="{FF2B5EF4-FFF2-40B4-BE49-F238E27FC236}">
                          <a16:creationId xmlns:a16="http://schemas.microsoft.com/office/drawing/2014/main" id="{84B5622E-562F-3CB3-E23D-EFE8C188003C}"/>
                        </a:ext>
                      </a:extLst>
                    </p:cNvPr>
                    <p:cNvSpPr/>
                    <p:nvPr/>
                  </p:nvSpPr>
                  <p:spPr>
                    <a:xfrm>
                      <a:off x="4422674" y="2620003"/>
                      <a:ext cx="9525" cy="40481"/>
                    </a:xfrm>
                    <a:custGeom>
                      <a:avLst/>
                      <a:gdLst>
                        <a:gd name="connsiteX0" fmla="*/ 164 w 9525"/>
                        <a:gd name="connsiteY0" fmla="*/ 54 h 40481"/>
                        <a:gd name="connsiteX1" fmla="*/ 164 w 9525"/>
                        <a:gd name="connsiteY1" fmla="*/ 40535 h 40481"/>
                      </a:gdLst>
                      <a:ahLst/>
                      <a:cxnLst>
                        <a:cxn ang="0">
                          <a:pos x="connsiteX0" y="connsiteY0"/>
                        </a:cxn>
                        <a:cxn ang="0">
                          <a:pos x="connsiteX1" y="connsiteY1"/>
                        </a:cxn>
                      </a:cxnLst>
                      <a:rect l="l" t="t" r="r" b="b"/>
                      <a:pathLst>
                        <a:path w="9525" h="40481">
                          <a:moveTo>
                            <a:pt x="164" y="54"/>
                          </a:moveTo>
                          <a:lnTo>
                            <a:pt x="164" y="4053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51" name="Freeform: Shape 1250">
                      <a:extLst>
                        <a:ext uri="{FF2B5EF4-FFF2-40B4-BE49-F238E27FC236}">
                          <a16:creationId xmlns:a16="http://schemas.microsoft.com/office/drawing/2014/main" id="{6F56BEBA-63FE-13E8-9915-B7D6F0430B35}"/>
                        </a:ext>
                      </a:extLst>
                    </p:cNvPr>
                    <p:cNvSpPr/>
                    <p:nvPr/>
                  </p:nvSpPr>
                  <p:spPr>
                    <a:xfrm>
                      <a:off x="4402386" y="2640291"/>
                      <a:ext cx="40481" cy="9525"/>
                    </a:xfrm>
                    <a:custGeom>
                      <a:avLst/>
                      <a:gdLst>
                        <a:gd name="connsiteX0" fmla="*/ 40645 w 40481"/>
                        <a:gd name="connsiteY0" fmla="*/ 54 h 9525"/>
                        <a:gd name="connsiteX1" fmla="*/ 164 w 40481"/>
                        <a:gd name="connsiteY1" fmla="*/ 54 h 9525"/>
                      </a:gdLst>
                      <a:ahLst/>
                      <a:cxnLst>
                        <a:cxn ang="0">
                          <a:pos x="connsiteX0" y="connsiteY0"/>
                        </a:cxn>
                        <a:cxn ang="0">
                          <a:pos x="connsiteX1" y="connsiteY1"/>
                        </a:cxn>
                      </a:cxnLst>
                      <a:rect l="l" t="t" r="r" b="b"/>
                      <a:pathLst>
                        <a:path w="40481" h="9525">
                          <a:moveTo>
                            <a:pt x="40645" y="54"/>
                          </a:moveTo>
                          <a:lnTo>
                            <a:pt x="164" y="5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10" name="Graphic 3">
                    <a:extLst>
                      <a:ext uri="{FF2B5EF4-FFF2-40B4-BE49-F238E27FC236}">
                        <a16:creationId xmlns:a16="http://schemas.microsoft.com/office/drawing/2014/main" id="{FA8367AD-6C20-F627-FAE1-4349659EA469}"/>
                      </a:ext>
                    </a:extLst>
                  </p:cNvPr>
                  <p:cNvGrpSpPr/>
                  <p:nvPr/>
                </p:nvGrpSpPr>
                <p:grpSpPr>
                  <a:xfrm>
                    <a:off x="3907532" y="2649676"/>
                    <a:ext cx="67413" cy="67538"/>
                    <a:chOff x="4373144" y="2608573"/>
                    <a:chExt cx="40481" cy="40481"/>
                  </a:xfrm>
                  <a:solidFill>
                    <a:srgbClr val="000000"/>
                  </a:solidFill>
                </p:grpSpPr>
                <p:sp>
                  <p:nvSpPr>
                    <p:cNvPr id="1248" name="Freeform: Shape 1247">
                      <a:extLst>
                        <a:ext uri="{FF2B5EF4-FFF2-40B4-BE49-F238E27FC236}">
                          <a16:creationId xmlns:a16="http://schemas.microsoft.com/office/drawing/2014/main" id="{E60C9AFD-6800-302A-2801-169397B399CF}"/>
                        </a:ext>
                      </a:extLst>
                    </p:cNvPr>
                    <p:cNvSpPr/>
                    <p:nvPr/>
                  </p:nvSpPr>
                  <p:spPr>
                    <a:xfrm>
                      <a:off x="4393432" y="2608573"/>
                      <a:ext cx="9525" cy="40481"/>
                    </a:xfrm>
                    <a:custGeom>
                      <a:avLst/>
                      <a:gdLst>
                        <a:gd name="connsiteX0" fmla="*/ 161 w 9525"/>
                        <a:gd name="connsiteY0" fmla="*/ 53 h 40481"/>
                        <a:gd name="connsiteX1" fmla="*/ 161 w 9525"/>
                        <a:gd name="connsiteY1" fmla="*/ 40534 h 40481"/>
                      </a:gdLst>
                      <a:ahLst/>
                      <a:cxnLst>
                        <a:cxn ang="0">
                          <a:pos x="connsiteX0" y="connsiteY0"/>
                        </a:cxn>
                        <a:cxn ang="0">
                          <a:pos x="connsiteX1" y="connsiteY1"/>
                        </a:cxn>
                      </a:cxnLst>
                      <a:rect l="l" t="t" r="r" b="b"/>
                      <a:pathLst>
                        <a:path w="9525" h="40481">
                          <a:moveTo>
                            <a:pt x="161" y="53"/>
                          </a:moveTo>
                          <a:lnTo>
                            <a:pt x="161" y="4053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49" name="Freeform: Shape 1248">
                      <a:extLst>
                        <a:ext uri="{FF2B5EF4-FFF2-40B4-BE49-F238E27FC236}">
                          <a16:creationId xmlns:a16="http://schemas.microsoft.com/office/drawing/2014/main" id="{9C12B5A6-16CB-B6B7-94C3-9B185E526A92}"/>
                        </a:ext>
                      </a:extLst>
                    </p:cNvPr>
                    <p:cNvSpPr/>
                    <p:nvPr/>
                  </p:nvSpPr>
                  <p:spPr>
                    <a:xfrm>
                      <a:off x="4373144" y="2628861"/>
                      <a:ext cx="40481" cy="9525"/>
                    </a:xfrm>
                    <a:custGeom>
                      <a:avLst/>
                      <a:gdLst>
                        <a:gd name="connsiteX0" fmla="*/ 40642 w 40481"/>
                        <a:gd name="connsiteY0" fmla="*/ 53 h 9525"/>
                        <a:gd name="connsiteX1" fmla="*/ 161 w 40481"/>
                        <a:gd name="connsiteY1" fmla="*/ 53 h 9525"/>
                      </a:gdLst>
                      <a:ahLst/>
                      <a:cxnLst>
                        <a:cxn ang="0">
                          <a:pos x="connsiteX0" y="connsiteY0"/>
                        </a:cxn>
                        <a:cxn ang="0">
                          <a:pos x="connsiteX1" y="connsiteY1"/>
                        </a:cxn>
                      </a:cxnLst>
                      <a:rect l="l" t="t" r="r" b="b"/>
                      <a:pathLst>
                        <a:path w="40481" h="9525">
                          <a:moveTo>
                            <a:pt x="40642" y="53"/>
                          </a:moveTo>
                          <a:lnTo>
                            <a:pt x="161" y="5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11" name="Graphic 3">
                    <a:extLst>
                      <a:ext uri="{FF2B5EF4-FFF2-40B4-BE49-F238E27FC236}">
                        <a16:creationId xmlns:a16="http://schemas.microsoft.com/office/drawing/2014/main" id="{0DDFF666-5BF1-681C-CA34-79CF83830429}"/>
                      </a:ext>
                    </a:extLst>
                  </p:cNvPr>
                  <p:cNvGrpSpPr/>
                  <p:nvPr/>
                </p:nvGrpSpPr>
                <p:grpSpPr>
                  <a:xfrm>
                    <a:off x="3852967" y="2620752"/>
                    <a:ext cx="67413" cy="67538"/>
                    <a:chOff x="4340378" y="2591237"/>
                    <a:chExt cx="40481" cy="40481"/>
                  </a:xfrm>
                  <a:solidFill>
                    <a:srgbClr val="000000"/>
                  </a:solidFill>
                </p:grpSpPr>
                <p:sp>
                  <p:nvSpPr>
                    <p:cNvPr id="1246" name="Freeform: Shape 1245">
                      <a:extLst>
                        <a:ext uri="{FF2B5EF4-FFF2-40B4-BE49-F238E27FC236}">
                          <a16:creationId xmlns:a16="http://schemas.microsoft.com/office/drawing/2014/main" id="{2E9CE7B9-8743-525F-290F-D9EE9C76E78E}"/>
                        </a:ext>
                      </a:extLst>
                    </p:cNvPr>
                    <p:cNvSpPr/>
                    <p:nvPr/>
                  </p:nvSpPr>
                  <p:spPr>
                    <a:xfrm>
                      <a:off x="4360666" y="2591237"/>
                      <a:ext cx="9525" cy="40481"/>
                    </a:xfrm>
                    <a:custGeom>
                      <a:avLst/>
                      <a:gdLst>
                        <a:gd name="connsiteX0" fmla="*/ 157 w 9525"/>
                        <a:gd name="connsiteY0" fmla="*/ 51 h 40481"/>
                        <a:gd name="connsiteX1" fmla="*/ 157 w 9525"/>
                        <a:gd name="connsiteY1" fmla="*/ 40532 h 40481"/>
                      </a:gdLst>
                      <a:ahLst/>
                      <a:cxnLst>
                        <a:cxn ang="0">
                          <a:pos x="connsiteX0" y="connsiteY0"/>
                        </a:cxn>
                        <a:cxn ang="0">
                          <a:pos x="connsiteX1" y="connsiteY1"/>
                        </a:cxn>
                      </a:cxnLst>
                      <a:rect l="l" t="t" r="r" b="b"/>
                      <a:pathLst>
                        <a:path w="9525" h="40481">
                          <a:moveTo>
                            <a:pt x="157" y="51"/>
                          </a:moveTo>
                          <a:lnTo>
                            <a:pt x="157" y="4053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47" name="Freeform: Shape 1246">
                      <a:extLst>
                        <a:ext uri="{FF2B5EF4-FFF2-40B4-BE49-F238E27FC236}">
                          <a16:creationId xmlns:a16="http://schemas.microsoft.com/office/drawing/2014/main" id="{385B2A5C-2657-E5BB-FBDA-B947B8D0E380}"/>
                        </a:ext>
                      </a:extLst>
                    </p:cNvPr>
                    <p:cNvSpPr/>
                    <p:nvPr/>
                  </p:nvSpPr>
                  <p:spPr>
                    <a:xfrm>
                      <a:off x="4340378" y="2611525"/>
                      <a:ext cx="40481" cy="9525"/>
                    </a:xfrm>
                    <a:custGeom>
                      <a:avLst/>
                      <a:gdLst>
                        <a:gd name="connsiteX0" fmla="*/ 40638 w 40481"/>
                        <a:gd name="connsiteY0" fmla="*/ 51 h 9525"/>
                        <a:gd name="connsiteX1" fmla="*/ 157 w 40481"/>
                        <a:gd name="connsiteY1" fmla="*/ 51 h 9525"/>
                      </a:gdLst>
                      <a:ahLst/>
                      <a:cxnLst>
                        <a:cxn ang="0">
                          <a:pos x="connsiteX0" y="connsiteY0"/>
                        </a:cxn>
                        <a:cxn ang="0">
                          <a:pos x="connsiteX1" y="connsiteY1"/>
                        </a:cxn>
                      </a:cxnLst>
                      <a:rect l="l" t="t" r="r" b="b"/>
                      <a:pathLst>
                        <a:path w="40481" h="9525">
                          <a:moveTo>
                            <a:pt x="40638" y="51"/>
                          </a:moveTo>
                          <a:lnTo>
                            <a:pt x="157" y="5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12" name="Graphic 3">
                    <a:extLst>
                      <a:ext uri="{FF2B5EF4-FFF2-40B4-BE49-F238E27FC236}">
                        <a16:creationId xmlns:a16="http://schemas.microsoft.com/office/drawing/2014/main" id="{7D0692D7-76F8-9803-7212-BE67961D758D}"/>
                      </a:ext>
                    </a:extLst>
                  </p:cNvPr>
                  <p:cNvGrpSpPr/>
                  <p:nvPr/>
                </p:nvGrpSpPr>
                <p:grpSpPr>
                  <a:xfrm>
                    <a:off x="3828699" y="2602001"/>
                    <a:ext cx="67413" cy="67538"/>
                    <a:chOff x="4325805" y="2579998"/>
                    <a:chExt cx="40481" cy="40481"/>
                  </a:xfrm>
                  <a:solidFill>
                    <a:srgbClr val="000000"/>
                  </a:solidFill>
                </p:grpSpPr>
                <p:sp>
                  <p:nvSpPr>
                    <p:cNvPr id="1244" name="Freeform: Shape 1243">
                      <a:extLst>
                        <a:ext uri="{FF2B5EF4-FFF2-40B4-BE49-F238E27FC236}">
                          <a16:creationId xmlns:a16="http://schemas.microsoft.com/office/drawing/2014/main" id="{E634D947-4E0E-7D92-4614-D459592FB9D1}"/>
                        </a:ext>
                      </a:extLst>
                    </p:cNvPr>
                    <p:cNvSpPr/>
                    <p:nvPr/>
                  </p:nvSpPr>
                  <p:spPr>
                    <a:xfrm>
                      <a:off x="4346093" y="2579998"/>
                      <a:ext cx="9525" cy="40481"/>
                    </a:xfrm>
                    <a:custGeom>
                      <a:avLst/>
                      <a:gdLst>
                        <a:gd name="connsiteX0" fmla="*/ 156 w 9525"/>
                        <a:gd name="connsiteY0" fmla="*/ 50 h 40481"/>
                        <a:gd name="connsiteX1" fmla="*/ 156 w 9525"/>
                        <a:gd name="connsiteY1" fmla="*/ 40531 h 40481"/>
                      </a:gdLst>
                      <a:ahLst/>
                      <a:cxnLst>
                        <a:cxn ang="0">
                          <a:pos x="connsiteX0" y="connsiteY0"/>
                        </a:cxn>
                        <a:cxn ang="0">
                          <a:pos x="connsiteX1" y="connsiteY1"/>
                        </a:cxn>
                      </a:cxnLst>
                      <a:rect l="l" t="t" r="r" b="b"/>
                      <a:pathLst>
                        <a:path w="9525" h="40481">
                          <a:moveTo>
                            <a:pt x="156" y="50"/>
                          </a:moveTo>
                          <a:lnTo>
                            <a:pt x="156" y="4053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45" name="Freeform: Shape 1244">
                      <a:extLst>
                        <a:ext uri="{FF2B5EF4-FFF2-40B4-BE49-F238E27FC236}">
                          <a16:creationId xmlns:a16="http://schemas.microsoft.com/office/drawing/2014/main" id="{D8BCF1DB-3506-4800-26BF-95BBAAB1F858}"/>
                        </a:ext>
                      </a:extLst>
                    </p:cNvPr>
                    <p:cNvSpPr/>
                    <p:nvPr/>
                  </p:nvSpPr>
                  <p:spPr>
                    <a:xfrm>
                      <a:off x="4325805" y="2600286"/>
                      <a:ext cx="40481" cy="9525"/>
                    </a:xfrm>
                    <a:custGeom>
                      <a:avLst/>
                      <a:gdLst>
                        <a:gd name="connsiteX0" fmla="*/ 40637 w 40481"/>
                        <a:gd name="connsiteY0" fmla="*/ 50 h 9525"/>
                        <a:gd name="connsiteX1" fmla="*/ 156 w 40481"/>
                        <a:gd name="connsiteY1" fmla="*/ 50 h 9525"/>
                      </a:gdLst>
                      <a:ahLst/>
                      <a:cxnLst>
                        <a:cxn ang="0">
                          <a:pos x="connsiteX0" y="connsiteY0"/>
                        </a:cxn>
                        <a:cxn ang="0">
                          <a:pos x="connsiteX1" y="connsiteY1"/>
                        </a:cxn>
                      </a:cxnLst>
                      <a:rect l="l" t="t" r="r" b="b"/>
                      <a:pathLst>
                        <a:path w="40481" h="9525">
                          <a:moveTo>
                            <a:pt x="40637" y="50"/>
                          </a:moveTo>
                          <a:lnTo>
                            <a:pt x="156" y="5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13" name="Graphic 3">
                    <a:extLst>
                      <a:ext uri="{FF2B5EF4-FFF2-40B4-BE49-F238E27FC236}">
                        <a16:creationId xmlns:a16="http://schemas.microsoft.com/office/drawing/2014/main" id="{2CEFB821-B683-1657-07B2-AC47BF1BEFA6}"/>
                      </a:ext>
                    </a:extLst>
                  </p:cNvPr>
                  <p:cNvGrpSpPr/>
                  <p:nvPr/>
                </p:nvGrpSpPr>
                <p:grpSpPr>
                  <a:xfrm>
                    <a:off x="3780160" y="2592306"/>
                    <a:ext cx="67413" cy="67538"/>
                    <a:chOff x="4296658" y="2574187"/>
                    <a:chExt cx="40481" cy="40481"/>
                  </a:xfrm>
                  <a:solidFill>
                    <a:srgbClr val="000000"/>
                  </a:solidFill>
                </p:grpSpPr>
                <p:sp>
                  <p:nvSpPr>
                    <p:cNvPr id="1242" name="Freeform: Shape 1241">
                      <a:extLst>
                        <a:ext uri="{FF2B5EF4-FFF2-40B4-BE49-F238E27FC236}">
                          <a16:creationId xmlns:a16="http://schemas.microsoft.com/office/drawing/2014/main" id="{1EDBBB86-0045-D016-8AD7-E5AF3436056F}"/>
                        </a:ext>
                      </a:extLst>
                    </p:cNvPr>
                    <p:cNvSpPr/>
                    <p:nvPr/>
                  </p:nvSpPr>
                  <p:spPr>
                    <a:xfrm>
                      <a:off x="4316947" y="2574187"/>
                      <a:ext cx="9525" cy="40481"/>
                    </a:xfrm>
                    <a:custGeom>
                      <a:avLst/>
                      <a:gdLst>
                        <a:gd name="connsiteX0" fmla="*/ 153 w 9525"/>
                        <a:gd name="connsiteY0" fmla="*/ 49 h 40481"/>
                        <a:gd name="connsiteX1" fmla="*/ 153 w 9525"/>
                        <a:gd name="connsiteY1" fmla="*/ 40531 h 40481"/>
                      </a:gdLst>
                      <a:ahLst/>
                      <a:cxnLst>
                        <a:cxn ang="0">
                          <a:pos x="connsiteX0" y="connsiteY0"/>
                        </a:cxn>
                        <a:cxn ang="0">
                          <a:pos x="connsiteX1" y="connsiteY1"/>
                        </a:cxn>
                      </a:cxnLst>
                      <a:rect l="l" t="t" r="r" b="b"/>
                      <a:pathLst>
                        <a:path w="9525" h="40481">
                          <a:moveTo>
                            <a:pt x="153" y="49"/>
                          </a:moveTo>
                          <a:lnTo>
                            <a:pt x="153" y="4053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43" name="Freeform: Shape 1242">
                      <a:extLst>
                        <a:ext uri="{FF2B5EF4-FFF2-40B4-BE49-F238E27FC236}">
                          <a16:creationId xmlns:a16="http://schemas.microsoft.com/office/drawing/2014/main" id="{89112809-8986-E9C8-0C3F-04E39EB67AA7}"/>
                        </a:ext>
                      </a:extLst>
                    </p:cNvPr>
                    <p:cNvSpPr/>
                    <p:nvPr/>
                  </p:nvSpPr>
                  <p:spPr>
                    <a:xfrm>
                      <a:off x="4296658" y="2594476"/>
                      <a:ext cx="40481" cy="9525"/>
                    </a:xfrm>
                    <a:custGeom>
                      <a:avLst/>
                      <a:gdLst>
                        <a:gd name="connsiteX0" fmla="*/ 40634 w 40481"/>
                        <a:gd name="connsiteY0" fmla="*/ 49 h 9525"/>
                        <a:gd name="connsiteX1" fmla="*/ 153 w 40481"/>
                        <a:gd name="connsiteY1" fmla="*/ 49 h 9525"/>
                      </a:gdLst>
                      <a:ahLst/>
                      <a:cxnLst>
                        <a:cxn ang="0">
                          <a:pos x="connsiteX0" y="connsiteY0"/>
                        </a:cxn>
                        <a:cxn ang="0">
                          <a:pos x="connsiteX1" y="connsiteY1"/>
                        </a:cxn>
                      </a:cxnLst>
                      <a:rect l="l" t="t" r="r" b="b"/>
                      <a:pathLst>
                        <a:path w="40481" h="9525">
                          <a:moveTo>
                            <a:pt x="40634" y="49"/>
                          </a:moveTo>
                          <a:lnTo>
                            <a:pt x="153" y="4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14" name="Graphic 3">
                    <a:extLst>
                      <a:ext uri="{FF2B5EF4-FFF2-40B4-BE49-F238E27FC236}">
                        <a16:creationId xmlns:a16="http://schemas.microsoft.com/office/drawing/2014/main" id="{5A458125-229B-4B46-D846-F788AC80D5B8}"/>
                      </a:ext>
                    </a:extLst>
                  </p:cNvPr>
                  <p:cNvGrpSpPr/>
                  <p:nvPr/>
                </p:nvGrpSpPr>
                <p:grpSpPr>
                  <a:xfrm>
                    <a:off x="3767947" y="2582932"/>
                    <a:ext cx="67413" cy="67538"/>
                    <a:chOff x="4289324" y="2568568"/>
                    <a:chExt cx="40481" cy="40481"/>
                  </a:xfrm>
                  <a:solidFill>
                    <a:srgbClr val="000000"/>
                  </a:solidFill>
                </p:grpSpPr>
                <p:sp>
                  <p:nvSpPr>
                    <p:cNvPr id="1240" name="Freeform: Shape 1239">
                      <a:extLst>
                        <a:ext uri="{FF2B5EF4-FFF2-40B4-BE49-F238E27FC236}">
                          <a16:creationId xmlns:a16="http://schemas.microsoft.com/office/drawing/2014/main" id="{14BE8433-07E8-E5F4-960B-60C5B705D8D5}"/>
                        </a:ext>
                      </a:extLst>
                    </p:cNvPr>
                    <p:cNvSpPr/>
                    <p:nvPr/>
                  </p:nvSpPr>
                  <p:spPr>
                    <a:xfrm>
                      <a:off x="4309612" y="2568568"/>
                      <a:ext cx="9525" cy="40481"/>
                    </a:xfrm>
                    <a:custGeom>
                      <a:avLst/>
                      <a:gdLst>
                        <a:gd name="connsiteX0" fmla="*/ 152 w 9525"/>
                        <a:gd name="connsiteY0" fmla="*/ 49 h 40481"/>
                        <a:gd name="connsiteX1" fmla="*/ 152 w 9525"/>
                        <a:gd name="connsiteY1" fmla="*/ 40530 h 40481"/>
                      </a:gdLst>
                      <a:ahLst/>
                      <a:cxnLst>
                        <a:cxn ang="0">
                          <a:pos x="connsiteX0" y="connsiteY0"/>
                        </a:cxn>
                        <a:cxn ang="0">
                          <a:pos x="connsiteX1" y="connsiteY1"/>
                        </a:cxn>
                      </a:cxnLst>
                      <a:rect l="l" t="t" r="r" b="b"/>
                      <a:pathLst>
                        <a:path w="9525" h="40481">
                          <a:moveTo>
                            <a:pt x="152" y="49"/>
                          </a:moveTo>
                          <a:lnTo>
                            <a:pt x="152" y="4053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41" name="Freeform: Shape 1240">
                      <a:extLst>
                        <a:ext uri="{FF2B5EF4-FFF2-40B4-BE49-F238E27FC236}">
                          <a16:creationId xmlns:a16="http://schemas.microsoft.com/office/drawing/2014/main" id="{42192B4A-BAE8-C262-8F8F-001FB20C5D50}"/>
                        </a:ext>
                      </a:extLst>
                    </p:cNvPr>
                    <p:cNvSpPr/>
                    <p:nvPr/>
                  </p:nvSpPr>
                  <p:spPr>
                    <a:xfrm>
                      <a:off x="4289324" y="2588856"/>
                      <a:ext cx="40481" cy="9525"/>
                    </a:xfrm>
                    <a:custGeom>
                      <a:avLst/>
                      <a:gdLst>
                        <a:gd name="connsiteX0" fmla="*/ 40633 w 40481"/>
                        <a:gd name="connsiteY0" fmla="*/ 49 h 9525"/>
                        <a:gd name="connsiteX1" fmla="*/ 152 w 40481"/>
                        <a:gd name="connsiteY1" fmla="*/ 49 h 9525"/>
                      </a:gdLst>
                      <a:ahLst/>
                      <a:cxnLst>
                        <a:cxn ang="0">
                          <a:pos x="connsiteX0" y="connsiteY0"/>
                        </a:cxn>
                        <a:cxn ang="0">
                          <a:pos x="connsiteX1" y="connsiteY1"/>
                        </a:cxn>
                      </a:cxnLst>
                      <a:rect l="l" t="t" r="r" b="b"/>
                      <a:pathLst>
                        <a:path w="40481" h="9525">
                          <a:moveTo>
                            <a:pt x="40633" y="49"/>
                          </a:moveTo>
                          <a:lnTo>
                            <a:pt x="152" y="4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15" name="Graphic 3">
                    <a:extLst>
                      <a:ext uri="{FF2B5EF4-FFF2-40B4-BE49-F238E27FC236}">
                        <a16:creationId xmlns:a16="http://schemas.microsoft.com/office/drawing/2014/main" id="{F9B4F22B-9ADA-3EB8-D13B-FC86CB8CB39D}"/>
                      </a:ext>
                    </a:extLst>
                  </p:cNvPr>
                  <p:cNvGrpSpPr/>
                  <p:nvPr/>
                </p:nvGrpSpPr>
                <p:grpSpPr>
                  <a:xfrm>
                    <a:off x="3725437" y="2573555"/>
                    <a:ext cx="67413" cy="67538"/>
                    <a:chOff x="4263797" y="2562948"/>
                    <a:chExt cx="40481" cy="40481"/>
                  </a:xfrm>
                  <a:solidFill>
                    <a:srgbClr val="000000"/>
                  </a:solidFill>
                </p:grpSpPr>
                <p:sp>
                  <p:nvSpPr>
                    <p:cNvPr id="1238" name="Freeform: Shape 1237">
                      <a:extLst>
                        <a:ext uri="{FF2B5EF4-FFF2-40B4-BE49-F238E27FC236}">
                          <a16:creationId xmlns:a16="http://schemas.microsoft.com/office/drawing/2014/main" id="{919F4814-F85D-078C-5627-1EFBDF614FF8}"/>
                        </a:ext>
                      </a:extLst>
                    </p:cNvPr>
                    <p:cNvSpPr/>
                    <p:nvPr/>
                  </p:nvSpPr>
                  <p:spPr>
                    <a:xfrm>
                      <a:off x="4284085" y="2562948"/>
                      <a:ext cx="9525" cy="40481"/>
                    </a:xfrm>
                    <a:custGeom>
                      <a:avLst/>
                      <a:gdLst>
                        <a:gd name="connsiteX0" fmla="*/ 149 w 9525"/>
                        <a:gd name="connsiteY0" fmla="*/ 48 h 40481"/>
                        <a:gd name="connsiteX1" fmla="*/ 149 w 9525"/>
                        <a:gd name="connsiteY1" fmla="*/ 40530 h 40481"/>
                      </a:gdLst>
                      <a:ahLst/>
                      <a:cxnLst>
                        <a:cxn ang="0">
                          <a:pos x="connsiteX0" y="connsiteY0"/>
                        </a:cxn>
                        <a:cxn ang="0">
                          <a:pos x="connsiteX1" y="connsiteY1"/>
                        </a:cxn>
                      </a:cxnLst>
                      <a:rect l="l" t="t" r="r" b="b"/>
                      <a:pathLst>
                        <a:path w="9525" h="40481">
                          <a:moveTo>
                            <a:pt x="149" y="48"/>
                          </a:moveTo>
                          <a:lnTo>
                            <a:pt x="149" y="4053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39" name="Freeform: Shape 1238">
                      <a:extLst>
                        <a:ext uri="{FF2B5EF4-FFF2-40B4-BE49-F238E27FC236}">
                          <a16:creationId xmlns:a16="http://schemas.microsoft.com/office/drawing/2014/main" id="{638A7A20-590E-FEA0-0E00-ADE20271021D}"/>
                        </a:ext>
                      </a:extLst>
                    </p:cNvPr>
                    <p:cNvSpPr/>
                    <p:nvPr/>
                  </p:nvSpPr>
                  <p:spPr>
                    <a:xfrm>
                      <a:off x="4263797" y="2583236"/>
                      <a:ext cx="40481" cy="9525"/>
                    </a:xfrm>
                    <a:custGeom>
                      <a:avLst/>
                      <a:gdLst>
                        <a:gd name="connsiteX0" fmla="*/ 40630 w 40481"/>
                        <a:gd name="connsiteY0" fmla="*/ 48 h 9525"/>
                        <a:gd name="connsiteX1" fmla="*/ 149 w 40481"/>
                        <a:gd name="connsiteY1" fmla="*/ 48 h 9525"/>
                      </a:gdLst>
                      <a:ahLst/>
                      <a:cxnLst>
                        <a:cxn ang="0">
                          <a:pos x="connsiteX0" y="connsiteY0"/>
                        </a:cxn>
                        <a:cxn ang="0">
                          <a:pos x="connsiteX1" y="connsiteY1"/>
                        </a:cxn>
                      </a:cxnLst>
                      <a:rect l="l" t="t" r="r" b="b"/>
                      <a:pathLst>
                        <a:path w="40481" h="9525">
                          <a:moveTo>
                            <a:pt x="40630" y="48"/>
                          </a:moveTo>
                          <a:lnTo>
                            <a:pt x="149" y="4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16" name="Graphic 3">
                    <a:extLst>
                      <a:ext uri="{FF2B5EF4-FFF2-40B4-BE49-F238E27FC236}">
                        <a16:creationId xmlns:a16="http://schemas.microsoft.com/office/drawing/2014/main" id="{542BA495-5774-0A89-73A5-3342C94D2BB6}"/>
                      </a:ext>
                    </a:extLst>
                  </p:cNvPr>
                  <p:cNvGrpSpPr/>
                  <p:nvPr/>
                </p:nvGrpSpPr>
                <p:grpSpPr>
                  <a:xfrm>
                    <a:off x="3616149" y="2544792"/>
                    <a:ext cx="67413" cy="67538"/>
                    <a:chOff x="4198170" y="2545708"/>
                    <a:chExt cx="40481" cy="40481"/>
                  </a:xfrm>
                  <a:solidFill>
                    <a:srgbClr val="000000"/>
                  </a:solidFill>
                </p:grpSpPr>
                <p:sp>
                  <p:nvSpPr>
                    <p:cNvPr id="1236" name="Freeform: Shape 1235">
                      <a:extLst>
                        <a:ext uri="{FF2B5EF4-FFF2-40B4-BE49-F238E27FC236}">
                          <a16:creationId xmlns:a16="http://schemas.microsoft.com/office/drawing/2014/main" id="{84ADD5AF-4BE4-612B-5CE2-F0E4BC82F42C}"/>
                        </a:ext>
                      </a:extLst>
                    </p:cNvPr>
                    <p:cNvSpPr/>
                    <p:nvPr/>
                  </p:nvSpPr>
                  <p:spPr>
                    <a:xfrm>
                      <a:off x="4218458" y="2545708"/>
                      <a:ext cx="9525" cy="40481"/>
                    </a:xfrm>
                    <a:custGeom>
                      <a:avLst/>
                      <a:gdLst>
                        <a:gd name="connsiteX0" fmla="*/ 142 w 9525"/>
                        <a:gd name="connsiteY0" fmla="*/ 46 h 40481"/>
                        <a:gd name="connsiteX1" fmla="*/ 142 w 9525"/>
                        <a:gd name="connsiteY1" fmla="*/ 40528 h 40481"/>
                      </a:gdLst>
                      <a:ahLst/>
                      <a:cxnLst>
                        <a:cxn ang="0">
                          <a:pos x="connsiteX0" y="connsiteY0"/>
                        </a:cxn>
                        <a:cxn ang="0">
                          <a:pos x="connsiteX1" y="connsiteY1"/>
                        </a:cxn>
                      </a:cxnLst>
                      <a:rect l="l" t="t" r="r" b="b"/>
                      <a:pathLst>
                        <a:path w="9525" h="40481">
                          <a:moveTo>
                            <a:pt x="142" y="46"/>
                          </a:moveTo>
                          <a:lnTo>
                            <a:pt x="142" y="4052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37" name="Freeform: Shape 1236">
                      <a:extLst>
                        <a:ext uri="{FF2B5EF4-FFF2-40B4-BE49-F238E27FC236}">
                          <a16:creationId xmlns:a16="http://schemas.microsoft.com/office/drawing/2014/main" id="{BF8F64C8-B948-E651-3989-D757ABBD3EC4}"/>
                        </a:ext>
                      </a:extLst>
                    </p:cNvPr>
                    <p:cNvSpPr/>
                    <p:nvPr/>
                  </p:nvSpPr>
                  <p:spPr>
                    <a:xfrm>
                      <a:off x="4198170" y="2565996"/>
                      <a:ext cx="40481" cy="9525"/>
                    </a:xfrm>
                    <a:custGeom>
                      <a:avLst/>
                      <a:gdLst>
                        <a:gd name="connsiteX0" fmla="*/ 40623 w 40481"/>
                        <a:gd name="connsiteY0" fmla="*/ 46 h 9525"/>
                        <a:gd name="connsiteX1" fmla="*/ 142 w 40481"/>
                        <a:gd name="connsiteY1" fmla="*/ 46 h 9525"/>
                      </a:gdLst>
                      <a:ahLst/>
                      <a:cxnLst>
                        <a:cxn ang="0">
                          <a:pos x="connsiteX0" y="connsiteY0"/>
                        </a:cxn>
                        <a:cxn ang="0">
                          <a:pos x="connsiteX1" y="connsiteY1"/>
                        </a:cxn>
                      </a:cxnLst>
                      <a:rect l="l" t="t" r="r" b="b"/>
                      <a:pathLst>
                        <a:path w="40481" h="9525">
                          <a:moveTo>
                            <a:pt x="40623" y="46"/>
                          </a:moveTo>
                          <a:lnTo>
                            <a:pt x="142" y="4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17" name="Graphic 3">
                    <a:extLst>
                      <a:ext uri="{FF2B5EF4-FFF2-40B4-BE49-F238E27FC236}">
                        <a16:creationId xmlns:a16="http://schemas.microsoft.com/office/drawing/2014/main" id="{9E6F4ADF-B622-3200-D3F2-14AB6E208C69}"/>
                      </a:ext>
                    </a:extLst>
                  </p:cNvPr>
                  <p:cNvGrpSpPr/>
                  <p:nvPr/>
                </p:nvGrpSpPr>
                <p:grpSpPr>
                  <a:xfrm>
                    <a:off x="3567611" y="2508400"/>
                    <a:ext cx="67413" cy="67538"/>
                    <a:chOff x="4169023" y="2523895"/>
                    <a:chExt cx="40481" cy="40481"/>
                  </a:xfrm>
                  <a:solidFill>
                    <a:srgbClr val="000000"/>
                  </a:solidFill>
                </p:grpSpPr>
                <p:sp>
                  <p:nvSpPr>
                    <p:cNvPr id="1234" name="Freeform: Shape 1233">
                      <a:extLst>
                        <a:ext uri="{FF2B5EF4-FFF2-40B4-BE49-F238E27FC236}">
                          <a16:creationId xmlns:a16="http://schemas.microsoft.com/office/drawing/2014/main" id="{7761B1C9-FF67-FA62-3F3E-616DC6EAA8E3}"/>
                        </a:ext>
                      </a:extLst>
                    </p:cNvPr>
                    <p:cNvSpPr/>
                    <p:nvPr/>
                  </p:nvSpPr>
                  <p:spPr>
                    <a:xfrm>
                      <a:off x="4189312" y="2523895"/>
                      <a:ext cx="9525" cy="40481"/>
                    </a:xfrm>
                    <a:custGeom>
                      <a:avLst/>
                      <a:gdLst>
                        <a:gd name="connsiteX0" fmla="*/ 139 w 9525"/>
                        <a:gd name="connsiteY0" fmla="*/ 44 h 40481"/>
                        <a:gd name="connsiteX1" fmla="*/ 139 w 9525"/>
                        <a:gd name="connsiteY1" fmla="*/ 40525 h 40481"/>
                      </a:gdLst>
                      <a:ahLst/>
                      <a:cxnLst>
                        <a:cxn ang="0">
                          <a:pos x="connsiteX0" y="connsiteY0"/>
                        </a:cxn>
                        <a:cxn ang="0">
                          <a:pos x="connsiteX1" y="connsiteY1"/>
                        </a:cxn>
                      </a:cxnLst>
                      <a:rect l="l" t="t" r="r" b="b"/>
                      <a:pathLst>
                        <a:path w="9525" h="40481">
                          <a:moveTo>
                            <a:pt x="139" y="44"/>
                          </a:moveTo>
                          <a:lnTo>
                            <a:pt x="139" y="4052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35" name="Freeform: Shape 1234">
                      <a:extLst>
                        <a:ext uri="{FF2B5EF4-FFF2-40B4-BE49-F238E27FC236}">
                          <a16:creationId xmlns:a16="http://schemas.microsoft.com/office/drawing/2014/main" id="{9FD42D29-D2D3-7BDE-5E98-AB81A7CE87CB}"/>
                        </a:ext>
                      </a:extLst>
                    </p:cNvPr>
                    <p:cNvSpPr/>
                    <p:nvPr/>
                  </p:nvSpPr>
                  <p:spPr>
                    <a:xfrm>
                      <a:off x="4169023" y="2544184"/>
                      <a:ext cx="40481" cy="9525"/>
                    </a:xfrm>
                    <a:custGeom>
                      <a:avLst/>
                      <a:gdLst>
                        <a:gd name="connsiteX0" fmla="*/ 40620 w 40481"/>
                        <a:gd name="connsiteY0" fmla="*/ 44 h 9525"/>
                        <a:gd name="connsiteX1" fmla="*/ 139 w 40481"/>
                        <a:gd name="connsiteY1" fmla="*/ 44 h 9525"/>
                      </a:gdLst>
                      <a:ahLst/>
                      <a:cxnLst>
                        <a:cxn ang="0">
                          <a:pos x="connsiteX0" y="connsiteY0"/>
                        </a:cxn>
                        <a:cxn ang="0">
                          <a:pos x="connsiteX1" y="connsiteY1"/>
                        </a:cxn>
                      </a:cxnLst>
                      <a:rect l="l" t="t" r="r" b="b"/>
                      <a:pathLst>
                        <a:path w="40481" h="9525">
                          <a:moveTo>
                            <a:pt x="40620" y="44"/>
                          </a:moveTo>
                          <a:lnTo>
                            <a:pt x="139" y="4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18" name="Graphic 3">
                    <a:extLst>
                      <a:ext uri="{FF2B5EF4-FFF2-40B4-BE49-F238E27FC236}">
                        <a16:creationId xmlns:a16="http://schemas.microsoft.com/office/drawing/2014/main" id="{0C05E46C-3718-8B91-B4D4-79996DF3A100}"/>
                      </a:ext>
                    </a:extLst>
                  </p:cNvPr>
                  <p:cNvGrpSpPr/>
                  <p:nvPr/>
                </p:nvGrpSpPr>
                <p:grpSpPr>
                  <a:xfrm>
                    <a:off x="3476564" y="2443087"/>
                    <a:ext cx="67413" cy="67538"/>
                    <a:chOff x="4114350" y="2484748"/>
                    <a:chExt cx="40481" cy="40481"/>
                  </a:xfrm>
                  <a:solidFill>
                    <a:srgbClr val="000000"/>
                  </a:solidFill>
                </p:grpSpPr>
                <p:sp>
                  <p:nvSpPr>
                    <p:cNvPr id="1232" name="Freeform: Shape 1231">
                      <a:extLst>
                        <a:ext uri="{FF2B5EF4-FFF2-40B4-BE49-F238E27FC236}">
                          <a16:creationId xmlns:a16="http://schemas.microsoft.com/office/drawing/2014/main" id="{093E024E-B039-356E-C979-90092BBA2948}"/>
                        </a:ext>
                      </a:extLst>
                    </p:cNvPr>
                    <p:cNvSpPr/>
                    <p:nvPr/>
                  </p:nvSpPr>
                  <p:spPr>
                    <a:xfrm>
                      <a:off x="4134638" y="2484748"/>
                      <a:ext cx="9525" cy="40481"/>
                    </a:xfrm>
                    <a:custGeom>
                      <a:avLst/>
                      <a:gdLst>
                        <a:gd name="connsiteX0" fmla="*/ 133 w 9525"/>
                        <a:gd name="connsiteY0" fmla="*/ 40 h 40481"/>
                        <a:gd name="connsiteX1" fmla="*/ 133 w 9525"/>
                        <a:gd name="connsiteY1" fmla="*/ 40521 h 40481"/>
                      </a:gdLst>
                      <a:ahLst/>
                      <a:cxnLst>
                        <a:cxn ang="0">
                          <a:pos x="connsiteX0" y="connsiteY0"/>
                        </a:cxn>
                        <a:cxn ang="0">
                          <a:pos x="connsiteX1" y="connsiteY1"/>
                        </a:cxn>
                      </a:cxnLst>
                      <a:rect l="l" t="t" r="r" b="b"/>
                      <a:pathLst>
                        <a:path w="9525" h="40481">
                          <a:moveTo>
                            <a:pt x="133" y="40"/>
                          </a:moveTo>
                          <a:lnTo>
                            <a:pt x="133" y="4052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33" name="Freeform: Shape 1232">
                      <a:extLst>
                        <a:ext uri="{FF2B5EF4-FFF2-40B4-BE49-F238E27FC236}">
                          <a16:creationId xmlns:a16="http://schemas.microsoft.com/office/drawing/2014/main" id="{17D00D71-1459-A304-1741-71F261B197BC}"/>
                        </a:ext>
                      </a:extLst>
                    </p:cNvPr>
                    <p:cNvSpPr/>
                    <p:nvPr/>
                  </p:nvSpPr>
                  <p:spPr>
                    <a:xfrm>
                      <a:off x="4114350" y="2505036"/>
                      <a:ext cx="40481" cy="9525"/>
                    </a:xfrm>
                    <a:custGeom>
                      <a:avLst/>
                      <a:gdLst>
                        <a:gd name="connsiteX0" fmla="*/ 40615 w 40481"/>
                        <a:gd name="connsiteY0" fmla="*/ 40 h 9525"/>
                        <a:gd name="connsiteX1" fmla="*/ 133 w 40481"/>
                        <a:gd name="connsiteY1" fmla="*/ 40 h 9525"/>
                      </a:gdLst>
                      <a:ahLst/>
                      <a:cxnLst>
                        <a:cxn ang="0">
                          <a:pos x="connsiteX0" y="connsiteY0"/>
                        </a:cxn>
                        <a:cxn ang="0">
                          <a:pos x="connsiteX1" y="connsiteY1"/>
                        </a:cxn>
                      </a:cxnLst>
                      <a:rect l="l" t="t" r="r" b="b"/>
                      <a:pathLst>
                        <a:path w="40481" h="9525">
                          <a:moveTo>
                            <a:pt x="40615" y="40"/>
                          </a:moveTo>
                          <a:lnTo>
                            <a:pt x="133" y="4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19" name="Graphic 3">
                    <a:extLst>
                      <a:ext uri="{FF2B5EF4-FFF2-40B4-BE49-F238E27FC236}">
                        <a16:creationId xmlns:a16="http://schemas.microsoft.com/office/drawing/2014/main" id="{E1978E8C-BF2C-E28B-2F3D-D83C1A14660B}"/>
                      </a:ext>
                    </a:extLst>
                  </p:cNvPr>
                  <p:cNvGrpSpPr/>
                  <p:nvPr/>
                </p:nvGrpSpPr>
                <p:grpSpPr>
                  <a:xfrm>
                    <a:off x="3324766" y="2324378"/>
                    <a:ext cx="67413" cy="67538"/>
                    <a:chOff x="4023196" y="2413596"/>
                    <a:chExt cx="40481" cy="40481"/>
                  </a:xfrm>
                  <a:solidFill>
                    <a:srgbClr val="000000"/>
                  </a:solidFill>
                </p:grpSpPr>
                <p:sp>
                  <p:nvSpPr>
                    <p:cNvPr id="1230" name="Freeform: Shape 1229">
                      <a:extLst>
                        <a:ext uri="{FF2B5EF4-FFF2-40B4-BE49-F238E27FC236}">
                          <a16:creationId xmlns:a16="http://schemas.microsoft.com/office/drawing/2014/main" id="{BB7031DE-31D3-9C18-88A9-93ADF7619B48}"/>
                        </a:ext>
                      </a:extLst>
                    </p:cNvPr>
                    <p:cNvSpPr/>
                    <p:nvPr/>
                  </p:nvSpPr>
                  <p:spPr>
                    <a:xfrm>
                      <a:off x="4043484" y="2413596"/>
                      <a:ext cx="9525" cy="40481"/>
                    </a:xfrm>
                    <a:custGeom>
                      <a:avLst/>
                      <a:gdLst>
                        <a:gd name="connsiteX0" fmla="*/ 124 w 9525"/>
                        <a:gd name="connsiteY0" fmla="*/ 33 h 40481"/>
                        <a:gd name="connsiteX1" fmla="*/ 124 w 9525"/>
                        <a:gd name="connsiteY1" fmla="*/ 40514 h 40481"/>
                      </a:gdLst>
                      <a:ahLst/>
                      <a:cxnLst>
                        <a:cxn ang="0">
                          <a:pos x="connsiteX0" y="connsiteY0"/>
                        </a:cxn>
                        <a:cxn ang="0">
                          <a:pos x="connsiteX1" y="connsiteY1"/>
                        </a:cxn>
                      </a:cxnLst>
                      <a:rect l="l" t="t" r="r" b="b"/>
                      <a:pathLst>
                        <a:path w="9525" h="40481">
                          <a:moveTo>
                            <a:pt x="124" y="33"/>
                          </a:moveTo>
                          <a:lnTo>
                            <a:pt x="124" y="4051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31" name="Freeform: Shape 1230">
                      <a:extLst>
                        <a:ext uri="{FF2B5EF4-FFF2-40B4-BE49-F238E27FC236}">
                          <a16:creationId xmlns:a16="http://schemas.microsoft.com/office/drawing/2014/main" id="{0AFE6C1D-89EF-244C-EC84-738BF7906074}"/>
                        </a:ext>
                      </a:extLst>
                    </p:cNvPr>
                    <p:cNvSpPr/>
                    <p:nvPr/>
                  </p:nvSpPr>
                  <p:spPr>
                    <a:xfrm>
                      <a:off x="4023196" y="2433884"/>
                      <a:ext cx="40481" cy="9525"/>
                    </a:xfrm>
                    <a:custGeom>
                      <a:avLst/>
                      <a:gdLst>
                        <a:gd name="connsiteX0" fmla="*/ 40605 w 40481"/>
                        <a:gd name="connsiteY0" fmla="*/ 33 h 9525"/>
                        <a:gd name="connsiteX1" fmla="*/ 124 w 40481"/>
                        <a:gd name="connsiteY1" fmla="*/ 33 h 9525"/>
                      </a:gdLst>
                      <a:ahLst/>
                      <a:cxnLst>
                        <a:cxn ang="0">
                          <a:pos x="connsiteX0" y="connsiteY0"/>
                        </a:cxn>
                        <a:cxn ang="0">
                          <a:pos x="connsiteX1" y="connsiteY1"/>
                        </a:cxn>
                      </a:cxnLst>
                      <a:rect l="l" t="t" r="r" b="b"/>
                      <a:pathLst>
                        <a:path w="40481" h="9525">
                          <a:moveTo>
                            <a:pt x="40605" y="33"/>
                          </a:moveTo>
                          <a:lnTo>
                            <a:pt x="124" y="3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20" name="Graphic 3">
                    <a:extLst>
                      <a:ext uri="{FF2B5EF4-FFF2-40B4-BE49-F238E27FC236}">
                        <a16:creationId xmlns:a16="http://schemas.microsoft.com/office/drawing/2014/main" id="{4D4F4FA9-954A-82A5-685C-8280FEF36496}"/>
                      </a:ext>
                    </a:extLst>
                  </p:cNvPr>
                  <p:cNvGrpSpPr/>
                  <p:nvPr/>
                </p:nvGrpSpPr>
                <p:grpSpPr>
                  <a:xfrm>
                    <a:off x="3306524" y="2324378"/>
                    <a:ext cx="67413" cy="67538"/>
                    <a:chOff x="4012242" y="2413596"/>
                    <a:chExt cx="40481" cy="40481"/>
                  </a:xfrm>
                  <a:solidFill>
                    <a:srgbClr val="000000"/>
                  </a:solidFill>
                </p:grpSpPr>
                <p:sp>
                  <p:nvSpPr>
                    <p:cNvPr id="1228" name="Freeform: Shape 1227">
                      <a:extLst>
                        <a:ext uri="{FF2B5EF4-FFF2-40B4-BE49-F238E27FC236}">
                          <a16:creationId xmlns:a16="http://schemas.microsoft.com/office/drawing/2014/main" id="{1350D25F-AC71-CAEC-872B-4CC9F2B7C22A}"/>
                        </a:ext>
                      </a:extLst>
                    </p:cNvPr>
                    <p:cNvSpPr/>
                    <p:nvPr/>
                  </p:nvSpPr>
                  <p:spPr>
                    <a:xfrm>
                      <a:off x="4032530" y="2413596"/>
                      <a:ext cx="9525" cy="40481"/>
                    </a:xfrm>
                    <a:custGeom>
                      <a:avLst/>
                      <a:gdLst>
                        <a:gd name="connsiteX0" fmla="*/ 123 w 9525"/>
                        <a:gd name="connsiteY0" fmla="*/ 33 h 40481"/>
                        <a:gd name="connsiteX1" fmla="*/ 123 w 9525"/>
                        <a:gd name="connsiteY1" fmla="*/ 40514 h 40481"/>
                      </a:gdLst>
                      <a:ahLst/>
                      <a:cxnLst>
                        <a:cxn ang="0">
                          <a:pos x="connsiteX0" y="connsiteY0"/>
                        </a:cxn>
                        <a:cxn ang="0">
                          <a:pos x="connsiteX1" y="connsiteY1"/>
                        </a:cxn>
                      </a:cxnLst>
                      <a:rect l="l" t="t" r="r" b="b"/>
                      <a:pathLst>
                        <a:path w="9525" h="40481">
                          <a:moveTo>
                            <a:pt x="123" y="33"/>
                          </a:moveTo>
                          <a:lnTo>
                            <a:pt x="123" y="4051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29" name="Freeform: Shape 1228">
                      <a:extLst>
                        <a:ext uri="{FF2B5EF4-FFF2-40B4-BE49-F238E27FC236}">
                          <a16:creationId xmlns:a16="http://schemas.microsoft.com/office/drawing/2014/main" id="{FBB3DEE2-BE78-0225-BAE0-3B0318CCA16C}"/>
                        </a:ext>
                      </a:extLst>
                    </p:cNvPr>
                    <p:cNvSpPr/>
                    <p:nvPr/>
                  </p:nvSpPr>
                  <p:spPr>
                    <a:xfrm>
                      <a:off x="4012242" y="2433884"/>
                      <a:ext cx="40481" cy="9525"/>
                    </a:xfrm>
                    <a:custGeom>
                      <a:avLst/>
                      <a:gdLst>
                        <a:gd name="connsiteX0" fmla="*/ 40604 w 40481"/>
                        <a:gd name="connsiteY0" fmla="*/ 33 h 9525"/>
                        <a:gd name="connsiteX1" fmla="*/ 123 w 40481"/>
                        <a:gd name="connsiteY1" fmla="*/ 33 h 9525"/>
                      </a:gdLst>
                      <a:ahLst/>
                      <a:cxnLst>
                        <a:cxn ang="0">
                          <a:pos x="connsiteX0" y="connsiteY0"/>
                        </a:cxn>
                        <a:cxn ang="0">
                          <a:pos x="connsiteX1" y="connsiteY1"/>
                        </a:cxn>
                      </a:cxnLst>
                      <a:rect l="l" t="t" r="r" b="b"/>
                      <a:pathLst>
                        <a:path w="40481" h="9525">
                          <a:moveTo>
                            <a:pt x="40604" y="33"/>
                          </a:moveTo>
                          <a:lnTo>
                            <a:pt x="123" y="3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21" name="Graphic 3">
                    <a:extLst>
                      <a:ext uri="{FF2B5EF4-FFF2-40B4-BE49-F238E27FC236}">
                        <a16:creationId xmlns:a16="http://schemas.microsoft.com/office/drawing/2014/main" id="{40E7616F-5D1B-C358-24A8-065F7CC9B89D}"/>
                      </a:ext>
                    </a:extLst>
                  </p:cNvPr>
                  <p:cNvGrpSpPr/>
                  <p:nvPr/>
                </p:nvGrpSpPr>
                <p:grpSpPr>
                  <a:xfrm>
                    <a:off x="3300496" y="2315002"/>
                    <a:ext cx="67413" cy="67538"/>
                    <a:chOff x="4008622" y="2407976"/>
                    <a:chExt cx="40481" cy="40481"/>
                  </a:xfrm>
                  <a:solidFill>
                    <a:srgbClr val="000000"/>
                  </a:solidFill>
                </p:grpSpPr>
                <p:sp>
                  <p:nvSpPr>
                    <p:cNvPr id="1226" name="Freeform: Shape 1225">
                      <a:extLst>
                        <a:ext uri="{FF2B5EF4-FFF2-40B4-BE49-F238E27FC236}">
                          <a16:creationId xmlns:a16="http://schemas.microsoft.com/office/drawing/2014/main" id="{0DDBCF18-ADC6-BDDF-D7C1-27EC7A1F0838}"/>
                        </a:ext>
                      </a:extLst>
                    </p:cNvPr>
                    <p:cNvSpPr/>
                    <p:nvPr/>
                  </p:nvSpPr>
                  <p:spPr>
                    <a:xfrm>
                      <a:off x="4028911" y="2407976"/>
                      <a:ext cx="9525" cy="40481"/>
                    </a:xfrm>
                    <a:custGeom>
                      <a:avLst/>
                      <a:gdLst>
                        <a:gd name="connsiteX0" fmla="*/ 122 w 9525"/>
                        <a:gd name="connsiteY0" fmla="*/ 32 h 40481"/>
                        <a:gd name="connsiteX1" fmla="*/ 122 w 9525"/>
                        <a:gd name="connsiteY1" fmla="*/ 40513 h 40481"/>
                      </a:gdLst>
                      <a:ahLst/>
                      <a:cxnLst>
                        <a:cxn ang="0">
                          <a:pos x="connsiteX0" y="connsiteY0"/>
                        </a:cxn>
                        <a:cxn ang="0">
                          <a:pos x="connsiteX1" y="connsiteY1"/>
                        </a:cxn>
                      </a:cxnLst>
                      <a:rect l="l" t="t" r="r" b="b"/>
                      <a:pathLst>
                        <a:path w="9525" h="40481">
                          <a:moveTo>
                            <a:pt x="122" y="32"/>
                          </a:moveTo>
                          <a:lnTo>
                            <a:pt x="122" y="4051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27" name="Freeform: Shape 1226">
                      <a:extLst>
                        <a:ext uri="{FF2B5EF4-FFF2-40B4-BE49-F238E27FC236}">
                          <a16:creationId xmlns:a16="http://schemas.microsoft.com/office/drawing/2014/main" id="{AEEA00BC-75CF-4B5E-D5A1-8A27C217047B}"/>
                        </a:ext>
                      </a:extLst>
                    </p:cNvPr>
                    <p:cNvSpPr/>
                    <p:nvPr/>
                  </p:nvSpPr>
                  <p:spPr>
                    <a:xfrm>
                      <a:off x="4008622" y="2428264"/>
                      <a:ext cx="40481" cy="9525"/>
                    </a:xfrm>
                    <a:custGeom>
                      <a:avLst/>
                      <a:gdLst>
                        <a:gd name="connsiteX0" fmla="*/ 40604 w 40481"/>
                        <a:gd name="connsiteY0" fmla="*/ 32 h 9525"/>
                        <a:gd name="connsiteX1" fmla="*/ 122 w 40481"/>
                        <a:gd name="connsiteY1" fmla="*/ 32 h 9525"/>
                      </a:gdLst>
                      <a:ahLst/>
                      <a:cxnLst>
                        <a:cxn ang="0">
                          <a:pos x="connsiteX0" y="connsiteY0"/>
                        </a:cxn>
                        <a:cxn ang="0">
                          <a:pos x="connsiteX1" y="connsiteY1"/>
                        </a:cxn>
                      </a:cxnLst>
                      <a:rect l="l" t="t" r="r" b="b"/>
                      <a:pathLst>
                        <a:path w="40481" h="9525">
                          <a:moveTo>
                            <a:pt x="40604" y="32"/>
                          </a:moveTo>
                          <a:lnTo>
                            <a:pt x="122" y="3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22" name="Graphic 3">
                    <a:extLst>
                      <a:ext uri="{FF2B5EF4-FFF2-40B4-BE49-F238E27FC236}">
                        <a16:creationId xmlns:a16="http://schemas.microsoft.com/office/drawing/2014/main" id="{0D1C5F04-944C-1B19-359A-AFF2B73B85B6}"/>
                      </a:ext>
                    </a:extLst>
                  </p:cNvPr>
                  <p:cNvGrpSpPr/>
                  <p:nvPr/>
                </p:nvGrpSpPr>
                <p:grpSpPr>
                  <a:xfrm>
                    <a:off x="3257986" y="2288463"/>
                    <a:ext cx="67413" cy="67538"/>
                    <a:chOff x="3983095" y="2392069"/>
                    <a:chExt cx="40481" cy="40481"/>
                  </a:xfrm>
                  <a:solidFill>
                    <a:srgbClr val="000000"/>
                  </a:solidFill>
                </p:grpSpPr>
                <p:sp>
                  <p:nvSpPr>
                    <p:cNvPr id="1224" name="Freeform: Shape 1223">
                      <a:extLst>
                        <a:ext uri="{FF2B5EF4-FFF2-40B4-BE49-F238E27FC236}">
                          <a16:creationId xmlns:a16="http://schemas.microsoft.com/office/drawing/2014/main" id="{2EDF22FE-D84D-C571-BF23-52CD42EC5D4A}"/>
                        </a:ext>
                      </a:extLst>
                    </p:cNvPr>
                    <p:cNvSpPr/>
                    <p:nvPr/>
                  </p:nvSpPr>
                  <p:spPr>
                    <a:xfrm>
                      <a:off x="4003384" y="2392069"/>
                      <a:ext cx="9525" cy="40481"/>
                    </a:xfrm>
                    <a:custGeom>
                      <a:avLst/>
                      <a:gdLst>
                        <a:gd name="connsiteX0" fmla="*/ 120 w 9525"/>
                        <a:gd name="connsiteY0" fmla="*/ 30 h 40481"/>
                        <a:gd name="connsiteX1" fmla="*/ 120 w 9525"/>
                        <a:gd name="connsiteY1" fmla="*/ 40512 h 40481"/>
                      </a:gdLst>
                      <a:ahLst/>
                      <a:cxnLst>
                        <a:cxn ang="0">
                          <a:pos x="connsiteX0" y="connsiteY0"/>
                        </a:cxn>
                        <a:cxn ang="0">
                          <a:pos x="connsiteX1" y="connsiteY1"/>
                        </a:cxn>
                      </a:cxnLst>
                      <a:rect l="l" t="t" r="r" b="b"/>
                      <a:pathLst>
                        <a:path w="9525" h="40481">
                          <a:moveTo>
                            <a:pt x="120" y="30"/>
                          </a:moveTo>
                          <a:lnTo>
                            <a:pt x="120" y="4051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25" name="Freeform: Shape 1224">
                      <a:extLst>
                        <a:ext uri="{FF2B5EF4-FFF2-40B4-BE49-F238E27FC236}">
                          <a16:creationId xmlns:a16="http://schemas.microsoft.com/office/drawing/2014/main" id="{F91A958F-D41E-256E-ABA5-C6725F29DD0A}"/>
                        </a:ext>
                      </a:extLst>
                    </p:cNvPr>
                    <p:cNvSpPr/>
                    <p:nvPr/>
                  </p:nvSpPr>
                  <p:spPr>
                    <a:xfrm>
                      <a:off x="3983095" y="2412358"/>
                      <a:ext cx="40481" cy="9525"/>
                    </a:xfrm>
                    <a:custGeom>
                      <a:avLst/>
                      <a:gdLst>
                        <a:gd name="connsiteX0" fmla="*/ 40601 w 40481"/>
                        <a:gd name="connsiteY0" fmla="*/ 30 h 9525"/>
                        <a:gd name="connsiteX1" fmla="*/ 120 w 40481"/>
                        <a:gd name="connsiteY1" fmla="*/ 30 h 9525"/>
                      </a:gdLst>
                      <a:ahLst/>
                      <a:cxnLst>
                        <a:cxn ang="0">
                          <a:pos x="connsiteX0" y="connsiteY0"/>
                        </a:cxn>
                        <a:cxn ang="0">
                          <a:pos x="connsiteX1" y="connsiteY1"/>
                        </a:cxn>
                      </a:cxnLst>
                      <a:rect l="l" t="t" r="r" b="b"/>
                      <a:pathLst>
                        <a:path w="40481" h="9525">
                          <a:moveTo>
                            <a:pt x="40601" y="30"/>
                          </a:moveTo>
                          <a:lnTo>
                            <a:pt x="120" y="3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23" name="Graphic 3">
                    <a:extLst>
                      <a:ext uri="{FF2B5EF4-FFF2-40B4-BE49-F238E27FC236}">
                        <a16:creationId xmlns:a16="http://schemas.microsoft.com/office/drawing/2014/main" id="{7AB5F41F-012A-7AF2-72D2-FA8B56851148}"/>
                      </a:ext>
                    </a:extLst>
                  </p:cNvPr>
                  <p:cNvGrpSpPr/>
                  <p:nvPr/>
                </p:nvGrpSpPr>
                <p:grpSpPr>
                  <a:xfrm>
                    <a:off x="3179152" y="2271618"/>
                    <a:ext cx="67413" cy="67538"/>
                    <a:chOff x="3935756" y="2381973"/>
                    <a:chExt cx="40481" cy="40481"/>
                  </a:xfrm>
                  <a:solidFill>
                    <a:srgbClr val="000000"/>
                  </a:solidFill>
                </p:grpSpPr>
                <p:sp>
                  <p:nvSpPr>
                    <p:cNvPr id="1222" name="Freeform: Shape 1221">
                      <a:extLst>
                        <a:ext uri="{FF2B5EF4-FFF2-40B4-BE49-F238E27FC236}">
                          <a16:creationId xmlns:a16="http://schemas.microsoft.com/office/drawing/2014/main" id="{01B86AD6-B46E-7A8C-3978-01274417EEF3}"/>
                        </a:ext>
                      </a:extLst>
                    </p:cNvPr>
                    <p:cNvSpPr/>
                    <p:nvPr/>
                  </p:nvSpPr>
                  <p:spPr>
                    <a:xfrm>
                      <a:off x="3956044" y="2381973"/>
                      <a:ext cx="9525" cy="40481"/>
                    </a:xfrm>
                    <a:custGeom>
                      <a:avLst/>
                      <a:gdLst>
                        <a:gd name="connsiteX0" fmla="*/ 115 w 9525"/>
                        <a:gd name="connsiteY0" fmla="*/ 29 h 40481"/>
                        <a:gd name="connsiteX1" fmla="*/ 115 w 9525"/>
                        <a:gd name="connsiteY1" fmla="*/ 40511 h 40481"/>
                      </a:gdLst>
                      <a:ahLst/>
                      <a:cxnLst>
                        <a:cxn ang="0">
                          <a:pos x="connsiteX0" y="connsiteY0"/>
                        </a:cxn>
                        <a:cxn ang="0">
                          <a:pos x="connsiteX1" y="connsiteY1"/>
                        </a:cxn>
                      </a:cxnLst>
                      <a:rect l="l" t="t" r="r" b="b"/>
                      <a:pathLst>
                        <a:path w="9525" h="40481">
                          <a:moveTo>
                            <a:pt x="115" y="29"/>
                          </a:moveTo>
                          <a:lnTo>
                            <a:pt x="115" y="4051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23" name="Freeform: Shape 1222">
                      <a:extLst>
                        <a:ext uri="{FF2B5EF4-FFF2-40B4-BE49-F238E27FC236}">
                          <a16:creationId xmlns:a16="http://schemas.microsoft.com/office/drawing/2014/main" id="{19FFAAEF-AE2F-2BD4-24C2-9854B3C454DB}"/>
                        </a:ext>
                      </a:extLst>
                    </p:cNvPr>
                    <p:cNvSpPr/>
                    <p:nvPr/>
                  </p:nvSpPr>
                  <p:spPr>
                    <a:xfrm>
                      <a:off x="3935756" y="2402261"/>
                      <a:ext cx="40481" cy="9525"/>
                    </a:xfrm>
                    <a:custGeom>
                      <a:avLst/>
                      <a:gdLst>
                        <a:gd name="connsiteX0" fmla="*/ 40596 w 40481"/>
                        <a:gd name="connsiteY0" fmla="*/ 29 h 9525"/>
                        <a:gd name="connsiteX1" fmla="*/ 115 w 40481"/>
                        <a:gd name="connsiteY1" fmla="*/ 29 h 9525"/>
                      </a:gdLst>
                      <a:ahLst/>
                      <a:cxnLst>
                        <a:cxn ang="0">
                          <a:pos x="connsiteX0" y="connsiteY0"/>
                        </a:cxn>
                        <a:cxn ang="0">
                          <a:pos x="connsiteX1" y="connsiteY1"/>
                        </a:cxn>
                      </a:cxnLst>
                      <a:rect l="l" t="t" r="r" b="b"/>
                      <a:pathLst>
                        <a:path w="40481" h="9525">
                          <a:moveTo>
                            <a:pt x="40596" y="29"/>
                          </a:moveTo>
                          <a:lnTo>
                            <a:pt x="115" y="2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24" name="Graphic 3">
                    <a:extLst>
                      <a:ext uri="{FF2B5EF4-FFF2-40B4-BE49-F238E27FC236}">
                        <a16:creationId xmlns:a16="http://schemas.microsoft.com/office/drawing/2014/main" id="{821A0374-5CBC-C605-EED5-0098DA591585}"/>
                      </a:ext>
                    </a:extLst>
                  </p:cNvPr>
                  <p:cNvGrpSpPr/>
                  <p:nvPr/>
                </p:nvGrpSpPr>
                <p:grpSpPr>
                  <a:xfrm>
                    <a:off x="3172966" y="2271618"/>
                    <a:ext cx="67413" cy="67538"/>
                    <a:chOff x="3932041" y="2381973"/>
                    <a:chExt cx="40481" cy="40481"/>
                  </a:xfrm>
                  <a:solidFill>
                    <a:srgbClr val="000000"/>
                  </a:solidFill>
                </p:grpSpPr>
                <p:sp>
                  <p:nvSpPr>
                    <p:cNvPr id="1220" name="Freeform: Shape 1219">
                      <a:extLst>
                        <a:ext uri="{FF2B5EF4-FFF2-40B4-BE49-F238E27FC236}">
                          <a16:creationId xmlns:a16="http://schemas.microsoft.com/office/drawing/2014/main" id="{C5352ACD-38A7-026F-4C48-353960733C3E}"/>
                        </a:ext>
                      </a:extLst>
                    </p:cNvPr>
                    <p:cNvSpPr/>
                    <p:nvPr/>
                  </p:nvSpPr>
                  <p:spPr>
                    <a:xfrm>
                      <a:off x="3952330" y="2381973"/>
                      <a:ext cx="9525" cy="40481"/>
                    </a:xfrm>
                    <a:custGeom>
                      <a:avLst/>
                      <a:gdLst>
                        <a:gd name="connsiteX0" fmla="*/ 114 w 9525"/>
                        <a:gd name="connsiteY0" fmla="*/ 29 h 40481"/>
                        <a:gd name="connsiteX1" fmla="*/ 114 w 9525"/>
                        <a:gd name="connsiteY1" fmla="*/ 40511 h 40481"/>
                      </a:gdLst>
                      <a:ahLst/>
                      <a:cxnLst>
                        <a:cxn ang="0">
                          <a:pos x="connsiteX0" y="connsiteY0"/>
                        </a:cxn>
                        <a:cxn ang="0">
                          <a:pos x="connsiteX1" y="connsiteY1"/>
                        </a:cxn>
                      </a:cxnLst>
                      <a:rect l="l" t="t" r="r" b="b"/>
                      <a:pathLst>
                        <a:path w="9525" h="40481">
                          <a:moveTo>
                            <a:pt x="114" y="29"/>
                          </a:moveTo>
                          <a:lnTo>
                            <a:pt x="114" y="4051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21" name="Freeform: Shape 1220">
                      <a:extLst>
                        <a:ext uri="{FF2B5EF4-FFF2-40B4-BE49-F238E27FC236}">
                          <a16:creationId xmlns:a16="http://schemas.microsoft.com/office/drawing/2014/main" id="{4EE4778B-C293-3B7B-E65A-3FA7B03B4EC3}"/>
                        </a:ext>
                      </a:extLst>
                    </p:cNvPr>
                    <p:cNvSpPr/>
                    <p:nvPr/>
                  </p:nvSpPr>
                  <p:spPr>
                    <a:xfrm>
                      <a:off x="3932041" y="2402261"/>
                      <a:ext cx="40481" cy="9525"/>
                    </a:xfrm>
                    <a:custGeom>
                      <a:avLst/>
                      <a:gdLst>
                        <a:gd name="connsiteX0" fmla="*/ 40596 w 40481"/>
                        <a:gd name="connsiteY0" fmla="*/ 29 h 9525"/>
                        <a:gd name="connsiteX1" fmla="*/ 114 w 40481"/>
                        <a:gd name="connsiteY1" fmla="*/ 29 h 9525"/>
                      </a:gdLst>
                      <a:ahLst/>
                      <a:cxnLst>
                        <a:cxn ang="0">
                          <a:pos x="connsiteX0" y="connsiteY0"/>
                        </a:cxn>
                        <a:cxn ang="0">
                          <a:pos x="connsiteX1" y="connsiteY1"/>
                        </a:cxn>
                      </a:cxnLst>
                      <a:rect l="l" t="t" r="r" b="b"/>
                      <a:pathLst>
                        <a:path w="40481" h="9525">
                          <a:moveTo>
                            <a:pt x="40596" y="29"/>
                          </a:moveTo>
                          <a:lnTo>
                            <a:pt x="114" y="2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25" name="Graphic 3">
                    <a:extLst>
                      <a:ext uri="{FF2B5EF4-FFF2-40B4-BE49-F238E27FC236}">
                        <a16:creationId xmlns:a16="http://schemas.microsoft.com/office/drawing/2014/main" id="{6D84C38C-CCDE-59CB-881E-196B6135B599}"/>
                      </a:ext>
                    </a:extLst>
                  </p:cNvPr>
                  <p:cNvGrpSpPr/>
                  <p:nvPr/>
                </p:nvGrpSpPr>
                <p:grpSpPr>
                  <a:xfrm>
                    <a:off x="3148697" y="2262561"/>
                    <a:ext cx="67413" cy="67538"/>
                    <a:chOff x="3917468" y="2376544"/>
                    <a:chExt cx="40481" cy="40481"/>
                  </a:xfrm>
                  <a:solidFill>
                    <a:srgbClr val="000000"/>
                  </a:solidFill>
                </p:grpSpPr>
                <p:sp>
                  <p:nvSpPr>
                    <p:cNvPr id="1218" name="Freeform: Shape 1217">
                      <a:extLst>
                        <a:ext uri="{FF2B5EF4-FFF2-40B4-BE49-F238E27FC236}">
                          <a16:creationId xmlns:a16="http://schemas.microsoft.com/office/drawing/2014/main" id="{77CDC134-8224-32C2-DA79-34A08BCC77EF}"/>
                        </a:ext>
                      </a:extLst>
                    </p:cNvPr>
                    <p:cNvSpPr/>
                    <p:nvPr/>
                  </p:nvSpPr>
                  <p:spPr>
                    <a:xfrm>
                      <a:off x="3937756" y="2376544"/>
                      <a:ext cx="9525" cy="40481"/>
                    </a:xfrm>
                    <a:custGeom>
                      <a:avLst/>
                      <a:gdLst>
                        <a:gd name="connsiteX0" fmla="*/ 113 w 9525"/>
                        <a:gd name="connsiteY0" fmla="*/ 29 h 40481"/>
                        <a:gd name="connsiteX1" fmla="*/ 113 w 9525"/>
                        <a:gd name="connsiteY1" fmla="*/ 40510 h 40481"/>
                      </a:gdLst>
                      <a:ahLst/>
                      <a:cxnLst>
                        <a:cxn ang="0">
                          <a:pos x="connsiteX0" y="connsiteY0"/>
                        </a:cxn>
                        <a:cxn ang="0">
                          <a:pos x="connsiteX1" y="connsiteY1"/>
                        </a:cxn>
                      </a:cxnLst>
                      <a:rect l="l" t="t" r="r" b="b"/>
                      <a:pathLst>
                        <a:path w="9525" h="40481">
                          <a:moveTo>
                            <a:pt x="113" y="29"/>
                          </a:moveTo>
                          <a:lnTo>
                            <a:pt x="113" y="4051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19" name="Freeform: Shape 1218">
                      <a:extLst>
                        <a:ext uri="{FF2B5EF4-FFF2-40B4-BE49-F238E27FC236}">
                          <a16:creationId xmlns:a16="http://schemas.microsoft.com/office/drawing/2014/main" id="{BBAF79F7-47DE-0429-80BA-6C8B503E6150}"/>
                        </a:ext>
                      </a:extLst>
                    </p:cNvPr>
                    <p:cNvSpPr/>
                    <p:nvPr/>
                  </p:nvSpPr>
                  <p:spPr>
                    <a:xfrm>
                      <a:off x="3917468" y="2396832"/>
                      <a:ext cx="40481" cy="9525"/>
                    </a:xfrm>
                    <a:custGeom>
                      <a:avLst/>
                      <a:gdLst>
                        <a:gd name="connsiteX0" fmla="*/ 40594 w 40481"/>
                        <a:gd name="connsiteY0" fmla="*/ 29 h 9525"/>
                        <a:gd name="connsiteX1" fmla="*/ 113 w 40481"/>
                        <a:gd name="connsiteY1" fmla="*/ 29 h 9525"/>
                      </a:gdLst>
                      <a:ahLst/>
                      <a:cxnLst>
                        <a:cxn ang="0">
                          <a:pos x="connsiteX0" y="connsiteY0"/>
                        </a:cxn>
                        <a:cxn ang="0">
                          <a:pos x="connsiteX1" y="connsiteY1"/>
                        </a:cxn>
                      </a:cxnLst>
                      <a:rect l="l" t="t" r="r" b="b"/>
                      <a:pathLst>
                        <a:path w="40481" h="9525">
                          <a:moveTo>
                            <a:pt x="40594" y="29"/>
                          </a:moveTo>
                          <a:lnTo>
                            <a:pt x="113" y="2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26" name="Graphic 3">
                    <a:extLst>
                      <a:ext uri="{FF2B5EF4-FFF2-40B4-BE49-F238E27FC236}">
                        <a16:creationId xmlns:a16="http://schemas.microsoft.com/office/drawing/2014/main" id="{453BE51E-A5AB-84C4-06CE-A25D5D2B4188}"/>
                      </a:ext>
                    </a:extLst>
                  </p:cNvPr>
                  <p:cNvGrpSpPr/>
                  <p:nvPr/>
                </p:nvGrpSpPr>
                <p:grpSpPr>
                  <a:xfrm>
                    <a:off x="2984844" y="2191367"/>
                    <a:ext cx="67413" cy="67538"/>
                    <a:chOff x="3819075" y="2333872"/>
                    <a:chExt cx="40481" cy="40481"/>
                  </a:xfrm>
                  <a:solidFill>
                    <a:srgbClr val="000000"/>
                  </a:solidFill>
                </p:grpSpPr>
                <p:sp>
                  <p:nvSpPr>
                    <p:cNvPr id="1216" name="Freeform: Shape 1215">
                      <a:extLst>
                        <a:ext uri="{FF2B5EF4-FFF2-40B4-BE49-F238E27FC236}">
                          <a16:creationId xmlns:a16="http://schemas.microsoft.com/office/drawing/2014/main" id="{39DA246D-FF99-4BFA-0741-BBDE18039829}"/>
                        </a:ext>
                      </a:extLst>
                    </p:cNvPr>
                    <p:cNvSpPr/>
                    <p:nvPr/>
                  </p:nvSpPr>
                  <p:spPr>
                    <a:xfrm>
                      <a:off x="3839363" y="2333872"/>
                      <a:ext cx="9525" cy="40481"/>
                    </a:xfrm>
                    <a:custGeom>
                      <a:avLst/>
                      <a:gdLst>
                        <a:gd name="connsiteX0" fmla="*/ 102 w 9525"/>
                        <a:gd name="connsiteY0" fmla="*/ 24 h 40481"/>
                        <a:gd name="connsiteX1" fmla="*/ 102 w 9525"/>
                        <a:gd name="connsiteY1" fmla="*/ 40505 h 40481"/>
                      </a:gdLst>
                      <a:ahLst/>
                      <a:cxnLst>
                        <a:cxn ang="0">
                          <a:pos x="connsiteX0" y="connsiteY0"/>
                        </a:cxn>
                        <a:cxn ang="0">
                          <a:pos x="connsiteX1" y="connsiteY1"/>
                        </a:cxn>
                      </a:cxnLst>
                      <a:rect l="l" t="t" r="r" b="b"/>
                      <a:pathLst>
                        <a:path w="9525" h="40481">
                          <a:moveTo>
                            <a:pt x="102" y="24"/>
                          </a:moveTo>
                          <a:lnTo>
                            <a:pt x="102" y="4050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17" name="Freeform: Shape 1216">
                      <a:extLst>
                        <a:ext uri="{FF2B5EF4-FFF2-40B4-BE49-F238E27FC236}">
                          <a16:creationId xmlns:a16="http://schemas.microsoft.com/office/drawing/2014/main" id="{963C7E55-C068-A85D-5830-7408B5A1C844}"/>
                        </a:ext>
                      </a:extLst>
                    </p:cNvPr>
                    <p:cNvSpPr/>
                    <p:nvPr/>
                  </p:nvSpPr>
                  <p:spPr>
                    <a:xfrm>
                      <a:off x="3819075" y="2354160"/>
                      <a:ext cx="40481" cy="9525"/>
                    </a:xfrm>
                    <a:custGeom>
                      <a:avLst/>
                      <a:gdLst>
                        <a:gd name="connsiteX0" fmla="*/ 40584 w 40481"/>
                        <a:gd name="connsiteY0" fmla="*/ 24 h 9525"/>
                        <a:gd name="connsiteX1" fmla="*/ 102 w 40481"/>
                        <a:gd name="connsiteY1" fmla="*/ 24 h 9525"/>
                      </a:gdLst>
                      <a:ahLst/>
                      <a:cxnLst>
                        <a:cxn ang="0">
                          <a:pos x="connsiteX0" y="connsiteY0"/>
                        </a:cxn>
                        <a:cxn ang="0">
                          <a:pos x="connsiteX1" y="connsiteY1"/>
                        </a:cxn>
                      </a:cxnLst>
                      <a:rect l="l" t="t" r="r" b="b"/>
                      <a:pathLst>
                        <a:path w="40481" h="9525">
                          <a:moveTo>
                            <a:pt x="40584" y="24"/>
                          </a:moveTo>
                          <a:lnTo>
                            <a:pt x="102" y="2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27" name="Graphic 3">
                    <a:extLst>
                      <a:ext uri="{FF2B5EF4-FFF2-40B4-BE49-F238E27FC236}">
                        <a16:creationId xmlns:a16="http://schemas.microsoft.com/office/drawing/2014/main" id="{FAB0ED7A-A5E8-9F59-A908-40D49E17A592}"/>
                      </a:ext>
                    </a:extLst>
                  </p:cNvPr>
                  <p:cNvGrpSpPr/>
                  <p:nvPr/>
                </p:nvGrpSpPr>
                <p:grpSpPr>
                  <a:xfrm>
                    <a:off x="2978816" y="2182785"/>
                    <a:ext cx="67413" cy="67538"/>
                    <a:chOff x="3815455" y="2328728"/>
                    <a:chExt cx="40481" cy="40481"/>
                  </a:xfrm>
                  <a:solidFill>
                    <a:srgbClr val="000000"/>
                  </a:solidFill>
                </p:grpSpPr>
                <p:sp>
                  <p:nvSpPr>
                    <p:cNvPr id="1214" name="Freeform: Shape 1213">
                      <a:extLst>
                        <a:ext uri="{FF2B5EF4-FFF2-40B4-BE49-F238E27FC236}">
                          <a16:creationId xmlns:a16="http://schemas.microsoft.com/office/drawing/2014/main" id="{D4B01E29-ED9B-6BA6-5830-DC26CC4D93B7}"/>
                        </a:ext>
                      </a:extLst>
                    </p:cNvPr>
                    <p:cNvSpPr/>
                    <p:nvPr/>
                  </p:nvSpPr>
                  <p:spPr>
                    <a:xfrm>
                      <a:off x="3835744" y="2328728"/>
                      <a:ext cx="9525" cy="40481"/>
                    </a:xfrm>
                    <a:custGeom>
                      <a:avLst/>
                      <a:gdLst>
                        <a:gd name="connsiteX0" fmla="*/ 102 w 9525"/>
                        <a:gd name="connsiteY0" fmla="*/ 24 h 40481"/>
                        <a:gd name="connsiteX1" fmla="*/ 102 w 9525"/>
                        <a:gd name="connsiteY1" fmla="*/ 40505 h 40481"/>
                      </a:gdLst>
                      <a:ahLst/>
                      <a:cxnLst>
                        <a:cxn ang="0">
                          <a:pos x="connsiteX0" y="connsiteY0"/>
                        </a:cxn>
                        <a:cxn ang="0">
                          <a:pos x="connsiteX1" y="connsiteY1"/>
                        </a:cxn>
                      </a:cxnLst>
                      <a:rect l="l" t="t" r="r" b="b"/>
                      <a:pathLst>
                        <a:path w="9525" h="40481">
                          <a:moveTo>
                            <a:pt x="102" y="24"/>
                          </a:moveTo>
                          <a:lnTo>
                            <a:pt x="102" y="4050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15" name="Freeform: Shape 1214">
                      <a:extLst>
                        <a:ext uri="{FF2B5EF4-FFF2-40B4-BE49-F238E27FC236}">
                          <a16:creationId xmlns:a16="http://schemas.microsoft.com/office/drawing/2014/main" id="{9A3281F1-00F0-EDEB-243B-9F4AA8FECFC9}"/>
                        </a:ext>
                      </a:extLst>
                    </p:cNvPr>
                    <p:cNvSpPr/>
                    <p:nvPr/>
                  </p:nvSpPr>
                  <p:spPr>
                    <a:xfrm>
                      <a:off x="3815455" y="2349016"/>
                      <a:ext cx="40481" cy="9525"/>
                    </a:xfrm>
                    <a:custGeom>
                      <a:avLst/>
                      <a:gdLst>
                        <a:gd name="connsiteX0" fmla="*/ 40583 w 40481"/>
                        <a:gd name="connsiteY0" fmla="*/ 24 h 9525"/>
                        <a:gd name="connsiteX1" fmla="*/ 102 w 40481"/>
                        <a:gd name="connsiteY1" fmla="*/ 24 h 9525"/>
                      </a:gdLst>
                      <a:ahLst/>
                      <a:cxnLst>
                        <a:cxn ang="0">
                          <a:pos x="connsiteX0" y="connsiteY0"/>
                        </a:cxn>
                        <a:cxn ang="0">
                          <a:pos x="connsiteX1" y="connsiteY1"/>
                        </a:cxn>
                      </a:cxnLst>
                      <a:rect l="l" t="t" r="r" b="b"/>
                      <a:pathLst>
                        <a:path w="40481" h="9525">
                          <a:moveTo>
                            <a:pt x="40583" y="24"/>
                          </a:moveTo>
                          <a:lnTo>
                            <a:pt x="102" y="2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28" name="Graphic 3">
                    <a:extLst>
                      <a:ext uri="{FF2B5EF4-FFF2-40B4-BE49-F238E27FC236}">
                        <a16:creationId xmlns:a16="http://schemas.microsoft.com/office/drawing/2014/main" id="{63B6E32F-18A6-CF45-B4D4-B5F3219E14D0}"/>
                      </a:ext>
                    </a:extLst>
                  </p:cNvPr>
                  <p:cNvGrpSpPr/>
                  <p:nvPr/>
                </p:nvGrpSpPr>
                <p:grpSpPr>
                  <a:xfrm>
                    <a:off x="3877235" y="2620752"/>
                    <a:ext cx="67413" cy="67538"/>
                    <a:chOff x="4354951" y="2591237"/>
                    <a:chExt cx="40481" cy="40481"/>
                  </a:xfrm>
                  <a:solidFill>
                    <a:srgbClr val="000000"/>
                  </a:solidFill>
                </p:grpSpPr>
                <p:sp>
                  <p:nvSpPr>
                    <p:cNvPr id="1212" name="Freeform: Shape 1211">
                      <a:extLst>
                        <a:ext uri="{FF2B5EF4-FFF2-40B4-BE49-F238E27FC236}">
                          <a16:creationId xmlns:a16="http://schemas.microsoft.com/office/drawing/2014/main" id="{72586901-3665-F2BF-83B0-3619AA22E6A6}"/>
                        </a:ext>
                      </a:extLst>
                    </p:cNvPr>
                    <p:cNvSpPr/>
                    <p:nvPr/>
                  </p:nvSpPr>
                  <p:spPr>
                    <a:xfrm>
                      <a:off x="4375240" y="2591237"/>
                      <a:ext cx="9525" cy="40481"/>
                    </a:xfrm>
                    <a:custGeom>
                      <a:avLst/>
                      <a:gdLst>
                        <a:gd name="connsiteX0" fmla="*/ 159 w 9525"/>
                        <a:gd name="connsiteY0" fmla="*/ 51 h 40481"/>
                        <a:gd name="connsiteX1" fmla="*/ 159 w 9525"/>
                        <a:gd name="connsiteY1" fmla="*/ 40532 h 40481"/>
                      </a:gdLst>
                      <a:ahLst/>
                      <a:cxnLst>
                        <a:cxn ang="0">
                          <a:pos x="connsiteX0" y="connsiteY0"/>
                        </a:cxn>
                        <a:cxn ang="0">
                          <a:pos x="connsiteX1" y="connsiteY1"/>
                        </a:cxn>
                      </a:cxnLst>
                      <a:rect l="l" t="t" r="r" b="b"/>
                      <a:pathLst>
                        <a:path w="9525" h="40481">
                          <a:moveTo>
                            <a:pt x="159" y="51"/>
                          </a:moveTo>
                          <a:lnTo>
                            <a:pt x="159" y="4053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13" name="Freeform: Shape 1212">
                      <a:extLst>
                        <a:ext uri="{FF2B5EF4-FFF2-40B4-BE49-F238E27FC236}">
                          <a16:creationId xmlns:a16="http://schemas.microsoft.com/office/drawing/2014/main" id="{8AE08F95-835B-D60C-83AF-A238AE139F03}"/>
                        </a:ext>
                      </a:extLst>
                    </p:cNvPr>
                    <p:cNvSpPr/>
                    <p:nvPr/>
                  </p:nvSpPr>
                  <p:spPr>
                    <a:xfrm>
                      <a:off x="4354951" y="2611525"/>
                      <a:ext cx="40481" cy="9525"/>
                    </a:xfrm>
                    <a:custGeom>
                      <a:avLst/>
                      <a:gdLst>
                        <a:gd name="connsiteX0" fmla="*/ 40640 w 40481"/>
                        <a:gd name="connsiteY0" fmla="*/ 51 h 9525"/>
                        <a:gd name="connsiteX1" fmla="*/ 159 w 40481"/>
                        <a:gd name="connsiteY1" fmla="*/ 51 h 9525"/>
                      </a:gdLst>
                      <a:ahLst/>
                      <a:cxnLst>
                        <a:cxn ang="0">
                          <a:pos x="connsiteX0" y="connsiteY0"/>
                        </a:cxn>
                        <a:cxn ang="0">
                          <a:pos x="connsiteX1" y="connsiteY1"/>
                        </a:cxn>
                      </a:cxnLst>
                      <a:rect l="l" t="t" r="r" b="b"/>
                      <a:pathLst>
                        <a:path w="40481" h="9525">
                          <a:moveTo>
                            <a:pt x="40640" y="51"/>
                          </a:moveTo>
                          <a:lnTo>
                            <a:pt x="159" y="5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29" name="Graphic 3">
                    <a:extLst>
                      <a:ext uri="{FF2B5EF4-FFF2-40B4-BE49-F238E27FC236}">
                        <a16:creationId xmlns:a16="http://schemas.microsoft.com/office/drawing/2014/main" id="{BDD22044-B302-CBB7-C239-3610A32ED22A}"/>
                      </a:ext>
                    </a:extLst>
                  </p:cNvPr>
                  <p:cNvGrpSpPr/>
                  <p:nvPr/>
                </p:nvGrpSpPr>
                <p:grpSpPr>
                  <a:xfrm>
                    <a:off x="5382850" y="3466652"/>
                    <a:ext cx="67413" cy="67538"/>
                    <a:chOff x="5259064" y="3098253"/>
                    <a:chExt cx="40481" cy="40481"/>
                  </a:xfrm>
                  <a:solidFill>
                    <a:srgbClr val="000000"/>
                  </a:solidFill>
                </p:grpSpPr>
                <p:sp>
                  <p:nvSpPr>
                    <p:cNvPr id="1210" name="Freeform: Shape 1209">
                      <a:extLst>
                        <a:ext uri="{FF2B5EF4-FFF2-40B4-BE49-F238E27FC236}">
                          <a16:creationId xmlns:a16="http://schemas.microsoft.com/office/drawing/2014/main" id="{42E54121-4AF4-33CD-5541-785FBABEF07C}"/>
                        </a:ext>
                      </a:extLst>
                    </p:cNvPr>
                    <p:cNvSpPr/>
                    <p:nvPr/>
                  </p:nvSpPr>
                  <p:spPr>
                    <a:xfrm>
                      <a:off x="5279353" y="3098253"/>
                      <a:ext cx="9525" cy="40481"/>
                    </a:xfrm>
                    <a:custGeom>
                      <a:avLst/>
                      <a:gdLst>
                        <a:gd name="connsiteX0" fmla="*/ 254 w 9525"/>
                        <a:gd name="connsiteY0" fmla="*/ 104 h 40481"/>
                        <a:gd name="connsiteX1" fmla="*/ 254 w 9525"/>
                        <a:gd name="connsiteY1" fmla="*/ 40586 h 40481"/>
                      </a:gdLst>
                      <a:ahLst/>
                      <a:cxnLst>
                        <a:cxn ang="0">
                          <a:pos x="connsiteX0" y="connsiteY0"/>
                        </a:cxn>
                        <a:cxn ang="0">
                          <a:pos x="connsiteX1" y="connsiteY1"/>
                        </a:cxn>
                      </a:cxnLst>
                      <a:rect l="l" t="t" r="r" b="b"/>
                      <a:pathLst>
                        <a:path w="9525" h="40481">
                          <a:moveTo>
                            <a:pt x="254" y="104"/>
                          </a:moveTo>
                          <a:lnTo>
                            <a:pt x="254" y="4058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11" name="Freeform: Shape 1210">
                      <a:extLst>
                        <a:ext uri="{FF2B5EF4-FFF2-40B4-BE49-F238E27FC236}">
                          <a16:creationId xmlns:a16="http://schemas.microsoft.com/office/drawing/2014/main" id="{04AF59CA-E54A-63A7-C71A-08A8065704F6}"/>
                        </a:ext>
                      </a:extLst>
                    </p:cNvPr>
                    <p:cNvSpPr/>
                    <p:nvPr/>
                  </p:nvSpPr>
                  <p:spPr>
                    <a:xfrm>
                      <a:off x="5259064" y="3118541"/>
                      <a:ext cx="40481" cy="9525"/>
                    </a:xfrm>
                    <a:custGeom>
                      <a:avLst/>
                      <a:gdLst>
                        <a:gd name="connsiteX0" fmla="*/ 40735 w 40481"/>
                        <a:gd name="connsiteY0" fmla="*/ 104 h 9525"/>
                        <a:gd name="connsiteX1" fmla="*/ 254 w 40481"/>
                        <a:gd name="connsiteY1" fmla="*/ 104 h 9525"/>
                      </a:gdLst>
                      <a:ahLst/>
                      <a:cxnLst>
                        <a:cxn ang="0">
                          <a:pos x="connsiteX0" y="connsiteY0"/>
                        </a:cxn>
                        <a:cxn ang="0">
                          <a:pos x="connsiteX1" y="connsiteY1"/>
                        </a:cxn>
                      </a:cxnLst>
                      <a:rect l="l" t="t" r="r" b="b"/>
                      <a:pathLst>
                        <a:path w="40481" h="9525">
                          <a:moveTo>
                            <a:pt x="40735" y="104"/>
                          </a:moveTo>
                          <a:lnTo>
                            <a:pt x="254" y="10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30" name="Graphic 3">
                    <a:extLst>
                      <a:ext uri="{FF2B5EF4-FFF2-40B4-BE49-F238E27FC236}">
                        <a16:creationId xmlns:a16="http://schemas.microsoft.com/office/drawing/2014/main" id="{09030850-8B17-0496-A880-11C7B317DDED}"/>
                      </a:ext>
                    </a:extLst>
                  </p:cNvPr>
                  <p:cNvGrpSpPr/>
                  <p:nvPr/>
                </p:nvGrpSpPr>
                <p:grpSpPr>
                  <a:xfrm>
                    <a:off x="5376665" y="3466652"/>
                    <a:ext cx="67413" cy="67538"/>
                    <a:chOff x="5255350" y="3098253"/>
                    <a:chExt cx="40481" cy="40481"/>
                  </a:xfrm>
                  <a:solidFill>
                    <a:srgbClr val="000000"/>
                  </a:solidFill>
                </p:grpSpPr>
                <p:sp>
                  <p:nvSpPr>
                    <p:cNvPr id="1208" name="Freeform: Shape 1207">
                      <a:extLst>
                        <a:ext uri="{FF2B5EF4-FFF2-40B4-BE49-F238E27FC236}">
                          <a16:creationId xmlns:a16="http://schemas.microsoft.com/office/drawing/2014/main" id="{38E8AD1C-A674-4C04-B1C9-5CE2B77BBF21}"/>
                        </a:ext>
                      </a:extLst>
                    </p:cNvPr>
                    <p:cNvSpPr/>
                    <p:nvPr/>
                  </p:nvSpPr>
                  <p:spPr>
                    <a:xfrm>
                      <a:off x="5275638" y="3098253"/>
                      <a:ext cx="9525" cy="40481"/>
                    </a:xfrm>
                    <a:custGeom>
                      <a:avLst/>
                      <a:gdLst>
                        <a:gd name="connsiteX0" fmla="*/ 253 w 9525"/>
                        <a:gd name="connsiteY0" fmla="*/ 104 h 40481"/>
                        <a:gd name="connsiteX1" fmla="*/ 253 w 9525"/>
                        <a:gd name="connsiteY1" fmla="*/ 40586 h 40481"/>
                      </a:gdLst>
                      <a:ahLst/>
                      <a:cxnLst>
                        <a:cxn ang="0">
                          <a:pos x="connsiteX0" y="connsiteY0"/>
                        </a:cxn>
                        <a:cxn ang="0">
                          <a:pos x="connsiteX1" y="connsiteY1"/>
                        </a:cxn>
                      </a:cxnLst>
                      <a:rect l="l" t="t" r="r" b="b"/>
                      <a:pathLst>
                        <a:path w="9525" h="40481">
                          <a:moveTo>
                            <a:pt x="253" y="104"/>
                          </a:moveTo>
                          <a:lnTo>
                            <a:pt x="253" y="4058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09" name="Freeform: Shape 1208">
                      <a:extLst>
                        <a:ext uri="{FF2B5EF4-FFF2-40B4-BE49-F238E27FC236}">
                          <a16:creationId xmlns:a16="http://schemas.microsoft.com/office/drawing/2014/main" id="{A150D9A3-8445-6490-00BA-01D76F45954B}"/>
                        </a:ext>
                      </a:extLst>
                    </p:cNvPr>
                    <p:cNvSpPr/>
                    <p:nvPr/>
                  </p:nvSpPr>
                  <p:spPr>
                    <a:xfrm>
                      <a:off x="5255350" y="3118541"/>
                      <a:ext cx="40481" cy="9525"/>
                    </a:xfrm>
                    <a:custGeom>
                      <a:avLst/>
                      <a:gdLst>
                        <a:gd name="connsiteX0" fmla="*/ 40734 w 40481"/>
                        <a:gd name="connsiteY0" fmla="*/ 104 h 9525"/>
                        <a:gd name="connsiteX1" fmla="*/ 253 w 40481"/>
                        <a:gd name="connsiteY1" fmla="*/ 104 h 9525"/>
                      </a:gdLst>
                      <a:ahLst/>
                      <a:cxnLst>
                        <a:cxn ang="0">
                          <a:pos x="connsiteX0" y="connsiteY0"/>
                        </a:cxn>
                        <a:cxn ang="0">
                          <a:pos x="connsiteX1" y="connsiteY1"/>
                        </a:cxn>
                      </a:cxnLst>
                      <a:rect l="l" t="t" r="r" b="b"/>
                      <a:pathLst>
                        <a:path w="40481" h="9525">
                          <a:moveTo>
                            <a:pt x="40734" y="104"/>
                          </a:moveTo>
                          <a:lnTo>
                            <a:pt x="253" y="10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31" name="Graphic 3">
                    <a:extLst>
                      <a:ext uri="{FF2B5EF4-FFF2-40B4-BE49-F238E27FC236}">
                        <a16:creationId xmlns:a16="http://schemas.microsoft.com/office/drawing/2014/main" id="{9A5489FB-6848-CEAF-8706-769E6CAD4D92}"/>
                      </a:ext>
                    </a:extLst>
                  </p:cNvPr>
                  <p:cNvGrpSpPr/>
                  <p:nvPr/>
                </p:nvGrpSpPr>
                <p:grpSpPr>
                  <a:xfrm>
                    <a:off x="5425360" y="3511625"/>
                    <a:ext cx="67413" cy="67538"/>
                    <a:chOff x="5284591" y="3125209"/>
                    <a:chExt cx="40481" cy="40481"/>
                  </a:xfrm>
                  <a:solidFill>
                    <a:srgbClr val="000000"/>
                  </a:solidFill>
                </p:grpSpPr>
                <p:sp>
                  <p:nvSpPr>
                    <p:cNvPr id="1206" name="Freeform: Shape 1205">
                      <a:extLst>
                        <a:ext uri="{FF2B5EF4-FFF2-40B4-BE49-F238E27FC236}">
                          <a16:creationId xmlns:a16="http://schemas.microsoft.com/office/drawing/2014/main" id="{6D35CD8F-6D9D-CFE8-9737-BDCCF9CF2CE2}"/>
                        </a:ext>
                      </a:extLst>
                    </p:cNvPr>
                    <p:cNvSpPr/>
                    <p:nvPr/>
                  </p:nvSpPr>
                  <p:spPr>
                    <a:xfrm>
                      <a:off x="5304880" y="3125209"/>
                      <a:ext cx="9525" cy="40481"/>
                    </a:xfrm>
                    <a:custGeom>
                      <a:avLst/>
                      <a:gdLst>
                        <a:gd name="connsiteX0" fmla="*/ 256 w 9525"/>
                        <a:gd name="connsiteY0" fmla="*/ 107 h 40481"/>
                        <a:gd name="connsiteX1" fmla="*/ 256 w 9525"/>
                        <a:gd name="connsiteY1" fmla="*/ 40589 h 40481"/>
                      </a:gdLst>
                      <a:ahLst/>
                      <a:cxnLst>
                        <a:cxn ang="0">
                          <a:pos x="connsiteX0" y="connsiteY0"/>
                        </a:cxn>
                        <a:cxn ang="0">
                          <a:pos x="connsiteX1" y="connsiteY1"/>
                        </a:cxn>
                      </a:cxnLst>
                      <a:rect l="l" t="t" r="r" b="b"/>
                      <a:pathLst>
                        <a:path w="9525" h="40481">
                          <a:moveTo>
                            <a:pt x="256" y="107"/>
                          </a:moveTo>
                          <a:lnTo>
                            <a:pt x="256" y="4058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07" name="Freeform: Shape 1206">
                      <a:extLst>
                        <a:ext uri="{FF2B5EF4-FFF2-40B4-BE49-F238E27FC236}">
                          <a16:creationId xmlns:a16="http://schemas.microsoft.com/office/drawing/2014/main" id="{E5A31FBB-F055-5B99-8E40-E1C6B71E731B}"/>
                        </a:ext>
                      </a:extLst>
                    </p:cNvPr>
                    <p:cNvSpPr/>
                    <p:nvPr/>
                  </p:nvSpPr>
                  <p:spPr>
                    <a:xfrm>
                      <a:off x="5284591" y="3145497"/>
                      <a:ext cx="40481" cy="9525"/>
                    </a:xfrm>
                    <a:custGeom>
                      <a:avLst/>
                      <a:gdLst>
                        <a:gd name="connsiteX0" fmla="*/ 40738 w 40481"/>
                        <a:gd name="connsiteY0" fmla="*/ 107 h 9525"/>
                        <a:gd name="connsiteX1" fmla="*/ 256 w 40481"/>
                        <a:gd name="connsiteY1" fmla="*/ 107 h 9525"/>
                      </a:gdLst>
                      <a:ahLst/>
                      <a:cxnLst>
                        <a:cxn ang="0">
                          <a:pos x="connsiteX0" y="connsiteY0"/>
                        </a:cxn>
                        <a:cxn ang="0">
                          <a:pos x="connsiteX1" y="connsiteY1"/>
                        </a:cxn>
                      </a:cxnLst>
                      <a:rect l="l" t="t" r="r" b="b"/>
                      <a:pathLst>
                        <a:path w="40481" h="9525">
                          <a:moveTo>
                            <a:pt x="40738" y="107"/>
                          </a:moveTo>
                          <a:lnTo>
                            <a:pt x="256" y="10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32" name="Graphic 3">
                    <a:extLst>
                      <a:ext uri="{FF2B5EF4-FFF2-40B4-BE49-F238E27FC236}">
                        <a16:creationId xmlns:a16="http://schemas.microsoft.com/office/drawing/2014/main" id="{65BB90BF-905B-2F82-013F-D097B8EB0C23}"/>
                      </a:ext>
                    </a:extLst>
                  </p:cNvPr>
                  <p:cNvGrpSpPr/>
                  <p:nvPr/>
                </p:nvGrpSpPr>
                <p:grpSpPr>
                  <a:xfrm>
                    <a:off x="5431388" y="3511625"/>
                    <a:ext cx="67413" cy="67538"/>
                    <a:chOff x="5288211" y="3125209"/>
                    <a:chExt cx="40481" cy="40481"/>
                  </a:xfrm>
                  <a:solidFill>
                    <a:srgbClr val="000000"/>
                  </a:solidFill>
                </p:grpSpPr>
                <p:sp>
                  <p:nvSpPr>
                    <p:cNvPr id="1204" name="Freeform: Shape 1203">
                      <a:extLst>
                        <a:ext uri="{FF2B5EF4-FFF2-40B4-BE49-F238E27FC236}">
                          <a16:creationId xmlns:a16="http://schemas.microsoft.com/office/drawing/2014/main" id="{513A9FD1-861B-949E-E35C-648C24409404}"/>
                        </a:ext>
                      </a:extLst>
                    </p:cNvPr>
                    <p:cNvSpPr/>
                    <p:nvPr/>
                  </p:nvSpPr>
                  <p:spPr>
                    <a:xfrm>
                      <a:off x="5308499" y="3125209"/>
                      <a:ext cx="9525" cy="40481"/>
                    </a:xfrm>
                    <a:custGeom>
                      <a:avLst/>
                      <a:gdLst>
                        <a:gd name="connsiteX0" fmla="*/ 257 w 9525"/>
                        <a:gd name="connsiteY0" fmla="*/ 107 h 40481"/>
                        <a:gd name="connsiteX1" fmla="*/ 257 w 9525"/>
                        <a:gd name="connsiteY1" fmla="*/ 40589 h 40481"/>
                      </a:gdLst>
                      <a:ahLst/>
                      <a:cxnLst>
                        <a:cxn ang="0">
                          <a:pos x="connsiteX0" y="connsiteY0"/>
                        </a:cxn>
                        <a:cxn ang="0">
                          <a:pos x="connsiteX1" y="connsiteY1"/>
                        </a:cxn>
                      </a:cxnLst>
                      <a:rect l="l" t="t" r="r" b="b"/>
                      <a:pathLst>
                        <a:path w="9525" h="40481">
                          <a:moveTo>
                            <a:pt x="257" y="107"/>
                          </a:moveTo>
                          <a:lnTo>
                            <a:pt x="257" y="4058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05" name="Freeform: Shape 1204">
                      <a:extLst>
                        <a:ext uri="{FF2B5EF4-FFF2-40B4-BE49-F238E27FC236}">
                          <a16:creationId xmlns:a16="http://schemas.microsoft.com/office/drawing/2014/main" id="{81660DDF-9393-AAAB-77CC-371CD2A9162B}"/>
                        </a:ext>
                      </a:extLst>
                    </p:cNvPr>
                    <p:cNvSpPr/>
                    <p:nvPr/>
                  </p:nvSpPr>
                  <p:spPr>
                    <a:xfrm>
                      <a:off x="5288211" y="3145497"/>
                      <a:ext cx="40481" cy="9525"/>
                    </a:xfrm>
                    <a:custGeom>
                      <a:avLst/>
                      <a:gdLst>
                        <a:gd name="connsiteX0" fmla="*/ 40738 w 40481"/>
                        <a:gd name="connsiteY0" fmla="*/ 107 h 9525"/>
                        <a:gd name="connsiteX1" fmla="*/ 257 w 40481"/>
                        <a:gd name="connsiteY1" fmla="*/ 107 h 9525"/>
                      </a:gdLst>
                      <a:ahLst/>
                      <a:cxnLst>
                        <a:cxn ang="0">
                          <a:pos x="connsiteX0" y="connsiteY0"/>
                        </a:cxn>
                        <a:cxn ang="0">
                          <a:pos x="connsiteX1" y="connsiteY1"/>
                        </a:cxn>
                      </a:cxnLst>
                      <a:rect l="l" t="t" r="r" b="b"/>
                      <a:pathLst>
                        <a:path w="40481" h="9525">
                          <a:moveTo>
                            <a:pt x="40738" y="107"/>
                          </a:moveTo>
                          <a:lnTo>
                            <a:pt x="257" y="10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33" name="Graphic 3">
                    <a:extLst>
                      <a:ext uri="{FF2B5EF4-FFF2-40B4-BE49-F238E27FC236}">
                        <a16:creationId xmlns:a16="http://schemas.microsoft.com/office/drawing/2014/main" id="{B70BADB7-29D1-03A7-051D-12C1D2AA31DC}"/>
                      </a:ext>
                    </a:extLst>
                  </p:cNvPr>
                  <p:cNvGrpSpPr/>
                  <p:nvPr/>
                </p:nvGrpSpPr>
                <p:grpSpPr>
                  <a:xfrm>
                    <a:off x="5437415" y="3511625"/>
                    <a:ext cx="67413" cy="67538"/>
                    <a:chOff x="5291830" y="3125209"/>
                    <a:chExt cx="40481" cy="40481"/>
                  </a:xfrm>
                  <a:solidFill>
                    <a:srgbClr val="000000"/>
                  </a:solidFill>
                </p:grpSpPr>
                <p:sp>
                  <p:nvSpPr>
                    <p:cNvPr id="1202" name="Freeform: Shape 1201">
                      <a:extLst>
                        <a:ext uri="{FF2B5EF4-FFF2-40B4-BE49-F238E27FC236}">
                          <a16:creationId xmlns:a16="http://schemas.microsoft.com/office/drawing/2014/main" id="{0C1B90AE-6823-6BFE-E50F-B2C3BBFA689F}"/>
                        </a:ext>
                      </a:extLst>
                    </p:cNvPr>
                    <p:cNvSpPr/>
                    <p:nvPr/>
                  </p:nvSpPr>
                  <p:spPr>
                    <a:xfrm>
                      <a:off x="5312119" y="3125209"/>
                      <a:ext cx="9525" cy="40481"/>
                    </a:xfrm>
                    <a:custGeom>
                      <a:avLst/>
                      <a:gdLst>
                        <a:gd name="connsiteX0" fmla="*/ 257 w 9525"/>
                        <a:gd name="connsiteY0" fmla="*/ 107 h 40481"/>
                        <a:gd name="connsiteX1" fmla="*/ 257 w 9525"/>
                        <a:gd name="connsiteY1" fmla="*/ 40589 h 40481"/>
                      </a:gdLst>
                      <a:ahLst/>
                      <a:cxnLst>
                        <a:cxn ang="0">
                          <a:pos x="connsiteX0" y="connsiteY0"/>
                        </a:cxn>
                        <a:cxn ang="0">
                          <a:pos x="connsiteX1" y="connsiteY1"/>
                        </a:cxn>
                      </a:cxnLst>
                      <a:rect l="l" t="t" r="r" b="b"/>
                      <a:pathLst>
                        <a:path w="9525" h="40481">
                          <a:moveTo>
                            <a:pt x="257" y="107"/>
                          </a:moveTo>
                          <a:lnTo>
                            <a:pt x="257" y="4058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03" name="Freeform: Shape 1202">
                      <a:extLst>
                        <a:ext uri="{FF2B5EF4-FFF2-40B4-BE49-F238E27FC236}">
                          <a16:creationId xmlns:a16="http://schemas.microsoft.com/office/drawing/2014/main" id="{D706B21B-B0C6-17A2-5E8A-7ED5E0747229}"/>
                        </a:ext>
                      </a:extLst>
                    </p:cNvPr>
                    <p:cNvSpPr/>
                    <p:nvPr/>
                  </p:nvSpPr>
                  <p:spPr>
                    <a:xfrm>
                      <a:off x="5291830" y="3145497"/>
                      <a:ext cx="40481" cy="9525"/>
                    </a:xfrm>
                    <a:custGeom>
                      <a:avLst/>
                      <a:gdLst>
                        <a:gd name="connsiteX0" fmla="*/ 40738 w 40481"/>
                        <a:gd name="connsiteY0" fmla="*/ 107 h 9525"/>
                        <a:gd name="connsiteX1" fmla="*/ 257 w 40481"/>
                        <a:gd name="connsiteY1" fmla="*/ 107 h 9525"/>
                      </a:gdLst>
                      <a:ahLst/>
                      <a:cxnLst>
                        <a:cxn ang="0">
                          <a:pos x="connsiteX0" y="connsiteY0"/>
                        </a:cxn>
                        <a:cxn ang="0">
                          <a:pos x="connsiteX1" y="connsiteY1"/>
                        </a:cxn>
                      </a:cxnLst>
                      <a:rect l="l" t="t" r="r" b="b"/>
                      <a:pathLst>
                        <a:path w="40481" h="9525">
                          <a:moveTo>
                            <a:pt x="40738" y="107"/>
                          </a:moveTo>
                          <a:lnTo>
                            <a:pt x="257" y="10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34" name="Graphic 3">
                    <a:extLst>
                      <a:ext uri="{FF2B5EF4-FFF2-40B4-BE49-F238E27FC236}">
                        <a16:creationId xmlns:a16="http://schemas.microsoft.com/office/drawing/2014/main" id="{C6A8CBBF-04B8-4E36-7DA1-879C05ABE23D}"/>
                      </a:ext>
                    </a:extLst>
                  </p:cNvPr>
                  <p:cNvGrpSpPr/>
                  <p:nvPr/>
                </p:nvGrpSpPr>
                <p:grpSpPr>
                  <a:xfrm>
                    <a:off x="5455657" y="3511625"/>
                    <a:ext cx="67413" cy="67538"/>
                    <a:chOff x="5302784" y="3125209"/>
                    <a:chExt cx="40481" cy="40481"/>
                  </a:xfrm>
                  <a:solidFill>
                    <a:srgbClr val="000000"/>
                  </a:solidFill>
                </p:grpSpPr>
                <p:sp>
                  <p:nvSpPr>
                    <p:cNvPr id="1200" name="Freeform: Shape 1199">
                      <a:extLst>
                        <a:ext uri="{FF2B5EF4-FFF2-40B4-BE49-F238E27FC236}">
                          <a16:creationId xmlns:a16="http://schemas.microsoft.com/office/drawing/2014/main" id="{197D80CE-B06E-ED53-432C-9FC64CF11D01}"/>
                        </a:ext>
                      </a:extLst>
                    </p:cNvPr>
                    <p:cNvSpPr/>
                    <p:nvPr/>
                  </p:nvSpPr>
                  <p:spPr>
                    <a:xfrm>
                      <a:off x="5323072" y="3125209"/>
                      <a:ext cx="9525" cy="40481"/>
                    </a:xfrm>
                    <a:custGeom>
                      <a:avLst/>
                      <a:gdLst>
                        <a:gd name="connsiteX0" fmla="*/ 258 w 9525"/>
                        <a:gd name="connsiteY0" fmla="*/ 107 h 40481"/>
                        <a:gd name="connsiteX1" fmla="*/ 258 w 9525"/>
                        <a:gd name="connsiteY1" fmla="*/ 40589 h 40481"/>
                      </a:gdLst>
                      <a:ahLst/>
                      <a:cxnLst>
                        <a:cxn ang="0">
                          <a:pos x="connsiteX0" y="connsiteY0"/>
                        </a:cxn>
                        <a:cxn ang="0">
                          <a:pos x="connsiteX1" y="connsiteY1"/>
                        </a:cxn>
                      </a:cxnLst>
                      <a:rect l="l" t="t" r="r" b="b"/>
                      <a:pathLst>
                        <a:path w="9525" h="40481">
                          <a:moveTo>
                            <a:pt x="258" y="107"/>
                          </a:moveTo>
                          <a:lnTo>
                            <a:pt x="258" y="4058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01" name="Freeform: Shape 1200">
                      <a:extLst>
                        <a:ext uri="{FF2B5EF4-FFF2-40B4-BE49-F238E27FC236}">
                          <a16:creationId xmlns:a16="http://schemas.microsoft.com/office/drawing/2014/main" id="{0EF39523-866D-B783-A6A4-F2518D56C7ED}"/>
                        </a:ext>
                      </a:extLst>
                    </p:cNvPr>
                    <p:cNvSpPr/>
                    <p:nvPr/>
                  </p:nvSpPr>
                  <p:spPr>
                    <a:xfrm>
                      <a:off x="5302784" y="3145497"/>
                      <a:ext cx="40481" cy="9525"/>
                    </a:xfrm>
                    <a:custGeom>
                      <a:avLst/>
                      <a:gdLst>
                        <a:gd name="connsiteX0" fmla="*/ 40739 w 40481"/>
                        <a:gd name="connsiteY0" fmla="*/ 107 h 9525"/>
                        <a:gd name="connsiteX1" fmla="*/ 258 w 40481"/>
                        <a:gd name="connsiteY1" fmla="*/ 107 h 9525"/>
                      </a:gdLst>
                      <a:ahLst/>
                      <a:cxnLst>
                        <a:cxn ang="0">
                          <a:pos x="connsiteX0" y="connsiteY0"/>
                        </a:cxn>
                        <a:cxn ang="0">
                          <a:pos x="connsiteX1" y="connsiteY1"/>
                        </a:cxn>
                      </a:cxnLst>
                      <a:rect l="l" t="t" r="r" b="b"/>
                      <a:pathLst>
                        <a:path w="40481" h="9525">
                          <a:moveTo>
                            <a:pt x="40739" y="107"/>
                          </a:moveTo>
                          <a:lnTo>
                            <a:pt x="258" y="10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35" name="Graphic 3">
                    <a:extLst>
                      <a:ext uri="{FF2B5EF4-FFF2-40B4-BE49-F238E27FC236}">
                        <a16:creationId xmlns:a16="http://schemas.microsoft.com/office/drawing/2014/main" id="{50B4B351-2B98-13EA-B1A1-A72122D21CA9}"/>
                      </a:ext>
                    </a:extLst>
                  </p:cNvPr>
                  <p:cNvGrpSpPr/>
                  <p:nvPr/>
                </p:nvGrpSpPr>
                <p:grpSpPr>
                  <a:xfrm>
                    <a:off x="5473898" y="3511625"/>
                    <a:ext cx="67413" cy="67538"/>
                    <a:chOff x="5313738" y="3125209"/>
                    <a:chExt cx="40481" cy="40481"/>
                  </a:xfrm>
                  <a:solidFill>
                    <a:srgbClr val="000000"/>
                  </a:solidFill>
                </p:grpSpPr>
                <p:sp>
                  <p:nvSpPr>
                    <p:cNvPr id="1198" name="Freeform: Shape 1197">
                      <a:extLst>
                        <a:ext uri="{FF2B5EF4-FFF2-40B4-BE49-F238E27FC236}">
                          <a16:creationId xmlns:a16="http://schemas.microsoft.com/office/drawing/2014/main" id="{FC5D3CF8-E846-5EED-E214-165C04189EC8}"/>
                        </a:ext>
                      </a:extLst>
                    </p:cNvPr>
                    <p:cNvSpPr/>
                    <p:nvPr/>
                  </p:nvSpPr>
                  <p:spPr>
                    <a:xfrm>
                      <a:off x="5334026" y="3125209"/>
                      <a:ext cx="9525" cy="40481"/>
                    </a:xfrm>
                    <a:custGeom>
                      <a:avLst/>
                      <a:gdLst>
                        <a:gd name="connsiteX0" fmla="*/ 259 w 9525"/>
                        <a:gd name="connsiteY0" fmla="*/ 107 h 40481"/>
                        <a:gd name="connsiteX1" fmla="*/ 259 w 9525"/>
                        <a:gd name="connsiteY1" fmla="*/ 40589 h 40481"/>
                      </a:gdLst>
                      <a:ahLst/>
                      <a:cxnLst>
                        <a:cxn ang="0">
                          <a:pos x="connsiteX0" y="connsiteY0"/>
                        </a:cxn>
                        <a:cxn ang="0">
                          <a:pos x="connsiteX1" y="connsiteY1"/>
                        </a:cxn>
                      </a:cxnLst>
                      <a:rect l="l" t="t" r="r" b="b"/>
                      <a:pathLst>
                        <a:path w="9525" h="40481">
                          <a:moveTo>
                            <a:pt x="259" y="107"/>
                          </a:moveTo>
                          <a:lnTo>
                            <a:pt x="259" y="4058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99" name="Freeform: Shape 1198">
                      <a:extLst>
                        <a:ext uri="{FF2B5EF4-FFF2-40B4-BE49-F238E27FC236}">
                          <a16:creationId xmlns:a16="http://schemas.microsoft.com/office/drawing/2014/main" id="{3E38271C-3370-65EB-09B6-21BBF5132554}"/>
                        </a:ext>
                      </a:extLst>
                    </p:cNvPr>
                    <p:cNvSpPr/>
                    <p:nvPr/>
                  </p:nvSpPr>
                  <p:spPr>
                    <a:xfrm>
                      <a:off x="5313738" y="3145497"/>
                      <a:ext cx="40481" cy="9525"/>
                    </a:xfrm>
                    <a:custGeom>
                      <a:avLst/>
                      <a:gdLst>
                        <a:gd name="connsiteX0" fmla="*/ 40741 w 40481"/>
                        <a:gd name="connsiteY0" fmla="*/ 107 h 9525"/>
                        <a:gd name="connsiteX1" fmla="*/ 259 w 40481"/>
                        <a:gd name="connsiteY1" fmla="*/ 107 h 9525"/>
                      </a:gdLst>
                      <a:ahLst/>
                      <a:cxnLst>
                        <a:cxn ang="0">
                          <a:pos x="connsiteX0" y="connsiteY0"/>
                        </a:cxn>
                        <a:cxn ang="0">
                          <a:pos x="connsiteX1" y="connsiteY1"/>
                        </a:cxn>
                      </a:cxnLst>
                      <a:rect l="l" t="t" r="r" b="b"/>
                      <a:pathLst>
                        <a:path w="40481" h="9525">
                          <a:moveTo>
                            <a:pt x="40741" y="107"/>
                          </a:moveTo>
                          <a:lnTo>
                            <a:pt x="259" y="10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36" name="Graphic 3">
                    <a:extLst>
                      <a:ext uri="{FF2B5EF4-FFF2-40B4-BE49-F238E27FC236}">
                        <a16:creationId xmlns:a16="http://schemas.microsoft.com/office/drawing/2014/main" id="{9C8A245D-3E47-398A-54A1-C54BA546A6AB}"/>
                      </a:ext>
                    </a:extLst>
                  </p:cNvPr>
                  <p:cNvGrpSpPr/>
                  <p:nvPr/>
                </p:nvGrpSpPr>
                <p:grpSpPr>
                  <a:xfrm>
                    <a:off x="5479925" y="3511625"/>
                    <a:ext cx="67413" cy="67538"/>
                    <a:chOff x="5317357" y="3125209"/>
                    <a:chExt cx="40481" cy="40481"/>
                  </a:xfrm>
                  <a:solidFill>
                    <a:srgbClr val="000000"/>
                  </a:solidFill>
                </p:grpSpPr>
                <p:sp>
                  <p:nvSpPr>
                    <p:cNvPr id="1196" name="Freeform: Shape 1195">
                      <a:extLst>
                        <a:ext uri="{FF2B5EF4-FFF2-40B4-BE49-F238E27FC236}">
                          <a16:creationId xmlns:a16="http://schemas.microsoft.com/office/drawing/2014/main" id="{13CBE365-9504-C310-887E-43739F396CEA}"/>
                        </a:ext>
                      </a:extLst>
                    </p:cNvPr>
                    <p:cNvSpPr/>
                    <p:nvPr/>
                  </p:nvSpPr>
                  <p:spPr>
                    <a:xfrm>
                      <a:off x="5337646" y="3125209"/>
                      <a:ext cx="9525" cy="40481"/>
                    </a:xfrm>
                    <a:custGeom>
                      <a:avLst/>
                      <a:gdLst>
                        <a:gd name="connsiteX0" fmla="*/ 260 w 9525"/>
                        <a:gd name="connsiteY0" fmla="*/ 107 h 40481"/>
                        <a:gd name="connsiteX1" fmla="*/ 260 w 9525"/>
                        <a:gd name="connsiteY1" fmla="*/ 40589 h 40481"/>
                      </a:gdLst>
                      <a:ahLst/>
                      <a:cxnLst>
                        <a:cxn ang="0">
                          <a:pos x="connsiteX0" y="connsiteY0"/>
                        </a:cxn>
                        <a:cxn ang="0">
                          <a:pos x="connsiteX1" y="connsiteY1"/>
                        </a:cxn>
                      </a:cxnLst>
                      <a:rect l="l" t="t" r="r" b="b"/>
                      <a:pathLst>
                        <a:path w="9525" h="40481">
                          <a:moveTo>
                            <a:pt x="260" y="107"/>
                          </a:moveTo>
                          <a:lnTo>
                            <a:pt x="260" y="4058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97" name="Freeform: Shape 1196">
                      <a:extLst>
                        <a:ext uri="{FF2B5EF4-FFF2-40B4-BE49-F238E27FC236}">
                          <a16:creationId xmlns:a16="http://schemas.microsoft.com/office/drawing/2014/main" id="{7FA49BFF-8C57-077A-B688-AB5D47709EFB}"/>
                        </a:ext>
                      </a:extLst>
                    </p:cNvPr>
                    <p:cNvSpPr/>
                    <p:nvPr/>
                  </p:nvSpPr>
                  <p:spPr>
                    <a:xfrm>
                      <a:off x="5317357" y="3145497"/>
                      <a:ext cx="40481" cy="9525"/>
                    </a:xfrm>
                    <a:custGeom>
                      <a:avLst/>
                      <a:gdLst>
                        <a:gd name="connsiteX0" fmla="*/ 40741 w 40481"/>
                        <a:gd name="connsiteY0" fmla="*/ 107 h 9525"/>
                        <a:gd name="connsiteX1" fmla="*/ 260 w 40481"/>
                        <a:gd name="connsiteY1" fmla="*/ 107 h 9525"/>
                      </a:gdLst>
                      <a:ahLst/>
                      <a:cxnLst>
                        <a:cxn ang="0">
                          <a:pos x="connsiteX0" y="connsiteY0"/>
                        </a:cxn>
                        <a:cxn ang="0">
                          <a:pos x="connsiteX1" y="connsiteY1"/>
                        </a:cxn>
                      </a:cxnLst>
                      <a:rect l="l" t="t" r="r" b="b"/>
                      <a:pathLst>
                        <a:path w="40481" h="9525">
                          <a:moveTo>
                            <a:pt x="40741" y="107"/>
                          </a:moveTo>
                          <a:lnTo>
                            <a:pt x="260" y="10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37" name="Graphic 3">
                    <a:extLst>
                      <a:ext uri="{FF2B5EF4-FFF2-40B4-BE49-F238E27FC236}">
                        <a16:creationId xmlns:a16="http://schemas.microsoft.com/office/drawing/2014/main" id="{3F14724F-C852-5073-3BA2-C35F53D51F98}"/>
                      </a:ext>
                    </a:extLst>
                  </p:cNvPr>
                  <p:cNvGrpSpPr/>
                  <p:nvPr/>
                </p:nvGrpSpPr>
                <p:grpSpPr>
                  <a:xfrm>
                    <a:off x="5485953" y="3511625"/>
                    <a:ext cx="67413" cy="67538"/>
                    <a:chOff x="5320977" y="3125209"/>
                    <a:chExt cx="40481" cy="40481"/>
                  </a:xfrm>
                  <a:solidFill>
                    <a:srgbClr val="000000"/>
                  </a:solidFill>
                </p:grpSpPr>
                <p:sp>
                  <p:nvSpPr>
                    <p:cNvPr id="1194" name="Freeform: Shape 1193">
                      <a:extLst>
                        <a:ext uri="{FF2B5EF4-FFF2-40B4-BE49-F238E27FC236}">
                          <a16:creationId xmlns:a16="http://schemas.microsoft.com/office/drawing/2014/main" id="{0CAD59B7-6719-13A4-E9F2-20B21A65DBE5}"/>
                        </a:ext>
                      </a:extLst>
                    </p:cNvPr>
                    <p:cNvSpPr/>
                    <p:nvPr/>
                  </p:nvSpPr>
                  <p:spPr>
                    <a:xfrm>
                      <a:off x="5341265" y="3125209"/>
                      <a:ext cx="9525" cy="40481"/>
                    </a:xfrm>
                    <a:custGeom>
                      <a:avLst/>
                      <a:gdLst>
                        <a:gd name="connsiteX0" fmla="*/ 260 w 9525"/>
                        <a:gd name="connsiteY0" fmla="*/ 107 h 40481"/>
                        <a:gd name="connsiteX1" fmla="*/ 260 w 9525"/>
                        <a:gd name="connsiteY1" fmla="*/ 40589 h 40481"/>
                      </a:gdLst>
                      <a:ahLst/>
                      <a:cxnLst>
                        <a:cxn ang="0">
                          <a:pos x="connsiteX0" y="connsiteY0"/>
                        </a:cxn>
                        <a:cxn ang="0">
                          <a:pos x="connsiteX1" y="connsiteY1"/>
                        </a:cxn>
                      </a:cxnLst>
                      <a:rect l="l" t="t" r="r" b="b"/>
                      <a:pathLst>
                        <a:path w="9525" h="40481">
                          <a:moveTo>
                            <a:pt x="260" y="107"/>
                          </a:moveTo>
                          <a:lnTo>
                            <a:pt x="260" y="4058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95" name="Freeform: Shape 1194">
                      <a:extLst>
                        <a:ext uri="{FF2B5EF4-FFF2-40B4-BE49-F238E27FC236}">
                          <a16:creationId xmlns:a16="http://schemas.microsoft.com/office/drawing/2014/main" id="{31B57210-AFF7-2F78-14DC-ABAC0946B8E1}"/>
                        </a:ext>
                      </a:extLst>
                    </p:cNvPr>
                    <p:cNvSpPr/>
                    <p:nvPr/>
                  </p:nvSpPr>
                  <p:spPr>
                    <a:xfrm>
                      <a:off x="5320977" y="3145497"/>
                      <a:ext cx="40481" cy="9525"/>
                    </a:xfrm>
                    <a:custGeom>
                      <a:avLst/>
                      <a:gdLst>
                        <a:gd name="connsiteX0" fmla="*/ 40741 w 40481"/>
                        <a:gd name="connsiteY0" fmla="*/ 107 h 9525"/>
                        <a:gd name="connsiteX1" fmla="*/ 260 w 40481"/>
                        <a:gd name="connsiteY1" fmla="*/ 107 h 9525"/>
                      </a:gdLst>
                      <a:ahLst/>
                      <a:cxnLst>
                        <a:cxn ang="0">
                          <a:pos x="connsiteX0" y="connsiteY0"/>
                        </a:cxn>
                        <a:cxn ang="0">
                          <a:pos x="connsiteX1" y="connsiteY1"/>
                        </a:cxn>
                      </a:cxnLst>
                      <a:rect l="l" t="t" r="r" b="b"/>
                      <a:pathLst>
                        <a:path w="40481" h="9525">
                          <a:moveTo>
                            <a:pt x="40741" y="107"/>
                          </a:moveTo>
                          <a:lnTo>
                            <a:pt x="260" y="10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38" name="Graphic 3">
                    <a:extLst>
                      <a:ext uri="{FF2B5EF4-FFF2-40B4-BE49-F238E27FC236}">
                        <a16:creationId xmlns:a16="http://schemas.microsoft.com/office/drawing/2014/main" id="{2E0DB7E4-43C3-7D2B-F07E-2DE0C1288AE6}"/>
                      </a:ext>
                    </a:extLst>
                  </p:cNvPr>
                  <p:cNvGrpSpPr/>
                  <p:nvPr/>
                </p:nvGrpSpPr>
                <p:grpSpPr>
                  <a:xfrm>
                    <a:off x="5504195" y="3511625"/>
                    <a:ext cx="67413" cy="67538"/>
                    <a:chOff x="5331931" y="3125209"/>
                    <a:chExt cx="40481" cy="40481"/>
                  </a:xfrm>
                  <a:solidFill>
                    <a:srgbClr val="000000"/>
                  </a:solidFill>
                </p:grpSpPr>
                <p:sp>
                  <p:nvSpPr>
                    <p:cNvPr id="1192" name="Freeform: Shape 1191">
                      <a:extLst>
                        <a:ext uri="{FF2B5EF4-FFF2-40B4-BE49-F238E27FC236}">
                          <a16:creationId xmlns:a16="http://schemas.microsoft.com/office/drawing/2014/main" id="{438050A3-F9DC-727A-45AC-61AA7D797F58}"/>
                        </a:ext>
                      </a:extLst>
                    </p:cNvPr>
                    <p:cNvSpPr/>
                    <p:nvPr/>
                  </p:nvSpPr>
                  <p:spPr>
                    <a:xfrm>
                      <a:off x="5352219" y="3125209"/>
                      <a:ext cx="9525" cy="40481"/>
                    </a:xfrm>
                    <a:custGeom>
                      <a:avLst/>
                      <a:gdLst>
                        <a:gd name="connsiteX0" fmla="*/ 261 w 9525"/>
                        <a:gd name="connsiteY0" fmla="*/ 107 h 40481"/>
                        <a:gd name="connsiteX1" fmla="*/ 261 w 9525"/>
                        <a:gd name="connsiteY1" fmla="*/ 40589 h 40481"/>
                      </a:gdLst>
                      <a:ahLst/>
                      <a:cxnLst>
                        <a:cxn ang="0">
                          <a:pos x="connsiteX0" y="connsiteY0"/>
                        </a:cxn>
                        <a:cxn ang="0">
                          <a:pos x="connsiteX1" y="connsiteY1"/>
                        </a:cxn>
                      </a:cxnLst>
                      <a:rect l="l" t="t" r="r" b="b"/>
                      <a:pathLst>
                        <a:path w="9525" h="40481">
                          <a:moveTo>
                            <a:pt x="261" y="107"/>
                          </a:moveTo>
                          <a:lnTo>
                            <a:pt x="261" y="4058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93" name="Freeform: Shape 1192">
                      <a:extLst>
                        <a:ext uri="{FF2B5EF4-FFF2-40B4-BE49-F238E27FC236}">
                          <a16:creationId xmlns:a16="http://schemas.microsoft.com/office/drawing/2014/main" id="{25A0AF68-6681-446E-7B12-25450E055F56}"/>
                        </a:ext>
                      </a:extLst>
                    </p:cNvPr>
                    <p:cNvSpPr/>
                    <p:nvPr/>
                  </p:nvSpPr>
                  <p:spPr>
                    <a:xfrm>
                      <a:off x="5331931" y="3145497"/>
                      <a:ext cx="40481" cy="9525"/>
                    </a:xfrm>
                    <a:custGeom>
                      <a:avLst/>
                      <a:gdLst>
                        <a:gd name="connsiteX0" fmla="*/ 40742 w 40481"/>
                        <a:gd name="connsiteY0" fmla="*/ 107 h 9525"/>
                        <a:gd name="connsiteX1" fmla="*/ 261 w 40481"/>
                        <a:gd name="connsiteY1" fmla="*/ 107 h 9525"/>
                      </a:gdLst>
                      <a:ahLst/>
                      <a:cxnLst>
                        <a:cxn ang="0">
                          <a:pos x="connsiteX0" y="connsiteY0"/>
                        </a:cxn>
                        <a:cxn ang="0">
                          <a:pos x="connsiteX1" y="connsiteY1"/>
                        </a:cxn>
                      </a:cxnLst>
                      <a:rect l="l" t="t" r="r" b="b"/>
                      <a:pathLst>
                        <a:path w="40481" h="9525">
                          <a:moveTo>
                            <a:pt x="40742" y="107"/>
                          </a:moveTo>
                          <a:lnTo>
                            <a:pt x="261" y="10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39" name="Graphic 3">
                    <a:extLst>
                      <a:ext uri="{FF2B5EF4-FFF2-40B4-BE49-F238E27FC236}">
                        <a16:creationId xmlns:a16="http://schemas.microsoft.com/office/drawing/2014/main" id="{DDDC0548-DAC4-C51B-58F4-4401D17D2FB0}"/>
                      </a:ext>
                    </a:extLst>
                  </p:cNvPr>
                  <p:cNvGrpSpPr/>
                  <p:nvPr/>
                </p:nvGrpSpPr>
                <p:grpSpPr>
                  <a:xfrm>
                    <a:off x="5516408" y="3511625"/>
                    <a:ext cx="67413" cy="67538"/>
                    <a:chOff x="5339265" y="3125209"/>
                    <a:chExt cx="40481" cy="40481"/>
                  </a:xfrm>
                  <a:solidFill>
                    <a:srgbClr val="000000"/>
                  </a:solidFill>
                </p:grpSpPr>
                <p:sp>
                  <p:nvSpPr>
                    <p:cNvPr id="1190" name="Freeform: Shape 1189">
                      <a:extLst>
                        <a:ext uri="{FF2B5EF4-FFF2-40B4-BE49-F238E27FC236}">
                          <a16:creationId xmlns:a16="http://schemas.microsoft.com/office/drawing/2014/main" id="{D3526EDE-7BD5-C656-940E-A746B8AE1B5F}"/>
                        </a:ext>
                      </a:extLst>
                    </p:cNvPr>
                    <p:cNvSpPr/>
                    <p:nvPr/>
                  </p:nvSpPr>
                  <p:spPr>
                    <a:xfrm>
                      <a:off x="5359553" y="3125209"/>
                      <a:ext cx="9525" cy="40481"/>
                    </a:xfrm>
                    <a:custGeom>
                      <a:avLst/>
                      <a:gdLst>
                        <a:gd name="connsiteX0" fmla="*/ 262 w 9525"/>
                        <a:gd name="connsiteY0" fmla="*/ 107 h 40481"/>
                        <a:gd name="connsiteX1" fmla="*/ 262 w 9525"/>
                        <a:gd name="connsiteY1" fmla="*/ 40589 h 40481"/>
                      </a:gdLst>
                      <a:ahLst/>
                      <a:cxnLst>
                        <a:cxn ang="0">
                          <a:pos x="connsiteX0" y="connsiteY0"/>
                        </a:cxn>
                        <a:cxn ang="0">
                          <a:pos x="connsiteX1" y="connsiteY1"/>
                        </a:cxn>
                      </a:cxnLst>
                      <a:rect l="l" t="t" r="r" b="b"/>
                      <a:pathLst>
                        <a:path w="9525" h="40481">
                          <a:moveTo>
                            <a:pt x="262" y="107"/>
                          </a:moveTo>
                          <a:lnTo>
                            <a:pt x="262" y="4058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91" name="Freeform: Shape 1190">
                      <a:extLst>
                        <a:ext uri="{FF2B5EF4-FFF2-40B4-BE49-F238E27FC236}">
                          <a16:creationId xmlns:a16="http://schemas.microsoft.com/office/drawing/2014/main" id="{0079A50B-3586-4681-4F13-4390B3E2E7FF}"/>
                        </a:ext>
                      </a:extLst>
                    </p:cNvPr>
                    <p:cNvSpPr/>
                    <p:nvPr/>
                  </p:nvSpPr>
                  <p:spPr>
                    <a:xfrm>
                      <a:off x="5339265" y="3145497"/>
                      <a:ext cx="40481" cy="9525"/>
                    </a:xfrm>
                    <a:custGeom>
                      <a:avLst/>
                      <a:gdLst>
                        <a:gd name="connsiteX0" fmla="*/ 40743 w 40481"/>
                        <a:gd name="connsiteY0" fmla="*/ 107 h 9525"/>
                        <a:gd name="connsiteX1" fmla="*/ 262 w 40481"/>
                        <a:gd name="connsiteY1" fmla="*/ 107 h 9525"/>
                      </a:gdLst>
                      <a:ahLst/>
                      <a:cxnLst>
                        <a:cxn ang="0">
                          <a:pos x="connsiteX0" y="connsiteY0"/>
                        </a:cxn>
                        <a:cxn ang="0">
                          <a:pos x="connsiteX1" y="connsiteY1"/>
                        </a:cxn>
                      </a:cxnLst>
                      <a:rect l="l" t="t" r="r" b="b"/>
                      <a:pathLst>
                        <a:path w="40481" h="9525">
                          <a:moveTo>
                            <a:pt x="40743" y="107"/>
                          </a:moveTo>
                          <a:lnTo>
                            <a:pt x="262" y="10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40" name="Graphic 3">
                    <a:extLst>
                      <a:ext uri="{FF2B5EF4-FFF2-40B4-BE49-F238E27FC236}">
                        <a16:creationId xmlns:a16="http://schemas.microsoft.com/office/drawing/2014/main" id="{1B357781-CD2B-C95B-AB3E-55FD9FF7AC52}"/>
                      </a:ext>
                    </a:extLst>
                  </p:cNvPr>
                  <p:cNvGrpSpPr/>
                  <p:nvPr/>
                </p:nvGrpSpPr>
                <p:grpSpPr>
                  <a:xfrm>
                    <a:off x="5522435" y="3511625"/>
                    <a:ext cx="67413" cy="67538"/>
                    <a:chOff x="5342884" y="3125209"/>
                    <a:chExt cx="40481" cy="40481"/>
                  </a:xfrm>
                  <a:solidFill>
                    <a:srgbClr val="000000"/>
                  </a:solidFill>
                </p:grpSpPr>
                <p:sp>
                  <p:nvSpPr>
                    <p:cNvPr id="1188" name="Freeform: Shape 1187">
                      <a:extLst>
                        <a:ext uri="{FF2B5EF4-FFF2-40B4-BE49-F238E27FC236}">
                          <a16:creationId xmlns:a16="http://schemas.microsoft.com/office/drawing/2014/main" id="{77CC8180-3373-0179-F241-D157B3222CD5}"/>
                        </a:ext>
                      </a:extLst>
                    </p:cNvPr>
                    <p:cNvSpPr/>
                    <p:nvPr/>
                  </p:nvSpPr>
                  <p:spPr>
                    <a:xfrm>
                      <a:off x="5363173" y="3125209"/>
                      <a:ext cx="9525" cy="40481"/>
                    </a:xfrm>
                    <a:custGeom>
                      <a:avLst/>
                      <a:gdLst>
                        <a:gd name="connsiteX0" fmla="*/ 262 w 9525"/>
                        <a:gd name="connsiteY0" fmla="*/ 107 h 40481"/>
                        <a:gd name="connsiteX1" fmla="*/ 262 w 9525"/>
                        <a:gd name="connsiteY1" fmla="*/ 40589 h 40481"/>
                      </a:gdLst>
                      <a:ahLst/>
                      <a:cxnLst>
                        <a:cxn ang="0">
                          <a:pos x="connsiteX0" y="connsiteY0"/>
                        </a:cxn>
                        <a:cxn ang="0">
                          <a:pos x="connsiteX1" y="connsiteY1"/>
                        </a:cxn>
                      </a:cxnLst>
                      <a:rect l="l" t="t" r="r" b="b"/>
                      <a:pathLst>
                        <a:path w="9525" h="40481">
                          <a:moveTo>
                            <a:pt x="262" y="107"/>
                          </a:moveTo>
                          <a:lnTo>
                            <a:pt x="262" y="4058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89" name="Freeform: Shape 1188">
                      <a:extLst>
                        <a:ext uri="{FF2B5EF4-FFF2-40B4-BE49-F238E27FC236}">
                          <a16:creationId xmlns:a16="http://schemas.microsoft.com/office/drawing/2014/main" id="{E5296C14-AB43-6B85-E7D8-C9D581CB1403}"/>
                        </a:ext>
                      </a:extLst>
                    </p:cNvPr>
                    <p:cNvSpPr/>
                    <p:nvPr/>
                  </p:nvSpPr>
                  <p:spPr>
                    <a:xfrm>
                      <a:off x="5342884" y="3145497"/>
                      <a:ext cx="40481" cy="9525"/>
                    </a:xfrm>
                    <a:custGeom>
                      <a:avLst/>
                      <a:gdLst>
                        <a:gd name="connsiteX0" fmla="*/ 40744 w 40481"/>
                        <a:gd name="connsiteY0" fmla="*/ 107 h 9525"/>
                        <a:gd name="connsiteX1" fmla="*/ 262 w 40481"/>
                        <a:gd name="connsiteY1" fmla="*/ 107 h 9525"/>
                      </a:gdLst>
                      <a:ahLst/>
                      <a:cxnLst>
                        <a:cxn ang="0">
                          <a:pos x="connsiteX0" y="connsiteY0"/>
                        </a:cxn>
                        <a:cxn ang="0">
                          <a:pos x="connsiteX1" y="connsiteY1"/>
                        </a:cxn>
                      </a:cxnLst>
                      <a:rect l="l" t="t" r="r" b="b"/>
                      <a:pathLst>
                        <a:path w="40481" h="9525">
                          <a:moveTo>
                            <a:pt x="40744" y="107"/>
                          </a:moveTo>
                          <a:lnTo>
                            <a:pt x="262" y="10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41" name="Graphic 3">
                    <a:extLst>
                      <a:ext uri="{FF2B5EF4-FFF2-40B4-BE49-F238E27FC236}">
                        <a16:creationId xmlns:a16="http://schemas.microsoft.com/office/drawing/2014/main" id="{3DE48CEA-B8D1-F76C-8D25-38BA6BBC1042}"/>
                      </a:ext>
                    </a:extLst>
                  </p:cNvPr>
                  <p:cNvGrpSpPr/>
                  <p:nvPr/>
                </p:nvGrpSpPr>
                <p:grpSpPr>
                  <a:xfrm>
                    <a:off x="5674235" y="3629062"/>
                    <a:ext cx="67413" cy="67538"/>
                    <a:chOff x="5434039" y="3195598"/>
                    <a:chExt cx="40481" cy="40481"/>
                  </a:xfrm>
                  <a:solidFill>
                    <a:srgbClr val="000000"/>
                  </a:solidFill>
                </p:grpSpPr>
                <p:sp>
                  <p:nvSpPr>
                    <p:cNvPr id="1186" name="Freeform: Shape 1185">
                      <a:extLst>
                        <a:ext uri="{FF2B5EF4-FFF2-40B4-BE49-F238E27FC236}">
                          <a16:creationId xmlns:a16="http://schemas.microsoft.com/office/drawing/2014/main" id="{03F42768-EE75-86D7-4C2A-2E99A2FAADE6}"/>
                        </a:ext>
                      </a:extLst>
                    </p:cNvPr>
                    <p:cNvSpPr/>
                    <p:nvPr/>
                  </p:nvSpPr>
                  <p:spPr>
                    <a:xfrm>
                      <a:off x="5454327" y="3195598"/>
                      <a:ext cx="9525" cy="40481"/>
                    </a:xfrm>
                    <a:custGeom>
                      <a:avLst/>
                      <a:gdLst>
                        <a:gd name="connsiteX0" fmla="*/ 272 w 9525"/>
                        <a:gd name="connsiteY0" fmla="*/ 115 h 40481"/>
                        <a:gd name="connsiteX1" fmla="*/ 272 w 9525"/>
                        <a:gd name="connsiteY1" fmla="*/ 40596 h 40481"/>
                      </a:gdLst>
                      <a:ahLst/>
                      <a:cxnLst>
                        <a:cxn ang="0">
                          <a:pos x="connsiteX0" y="connsiteY0"/>
                        </a:cxn>
                        <a:cxn ang="0">
                          <a:pos x="connsiteX1" y="connsiteY1"/>
                        </a:cxn>
                      </a:cxnLst>
                      <a:rect l="l" t="t" r="r" b="b"/>
                      <a:pathLst>
                        <a:path w="9525" h="40481">
                          <a:moveTo>
                            <a:pt x="272" y="115"/>
                          </a:moveTo>
                          <a:lnTo>
                            <a:pt x="272" y="4059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87" name="Freeform: Shape 1186">
                      <a:extLst>
                        <a:ext uri="{FF2B5EF4-FFF2-40B4-BE49-F238E27FC236}">
                          <a16:creationId xmlns:a16="http://schemas.microsoft.com/office/drawing/2014/main" id="{FEAA381F-6DD4-F835-30DC-564A7CE674A5}"/>
                        </a:ext>
                      </a:extLst>
                    </p:cNvPr>
                    <p:cNvSpPr/>
                    <p:nvPr/>
                  </p:nvSpPr>
                  <p:spPr>
                    <a:xfrm>
                      <a:off x="5434039" y="3215887"/>
                      <a:ext cx="40481" cy="9525"/>
                    </a:xfrm>
                    <a:custGeom>
                      <a:avLst/>
                      <a:gdLst>
                        <a:gd name="connsiteX0" fmla="*/ 40753 w 40481"/>
                        <a:gd name="connsiteY0" fmla="*/ 115 h 9525"/>
                        <a:gd name="connsiteX1" fmla="*/ 272 w 40481"/>
                        <a:gd name="connsiteY1" fmla="*/ 115 h 9525"/>
                      </a:gdLst>
                      <a:ahLst/>
                      <a:cxnLst>
                        <a:cxn ang="0">
                          <a:pos x="connsiteX0" y="connsiteY0"/>
                        </a:cxn>
                        <a:cxn ang="0">
                          <a:pos x="connsiteX1" y="connsiteY1"/>
                        </a:cxn>
                      </a:cxnLst>
                      <a:rect l="l" t="t" r="r" b="b"/>
                      <a:pathLst>
                        <a:path w="40481" h="9525">
                          <a:moveTo>
                            <a:pt x="40753" y="115"/>
                          </a:moveTo>
                          <a:lnTo>
                            <a:pt x="272" y="11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42" name="Graphic 3">
                    <a:extLst>
                      <a:ext uri="{FF2B5EF4-FFF2-40B4-BE49-F238E27FC236}">
                        <a16:creationId xmlns:a16="http://schemas.microsoft.com/office/drawing/2014/main" id="{DDE8718A-C5CD-C6E6-BA89-E1CAF59AB629}"/>
                      </a:ext>
                    </a:extLst>
                  </p:cNvPr>
                  <p:cNvGrpSpPr/>
                  <p:nvPr/>
                </p:nvGrpSpPr>
                <p:grpSpPr>
                  <a:xfrm>
                    <a:off x="5680261" y="3644478"/>
                    <a:ext cx="67413" cy="67538"/>
                    <a:chOff x="5437658" y="3204838"/>
                    <a:chExt cx="40481" cy="40481"/>
                  </a:xfrm>
                  <a:solidFill>
                    <a:srgbClr val="000000"/>
                  </a:solidFill>
                </p:grpSpPr>
                <p:sp>
                  <p:nvSpPr>
                    <p:cNvPr id="1184" name="Freeform: Shape 1183">
                      <a:extLst>
                        <a:ext uri="{FF2B5EF4-FFF2-40B4-BE49-F238E27FC236}">
                          <a16:creationId xmlns:a16="http://schemas.microsoft.com/office/drawing/2014/main" id="{57F84A29-4DBF-6B51-277E-FF2EFD14DCDE}"/>
                        </a:ext>
                      </a:extLst>
                    </p:cNvPr>
                    <p:cNvSpPr/>
                    <p:nvPr/>
                  </p:nvSpPr>
                  <p:spPr>
                    <a:xfrm>
                      <a:off x="5457946" y="3204838"/>
                      <a:ext cx="9525" cy="40481"/>
                    </a:xfrm>
                    <a:custGeom>
                      <a:avLst/>
                      <a:gdLst>
                        <a:gd name="connsiteX0" fmla="*/ 272 w 9525"/>
                        <a:gd name="connsiteY0" fmla="*/ 116 h 40481"/>
                        <a:gd name="connsiteX1" fmla="*/ 272 w 9525"/>
                        <a:gd name="connsiteY1" fmla="*/ 40597 h 40481"/>
                      </a:gdLst>
                      <a:ahLst/>
                      <a:cxnLst>
                        <a:cxn ang="0">
                          <a:pos x="connsiteX0" y="connsiteY0"/>
                        </a:cxn>
                        <a:cxn ang="0">
                          <a:pos x="connsiteX1" y="connsiteY1"/>
                        </a:cxn>
                      </a:cxnLst>
                      <a:rect l="l" t="t" r="r" b="b"/>
                      <a:pathLst>
                        <a:path w="9525" h="40481">
                          <a:moveTo>
                            <a:pt x="272" y="116"/>
                          </a:moveTo>
                          <a:lnTo>
                            <a:pt x="272" y="4059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85" name="Freeform: Shape 1184">
                      <a:extLst>
                        <a:ext uri="{FF2B5EF4-FFF2-40B4-BE49-F238E27FC236}">
                          <a16:creationId xmlns:a16="http://schemas.microsoft.com/office/drawing/2014/main" id="{D6263A3D-0A83-E791-D6DF-D70B6492F18D}"/>
                        </a:ext>
                      </a:extLst>
                    </p:cNvPr>
                    <p:cNvSpPr/>
                    <p:nvPr/>
                  </p:nvSpPr>
                  <p:spPr>
                    <a:xfrm>
                      <a:off x="5437658" y="3225126"/>
                      <a:ext cx="40481" cy="9525"/>
                    </a:xfrm>
                    <a:custGeom>
                      <a:avLst/>
                      <a:gdLst>
                        <a:gd name="connsiteX0" fmla="*/ 40754 w 40481"/>
                        <a:gd name="connsiteY0" fmla="*/ 116 h 9525"/>
                        <a:gd name="connsiteX1" fmla="*/ 272 w 40481"/>
                        <a:gd name="connsiteY1" fmla="*/ 116 h 9525"/>
                      </a:gdLst>
                      <a:ahLst/>
                      <a:cxnLst>
                        <a:cxn ang="0">
                          <a:pos x="connsiteX0" y="connsiteY0"/>
                        </a:cxn>
                        <a:cxn ang="0">
                          <a:pos x="connsiteX1" y="connsiteY1"/>
                        </a:cxn>
                      </a:cxnLst>
                      <a:rect l="l" t="t" r="r" b="b"/>
                      <a:pathLst>
                        <a:path w="40481" h="9525">
                          <a:moveTo>
                            <a:pt x="40754" y="116"/>
                          </a:moveTo>
                          <a:lnTo>
                            <a:pt x="272" y="11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43" name="Graphic 3">
                    <a:extLst>
                      <a:ext uri="{FF2B5EF4-FFF2-40B4-BE49-F238E27FC236}">
                        <a16:creationId xmlns:a16="http://schemas.microsoft.com/office/drawing/2014/main" id="{B01930B8-63B3-C304-CA6F-23B8C40E0C33}"/>
                      </a:ext>
                    </a:extLst>
                  </p:cNvPr>
                  <p:cNvGrpSpPr/>
                  <p:nvPr/>
                </p:nvGrpSpPr>
                <p:grpSpPr>
                  <a:xfrm>
                    <a:off x="5686290" y="3644478"/>
                    <a:ext cx="67413" cy="67538"/>
                    <a:chOff x="5441278" y="3204838"/>
                    <a:chExt cx="40481" cy="40481"/>
                  </a:xfrm>
                  <a:solidFill>
                    <a:srgbClr val="000000"/>
                  </a:solidFill>
                </p:grpSpPr>
                <p:sp>
                  <p:nvSpPr>
                    <p:cNvPr id="1182" name="Freeform: Shape 1181">
                      <a:extLst>
                        <a:ext uri="{FF2B5EF4-FFF2-40B4-BE49-F238E27FC236}">
                          <a16:creationId xmlns:a16="http://schemas.microsoft.com/office/drawing/2014/main" id="{28F8A7E9-9A5B-FBEE-5CCB-424EDE373CF0}"/>
                        </a:ext>
                      </a:extLst>
                    </p:cNvPr>
                    <p:cNvSpPr/>
                    <p:nvPr/>
                  </p:nvSpPr>
                  <p:spPr>
                    <a:xfrm>
                      <a:off x="5461566" y="3204838"/>
                      <a:ext cx="9525" cy="40481"/>
                    </a:xfrm>
                    <a:custGeom>
                      <a:avLst/>
                      <a:gdLst>
                        <a:gd name="connsiteX0" fmla="*/ 273 w 9525"/>
                        <a:gd name="connsiteY0" fmla="*/ 116 h 40481"/>
                        <a:gd name="connsiteX1" fmla="*/ 273 w 9525"/>
                        <a:gd name="connsiteY1" fmla="*/ 40597 h 40481"/>
                      </a:gdLst>
                      <a:ahLst/>
                      <a:cxnLst>
                        <a:cxn ang="0">
                          <a:pos x="connsiteX0" y="connsiteY0"/>
                        </a:cxn>
                        <a:cxn ang="0">
                          <a:pos x="connsiteX1" y="connsiteY1"/>
                        </a:cxn>
                      </a:cxnLst>
                      <a:rect l="l" t="t" r="r" b="b"/>
                      <a:pathLst>
                        <a:path w="9525" h="40481">
                          <a:moveTo>
                            <a:pt x="273" y="116"/>
                          </a:moveTo>
                          <a:lnTo>
                            <a:pt x="273" y="4059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83" name="Freeform: Shape 1182">
                      <a:extLst>
                        <a:ext uri="{FF2B5EF4-FFF2-40B4-BE49-F238E27FC236}">
                          <a16:creationId xmlns:a16="http://schemas.microsoft.com/office/drawing/2014/main" id="{69762AB7-4BED-DA89-1FC9-05C97644E2E3}"/>
                        </a:ext>
                      </a:extLst>
                    </p:cNvPr>
                    <p:cNvSpPr/>
                    <p:nvPr/>
                  </p:nvSpPr>
                  <p:spPr>
                    <a:xfrm>
                      <a:off x="5441278" y="3225126"/>
                      <a:ext cx="40481" cy="9525"/>
                    </a:xfrm>
                    <a:custGeom>
                      <a:avLst/>
                      <a:gdLst>
                        <a:gd name="connsiteX0" fmla="*/ 40754 w 40481"/>
                        <a:gd name="connsiteY0" fmla="*/ 116 h 9525"/>
                        <a:gd name="connsiteX1" fmla="*/ 273 w 40481"/>
                        <a:gd name="connsiteY1" fmla="*/ 116 h 9525"/>
                      </a:gdLst>
                      <a:ahLst/>
                      <a:cxnLst>
                        <a:cxn ang="0">
                          <a:pos x="connsiteX0" y="connsiteY0"/>
                        </a:cxn>
                        <a:cxn ang="0">
                          <a:pos x="connsiteX1" y="connsiteY1"/>
                        </a:cxn>
                      </a:cxnLst>
                      <a:rect l="l" t="t" r="r" b="b"/>
                      <a:pathLst>
                        <a:path w="40481" h="9525">
                          <a:moveTo>
                            <a:pt x="40754" y="116"/>
                          </a:moveTo>
                          <a:lnTo>
                            <a:pt x="273" y="11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44" name="Graphic 3">
                    <a:extLst>
                      <a:ext uri="{FF2B5EF4-FFF2-40B4-BE49-F238E27FC236}">
                        <a16:creationId xmlns:a16="http://schemas.microsoft.com/office/drawing/2014/main" id="{A21D973D-2E5E-46F2-F81D-66E1A1478FF4}"/>
                      </a:ext>
                    </a:extLst>
                  </p:cNvPr>
                  <p:cNvGrpSpPr/>
                  <p:nvPr/>
                </p:nvGrpSpPr>
                <p:grpSpPr>
                  <a:xfrm>
                    <a:off x="5692475" y="3644478"/>
                    <a:ext cx="67413" cy="67538"/>
                    <a:chOff x="5444992" y="3204838"/>
                    <a:chExt cx="40481" cy="40481"/>
                  </a:xfrm>
                  <a:solidFill>
                    <a:srgbClr val="000000"/>
                  </a:solidFill>
                </p:grpSpPr>
                <p:sp>
                  <p:nvSpPr>
                    <p:cNvPr id="1180" name="Freeform: Shape 1179">
                      <a:extLst>
                        <a:ext uri="{FF2B5EF4-FFF2-40B4-BE49-F238E27FC236}">
                          <a16:creationId xmlns:a16="http://schemas.microsoft.com/office/drawing/2014/main" id="{DE31466E-8249-13C7-74AA-6463681A9CD7}"/>
                        </a:ext>
                      </a:extLst>
                    </p:cNvPr>
                    <p:cNvSpPr/>
                    <p:nvPr/>
                  </p:nvSpPr>
                  <p:spPr>
                    <a:xfrm>
                      <a:off x="5465281" y="3204838"/>
                      <a:ext cx="9525" cy="40481"/>
                    </a:xfrm>
                    <a:custGeom>
                      <a:avLst/>
                      <a:gdLst>
                        <a:gd name="connsiteX0" fmla="*/ 273 w 9525"/>
                        <a:gd name="connsiteY0" fmla="*/ 116 h 40481"/>
                        <a:gd name="connsiteX1" fmla="*/ 273 w 9525"/>
                        <a:gd name="connsiteY1" fmla="*/ 40597 h 40481"/>
                      </a:gdLst>
                      <a:ahLst/>
                      <a:cxnLst>
                        <a:cxn ang="0">
                          <a:pos x="connsiteX0" y="connsiteY0"/>
                        </a:cxn>
                        <a:cxn ang="0">
                          <a:pos x="connsiteX1" y="connsiteY1"/>
                        </a:cxn>
                      </a:cxnLst>
                      <a:rect l="l" t="t" r="r" b="b"/>
                      <a:pathLst>
                        <a:path w="9525" h="40481">
                          <a:moveTo>
                            <a:pt x="273" y="116"/>
                          </a:moveTo>
                          <a:lnTo>
                            <a:pt x="273" y="4059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81" name="Freeform: Shape 1180">
                      <a:extLst>
                        <a:ext uri="{FF2B5EF4-FFF2-40B4-BE49-F238E27FC236}">
                          <a16:creationId xmlns:a16="http://schemas.microsoft.com/office/drawing/2014/main" id="{BFF44967-CB83-C4A4-D455-03C9F95DA1F2}"/>
                        </a:ext>
                      </a:extLst>
                    </p:cNvPr>
                    <p:cNvSpPr/>
                    <p:nvPr/>
                  </p:nvSpPr>
                  <p:spPr>
                    <a:xfrm>
                      <a:off x="5444992" y="3225126"/>
                      <a:ext cx="40481" cy="9525"/>
                    </a:xfrm>
                    <a:custGeom>
                      <a:avLst/>
                      <a:gdLst>
                        <a:gd name="connsiteX0" fmla="*/ 40754 w 40481"/>
                        <a:gd name="connsiteY0" fmla="*/ 116 h 9525"/>
                        <a:gd name="connsiteX1" fmla="*/ 273 w 40481"/>
                        <a:gd name="connsiteY1" fmla="*/ 116 h 9525"/>
                      </a:gdLst>
                      <a:ahLst/>
                      <a:cxnLst>
                        <a:cxn ang="0">
                          <a:pos x="connsiteX0" y="connsiteY0"/>
                        </a:cxn>
                        <a:cxn ang="0">
                          <a:pos x="connsiteX1" y="connsiteY1"/>
                        </a:cxn>
                      </a:cxnLst>
                      <a:rect l="l" t="t" r="r" b="b"/>
                      <a:pathLst>
                        <a:path w="40481" h="9525">
                          <a:moveTo>
                            <a:pt x="40754" y="116"/>
                          </a:moveTo>
                          <a:lnTo>
                            <a:pt x="273" y="11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45" name="Graphic 3">
                    <a:extLst>
                      <a:ext uri="{FF2B5EF4-FFF2-40B4-BE49-F238E27FC236}">
                        <a16:creationId xmlns:a16="http://schemas.microsoft.com/office/drawing/2014/main" id="{AB51D0F6-FA0E-9638-B0D9-4C40AEE5FA23}"/>
                      </a:ext>
                    </a:extLst>
                  </p:cNvPr>
                  <p:cNvGrpSpPr/>
                  <p:nvPr/>
                </p:nvGrpSpPr>
                <p:grpSpPr>
                  <a:xfrm>
                    <a:off x="5698503" y="3644478"/>
                    <a:ext cx="67413" cy="67538"/>
                    <a:chOff x="5448612" y="3204838"/>
                    <a:chExt cx="40481" cy="40481"/>
                  </a:xfrm>
                  <a:solidFill>
                    <a:srgbClr val="000000"/>
                  </a:solidFill>
                </p:grpSpPr>
                <p:sp>
                  <p:nvSpPr>
                    <p:cNvPr id="1178" name="Freeform: Shape 1177">
                      <a:extLst>
                        <a:ext uri="{FF2B5EF4-FFF2-40B4-BE49-F238E27FC236}">
                          <a16:creationId xmlns:a16="http://schemas.microsoft.com/office/drawing/2014/main" id="{FB25568B-D690-E7F1-B7C5-29AE5E5E1F4F}"/>
                        </a:ext>
                      </a:extLst>
                    </p:cNvPr>
                    <p:cNvSpPr/>
                    <p:nvPr/>
                  </p:nvSpPr>
                  <p:spPr>
                    <a:xfrm>
                      <a:off x="5468900" y="3204838"/>
                      <a:ext cx="9525" cy="40481"/>
                    </a:xfrm>
                    <a:custGeom>
                      <a:avLst/>
                      <a:gdLst>
                        <a:gd name="connsiteX0" fmla="*/ 273 w 9525"/>
                        <a:gd name="connsiteY0" fmla="*/ 116 h 40481"/>
                        <a:gd name="connsiteX1" fmla="*/ 273 w 9525"/>
                        <a:gd name="connsiteY1" fmla="*/ 40597 h 40481"/>
                      </a:gdLst>
                      <a:ahLst/>
                      <a:cxnLst>
                        <a:cxn ang="0">
                          <a:pos x="connsiteX0" y="connsiteY0"/>
                        </a:cxn>
                        <a:cxn ang="0">
                          <a:pos x="connsiteX1" y="connsiteY1"/>
                        </a:cxn>
                      </a:cxnLst>
                      <a:rect l="l" t="t" r="r" b="b"/>
                      <a:pathLst>
                        <a:path w="9525" h="40481">
                          <a:moveTo>
                            <a:pt x="273" y="116"/>
                          </a:moveTo>
                          <a:lnTo>
                            <a:pt x="273" y="4059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79" name="Freeform: Shape 1178">
                      <a:extLst>
                        <a:ext uri="{FF2B5EF4-FFF2-40B4-BE49-F238E27FC236}">
                          <a16:creationId xmlns:a16="http://schemas.microsoft.com/office/drawing/2014/main" id="{40C1B61E-B092-B1DA-3076-F1969BC0D066}"/>
                        </a:ext>
                      </a:extLst>
                    </p:cNvPr>
                    <p:cNvSpPr/>
                    <p:nvPr/>
                  </p:nvSpPr>
                  <p:spPr>
                    <a:xfrm>
                      <a:off x="5448612" y="3225126"/>
                      <a:ext cx="40481" cy="9525"/>
                    </a:xfrm>
                    <a:custGeom>
                      <a:avLst/>
                      <a:gdLst>
                        <a:gd name="connsiteX0" fmla="*/ 40755 w 40481"/>
                        <a:gd name="connsiteY0" fmla="*/ 116 h 9525"/>
                        <a:gd name="connsiteX1" fmla="*/ 273 w 40481"/>
                        <a:gd name="connsiteY1" fmla="*/ 116 h 9525"/>
                      </a:gdLst>
                      <a:ahLst/>
                      <a:cxnLst>
                        <a:cxn ang="0">
                          <a:pos x="connsiteX0" y="connsiteY0"/>
                        </a:cxn>
                        <a:cxn ang="0">
                          <a:pos x="connsiteX1" y="connsiteY1"/>
                        </a:cxn>
                      </a:cxnLst>
                      <a:rect l="l" t="t" r="r" b="b"/>
                      <a:pathLst>
                        <a:path w="40481" h="9525">
                          <a:moveTo>
                            <a:pt x="40755" y="116"/>
                          </a:moveTo>
                          <a:lnTo>
                            <a:pt x="273" y="11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46" name="Graphic 3">
                    <a:extLst>
                      <a:ext uri="{FF2B5EF4-FFF2-40B4-BE49-F238E27FC236}">
                        <a16:creationId xmlns:a16="http://schemas.microsoft.com/office/drawing/2014/main" id="{0F8E640F-C796-7FB3-67CE-E3A3B7222A28}"/>
                      </a:ext>
                    </a:extLst>
                  </p:cNvPr>
                  <p:cNvGrpSpPr/>
                  <p:nvPr/>
                </p:nvGrpSpPr>
                <p:grpSpPr>
                  <a:xfrm>
                    <a:off x="5704530" y="3644478"/>
                    <a:ext cx="67413" cy="67538"/>
                    <a:chOff x="5452231" y="3204838"/>
                    <a:chExt cx="40481" cy="40481"/>
                  </a:xfrm>
                  <a:solidFill>
                    <a:srgbClr val="000000"/>
                  </a:solidFill>
                </p:grpSpPr>
                <p:sp>
                  <p:nvSpPr>
                    <p:cNvPr id="1176" name="Freeform: Shape 1175">
                      <a:extLst>
                        <a:ext uri="{FF2B5EF4-FFF2-40B4-BE49-F238E27FC236}">
                          <a16:creationId xmlns:a16="http://schemas.microsoft.com/office/drawing/2014/main" id="{E5489167-5B28-AB9B-DB05-2A9E2A3AB197}"/>
                        </a:ext>
                      </a:extLst>
                    </p:cNvPr>
                    <p:cNvSpPr/>
                    <p:nvPr/>
                  </p:nvSpPr>
                  <p:spPr>
                    <a:xfrm>
                      <a:off x="5472520" y="3204838"/>
                      <a:ext cx="9525" cy="40481"/>
                    </a:xfrm>
                    <a:custGeom>
                      <a:avLst/>
                      <a:gdLst>
                        <a:gd name="connsiteX0" fmla="*/ 274 w 9525"/>
                        <a:gd name="connsiteY0" fmla="*/ 116 h 40481"/>
                        <a:gd name="connsiteX1" fmla="*/ 274 w 9525"/>
                        <a:gd name="connsiteY1" fmla="*/ 40597 h 40481"/>
                      </a:gdLst>
                      <a:ahLst/>
                      <a:cxnLst>
                        <a:cxn ang="0">
                          <a:pos x="connsiteX0" y="connsiteY0"/>
                        </a:cxn>
                        <a:cxn ang="0">
                          <a:pos x="connsiteX1" y="connsiteY1"/>
                        </a:cxn>
                      </a:cxnLst>
                      <a:rect l="l" t="t" r="r" b="b"/>
                      <a:pathLst>
                        <a:path w="9525" h="40481">
                          <a:moveTo>
                            <a:pt x="274" y="116"/>
                          </a:moveTo>
                          <a:lnTo>
                            <a:pt x="274" y="4059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77" name="Freeform: Shape 1176">
                      <a:extLst>
                        <a:ext uri="{FF2B5EF4-FFF2-40B4-BE49-F238E27FC236}">
                          <a16:creationId xmlns:a16="http://schemas.microsoft.com/office/drawing/2014/main" id="{38C204F8-BC20-D7EF-1AFC-E89FC6C8D841}"/>
                        </a:ext>
                      </a:extLst>
                    </p:cNvPr>
                    <p:cNvSpPr/>
                    <p:nvPr/>
                  </p:nvSpPr>
                  <p:spPr>
                    <a:xfrm>
                      <a:off x="5452231" y="3225126"/>
                      <a:ext cx="40481" cy="9525"/>
                    </a:xfrm>
                    <a:custGeom>
                      <a:avLst/>
                      <a:gdLst>
                        <a:gd name="connsiteX0" fmla="*/ 40755 w 40481"/>
                        <a:gd name="connsiteY0" fmla="*/ 116 h 9525"/>
                        <a:gd name="connsiteX1" fmla="*/ 274 w 40481"/>
                        <a:gd name="connsiteY1" fmla="*/ 116 h 9525"/>
                      </a:gdLst>
                      <a:ahLst/>
                      <a:cxnLst>
                        <a:cxn ang="0">
                          <a:pos x="connsiteX0" y="connsiteY0"/>
                        </a:cxn>
                        <a:cxn ang="0">
                          <a:pos x="connsiteX1" y="connsiteY1"/>
                        </a:cxn>
                      </a:cxnLst>
                      <a:rect l="l" t="t" r="r" b="b"/>
                      <a:pathLst>
                        <a:path w="40481" h="9525">
                          <a:moveTo>
                            <a:pt x="40755" y="116"/>
                          </a:moveTo>
                          <a:lnTo>
                            <a:pt x="274" y="11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47" name="Graphic 3">
                    <a:extLst>
                      <a:ext uri="{FF2B5EF4-FFF2-40B4-BE49-F238E27FC236}">
                        <a16:creationId xmlns:a16="http://schemas.microsoft.com/office/drawing/2014/main" id="{71061652-2647-F720-198E-F3B59814283B}"/>
                      </a:ext>
                    </a:extLst>
                  </p:cNvPr>
                  <p:cNvGrpSpPr/>
                  <p:nvPr/>
                </p:nvGrpSpPr>
                <p:grpSpPr>
                  <a:xfrm>
                    <a:off x="5856330" y="3735377"/>
                    <a:ext cx="67413" cy="67538"/>
                    <a:chOff x="5543386" y="3259321"/>
                    <a:chExt cx="40481" cy="40481"/>
                  </a:xfrm>
                  <a:solidFill>
                    <a:srgbClr val="000000"/>
                  </a:solidFill>
                </p:grpSpPr>
                <p:sp>
                  <p:nvSpPr>
                    <p:cNvPr id="1174" name="Freeform: Shape 1173">
                      <a:extLst>
                        <a:ext uri="{FF2B5EF4-FFF2-40B4-BE49-F238E27FC236}">
                          <a16:creationId xmlns:a16="http://schemas.microsoft.com/office/drawing/2014/main" id="{CA275DB2-603A-1F23-7FAC-086484ABF200}"/>
                        </a:ext>
                      </a:extLst>
                    </p:cNvPr>
                    <p:cNvSpPr/>
                    <p:nvPr/>
                  </p:nvSpPr>
                  <p:spPr>
                    <a:xfrm>
                      <a:off x="5563674" y="3259321"/>
                      <a:ext cx="9525" cy="40481"/>
                    </a:xfrm>
                    <a:custGeom>
                      <a:avLst/>
                      <a:gdLst>
                        <a:gd name="connsiteX0" fmla="*/ 283 w 9525"/>
                        <a:gd name="connsiteY0" fmla="*/ 121 h 40481"/>
                        <a:gd name="connsiteX1" fmla="*/ 283 w 9525"/>
                        <a:gd name="connsiteY1" fmla="*/ 40603 h 40481"/>
                      </a:gdLst>
                      <a:ahLst/>
                      <a:cxnLst>
                        <a:cxn ang="0">
                          <a:pos x="connsiteX0" y="connsiteY0"/>
                        </a:cxn>
                        <a:cxn ang="0">
                          <a:pos x="connsiteX1" y="connsiteY1"/>
                        </a:cxn>
                      </a:cxnLst>
                      <a:rect l="l" t="t" r="r" b="b"/>
                      <a:pathLst>
                        <a:path w="9525" h="40481">
                          <a:moveTo>
                            <a:pt x="283" y="121"/>
                          </a:moveTo>
                          <a:lnTo>
                            <a:pt x="283" y="4060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75" name="Freeform: Shape 1174">
                      <a:extLst>
                        <a:ext uri="{FF2B5EF4-FFF2-40B4-BE49-F238E27FC236}">
                          <a16:creationId xmlns:a16="http://schemas.microsoft.com/office/drawing/2014/main" id="{A8632F88-4630-CCEC-2A23-FAEC73390AEA}"/>
                        </a:ext>
                      </a:extLst>
                    </p:cNvPr>
                    <p:cNvSpPr/>
                    <p:nvPr/>
                  </p:nvSpPr>
                  <p:spPr>
                    <a:xfrm>
                      <a:off x="5543386" y="3279609"/>
                      <a:ext cx="40481" cy="9525"/>
                    </a:xfrm>
                    <a:custGeom>
                      <a:avLst/>
                      <a:gdLst>
                        <a:gd name="connsiteX0" fmla="*/ 40765 w 40481"/>
                        <a:gd name="connsiteY0" fmla="*/ 121 h 9525"/>
                        <a:gd name="connsiteX1" fmla="*/ 283 w 40481"/>
                        <a:gd name="connsiteY1" fmla="*/ 121 h 9525"/>
                      </a:gdLst>
                      <a:ahLst/>
                      <a:cxnLst>
                        <a:cxn ang="0">
                          <a:pos x="connsiteX0" y="connsiteY0"/>
                        </a:cxn>
                        <a:cxn ang="0">
                          <a:pos x="connsiteX1" y="connsiteY1"/>
                        </a:cxn>
                      </a:cxnLst>
                      <a:rect l="l" t="t" r="r" b="b"/>
                      <a:pathLst>
                        <a:path w="40481" h="9525">
                          <a:moveTo>
                            <a:pt x="40765" y="121"/>
                          </a:moveTo>
                          <a:lnTo>
                            <a:pt x="283" y="12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48" name="Graphic 3">
                    <a:extLst>
                      <a:ext uri="{FF2B5EF4-FFF2-40B4-BE49-F238E27FC236}">
                        <a16:creationId xmlns:a16="http://schemas.microsoft.com/office/drawing/2014/main" id="{2296C00D-CFBB-B84E-7450-1AA396792108}"/>
                      </a:ext>
                    </a:extLst>
                  </p:cNvPr>
                  <p:cNvGrpSpPr/>
                  <p:nvPr/>
                </p:nvGrpSpPr>
                <p:grpSpPr>
                  <a:xfrm>
                    <a:off x="5880598" y="3735377"/>
                    <a:ext cx="67413" cy="67538"/>
                    <a:chOff x="5557959" y="3259321"/>
                    <a:chExt cx="40481" cy="40481"/>
                  </a:xfrm>
                  <a:solidFill>
                    <a:srgbClr val="000000"/>
                  </a:solidFill>
                </p:grpSpPr>
                <p:sp>
                  <p:nvSpPr>
                    <p:cNvPr id="1172" name="Freeform: Shape 1171">
                      <a:extLst>
                        <a:ext uri="{FF2B5EF4-FFF2-40B4-BE49-F238E27FC236}">
                          <a16:creationId xmlns:a16="http://schemas.microsoft.com/office/drawing/2014/main" id="{CF1EE92B-FD17-EEFC-1A71-F629E07ED630}"/>
                        </a:ext>
                      </a:extLst>
                    </p:cNvPr>
                    <p:cNvSpPr/>
                    <p:nvPr/>
                  </p:nvSpPr>
                  <p:spPr>
                    <a:xfrm>
                      <a:off x="5578247" y="3259321"/>
                      <a:ext cx="9525" cy="40481"/>
                    </a:xfrm>
                    <a:custGeom>
                      <a:avLst/>
                      <a:gdLst>
                        <a:gd name="connsiteX0" fmla="*/ 285 w 9525"/>
                        <a:gd name="connsiteY0" fmla="*/ 121 h 40481"/>
                        <a:gd name="connsiteX1" fmla="*/ 285 w 9525"/>
                        <a:gd name="connsiteY1" fmla="*/ 40603 h 40481"/>
                      </a:gdLst>
                      <a:ahLst/>
                      <a:cxnLst>
                        <a:cxn ang="0">
                          <a:pos x="connsiteX0" y="connsiteY0"/>
                        </a:cxn>
                        <a:cxn ang="0">
                          <a:pos x="connsiteX1" y="connsiteY1"/>
                        </a:cxn>
                      </a:cxnLst>
                      <a:rect l="l" t="t" r="r" b="b"/>
                      <a:pathLst>
                        <a:path w="9525" h="40481">
                          <a:moveTo>
                            <a:pt x="285" y="121"/>
                          </a:moveTo>
                          <a:lnTo>
                            <a:pt x="285" y="4060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73" name="Freeform: Shape 1172">
                      <a:extLst>
                        <a:ext uri="{FF2B5EF4-FFF2-40B4-BE49-F238E27FC236}">
                          <a16:creationId xmlns:a16="http://schemas.microsoft.com/office/drawing/2014/main" id="{BF551DD7-8326-3948-5704-D6B5A1ED05CC}"/>
                        </a:ext>
                      </a:extLst>
                    </p:cNvPr>
                    <p:cNvSpPr/>
                    <p:nvPr/>
                  </p:nvSpPr>
                  <p:spPr>
                    <a:xfrm>
                      <a:off x="5557959" y="3279609"/>
                      <a:ext cx="40481" cy="9525"/>
                    </a:xfrm>
                    <a:custGeom>
                      <a:avLst/>
                      <a:gdLst>
                        <a:gd name="connsiteX0" fmla="*/ 40766 w 40481"/>
                        <a:gd name="connsiteY0" fmla="*/ 121 h 9525"/>
                        <a:gd name="connsiteX1" fmla="*/ 285 w 40481"/>
                        <a:gd name="connsiteY1" fmla="*/ 121 h 9525"/>
                      </a:gdLst>
                      <a:ahLst/>
                      <a:cxnLst>
                        <a:cxn ang="0">
                          <a:pos x="connsiteX0" y="connsiteY0"/>
                        </a:cxn>
                        <a:cxn ang="0">
                          <a:pos x="connsiteX1" y="connsiteY1"/>
                        </a:cxn>
                      </a:cxnLst>
                      <a:rect l="l" t="t" r="r" b="b"/>
                      <a:pathLst>
                        <a:path w="40481" h="9525">
                          <a:moveTo>
                            <a:pt x="40766" y="121"/>
                          </a:moveTo>
                          <a:lnTo>
                            <a:pt x="285" y="12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49" name="Graphic 3">
                    <a:extLst>
                      <a:ext uri="{FF2B5EF4-FFF2-40B4-BE49-F238E27FC236}">
                        <a16:creationId xmlns:a16="http://schemas.microsoft.com/office/drawing/2014/main" id="{F98DB8A7-CC1D-5368-5555-E613B9628552}"/>
                      </a:ext>
                    </a:extLst>
                  </p:cNvPr>
                  <p:cNvGrpSpPr/>
                  <p:nvPr/>
                </p:nvGrpSpPr>
                <p:grpSpPr>
                  <a:xfrm>
                    <a:off x="5892811" y="3735377"/>
                    <a:ext cx="67413" cy="67538"/>
                    <a:chOff x="5565293" y="3259321"/>
                    <a:chExt cx="40481" cy="40481"/>
                  </a:xfrm>
                  <a:solidFill>
                    <a:srgbClr val="000000"/>
                  </a:solidFill>
                </p:grpSpPr>
                <p:sp>
                  <p:nvSpPr>
                    <p:cNvPr id="1170" name="Freeform: Shape 1169">
                      <a:extLst>
                        <a:ext uri="{FF2B5EF4-FFF2-40B4-BE49-F238E27FC236}">
                          <a16:creationId xmlns:a16="http://schemas.microsoft.com/office/drawing/2014/main" id="{855FDB61-BFCA-C69C-1A8A-E6AC2F026565}"/>
                        </a:ext>
                      </a:extLst>
                    </p:cNvPr>
                    <p:cNvSpPr/>
                    <p:nvPr/>
                  </p:nvSpPr>
                  <p:spPr>
                    <a:xfrm>
                      <a:off x="5585581" y="3259321"/>
                      <a:ext cx="9525" cy="40481"/>
                    </a:xfrm>
                    <a:custGeom>
                      <a:avLst/>
                      <a:gdLst>
                        <a:gd name="connsiteX0" fmla="*/ 286 w 9525"/>
                        <a:gd name="connsiteY0" fmla="*/ 121 h 40481"/>
                        <a:gd name="connsiteX1" fmla="*/ 286 w 9525"/>
                        <a:gd name="connsiteY1" fmla="*/ 40603 h 40481"/>
                      </a:gdLst>
                      <a:ahLst/>
                      <a:cxnLst>
                        <a:cxn ang="0">
                          <a:pos x="connsiteX0" y="connsiteY0"/>
                        </a:cxn>
                        <a:cxn ang="0">
                          <a:pos x="connsiteX1" y="connsiteY1"/>
                        </a:cxn>
                      </a:cxnLst>
                      <a:rect l="l" t="t" r="r" b="b"/>
                      <a:pathLst>
                        <a:path w="9525" h="40481">
                          <a:moveTo>
                            <a:pt x="286" y="121"/>
                          </a:moveTo>
                          <a:lnTo>
                            <a:pt x="286" y="4060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71" name="Freeform: Shape 1170">
                      <a:extLst>
                        <a:ext uri="{FF2B5EF4-FFF2-40B4-BE49-F238E27FC236}">
                          <a16:creationId xmlns:a16="http://schemas.microsoft.com/office/drawing/2014/main" id="{73D539D8-4B38-FE40-4334-4E84CD4941B3}"/>
                        </a:ext>
                      </a:extLst>
                    </p:cNvPr>
                    <p:cNvSpPr/>
                    <p:nvPr/>
                  </p:nvSpPr>
                  <p:spPr>
                    <a:xfrm>
                      <a:off x="5565293" y="3279609"/>
                      <a:ext cx="40481" cy="9525"/>
                    </a:xfrm>
                    <a:custGeom>
                      <a:avLst/>
                      <a:gdLst>
                        <a:gd name="connsiteX0" fmla="*/ 40767 w 40481"/>
                        <a:gd name="connsiteY0" fmla="*/ 121 h 9525"/>
                        <a:gd name="connsiteX1" fmla="*/ 286 w 40481"/>
                        <a:gd name="connsiteY1" fmla="*/ 121 h 9525"/>
                      </a:gdLst>
                      <a:ahLst/>
                      <a:cxnLst>
                        <a:cxn ang="0">
                          <a:pos x="connsiteX0" y="connsiteY0"/>
                        </a:cxn>
                        <a:cxn ang="0">
                          <a:pos x="connsiteX1" y="connsiteY1"/>
                        </a:cxn>
                      </a:cxnLst>
                      <a:rect l="l" t="t" r="r" b="b"/>
                      <a:pathLst>
                        <a:path w="40481" h="9525">
                          <a:moveTo>
                            <a:pt x="40767" y="121"/>
                          </a:moveTo>
                          <a:lnTo>
                            <a:pt x="286" y="12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50" name="Graphic 3">
                    <a:extLst>
                      <a:ext uri="{FF2B5EF4-FFF2-40B4-BE49-F238E27FC236}">
                        <a16:creationId xmlns:a16="http://schemas.microsoft.com/office/drawing/2014/main" id="{EE3FDC7D-53FA-34C1-A848-ABB845962B83}"/>
                      </a:ext>
                    </a:extLst>
                  </p:cNvPr>
                  <p:cNvGrpSpPr/>
                  <p:nvPr/>
                </p:nvGrpSpPr>
                <p:grpSpPr>
                  <a:xfrm>
                    <a:off x="5886625" y="3735377"/>
                    <a:ext cx="67413" cy="67538"/>
                    <a:chOff x="5561578" y="3259321"/>
                    <a:chExt cx="40481" cy="40481"/>
                  </a:xfrm>
                  <a:solidFill>
                    <a:srgbClr val="000000"/>
                  </a:solidFill>
                </p:grpSpPr>
                <p:sp>
                  <p:nvSpPr>
                    <p:cNvPr id="1168" name="Freeform: Shape 1167">
                      <a:extLst>
                        <a:ext uri="{FF2B5EF4-FFF2-40B4-BE49-F238E27FC236}">
                          <a16:creationId xmlns:a16="http://schemas.microsoft.com/office/drawing/2014/main" id="{4B4F8F2E-4B2F-EA1F-5F5A-630980926930}"/>
                        </a:ext>
                      </a:extLst>
                    </p:cNvPr>
                    <p:cNvSpPr/>
                    <p:nvPr/>
                  </p:nvSpPr>
                  <p:spPr>
                    <a:xfrm>
                      <a:off x="5581867" y="3259321"/>
                      <a:ext cx="9525" cy="40481"/>
                    </a:xfrm>
                    <a:custGeom>
                      <a:avLst/>
                      <a:gdLst>
                        <a:gd name="connsiteX0" fmla="*/ 285 w 9525"/>
                        <a:gd name="connsiteY0" fmla="*/ 121 h 40481"/>
                        <a:gd name="connsiteX1" fmla="*/ 285 w 9525"/>
                        <a:gd name="connsiteY1" fmla="*/ 40603 h 40481"/>
                      </a:gdLst>
                      <a:ahLst/>
                      <a:cxnLst>
                        <a:cxn ang="0">
                          <a:pos x="connsiteX0" y="connsiteY0"/>
                        </a:cxn>
                        <a:cxn ang="0">
                          <a:pos x="connsiteX1" y="connsiteY1"/>
                        </a:cxn>
                      </a:cxnLst>
                      <a:rect l="l" t="t" r="r" b="b"/>
                      <a:pathLst>
                        <a:path w="9525" h="40481">
                          <a:moveTo>
                            <a:pt x="285" y="121"/>
                          </a:moveTo>
                          <a:lnTo>
                            <a:pt x="285" y="4060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69" name="Freeform: Shape 1168">
                      <a:extLst>
                        <a:ext uri="{FF2B5EF4-FFF2-40B4-BE49-F238E27FC236}">
                          <a16:creationId xmlns:a16="http://schemas.microsoft.com/office/drawing/2014/main" id="{685AAB28-392D-BF91-BDB0-171992CBD6B0}"/>
                        </a:ext>
                      </a:extLst>
                    </p:cNvPr>
                    <p:cNvSpPr/>
                    <p:nvPr/>
                  </p:nvSpPr>
                  <p:spPr>
                    <a:xfrm>
                      <a:off x="5561578" y="3279609"/>
                      <a:ext cx="40481" cy="9525"/>
                    </a:xfrm>
                    <a:custGeom>
                      <a:avLst/>
                      <a:gdLst>
                        <a:gd name="connsiteX0" fmla="*/ 40767 w 40481"/>
                        <a:gd name="connsiteY0" fmla="*/ 121 h 9525"/>
                        <a:gd name="connsiteX1" fmla="*/ 285 w 40481"/>
                        <a:gd name="connsiteY1" fmla="*/ 121 h 9525"/>
                      </a:gdLst>
                      <a:ahLst/>
                      <a:cxnLst>
                        <a:cxn ang="0">
                          <a:pos x="connsiteX0" y="connsiteY0"/>
                        </a:cxn>
                        <a:cxn ang="0">
                          <a:pos x="connsiteX1" y="connsiteY1"/>
                        </a:cxn>
                      </a:cxnLst>
                      <a:rect l="l" t="t" r="r" b="b"/>
                      <a:pathLst>
                        <a:path w="40481" h="9525">
                          <a:moveTo>
                            <a:pt x="40767" y="121"/>
                          </a:moveTo>
                          <a:lnTo>
                            <a:pt x="285" y="12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51" name="Graphic 3">
                    <a:extLst>
                      <a:ext uri="{FF2B5EF4-FFF2-40B4-BE49-F238E27FC236}">
                        <a16:creationId xmlns:a16="http://schemas.microsoft.com/office/drawing/2014/main" id="{DAF98995-DDBF-08A9-0008-B410E32279F8}"/>
                      </a:ext>
                    </a:extLst>
                  </p:cNvPr>
                  <p:cNvGrpSpPr/>
                  <p:nvPr/>
                </p:nvGrpSpPr>
                <p:grpSpPr>
                  <a:xfrm>
                    <a:off x="5971645" y="3827387"/>
                    <a:ext cx="67413" cy="67538"/>
                    <a:chOff x="5612632" y="3314470"/>
                    <a:chExt cx="40481" cy="40481"/>
                  </a:xfrm>
                  <a:solidFill>
                    <a:srgbClr val="000000"/>
                  </a:solidFill>
                </p:grpSpPr>
                <p:sp>
                  <p:nvSpPr>
                    <p:cNvPr id="1166" name="Freeform: Shape 1165">
                      <a:extLst>
                        <a:ext uri="{FF2B5EF4-FFF2-40B4-BE49-F238E27FC236}">
                          <a16:creationId xmlns:a16="http://schemas.microsoft.com/office/drawing/2014/main" id="{CC62E6F2-D0EB-F0BA-793C-08F63FC341E2}"/>
                        </a:ext>
                      </a:extLst>
                    </p:cNvPr>
                    <p:cNvSpPr/>
                    <p:nvPr/>
                  </p:nvSpPr>
                  <p:spPr>
                    <a:xfrm>
                      <a:off x="5632921" y="3314470"/>
                      <a:ext cx="9525" cy="40481"/>
                    </a:xfrm>
                    <a:custGeom>
                      <a:avLst/>
                      <a:gdLst>
                        <a:gd name="connsiteX0" fmla="*/ 291 w 9525"/>
                        <a:gd name="connsiteY0" fmla="*/ 127 h 40481"/>
                        <a:gd name="connsiteX1" fmla="*/ 291 w 9525"/>
                        <a:gd name="connsiteY1" fmla="*/ 40608 h 40481"/>
                      </a:gdLst>
                      <a:ahLst/>
                      <a:cxnLst>
                        <a:cxn ang="0">
                          <a:pos x="connsiteX0" y="connsiteY0"/>
                        </a:cxn>
                        <a:cxn ang="0">
                          <a:pos x="connsiteX1" y="connsiteY1"/>
                        </a:cxn>
                      </a:cxnLst>
                      <a:rect l="l" t="t" r="r" b="b"/>
                      <a:pathLst>
                        <a:path w="9525" h="40481">
                          <a:moveTo>
                            <a:pt x="291" y="127"/>
                          </a:moveTo>
                          <a:lnTo>
                            <a:pt x="291"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67" name="Freeform: Shape 1166">
                      <a:extLst>
                        <a:ext uri="{FF2B5EF4-FFF2-40B4-BE49-F238E27FC236}">
                          <a16:creationId xmlns:a16="http://schemas.microsoft.com/office/drawing/2014/main" id="{E4353714-3247-D113-35C5-2941BBBF5FF3}"/>
                        </a:ext>
                      </a:extLst>
                    </p:cNvPr>
                    <p:cNvSpPr/>
                    <p:nvPr/>
                  </p:nvSpPr>
                  <p:spPr>
                    <a:xfrm>
                      <a:off x="5612632" y="3334759"/>
                      <a:ext cx="40481" cy="9525"/>
                    </a:xfrm>
                    <a:custGeom>
                      <a:avLst/>
                      <a:gdLst>
                        <a:gd name="connsiteX0" fmla="*/ 40772 w 40481"/>
                        <a:gd name="connsiteY0" fmla="*/ 127 h 9525"/>
                        <a:gd name="connsiteX1" fmla="*/ 291 w 40481"/>
                        <a:gd name="connsiteY1" fmla="*/ 127 h 9525"/>
                      </a:gdLst>
                      <a:ahLst/>
                      <a:cxnLst>
                        <a:cxn ang="0">
                          <a:pos x="connsiteX0" y="connsiteY0"/>
                        </a:cxn>
                        <a:cxn ang="0">
                          <a:pos x="connsiteX1" y="connsiteY1"/>
                        </a:cxn>
                      </a:cxnLst>
                      <a:rect l="l" t="t" r="r" b="b"/>
                      <a:pathLst>
                        <a:path w="40481" h="9525">
                          <a:moveTo>
                            <a:pt x="40772" y="127"/>
                          </a:moveTo>
                          <a:lnTo>
                            <a:pt x="291"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52" name="Graphic 3">
                    <a:extLst>
                      <a:ext uri="{FF2B5EF4-FFF2-40B4-BE49-F238E27FC236}">
                        <a16:creationId xmlns:a16="http://schemas.microsoft.com/office/drawing/2014/main" id="{F1E69C7D-62B0-0AA9-2B35-94EEBA4262E3}"/>
                      </a:ext>
                    </a:extLst>
                  </p:cNvPr>
                  <p:cNvGrpSpPr/>
                  <p:nvPr/>
                </p:nvGrpSpPr>
                <p:grpSpPr>
                  <a:xfrm>
                    <a:off x="6202278" y="3827387"/>
                    <a:ext cx="67413" cy="67538"/>
                    <a:chOff x="5751126" y="3314470"/>
                    <a:chExt cx="40481" cy="40481"/>
                  </a:xfrm>
                  <a:solidFill>
                    <a:srgbClr val="000000"/>
                  </a:solidFill>
                </p:grpSpPr>
                <p:sp>
                  <p:nvSpPr>
                    <p:cNvPr id="1164" name="Freeform: Shape 1163">
                      <a:extLst>
                        <a:ext uri="{FF2B5EF4-FFF2-40B4-BE49-F238E27FC236}">
                          <a16:creationId xmlns:a16="http://schemas.microsoft.com/office/drawing/2014/main" id="{48624B2E-692C-F6E8-8036-DDC78A72339B}"/>
                        </a:ext>
                      </a:extLst>
                    </p:cNvPr>
                    <p:cNvSpPr/>
                    <p:nvPr/>
                  </p:nvSpPr>
                  <p:spPr>
                    <a:xfrm>
                      <a:off x="5771414" y="3314470"/>
                      <a:ext cx="9525" cy="40481"/>
                    </a:xfrm>
                    <a:custGeom>
                      <a:avLst/>
                      <a:gdLst>
                        <a:gd name="connsiteX0" fmla="*/ 305 w 9525"/>
                        <a:gd name="connsiteY0" fmla="*/ 127 h 40481"/>
                        <a:gd name="connsiteX1" fmla="*/ 305 w 9525"/>
                        <a:gd name="connsiteY1" fmla="*/ 40608 h 40481"/>
                      </a:gdLst>
                      <a:ahLst/>
                      <a:cxnLst>
                        <a:cxn ang="0">
                          <a:pos x="connsiteX0" y="connsiteY0"/>
                        </a:cxn>
                        <a:cxn ang="0">
                          <a:pos x="connsiteX1" y="connsiteY1"/>
                        </a:cxn>
                      </a:cxnLst>
                      <a:rect l="l" t="t" r="r" b="b"/>
                      <a:pathLst>
                        <a:path w="9525" h="40481">
                          <a:moveTo>
                            <a:pt x="305" y="127"/>
                          </a:moveTo>
                          <a:lnTo>
                            <a:pt x="305"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65" name="Freeform: Shape 1164">
                      <a:extLst>
                        <a:ext uri="{FF2B5EF4-FFF2-40B4-BE49-F238E27FC236}">
                          <a16:creationId xmlns:a16="http://schemas.microsoft.com/office/drawing/2014/main" id="{6D5B5B15-4843-C3F0-0150-1FD8C62E11F6}"/>
                        </a:ext>
                      </a:extLst>
                    </p:cNvPr>
                    <p:cNvSpPr/>
                    <p:nvPr/>
                  </p:nvSpPr>
                  <p:spPr>
                    <a:xfrm>
                      <a:off x="5751126" y="3334759"/>
                      <a:ext cx="40481" cy="9525"/>
                    </a:xfrm>
                    <a:custGeom>
                      <a:avLst/>
                      <a:gdLst>
                        <a:gd name="connsiteX0" fmla="*/ 40787 w 40481"/>
                        <a:gd name="connsiteY0" fmla="*/ 127 h 9525"/>
                        <a:gd name="connsiteX1" fmla="*/ 305 w 40481"/>
                        <a:gd name="connsiteY1" fmla="*/ 127 h 9525"/>
                      </a:gdLst>
                      <a:ahLst/>
                      <a:cxnLst>
                        <a:cxn ang="0">
                          <a:pos x="connsiteX0" y="connsiteY0"/>
                        </a:cxn>
                        <a:cxn ang="0">
                          <a:pos x="connsiteX1" y="connsiteY1"/>
                        </a:cxn>
                      </a:cxnLst>
                      <a:rect l="l" t="t" r="r" b="b"/>
                      <a:pathLst>
                        <a:path w="40481" h="9525">
                          <a:moveTo>
                            <a:pt x="40787" y="127"/>
                          </a:moveTo>
                          <a:lnTo>
                            <a:pt x="305"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53" name="Graphic 3">
                    <a:extLst>
                      <a:ext uri="{FF2B5EF4-FFF2-40B4-BE49-F238E27FC236}">
                        <a16:creationId xmlns:a16="http://schemas.microsoft.com/office/drawing/2014/main" id="{8C2F91AF-2387-306F-11DE-D2A278067D74}"/>
                      </a:ext>
                    </a:extLst>
                  </p:cNvPr>
                  <p:cNvGrpSpPr/>
                  <p:nvPr/>
                </p:nvGrpSpPr>
                <p:grpSpPr>
                  <a:xfrm>
                    <a:off x="6159926" y="3827387"/>
                    <a:ext cx="67413" cy="67538"/>
                    <a:chOff x="5725694" y="3314470"/>
                    <a:chExt cx="40481" cy="40481"/>
                  </a:xfrm>
                  <a:solidFill>
                    <a:srgbClr val="000000"/>
                  </a:solidFill>
                </p:grpSpPr>
                <p:sp>
                  <p:nvSpPr>
                    <p:cNvPr id="1162" name="Freeform: Shape 1161">
                      <a:extLst>
                        <a:ext uri="{FF2B5EF4-FFF2-40B4-BE49-F238E27FC236}">
                          <a16:creationId xmlns:a16="http://schemas.microsoft.com/office/drawing/2014/main" id="{517DC53D-D21E-5A75-8645-CD2ACAAFD344}"/>
                        </a:ext>
                      </a:extLst>
                    </p:cNvPr>
                    <p:cNvSpPr/>
                    <p:nvPr/>
                  </p:nvSpPr>
                  <p:spPr>
                    <a:xfrm>
                      <a:off x="5745982" y="3314470"/>
                      <a:ext cx="9525" cy="40481"/>
                    </a:xfrm>
                    <a:custGeom>
                      <a:avLst/>
                      <a:gdLst>
                        <a:gd name="connsiteX0" fmla="*/ 303 w 9525"/>
                        <a:gd name="connsiteY0" fmla="*/ 127 h 40481"/>
                        <a:gd name="connsiteX1" fmla="*/ 303 w 9525"/>
                        <a:gd name="connsiteY1" fmla="*/ 40608 h 40481"/>
                      </a:gdLst>
                      <a:ahLst/>
                      <a:cxnLst>
                        <a:cxn ang="0">
                          <a:pos x="connsiteX0" y="connsiteY0"/>
                        </a:cxn>
                        <a:cxn ang="0">
                          <a:pos x="connsiteX1" y="connsiteY1"/>
                        </a:cxn>
                      </a:cxnLst>
                      <a:rect l="l" t="t" r="r" b="b"/>
                      <a:pathLst>
                        <a:path w="9525" h="40481">
                          <a:moveTo>
                            <a:pt x="303" y="127"/>
                          </a:moveTo>
                          <a:lnTo>
                            <a:pt x="303"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63" name="Freeform: Shape 1162">
                      <a:extLst>
                        <a:ext uri="{FF2B5EF4-FFF2-40B4-BE49-F238E27FC236}">
                          <a16:creationId xmlns:a16="http://schemas.microsoft.com/office/drawing/2014/main" id="{3AB70879-7234-DCB4-1A52-53A0AC3443E2}"/>
                        </a:ext>
                      </a:extLst>
                    </p:cNvPr>
                    <p:cNvSpPr/>
                    <p:nvPr/>
                  </p:nvSpPr>
                  <p:spPr>
                    <a:xfrm>
                      <a:off x="5725694" y="3334759"/>
                      <a:ext cx="40481" cy="9525"/>
                    </a:xfrm>
                    <a:custGeom>
                      <a:avLst/>
                      <a:gdLst>
                        <a:gd name="connsiteX0" fmla="*/ 40784 w 40481"/>
                        <a:gd name="connsiteY0" fmla="*/ 127 h 9525"/>
                        <a:gd name="connsiteX1" fmla="*/ 303 w 40481"/>
                        <a:gd name="connsiteY1" fmla="*/ 127 h 9525"/>
                      </a:gdLst>
                      <a:ahLst/>
                      <a:cxnLst>
                        <a:cxn ang="0">
                          <a:pos x="connsiteX0" y="connsiteY0"/>
                        </a:cxn>
                        <a:cxn ang="0">
                          <a:pos x="connsiteX1" y="connsiteY1"/>
                        </a:cxn>
                      </a:cxnLst>
                      <a:rect l="l" t="t" r="r" b="b"/>
                      <a:pathLst>
                        <a:path w="40481" h="9525">
                          <a:moveTo>
                            <a:pt x="40784" y="127"/>
                          </a:moveTo>
                          <a:lnTo>
                            <a:pt x="303"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54" name="Graphic 3">
                    <a:extLst>
                      <a:ext uri="{FF2B5EF4-FFF2-40B4-BE49-F238E27FC236}">
                        <a16:creationId xmlns:a16="http://schemas.microsoft.com/office/drawing/2014/main" id="{370A0D98-DB63-746B-B791-27F6BF6F1BB9}"/>
                      </a:ext>
                    </a:extLst>
                  </p:cNvPr>
                  <p:cNvGrpSpPr/>
                  <p:nvPr/>
                </p:nvGrpSpPr>
                <p:grpSpPr>
                  <a:xfrm>
                    <a:off x="6147713" y="3827387"/>
                    <a:ext cx="67413" cy="67538"/>
                    <a:chOff x="5718360" y="3314470"/>
                    <a:chExt cx="40481" cy="40481"/>
                  </a:xfrm>
                  <a:solidFill>
                    <a:srgbClr val="000000"/>
                  </a:solidFill>
                </p:grpSpPr>
                <p:sp>
                  <p:nvSpPr>
                    <p:cNvPr id="1160" name="Freeform: Shape 1159">
                      <a:extLst>
                        <a:ext uri="{FF2B5EF4-FFF2-40B4-BE49-F238E27FC236}">
                          <a16:creationId xmlns:a16="http://schemas.microsoft.com/office/drawing/2014/main" id="{E6F05F52-F839-6B9F-BB0D-DDD9EBC0FCD7}"/>
                        </a:ext>
                      </a:extLst>
                    </p:cNvPr>
                    <p:cNvSpPr/>
                    <p:nvPr/>
                  </p:nvSpPr>
                  <p:spPr>
                    <a:xfrm>
                      <a:off x="5738648" y="3314470"/>
                      <a:ext cx="9525" cy="40481"/>
                    </a:xfrm>
                    <a:custGeom>
                      <a:avLst/>
                      <a:gdLst>
                        <a:gd name="connsiteX0" fmla="*/ 302 w 9525"/>
                        <a:gd name="connsiteY0" fmla="*/ 127 h 40481"/>
                        <a:gd name="connsiteX1" fmla="*/ 302 w 9525"/>
                        <a:gd name="connsiteY1" fmla="*/ 40608 h 40481"/>
                      </a:gdLst>
                      <a:ahLst/>
                      <a:cxnLst>
                        <a:cxn ang="0">
                          <a:pos x="connsiteX0" y="connsiteY0"/>
                        </a:cxn>
                        <a:cxn ang="0">
                          <a:pos x="connsiteX1" y="connsiteY1"/>
                        </a:cxn>
                      </a:cxnLst>
                      <a:rect l="l" t="t" r="r" b="b"/>
                      <a:pathLst>
                        <a:path w="9525" h="40481">
                          <a:moveTo>
                            <a:pt x="302" y="127"/>
                          </a:moveTo>
                          <a:lnTo>
                            <a:pt x="302"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61" name="Freeform: Shape 1160">
                      <a:extLst>
                        <a:ext uri="{FF2B5EF4-FFF2-40B4-BE49-F238E27FC236}">
                          <a16:creationId xmlns:a16="http://schemas.microsoft.com/office/drawing/2014/main" id="{165A892B-B821-AA8C-96D5-E2E2E6A76DE8}"/>
                        </a:ext>
                      </a:extLst>
                    </p:cNvPr>
                    <p:cNvSpPr/>
                    <p:nvPr/>
                  </p:nvSpPr>
                  <p:spPr>
                    <a:xfrm>
                      <a:off x="5718360" y="3334759"/>
                      <a:ext cx="40481" cy="9525"/>
                    </a:xfrm>
                    <a:custGeom>
                      <a:avLst/>
                      <a:gdLst>
                        <a:gd name="connsiteX0" fmla="*/ 40783 w 40481"/>
                        <a:gd name="connsiteY0" fmla="*/ 127 h 9525"/>
                        <a:gd name="connsiteX1" fmla="*/ 302 w 40481"/>
                        <a:gd name="connsiteY1" fmla="*/ 127 h 9525"/>
                      </a:gdLst>
                      <a:ahLst/>
                      <a:cxnLst>
                        <a:cxn ang="0">
                          <a:pos x="connsiteX0" y="connsiteY0"/>
                        </a:cxn>
                        <a:cxn ang="0">
                          <a:pos x="connsiteX1" y="connsiteY1"/>
                        </a:cxn>
                      </a:cxnLst>
                      <a:rect l="l" t="t" r="r" b="b"/>
                      <a:pathLst>
                        <a:path w="40481" h="9525">
                          <a:moveTo>
                            <a:pt x="40783" y="127"/>
                          </a:moveTo>
                          <a:lnTo>
                            <a:pt x="302"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55" name="Graphic 3">
                    <a:extLst>
                      <a:ext uri="{FF2B5EF4-FFF2-40B4-BE49-F238E27FC236}">
                        <a16:creationId xmlns:a16="http://schemas.microsoft.com/office/drawing/2014/main" id="{F5B509DF-80CC-A2CB-E927-748A1D186B8A}"/>
                      </a:ext>
                    </a:extLst>
                  </p:cNvPr>
                  <p:cNvGrpSpPr/>
                  <p:nvPr/>
                </p:nvGrpSpPr>
                <p:grpSpPr>
                  <a:xfrm>
                    <a:off x="6135500" y="3827387"/>
                    <a:ext cx="67413" cy="67538"/>
                    <a:chOff x="5711026" y="3314470"/>
                    <a:chExt cx="40481" cy="40481"/>
                  </a:xfrm>
                  <a:solidFill>
                    <a:srgbClr val="000000"/>
                  </a:solidFill>
                </p:grpSpPr>
                <p:sp>
                  <p:nvSpPr>
                    <p:cNvPr id="1158" name="Freeform: Shape 1157">
                      <a:extLst>
                        <a:ext uri="{FF2B5EF4-FFF2-40B4-BE49-F238E27FC236}">
                          <a16:creationId xmlns:a16="http://schemas.microsoft.com/office/drawing/2014/main" id="{313786F9-0CA6-527D-3EA6-DE072E508F9F}"/>
                        </a:ext>
                      </a:extLst>
                    </p:cNvPr>
                    <p:cNvSpPr/>
                    <p:nvPr/>
                  </p:nvSpPr>
                  <p:spPr>
                    <a:xfrm>
                      <a:off x="5731314" y="3314470"/>
                      <a:ext cx="9525" cy="40481"/>
                    </a:xfrm>
                    <a:custGeom>
                      <a:avLst/>
                      <a:gdLst>
                        <a:gd name="connsiteX0" fmla="*/ 301 w 9525"/>
                        <a:gd name="connsiteY0" fmla="*/ 127 h 40481"/>
                        <a:gd name="connsiteX1" fmla="*/ 301 w 9525"/>
                        <a:gd name="connsiteY1" fmla="*/ 40608 h 40481"/>
                      </a:gdLst>
                      <a:ahLst/>
                      <a:cxnLst>
                        <a:cxn ang="0">
                          <a:pos x="connsiteX0" y="connsiteY0"/>
                        </a:cxn>
                        <a:cxn ang="0">
                          <a:pos x="connsiteX1" y="connsiteY1"/>
                        </a:cxn>
                      </a:cxnLst>
                      <a:rect l="l" t="t" r="r" b="b"/>
                      <a:pathLst>
                        <a:path w="9525" h="40481">
                          <a:moveTo>
                            <a:pt x="301" y="127"/>
                          </a:moveTo>
                          <a:lnTo>
                            <a:pt x="301"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59" name="Freeform: Shape 1158">
                      <a:extLst>
                        <a:ext uri="{FF2B5EF4-FFF2-40B4-BE49-F238E27FC236}">
                          <a16:creationId xmlns:a16="http://schemas.microsoft.com/office/drawing/2014/main" id="{8B5E146E-5065-9F5B-BA0E-5BA9986FA38D}"/>
                        </a:ext>
                      </a:extLst>
                    </p:cNvPr>
                    <p:cNvSpPr/>
                    <p:nvPr/>
                  </p:nvSpPr>
                  <p:spPr>
                    <a:xfrm>
                      <a:off x="5711026" y="3334759"/>
                      <a:ext cx="40481" cy="9525"/>
                    </a:xfrm>
                    <a:custGeom>
                      <a:avLst/>
                      <a:gdLst>
                        <a:gd name="connsiteX0" fmla="*/ 40782 w 40481"/>
                        <a:gd name="connsiteY0" fmla="*/ 127 h 9525"/>
                        <a:gd name="connsiteX1" fmla="*/ 301 w 40481"/>
                        <a:gd name="connsiteY1" fmla="*/ 127 h 9525"/>
                      </a:gdLst>
                      <a:ahLst/>
                      <a:cxnLst>
                        <a:cxn ang="0">
                          <a:pos x="connsiteX0" y="connsiteY0"/>
                        </a:cxn>
                        <a:cxn ang="0">
                          <a:pos x="connsiteX1" y="connsiteY1"/>
                        </a:cxn>
                      </a:cxnLst>
                      <a:rect l="l" t="t" r="r" b="b"/>
                      <a:pathLst>
                        <a:path w="40481" h="9525">
                          <a:moveTo>
                            <a:pt x="40782" y="127"/>
                          </a:moveTo>
                          <a:lnTo>
                            <a:pt x="301"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56" name="Graphic 3">
                    <a:extLst>
                      <a:ext uri="{FF2B5EF4-FFF2-40B4-BE49-F238E27FC236}">
                        <a16:creationId xmlns:a16="http://schemas.microsoft.com/office/drawing/2014/main" id="{235B8CEF-4900-B40E-891C-E5717790389B}"/>
                      </a:ext>
                    </a:extLst>
                  </p:cNvPr>
                  <p:cNvGrpSpPr/>
                  <p:nvPr/>
                </p:nvGrpSpPr>
                <p:grpSpPr>
                  <a:xfrm>
                    <a:off x="6105203" y="3827387"/>
                    <a:ext cx="67413" cy="67538"/>
                    <a:chOff x="5692833" y="3314470"/>
                    <a:chExt cx="40481" cy="40481"/>
                  </a:xfrm>
                  <a:solidFill>
                    <a:srgbClr val="000000"/>
                  </a:solidFill>
                </p:grpSpPr>
                <p:sp>
                  <p:nvSpPr>
                    <p:cNvPr id="1156" name="Freeform: Shape 1155">
                      <a:extLst>
                        <a:ext uri="{FF2B5EF4-FFF2-40B4-BE49-F238E27FC236}">
                          <a16:creationId xmlns:a16="http://schemas.microsoft.com/office/drawing/2014/main" id="{F99265C0-9840-EAA6-EDC5-F6C8D3AE1130}"/>
                        </a:ext>
                      </a:extLst>
                    </p:cNvPr>
                    <p:cNvSpPr/>
                    <p:nvPr/>
                  </p:nvSpPr>
                  <p:spPr>
                    <a:xfrm>
                      <a:off x="5713121" y="3314470"/>
                      <a:ext cx="9525" cy="40481"/>
                    </a:xfrm>
                    <a:custGeom>
                      <a:avLst/>
                      <a:gdLst>
                        <a:gd name="connsiteX0" fmla="*/ 299 w 9525"/>
                        <a:gd name="connsiteY0" fmla="*/ 127 h 40481"/>
                        <a:gd name="connsiteX1" fmla="*/ 299 w 9525"/>
                        <a:gd name="connsiteY1" fmla="*/ 40608 h 40481"/>
                      </a:gdLst>
                      <a:ahLst/>
                      <a:cxnLst>
                        <a:cxn ang="0">
                          <a:pos x="connsiteX0" y="connsiteY0"/>
                        </a:cxn>
                        <a:cxn ang="0">
                          <a:pos x="connsiteX1" y="connsiteY1"/>
                        </a:cxn>
                      </a:cxnLst>
                      <a:rect l="l" t="t" r="r" b="b"/>
                      <a:pathLst>
                        <a:path w="9525" h="40481">
                          <a:moveTo>
                            <a:pt x="299" y="127"/>
                          </a:moveTo>
                          <a:lnTo>
                            <a:pt x="299"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57" name="Freeform: Shape 1156">
                      <a:extLst>
                        <a:ext uri="{FF2B5EF4-FFF2-40B4-BE49-F238E27FC236}">
                          <a16:creationId xmlns:a16="http://schemas.microsoft.com/office/drawing/2014/main" id="{2214622D-D872-0A84-1F01-FE3100690B88}"/>
                        </a:ext>
                      </a:extLst>
                    </p:cNvPr>
                    <p:cNvSpPr/>
                    <p:nvPr/>
                  </p:nvSpPr>
                  <p:spPr>
                    <a:xfrm>
                      <a:off x="5692833" y="3334759"/>
                      <a:ext cx="40481" cy="9525"/>
                    </a:xfrm>
                    <a:custGeom>
                      <a:avLst/>
                      <a:gdLst>
                        <a:gd name="connsiteX0" fmla="*/ 40780 w 40481"/>
                        <a:gd name="connsiteY0" fmla="*/ 127 h 9525"/>
                        <a:gd name="connsiteX1" fmla="*/ 299 w 40481"/>
                        <a:gd name="connsiteY1" fmla="*/ 127 h 9525"/>
                      </a:gdLst>
                      <a:ahLst/>
                      <a:cxnLst>
                        <a:cxn ang="0">
                          <a:pos x="connsiteX0" y="connsiteY0"/>
                        </a:cxn>
                        <a:cxn ang="0">
                          <a:pos x="connsiteX1" y="connsiteY1"/>
                        </a:cxn>
                      </a:cxnLst>
                      <a:rect l="l" t="t" r="r" b="b"/>
                      <a:pathLst>
                        <a:path w="40481" h="9525">
                          <a:moveTo>
                            <a:pt x="40780" y="127"/>
                          </a:moveTo>
                          <a:lnTo>
                            <a:pt x="299"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57" name="Graphic 3">
                    <a:extLst>
                      <a:ext uri="{FF2B5EF4-FFF2-40B4-BE49-F238E27FC236}">
                        <a16:creationId xmlns:a16="http://schemas.microsoft.com/office/drawing/2014/main" id="{FC60B592-62FC-9343-BCE5-D4FEC9B0E209}"/>
                      </a:ext>
                    </a:extLst>
                  </p:cNvPr>
                  <p:cNvGrpSpPr/>
                  <p:nvPr/>
                </p:nvGrpSpPr>
                <p:grpSpPr>
                  <a:xfrm>
                    <a:off x="6099175" y="3827387"/>
                    <a:ext cx="67413" cy="67538"/>
                    <a:chOff x="5689213" y="3314470"/>
                    <a:chExt cx="40481" cy="40481"/>
                  </a:xfrm>
                  <a:solidFill>
                    <a:srgbClr val="000000"/>
                  </a:solidFill>
                </p:grpSpPr>
                <p:sp>
                  <p:nvSpPr>
                    <p:cNvPr id="1154" name="Freeform: Shape 1153">
                      <a:extLst>
                        <a:ext uri="{FF2B5EF4-FFF2-40B4-BE49-F238E27FC236}">
                          <a16:creationId xmlns:a16="http://schemas.microsoft.com/office/drawing/2014/main" id="{2D7EB54E-A6BB-CD48-CCCE-A06789F74D77}"/>
                        </a:ext>
                      </a:extLst>
                    </p:cNvPr>
                    <p:cNvSpPr/>
                    <p:nvPr/>
                  </p:nvSpPr>
                  <p:spPr>
                    <a:xfrm>
                      <a:off x="5709502" y="3314470"/>
                      <a:ext cx="9525" cy="40481"/>
                    </a:xfrm>
                    <a:custGeom>
                      <a:avLst/>
                      <a:gdLst>
                        <a:gd name="connsiteX0" fmla="*/ 299 w 9525"/>
                        <a:gd name="connsiteY0" fmla="*/ 127 h 40481"/>
                        <a:gd name="connsiteX1" fmla="*/ 299 w 9525"/>
                        <a:gd name="connsiteY1" fmla="*/ 40608 h 40481"/>
                      </a:gdLst>
                      <a:ahLst/>
                      <a:cxnLst>
                        <a:cxn ang="0">
                          <a:pos x="connsiteX0" y="connsiteY0"/>
                        </a:cxn>
                        <a:cxn ang="0">
                          <a:pos x="connsiteX1" y="connsiteY1"/>
                        </a:cxn>
                      </a:cxnLst>
                      <a:rect l="l" t="t" r="r" b="b"/>
                      <a:pathLst>
                        <a:path w="9525" h="40481">
                          <a:moveTo>
                            <a:pt x="299" y="127"/>
                          </a:moveTo>
                          <a:lnTo>
                            <a:pt x="299"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55" name="Freeform: Shape 1154">
                      <a:extLst>
                        <a:ext uri="{FF2B5EF4-FFF2-40B4-BE49-F238E27FC236}">
                          <a16:creationId xmlns:a16="http://schemas.microsoft.com/office/drawing/2014/main" id="{45D81F1E-B33D-0B19-2743-250ECB17ACD8}"/>
                        </a:ext>
                      </a:extLst>
                    </p:cNvPr>
                    <p:cNvSpPr/>
                    <p:nvPr/>
                  </p:nvSpPr>
                  <p:spPr>
                    <a:xfrm>
                      <a:off x="5689213" y="3334759"/>
                      <a:ext cx="40481" cy="9525"/>
                    </a:xfrm>
                    <a:custGeom>
                      <a:avLst/>
                      <a:gdLst>
                        <a:gd name="connsiteX0" fmla="*/ 40780 w 40481"/>
                        <a:gd name="connsiteY0" fmla="*/ 127 h 9525"/>
                        <a:gd name="connsiteX1" fmla="*/ 299 w 40481"/>
                        <a:gd name="connsiteY1" fmla="*/ 127 h 9525"/>
                      </a:gdLst>
                      <a:ahLst/>
                      <a:cxnLst>
                        <a:cxn ang="0">
                          <a:pos x="connsiteX0" y="connsiteY0"/>
                        </a:cxn>
                        <a:cxn ang="0">
                          <a:pos x="connsiteX1" y="connsiteY1"/>
                        </a:cxn>
                      </a:cxnLst>
                      <a:rect l="l" t="t" r="r" b="b"/>
                      <a:pathLst>
                        <a:path w="40481" h="9525">
                          <a:moveTo>
                            <a:pt x="40780" y="127"/>
                          </a:moveTo>
                          <a:lnTo>
                            <a:pt x="299"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58" name="Graphic 3">
                    <a:extLst>
                      <a:ext uri="{FF2B5EF4-FFF2-40B4-BE49-F238E27FC236}">
                        <a16:creationId xmlns:a16="http://schemas.microsoft.com/office/drawing/2014/main" id="{CBFC2203-881F-1C44-4B92-5FF879E6713F}"/>
                      </a:ext>
                    </a:extLst>
                  </p:cNvPr>
                  <p:cNvGrpSpPr/>
                  <p:nvPr/>
                </p:nvGrpSpPr>
                <p:grpSpPr>
                  <a:xfrm>
                    <a:off x="6074906" y="3827387"/>
                    <a:ext cx="67413" cy="67538"/>
                    <a:chOff x="5674640" y="3314470"/>
                    <a:chExt cx="40481" cy="40481"/>
                  </a:xfrm>
                  <a:solidFill>
                    <a:srgbClr val="000000"/>
                  </a:solidFill>
                </p:grpSpPr>
                <p:sp>
                  <p:nvSpPr>
                    <p:cNvPr id="1152" name="Freeform: Shape 1151">
                      <a:extLst>
                        <a:ext uri="{FF2B5EF4-FFF2-40B4-BE49-F238E27FC236}">
                          <a16:creationId xmlns:a16="http://schemas.microsoft.com/office/drawing/2014/main" id="{4B7CA1A3-DBA3-A942-685A-648F05207C88}"/>
                        </a:ext>
                      </a:extLst>
                    </p:cNvPr>
                    <p:cNvSpPr/>
                    <p:nvPr/>
                  </p:nvSpPr>
                  <p:spPr>
                    <a:xfrm>
                      <a:off x="5694928" y="3314470"/>
                      <a:ext cx="9525" cy="40481"/>
                    </a:xfrm>
                    <a:custGeom>
                      <a:avLst/>
                      <a:gdLst>
                        <a:gd name="connsiteX0" fmla="*/ 297 w 9525"/>
                        <a:gd name="connsiteY0" fmla="*/ 127 h 40481"/>
                        <a:gd name="connsiteX1" fmla="*/ 297 w 9525"/>
                        <a:gd name="connsiteY1" fmla="*/ 40608 h 40481"/>
                      </a:gdLst>
                      <a:ahLst/>
                      <a:cxnLst>
                        <a:cxn ang="0">
                          <a:pos x="connsiteX0" y="connsiteY0"/>
                        </a:cxn>
                        <a:cxn ang="0">
                          <a:pos x="connsiteX1" y="connsiteY1"/>
                        </a:cxn>
                      </a:cxnLst>
                      <a:rect l="l" t="t" r="r" b="b"/>
                      <a:pathLst>
                        <a:path w="9525" h="40481">
                          <a:moveTo>
                            <a:pt x="297" y="127"/>
                          </a:moveTo>
                          <a:lnTo>
                            <a:pt x="297"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53" name="Freeform: Shape 1152">
                      <a:extLst>
                        <a:ext uri="{FF2B5EF4-FFF2-40B4-BE49-F238E27FC236}">
                          <a16:creationId xmlns:a16="http://schemas.microsoft.com/office/drawing/2014/main" id="{27237B36-C493-16CF-7637-10EA356CE2D4}"/>
                        </a:ext>
                      </a:extLst>
                    </p:cNvPr>
                    <p:cNvSpPr/>
                    <p:nvPr/>
                  </p:nvSpPr>
                  <p:spPr>
                    <a:xfrm>
                      <a:off x="5674640" y="3334759"/>
                      <a:ext cx="40481" cy="9525"/>
                    </a:xfrm>
                    <a:custGeom>
                      <a:avLst/>
                      <a:gdLst>
                        <a:gd name="connsiteX0" fmla="*/ 40778 w 40481"/>
                        <a:gd name="connsiteY0" fmla="*/ 127 h 9525"/>
                        <a:gd name="connsiteX1" fmla="*/ 297 w 40481"/>
                        <a:gd name="connsiteY1" fmla="*/ 127 h 9525"/>
                      </a:gdLst>
                      <a:ahLst/>
                      <a:cxnLst>
                        <a:cxn ang="0">
                          <a:pos x="connsiteX0" y="connsiteY0"/>
                        </a:cxn>
                        <a:cxn ang="0">
                          <a:pos x="connsiteX1" y="connsiteY1"/>
                        </a:cxn>
                      </a:cxnLst>
                      <a:rect l="l" t="t" r="r" b="b"/>
                      <a:pathLst>
                        <a:path w="40481" h="9525">
                          <a:moveTo>
                            <a:pt x="40778" y="127"/>
                          </a:moveTo>
                          <a:lnTo>
                            <a:pt x="297"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59" name="Graphic 3">
                    <a:extLst>
                      <a:ext uri="{FF2B5EF4-FFF2-40B4-BE49-F238E27FC236}">
                        <a16:creationId xmlns:a16="http://schemas.microsoft.com/office/drawing/2014/main" id="{52AA0DAF-4F12-4B5D-8099-16DC896E2BED}"/>
                      </a:ext>
                    </a:extLst>
                  </p:cNvPr>
                  <p:cNvGrpSpPr/>
                  <p:nvPr/>
                </p:nvGrpSpPr>
                <p:grpSpPr>
                  <a:xfrm>
                    <a:off x="6068720" y="3827387"/>
                    <a:ext cx="67413" cy="67538"/>
                    <a:chOff x="5670925" y="3314470"/>
                    <a:chExt cx="40481" cy="40481"/>
                  </a:xfrm>
                  <a:solidFill>
                    <a:srgbClr val="000000"/>
                  </a:solidFill>
                </p:grpSpPr>
                <p:sp>
                  <p:nvSpPr>
                    <p:cNvPr id="1150" name="Freeform: Shape 1149">
                      <a:extLst>
                        <a:ext uri="{FF2B5EF4-FFF2-40B4-BE49-F238E27FC236}">
                          <a16:creationId xmlns:a16="http://schemas.microsoft.com/office/drawing/2014/main" id="{F0AD1454-56B6-35AB-88F8-CF1D95C5C0B2}"/>
                        </a:ext>
                      </a:extLst>
                    </p:cNvPr>
                    <p:cNvSpPr/>
                    <p:nvPr/>
                  </p:nvSpPr>
                  <p:spPr>
                    <a:xfrm>
                      <a:off x="5691214" y="3314470"/>
                      <a:ext cx="9525" cy="40481"/>
                    </a:xfrm>
                    <a:custGeom>
                      <a:avLst/>
                      <a:gdLst>
                        <a:gd name="connsiteX0" fmla="*/ 297 w 9525"/>
                        <a:gd name="connsiteY0" fmla="*/ 127 h 40481"/>
                        <a:gd name="connsiteX1" fmla="*/ 297 w 9525"/>
                        <a:gd name="connsiteY1" fmla="*/ 40608 h 40481"/>
                      </a:gdLst>
                      <a:ahLst/>
                      <a:cxnLst>
                        <a:cxn ang="0">
                          <a:pos x="connsiteX0" y="connsiteY0"/>
                        </a:cxn>
                        <a:cxn ang="0">
                          <a:pos x="connsiteX1" y="connsiteY1"/>
                        </a:cxn>
                      </a:cxnLst>
                      <a:rect l="l" t="t" r="r" b="b"/>
                      <a:pathLst>
                        <a:path w="9525" h="40481">
                          <a:moveTo>
                            <a:pt x="297" y="127"/>
                          </a:moveTo>
                          <a:lnTo>
                            <a:pt x="297"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51" name="Freeform: Shape 1150">
                      <a:extLst>
                        <a:ext uri="{FF2B5EF4-FFF2-40B4-BE49-F238E27FC236}">
                          <a16:creationId xmlns:a16="http://schemas.microsoft.com/office/drawing/2014/main" id="{3551C898-8E1B-E8B5-DEC3-585519F2CBAA}"/>
                        </a:ext>
                      </a:extLst>
                    </p:cNvPr>
                    <p:cNvSpPr/>
                    <p:nvPr/>
                  </p:nvSpPr>
                  <p:spPr>
                    <a:xfrm>
                      <a:off x="5670925" y="3334759"/>
                      <a:ext cx="40481" cy="9525"/>
                    </a:xfrm>
                    <a:custGeom>
                      <a:avLst/>
                      <a:gdLst>
                        <a:gd name="connsiteX0" fmla="*/ 40778 w 40481"/>
                        <a:gd name="connsiteY0" fmla="*/ 127 h 9525"/>
                        <a:gd name="connsiteX1" fmla="*/ 297 w 40481"/>
                        <a:gd name="connsiteY1" fmla="*/ 127 h 9525"/>
                      </a:gdLst>
                      <a:ahLst/>
                      <a:cxnLst>
                        <a:cxn ang="0">
                          <a:pos x="connsiteX0" y="connsiteY0"/>
                        </a:cxn>
                        <a:cxn ang="0">
                          <a:pos x="connsiteX1" y="connsiteY1"/>
                        </a:cxn>
                      </a:cxnLst>
                      <a:rect l="l" t="t" r="r" b="b"/>
                      <a:pathLst>
                        <a:path w="40481" h="9525">
                          <a:moveTo>
                            <a:pt x="40778" y="127"/>
                          </a:moveTo>
                          <a:lnTo>
                            <a:pt x="297"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60" name="Graphic 3">
                    <a:extLst>
                      <a:ext uri="{FF2B5EF4-FFF2-40B4-BE49-F238E27FC236}">
                        <a16:creationId xmlns:a16="http://schemas.microsoft.com/office/drawing/2014/main" id="{2913A712-B6CF-1713-2D26-4E85BDE4E8C2}"/>
                      </a:ext>
                    </a:extLst>
                  </p:cNvPr>
                  <p:cNvGrpSpPr/>
                  <p:nvPr/>
                </p:nvGrpSpPr>
                <p:grpSpPr>
                  <a:xfrm>
                    <a:off x="6220520" y="3827387"/>
                    <a:ext cx="67413" cy="67538"/>
                    <a:chOff x="5762080" y="3314470"/>
                    <a:chExt cx="40481" cy="40481"/>
                  </a:xfrm>
                  <a:solidFill>
                    <a:srgbClr val="000000"/>
                  </a:solidFill>
                </p:grpSpPr>
                <p:sp>
                  <p:nvSpPr>
                    <p:cNvPr id="1148" name="Freeform: Shape 1147">
                      <a:extLst>
                        <a:ext uri="{FF2B5EF4-FFF2-40B4-BE49-F238E27FC236}">
                          <a16:creationId xmlns:a16="http://schemas.microsoft.com/office/drawing/2014/main" id="{C7D56096-7FF1-3F3E-273A-E92C089D3D31}"/>
                        </a:ext>
                      </a:extLst>
                    </p:cNvPr>
                    <p:cNvSpPr/>
                    <p:nvPr/>
                  </p:nvSpPr>
                  <p:spPr>
                    <a:xfrm>
                      <a:off x="5782368" y="3314470"/>
                      <a:ext cx="9525" cy="40481"/>
                    </a:xfrm>
                    <a:custGeom>
                      <a:avLst/>
                      <a:gdLst>
                        <a:gd name="connsiteX0" fmla="*/ 306 w 9525"/>
                        <a:gd name="connsiteY0" fmla="*/ 127 h 40481"/>
                        <a:gd name="connsiteX1" fmla="*/ 306 w 9525"/>
                        <a:gd name="connsiteY1" fmla="*/ 40608 h 40481"/>
                      </a:gdLst>
                      <a:ahLst/>
                      <a:cxnLst>
                        <a:cxn ang="0">
                          <a:pos x="connsiteX0" y="connsiteY0"/>
                        </a:cxn>
                        <a:cxn ang="0">
                          <a:pos x="connsiteX1" y="connsiteY1"/>
                        </a:cxn>
                      </a:cxnLst>
                      <a:rect l="l" t="t" r="r" b="b"/>
                      <a:pathLst>
                        <a:path w="9525" h="40481">
                          <a:moveTo>
                            <a:pt x="306" y="127"/>
                          </a:moveTo>
                          <a:lnTo>
                            <a:pt x="306"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49" name="Freeform: Shape 1148">
                      <a:extLst>
                        <a:ext uri="{FF2B5EF4-FFF2-40B4-BE49-F238E27FC236}">
                          <a16:creationId xmlns:a16="http://schemas.microsoft.com/office/drawing/2014/main" id="{4630107C-C476-D9D4-A271-7EDACFD06CA7}"/>
                        </a:ext>
                      </a:extLst>
                    </p:cNvPr>
                    <p:cNvSpPr/>
                    <p:nvPr/>
                  </p:nvSpPr>
                  <p:spPr>
                    <a:xfrm>
                      <a:off x="5762080" y="3334759"/>
                      <a:ext cx="40481" cy="9525"/>
                    </a:xfrm>
                    <a:custGeom>
                      <a:avLst/>
                      <a:gdLst>
                        <a:gd name="connsiteX0" fmla="*/ 40788 w 40481"/>
                        <a:gd name="connsiteY0" fmla="*/ 127 h 9525"/>
                        <a:gd name="connsiteX1" fmla="*/ 306 w 40481"/>
                        <a:gd name="connsiteY1" fmla="*/ 127 h 9525"/>
                      </a:gdLst>
                      <a:ahLst/>
                      <a:cxnLst>
                        <a:cxn ang="0">
                          <a:pos x="connsiteX0" y="connsiteY0"/>
                        </a:cxn>
                        <a:cxn ang="0">
                          <a:pos x="connsiteX1" y="connsiteY1"/>
                        </a:cxn>
                      </a:cxnLst>
                      <a:rect l="l" t="t" r="r" b="b"/>
                      <a:pathLst>
                        <a:path w="40481" h="9525">
                          <a:moveTo>
                            <a:pt x="40788" y="127"/>
                          </a:moveTo>
                          <a:lnTo>
                            <a:pt x="306"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61" name="Graphic 3">
                    <a:extLst>
                      <a:ext uri="{FF2B5EF4-FFF2-40B4-BE49-F238E27FC236}">
                        <a16:creationId xmlns:a16="http://schemas.microsoft.com/office/drawing/2014/main" id="{8CC787A7-BF3C-6272-03CE-ED842162E5E6}"/>
                      </a:ext>
                    </a:extLst>
                  </p:cNvPr>
                  <p:cNvGrpSpPr/>
                  <p:nvPr/>
                </p:nvGrpSpPr>
                <p:grpSpPr>
                  <a:xfrm>
                    <a:off x="6275243" y="3867116"/>
                    <a:ext cx="67413" cy="67538"/>
                    <a:chOff x="5794941" y="3338283"/>
                    <a:chExt cx="40481" cy="40481"/>
                  </a:xfrm>
                  <a:solidFill>
                    <a:srgbClr val="000000"/>
                  </a:solidFill>
                </p:grpSpPr>
                <p:sp>
                  <p:nvSpPr>
                    <p:cNvPr id="1146" name="Freeform: Shape 1145">
                      <a:extLst>
                        <a:ext uri="{FF2B5EF4-FFF2-40B4-BE49-F238E27FC236}">
                          <a16:creationId xmlns:a16="http://schemas.microsoft.com/office/drawing/2014/main" id="{E8113F7B-365B-E342-6522-C0E9CE0A8E24}"/>
                        </a:ext>
                      </a:extLst>
                    </p:cNvPr>
                    <p:cNvSpPr/>
                    <p:nvPr/>
                  </p:nvSpPr>
                  <p:spPr>
                    <a:xfrm>
                      <a:off x="5815229" y="3338283"/>
                      <a:ext cx="9525" cy="40481"/>
                    </a:xfrm>
                    <a:custGeom>
                      <a:avLst/>
                      <a:gdLst>
                        <a:gd name="connsiteX0" fmla="*/ 310 w 9525"/>
                        <a:gd name="connsiteY0" fmla="*/ 130 h 40481"/>
                        <a:gd name="connsiteX1" fmla="*/ 310 w 9525"/>
                        <a:gd name="connsiteY1" fmla="*/ 40611 h 40481"/>
                      </a:gdLst>
                      <a:ahLst/>
                      <a:cxnLst>
                        <a:cxn ang="0">
                          <a:pos x="connsiteX0" y="connsiteY0"/>
                        </a:cxn>
                        <a:cxn ang="0">
                          <a:pos x="connsiteX1" y="connsiteY1"/>
                        </a:cxn>
                      </a:cxnLst>
                      <a:rect l="l" t="t" r="r" b="b"/>
                      <a:pathLst>
                        <a:path w="9525" h="40481">
                          <a:moveTo>
                            <a:pt x="310" y="130"/>
                          </a:moveTo>
                          <a:lnTo>
                            <a:pt x="310" y="4061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47" name="Freeform: Shape 1146">
                      <a:extLst>
                        <a:ext uri="{FF2B5EF4-FFF2-40B4-BE49-F238E27FC236}">
                          <a16:creationId xmlns:a16="http://schemas.microsoft.com/office/drawing/2014/main" id="{98748886-3DFF-A5F3-7E95-6C01907CCC47}"/>
                        </a:ext>
                      </a:extLst>
                    </p:cNvPr>
                    <p:cNvSpPr/>
                    <p:nvPr/>
                  </p:nvSpPr>
                  <p:spPr>
                    <a:xfrm>
                      <a:off x="5794941" y="3358571"/>
                      <a:ext cx="40481" cy="9525"/>
                    </a:xfrm>
                    <a:custGeom>
                      <a:avLst/>
                      <a:gdLst>
                        <a:gd name="connsiteX0" fmla="*/ 40791 w 40481"/>
                        <a:gd name="connsiteY0" fmla="*/ 130 h 9525"/>
                        <a:gd name="connsiteX1" fmla="*/ 310 w 40481"/>
                        <a:gd name="connsiteY1" fmla="*/ 130 h 9525"/>
                      </a:gdLst>
                      <a:ahLst/>
                      <a:cxnLst>
                        <a:cxn ang="0">
                          <a:pos x="connsiteX0" y="connsiteY0"/>
                        </a:cxn>
                        <a:cxn ang="0">
                          <a:pos x="connsiteX1" y="connsiteY1"/>
                        </a:cxn>
                      </a:cxnLst>
                      <a:rect l="l" t="t" r="r" b="b"/>
                      <a:pathLst>
                        <a:path w="40481" h="9525">
                          <a:moveTo>
                            <a:pt x="40791" y="130"/>
                          </a:moveTo>
                          <a:lnTo>
                            <a:pt x="310" y="13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62" name="Graphic 3">
                    <a:extLst>
                      <a:ext uri="{FF2B5EF4-FFF2-40B4-BE49-F238E27FC236}">
                        <a16:creationId xmlns:a16="http://schemas.microsoft.com/office/drawing/2014/main" id="{179FC2EB-A967-73C0-33CA-3B3DD3C18B02}"/>
                      </a:ext>
                    </a:extLst>
                  </p:cNvPr>
                  <p:cNvGrpSpPr/>
                  <p:nvPr/>
                </p:nvGrpSpPr>
                <p:grpSpPr>
                  <a:xfrm>
                    <a:off x="6249546" y="3867116"/>
                    <a:ext cx="67413" cy="67538"/>
                    <a:chOff x="5779510" y="3338283"/>
                    <a:chExt cx="40481" cy="40481"/>
                  </a:xfrm>
                  <a:solidFill>
                    <a:srgbClr val="000000"/>
                  </a:solidFill>
                </p:grpSpPr>
                <p:sp>
                  <p:nvSpPr>
                    <p:cNvPr id="1144" name="Freeform: Shape 1143">
                      <a:extLst>
                        <a:ext uri="{FF2B5EF4-FFF2-40B4-BE49-F238E27FC236}">
                          <a16:creationId xmlns:a16="http://schemas.microsoft.com/office/drawing/2014/main" id="{C0EC848B-E143-1A08-C37A-9B49A77D238B}"/>
                        </a:ext>
                      </a:extLst>
                    </p:cNvPr>
                    <p:cNvSpPr/>
                    <p:nvPr/>
                  </p:nvSpPr>
                  <p:spPr>
                    <a:xfrm>
                      <a:off x="5799799" y="3338283"/>
                      <a:ext cx="9525" cy="40481"/>
                    </a:xfrm>
                    <a:custGeom>
                      <a:avLst/>
                      <a:gdLst>
                        <a:gd name="connsiteX0" fmla="*/ 308 w 9525"/>
                        <a:gd name="connsiteY0" fmla="*/ 130 h 40481"/>
                        <a:gd name="connsiteX1" fmla="*/ 308 w 9525"/>
                        <a:gd name="connsiteY1" fmla="*/ 40611 h 40481"/>
                      </a:gdLst>
                      <a:ahLst/>
                      <a:cxnLst>
                        <a:cxn ang="0">
                          <a:pos x="connsiteX0" y="connsiteY0"/>
                        </a:cxn>
                        <a:cxn ang="0">
                          <a:pos x="connsiteX1" y="connsiteY1"/>
                        </a:cxn>
                      </a:cxnLst>
                      <a:rect l="l" t="t" r="r" b="b"/>
                      <a:pathLst>
                        <a:path w="9525" h="40481">
                          <a:moveTo>
                            <a:pt x="308" y="130"/>
                          </a:moveTo>
                          <a:lnTo>
                            <a:pt x="308" y="4061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45" name="Freeform: Shape 1144">
                      <a:extLst>
                        <a:ext uri="{FF2B5EF4-FFF2-40B4-BE49-F238E27FC236}">
                          <a16:creationId xmlns:a16="http://schemas.microsoft.com/office/drawing/2014/main" id="{9D8B7593-D4B3-4BA0-7661-A463E58C86B4}"/>
                        </a:ext>
                      </a:extLst>
                    </p:cNvPr>
                    <p:cNvSpPr/>
                    <p:nvPr/>
                  </p:nvSpPr>
                  <p:spPr>
                    <a:xfrm>
                      <a:off x="5779510" y="3358571"/>
                      <a:ext cx="40481" cy="9525"/>
                    </a:xfrm>
                    <a:custGeom>
                      <a:avLst/>
                      <a:gdLst>
                        <a:gd name="connsiteX0" fmla="*/ 40789 w 40481"/>
                        <a:gd name="connsiteY0" fmla="*/ 130 h 9525"/>
                        <a:gd name="connsiteX1" fmla="*/ 308 w 40481"/>
                        <a:gd name="connsiteY1" fmla="*/ 130 h 9525"/>
                      </a:gdLst>
                      <a:ahLst/>
                      <a:cxnLst>
                        <a:cxn ang="0">
                          <a:pos x="connsiteX0" y="connsiteY0"/>
                        </a:cxn>
                        <a:cxn ang="0">
                          <a:pos x="connsiteX1" y="connsiteY1"/>
                        </a:cxn>
                      </a:cxnLst>
                      <a:rect l="l" t="t" r="r" b="b"/>
                      <a:pathLst>
                        <a:path w="40481" h="9525">
                          <a:moveTo>
                            <a:pt x="40789" y="130"/>
                          </a:moveTo>
                          <a:lnTo>
                            <a:pt x="308" y="13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63" name="Graphic 3">
                    <a:extLst>
                      <a:ext uri="{FF2B5EF4-FFF2-40B4-BE49-F238E27FC236}">
                        <a16:creationId xmlns:a16="http://schemas.microsoft.com/office/drawing/2014/main" id="{A0952340-CACF-D389-26E2-9B57DD1AE102}"/>
                      </a:ext>
                    </a:extLst>
                  </p:cNvPr>
                  <p:cNvGrpSpPr/>
                  <p:nvPr/>
                </p:nvGrpSpPr>
                <p:grpSpPr>
                  <a:xfrm>
                    <a:off x="6244788" y="3867116"/>
                    <a:ext cx="67413" cy="67538"/>
                    <a:chOff x="5776653" y="3338283"/>
                    <a:chExt cx="40481" cy="40481"/>
                  </a:xfrm>
                  <a:solidFill>
                    <a:srgbClr val="000000"/>
                  </a:solidFill>
                </p:grpSpPr>
                <p:sp>
                  <p:nvSpPr>
                    <p:cNvPr id="1142" name="Freeform: Shape 1141">
                      <a:extLst>
                        <a:ext uri="{FF2B5EF4-FFF2-40B4-BE49-F238E27FC236}">
                          <a16:creationId xmlns:a16="http://schemas.microsoft.com/office/drawing/2014/main" id="{A9D643F9-A9F7-C924-8E3E-64B3BFD75D97}"/>
                        </a:ext>
                      </a:extLst>
                    </p:cNvPr>
                    <p:cNvSpPr/>
                    <p:nvPr/>
                  </p:nvSpPr>
                  <p:spPr>
                    <a:xfrm>
                      <a:off x="5796941" y="3338283"/>
                      <a:ext cx="9525" cy="40481"/>
                    </a:xfrm>
                    <a:custGeom>
                      <a:avLst/>
                      <a:gdLst>
                        <a:gd name="connsiteX0" fmla="*/ 308 w 9525"/>
                        <a:gd name="connsiteY0" fmla="*/ 130 h 40481"/>
                        <a:gd name="connsiteX1" fmla="*/ 308 w 9525"/>
                        <a:gd name="connsiteY1" fmla="*/ 40611 h 40481"/>
                      </a:gdLst>
                      <a:ahLst/>
                      <a:cxnLst>
                        <a:cxn ang="0">
                          <a:pos x="connsiteX0" y="connsiteY0"/>
                        </a:cxn>
                        <a:cxn ang="0">
                          <a:pos x="connsiteX1" y="connsiteY1"/>
                        </a:cxn>
                      </a:cxnLst>
                      <a:rect l="l" t="t" r="r" b="b"/>
                      <a:pathLst>
                        <a:path w="9525" h="40481">
                          <a:moveTo>
                            <a:pt x="308" y="130"/>
                          </a:moveTo>
                          <a:lnTo>
                            <a:pt x="308" y="4061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43" name="Freeform: Shape 1142">
                      <a:extLst>
                        <a:ext uri="{FF2B5EF4-FFF2-40B4-BE49-F238E27FC236}">
                          <a16:creationId xmlns:a16="http://schemas.microsoft.com/office/drawing/2014/main" id="{825470FF-C7C3-BBAC-F1ED-A00A64F5FC15}"/>
                        </a:ext>
                      </a:extLst>
                    </p:cNvPr>
                    <p:cNvSpPr/>
                    <p:nvPr/>
                  </p:nvSpPr>
                  <p:spPr>
                    <a:xfrm>
                      <a:off x="5776653" y="3358571"/>
                      <a:ext cx="40481" cy="9525"/>
                    </a:xfrm>
                    <a:custGeom>
                      <a:avLst/>
                      <a:gdLst>
                        <a:gd name="connsiteX0" fmla="*/ 40789 w 40481"/>
                        <a:gd name="connsiteY0" fmla="*/ 130 h 9525"/>
                        <a:gd name="connsiteX1" fmla="*/ 308 w 40481"/>
                        <a:gd name="connsiteY1" fmla="*/ 130 h 9525"/>
                      </a:gdLst>
                      <a:ahLst/>
                      <a:cxnLst>
                        <a:cxn ang="0">
                          <a:pos x="connsiteX0" y="connsiteY0"/>
                        </a:cxn>
                        <a:cxn ang="0">
                          <a:pos x="connsiteX1" y="connsiteY1"/>
                        </a:cxn>
                      </a:cxnLst>
                      <a:rect l="l" t="t" r="r" b="b"/>
                      <a:pathLst>
                        <a:path w="40481" h="9525">
                          <a:moveTo>
                            <a:pt x="40789" y="130"/>
                          </a:moveTo>
                          <a:lnTo>
                            <a:pt x="308" y="13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64" name="Graphic 3">
                    <a:extLst>
                      <a:ext uri="{FF2B5EF4-FFF2-40B4-BE49-F238E27FC236}">
                        <a16:creationId xmlns:a16="http://schemas.microsoft.com/office/drawing/2014/main" id="{9C0A85D5-9B3D-1AAE-1D6B-92A7771C2FC2}"/>
                      </a:ext>
                    </a:extLst>
                  </p:cNvPr>
                  <p:cNvGrpSpPr/>
                  <p:nvPr/>
                </p:nvGrpSpPr>
                <p:grpSpPr>
                  <a:xfrm>
                    <a:off x="6238760" y="3867116"/>
                    <a:ext cx="67413" cy="67538"/>
                    <a:chOff x="5773033" y="3338283"/>
                    <a:chExt cx="40481" cy="40481"/>
                  </a:xfrm>
                  <a:solidFill>
                    <a:srgbClr val="000000"/>
                  </a:solidFill>
                </p:grpSpPr>
                <p:sp>
                  <p:nvSpPr>
                    <p:cNvPr id="1140" name="Freeform: Shape 1139">
                      <a:extLst>
                        <a:ext uri="{FF2B5EF4-FFF2-40B4-BE49-F238E27FC236}">
                          <a16:creationId xmlns:a16="http://schemas.microsoft.com/office/drawing/2014/main" id="{357AF87A-933B-39A3-0603-4716DF8C3EDC}"/>
                        </a:ext>
                      </a:extLst>
                    </p:cNvPr>
                    <p:cNvSpPr/>
                    <p:nvPr/>
                  </p:nvSpPr>
                  <p:spPr>
                    <a:xfrm>
                      <a:off x="5793322" y="3338283"/>
                      <a:ext cx="9525" cy="40481"/>
                    </a:xfrm>
                    <a:custGeom>
                      <a:avLst/>
                      <a:gdLst>
                        <a:gd name="connsiteX0" fmla="*/ 308 w 9525"/>
                        <a:gd name="connsiteY0" fmla="*/ 130 h 40481"/>
                        <a:gd name="connsiteX1" fmla="*/ 308 w 9525"/>
                        <a:gd name="connsiteY1" fmla="*/ 40611 h 40481"/>
                      </a:gdLst>
                      <a:ahLst/>
                      <a:cxnLst>
                        <a:cxn ang="0">
                          <a:pos x="connsiteX0" y="connsiteY0"/>
                        </a:cxn>
                        <a:cxn ang="0">
                          <a:pos x="connsiteX1" y="connsiteY1"/>
                        </a:cxn>
                      </a:cxnLst>
                      <a:rect l="l" t="t" r="r" b="b"/>
                      <a:pathLst>
                        <a:path w="9525" h="40481">
                          <a:moveTo>
                            <a:pt x="308" y="130"/>
                          </a:moveTo>
                          <a:lnTo>
                            <a:pt x="308" y="4061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41" name="Freeform: Shape 1140">
                      <a:extLst>
                        <a:ext uri="{FF2B5EF4-FFF2-40B4-BE49-F238E27FC236}">
                          <a16:creationId xmlns:a16="http://schemas.microsoft.com/office/drawing/2014/main" id="{0B00470A-F35E-2D5A-1245-C9234A5B4BC4}"/>
                        </a:ext>
                      </a:extLst>
                    </p:cNvPr>
                    <p:cNvSpPr/>
                    <p:nvPr/>
                  </p:nvSpPr>
                  <p:spPr>
                    <a:xfrm>
                      <a:off x="5773033" y="3358571"/>
                      <a:ext cx="40481" cy="9525"/>
                    </a:xfrm>
                    <a:custGeom>
                      <a:avLst/>
                      <a:gdLst>
                        <a:gd name="connsiteX0" fmla="*/ 40789 w 40481"/>
                        <a:gd name="connsiteY0" fmla="*/ 130 h 9525"/>
                        <a:gd name="connsiteX1" fmla="*/ 308 w 40481"/>
                        <a:gd name="connsiteY1" fmla="*/ 130 h 9525"/>
                      </a:gdLst>
                      <a:ahLst/>
                      <a:cxnLst>
                        <a:cxn ang="0">
                          <a:pos x="connsiteX0" y="connsiteY0"/>
                        </a:cxn>
                        <a:cxn ang="0">
                          <a:pos x="connsiteX1" y="connsiteY1"/>
                        </a:cxn>
                      </a:cxnLst>
                      <a:rect l="l" t="t" r="r" b="b"/>
                      <a:pathLst>
                        <a:path w="40481" h="9525">
                          <a:moveTo>
                            <a:pt x="40789" y="130"/>
                          </a:moveTo>
                          <a:lnTo>
                            <a:pt x="308" y="13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65" name="Graphic 3">
                    <a:extLst>
                      <a:ext uri="{FF2B5EF4-FFF2-40B4-BE49-F238E27FC236}">
                        <a16:creationId xmlns:a16="http://schemas.microsoft.com/office/drawing/2014/main" id="{49571BC6-ADCC-F340-D061-8601DE2E255C}"/>
                      </a:ext>
                    </a:extLst>
                  </p:cNvPr>
                  <p:cNvGrpSpPr/>
                  <p:nvPr/>
                </p:nvGrpSpPr>
                <p:grpSpPr>
                  <a:xfrm>
                    <a:off x="6317753" y="3867116"/>
                    <a:ext cx="67413" cy="67538"/>
                    <a:chOff x="5820468" y="3338283"/>
                    <a:chExt cx="40481" cy="40481"/>
                  </a:xfrm>
                  <a:solidFill>
                    <a:srgbClr val="000000"/>
                  </a:solidFill>
                </p:grpSpPr>
                <p:sp>
                  <p:nvSpPr>
                    <p:cNvPr id="1138" name="Freeform: Shape 1137">
                      <a:extLst>
                        <a:ext uri="{FF2B5EF4-FFF2-40B4-BE49-F238E27FC236}">
                          <a16:creationId xmlns:a16="http://schemas.microsoft.com/office/drawing/2014/main" id="{199B8492-542B-F6BA-0025-6F3D01139DCD}"/>
                        </a:ext>
                      </a:extLst>
                    </p:cNvPr>
                    <p:cNvSpPr/>
                    <p:nvPr/>
                  </p:nvSpPr>
                  <p:spPr>
                    <a:xfrm>
                      <a:off x="5840756" y="3338283"/>
                      <a:ext cx="9525" cy="40481"/>
                    </a:xfrm>
                    <a:custGeom>
                      <a:avLst/>
                      <a:gdLst>
                        <a:gd name="connsiteX0" fmla="*/ 313 w 9525"/>
                        <a:gd name="connsiteY0" fmla="*/ 130 h 40481"/>
                        <a:gd name="connsiteX1" fmla="*/ 313 w 9525"/>
                        <a:gd name="connsiteY1" fmla="*/ 40611 h 40481"/>
                      </a:gdLst>
                      <a:ahLst/>
                      <a:cxnLst>
                        <a:cxn ang="0">
                          <a:pos x="connsiteX0" y="connsiteY0"/>
                        </a:cxn>
                        <a:cxn ang="0">
                          <a:pos x="connsiteX1" y="connsiteY1"/>
                        </a:cxn>
                      </a:cxnLst>
                      <a:rect l="l" t="t" r="r" b="b"/>
                      <a:pathLst>
                        <a:path w="9525" h="40481">
                          <a:moveTo>
                            <a:pt x="313" y="130"/>
                          </a:moveTo>
                          <a:lnTo>
                            <a:pt x="313" y="4061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39" name="Freeform: Shape 1138">
                      <a:extLst>
                        <a:ext uri="{FF2B5EF4-FFF2-40B4-BE49-F238E27FC236}">
                          <a16:creationId xmlns:a16="http://schemas.microsoft.com/office/drawing/2014/main" id="{F9E1B5B8-4183-A179-3274-BCF71CB06242}"/>
                        </a:ext>
                      </a:extLst>
                    </p:cNvPr>
                    <p:cNvSpPr/>
                    <p:nvPr/>
                  </p:nvSpPr>
                  <p:spPr>
                    <a:xfrm>
                      <a:off x="5820468" y="3358571"/>
                      <a:ext cx="40481" cy="9525"/>
                    </a:xfrm>
                    <a:custGeom>
                      <a:avLst/>
                      <a:gdLst>
                        <a:gd name="connsiteX0" fmla="*/ 40794 w 40481"/>
                        <a:gd name="connsiteY0" fmla="*/ 130 h 9525"/>
                        <a:gd name="connsiteX1" fmla="*/ 313 w 40481"/>
                        <a:gd name="connsiteY1" fmla="*/ 130 h 9525"/>
                      </a:gdLst>
                      <a:ahLst/>
                      <a:cxnLst>
                        <a:cxn ang="0">
                          <a:pos x="connsiteX0" y="connsiteY0"/>
                        </a:cxn>
                        <a:cxn ang="0">
                          <a:pos x="connsiteX1" y="connsiteY1"/>
                        </a:cxn>
                      </a:cxnLst>
                      <a:rect l="l" t="t" r="r" b="b"/>
                      <a:pathLst>
                        <a:path w="40481" h="9525">
                          <a:moveTo>
                            <a:pt x="40794" y="130"/>
                          </a:moveTo>
                          <a:lnTo>
                            <a:pt x="313" y="13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66" name="Graphic 3">
                    <a:extLst>
                      <a:ext uri="{FF2B5EF4-FFF2-40B4-BE49-F238E27FC236}">
                        <a16:creationId xmlns:a16="http://schemas.microsoft.com/office/drawing/2014/main" id="{A8E1E825-07AA-CE40-17D9-7E7ED0BA7B81}"/>
                      </a:ext>
                    </a:extLst>
                  </p:cNvPr>
                  <p:cNvGrpSpPr/>
                  <p:nvPr/>
                </p:nvGrpSpPr>
                <p:grpSpPr>
                  <a:xfrm>
                    <a:off x="6499848" y="3916856"/>
                    <a:ext cx="67413" cy="67538"/>
                    <a:chOff x="5929815" y="3368096"/>
                    <a:chExt cx="40481" cy="40481"/>
                  </a:xfrm>
                  <a:solidFill>
                    <a:srgbClr val="000000"/>
                  </a:solidFill>
                </p:grpSpPr>
                <p:sp>
                  <p:nvSpPr>
                    <p:cNvPr id="1136" name="Freeform: Shape 1135">
                      <a:extLst>
                        <a:ext uri="{FF2B5EF4-FFF2-40B4-BE49-F238E27FC236}">
                          <a16:creationId xmlns:a16="http://schemas.microsoft.com/office/drawing/2014/main" id="{93FD2125-9FDB-FDD2-145D-E60F02A54DE7}"/>
                        </a:ext>
                      </a:extLst>
                    </p:cNvPr>
                    <p:cNvSpPr/>
                    <p:nvPr/>
                  </p:nvSpPr>
                  <p:spPr>
                    <a:xfrm>
                      <a:off x="5950103" y="3368096"/>
                      <a:ext cx="9525" cy="40481"/>
                    </a:xfrm>
                    <a:custGeom>
                      <a:avLst/>
                      <a:gdLst>
                        <a:gd name="connsiteX0" fmla="*/ 324 w 9525"/>
                        <a:gd name="connsiteY0" fmla="*/ 133 h 40481"/>
                        <a:gd name="connsiteX1" fmla="*/ 324 w 9525"/>
                        <a:gd name="connsiteY1" fmla="*/ 40614 h 40481"/>
                      </a:gdLst>
                      <a:ahLst/>
                      <a:cxnLst>
                        <a:cxn ang="0">
                          <a:pos x="connsiteX0" y="connsiteY0"/>
                        </a:cxn>
                        <a:cxn ang="0">
                          <a:pos x="connsiteX1" y="connsiteY1"/>
                        </a:cxn>
                      </a:cxnLst>
                      <a:rect l="l" t="t" r="r" b="b"/>
                      <a:pathLst>
                        <a:path w="9525" h="40481">
                          <a:moveTo>
                            <a:pt x="324" y="133"/>
                          </a:moveTo>
                          <a:lnTo>
                            <a:pt x="324" y="4061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37" name="Freeform: Shape 1136">
                      <a:extLst>
                        <a:ext uri="{FF2B5EF4-FFF2-40B4-BE49-F238E27FC236}">
                          <a16:creationId xmlns:a16="http://schemas.microsoft.com/office/drawing/2014/main" id="{9FD2651E-A164-D271-CADA-7C98076DE871}"/>
                        </a:ext>
                      </a:extLst>
                    </p:cNvPr>
                    <p:cNvSpPr/>
                    <p:nvPr/>
                  </p:nvSpPr>
                  <p:spPr>
                    <a:xfrm>
                      <a:off x="5929815" y="3388384"/>
                      <a:ext cx="40481" cy="9525"/>
                    </a:xfrm>
                    <a:custGeom>
                      <a:avLst/>
                      <a:gdLst>
                        <a:gd name="connsiteX0" fmla="*/ 40805 w 40481"/>
                        <a:gd name="connsiteY0" fmla="*/ 133 h 9525"/>
                        <a:gd name="connsiteX1" fmla="*/ 324 w 40481"/>
                        <a:gd name="connsiteY1" fmla="*/ 133 h 9525"/>
                      </a:gdLst>
                      <a:ahLst/>
                      <a:cxnLst>
                        <a:cxn ang="0">
                          <a:pos x="connsiteX0" y="connsiteY0"/>
                        </a:cxn>
                        <a:cxn ang="0">
                          <a:pos x="connsiteX1" y="connsiteY1"/>
                        </a:cxn>
                      </a:cxnLst>
                      <a:rect l="l" t="t" r="r" b="b"/>
                      <a:pathLst>
                        <a:path w="40481" h="9525">
                          <a:moveTo>
                            <a:pt x="40805" y="133"/>
                          </a:moveTo>
                          <a:lnTo>
                            <a:pt x="324" y="13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67" name="Graphic 3">
                    <a:extLst>
                      <a:ext uri="{FF2B5EF4-FFF2-40B4-BE49-F238E27FC236}">
                        <a16:creationId xmlns:a16="http://schemas.microsoft.com/office/drawing/2014/main" id="{8EDE9197-E317-9083-EACE-131BD50BE33B}"/>
                      </a:ext>
                    </a:extLst>
                  </p:cNvPr>
                  <p:cNvGrpSpPr/>
                  <p:nvPr/>
                </p:nvGrpSpPr>
                <p:grpSpPr>
                  <a:xfrm>
                    <a:off x="6518089" y="3916856"/>
                    <a:ext cx="67413" cy="67538"/>
                    <a:chOff x="5940769" y="3368096"/>
                    <a:chExt cx="40481" cy="40481"/>
                  </a:xfrm>
                  <a:solidFill>
                    <a:srgbClr val="000000"/>
                  </a:solidFill>
                </p:grpSpPr>
                <p:sp>
                  <p:nvSpPr>
                    <p:cNvPr id="1134" name="Freeform: Shape 1133">
                      <a:extLst>
                        <a:ext uri="{FF2B5EF4-FFF2-40B4-BE49-F238E27FC236}">
                          <a16:creationId xmlns:a16="http://schemas.microsoft.com/office/drawing/2014/main" id="{B6EEB076-83A5-E06F-F140-34C13225EE11}"/>
                        </a:ext>
                      </a:extLst>
                    </p:cNvPr>
                    <p:cNvSpPr/>
                    <p:nvPr/>
                  </p:nvSpPr>
                  <p:spPr>
                    <a:xfrm>
                      <a:off x="5961057" y="3368096"/>
                      <a:ext cx="9525" cy="40481"/>
                    </a:xfrm>
                    <a:custGeom>
                      <a:avLst/>
                      <a:gdLst>
                        <a:gd name="connsiteX0" fmla="*/ 325 w 9525"/>
                        <a:gd name="connsiteY0" fmla="*/ 133 h 40481"/>
                        <a:gd name="connsiteX1" fmla="*/ 325 w 9525"/>
                        <a:gd name="connsiteY1" fmla="*/ 40614 h 40481"/>
                      </a:gdLst>
                      <a:ahLst/>
                      <a:cxnLst>
                        <a:cxn ang="0">
                          <a:pos x="connsiteX0" y="connsiteY0"/>
                        </a:cxn>
                        <a:cxn ang="0">
                          <a:pos x="connsiteX1" y="connsiteY1"/>
                        </a:cxn>
                      </a:cxnLst>
                      <a:rect l="l" t="t" r="r" b="b"/>
                      <a:pathLst>
                        <a:path w="9525" h="40481">
                          <a:moveTo>
                            <a:pt x="325" y="133"/>
                          </a:moveTo>
                          <a:lnTo>
                            <a:pt x="325" y="4061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35" name="Freeform: Shape 1134">
                      <a:extLst>
                        <a:ext uri="{FF2B5EF4-FFF2-40B4-BE49-F238E27FC236}">
                          <a16:creationId xmlns:a16="http://schemas.microsoft.com/office/drawing/2014/main" id="{D8D3C6F7-9032-286A-E169-111C96792E40}"/>
                        </a:ext>
                      </a:extLst>
                    </p:cNvPr>
                    <p:cNvSpPr/>
                    <p:nvPr/>
                  </p:nvSpPr>
                  <p:spPr>
                    <a:xfrm>
                      <a:off x="5940769" y="3388384"/>
                      <a:ext cx="40481" cy="9525"/>
                    </a:xfrm>
                    <a:custGeom>
                      <a:avLst/>
                      <a:gdLst>
                        <a:gd name="connsiteX0" fmla="*/ 40806 w 40481"/>
                        <a:gd name="connsiteY0" fmla="*/ 133 h 9525"/>
                        <a:gd name="connsiteX1" fmla="*/ 325 w 40481"/>
                        <a:gd name="connsiteY1" fmla="*/ 133 h 9525"/>
                      </a:gdLst>
                      <a:ahLst/>
                      <a:cxnLst>
                        <a:cxn ang="0">
                          <a:pos x="connsiteX0" y="connsiteY0"/>
                        </a:cxn>
                        <a:cxn ang="0">
                          <a:pos x="connsiteX1" y="connsiteY1"/>
                        </a:cxn>
                      </a:cxnLst>
                      <a:rect l="l" t="t" r="r" b="b"/>
                      <a:pathLst>
                        <a:path w="40481" h="9525">
                          <a:moveTo>
                            <a:pt x="40806" y="133"/>
                          </a:moveTo>
                          <a:lnTo>
                            <a:pt x="325" y="13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68" name="Graphic 3">
                    <a:extLst>
                      <a:ext uri="{FF2B5EF4-FFF2-40B4-BE49-F238E27FC236}">
                        <a16:creationId xmlns:a16="http://schemas.microsoft.com/office/drawing/2014/main" id="{08AFCD49-46AA-949A-4682-2EA2303A867F}"/>
                      </a:ext>
                    </a:extLst>
                  </p:cNvPr>
                  <p:cNvGrpSpPr/>
                  <p:nvPr/>
                </p:nvGrpSpPr>
                <p:grpSpPr>
                  <a:xfrm>
                    <a:off x="6536171" y="3916856"/>
                    <a:ext cx="67413" cy="67538"/>
                    <a:chOff x="5951627" y="3368096"/>
                    <a:chExt cx="40481" cy="40481"/>
                  </a:xfrm>
                  <a:solidFill>
                    <a:srgbClr val="000000"/>
                  </a:solidFill>
                </p:grpSpPr>
                <p:sp>
                  <p:nvSpPr>
                    <p:cNvPr id="1132" name="Freeform: Shape 1131">
                      <a:extLst>
                        <a:ext uri="{FF2B5EF4-FFF2-40B4-BE49-F238E27FC236}">
                          <a16:creationId xmlns:a16="http://schemas.microsoft.com/office/drawing/2014/main" id="{20A843F4-1AAC-1BE6-C7B9-B97BECE6AB83}"/>
                        </a:ext>
                      </a:extLst>
                    </p:cNvPr>
                    <p:cNvSpPr/>
                    <p:nvPr/>
                  </p:nvSpPr>
                  <p:spPr>
                    <a:xfrm>
                      <a:off x="5971915" y="3368096"/>
                      <a:ext cx="9525" cy="40481"/>
                    </a:xfrm>
                    <a:custGeom>
                      <a:avLst/>
                      <a:gdLst>
                        <a:gd name="connsiteX0" fmla="*/ 326 w 9525"/>
                        <a:gd name="connsiteY0" fmla="*/ 133 h 40481"/>
                        <a:gd name="connsiteX1" fmla="*/ 326 w 9525"/>
                        <a:gd name="connsiteY1" fmla="*/ 40614 h 40481"/>
                      </a:gdLst>
                      <a:ahLst/>
                      <a:cxnLst>
                        <a:cxn ang="0">
                          <a:pos x="connsiteX0" y="connsiteY0"/>
                        </a:cxn>
                        <a:cxn ang="0">
                          <a:pos x="connsiteX1" y="connsiteY1"/>
                        </a:cxn>
                      </a:cxnLst>
                      <a:rect l="l" t="t" r="r" b="b"/>
                      <a:pathLst>
                        <a:path w="9525" h="40481">
                          <a:moveTo>
                            <a:pt x="326" y="133"/>
                          </a:moveTo>
                          <a:lnTo>
                            <a:pt x="326" y="4061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33" name="Freeform: Shape 1132">
                      <a:extLst>
                        <a:ext uri="{FF2B5EF4-FFF2-40B4-BE49-F238E27FC236}">
                          <a16:creationId xmlns:a16="http://schemas.microsoft.com/office/drawing/2014/main" id="{95C05EA5-8690-AE97-D02A-F764C98229D4}"/>
                        </a:ext>
                      </a:extLst>
                    </p:cNvPr>
                    <p:cNvSpPr/>
                    <p:nvPr/>
                  </p:nvSpPr>
                  <p:spPr>
                    <a:xfrm>
                      <a:off x="5951627" y="3388384"/>
                      <a:ext cx="40481" cy="9525"/>
                    </a:xfrm>
                    <a:custGeom>
                      <a:avLst/>
                      <a:gdLst>
                        <a:gd name="connsiteX0" fmla="*/ 40808 w 40481"/>
                        <a:gd name="connsiteY0" fmla="*/ 133 h 9525"/>
                        <a:gd name="connsiteX1" fmla="*/ 326 w 40481"/>
                        <a:gd name="connsiteY1" fmla="*/ 133 h 9525"/>
                      </a:gdLst>
                      <a:ahLst/>
                      <a:cxnLst>
                        <a:cxn ang="0">
                          <a:pos x="connsiteX0" y="connsiteY0"/>
                        </a:cxn>
                        <a:cxn ang="0">
                          <a:pos x="connsiteX1" y="connsiteY1"/>
                        </a:cxn>
                      </a:cxnLst>
                      <a:rect l="l" t="t" r="r" b="b"/>
                      <a:pathLst>
                        <a:path w="40481" h="9525">
                          <a:moveTo>
                            <a:pt x="40808" y="133"/>
                          </a:moveTo>
                          <a:lnTo>
                            <a:pt x="326" y="13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69" name="Graphic 3">
                    <a:extLst>
                      <a:ext uri="{FF2B5EF4-FFF2-40B4-BE49-F238E27FC236}">
                        <a16:creationId xmlns:a16="http://schemas.microsoft.com/office/drawing/2014/main" id="{9688417F-B8F9-C543-5472-7A5B0F3EF26E}"/>
                      </a:ext>
                    </a:extLst>
                  </p:cNvPr>
                  <p:cNvGrpSpPr/>
                  <p:nvPr/>
                </p:nvGrpSpPr>
                <p:grpSpPr>
                  <a:xfrm>
                    <a:off x="6542358" y="3916856"/>
                    <a:ext cx="67413" cy="67538"/>
                    <a:chOff x="5955342" y="3368096"/>
                    <a:chExt cx="40481" cy="40481"/>
                  </a:xfrm>
                  <a:solidFill>
                    <a:srgbClr val="000000"/>
                  </a:solidFill>
                </p:grpSpPr>
                <p:sp>
                  <p:nvSpPr>
                    <p:cNvPr id="1130" name="Freeform: Shape 1129">
                      <a:extLst>
                        <a:ext uri="{FF2B5EF4-FFF2-40B4-BE49-F238E27FC236}">
                          <a16:creationId xmlns:a16="http://schemas.microsoft.com/office/drawing/2014/main" id="{61F25E76-2C4A-F1C7-5799-A0EBF73DF03D}"/>
                        </a:ext>
                      </a:extLst>
                    </p:cNvPr>
                    <p:cNvSpPr/>
                    <p:nvPr/>
                  </p:nvSpPr>
                  <p:spPr>
                    <a:xfrm>
                      <a:off x="5975630" y="3368096"/>
                      <a:ext cx="9525" cy="40481"/>
                    </a:xfrm>
                    <a:custGeom>
                      <a:avLst/>
                      <a:gdLst>
                        <a:gd name="connsiteX0" fmla="*/ 327 w 9525"/>
                        <a:gd name="connsiteY0" fmla="*/ 133 h 40481"/>
                        <a:gd name="connsiteX1" fmla="*/ 327 w 9525"/>
                        <a:gd name="connsiteY1" fmla="*/ 40614 h 40481"/>
                      </a:gdLst>
                      <a:ahLst/>
                      <a:cxnLst>
                        <a:cxn ang="0">
                          <a:pos x="connsiteX0" y="connsiteY0"/>
                        </a:cxn>
                        <a:cxn ang="0">
                          <a:pos x="connsiteX1" y="connsiteY1"/>
                        </a:cxn>
                      </a:cxnLst>
                      <a:rect l="l" t="t" r="r" b="b"/>
                      <a:pathLst>
                        <a:path w="9525" h="40481">
                          <a:moveTo>
                            <a:pt x="327" y="133"/>
                          </a:moveTo>
                          <a:lnTo>
                            <a:pt x="327" y="4061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31" name="Freeform: Shape 1130">
                      <a:extLst>
                        <a:ext uri="{FF2B5EF4-FFF2-40B4-BE49-F238E27FC236}">
                          <a16:creationId xmlns:a16="http://schemas.microsoft.com/office/drawing/2014/main" id="{21DBD4D9-D01C-2509-401C-E16E5F0DAC77}"/>
                        </a:ext>
                      </a:extLst>
                    </p:cNvPr>
                    <p:cNvSpPr/>
                    <p:nvPr/>
                  </p:nvSpPr>
                  <p:spPr>
                    <a:xfrm>
                      <a:off x="5955342" y="3388384"/>
                      <a:ext cx="40481" cy="9525"/>
                    </a:xfrm>
                    <a:custGeom>
                      <a:avLst/>
                      <a:gdLst>
                        <a:gd name="connsiteX0" fmla="*/ 40808 w 40481"/>
                        <a:gd name="connsiteY0" fmla="*/ 133 h 9525"/>
                        <a:gd name="connsiteX1" fmla="*/ 327 w 40481"/>
                        <a:gd name="connsiteY1" fmla="*/ 133 h 9525"/>
                      </a:gdLst>
                      <a:ahLst/>
                      <a:cxnLst>
                        <a:cxn ang="0">
                          <a:pos x="connsiteX0" y="connsiteY0"/>
                        </a:cxn>
                        <a:cxn ang="0">
                          <a:pos x="connsiteX1" y="connsiteY1"/>
                        </a:cxn>
                      </a:cxnLst>
                      <a:rect l="l" t="t" r="r" b="b"/>
                      <a:pathLst>
                        <a:path w="40481" h="9525">
                          <a:moveTo>
                            <a:pt x="40808" y="133"/>
                          </a:moveTo>
                          <a:lnTo>
                            <a:pt x="327" y="13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70" name="Graphic 3">
                    <a:extLst>
                      <a:ext uri="{FF2B5EF4-FFF2-40B4-BE49-F238E27FC236}">
                        <a16:creationId xmlns:a16="http://schemas.microsoft.com/office/drawing/2014/main" id="{FFE64FB6-000D-D62A-2098-A505A80ECD4D}"/>
                      </a:ext>
                    </a:extLst>
                  </p:cNvPr>
                  <p:cNvGrpSpPr/>
                  <p:nvPr/>
                </p:nvGrpSpPr>
                <p:grpSpPr>
                  <a:xfrm>
                    <a:off x="6651646" y="3985348"/>
                    <a:ext cx="67413" cy="67538"/>
                    <a:chOff x="6020969" y="3409149"/>
                    <a:chExt cx="40481" cy="40481"/>
                  </a:xfrm>
                  <a:solidFill>
                    <a:srgbClr val="000000"/>
                  </a:solidFill>
                </p:grpSpPr>
                <p:sp>
                  <p:nvSpPr>
                    <p:cNvPr id="1128" name="Freeform: Shape 1127">
                      <a:extLst>
                        <a:ext uri="{FF2B5EF4-FFF2-40B4-BE49-F238E27FC236}">
                          <a16:creationId xmlns:a16="http://schemas.microsoft.com/office/drawing/2014/main" id="{5A4B1BAA-D01C-324B-623C-FC7F44454A2A}"/>
                        </a:ext>
                      </a:extLst>
                    </p:cNvPr>
                    <p:cNvSpPr/>
                    <p:nvPr/>
                  </p:nvSpPr>
                  <p:spPr>
                    <a:xfrm>
                      <a:off x="6041257" y="3409149"/>
                      <a:ext cx="9525" cy="40481"/>
                    </a:xfrm>
                    <a:custGeom>
                      <a:avLst/>
                      <a:gdLst>
                        <a:gd name="connsiteX0" fmla="*/ 334 w 9525"/>
                        <a:gd name="connsiteY0" fmla="*/ 137 h 40481"/>
                        <a:gd name="connsiteX1" fmla="*/ 334 w 9525"/>
                        <a:gd name="connsiteY1" fmla="*/ 40618 h 40481"/>
                      </a:gdLst>
                      <a:ahLst/>
                      <a:cxnLst>
                        <a:cxn ang="0">
                          <a:pos x="connsiteX0" y="connsiteY0"/>
                        </a:cxn>
                        <a:cxn ang="0">
                          <a:pos x="connsiteX1" y="connsiteY1"/>
                        </a:cxn>
                      </a:cxnLst>
                      <a:rect l="l" t="t" r="r" b="b"/>
                      <a:pathLst>
                        <a:path w="9525" h="40481">
                          <a:moveTo>
                            <a:pt x="334" y="137"/>
                          </a:moveTo>
                          <a:lnTo>
                            <a:pt x="334" y="4061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29" name="Freeform: Shape 1128">
                      <a:extLst>
                        <a:ext uri="{FF2B5EF4-FFF2-40B4-BE49-F238E27FC236}">
                          <a16:creationId xmlns:a16="http://schemas.microsoft.com/office/drawing/2014/main" id="{7887A7CE-E9DF-5666-C5A3-8533FB86607B}"/>
                        </a:ext>
                      </a:extLst>
                    </p:cNvPr>
                    <p:cNvSpPr/>
                    <p:nvPr/>
                  </p:nvSpPr>
                  <p:spPr>
                    <a:xfrm>
                      <a:off x="6020969" y="3429437"/>
                      <a:ext cx="40481" cy="9525"/>
                    </a:xfrm>
                    <a:custGeom>
                      <a:avLst/>
                      <a:gdLst>
                        <a:gd name="connsiteX0" fmla="*/ 40815 w 40481"/>
                        <a:gd name="connsiteY0" fmla="*/ 137 h 9525"/>
                        <a:gd name="connsiteX1" fmla="*/ 334 w 40481"/>
                        <a:gd name="connsiteY1" fmla="*/ 137 h 9525"/>
                      </a:gdLst>
                      <a:ahLst/>
                      <a:cxnLst>
                        <a:cxn ang="0">
                          <a:pos x="connsiteX0" y="connsiteY0"/>
                        </a:cxn>
                        <a:cxn ang="0">
                          <a:pos x="connsiteX1" y="connsiteY1"/>
                        </a:cxn>
                      </a:cxnLst>
                      <a:rect l="l" t="t" r="r" b="b"/>
                      <a:pathLst>
                        <a:path w="40481" h="9525">
                          <a:moveTo>
                            <a:pt x="40815" y="137"/>
                          </a:moveTo>
                          <a:lnTo>
                            <a:pt x="334" y="13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71" name="Graphic 3">
                    <a:extLst>
                      <a:ext uri="{FF2B5EF4-FFF2-40B4-BE49-F238E27FC236}">
                        <a16:creationId xmlns:a16="http://schemas.microsoft.com/office/drawing/2014/main" id="{321D8623-5300-B430-A192-2229D391F46B}"/>
                      </a:ext>
                    </a:extLst>
                  </p:cNvPr>
                  <p:cNvGrpSpPr/>
                  <p:nvPr/>
                </p:nvGrpSpPr>
                <p:grpSpPr>
                  <a:xfrm>
                    <a:off x="6663701" y="3985348"/>
                    <a:ext cx="67413" cy="67538"/>
                    <a:chOff x="6028208" y="3409149"/>
                    <a:chExt cx="40481" cy="40481"/>
                  </a:xfrm>
                  <a:solidFill>
                    <a:srgbClr val="000000"/>
                  </a:solidFill>
                </p:grpSpPr>
                <p:sp>
                  <p:nvSpPr>
                    <p:cNvPr id="1126" name="Freeform: Shape 1125">
                      <a:extLst>
                        <a:ext uri="{FF2B5EF4-FFF2-40B4-BE49-F238E27FC236}">
                          <a16:creationId xmlns:a16="http://schemas.microsoft.com/office/drawing/2014/main" id="{4A186D2D-E60F-3AC7-B699-DFB9C688650D}"/>
                        </a:ext>
                      </a:extLst>
                    </p:cNvPr>
                    <p:cNvSpPr/>
                    <p:nvPr/>
                  </p:nvSpPr>
                  <p:spPr>
                    <a:xfrm>
                      <a:off x="6048496" y="3409149"/>
                      <a:ext cx="9525" cy="40481"/>
                    </a:xfrm>
                    <a:custGeom>
                      <a:avLst/>
                      <a:gdLst>
                        <a:gd name="connsiteX0" fmla="*/ 334 w 9525"/>
                        <a:gd name="connsiteY0" fmla="*/ 137 h 40481"/>
                        <a:gd name="connsiteX1" fmla="*/ 334 w 9525"/>
                        <a:gd name="connsiteY1" fmla="*/ 40618 h 40481"/>
                      </a:gdLst>
                      <a:ahLst/>
                      <a:cxnLst>
                        <a:cxn ang="0">
                          <a:pos x="connsiteX0" y="connsiteY0"/>
                        </a:cxn>
                        <a:cxn ang="0">
                          <a:pos x="connsiteX1" y="connsiteY1"/>
                        </a:cxn>
                      </a:cxnLst>
                      <a:rect l="l" t="t" r="r" b="b"/>
                      <a:pathLst>
                        <a:path w="9525" h="40481">
                          <a:moveTo>
                            <a:pt x="334" y="137"/>
                          </a:moveTo>
                          <a:lnTo>
                            <a:pt x="334" y="4061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27" name="Freeform: Shape 1126">
                      <a:extLst>
                        <a:ext uri="{FF2B5EF4-FFF2-40B4-BE49-F238E27FC236}">
                          <a16:creationId xmlns:a16="http://schemas.microsoft.com/office/drawing/2014/main" id="{1C827EA9-E4EA-3AA3-B43A-7080E06F099C}"/>
                        </a:ext>
                      </a:extLst>
                    </p:cNvPr>
                    <p:cNvSpPr/>
                    <p:nvPr/>
                  </p:nvSpPr>
                  <p:spPr>
                    <a:xfrm>
                      <a:off x="6028208" y="3429437"/>
                      <a:ext cx="40481" cy="9525"/>
                    </a:xfrm>
                    <a:custGeom>
                      <a:avLst/>
                      <a:gdLst>
                        <a:gd name="connsiteX0" fmla="*/ 40816 w 40481"/>
                        <a:gd name="connsiteY0" fmla="*/ 137 h 9525"/>
                        <a:gd name="connsiteX1" fmla="*/ 334 w 40481"/>
                        <a:gd name="connsiteY1" fmla="*/ 137 h 9525"/>
                      </a:gdLst>
                      <a:ahLst/>
                      <a:cxnLst>
                        <a:cxn ang="0">
                          <a:pos x="connsiteX0" y="connsiteY0"/>
                        </a:cxn>
                        <a:cxn ang="0">
                          <a:pos x="connsiteX1" y="connsiteY1"/>
                        </a:cxn>
                      </a:cxnLst>
                      <a:rect l="l" t="t" r="r" b="b"/>
                      <a:pathLst>
                        <a:path w="40481" h="9525">
                          <a:moveTo>
                            <a:pt x="40816" y="137"/>
                          </a:moveTo>
                          <a:lnTo>
                            <a:pt x="334" y="13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72" name="Graphic 3">
                    <a:extLst>
                      <a:ext uri="{FF2B5EF4-FFF2-40B4-BE49-F238E27FC236}">
                        <a16:creationId xmlns:a16="http://schemas.microsoft.com/office/drawing/2014/main" id="{8E0CDDBB-FF8C-43C7-7DC3-8A5E6E9679A0}"/>
                      </a:ext>
                    </a:extLst>
                  </p:cNvPr>
                  <p:cNvGrpSpPr/>
                  <p:nvPr/>
                </p:nvGrpSpPr>
                <p:grpSpPr>
                  <a:xfrm>
                    <a:off x="6700184" y="3985348"/>
                    <a:ext cx="67413" cy="67538"/>
                    <a:chOff x="6050116" y="3409149"/>
                    <a:chExt cx="40481" cy="40481"/>
                  </a:xfrm>
                  <a:solidFill>
                    <a:srgbClr val="000000"/>
                  </a:solidFill>
                </p:grpSpPr>
                <p:sp>
                  <p:nvSpPr>
                    <p:cNvPr id="1124" name="Freeform: Shape 1123">
                      <a:extLst>
                        <a:ext uri="{FF2B5EF4-FFF2-40B4-BE49-F238E27FC236}">
                          <a16:creationId xmlns:a16="http://schemas.microsoft.com/office/drawing/2014/main" id="{9AC20541-CF31-CC0A-FD82-44E43AA0B635}"/>
                        </a:ext>
                      </a:extLst>
                    </p:cNvPr>
                    <p:cNvSpPr/>
                    <p:nvPr/>
                  </p:nvSpPr>
                  <p:spPr>
                    <a:xfrm>
                      <a:off x="6070404" y="3409149"/>
                      <a:ext cx="9525" cy="40481"/>
                    </a:xfrm>
                    <a:custGeom>
                      <a:avLst/>
                      <a:gdLst>
                        <a:gd name="connsiteX0" fmla="*/ 337 w 9525"/>
                        <a:gd name="connsiteY0" fmla="*/ 137 h 40481"/>
                        <a:gd name="connsiteX1" fmla="*/ 337 w 9525"/>
                        <a:gd name="connsiteY1" fmla="*/ 40618 h 40481"/>
                      </a:gdLst>
                      <a:ahLst/>
                      <a:cxnLst>
                        <a:cxn ang="0">
                          <a:pos x="connsiteX0" y="connsiteY0"/>
                        </a:cxn>
                        <a:cxn ang="0">
                          <a:pos x="connsiteX1" y="connsiteY1"/>
                        </a:cxn>
                      </a:cxnLst>
                      <a:rect l="l" t="t" r="r" b="b"/>
                      <a:pathLst>
                        <a:path w="9525" h="40481">
                          <a:moveTo>
                            <a:pt x="337" y="137"/>
                          </a:moveTo>
                          <a:lnTo>
                            <a:pt x="337" y="4061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25" name="Freeform: Shape 1124">
                      <a:extLst>
                        <a:ext uri="{FF2B5EF4-FFF2-40B4-BE49-F238E27FC236}">
                          <a16:creationId xmlns:a16="http://schemas.microsoft.com/office/drawing/2014/main" id="{73A6D096-CDC4-B499-E260-A8A06E317D38}"/>
                        </a:ext>
                      </a:extLst>
                    </p:cNvPr>
                    <p:cNvSpPr/>
                    <p:nvPr/>
                  </p:nvSpPr>
                  <p:spPr>
                    <a:xfrm>
                      <a:off x="6050116" y="3429437"/>
                      <a:ext cx="40481" cy="9525"/>
                    </a:xfrm>
                    <a:custGeom>
                      <a:avLst/>
                      <a:gdLst>
                        <a:gd name="connsiteX0" fmla="*/ 40818 w 40481"/>
                        <a:gd name="connsiteY0" fmla="*/ 137 h 9525"/>
                        <a:gd name="connsiteX1" fmla="*/ 337 w 40481"/>
                        <a:gd name="connsiteY1" fmla="*/ 137 h 9525"/>
                      </a:gdLst>
                      <a:ahLst/>
                      <a:cxnLst>
                        <a:cxn ang="0">
                          <a:pos x="connsiteX0" y="connsiteY0"/>
                        </a:cxn>
                        <a:cxn ang="0">
                          <a:pos x="connsiteX1" y="connsiteY1"/>
                        </a:cxn>
                      </a:cxnLst>
                      <a:rect l="l" t="t" r="r" b="b"/>
                      <a:pathLst>
                        <a:path w="40481" h="9525">
                          <a:moveTo>
                            <a:pt x="40818" y="137"/>
                          </a:moveTo>
                          <a:lnTo>
                            <a:pt x="337" y="13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73" name="Graphic 3">
                    <a:extLst>
                      <a:ext uri="{FF2B5EF4-FFF2-40B4-BE49-F238E27FC236}">
                        <a16:creationId xmlns:a16="http://schemas.microsoft.com/office/drawing/2014/main" id="{33220B7F-3EF8-4648-A8C9-E4019FDA4EB6}"/>
                      </a:ext>
                    </a:extLst>
                  </p:cNvPr>
                  <p:cNvGrpSpPr/>
                  <p:nvPr/>
                </p:nvGrpSpPr>
                <p:grpSpPr>
                  <a:xfrm>
                    <a:off x="6730479" y="3985348"/>
                    <a:ext cx="67413" cy="67538"/>
                    <a:chOff x="6068308" y="3409149"/>
                    <a:chExt cx="40481" cy="40481"/>
                  </a:xfrm>
                  <a:solidFill>
                    <a:srgbClr val="000000"/>
                  </a:solidFill>
                </p:grpSpPr>
                <p:sp>
                  <p:nvSpPr>
                    <p:cNvPr id="1122" name="Freeform: Shape 1121">
                      <a:extLst>
                        <a:ext uri="{FF2B5EF4-FFF2-40B4-BE49-F238E27FC236}">
                          <a16:creationId xmlns:a16="http://schemas.microsoft.com/office/drawing/2014/main" id="{6161EFEA-77BB-E25C-6711-4807EDB962D4}"/>
                        </a:ext>
                      </a:extLst>
                    </p:cNvPr>
                    <p:cNvSpPr/>
                    <p:nvPr/>
                  </p:nvSpPr>
                  <p:spPr>
                    <a:xfrm>
                      <a:off x="6088597" y="3409149"/>
                      <a:ext cx="9525" cy="40481"/>
                    </a:xfrm>
                    <a:custGeom>
                      <a:avLst/>
                      <a:gdLst>
                        <a:gd name="connsiteX0" fmla="*/ 339 w 9525"/>
                        <a:gd name="connsiteY0" fmla="*/ 137 h 40481"/>
                        <a:gd name="connsiteX1" fmla="*/ 339 w 9525"/>
                        <a:gd name="connsiteY1" fmla="*/ 40618 h 40481"/>
                      </a:gdLst>
                      <a:ahLst/>
                      <a:cxnLst>
                        <a:cxn ang="0">
                          <a:pos x="connsiteX0" y="connsiteY0"/>
                        </a:cxn>
                        <a:cxn ang="0">
                          <a:pos x="connsiteX1" y="connsiteY1"/>
                        </a:cxn>
                      </a:cxnLst>
                      <a:rect l="l" t="t" r="r" b="b"/>
                      <a:pathLst>
                        <a:path w="9525" h="40481">
                          <a:moveTo>
                            <a:pt x="339" y="137"/>
                          </a:moveTo>
                          <a:lnTo>
                            <a:pt x="339" y="4061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23" name="Freeform: Shape 1122">
                      <a:extLst>
                        <a:ext uri="{FF2B5EF4-FFF2-40B4-BE49-F238E27FC236}">
                          <a16:creationId xmlns:a16="http://schemas.microsoft.com/office/drawing/2014/main" id="{102EDC07-13B2-1ABE-A103-5087B3A28881}"/>
                        </a:ext>
                      </a:extLst>
                    </p:cNvPr>
                    <p:cNvSpPr/>
                    <p:nvPr/>
                  </p:nvSpPr>
                  <p:spPr>
                    <a:xfrm>
                      <a:off x="6068308" y="3429437"/>
                      <a:ext cx="40481" cy="9525"/>
                    </a:xfrm>
                    <a:custGeom>
                      <a:avLst/>
                      <a:gdLst>
                        <a:gd name="connsiteX0" fmla="*/ 40820 w 40481"/>
                        <a:gd name="connsiteY0" fmla="*/ 137 h 9525"/>
                        <a:gd name="connsiteX1" fmla="*/ 339 w 40481"/>
                        <a:gd name="connsiteY1" fmla="*/ 137 h 9525"/>
                      </a:gdLst>
                      <a:ahLst/>
                      <a:cxnLst>
                        <a:cxn ang="0">
                          <a:pos x="connsiteX0" y="connsiteY0"/>
                        </a:cxn>
                        <a:cxn ang="0">
                          <a:pos x="connsiteX1" y="connsiteY1"/>
                        </a:cxn>
                      </a:cxnLst>
                      <a:rect l="l" t="t" r="r" b="b"/>
                      <a:pathLst>
                        <a:path w="40481" h="9525">
                          <a:moveTo>
                            <a:pt x="40820" y="137"/>
                          </a:moveTo>
                          <a:lnTo>
                            <a:pt x="339" y="13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74" name="Graphic 3">
                    <a:extLst>
                      <a:ext uri="{FF2B5EF4-FFF2-40B4-BE49-F238E27FC236}">
                        <a16:creationId xmlns:a16="http://schemas.microsoft.com/office/drawing/2014/main" id="{7E13A0B7-D759-C32A-CB39-E89FC483C9B4}"/>
                      </a:ext>
                    </a:extLst>
                  </p:cNvPr>
                  <p:cNvGrpSpPr/>
                  <p:nvPr/>
                </p:nvGrpSpPr>
                <p:grpSpPr>
                  <a:xfrm>
                    <a:off x="6736508" y="3985348"/>
                    <a:ext cx="67413" cy="67538"/>
                    <a:chOff x="6071928" y="3409149"/>
                    <a:chExt cx="40481" cy="40481"/>
                  </a:xfrm>
                  <a:solidFill>
                    <a:srgbClr val="000000"/>
                  </a:solidFill>
                </p:grpSpPr>
                <p:sp>
                  <p:nvSpPr>
                    <p:cNvPr id="1120" name="Freeform: Shape 1119">
                      <a:extLst>
                        <a:ext uri="{FF2B5EF4-FFF2-40B4-BE49-F238E27FC236}">
                          <a16:creationId xmlns:a16="http://schemas.microsoft.com/office/drawing/2014/main" id="{37418B77-9EE4-A2E1-9EE6-85F79B194B44}"/>
                        </a:ext>
                      </a:extLst>
                    </p:cNvPr>
                    <p:cNvSpPr/>
                    <p:nvPr/>
                  </p:nvSpPr>
                  <p:spPr>
                    <a:xfrm>
                      <a:off x="6092216" y="3409149"/>
                      <a:ext cx="9525" cy="40481"/>
                    </a:xfrm>
                    <a:custGeom>
                      <a:avLst/>
                      <a:gdLst>
                        <a:gd name="connsiteX0" fmla="*/ 339 w 9525"/>
                        <a:gd name="connsiteY0" fmla="*/ 137 h 40481"/>
                        <a:gd name="connsiteX1" fmla="*/ 339 w 9525"/>
                        <a:gd name="connsiteY1" fmla="*/ 40618 h 40481"/>
                      </a:gdLst>
                      <a:ahLst/>
                      <a:cxnLst>
                        <a:cxn ang="0">
                          <a:pos x="connsiteX0" y="connsiteY0"/>
                        </a:cxn>
                        <a:cxn ang="0">
                          <a:pos x="connsiteX1" y="connsiteY1"/>
                        </a:cxn>
                      </a:cxnLst>
                      <a:rect l="l" t="t" r="r" b="b"/>
                      <a:pathLst>
                        <a:path w="9525" h="40481">
                          <a:moveTo>
                            <a:pt x="339" y="137"/>
                          </a:moveTo>
                          <a:lnTo>
                            <a:pt x="339" y="4061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21" name="Freeform: Shape 1120">
                      <a:extLst>
                        <a:ext uri="{FF2B5EF4-FFF2-40B4-BE49-F238E27FC236}">
                          <a16:creationId xmlns:a16="http://schemas.microsoft.com/office/drawing/2014/main" id="{5FD46B5C-825E-1B04-9E77-E9FED4F5D55C}"/>
                        </a:ext>
                      </a:extLst>
                    </p:cNvPr>
                    <p:cNvSpPr/>
                    <p:nvPr/>
                  </p:nvSpPr>
                  <p:spPr>
                    <a:xfrm>
                      <a:off x="6071928" y="3429437"/>
                      <a:ext cx="40481" cy="9525"/>
                    </a:xfrm>
                    <a:custGeom>
                      <a:avLst/>
                      <a:gdLst>
                        <a:gd name="connsiteX0" fmla="*/ 40820 w 40481"/>
                        <a:gd name="connsiteY0" fmla="*/ 137 h 9525"/>
                        <a:gd name="connsiteX1" fmla="*/ 339 w 40481"/>
                        <a:gd name="connsiteY1" fmla="*/ 137 h 9525"/>
                      </a:gdLst>
                      <a:ahLst/>
                      <a:cxnLst>
                        <a:cxn ang="0">
                          <a:pos x="connsiteX0" y="connsiteY0"/>
                        </a:cxn>
                        <a:cxn ang="0">
                          <a:pos x="connsiteX1" y="connsiteY1"/>
                        </a:cxn>
                      </a:cxnLst>
                      <a:rect l="l" t="t" r="r" b="b"/>
                      <a:pathLst>
                        <a:path w="40481" h="9525">
                          <a:moveTo>
                            <a:pt x="40820" y="137"/>
                          </a:moveTo>
                          <a:lnTo>
                            <a:pt x="339" y="13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75" name="Graphic 3">
                    <a:extLst>
                      <a:ext uri="{FF2B5EF4-FFF2-40B4-BE49-F238E27FC236}">
                        <a16:creationId xmlns:a16="http://schemas.microsoft.com/office/drawing/2014/main" id="{6D5A8022-7169-21EF-CCE1-A95D09F9ADE0}"/>
                      </a:ext>
                    </a:extLst>
                  </p:cNvPr>
                  <p:cNvGrpSpPr/>
                  <p:nvPr/>
                </p:nvGrpSpPr>
                <p:grpSpPr>
                  <a:xfrm>
                    <a:off x="6748721" y="3985348"/>
                    <a:ext cx="67413" cy="67538"/>
                    <a:chOff x="6079262" y="3409149"/>
                    <a:chExt cx="40481" cy="40481"/>
                  </a:xfrm>
                  <a:solidFill>
                    <a:srgbClr val="000000"/>
                  </a:solidFill>
                </p:grpSpPr>
                <p:sp>
                  <p:nvSpPr>
                    <p:cNvPr id="1118" name="Freeform: Shape 1117">
                      <a:extLst>
                        <a:ext uri="{FF2B5EF4-FFF2-40B4-BE49-F238E27FC236}">
                          <a16:creationId xmlns:a16="http://schemas.microsoft.com/office/drawing/2014/main" id="{C46A28C6-0C73-F78B-1D1E-253782675C3B}"/>
                        </a:ext>
                      </a:extLst>
                    </p:cNvPr>
                    <p:cNvSpPr/>
                    <p:nvPr/>
                  </p:nvSpPr>
                  <p:spPr>
                    <a:xfrm>
                      <a:off x="6099550" y="3409149"/>
                      <a:ext cx="9525" cy="40481"/>
                    </a:xfrm>
                    <a:custGeom>
                      <a:avLst/>
                      <a:gdLst>
                        <a:gd name="connsiteX0" fmla="*/ 340 w 9525"/>
                        <a:gd name="connsiteY0" fmla="*/ 137 h 40481"/>
                        <a:gd name="connsiteX1" fmla="*/ 340 w 9525"/>
                        <a:gd name="connsiteY1" fmla="*/ 40618 h 40481"/>
                      </a:gdLst>
                      <a:ahLst/>
                      <a:cxnLst>
                        <a:cxn ang="0">
                          <a:pos x="connsiteX0" y="connsiteY0"/>
                        </a:cxn>
                        <a:cxn ang="0">
                          <a:pos x="connsiteX1" y="connsiteY1"/>
                        </a:cxn>
                      </a:cxnLst>
                      <a:rect l="l" t="t" r="r" b="b"/>
                      <a:pathLst>
                        <a:path w="9525" h="40481">
                          <a:moveTo>
                            <a:pt x="340" y="137"/>
                          </a:moveTo>
                          <a:lnTo>
                            <a:pt x="340" y="4061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19" name="Freeform: Shape 1118">
                      <a:extLst>
                        <a:ext uri="{FF2B5EF4-FFF2-40B4-BE49-F238E27FC236}">
                          <a16:creationId xmlns:a16="http://schemas.microsoft.com/office/drawing/2014/main" id="{25C5D59C-D486-7CC5-10C4-9DC245205AA9}"/>
                        </a:ext>
                      </a:extLst>
                    </p:cNvPr>
                    <p:cNvSpPr/>
                    <p:nvPr/>
                  </p:nvSpPr>
                  <p:spPr>
                    <a:xfrm>
                      <a:off x="6079262" y="3429437"/>
                      <a:ext cx="40481" cy="9525"/>
                    </a:xfrm>
                    <a:custGeom>
                      <a:avLst/>
                      <a:gdLst>
                        <a:gd name="connsiteX0" fmla="*/ 40821 w 40481"/>
                        <a:gd name="connsiteY0" fmla="*/ 137 h 9525"/>
                        <a:gd name="connsiteX1" fmla="*/ 340 w 40481"/>
                        <a:gd name="connsiteY1" fmla="*/ 137 h 9525"/>
                      </a:gdLst>
                      <a:ahLst/>
                      <a:cxnLst>
                        <a:cxn ang="0">
                          <a:pos x="connsiteX0" y="connsiteY0"/>
                        </a:cxn>
                        <a:cxn ang="0">
                          <a:pos x="connsiteX1" y="connsiteY1"/>
                        </a:cxn>
                      </a:cxnLst>
                      <a:rect l="l" t="t" r="r" b="b"/>
                      <a:pathLst>
                        <a:path w="40481" h="9525">
                          <a:moveTo>
                            <a:pt x="40821" y="137"/>
                          </a:moveTo>
                          <a:lnTo>
                            <a:pt x="340" y="13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76" name="Graphic 3">
                    <a:extLst>
                      <a:ext uri="{FF2B5EF4-FFF2-40B4-BE49-F238E27FC236}">
                        <a16:creationId xmlns:a16="http://schemas.microsoft.com/office/drawing/2014/main" id="{388C1D29-26F0-13C4-D8F1-537A7F2FB0F9}"/>
                      </a:ext>
                    </a:extLst>
                  </p:cNvPr>
                  <p:cNvGrpSpPr/>
                  <p:nvPr/>
                </p:nvGrpSpPr>
                <p:grpSpPr>
                  <a:xfrm>
                    <a:off x="6785204" y="3985348"/>
                    <a:ext cx="67413" cy="67538"/>
                    <a:chOff x="6101170" y="3409149"/>
                    <a:chExt cx="40481" cy="40481"/>
                  </a:xfrm>
                  <a:solidFill>
                    <a:srgbClr val="000000"/>
                  </a:solidFill>
                </p:grpSpPr>
                <p:sp>
                  <p:nvSpPr>
                    <p:cNvPr id="1116" name="Freeform: Shape 1115">
                      <a:extLst>
                        <a:ext uri="{FF2B5EF4-FFF2-40B4-BE49-F238E27FC236}">
                          <a16:creationId xmlns:a16="http://schemas.microsoft.com/office/drawing/2014/main" id="{D9EB9A07-37FD-C8B9-108E-8878F769613D}"/>
                        </a:ext>
                      </a:extLst>
                    </p:cNvPr>
                    <p:cNvSpPr/>
                    <p:nvPr/>
                  </p:nvSpPr>
                  <p:spPr>
                    <a:xfrm>
                      <a:off x="6121458" y="3409149"/>
                      <a:ext cx="9525" cy="40481"/>
                    </a:xfrm>
                    <a:custGeom>
                      <a:avLst/>
                      <a:gdLst>
                        <a:gd name="connsiteX0" fmla="*/ 342 w 9525"/>
                        <a:gd name="connsiteY0" fmla="*/ 137 h 40481"/>
                        <a:gd name="connsiteX1" fmla="*/ 342 w 9525"/>
                        <a:gd name="connsiteY1" fmla="*/ 40618 h 40481"/>
                      </a:gdLst>
                      <a:ahLst/>
                      <a:cxnLst>
                        <a:cxn ang="0">
                          <a:pos x="connsiteX0" y="connsiteY0"/>
                        </a:cxn>
                        <a:cxn ang="0">
                          <a:pos x="connsiteX1" y="connsiteY1"/>
                        </a:cxn>
                      </a:cxnLst>
                      <a:rect l="l" t="t" r="r" b="b"/>
                      <a:pathLst>
                        <a:path w="9525" h="40481">
                          <a:moveTo>
                            <a:pt x="342" y="137"/>
                          </a:moveTo>
                          <a:lnTo>
                            <a:pt x="342" y="4061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17" name="Freeform: Shape 1116">
                      <a:extLst>
                        <a:ext uri="{FF2B5EF4-FFF2-40B4-BE49-F238E27FC236}">
                          <a16:creationId xmlns:a16="http://schemas.microsoft.com/office/drawing/2014/main" id="{8A0E64B9-2F6E-8A9B-D893-02AA66E68901}"/>
                        </a:ext>
                      </a:extLst>
                    </p:cNvPr>
                    <p:cNvSpPr/>
                    <p:nvPr/>
                  </p:nvSpPr>
                  <p:spPr>
                    <a:xfrm>
                      <a:off x="6101170" y="3429437"/>
                      <a:ext cx="40481" cy="9525"/>
                    </a:xfrm>
                    <a:custGeom>
                      <a:avLst/>
                      <a:gdLst>
                        <a:gd name="connsiteX0" fmla="*/ 40823 w 40481"/>
                        <a:gd name="connsiteY0" fmla="*/ 137 h 9525"/>
                        <a:gd name="connsiteX1" fmla="*/ 342 w 40481"/>
                        <a:gd name="connsiteY1" fmla="*/ 137 h 9525"/>
                      </a:gdLst>
                      <a:ahLst/>
                      <a:cxnLst>
                        <a:cxn ang="0">
                          <a:pos x="connsiteX0" y="connsiteY0"/>
                        </a:cxn>
                        <a:cxn ang="0">
                          <a:pos x="connsiteX1" y="connsiteY1"/>
                        </a:cxn>
                      </a:cxnLst>
                      <a:rect l="l" t="t" r="r" b="b"/>
                      <a:pathLst>
                        <a:path w="40481" h="9525">
                          <a:moveTo>
                            <a:pt x="40823" y="137"/>
                          </a:moveTo>
                          <a:lnTo>
                            <a:pt x="342" y="13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77" name="Graphic 3">
                    <a:extLst>
                      <a:ext uri="{FF2B5EF4-FFF2-40B4-BE49-F238E27FC236}">
                        <a16:creationId xmlns:a16="http://schemas.microsoft.com/office/drawing/2014/main" id="{7848BD03-A92B-A6C0-3162-5F1C5E799A4A}"/>
                      </a:ext>
                    </a:extLst>
                  </p:cNvPr>
                  <p:cNvGrpSpPr/>
                  <p:nvPr/>
                </p:nvGrpSpPr>
                <p:grpSpPr>
                  <a:xfrm>
                    <a:off x="6791231" y="3985348"/>
                    <a:ext cx="67413" cy="67538"/>
                    <a:chOff x="6104789" y="3409149"/>
                    <a:chExt cx="40481" cy="40481"/>
                  </a:xfrm>
                  <a:solidFill>
                    <a:srgbClr val="000000"/>
                  </a:solidFill>
                </p:grpSpPr>
                <p:sp>
                  <p:nvSpPr>
                    <p:cNvPr id="1114" name="Freeform: Shape 1113">
                      <a:extLst>
                        <a:ext uri="{FF2B5EF4-FFF2-40B4-BE49-F238E27FC236}">
                          <a16:creationId xmlns:a16="http://schemas.microsoft.com/office/drawing/2014/main" id="{27B251C8-55DB-0264-3365-868203816D5E}"/>
                        </a:ext>
                      </a:extLst>
                    </p:cNvPr>
                    <p:cNvSpPr/>
                    <p:nvPr/>
                  </p:nvSpPr>
                  <p:spPr>
                    <a:xfrm>
                      <a:off x="6125077" y="3409149"/>
                      <a:ext cx="9525" cy="40481"/>
                    </a:xfrm>
                    <a:custGeom>
                      <a:avLst/>
                      <a:gdLst>
                        <a:gd name="connsiteX0" fmla="*/ 342 w 9525"/>
                        <a:gd name="connsiteY0" fmla="*/ 137 h 40481"/>
                        <a:gd name="connsiteX1" fmla="*/ 342 w 9525"/>
                        <a:gd name="connsiteY1" fmla="*/ 40618 h 40481"/>
                      </a:gdLst>
                      <a:ahLst/>
                      <a:cxnLst>
                        <a:cxn ang="0">
                          <a:pos x="connsiteX0" y="connsiteY0"/>
                        </a:cxn>
                        <a:cxn ang="0">
                          <a:pos x="connsiteX1" y="connsiteY1"/>
                        </a:cxn>
                      </a:cxnLst>
                      <a:rect l="l" t="t" r="r" b="b"/>
                      <a:pathLst>
                        <a:path w="9525" h="40481">
                          <a:moveTo>
                            <a:pt x="342" y="137"/>
                          </a:moveTo>
                          <a:lnTo>
                            <a:pt x="342" y="4061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15" name="Freeform: Shape 1114">
                      <a:extLst>
                        <a:ext uri="{FF2B5EF4-FFF2-40B4-BE49-F238E27FC236}">
                          <a16:creationId xmlns:a16="http://schemas.microsoft.com/office/drawing/2014/main" id="{9AC64391-0217-8040-50ED-177A6CE966A1}"/>
                        </a:ext>
                      </a:extLst>
                    </p:cNvPr>
                    <p:cNvSpPr/>
                    <p:nvPr/>
                  </p:nvSpPr>
                  <p:spPr>
                    <a:xfrm>
                      <a:off x="6104789" y="3429437"/>
                      <a:ext cx="40481" cy="9525"/>
                    </a:xfrm>
                    <a:custGeom>
                      <a:avLst/>
                      <a:gdLst>
                        <a:gd name="connsiteX0" fmla="*/ 40824 w 40481"/>
                        <a:gd name="connsiteY0" fmla="*/ 137 h 9525"/>
                        <a:gd name="connsiteX1" fmla="*/ 342 w 40481"/>
                        <a:gd name="connsiteY1" fmla="*/ 137 h 9525"/>
                      </a:gdLst>
                      <a:ahLst/>
                      <a:cxnLst>
                        <a:cxn ang="0">
                          <a:pos x="connsiteX0" y="connsiteY0"/>
                        </a:cxn>
                        <a:cxn ang="0">
                          <a:pos x="connsiteX1" y="connsiteY1"/>
                        </a:cxn>
                      </a:cxnLst>
                      <a:rect l="l" t="t" r="r" b="b"/>
                      <a:pathLst>
                        <a:path w="40481" h="9525">
                          <a:moveTo>
                            <a:pt x="40824" y="137"/>
                          </a:moveTo>
                          <a:lnTo>
                            <a:pt x="342" y="13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78" name="Graphic 3">
                    <a:extLst>
                      <a:ext uri="{FF2B5EF4-FFF2-40B4-BE49-F238E27FC236}">
                        <a16:creationId xmlns:a16="http://schemas.microsoft.com/office/drawing/2014/main" id="{0D46EE74-3916-F6D0-AA50-63E3CA7AECDF}"/>
                      </a:ext>
                    </a:extLst>
                  </p:cNvPr>
                  <p:cNvGrpSpPr/>
                  <p:nvPr/>
                </p:nvGrpSpPr>
                <p:grpSpPr>
                  <a:xfrm>
                    <a:off x="2717729" y="2058038"/>
                    <a:ext cx="67413" cy="67538"/>
                    <a:chOff x="3658674" y="2253957"/>
                    <a:chExt cx="40481" cy="40481"/>
                  </a:xfrm>
                  <a:solidFill>
                    <a:srgbClr val="000000"/>
                  </a:solidFill>
                </p:grpSpPr>
                <p:sp>
                  <p:nvSpPr>
                    <p:cNvPr id="1112" name="Freeform: Shape 1111">
                      <a:extLst>
                        <a:ext uri="{FF2B5EF4-FFF2-40B4-BE49-F238E27FC236}">
                          <a16:creationId xmlns:a16="http://schemas.microsoft.com/office/drawing/2014/main" id="{37029883-338C-682F-7296-FD87FC06786F}"/>
                        </a:ext>
                      </a:extLst>
                    </p:cNvPr>
                    <p:cNvSpPr/>
                    <p:nvPr/>
                  </p:nvSpPr>
                  <p:spPr>
                    <a:xfrm>
                      <a:off x="3678962" y="2253957"/>
                      <a:ext cx="9525" cy="40481"/>
                    </a:xfrm>
                    <a:custGeom>
                      <a:avLst/>
                      <a:gdLst>
                        <a:gd name="connsiteX0" fmla="*/ 86 w 9525"/>
                        <a:gd name="connsiteY0" fmla="*/ 16 h 40481"/>
                        <a:gd name="connsiteX1" fmla="*/ 86 w 9525"/>
                        <a:gd name="connsiteY1" fmla="*/ 40497 h 40481"/>
                      </a:gdLst>
                      <a:ahLst/>
                      <a:cxnLst>
                        <a:cxn ang="0">
                          <a:pos x="connsiteX0" y="connsiteY0"/>
                        </a:cxn>
                        <a:cxn ang="0">
                          <a:pos x="connsiteX1" y="connsiteY1"/>
                        </a:cxn>
                      </a:cxnLst>
                      <a:rect l="l" t="t" r="r" b="b"/>
                      <a:pathLst>
                        <a:path w="9525" h="40481">
                          <a:moveTo>
                            <a:pt x="86" y="16"/>
                          </a:moveTo>
                          <a:lnTo>
                            <a:pt x="86" y="4049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13" name="Freeform: Shape 1112">
                      <a:extLst>
                        <a:ext uri="{FF2B5EF4-FFF2-40B4-BE49-F238E27FC236}">
                          <a16:creationId xmlns:a16="http://schemas.microsoft.com/office/drawing/2014/main" id="{55F1E15D-4976-EC18-D7D3-6CC8C09C4531}"/>
                        </a:ext>
                      </a:extLst>
                    </p:cNvPr>
                    <p:cNvSpPr/>
                    <p:nvPr/>
                  </p:nvSpPr>
                  <p:spPr>
                    <a:xfrm>
                      <a:off x="3658674" y="2274245"/>
                      <a:ext cx="40481" cy="9525"/>
                    </a:xfrm>
                    <a:custGeom>
                      <a:avLst/>
                      <a:gdLst>
                        <a:gd name="connsiteX0" fmla="*/ 40567 w 40481"/>
                        <a:gd name="connsiteY0" fmla="*/ 16 h 9525"/>
                        <a:gd name="connsiteX1" fmla="*/ 86 w 40481"/>
                        <a:gd name="connsiteY1" fmla="*/ 16 h 9525"/>
                      </a:gdLst>
                      <a:ahLst/>
                      <a:cxnLst>
                        <a:cxn ang="0">
                          <a:pos x="connsiteX0" y="connsiteY0"/>
                        </a:cxn>
                        <a:cxn ang="0">
                          <a:pos x="connsiteX1" y="connsiteY1"/>
                        </a:cxn>
                      </a:cxnLst>
                      <a:rect l="l" t="t" r="r" b="b"/>
                      <a:pathLst>
                        <a:path w="40481" h="9525">
                          <a:moveTo>
                            <a:pt x="40567" y="16"/>
                          </a:moveTo>
                          <a:lnTo>
                            <a:pt x="86" y="1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79" name="Graphic 3">
                    <a:extLst>
                      <a:ext uri="{FF2B5EF4-FFF2-40B4-BE49-F238E27FC236}">
                        <a16:creationId xmlns:a16="http://schemas.microsoft.com/office/drawing/2014/main" id="{8C67FB06-08B9-8B8B-A7C7-23D29D962E58}"/>
                      </a:ext>
                    </a:extLst>
                  </p:cNvPr>
                  <p:cNvGrpSpPr/>
                  <p:nvPr/>
                </p:nvGrpSpPr>
                <p:grpSpPr>
                  <a:xfrm>
                    <a:off x="2565931" y="2031499"/>
                    <a:ext cx="67413" cy="67538"/>
                    <a:chOff x="3567520" y="2238050"/>
                    <a:chExt cx="40481" cy="40481"/>
                  </a:xfrm>
                  <a:solidFill>
                    <a:srgbClr val="000000"/>
                  </a:solidFill>
                </p:grpSpPr>
                <p:sp>
                  <p:nvSpPr>
                    <p:cNvPr id="1110" name="Freeform: Shape 1109">
                      <a:extLst>
                        <a:ext uri="{FF2B5EF4-FFF2-40B4-BE49-F238E27FC236}">
                          <a16:creationId xmlns:a16="http://schemas.microsoft.com/office/drawing/2014/main" id="{DDCE2B5D-BF92-C5C4-B07C-70348A8524C1}"/>
                        </a:ext>
                      </a:extLst>
                    </p:cNvPr>
                    <p:cNvSpPr/>
                    <p:nvPr/>
                  </p:nvSpPr>
                  <p:spPr>
                    <a:xfrm>
                      <a:off x="3587808" y="2238050"/>
                      <a:ext cx="9525" cy="40481"/>
                    </a:xfrm>
                    <a:custGeom>
                      <a:avLst/>
                      <a:gdLst>
                        <a:gd name="connsiteX0" fmla="*/ 76 w 9525"/>
                        <a:gd name="connsiteY0" fmla="*/ 14 h 40481"/>
                        <a:gd name="connsiteX1" fmla="*/ 76 w 9525"/>
                        <a:gd name="connsiteY1" fmla="*/ 40495 h 40481"/>
                      </a:gdLst>
                      <a:ahLst/>
                      <a:cxnLst>
                        <a:cxn ang="0">
                          <a:pos x="connsiteX0" y="connsiteY0"/>
                        </a:cxn>
                        <a:cxn ang="0">
                          <a:pos x="connsiteX1" y="connsiteY1"/>
                        </a:cxn>
                      </a:cxnLst>
                      <a:rect l="l" t="t" r="r" b="b"/>
                      <a:pathLst>
                        <a:path w="9525" h="40481">
                          <a:moveTo>
                            <a:pt x="76" y="14"/>
                          </a:moveTo>
                          <a:lnTo>
                            <a:pt x="76" y="4049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11" name="Freeform: Shape 1110">
                      <a:extLst>
                        <a:ext uri="{FF2B5EF4-FFF2-40B4-BE49-F238E27FC236}">
                          <a16:creationId xmlns:a16="http://schemas.microsoft.com/office/drawing/2014/main" id="{0A7BE7F9-88AA-FD45-25FE-BB67B4357034}"/>
                        </a:ext>
                      </a:extLst>
                    </p:cNvPr>
                    <p:cNvSpPr/>
                    <p:nvPr/>
                  </p:nvSpPr>
                  <p:spPr>
                    <a:xfrm>
                      <a:off x="3567520" y="2258338"/>
                      <a:ext cx="40481" cy="9525"/>
                    </a:xfrm>
                    <a:custGeom>
                      <a:avLst/>
                      <a:gdLst>
                        <a:gd name="connsiteX0" fmla="*/ 40557 w 40481"/>
                        <a:gd name="connsiteY0" fmla="*/ 14 h 9525"/>
                        <a:gd name="connsiteX1" fmla="*/ 76 w 40481"/>
                        <a:gd name="connsiteY1" fmla="*/ 14 h 9525"/>
                      </a:gdLst>
                      <a:ahLst/>
                      <a:cxnLst>
                        <a:cxn ang="0">
                          <a:pos x="connsiteX0" y="connsiteY0"/>
                        </a:cxn>
                        <a:cxn ang="0">
                          <a:pos x="connsiteX1" y="connsiteY1"/>
                        </a:cxn>
                      </a:cxnLst>
                      <a:rect l="l" t="t" r="r" b="b"/>
                      <a:pathLst>
                        <a:path w="40481" h="9525">
                          <a:moveTo>
                            <a:pt x="40557" y="14"/>
                          </a:moveTo>
                          <a:lnTo>
                            <a:pt x="76" y="1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80" name="Graphic 3">
                    <a:extLst>
                      <a:ext uri="{FF2B5EF4-FFF2-40B4-BE49-F238E27FC236}">
                        <a16:creationId xmlns:a16="http://schemas.microsoft.com/office/drawing/2014/main" id="{FF6A3274-3DBD-90C4-C122-FDA1C6E76FB9}"/>
                      </a:ext>
                    </a:extLst>
                  </p:cNvPr>
                  <p:cNvGrpSpPr/>
                  <p:nvPr/>
                </p:nvGrpSpPr>
                <p:grpSpPr>
                  <a:xfrm>
                    <a:off x="2402076" y="2005120"/>
                    <a:ext cx="67413" cy="67538"/>
                    <a:chOff x="3469126" y="2222239"/>
                    <a:chExt cx="40481" cy="40481"/>
                  </a:xfrm>
                  <a:solidFill>
                    <a:srgbClr val="000000"/>
                  </a:solidFill>
                </p:grpSpPr>
                <p:sp>
                  <p:nvSpPr>
                    <p:cNvPr id="1108" name="Freeform: Shape 1107">
                      <a:extLst>
                        <a:ext uri="{FF2B5EF4-FFF2-40B4-BE49-F238E27FC236}">
                          <a16:creationId xmlns:a16="http://schemas.microsoft.com/office/drawing/2014/main" id="{491668BF-BD55-0A93-5FCE-F9309D0E00E5}"/>
                        </a:ext>
                      </a:extLst>
                    </p:cNvPr>
                    <p:cNvSpPr/>
                    <p:nvPr/>
                  </p:nvSpPr>
                  <p:spPr>
                    <a:xfrm>
                      <a:off x="3489415" y="2222239"/>
                      <a:ext cx="9525" cy="40481"/>
                    </a:xfrm>
                    <a:custGeom>
                      <a:avLst/>
                      <a:gdLst>
                        <a:gd name="connsiteX0" fmla="*/ 66 w 9525"/>
                        <a:gd name="connsiteY0" fmla="*/ 12 h 40481"/>
                        <a:gd name="connsiteX1" fmla="*/ 66 w 9525"/>
                        <a:gd name="connsiteY1" fmla="*/ 40494 h 40481"/>
                      </a:gdLst>
                      <a:ahLst/>
                      <a:cxnLst>
                        <a:cxn ang="0">
                          <a:pos x="connsiteX0" y="connsiteY0"/>
                        </a:cxn>
                        <a:cxn ang="0">
                          <a:pos x="connsiteX1" y="connsiteY1"/>
                        </a:cxn>
                      </a:cxnLst>
                      <a:rect l="l" t="t" r="r" b="b"/>
                      <a:pathLst>
                        <a:path w="9525" h="40481">
                          <a:moveTo>
                            <a:pt x="66" y="12"/>
                          </a:moveTo>
                          <a:lnTo>
                            <a:pt x="66" y="4049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09" name="Freeform: Shape 1108">
                      <a:extLst>
                        <a:ext uri="{FF2B5EF4-FFF2-40B4-BE49-F238E27FC236}">
                          <a16:creationId xmlns:a16="http://schemas.microsoft.com/office/drawing/2014/main" id="{F1777348-567B-8557-63B4-CF1BC95633BE}"/>
                        </a:ext>
                      </a:extLst>
                    </p:cNvPr>
                    <p:cNvSpPr/>
                    <p:nvPr/>
                  </p:nvSpPr>
                  <p:spPr>
                    <a:xfrm>
                      <a:off x="3469126" y="2242527"/>
                      <a:ext cx="40481" cy="9525"/>
                    </a:xfrm>
                    <a:custGeom>
                      <a:avLst/>
                      <a:gdLst>
                        <a:gd name="connsiteX0" fmla="*/ 40547 w 40481"/>
                        <a:gd name="connsiteY0" fmla="*/ 12 h 9525"/>
                        <a:gd name="connsiteX1" fmla="*/ 66 w 40481"/>
                        <a:gd name="connsiteY1" fmla="*/ 12 h 9525"/>
                      </a:gdLst>
                      <a:ahLst/>
                      <a:cxnLst>
                        <a:cxn ang="0">
                          <a:pos x="connsiteX0" y="connsiteY0"/>
                        </a:cxn>
                        <a:cxn ang="0">
                          <a:pos x="connsiteX1" y="connsiteY1"/>
                        </a:cxn>
                      </a:cxnLst>
                      <a:rect l="l" t="t" r="r" b="b"/>
                      <a:pathLst>
                        <a:path w="40481" h="9525">
                          <a:moveTo>
                            <a:pt x="40547" y="12"/>
                          </a:moveTo>
                          <a:lnTo>
                            <a:pt x="66" y="1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81" name="Graphic 3">
                    <a:extLst>
                      <a:ext uri="{FF2B5EF4-FFF2-40B4-BE49-F238E27FC236}">
                        <a16:creationId xmlns:a16="http://schemas.microsoft.com/office/drawing/2014/main" id="{759DA905-F4C4-B902-D63A-28DA42CB024A}"/>
                      </a:ext>
                    </a:extLst>
                  </p:cNvPr>
                  <p:cNvGrpSpPr/>
                  <p:nvPr/>
                </p:nvGrpSpPr>
                <p:grpSpPr>
                  <a:xfrm>
                    <a:off x="2298816" y="1961577"/>
                    <a:ext cx="67413" cy="67538"/>
                    <a:chOff x="3407119" y="2196140"/>
                    <a:chExt cx="40481" cy="40481"/>
                  </a:xfrm>
                  <a:solidFill>
                    <a:srgbClr val="000000"/>
                  </a:solidFill>
                </p:grpSpPr>
                <p:sp>
                  <p:nvSpPr>
                    <p:cNvPr id="1106" name="Freeform: Shape 1105">
                      <a:extLst>
                        <a:ext uri="{FF2B5EF4-FFF2-40B4-BE49-F238E27FC236}">
                          <a16:creationId xmlns:a16="http://schemas.microsoft.com/office/drawing/2014/main" id="{9026A565-1148-79B9-DA5D-0CA0A0391C32}"/>
                        </a:ext>
                      </a:extLst>
                    </p:cNvPr>
                    <p:cNvSpPr/>
                    <p:nvPr/>
                  </p:nvSpPr>
                  <p:spPr>
                    <a:xfrm>
                      <a:off x="3427407" y="2196140"/>
                      <a:ext cx="9525" cy="40481"/>
                    </a:xfrm>
                    <a:custGeom>
                      <a:avLst/>
                      <a:gdLst>
                        <a:gd name="connsiteX0" fmla="*/ 59 w 9525"/>
                        <a:gd name="connsiteY0" fmla="*/ 10 h 40481"/>
                        <a:gd name="connsiteX1" fmla="*/ 59 w 9525"/>
                        <a:gd name="connsiteY1" fmla="*/ 40491 h 40481"/>
                      </a:gdLst>
                      <a:ahLst/>
                      <a:cxnLst>
                        <a:cxn ang="0">
                          <a:pos x="connsiteX0" y="connsiteY0"/>
                        </a:cxn>
                        <a:cxn ang="0">
                          <a:pos x="connsiteX1" y="connsiteY1"/>
                        </a:cxn>
                      </a:cxnLst>
                      <a:rect l="l" t="t" r="r" b="b"/>
                      <a:pathLst>
                        <a:path w="9525" h="40481">
                          <a:moveTo>
                            <a:pt x="59" y="10"/>
                          </a:moveTo>
                          <a:lnTo>
                            <a:pt x="59" y="4049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07" name="Freeform: Shape 1106">
                      <a:extLst>
                        <a:ext uri="{FF2B5EF4-FFF2-40B4-BE49-F238E27FC236}">
                          <a16:creationId xmlns:a16="http://schemas.microsoft.com/office/drawing/2014/main" id="{2B8D8928-8098-3C9C-4E3B-F24329843CEC}"/>
                        </a:ext>
                      </a:extLst>
                    </p:cNvPr>
                    <p:cNvSpPr/>
                    <p:nvPr/>
                  </p:nvSpPr>
                  <p:spPr>
                    <a:xfrm>
                      <a:off x="3407119" y="2216428"/>
                      <a:ext cx="40481" cy="9525"/>
                    </a:xfrm>
                    <a:custGeom>
                      <a:avLst/>
                      <a:gdLst>
                        <a:gd name="connsiteX0" fmla="*/ 40540 w 40481"/>
                        <a:gd name="connsiteY0" fmla="*/ 10 h 9525"/>
                        <a:gd name="connsiteX1" fmla="*/ 59 w 40481"/>
                        <a:gd name="connsiteY1" fmla="*/ 10 h 9525"/>
                      </a:gdLst>
                      <a:ahLst/>
                      <a:cxnLst>
                        <a:cxn ang="0">
                          <a:pos x="connsiteX0" y="connsiteY0"/>
                        </a:cxn>
                        <a:cxn ang="0">
                          <a:pos x="connsiteX1" y="connsiteY1"/>
                        </a:cxn>
                      </a:cxnLst>
                      <a:rect l="l" t="t" r="r" b="b"/>
                      <a:pathLst>
                        <a:path w="40481" h="9525">
                          <a:moveTo>
                            <a:pt x="40540" y="10"/>
                          </a:moveTo>
                          <a:lnTo>
                            <a:pt x="59" y="1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82" name="Graphic 3">
                    <a:extLst>
                      <a:ext uri="{FF2B5EF4-FFF2-40B4-BE49-F238E27FC236}">
                        <a16:creationId xmlns:a16="http://schemas.microsoft.com/office/drawing/2014/main" id="{5E30F6E1-C0E5-C951-FDA5-8F03254CD91C}"/>
                      </a:ext>
                    </a:extLst>
                  </p:cNvPr>
                  <p:cNvGrpSpPr/>
                  <p:nvPr/>
                </p:nvGrpSpPr>
                <p:grpSpPr>
                  <a:xfrm>
                    <a:off x="2013460" y="1866864"/>
                    <a:ext cx="67413" cy="67538"/>
                    <a:chOff x="3235764" y="2139371"/>
                    <a:chExt cx="40481" cy="40481"/>
                  </a:xfrm>
                  <a:solidFill>
                    <a:srgbClr val="000000"/>
                  </a:solidFill>
                </p:grpSpPr>
                <p:sp>
                  <p:nvSpPr>
                    <p:cNvPr id="1104" name="Freeform: Shape 1103">
                      <a:extLst>
                        <a:ext uri="{FF2B5EF4-FFF2-40B4-BE49-F238E27FC236}">
                          <a16:creationId xmlns:a16="http://schemas.microsoft.com/office/drawing/2014/main" id="{79DB08C7-4735-BB57-C1FB-F65084D967F1}"/>
                        </a:ext>
                      </a:extLst>
                    </p:cNvPr>
                    <p:cNvSpPr/>
                    <p:nvPr/>
                  </p:nvSpPr>
                  <p:spPr>
                    <a:xfrm>
                      <a:off x="3256052" y="2139371"/>
                      <a:ext cx="9525" cy="40481"/>
                    </a:xfrm>
                    <a:custGeom>
                      <a:avLst/>
                      <a:gdLst>
                        <a:gd name="connsiteX0" fmla="*/ 41 w 9525"/>
                        <a:gd name="connsiteY0" fmla="*/ 4 h 40481"/>
                        <a:gd name="connsiteX1" fmla="*/ 41 w 9525"/>
                        <a:gd name="connsiteY1" fmla="*/ 40485 h 40481"/>
                      </a:gdLst>
                      <a:ahLst/>
                      <a:cxnLst>
                        <a:cxn ang="0">
                          <a:pos x="connsiteX0" y="connsiteY0"/>
                        </a:cxn>
                        <a:cxn ang="0">
                          <a:pos x="connsiteX1" y="connsiteY1"/>
                        </a:cxn>
                      </a:cxnLst>
                      <a:rect l="l" t="t" r="r" b="b"/>
                      <a:pathLst>
                        <a:path w="9525" h="40481">
                          <a:moveTo>
                            <a:pt x="41" y="4"/>
                          </a:moveTo>
                          <a:lnTo>
                            <a:pt x="41" y="4048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05" name="Freeform: Shape 1104">
                      <a:extLst>
                        <a:ext uri="{FF2B5EF4-FFF2-40B4-BE49-F238E27FC236}">
                          <a16:creationId xmlns:a16="http://schemas.microsoft.com/office/drawing/2014/main" id="{6C760B42-9FDB-EBA6-BE3E-D0E4EF4635A7}"/>
                        </a:ext>
                      </a:extLst>
                    </p:cNvPr>
                    <p:cNvSpPr/>
                    <p:nvPr/>
                  </p:nvSpPr>
                  <p:spPr>
                    <a:xfrm>
                      <a:off x="3235764" y="2159659"/>
                      <a:ext cx="40481" cy="9525"/>
                    </a:xfrm>
                    <a:custGeom>
                      <a:avLst/>
                      <a:gdLst>
                        <a:gd name="connsiteX0" fmla="*/ 40522 w 40481"/>
                        <a:gd name="connsiteY0" fmla="*/ 4 h 9525"/>
                        <a:gd name="connsiteX1" fmla="*/ 41 w 40481"/>
                        <a:gd name="connsiteY1" fmla="*/ 4 h 9525"/>
                      </a:gdLst>
                      <a:ahLst/>
                      <a:cxnLst>
                        <a:cxn ang="0">
                          <a:pos x="connsiteX0" y="connsiteY0"/>
                        </a:cxn>
                        <a:cxn ang="0">
                          <a:pos x="connsiteX1" y="connsiteY1"/>
                        </a:cxn>
                      </a:cxnLst>
                      <a:rect l="l" t="t" r="r" b="b"/>
                      <a:pathLst>
                        <a:path w="40481" h="9525">
                          <a:moveTo>
                            <a:pt x="40522" y="4"/>
                          </a:moveTo>
                          <a:lnTo>
                            <a:pt x="41" y="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83" name="Graphic 3">
                    <a:extLst>
                      <a:ext uri="{FF2B5EF4-FFF2-40B4-BE49-F238E27FC236}">
                        <a16:creationId xmlns:a16="http://schemas.microsoft.com/office/drawing/2014/main" id="{1D5750A9-2F2B-372D-FF35-9C319C35BDDF}"/>
                      </a:ext>
                    </a:extLst>
                  </p:cNvPr>
                  <p:cNvGrpSpPr/>
                  <p:nvPr/>
                </p:nvGrpSpPr>
                <p:grpSpPr>
                  <a:xfrm>
                    <a:off x="1958894" y="1850814"/>
                    <a:ext cx="67413" cy="67538"/>
                    <a:chOff x="3202998" y="2129751"/>
                    <a:chExt cx="40481" cy="40481"/>
                  </a:xfrm>
                  <a:solidFill>
                    <a:srgbClr val="000000"/>
                  </a:solidFill>
                </p:grpSpPr>
                <p:sp>
                  <p:nvSpPr>
                    <p:cNvPr id="1102" name="Freeform: Shape 1101">
                      <a:extLst>
                        <a:ext uri="{FF2B5EF4-FFF2-40B4-BE49-F238E27FC236}">
                          <a16:creationId xmlns:a16="http://schemas.microsoft.com/office/drawing/2014/main" id="{EDD4B9AD-1D2F-C50A-6EEB-B0DFBA4C1D0A}"/>
                        </a:ext>
                      </a:extLst>
                    </p:cNvPr>
                    <p:cNvSpPr/>
                    <p:nvPr/>
                  </p:nvSpPr>
                  <p:spPr>
                    <a:xfrm>
                      <a:off x="3223286" y="2129751"/>
                      <a:ext cx="9525" cy="40481"/>
                    </a:xfrm>
                    <a:custGeom>
                      <a:avLst/>
                      <a:gdLst>
                        <a:gd name="connsiteX0" fmla="*/ 38 w 9525"/>
                        <a:gd name="connsiteY0" fmla="*/ 3 h 40481"/>
                        <a:gd name="connsiteX1" fmla="*/ 38 w 9525"/>
                        <a:gd name="connsiteY1" fmla="*/ 40484 h 40481"/>
                      </a:gdLst>
                      <a:ahLst/>
                      <a:cxnLst>
                        <a:cxn ang="0">
                          <a:pos x="connsiteX0" y="connsiteY0"/>
                        </a:cxn>
                        <a:cxn ang="0">
                          <a:pos x="connsiteX1" y="connsiteY1"/>
                        </a:cxn>
                      </a:cxnLst>
                      <a:rect l="l" t="t" r="r" b="b"/>
                      <a:pathLst>
                        <a:path w="9525" h="40481">
                          <a:moveTo>
                            <a:pt x="38" y="3"/>
                          </a:moveTo>
                          <a:lnTo>
                            <a:pt x="38" y="4048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03" name="Freeform: Shape 1102">
                      <a:extLst>
                        <a:ext uri="{FF2B5EF4-FFF2-40B4-BE49-F238E27FC236}">
                          <a16:creationId xmlns:a16="http://schemas.microsoft.com/office/drawing/2014/main" id="{FC60C55D-AB44-9A7A-A192-80B34D054B56}"/>
                        </a:ext>
                      </a:extLst>
                    </p:cNvPr>
                    <p:cNvSpPr/>
                    <p:nvPr/>
                  </p:nvSpPr>
                  <p:spPr>
                    <a:xfrm>
                      <a:off x="3202998" y="2150039"/>
                      <a:ext cx="40481" cy="9525"/>
                    </a:xfrm>
                    <a:custGeom>
                      <a:avLst/>
                      <a:gdLst>
                        <a:gd name="connsiteX0" fmla="*/ 40519 w 40481"/>
                        <a:gd name="connsiteY0" fmla="*/ 3 h 9525"/>
                        <a:gd name="connsiteX1" fmla="*/ 38 w 40481"/>
                        <a:gd name="connsiteY1" fmla="*/ 3 h 9525"/>
                      </a:gdLst>
                      <a:ahLst/>
                      <a:cxnLst>
                        <a:cxn ang="0">
                          <a:pos x="connsiteX0" y="connsiteY0"/>
                        </a:cxn>
                        <a:cxn ang="0">
                          <a:pos x="connsiteX1" y="connsiteY1"/>
                        </a:cxn>
                      </a:cxnLst>
                      <a:rect l="l" t="t" r="r" b="b"/>
                      <a:pathLst>
                        <a:path w="40481" h="9525">
                          <a:moveTo>
                            <a:pt x="40519" y="3"/>
                          </a:moveTo>
                          <a:lnTo>
                            <a:pt x="38" y="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84" name="Graphic 3">
                    <a:extLst>
                      <a:ext uri="{FF2B5EF4-FFF2-40B4-BE49-F238E27FC236}">
                        <a16:creationId xmlns:a16="http://schemas.microsoft.com/office/drawing/2014/main" id="{D5FF0649-A81A-6E0A-7D55-524E35BA77ED}"/>
                      </a:ext>
                    </a:extLst>
                  </p:cNvPr>
                  <p:cNvGrpSpPr/>
                  <p:nvPr/>
                </p:nvGrpSpPr>
                <p:grpSpPr>
                  <a:xfrm>
                    <a:off x="1940653" y="1850814"/>
                    <a:ext cx="67413" cy="67538"/>
                    <a:chOff x="3192044" y="2129751"/>
                    <a:chExt cx="40481" cy="40481"/>
                  </a:xfrm>
                  <a:solidFill>
                    <a:srgbClr val="000000"/>
                  </a:solidFill>
                </p:grpSpPr>
                <p:sp>
                  <p:nvSpPr>
                    <p:cNvPr id="1100" name="Freeform: Shape 1099">
                      <a:extLst>
                        <a:ext uri="{FF2B5EF4-FFF2-40B4-BE49-F238E27FC236}">
                          <a16:creationId xmlns:a16="http://schemas.microsoft.com/office/drawing/2014/main" id="{8A482705-EB59-68A0-AB8F-F831E55B62BD}"/>
                        </a:ext>
                      </a:extLst>
                    </p:cNvPr>
                    <p:cNvSpPr/>
                    <p:nvPr/>
                  </p:nvSpPr>
                  <p:spPr>
                    <a:xfrm>
                      <a:off x="3212332" y="2129751"/>
                      <a:ext cx="9525" cy="40481"/>
                    </a:xfrm>
                    <a:custGeom>
                      <a:avLst/>
                      <a:gdLst>
                        <a:gd name="connsiteX0" fmla="*/ 37 w 9525"/>
                        <a:gd name="connsiteY0" fmla="*/ 3 h 40481"/>
                        <a:gd name="connsiteX1" fmla="*/ 37 w 9525"/>
                        <a:gd name="connsiteY1" fmla="*/ 40484 h 40481"/>
                      </a:gdLst>
                      <a:ahLst/>
                      <a:cxnLst>
                        <a:cxn ang="0">
                          <a:pos x="connsiteX0" y="connsiteY0"/>
                        </a:cxn>
                        <a:cxn ang="0">
                          <a:pos x="connsiteX1" y="connsiteY1"/>
                        </a:cxn>
                      </a:cxnLst>
                      <a:rect l="l" t="t" r="r" b="b"/>
                      <a:pathLst>
                        <a:path w="9525" h="40481">
                          <a:moveTo>
                            <a:pt x="37" y="3"/>
                          </a:moveTo>
                          <a:lnTo>
                            <a:pt x="37" y="4048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01" name="Freeform: Shape 1100">
                      <a:extLst>
                        <a:ext uri="{FF2B5EF4-FFF2-40B4-BE49-F238E27FC236}">
                          <a16:creationId xmlns:a16="http://schemas.microsoft.com/office/drawing/2014/main" id="{5EF11C1D-4554-6B34-4F9F-192C10B0D032}"/>
                        </a:ext>
                      </a:extLst>
                    </p:cNvPr>
                    <p:cNvSpPr/>
                    <p:nvPr/>
                  </p:nvSpPr>
                  <p:spPr>
                    <a:xfrm>
                      <a:off x="3192044" y="2150039"/>
                      <a:ext cx="40481" cy="9525"/>
                    </a:xfrm>
                    <a:custGeom>
                      <a:avLst/>
                      <a:gdLst>
                        <a:gd name="connsiteX0" fmla="*/ 40518 w 40481"/>
                        <a:gd name="connsiteY0" fmla="*/ 3 h 9525"/>
                        <a:gd name="connsiteX1" fmla="*/ 37 w 40481"/>
                        <a:gd name="connsiteY1" fmla="*/ 3 h 9525"/>
                      </a:gdLst>
                      <a:ahLst/>
                      <a:cxnLst>
                        <a:cxn ang="0">
                          <a:pos x="connsiteX0" y="connsiteY0"/>
                        </a:cxn>
                        <a:cxn ang="0">
                          <a:pos x="connsiteX1" y="connsiteY1"/>
                        </a:cxn>
                      </a:cxnLst>
                      <a:rect l="l" t="t" r="r" b="b"/>
                      <a:pathLst>
                        <a:path w="40481" h="9525">
                          <a:moveTo>
                            <a:pt x="40518" y="3"/>
                          </a:moveTo>
                          <a:lnTo>
                            <a:pt x="37" y="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85" name="Graphic 3">
                    <a:extLst>
                      <a:ext uri="{FF2B5EF4-FFF2-40B4-BE49-F238E27FC236}">
                        <a16:creationId xmlns:a16="http://schemas.microsoft.com/office/drawing/2014/main" id="{92EF62CF-54C9-E3A0-7156-E8F02DFC731D}"/>
                      </a:ext>
                    </a:extLst>
                  </p:cNvPr>
                  <p:cNvGrpSpPr/>
                  <p:nvPr/>
                </p:nvGrpSpPr>
                <p:grpSpPr>
                  <a:xfrm>
                    <a:off x="1898143" y="1850814"/>
                    <a:ext cx="67413" cy="67538"/>
                    <a:chOff x="3166517" y="2129751"/>
                    <a:chExt cx="40481" cy="40481"/>
                  </a:xfrm>
                  <a:solidFill>
                    <a:srgbClr val="000000"/>
                  </a:solidFill>
                </p:grpSpPr>
                <p:sp>
                  <p:nvSpPr>
                    <p:cNvPr id="1098" name="Freeform: Shape 1097">
                      <a:extLst>
                        <a:ext uri="{FF2B5EF4-FFF2-40B4-BE49-F238E27FC236}">
                          <a16:creationId xmlns:a16="http://schemas.microsoft.com/office/drawing/2014/main" id="{60A799C1-3030-B97A-8A94-48B4FADF8349}"/>
                        </a:ext>
                      </a:extLst>
                    </p:cNvPr>
                    <p:cNvSpPr/>
                    <p:nvPr/>
                  </p:nvSpPr>
                  <p:spPr>
                    <a:xfrm>
                      <a:off x="3186805" y="2129751"/>
                      <a:ext cx="9525" cy="40481"/>
                    </a:xfrm>
                    <a:custGeom>
                      <a:avLst/>
                      <a:gdLst>
                        <a:gd name="connsiteX0" fmla="*/ 34 w 9525"/>
                        <a:gd name="connsiteY0" fmla="*/ 3 h 40481"/>
                        <a:gd name="connsiteX1" fmla="*/ 34 w 9525"/>
                        <a:gd name="connsiteY1" fmla="*/ 40484 h 40481"/>
                      </a:gdLst>
                      <a:ahLst/>
                      <a:cxnLst>
                        <a:cxn ang="0">
                          <a:pos x="connsiteX0" y="connsiteY0"/>
                        </a:cxn>
                        <a:cxn ang="0">
                          <a:pos x="connsiteX1" y="connsiteY1"/>
                        </a:cxn>
                      </a:cxnLst>
                      <a:rect l="l" t="t" r="r" b="b"/>
                      <a:pathLst>
                        <a:path w="9525" h="40481">
                          <a:moveTo>
                            <a:pt x="34" y="3"/>
                          </a:moveTo>
                          <a:lnTo>
                            <a:pt x="34" y="4048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99" name="Freeform: Shape 1098">
                      <a:extLst>
                        <a:ext uri="{FF2B5EF4-FFF2-40B4-BE49-F238E27FC236}">
                          <a16:creationId xmlns:a16="http://schemas.microsoft.com/office/drawing/2014/main" id="{D2BD3E38-3106-2C60-B666-22E52486BBC1}"/>
                        </a:ext>
                      </a:extLst>
                    </p:cNvPr>
                    <p:cNvSpPr/>
                    <p:nvPr/>
                  </p:nvSpPr>
                  <p:spPr>
                    <a:xfrm>
                      <a:off x="3166517" y="2150039"/>
                      <a:ext cx="40481" cy="9525"/>
                    </a:xfrm>
                    <a:custGeom>
                      <a:avLst/>
                      <a:gdLst>
                        <a:gd name="connsiteX0" fmla="*/ 40515 w 40481"/>
                        <a:gd name="connsiteY0" fmla="*/ 3 h 9525"/>
                        <a:gd name="connsiteX1" fmla="*/ 34 w 40481"/>
                        <a:gd name="connsiteY1" fmla="*/ 3 h 9525"/>
                      </a:gdLst>
                      <a:ahLst/>
                      <a:cxnLst>
                        <a:cxn ang="0">
                          <a:pos x="connsiteX0" y="connsiteY0"/>
                        </a:cxn>
                        <a:cxn ang="0">
                          <a:pos x="connsiteX1" y="connsiteY1"/>
                        </a:cxn>
                      </a:cxnLst>
                      <a:rect l="l" t="t" r="r" b="b"/>
                      <a:pathLst>
                        <a:path w="40481" h="9525">
                          <a:moveTo>
                            <a:pt x="40515" y="3"/>
                          </a:moveTo>
                          <a:lnTo>
                            <a:pt x="34" y="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86" name="Graphic 3">
                    <a:extLst>
                      <a:ext uri="{FF2B5EF4-FFF2-40B4-BE49-F238E27FC236}">
                        <a16:creationId xmlns:a16="http://schemas.microsoft.com/office/drawing/2014/main" id="{47238A03-9AFE-8FAC-0F45-D2B32A43FE39}"/>
                      </a:ext>
                    </a:extLst>
                  </p:cNvPr>
                  <p:cNvGrpSpPr/>
                  <p:nvPr/>
                </p:nvGrpSpPr>
                <p:grpSpPr>
                  <a:xfrm>
                    <a:off x="1685751" y="1850814"/>
                    <a:ext cx="67413" cy="67538"/>
                    <a:chOff x="3038977" y="2129751"/>
                    <a:chExt cx="40481" cy="40481"/>
                  </a:xfrm>
                  <a:solidFill>
                    <a:srgbClr val="000000"/>
                  </a:solidFill>
                </p:grpSpPr>
                <p:sp>
                  <p:nvSpPr>
                    <p:cNvPr id="1096" name="Freeform: Shape 1095">
                      <a:extLst>
                        <a:ext uri="{FF2B5EF4-FFF2-40B4-BE49-F238E27FC236}">
                          <a16:creationId xmlns:a16="http://schemas.microsoft.com/office/drawing/2014/main" id="{D43F14F8-8A43-F6AA-5858-A86392F61B5F}"/>
                        </a:ext>
                      </a:extLst>
                    </p:cNvPr>
                    <p:cNvSpPr/>
                    <p:nvPr/>
                  </p:nvSpPr>
                  <p:spPr>
                    <a:xfrm>
                      <a:off x="3059266" y="2129751"/>
                      <a:ext cx="9525" cy="40481"/>
                    </a:xfrm>
                    <a:custGeom>
                      <a:avLst/>
                      <a:gdLst>
                        <a:gd name="connsiteX0" fmla="*/ 21 w 9525"/>
                        <a:gd name="connsiteY0" fmla="*/ 3 h 40481"/>
                        <a:gd name="connsiteX1" fmla="*/ 21 w 9525"/>
                        <a:gd name="connsiteY1" fmla="*/ 40484 h 40481"/>
                      </a:gdLst>
                      <a:ahLst/>
                      <a:cxnLst>
                        <a:cxn ang="0">
                          <a:pos x="connsiteX0" y="connsiteY0"/>
                        </a:cxn>
                        <a:cxn ang="0">
                          <a:pos x="connsiteX1" y="connsiteY1"/>
                        </a:cxn>
                      </a:cxnLst>
                      <a:rect l="l" t="t" r="r" b="b"/>
                      <a:pathLst>
                        <a:path w="9525" h="40481">
                          <a:moveTo>
                            <a:pt x="21" y="3"/>
                          </a:moveTo>
                          <a:lnTo>
                            <a:pt x="21" y="4048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97" name="Freeform: Shape 1096">
                      <a:extLst>
                        <a:ext uri="{FF2B5EF4-FFF2-40B4-BE49-F238E27FC236}">
                          <a16:creationId xmlns:a16="http://schemas.microsoft.com/office/drawing/2014/main" id="{2E41E1A7-30E6-4F31-3754-DEF6721DE1DD}"/>
                        </a:ext>
                      </a:extLst>
                    </p:cNvPr>
                    <p:cNvSpPr/>
                    <p:nvPr/>
                  </p:nvSpPr>
                  <p:spPr>
                    <a:xfrm>
                      <a:off x="3038977" y="2150039"/>
                      <a:ext cx="40481" cy="9525"/>
                    </a:xfrm>
                    <a:custGeom>
                      <a:avLst/>
                      <a:gdLst>
                        <a:gd name="connsiteX0" fmla="*/ 40502 w 40481"/>
                        <a:gd name="connsiteY0" fmla="*/ 3 h 9525"/>
                        <a:gd name="connsiteX1" fmla="*/ 21 w 40481"/>
                        <a:gd name="connsiteY1" fmla="*/ 3 h 9525"/>
                      </a:gdLst>
                      <a:ahLst/>
                      <a:cxnLst>
                        <a:cxn ang="0">
                          <a:pos x="connsiteX0" y="connsiteY0"/>
                        </a:cxn>
                        <a:cxn ang="0">
                          <a:pos x="connsiteX1" y="connsiteY1"/>
                        </a:cxn>
                      </a:cxnLst>
                      <a:rect l="l" t="t" r="r" b="b"/>
                      <a:pathLst>
                        <a:path w="40481" h="9525">
                          <a:moveTo>
                            <a:pt x="40502" y="3"/>
                          </a:moveTo>
                          <a:lnTo>
                            <a:pt x="21" y="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87" name="Graphic 3">
                    <a:extLst>
                      <a:ext uri="{FF2B5EF4-FFF2-40B4-BE49-F238E27FC236}">
                        <a16:creationId xmlns:a16="http://schemas.microsoft.com/office/drawing/2014/main" id="{B41FF6E1-DBC0-8251-C967-ABAF7B630A3B}"/>
                      </a:ext>
                    </a:extLst>
                  </p:cNvPr>
                  <p:cNvGrpSpPr/>
                  <p:nvPr/>
                </p:nvGrpSpPr>
                <p:grpSpPr>
                  <a:xfrm>
                    <a:off x="1643241" y="1850814"/>
                    <a:ext cx="67413" cy="67538"/>
                    <a:chOff x="3013450" y="2129751"/>
                    <a:chExt cx="40481" cy="40481"/>
                  </a:xfrm>
                  <a:solidFill>
                    <a:srgbClr val="000000"/>
                  </a:solidFill>
                </p:grpSpPr>
                <p:sp>
                  <p:nvSpPr>
                    <p:cNvPr id="1094" name="Freeform: Shape 1093">
                      <a:extLst>
                        <a:ext uri="{FF2B5EF4-FFF2-40B4-BE49-F238E27FC236}">
                          <a16:creationId xmlns:a16="http://schemas.microsoft.com/office/drawing/2014/main" id="{0BE5C39B-ED39-7168-B372-44D5ED9C7A3E}"/>
                        </a:ext>
                      </a:extLst>
                    </p:cNvPr>
                    <p:cNvSpPr/>
                    <p:nvPr/>
                  </p:nvSpPr>
                  <p:spPr>
                    <a:xfrm>
                      <a:off x="3033739" y="2129751"/>
                      <a:ext cx="9525" cy="40481"/>
                    </a:xfrm>
                    <a:custGeom>
                      <a:avLst/>
                      <a:gdLst>
                        <a:gd name="connsiteX0" fmla="*/ 18 w 9525"/>
                        <a:gd name="connsiteY0" fmla="*/ 3 h 40481"/>
                        <a:gd name="connsiteX1" fmla="*/ 18 w 9525"/>
                        <a:gd name="connsiteY1" fmla="*/ 40484 h 40481"/>
                      </a:gdLst>
                      <a:ahLst/>
                      <a:cxnLst>
                        <a:cxn ang="0">
                          <a:pos x="connsiteX0" y="connsiteY0"/>
                        </a:cxn>
                        <a:cxn ang="0">
                          <a:pos x="connsiteX1" y="connsiteY1"/>
                        </a:cxn>
                      </a:cxnLst>
                      <a:rect l="l" t="t" r="r" b="b"/>
                      <a:pathLst>
                        <a:path w="9525" h="40481">
                          <a:moveTo>
                            <a:pt x="18" y="3"/>
                          </a:moveTo>
                          <a:lnTo>
                            <a:pt x="18" y="4048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95" name="Freeform: Shape 1094">
                      <a:extLst>
                        <a:ext uri="{FF2B5EF4-FFF2-40B4-BE49-F238E27FC236}">
                          <a16:creationId xmlns:a16="http://schemas.microsoft.com/office/drawing/2014/main" id="{6F58D42E-4610-D2A9-43C1-4489BFCFD8E5}"/>
                        </a:ext>
                      </a:extLst>
                    </p:cNvPr>
                    <p:cNvSpPr/>
                    <p:nvPr/>
                  </p:nvSpPr>
                  <p:spPr>
                    <a:xfrm>
                      <a:off x="3013450" y="2150039"/>
                      <a:ext cx="40481" cy="9525"/>
                    </a:xfrm>
                    <a:custGeom>
                      <a:avLst/>
                      <a:gdLst>
                        <a:gd name="connsiteX0" fmla="*/ 40499 w 40481"/>
                        <a:gd name="connsiteY0" fmla="*/ 3 h 9525"/>
                        <a:gd name="connsiteX1" fmla="*/ 18 w 40481"/>
                        <a:gd name="connsiteY1" fmla="*/ 3 h 9525"/>
                      </a:gdLst>
                      <a:ahLst/>
                      <a:cxnLst>
                        <a:cxn ang="0">
                          <a:pos x="connsiteX0" y="connsiteY0"/>
                        </a:cxn>
                        <a:cxn ang="0">
                          <a:pos x="connsiteX1" y="connsiteY1"/>
                        </a:cxn>
                      </a:cxnLst>
                      <a:rect l="l" t="t" r="r" b="b"/>
                      <a:pathLst>
                        <a:path w="40481" h="9525">
                          <a:moveTo>
                            <a:pt x="40499" y="3"/>
                          </a:moveTo>
                          <a:lnTo>
                            <a:pt x="18" y="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88" name="Graphic 3">
                    <a:extLst>
                      <a:ext uri="{FF2B5EF4-FFF2-40B4-BE49-F238E27FC236}">
                        <a16:creationId xmlns:a16="http://schemas.microsoft.com/office/drawing/2014/main" id="{9DBD49A9-B741-4268-7525-2F8AB9BDB84E}"/>
                      </a:ext>
                    </a:extLst>
                  </p:cNvPr>
                  <p:cNvGrpSpPr/>
                  <p:nvPr/>
                </p:nvGrpSpPr>
                <p:grpSpPr>
                  <a:xfrm>
                    <a:off x="1637849" y="1850814"/>
                    <a:ext cx="67413" cy="67538"/>
                    <a:chOff x="3010212" y="2129751"/>
                    <a:chExt cx="40481" cy="40481"/>
                  </a:xfrm>
                  <a:solidFill>
                    <a:srgbClr val="000000"/>
                  </a:solidFill>
                </p:grpSpPr>
                <p:sp>
                  <p:nvSpPr>
                    <p:cNvPr id="1092" name="Freeform: Shape 1091">
                      <a:extLst>
                        <a:ext uri="{FF2B5EF4-FFF2-40B4-BE49-F238E27FC236}">
                          <a16:creationId xmlns:a16="http://schemas.microsoft.com/office/drawing/2014/main" id="{60E6E113-F4B0-06B0-2370-A0F5C465008E}"/>
                        </a:ext>
                      </a:extLst>
                    </p:cNvPr>
                    <p:cNvSpPr/>
                    <p:nvPr/>
                  </p:nvSpPr>
                  <p:spPr>
                    <a:xfrm>
                      <a:off x="3030500" y="2129751"/>
                      <a:ext cx="9525" cy="40481"/>
                    </a:xfrm>
                    <a:custGeom>
                      <a:avLst/>
                      <a:gdLst>
                        <a:gd name="connsiteX0" fmla="*/ 17 w 9525"/>
                        <a:gd name="connsiteY0" fmla="*/ 3 h 40481"/>
                        <a:gd name="connsiteX1" fmla="*/ 17 w 9525"/>
                        <a:gd name="connsiteY1" fmla="*/ 40484 h 40481"/>
                      </a:gdLst>
                      <a:ahLst/>
                      <a:cxnLst>
                        <a:cxn ang="0">
                          <a:pos x="connsiteX0" y="connsiteY0"/>
                        </a:cxn>
                        <a:cxn ang="0">
                          <a:pos x="connsiteX1" y="connsiteY1"/>
                        </a:cxn>
                      </a:cxnLst>
                      <a:rect l="l" t="t" r="r" b="b"/>
                      <a:pathLst>
                        <a:path w="9525" h="40481">
                          <a:moveTo>
                            <a:pt x="17" y="3"/>
                          </a:moveTo>
                          <a:lnTo>
                            <a:pt x="17" y="4048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93" name="Freeform: Shape 1092">
                      <a:extLst>
                        <a:ext uri="{FF2B5EF4-FFF2-40B4-BE49-F238E27FC236}">
                          <a16:creationId xmlns:a16="http://schemas.microsoft.com/office/drawing/2014/main" id="{E72B4921-BF54-D698-0BC1-BEB8885A82F7}"/>
                        </a:ext>
                      </a:extLst>
                    </p:cNvPr>
                    <p:cNvSpPr/>
                    <p:nvPr/>
                  </p:nvSpPr>
                  <p:spPr>
                    <a:xfrm>
                      <a:off x="3010212" y="2150039"/>
                      <a:ext cx="40481" cy="9525"/>
                    </a:xfrm>
                    <a:custGeom>
                      <a:avLst/>
                      <a:gdLst>
                        <a:gd name="connsiteX0" fmla="*/ 40499 w 40481"/>
                        <a:gd name="connsiteY0" fmla="*/ 3 h 9525"/>
                        <a:gd name="connsiteX1" fmla="*/ 17 w 40481"/>
                        <a:gd name="connsiteY1" fmla="*/ 3 h 9525"/>
                      </a:gdLst>
                      <a:ahLst/>
                      <a:cxnLst>
                        <a:cxn ang="0">
                          <a:pos x="connsiteX0" y="connsiteY0"/>
                        </a:cxn>
                        <a:cxn ang="0">
                          <a:pos x="connsiteX1" y="connsiteY1"/>
                        </a:cxn>
                      </a:cxnLst>
                      <a:rect l="l" t="t" r="r" b="b"/>
                      <a:pathLst>
                        <a:path w="40481" h="9525">
                          <a:moveTo>
                            <a:pt x="40499" y="3"/>
                          </a:moveTo>
                          <a:lnTo>
                            <a:pt x="17" y="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89" name="Graphic 3">
                    <a:extLst>
                      <a:ext uri="{FF2B5EF4-FFF2-40B4-BE49-F238E27FC236}">
                        <a16:creationId xmlns:a16="http://schemas.microsoft.com/office/drawing/2014/main" id="{28EF76E6-66AE-6617-3610-0237D7C3CCAB}"/>
                      </a:ext>
                    </a:extLst>
                  </p:cNvPr>
                  <p:cNvGrpSpPr/>
                  <p:nvPr/>
                </p:nvGrpSpPr>
                <p:grpSpPr>
                  <a:xfrm>
                    <a:off x="2359566" y="1996696"/>
                    <a:ext cx="67413" cy="67538"/>
                    <a:chOff x="3443599" y="2217190"/>
                    <a:chExt cx="40481" cy="40481"/>
                  </a:xfrm>
                  <a:solidFill>
                    <a:srgbClr val="000000"/>
                  </a:solidFill>
                </p:grpSpPr>
                <p:sp>
                  <p:nvSpPr>
                    <p:cNvPr id="1090" name="Freeform: Shape 1089">
                      <a:extLst>
                        <a:ext uri="{FF2B5EF4-FFF2-40B4-BE49-F238E27FC236}">
                          <a16:creationId xmlns:a16="http://schemas.microsoft.com/office/drawing/2014/main" id="{8248A10A-FBDE-50BC-6F06-F10DB497B200}"/>
                        </a:ext>
                      </a:extLst>
                    </p:cNvPr>
                    <p:cNvSpPr/>
                    <p:nvPr/>
                  </p:nvSpPr>
                  <p:spPr>
                    <a:xfrm>
                      <a:off x="3463888" y="2217190"/>
                      <a:ext cx="9525" cy="40481"/>
                    </a:xfrm>
                    <a:custGeom>
                      <a:avLst/>
                      <a:gdLst>
                        <a:gd name="connsiteX0" fmla="*/ 63 w 9525"/>
                        <a:gd name="connsiteY0" fmla="*/ 12 h 40481"/>
                        <a:gd name="connsiteX1" fmla="*/ 63 w 9525"/>
                        <a:gd name="connsiteY1" fmla="*/ 40493 h 40481"/>
                      </a:gdLst>
                      <a:ahLst/>
                      <a:cxnLst>
                        <a:cxn ang="0">
                          <a:pos x="connsiteX0" y="connsiteY0"/>
                        </a:cxn>
                        <a:cxn ang="0">
                          <a:pos x="connsiteX1" y="connsiteY1"/>
                        </a:cxn>
                      </a:cxnLst>
                      <a:rect l="l" t="t" r="r" b="b"/>
                      <a:pathLst>
                        <a:path w="9525" h="40481">
                          <a:moveTo>
                            <a:pt x="63" y="12"/>
                          </a:moveTo>
                          <a:lnTo>
                            <a:pt x="63" y="4049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91" name="Freeform: Shape 1090">
                      <a:extLst>
                        <a:ext uri="{FF2B5EF4-FFF2-40B4-BE49-F238E27FC236}">
                          <a16:creationId xmlns:a16="http://schemas.microsoft.com/office/drawing/2014/main" id="{F60951E0-3394-B3DC-0D84-19171063B22B}"/>
                        </a:ext>
                      </a:extLst>
                    </p:cNvPr>
                    <p:cNvSpPr/>
                    <p:nvPr/>
                  </p:nvSpPr>
                  <p:spPr>
                    <a:xfrm>
                      <a:off x="3443599" y="2237479"/>
                      <a:ext cx="40481" cy="9525"/>
                    </a:xfrm>
                    <a:custGeom>
                      <a:avLst/>
                      <a:gdLst>
                        <a:gd name="connsiteX0" fmla="*/ 40544 w 40481"/>
                        <a:gd name="connsiteY0" fmla="*/ 12 h 9525"/>
                        <a:gd name="connsiteX1" fmla="*/ 63 w 40481"/>
                        <a:gd name="connsiteY1" fmla="*/ 12 h 9525"/>
                      </a:gdLst>
                      <a:ahLst/>
                      <a:cxnLst>
                        <a:cxn ang="0">
                          <a:pos x="connsiteX0" y="connsiteY0"/>
                        </a:cxn>
                        <a:cxn ang="0">
                          <a:pos x="connsiteX1" y="connsiteY1"/>
                        </a:cxn>
                      </a:cxnLst>
                      <a:rect l="l" t="t" r="r" b="b"/>
                      <a:pathLst>
                        <a:path w="40481" h="9525">
                          <a:moveTo>
                            <a:pt x="40544" y="12"/>
                          </a:moveTo>
                          <a:lnTo>
                            <a:pt x="63" y="1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grpSp>
        </p:grpSp>
        <p:sp>
          <p:nvSpPr>
            <p:cNvPr id="1885" name="TextBox 1884">
              <a:extLst>
                <a:ext uri="{FF2B5EF4-FFF2-40B4-BE49-F238E27FC236}">
                  <a16:creationId xmlns:a16="http://schemas.microsoft.com/office/drawing/2014/main" id="{4308462E-CB10-EAC7-02D1-B174200E8161}"/>
                </a:ext>
              </a:extLst>
            </p:cNvPr>
            <p:cNvSpPr txBox="1"/>
            <p:nvPr/>
          </p:nvSpPr>
          <p:spPr>
            <a:xfrm>
              <a:off x="1961708" y="3914219"/>
              <a:ext cx="1600867" cy="287258"/>
            </a:xfrm>
            <a:prstGeom prst="rect">
              <a:avLst/>
            </a:prstGeom>
            <a:noFill/>
          </p:spPr>
          <p:txBody>
            <a:bodyPr wrap="none" lIns="0" tIns="0" rIns="0" bIns="0" rtlCol="0" anchor="ctr" anchorCtr="0">
              <a:spAutoFit/>
            </a:bodyPr>
            <a:lstStyle/>
            <a:p>
              <a:r>
                <a:rPr lang="en-GB" sz="1400">
                  <a:solidFill>
                    <a:srgbClr val="000000"/>
                  </a:solidFill>
                  <a:latin typeface="Arial Narrow" panose="020B0606020202030204" pitchFamily="34" charset="0"/>
                </a:rPr>
                <a:t>Dato-</a:t>
              </a:r>
              <a:r>
                <a:rPr lang="en-GB" sz="1400" err="1">
                  <a:solidFill>
                    <a:srgbClr val="000000"/>
                  </a:solidFill>
                  <a:latin typeface="Arial Narrow" panose="020B0606020202030204" pitchFamily="34" charset="0"/>
                </a:rPr>
                <a:t>DXd</a:t>
              </a:r>
              <a:r>
                <a:rPr lang="en-GB" sz="1400">
                  <a:solidFill>
                    <a:srgbClr val="000000"/>
                  </a:solidFill>
                  <a:latin typeface="Arial Narrow" panose="020B0606020202030204" pitchFamily="34" charset="0"/>
                </a:rPr>
                <a:t> (n=365)</a:t>
              </a:r>
            </a:p>
          </p:txBody>
        </p:sp>
        <p:sp>
          <p:nvSpPr>
            <p:cNvPr id="1886" name="TextBox 1885">
              <a:extLst>
                <a:ext uri="{FF2B5EF4-FFF2-40B4-BE49-F238E27FC236}">
                  <a16:creationId xmlns:a16="http://schemas.microsoft.com/office/drawing/2014/main" id="{1DF43CFD-E4D6-0EFA-1CDF-657ABD0831D4}"/>
                </a:ext>
              </a:extLst>
            </p:cNvPr>
            <p:cNvSpPr txBox="1"/>
            <p:nvPr/>
          </p:nvSpPr>
          <p:spPr>
            <a:xfrm>
              <a:off x="1961709" y="4174282"/>
              <a:ext cx="1077217" cy="287258"/>
            </a:xfrm>
            <a:prstGeom prst="rect">
              <a:avLst/>
            </a:prstGeom>
            <a:noFill/>
          </p:spPr>
          <p:txBody>
            <a:bodyPr wrap="none" lIns="0" tIns="0" rIns="0" bIns="0" rtlCol="0" anchor="ctr" anchorCtr="0">
              <a:spAutoFit/>
            </a:bodyPr>
            <a:lstStyle/>
            <a:p>
              <a:r>
                <a:rPr lang="en-GB" sz="1400">
                  <a:solidFill>
                    <a:srgbClr val="000000"/>
                  </a:solidFill>
                  <a:latin typeface="Arial Narrow" panose="020B0606020202030204" pitchFamily="34" charset="0"/>
                </a:rPr>
                <a:t>ICC (n=367)</a:t>
              </a:r>
            </a:p>
          </p:txBody>
        </p:sp>
        <p:cxnSp>
          <p:nvCxnSpPr>
            <p:cNvPr id="1887" name="Straight Connector 1886">
              <a:extLst>
                <a:ext uri="{FF2B5EF4-FFF2-40B4-BE49-F238E27FC236}">
                  <a16:creationId xmlns:a16="http://schemas.microsoft.com/office/drawing/2014/main" id="{C10220B9-55A7-24B0-3E94-923E556D8172}"/>
                </a:ext>
              </a:extLst>
            </p:cNvPr>
            <p:cNvCxnSpPr>
              <a:cxnSpLocks/>
            </p:cNvCxnSpPr>
            <p:nvPr/>
          </p:nvCxnSpPr>
          <p:spPr>
            <a:xfrm>
              <a:off x="1642025" y="4056684"/>
              <a:ext cx="258242" cy="0"/>
            </a:xfrm>
            <a:prstGeom prst="line">
              <a:avLst/>
            </a:prstGeom>
            <a:noFill/>
            <a:ln w="15875" cap="flat" cmpd="sng" algn="ctr">
              <a:solidFill>
                <a:srgbClr val="6E1E50"/>
              </a:solidFill>
              <a:prstDash val="solid"/>
              <a:miter lim="800000"/>
            </a:ln>
            <a:effectLst/>
          </p:spPr>
        </p:cxnSp>
        <p:cxnSp>
          <p:nvCxnSpPr>
            <p:cNvPr id="1888" name="Straight Connector 1887">
              <a:extLst>
                <a:ext uri="{FF2B5EF4-FFF2-40B4-BE49-F238E27FC236}">
                  <a16:creationId xmlns:a16="http://schemas.microsoft.com/office/drawing/2014/main" id="{1470125F-E5A8-6270-BFA6-CE4E66806FA6}"/>
                </a:ext>
              </a:extLst>
            </p:cNvPr>
            <p:cNvCxnSpPr>
              <a:cxnSpLocks/>
            </p:cNvCxnSpPr>
            <p:nvPr/>
          </p:nvCxnSpPr>
          <p:spPr>
            <a:xfrm>
              <a:off x="1642025" y="4316748"/>
              <a:ext cx="258242" cy="0"/>
            </a:xfrm>
            <a:prstGeom prst="line">
              <a:avLst/>
            </a:prstGeom>
            <a:noFill/>
            <a:ln w="15875" cap="flat" cmpd="sng" algn="ctr">
              <a:solidFill>
                <a:srgbClr val="1E325F">
                  <a:lumMod val="60000"/>
                  <a:lumOff val="40000"/>
                </a:srgbClr>
              </a:solidFill>
              <a:prstDash val="solid"/>
              <a:miter lim="800000"/>
            </a:ln>
            <a:effectLst/>
          </p:spPr>
        </p:cxnSp>
      </p:grpSp>
      <p:sp>
        <p:nvSpPr>
          <p:cNvPr id="14" name="TextBox 13">
            <a:extLst>
              <a:ext uri="{FF2B5EF4-FFF2-40B4-BE49-F238E27FC236}">
                <a16:creationId xmlns:a16="http://schemas.microsoft.com/office/drawing/2014/main" id="{52388C63-67C0-57D3-E8AC-55B65F08E9C1}"/>
              </a:ext>
            </a:extLst>
          </p:cNvPr>
          <p:cNvSpPr txBox="1"/>
          <p:nvPr/>
        </p:nvSpPr>
        <p:spPr>
          <a:xfrm>
            <a:off x="1400628" y="5837922"/>
            <a:ext cx="10301140" cy="784830"/>
          </a:xfrm>
          <a:prstGeom prst="rect">
            <a:avLst/>
          </a:prstGeom>
          <a:noFill/>
        </p:spPr>
        <p:txBody>
          <a:bodyPr wrap="square" rtlCol="0">
            <a:spAutoFit/>
          </a:bodyPr>
          <a:lstStyle/>
          <a:p>
            <a:r>
              <a:rPr lang="en-US" sz="900">
                <a:solidFill>
                  <a:schemeClr val="bg2">
                    <a:lumMod val="10000"/>
                  </a:schemeClr>
                </a:solidFill>
              </a:rPr>
              <a:t>Data cutoff: July 24, 2024.</a:t>
            </a:r>
            <a:br>
              <a:rPr lang="en-US" sz="900">
                <a:solidFill>
                  <a:schemeClr val="bg2">
                    <a:lumMod val="10000"/>
                  </a:schemeClr>
                </a:solidFill>
              </a:rPr>
            </a:br>
            <a:r>
              <a:rPr lang="en-US" sz="900">
                <a:solidFill>
                  <a:schemeClr val="bg2">
                    <a:lumMod val="10000"/>
                  </a:schemeClr>
                </a:solidFill>
              </a:rPr>
              <a:t>Pistilli B, et al. ESMO Virtual Plenary 2025. Abstract VP1-2025.</a:t>
            </a:r>
            <a:br>
              <a:rPr lang="en-US" sz="900">
                <a:solidFill>
                  <a:schemeClr val="bg2">
                    <a:lumMod val="10000"/>
                  </a:schemeClr>
                </a:solidFill>
              </a:rPr>
            </a:br>
            <a:r>
              <a:rPr lang="en-US" sz="900">
                <a:solidFill>
                  <a:schemeClr val="bg2">
                    <a:lumMod val="10000"/>
                  </a:schemeClr>
                </a:solidFill>
              </a:rPr>
              <a:t>Robins JM. American Statistical Association; 1993:24-33.  </a:t>
            </a:r>
          </a:p>
          <a:p>
            <a:r>
              <a:rPr lang="en-US" sz="900">
                <a:solidFill>
                  <a:schemeClr val="bg2">
                    <a:lumMod val="10000"/>
                  </a:schemeClr>
                </a:solidFill>
              </a:rPr>
              <a:t>Robins JM, Finkelstein DM. </a:t>
            </a:r>
            <a:r>
              <a:rPr lang="en-US" sz="900" i="1">
                <a:solidFill>
                  <a:schemeClr val="bg2">
                    <a:lumMod val="10000"/>
                  </a:schemeClr>
                </a:solidFill>
              </a:rPr>
              <a:t>Biometrics. </a:t>
            </a:r>
            <a:r>
              <a:rPr lang="en-US" sz="900">
                <a:solidFill>
                  <a:schemeClr val="bg2">
                    <a:lumMod val="10000"/>
                  </a:schemeClr>
                </a:solidFill>
              </a:rPr>
              <a:t>2000;56(3):779-788.</a:t>
            </a:r>
          </a:p>
          <a:p>
            <a:r>
              <a:rPr lang="en-US" sz="900">
                <a:solidFill>
                  <a:schemeClr val="bg2">
                    <a:lumMod val="10000"/>
                  </a:schemeClr>
                </a:solidFill>
              </a:rPr>
              <a:t>Sherry AD, et al. </a:t>
            </a:r>
            <a:r>
              <a:rPr lang="en-US" sz="900" i="1">
                <a:solidFill>
                  <a:schemeClr val="bg2">
                    <a:lumMod val="10000"/>
                  </a:schemeClr>
                </a:solidFill>
              </a:rPr>
              <a:t>BMJ Oncology. </a:t>
            </a:r>
            <a:r>
              <a:rPr lang="en-US" sz="900">
                <a:solidFill>
                  <a:schemeClr val="bg2">
                    <a:lumMod val="10000"/>
                  </a:schemeClr>
                </a:solidFill>
              </a:rPr>
              <a:t>2024;3:e000322.</a:t>
            </a:r>
          </a:p>
        </p:txBody>
      </p:sp>
      <p:graphicFrame>
        <p:nvGraphicFramePr>
          <p:cNvPr id="4" name="Content Placeholder 8">
            <a:extLst>
              <a:ext uri="{FF2B5EF4-FFF2-40B4-BE49-F238E27FC236}">
                <a16:creationId xmlns:a16="http://schemas.microsoft.com/office/drawing/2014/main" id="{4AF19A8F-7318-4FBA-B07E-F3ABC6EC9916}"/>
              </a:ext>
            </a:extLst>
          </p:cNvPr>
          <p:cNvGraphicFramePr>
            <a:graphicFrameLocks/>
          </p:cNvGraphicFramePr>
          <p:nvPr>
            <p:extLst>
              <p:ext uri="{D42A27DB-BD31-4B8C-83A1-F6EECF244321}">
                <p14:modId xmlns:p14="http://schemas.microsoft.com/office/powerpoint/2010/main" val="2311986688"/>
              </p:ext>
            </p:extLst>
          </p:nvPr>
        </p:nvGraphicFramePr>
        <p:xfrm>
          <a:off x="6324600" y="2473921"/>
          <a:ext cx="4165553" cy="1127784"/>
        </p:xfrm>
        <a:graphic>
          <a:graphicData uri="http://schemas.openxmlformats.org/drawingml/2006/table">
            <a:tbl>
              <a:tblPr firstRow="1" bandRow="1">
                <a:tableStyleId>{5C22544A-7EE6-4342-B048-85BDC9FD1C3A}</a:tableStyleId>
              </a:tblPr>
              <a:tblGrid>
                <a:gridCol w="2030708">
                  <a:extLst>
                    <a:ext uri="{9D8B030D-6E8A-4147-A177-3AD203B41FA5}">
                      <a16:colId xmlns:a16="http://schemas.microsoft.com/office/drawing/2014/main" val="2275183721"/>
                    </a:ext>
                  </a:extLst>
                </a:gridCol>
                <a:gridCol w="1118854">
                  <a:extLst>
                    <a:ext uri="{9D8B030D-6E8A-4147-A177-3AD203B41FA5}">
                      <a16:colId xmlns:a16="http://schemas.microsoft.com/office/drawing/2014/main" val="20001"/>
                    </a:ext>
                  </a:extLst>
                </a:gridCol>
                <a:gridCol w="1015991">
                  <a:extLst>
                    <a:ext uri="{9D8B030D-6E8A-4147-A177-3AD203B41FA5}">
                      <a16:colId xmlns:a16="http://schemas.microsoft.com/office/drawing/2014/main" val="2836121545"/>
                    </a:ext>
                  </a:extLst>
                </a:gridCol>
              </a:tblGrid>
              <a:tr h="1752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a:solidFill>
                          <a:schemeClr val="bg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altLang="zh-CN" sz="1400" u="none" strike="noStrike" kern="1200" cap="none">
                          <a:solidFill>
                            <a:schemeClr val="bg1"/>
                          </a:solidFill>
                          <a:latin typeface="Arial" panose="020B0604020202020204" pitchFamily="34" charset="0"/>
                          <a:ea typeface="+mn-ea"/>
                          <a:cs typeface="Arial" panose="020B0604020202020204" pitchFamily="34" charset="0"/>
                          <a:sym typeface="Arial"/>
                        </a:rPr>
                        <a:t>Dato-</a:t>
                      </a:r>
                      <a:r>
                        <a:rPr lang="en-US" altLang="zh-CN" sz="1400" u="none" strike="noStrike" kern="1200" cap="none" err="1">
                          <a:solidFill>
                            <a:schemeClr val="bg1"/>
                          </a:solidFill>
                          <a:latin typeface="Arial" panose="020B0604020202020204" pitchFamily="34" charset="0"/>
                          <a:ea typeface="+mn-ea"/>
                          <a:cs typeface="Arial" panose="020B0604020202020204" pitchFamily="34" charset="0"/>
                          <a:sym typeface="Arial"/>
                        </a:rPr>
                        <a:t>DXd</a:t>
                      </a:r>
                      <a:endParaRPr lang="en-GB" altLang="zh-CN" sz="1400" u="none" strike="noStrike" kern="1200" cap="none">
                        <a:solidFill>
                          <a:schemeClr val="bg1"/>
                        </a:solidFill>
                        <a:latin typeface="Arial" panose="020B0604020202020204" pitchFamily="34" charset="0"/>
                        <a:ea typeface="+mn-ea"/>
                        <a:cs typeface="Arial" panose="020B0604020202020204" pitchFamily="34" charset="0"/>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81122"/>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defRPr/>
                      </a:pPr>
                      <a:r>
                        <a:rPr lang="en-US" altLang="zh-CN" sz="1400" u="none" strike="noStrike" kern="1200" cap="none">
                          <a:solidFill>
                            <a:schemeClr val="bg1"/>
                          </a:solidFill>
                          <a:latin typeface="Arial" panose="020B0604020202020204" pitchFamily="34" charset="0"/>
                          <a:ea typeface="+mn-ea"/>
                          <a:cs typeface="Arial" panose="020B0604020202020204" pitchFamily="34" charset="0"/>
                          <a:sym typeface="Arial"/>
                        </a:rPr>
                        <a:t>ICC</a:t>
                      </a:r>
                      <a:endParaRPr lang="en-GB" altLang="zh-CN" sz="1400" u="none" strike="noStrike" kern="1200" cap="none">
                        <a:solidFill>
                          <a:schemeClr val="bg1"/>
                        </a:solidFill>
                        <a:latin typeface="Arial" panose="020B0604020202020204" pitchFamily="34" charset="0"/>
                        <a:ea typeface="+mn-ea"/>
                        <a:cs typeface="Arial" panose="020B0604020202020204" pitchFamily="34" charset="0"/>
                        <a:sym typeface="Arial"/>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74C7"/>
                    </a:solidFill>
                  </a:tcPr>
                </a:tc>
                <a:extLst>
                  <a:ext uri="{0D108BD9-81ED-4DB2-BD59-A6C34878D82A}">
                    <a16:rowId xmlns:a16="http://schemas.microsoft.com/office/drawing/2014/main" val="10000"/>
                  </a:ext>
                </a:extLst>
              </a:tr>
              <a:tr h="266209">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1400" b="1" u="none" strike="noStrike" kern="1200" cap="none">
                          <a:solidFill>
                            <a:schemeClr val="tx1"/>
                          </a:solidFill>
                          <a:latin typeface="Arial" panose="020B0604020202020204" pitchFamily="34" charset="0"/>
                          <a:ea typeface="+mn-ea"/>
                          <a:cs typeface="Arial" panose="020B0604020202020204" pitchFamily="34" charset="0"/>
                        </a:rPr>
                        <a:t>OS events, n (%)</a:t>
                      </a:r>
                    </a:p>
                  </a:txBody>
                  <a:tcPr marL="68588" marR="68588" marT="34294" marB="3429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GB" altLang="zh-CN" sz="14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t>195 (53)</a:t>
                      </a: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altLang="zh-CN" sz="1400" b="0" u="none" strike="noStrike" kern="1200" cap="none">
                          <a:solidFill>
                            <a:schemeClr val="tx1"/>
                          </a:solidFill>
                          <a:latin typeface="Arial" panose="020B0604020202020204" pitchFamily="34" charset="0"/>
                          <a:ea typeface="+mn-ea"/>
                          <a:cs typeface="Arial" panose="020B0604020202020204" pitchFamily="34" charset="0"/>
                        </a:rPr>
                        <a:t>177 (48)</a:t>
                      </a:r>
                      <a:endParaRPr lang="zh-CN" altLang="en-US" sz="1400" b="0" u="none" strike="noStrike" kern="1200" cap="none">
                        <a:solidFill>
                          <a:schemeClr val="tx1"/>
                        </a:solidFill>
                        <a:latin typeface="Arial" panose="020B0604020202020204" pitchFamily="34" charset="0"/>
                        <a:ea typeface="+mn-ea"/>
                        <a:cs typeface="Arial" panose="020B0604020202020204" pitchFamily="34" charset="0"/>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685701749"/>
                  </a:ext>
                </a:extLst>
              </a:tr>
              <a:tr h="152400">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1400" b="1" u="none" strike="noStrike" kern="1200" cap="none">
                          <a:solidFill>
                            <a:schemeClr val="tx1"/>
                          </a:solidFill>
                          <a:latin typeface="Arial" panose="020B0604020202020204" pitchFamily="34" charset="0"/>
                          <a:ea typeface="+mn-ea"/>
                          <a:cs typeface="Arial" panose="020B0604020202020204" pitchFamily="34" charset="0"/>
                        </a:rPr>
                        <a:t>Median OS, months</a:t>
                      </a:r>
                    </a:p>
                  </a:txBody>
                  <a:tcPr marL="68588" marR="68588" marT="34294" marB="3429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GB" altLang="zh-CN" sz="14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t>19.1</a:t>
                      </a: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altLang="zh-CN" sz="1400" b="0" u="none" strike="noStrike" kern="1200" cap="none" dirty="0">
                          <a:solidFill>
                            <a:schemeClr val="tx1"/>
                          </a:solidFill>
                          <a:latin typeface="Arial" panose="020B0604020202020204" pitchFamily="34" charset="0"/>
                          <a:ea typeface="+mn-ea"/>
                          <a:cs typeface="Arial" panose="020B0604020202020204" pitchFamily="34" charset="0"/>
                        </a:rPr>
                        <a:t>17.5</a:t>
                      </a:r>
                      <a:endParaRPr lang="zh-CN" altLang="en-US" sz="1400" b="0" u="none" strike="noStrike" kern="1200" cap="none" dirty="0">
                        <a:solidFill>
                          <a:schemeClr val="tx1"/>
                        </a:solidFill>
                        <a:latin typeface="Arial" panose="020B0604020202020204" pitchFamily="34" charset="0"/>
                        <a:ea typeface="+mn-ea"/>
                        <a:cs typeface="Arial" panose="020B0604020202020204" pitchFamily="34" charset="0"/>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175224">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1400" b="1" u="none" strike="noStrike" kern="1200" cap="none">
                          <a:solidFill>
                            <a:schemeClr val="tx1"/>
                          </a:solidFill>
                          <a:latin typeface="Arial" panose="020B0604020202020204" pitchFamily="34" charset="0"/>
                          <a:ea typeface="+mn-ea"/>
                          <a:cs typeface="Arial" panose="020B0604020202020204" pitchFamily="34" charset="0"/>
                        </a:rPr>
                        <a:t>HR (95% CI)</a:t>
                      </a:r>
                    </a:p>
                  </a:txBody>
                  <a:tcPr marL="68588" marR="68588" marT="34294" marB="3429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gridSpan="2">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1400" b="0" u="none" strike="noStrike" kern="1200" cap="none" dirty="0">
                          <a:solidFill>
                            <a:schemeClr val="tx1"/>
                          </a:solidFill>
                          <a:latin typeface="Arial" panose="020B0604020202020204" pitchFamily="34" charset="0"/>
                          <a:ea typeface="+mn-ea"/>
                          <a:cs typeface="Arial" panose="020B0604020202020204" pitchFamily="34" charset="0"/>
                        </a:rPr>
                        <a:t>0.86 (0.70–1.06)</a:t>
                      </a: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endParaRPr lang="zh-CN" altLang="en-US" sz="900" b="0" u="none" strike="noStrike" kern="1200" cap="none">
                        <a:solidFill>
                          <a:schemeClr val="tx1"/>
                        </a:solidFill>
                        <a:latin typeface="Arial" panose="020B0604020202020204" pitchFamily="34" charset="0"/>
                        <a:ea typeface="+mn-ea"/>
                        <a:cs typeface="Arial" panose="020B0604020202020204" pitchFamily="34" charset="0"/>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810530"/>
                  </a:ext>
                </a:extLst>
              </a:tr>
            </a:tbl>
          </a:graphicData>
        </a:graphic>
      </p:graphicFrame>
    </p:spTree>
    <p:extLst>
      <p:ext uri="{BB962C8B-B14F-4D97-AF65-F5344CB8AC3E}">
        <p14:creationId xmlns:p14="http://schemas.microsoft.com/office/powerpoint/2010/main" val="30327488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D74D350-F09F-3638-546A-09BBCA82F909}"/>
              </a:ext>
            </a:extLst>
          </p:cNvPr>
          <p:cNvSpPr>
            <a:spLocks noGrp="1"/>
          </p:cNvSpPr>
          <p:nvPr>
            <p:ph type="title"/>
          </p:nvPr>
        </p:nvSpPr>
        <p:spPr>
          <a:xfrm>
            <a:off x="838200" y="415229"/>
            <a:ext cx="10515600" cy="871393"/>
          </a:xfrm>
        </p:spPr>
        <p:txBody>
          <a:bodyPr>
            <a:normAutofit fontScale="90000"/>
          </a:bodyPr>
          <a:lstStyle/>
          <a:p>
            <a:r>
              <a:rPr lang="en-US"/>
              <a:t>TROPION-Breast01: </a:t>
            </a:r>
            <a:r>
              <a:rPr lang="en-GB"/>
              <a:t>TTD in Global Health Status/Quality of Life</a:t>
            </a:r>
            <a:endParaRPr lang="en-US"/>
          </a:p>
        </p:txBody>
      </p:sp>
      <p:graphicFrame>
        <p:nvGraphicFramePr>
          <p:cNvPr id="3" name="Table 15">
            <a:extLst>
              <a:ext uri="{FF2B5EF4-FFF2-40B4-BE49-F238E27FC236}">
                <a16:creationId xmlns:a16="http://schemas.microsoft.com/office/drawing/2014/main" id="{37C9BB1B-95AD-2E3B-F395-52E45DD4B276}"/>
              </a:ext>
            </a:extLst>
          </p:cNvPr>
          <p:cNvGraphicFramePr>
            <a:graphicFrameLocks noGrp="1"/>
          </p:cNvGraphicFramePr>
          <p:nvPr>
            <p:extLst>
              <p:ext uri="{D42A27DB-BD31-4B8C-83A1-F6EECF244321}">
                <p14:modId xmlns:p14="http://schemas.microsoft.com/office/powerpoint/2010/main" val="3220772692"/>
              </p:ext>
            </p:extLst>
          </p:nvPr>
        </p:nvGraphicFramePr>
        <p:xfrm>
          <a:off x="1847850" y="4971790"/>
          <a:ext cx="8490694" cy="760570"/>
        </p:xfrm>
        <a:graphic>
          <a:graphicData uri="http://schemas.openxmlformats.org/drawingml/2006/table">
            <a:tbl>
              <a:tblPr firstRow="1" bandRow="1"/>
              <a:tblGrid>
                <a:gridCol w="1656000">
                  <a:extLst>
                    <a:ext uri="{9D8B030D-6E8A-4147-A177-3AD203B41FA5}">
                      <a16:colId xmlns:a16="http://schemas.microsoft.com/office/drawing/2014/main" val="988143280"/>
                    </a:ext>
                  </a:extLst>
                </a:gridCol>
                <a:gridCol w="1080000">
                  <a:extLst>
                    <a:ext uri="{9D8B030D-6E8A-4147-A177-3AD203B41FA5}">
                      <a16:colId xmlns:a16="http://schemas.microsoft.com/office/drawing/2014/main" val="1225732221"/>
                    </a:ext>
                  </a:extLst>
                </a:gridCol>
                <a:gridCol w="1080000">
                  <a:extLst>
                    <a:ext uri="{9D8B030D-6E8A-4147-A177-3AD203B41FA5}">
                      <a16:colId xmlns:a16="http://schemas.microsoft.com/office/drawing/2014/main" val="1340375349"/>
                    </a:ext>
                  </a:extLst>
                </a:gridCol>
                <a:gridCol w="1257347">
                  <a:extLst>
                    <a:ext uri="{9D8B030D-6E8A-4147-A177-3AD203B41FA5}">
                      <a16:colId xmlns:a16="http://schemas.microsoft.com/office/drawing/2014/main" val="1616823347"/>
                    </a:ext>
                  </a:extLst>
                </a:gridCol>
                <a:gridCol w="1080000">
                  <a:extLst>
                    <a:ext uri="{9D8B030D-6E8A-4147-A177-3AD203B41FA5}">
                      <a16:colId xmlns:a16="http://schemas.microsoft.com/office/drawing/2014/main" val="2707508658"/>
                    </a:ext>
                  </a:extLst>
                </a:gridCol>
                <a:gridCol w="1080000">
                  <a:extLst>
                    <a:ext uri="{9D8B030D-6E8A-4147-A177-3AD203B41FA5}">
                      <a16:colId xmlns:a16="http://schemas.microsoft.com/office/drawing/2014/main" val="1000586413"/>
                    </a:ext>
                  </a:extLst>
                </a:gridCol>
                <a:gridCol w="1257347">
                  <a:extLst>
                    <a:ext uri="{9D8B030D-6E8A-4147-A177-3AD203B41FA5}">
                      <a16:colId xmlns:a16="http://schemas.microsoft.com/office/drawing/2014/main" val="1871110105"/>
                    </a:ext>
                  </a:extLst>
                </a:gridCol>
              </a:tblGrid>
              <a:tr h="351469">
                <a:tc rowSpan="2">
                  <a:txBody>
                    <a:bodyPr/>
                    <a:lstStyle>
                      <a:lvl1pPr marL="0" algn="l" defTabSz="457200" rtl="0" eaLnBrk="1" latinLnBrk="0" hangingPunct="1">
                        <a:defRPr sz="1800" b="1" kern="1200">
                          <a:solidFill>
                            <a:schemeClr val="tx1"/>
                          </a:solidFill>
                          <a:latin typeface="Calibri"/>
                        </a:defRPr>
                      </a:lvl1pPr>
                      <a:lvl2pPr marL="457200" algn="l" defTabSz="457200" rtl="0" eaLnBrk="1" latinLnBrk="0" hangingPunct="1">
                        <a:defRPr sz="1800" b="1" kern="1200">
                          <a:solidFill>
                            <a:schemeClr val="tx1"/>
                          </a:solidFill>
                          <a:latin typeface="Calibri"/>
                        </a:defRPr>
                      </a:lvl2pPr>
                      <a:lvl3pPr marL="914400" algn="l" defTabSz="457200" rtl="0" eaLnBrk="1" latinLnBrk="0" hangingPunct="1">
                        <a:defRPr sz="1800" b="1" kern="1200">
                          <a:solidFill>
                            <a:schemeClr val="tx1"/>
                          </a:solidFill>
                          <a:latin typeface="Calibri"/>
                        </a:defRPr>
                      </a:lvl3pPr>
                      <a:lvl4pPr marL="1371600" algn="l" defTabSz="457200" rtl="0" eaLnBrk="1" latinLnBrk="0" hangingPunct="1">
                        <a:defRPr sz="1800" b="1" kern="1200">
                          <a:solidFill>
                            <a:schemeClr val="tx1"/>
                          </a:solidFill>
                          <a:latin typeface="Calibri"/>
                        </a:defRPr>
                      </a:lvl4pPr>
                      <a:lvl5pPr marL="1828800" algn="l" defTabSz="457200" rtl="0" eaLnBrk="1" latinLnBrk="0" hangingPunct="1">
                        <a:defRPr sz="1800" b="1" kern="1200">
                          <a:solidFill>
                            <a:schemeClr val="tx1"/>
                          </a:solidFill>
                          <a:latin typeface="Calibri"/>
                        </a:defRPr>
                      </a:lvl5pPr>
                      <a:lvl6pPr marL="2286000" algn="l" defTabSz="457200" rtl="0" eaLnBrk="1" latinLnBrk="0" hangingPunct="1">
                        <a:defRPr sz="1800" b="1" kern="1200">
                          <a:solidFill>
                            <a:schemeClr val="tx1"/>
                          </a:solidFill>
                          <a:latin typeface="Calibri"/>
                        </a:defRPr>
                      </a:lvl6pPr>
                      <a:lvl7pPr marL="2743200" algn="l" defTabSz="457200" rtl="0" eaLnBrk="1" latinLnBrk="0" hangingPunct="1">
                        <a:defRPr sz="1800" b="1" kern="1200">
                          <a:solidFill>
                            <a:schemeClr val="tx1"/>
                          </a:solidFill>
                          <a:latin typeface="Calibri"/>
                        </a:defRPr>
                      </a:lvl7pPr>
                      <a:lvl8pPr marL="3200400" algn="l" defTabSz="457200" rtl="0" eaLnBrk="1" latinLnBrk="0" hangingPunct="1">
                        <a:defRPr sz="1800" b="1" kern="1200">
                          <a:solidFill>
                            <a:schemeClr val="tx1"/>
                          </a:solidFill>
                          <a:latin typeface="Calibri"/>
                        </a:defRPr>
                      </a:lvl8pPr>
                      <a:lvl9pPr marL="3657600" algn="l" defTabSz="457200" rtl="0" eaLnBrk="1" latinLnBrk="0" hangingPunct="1">
                        <a:defRPr sz="1800" b="1" kern="1200">
                          <a:solidFill>
                            <a:schemeClr val="tx1"/>
                          </a:solidFill>
                          <a:latin typeface="Calibri"/>
                        </a:defRPr>
                      </a:lvl9pPr>
                    </a:lstStyle>
                    <a:p>
                      <a:pPr algn="l"/>
                      <a:r>
                        <a:rPr lang="en-US" sz="1050">
                          <a:latin typeface="Arial" panose="020B0604020202020204" pitchFamily="34" charset="0"/>
                          <a:cs typeface="Arial" panose="020B0604020202020204" pitchFamily="34" charset="0"/>
                        </a:rPr>
                        <a:t>TTD*</a:t>
                      </a:r>
                    </a:p>
                  </a:txBody>
                  <a:tcPr marT="18000" marB="180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457200" rtl="0" eaLnBrk="1" latinLnBrk="0" hangingPunct="1">
                        <a:defRPr sz="1800" b="1" kern="1200">
                          <a:solidFill>
                            <a:schemeClr val="tx1"/>
                          </a:solidFill>
                          <a:latin typeface="Calibri"/>
                        </a:defRPr>
                      </a:lvl1pPr>
                      <a:lvl2pPr marL="457200" algn="l" defTabSz="457200" rtl="0" eaLnBrk="1" latinLnBrk="0" hangingPunct="1">
                        <a:defRPr sz="1800" b="1" kern="1200">
                          <a:solidFill>
                            <a:schemeClr val="tx1"/>
                          </a:solidFill>
                          <a:latin typeface="Calibri"/>
                        </a:defRPr>
                      </a:lvl2pPr>
                      <a:lvl3pPr marL="914400" algn="l" defTabSz="457200" rtl="0" eaLnBrk="1" latinLnBrk="0" hangingPunct="1">
                        <a:defRPr sz="1800" b="1" kern="1200">
                          <a:solidFill>
                            <a:schemeClr val="tx1"/>
                          </a:solidFill>
                          <a:latin typeface="Calibri"/>
                        </a:defRPr>
                      </a:lvl3pPr>
                      <a:lvl4pPr marL="1371600" algn="l" defTabSz="457200" rtl="0" eaLnBrk="1" latinLnBrk="0" hangingPunct="1">
                        <a:defRPr sz="1800" b="1" kern="1200">
                          <a:solidFill>
                            <a:schemeClr val="tx1"/>
                          </a:solidFill>
                          <a:latin typeface="Calibri"/>
                        </a:defRPr>
                      </a:lvl4pPr>
                      <a:lvl5pPr marL="1828800" algn="l" defTabSz="457200" rtl="0" eaLnBrk="1" latinLnBrk="0" hangingPunct="1">
                        <a:defRPr sz="1800" b="1" kern="1200">
                          <a:solidFill>
                            <a:schemeClr val="tx1"/>
                          </a:solidFill>
                          <a:latin typeface="Calibri"/>
                        </a:defRPr>
                      </a:lvl5pPr>
                      <a:lvl6pPr marL="2286000" algn="l" defTabSz="457200" rtl="0" eaLnBrk="1" latinLnBrk="0" hangingPunct="1">
                        <a:defRPr sz="1800" b="1" kern="1200">
                          <a:solidFill>
                            <a:schemeClr val="tx1"/>
                          </a:solidFill>
                          <a:latin typeface="Calibri"/>
                        </a:defRPr>
                      </a:lvl6pPr>
                      <a:lvl7pPr marL="2743200" algn="l" defTabSz="457200" rtl="0" eaLnBrk="1" latinLnBrk="0" hangingPunct="1">
                        <a:defRPr sz="1800" b="1" kern="1200">
                          <a:solidFill>
                            <a:schemeClr val="tx1"/>
                          </a:solidFill>
                          <a:latin typeface="Calibri"/>
                        </a:defRPr>
                      </a:lvl7pPr>
                      <a:lvl8pPr marL="3200400" algn="l" defTabSz="457200" rtl="0" eaLnBrk="1" latinLnBrk="0" hangingPunct="1">
                        <a:defRPr sz="1800" b="1" kern="1200">
                          <a:solidFill>
                            <a:schemeClr val="tx1"/>
                          </a:solidFill>
                          <a:latin typeface="Calibri"/>
                        </a:defRPr>
                      </a:lvl8pPr>
                      <a:lvl9pPr marL="3657600" algn="l" defTabSz="457200" rtl="0" eaLnBrk="1" latinLnBrk="0" hangingPunct="1">
                        <a:defRPr sz="1800" b="1" kern="1200">
                          <a:solidFill>
                            <a:schemeClr val="tx1"/>
                          </a:solidFill>
                          <a:latin typeface="Calibri"/>
                        </a:defRPr>
                      </a:lvl9pPr>
                    </a:lstStyle>
                    <a:p>
                      <a:pPr algn="ctr"/>
                      <a:r>
                        <a:rPr lang="en-US" sz="1050">
                          <a:latin typeface="Arial" panose="020B0604020202020204" pitchFamily="34" charset="0"/>
                          <a:cs typeface="Arial" panose="020B0604020202020204" pitchFamily="34" charset="0"/>
                        </a:rPr>
                        <a:t>Median TTD, months</a:t>
                      </a:r>
                    </a:p>
                    <a:p>
                      <a:pPr algn="ctr"/>
                      <a:r>
                        <a:rPr lang="en-US" sz="1050">
                          <a:latin typeface="Arial" panose="020B0604020202020204" pitchFamily="34" charset="0"/>
                          <a:cs typeface="Arial" panose="020B0604020202020204" pitchFamily="34" charset="0"/>
                        </a:rPr>
                        <a:t>(first instance)</a:t>
                      </a:r>
                      <a:endParaRPr lang="en-US" sz="1050" baseline="30000">
                        <a:latin typeface="Arial" panose="020B0604020202020204" pitchFamily="34" charset="0"/>
                        <a:cs typeface="Arial" panose="020B0604020202020204" pitchFamily="34" charset="0"/>
                      </a:endParaRPr>
                    </a:p>
                  </a:txBody>
                  <a:tcPr marT="18000" marB="180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a:p>
                  </a:txBody>
                  <a:tcPr/>
                </a:tc>
                <a:tc rowSpan="2">
                  <a:txBody>
                    <a:bodyPr/>
                    <a:lstStyle>
                      <a:lvl1pPr marL="0" algn="l" defTabSz="457200" rtl="0" eaLnBrk="1" latinLnBrk="0" hangingPunct="1">
                        <a:defRPr sz="1800" b="1" kern="1200">
                          <a:solidFill>
                            <a:schemeClr val="tx1"/>
                          </a:solidFill>
                          <a:latin typeface="Calibri"/>
                        </a:defRPr>
                      </a:lvl1pPr>
                      <a:lvl2pPr marL="457200" algn="l" defTabSz="457200" rtl="0" eaLnBrk="1" latinLnBrk="0" hangingPunct="1">
                        <a:defRPr sz="1800" b="1" kern="1200">
                          <a:solidFill>
                            <a:schemeClr val="tx1"/>
                          </a:solidFill>
                          <a:latin typeface="Calibri"/>
                        </a:defRPr>
                      </a:lvl2pPr>
                      <a:lvl3pPr marL="914400" algn="l" defTabSz="457200" rtl="0" eaLnBrk="1" latinLnBrk="0" hangingPunct="1">
                        <a:defRPr sz="1800" b="1" kern="1200">
                          <a:solidFill>
                            <a:schemeClr val="tx1"/>
                          </a:solidFill>
                          <a:latin typeface="Calibri"/>
                        </a:defRPr>
                      </a:lvl3pPr>
                      <a:lvl4pPr marL="1371600" algn="l" defTabSz="457200" rtl="0" eaLnBrk="1" latinLnBrk="0" hangingPunct="1">
                        <a:defRPr sz="1800" b="1" kern="1200">
                          <a:solidFill>
                            <a:schemeClr val="tx1"/>
                          </a:solidFill>
                          <a:latin typeface="Calibri"/>
                        </a:defRPr>
                      </a:lvl4pPr>
                      <a:lvl5pPr marL="1828800" algn="l" defTabSz="457200" rtl="0" eaLnBrk="1" latinLnBrk="0" hangingPunct="1">
                        <a:defRPr sz="1800" b="1" kern="1200">
                          <a:solidFill>
                            <a:schemeClr val="tx1"/>
                          </a:solidFill>
                          <a:latin typeface="Calibri"/>
                        </a:defRPr>
                      </a:lvl5pPr>
                      <a:lvl6pPr marL="2286000" algn="l" defTabSz="457200" rtl="0" eaLnBrk="1" latinLnBrk="0" hangingPunct="1">
                        <a:defRPr sz="1800" b="1" kern="1200">
                          <a:solidFill>
                            <a:schemeClr val="tx1"/>
                          </a:solidFill>
                          <a:latin typeface="Calibri"/>
                        </a:defRPr>
                      </a:lvl6pPr>
                      <a:lvl7pPr marL="2743200" algn="l" defTabSz="457200" rtl="0" eaLnBrk="1" latinLnBrk="0" hangingPunct="1">
                        <a:defRPr sz="1800" b="1" kern="1200">
                          <a:solidFill>
                            <a:schemeClr val="tx1"/>
                          </a:solidFill>
                          <a:latin typeface="Calibri"/>
                        </a:defRPr>
                      </a:lvl7pPr>
                      <a:lvl8pPr marL="3200400" algn="l" defTabSz="457200" rtl="0" eaLnBrk="1" latinLnBrk="0" hangingPunct="1">
                        <a:defRPr sz="1800" b="1" kern="1200">
                          <a:solidFill>
                            <a:schemeClr val="tx1"/>
                          </a:solidFill>
                          <a:latin typeface="Calibri"/>
                        </a:defRPr>
                      </a:lvl8pPr>
                      <a:lvl9pPr marL="3657600" algn="l" defTabSz="457200" rtl="0" eaLnBrk="1" latinLnBrk="0" hangingPunct="1">
                        <a:defRPr sz="1800" b="1" kern="1200">
                          <a:solidFill>
                            <a:schemeClr val="tx1"/>
                          </a:solidFill>
                          <a:latin typeface="Calibri"/>
                        </a:defRPr>
                      </a:lvl9pPr>
                    </a:lstStyle>
                    <a:p>
                      <a:pPr algn="ctr"/>
                      <a:r>
                        <a:rPr lang="en-US" sz="1050">
                          <a:latin typeface="Arial" panose="020B0604020202020204" pitchFamily="34" charset="0"/>
                          <a:cs typeface="Arial" panose="020B0604020202020204" pitchFamily="34" charset="0"/>
                        </a:rPr>
                        <a:t>HR (95% CI)</a:t>
                      </a:r>
                    </a:p>
                  </a:txBody>
                  <a:tcPr marT="18000" marB="180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457200" rtl="0" eaLnBrk="1" latinLnBrk="0" hangingPunct="1">
                        <a:defRPr sz="1800" b="1" kern="1200">
                          <a:solidFill>
                            <a:schemeClr val="tx1"/>
                          </a:solidFill>
                          <a:latin typeface="Calibri"/>
                        </a:defRPr>
                      </a:lvl1pPr>
                      <a:lvl2pPr marL="457200" algn="l" defTabSz="457200" rtl="0" eaLnBrk="1" latinLnBrk="0" hangingPunct="1">
                        <a:defRPr sz="1800" b="1" kern="1200">
                          <a:solidFill>
                            <a:schemeClr val="tx1"/>
                          </a:solidFill>
                          <a:latin typeface="Calibri"/>
                        </a:defRPr>
                      </a:lvl2pPr>
                      <a:lvl3pPr marL="914400" algn="l" defTabSz="457200" rtl="0" eaLnBrk="1" latinLnBrk="0" hangingPunct="1">
                        <a:defRPr sz="1800" b="1" kern="1200">
                          <a:solidFill>
                            <a:schemeClr val="tx1"/>
                          </a:solidFill>
                          <a:latin typeface="Calibri"/>
                        </a:defRPr>
                      </a:lvl3pPr>
                      <a:lvl4pPr marL="1371600" algn="l" defTabSz="457200" rtl="0" eaLnBrk="1" latinLnBrk="0" hangingPunct="1">
                        <a:defRPr sz="1800" b="1" kern="1200">
                          <a:solidFill>
                            <a:schemeClr val="tx1"/>
                          </a:solidFill>
                          <a:latin typeface="Calibri"/>
                        </a:defRPr>
                      </a:lvl4pPr>
                      <a:lvl5pPr marL="1828800" algn="l" defTabSz="457200" rtl="0" eaLnBrk="1" latinLnBrk="0" hangingPunct="1">
                        <a:defRPr sz="1800" b="1" kern="1200">
                          <a:solidFill>
                            <a:schemeClr val="tx1"/>
                          </a:solidFill>
                          <a:latin typeface="Calibri"/>
                        </a:defRPr>
                      </a:lvl5pPr>
                      <a:lvl6pPr marL="2286000" algn="l" defTabSz="457200" rtl="0" eaLnBrk="1" latinLnBrk="0" hangingPunct="1">
                        <a:defRPr sz="1800" b="1" kern="1200">
                          <a:solidFill>
                            <a:schemeClr val="tx1"/>
                          </a:solidFill>
                          <a:latin typeface="Calibri"/>
                        </a:defRPr>
                      </a:lvl6pPr>
                      <a:lvl7pPr marL="2743200" algn="l" defTabSz="457200" rtl="0" eaLnBrk="1" latinLnBrk="0" hangingPunct="1">
                        <a:defRPr sz="1800" b="1" kern="1200">
                          <a:solidFill>
                            <a:schemeClr val="tx1"/>
                          </a:solidFill>
                          <a:latin typeface="Calibri"/>
                        </a:defRPr>
                      </a:lvl7pPr>
                      <a:lvl8pPr marL="3200400" algn="l" defTabSz="457200" rtl="0" eaLnBrk="1" latinLnBrk="0" hangingPunct="1">
                        <a:defRPr sz="1800" b="1" kern="1200">
                          <a:solidFill>
                            <a:schemeClr val="tx1"/>
                          </a:solidFill>
                          <a:latin typeface="Calibri"/>
                        </a:defRPr>
                      </a:lvl8pPr>
                      <a:lvl9pPr marL="3657600" algn="l" defTabSz="457200" rtl="0" eaLnBrk="1" latinLnBrk="0" hangingPunct="1">
                        <a:defRPr sz="1800" b="1" kern="1200">
                          <a:solidFill>
                            <a:schemeClr val="tx1"/>
                          </a:solidFill>
                          <a:latin typeface="Calibri"/>
                        </a:defRPr>
                      </a:lvl9pPr>
                    </a:lstStyle>
                    <a:p>
                      <a:pPr algn="ctr"/>
                      <a:r>
                        <a:rPr lang="en-US" sz="1050">
                          <a:latin typeface="Arial" panose="020B0604020202020204" pitchFamily="34" charset="0"/>
                          <a:cs typeface="Arial" panose="020B0604020202020204" pitchFamily="34" charset="0"/>
                        </a:rPr>
                        <a:t>Median TTD, months</a:t>
                      </a:r>
                    </a:p>
                    <a:p>
                      <a:pPr algn="ctr"/>
                      <a:r>
                        <a:rPr lang="en-US" sz="1050">
                          <a:latin typeface="Arial" panose="020B0604020202020204" pitchFamily="34" charset="0"/>
                          <a:cs typeface="Arial" panose="020B0604020202020204" pitchFamily="34" charset="0"/>
                        </a:rPr>
                        <a:t>(confirmed)</a:t>
                      </a:r>
                    </a:p>
                  </a:txBody>
                  <a:tcPr marT="18000" marB="180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457200" rtl="0" eaLnBrk="1" latinLnBrk="0" hangingPunct="1">
                        <a:defRPr sz="1800" b="1" kern="1200">
                          <a:solidFill>
                            <a:schemeClr val="tx1"/>
                          </a:solidFill>
                          <a:latin typeface="Calibri"/>
                        </a:defRPr>
                      </a:lvl1pPr>
                      <a:lvl2pPr marL="457200" algn="l" defTabSz="457200" rtl="0" eaLnBrk="1" latinLnBrk="0" hangingPunct="1">
                        <a:defRPr sz="1800" b="1" kern="1200">
                          <a:solidFill>
                            <a:schemeClr val="tx1"/>
                          </a:solidFill>
                          <a:latin typeface="Calibri"/>
                        </a:defRPr>
                      </a:lvl2pPr>
                      <a:lvl3pPr marL="914400" algn="l" defTabSz="457200" rtl="0" eaLnBrk="1" latinLnBrk="0" hangingPunct="1">
                        <a:defRPr sz="1800" b="1" kern="1200">
                          <a:solidFill>
                            <a:schemeClr val="tx1"/>
                          </a:solidFill>
                          <a:latin typeface="Calibri"/>
                        </a:defRPr>
                      </a:lvl3pPr>
                      <a:lvl4pPr marL="1371600" algn="l" defTabSz="457200" rtl="0" eaLnBrk="1" latinLnBrk="0" hangingPunct="1">
                        <a:defRPr sz="1800" b="1" kern="1200">
                          <a:solidFill>
                            <a:schemeClr val="tx1"/>
                          </a:solidFill>
                          <a:latin typeface="Calibri"/>
                        </a:defRPr>
                      </a:lvl4pPr>
                      <a:lvl5pPr marL="1828800" algn="l" defTabSz="457200" rtl="0" eaLnBrk="1" latinLnBrk="0" hangingPunct="1">
                        <a:defRPr sz="1800" b="1" kern="1200">
                          <a:solidFill>
                            <a:schemeClr val="tx1"/>
                          </a:solidFill>
                          <a:latin typeface="Calibri"/>
                        </a:defRPr>
                      </a:lvl5pPr>
                      <a:lvl6pPr marL="2286000" algn="l" defTabSz="457200" rtl="0" eaLnBrk="1" latinLnBrk="0" hangingPunct="1">
                        <a:defRPr sz="1800" b="1" kern="1200">
                          <a:solidFill>
                            <a:schemeClr val="tx1"/>
                          </a:solidFill>
                          <a:latin typeface="Calibri"/>
                        </a:defRPr>
                      </a:lvl6pPr>
                      <a:lvl7pPr marL="2743200" algn="l" defTabSz="457200" rtl="0" eaLnBrk="1" latinLnBrk="0" hangingPunct="1">
                        <a:defRPr sz="1800" b="1" kern="1200">
                          <a:solidFill>
                            <a:schemeClr val="tx1"/>
                          </a:solidFill>
                          <a:latin typeface="Calibri"/>
                        </a:defRPr>
                      </a:lvl7pPr>
                      <a:lvl8pPr marL="3200400" algn="l" defTabSz="457200" rtl="0" eaLnBrk="1" latinLnBrk="0" hangingPunct="1">
                        <a:defRPr sz="1800" b="1" kern="1200">
                          <a:solidFill>
                            <a:schemeClr val="tx1"/>
                          </a:solidFill>
                          <a:latin typeface="Calibri"/>
                        </a:defRPr>
                      </a:lvl8pPr>
                      <a:lvl9pPr marL="3657600" algn="l" defTabSz="457200" rtl="0" eaLnBrk="1" latinLnBrk="0" hangingPunct="1">
                        <a:defRPr sz="1800" b="1" kern="1200">
                          <a:solidFill>
                            <a:schemeClr val="tx1"/>
                          </a:solidFill>
                          <a:latin typeface="Calibri"/>
                        </a:defRPr>
                      </a:lvl9pPr>
                    </a:lstStyle>
                    <a:p>
                      <a:pPr algn="ctr"/>
                      <a:r>
                        <a:rPr lang="en-US" sz="1050">
                          <a:latin typeface="Arial" panose="020B0604020202020204" pitchFamily="34" charset="0"/>
                          <a:cs typeface="Arial" panose="020B0604020202020204" pitchFamily="34" charset="0"/>
                        </a:rPr>
                        <a:t>HR (95% CI)</a:t>
                      </a:r>
                    </a:p>
                  </a:txBody>
                  <a:tcPr marT="18000" marB="180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5370941"/>
                  </a:ext>
                </a:extLst>
              </a:tr>
              <a:tr h="202265">
                <a:tc vMerge="1">
                  <a:txBody>
                    <a:bodyPr/>
                    <a:lstStyle/>
                    <a:p>
                      <a:pPr algn="ctr"/>
                      <a:endParaRPr lang="en-US"/>
                    </a:p>
                  </a:txBody>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050" b="1">
                          <a:solidFill>
                            <a:schemeClr val="bg1"/>
                          </a:solidFill>
                          <a:latin typeface="Arial" panose="020B0604020202020204" pitchFamily="34" charset="0"/>
                          <a:cs typeface="Arial" panose="020B0604020202020204" pitchFamily="34" charset="0"/>
                        </a:rPr>
                        <a:t>Dato-DXd</a:t>
                      </a:r>
                    </a:p>
                  </a:txBody>
                  <a:tcPr marT="18000" marB="18000" anchor="ctr">
                    <a:lnL w="12700" cmpd="sng">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81122"/>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050" b="1">
                          <a:solidFill>
                            <a:schemeClr val="bg1"/>
                          </a:solidFill>
                          <a:latin typeface="Arial" panose="020B0604020202020204" pitchFamily="34" charset="0"/>
                          <a:cs typeface="Arial" panose="020B0604020202020204" pitchFamily="34" charset="0"/>
                        </a:rPr>
                        <a:t>ICC</a:t>
                      </a:r>
                    </a:p>
                  </a:txBody>
                  <a:tcPr marT="18000" marB="180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74C7"/>
                    </a:solidFill>
                  </a:tcPr>
                </a:tc>
                <a:tc vMerge="1">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endParaRPr lang="en-US" sz="1200">
                        <a:latin typeface="Arial" panose="020B0604020202020204" pitchFamily="34" charset="0"/>
                        <a:cs typeface="Arial" panose="020B0604020202020204" pitchFamily="34" charset="0"/>
                      </a:endParaRPr>
                    </a:p>
                  </a:txBody>
                  <a:tcPr>
                    <a:lnL>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050" b="1">
                          <a:solidFill>
                            <a:schemeClr val="bg1"/>
                          </a:solidFill>
                          <a:latin typeface="Arial" panose="020B0604020202020204" pitchFamily="34" charset="0"/>
                          <a:cs typeface="Arial" panose="020B0604020202020204" pitchFamily="34" charset="0"/>
                        </a:rPr>
                        <a:t>Dato-DXd</a:t>
                      </a:r>
                    </a:p>
                  </a:txBody>
                  <a:tcPr marT="18000" marB="180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81122"/>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050" b="1">
                          <a:solidFill>
                            <a:schemeClr val="bg1"/>
                          </a:solidFill>
                          <a:latin typeface="Arial" panose="020B0604020202020204" pitchFamily="34" charset="0"/>
                          <a:cs typeface="Arial" panose="020B0604020202020204" pitchFamily="34" charset="0"/>
                        </a:rPr>
                        <a:t>ICC</a:t>
                      </a:r>
                    </a:p>
                  </a:txBody>
                  <a:tcPr marT="18000" marB="180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74C7"/>
                    </a:solidFill>
                  </a:tcPr>
                </a:tc>
                <a:tc vMerge="1">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endParaRPr lang="en-US" sz="12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66848818"/>
                  </a:ext>
                </a:extLst>
              </a:tr>
              <a:tr h="202265">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a:r>
                        <a:rPr lang="en-US" sz="1050" b="1">
                          <a:latin typeface="Arial" panose="020B0604020202020204" pitchFamily="34" charset="0"/>
                          <a:cs typeface="Arial" panose="020B0604020202020204" pitchFamily="34" charset="0"/>
                        </a:rPr>
                        <a:t>GHS/QoL</a:t>
                      </a:r>
                    </a:p>
                  </a:txBody>
                  <a:tcPr marT="18000" marB="180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050">
                          <a:latin typeface="Arial" panose="020B0604020202020204" pitchFamily="34" charset="0"/>
                          <a:cs typeface="Arial" panose="020B0604020202020204" pitchFamily="34" charset="0"/>
                        </a:rPr>
                        <a:t>3.4</a:t>
                      </a:r>
                    </a:p>
                  </a:txBody>
                  <a:tcPr marT="18000" marB="180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050">
                          <a:latin typeface="Arial" panose="020B0604020202020204" pitchFamily="34" charset="0"/>
                          <a:cs typeface="Arial" panose="020B0604020202020204" pitchFamily="34" charset="0"/>
                        </a:rPr>
                        <a:t>2.1</a:t>
                      </a:r>
                    </a:p>
                  </a:txBody>
                  <a:tcPr marT="18000" marB="180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050">
                          <a:latin typeface="Arial" panose="020B0604020202020204" pitchFamily="34" charset="0"/>
                          <a:cs typeface="Arial" panose="020B0604020202020204" pitchFamily="34" charset="0"/>
                        </a:rPr>
                        <a:t>0.85 (0.68–1.06)</a:t>
                      </a:r>
                    </a:p>
                  </a:txBody>
                  <a:tcPr marT="18000" marB="180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050">
                          <a:latin typeface="Arial" panose="020B0604020202020204" pitchFamily="34" charset="0"/>
                          <a:cs typeface="Arial" panose="020B0604020202020204" pitchFamily="34" charset="0"/>
                        </a:rPr>
                        <a:t>9.0</a:t>
                      </a:r>
                    </a:p>
                  </a:txBody>
                  <a:tcPr marT="18000" marB="180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050">
                          <a:latin typeface="Arial" panose="020B0604020202020204" pitchFamily="34" charset="0"/>
                          <a:cs typeface="Arial" panose="020B0604020202020204" pitchFamily="34" charset="0"/>
                        </a:rPr>
                        <a:t>4.8</a:t>
                      </a:r>
                    </a:p>
                  </a:txBody>
                  <a:tcPr marT="18000" marB="180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50">
                          <a:latin typeface="Arial" panose="020B0604020202020204" pitchFamily="34" charset="0"/>
                          <a:cs typeface="Arial" panose="020B0604020202020204" pitchFamily="34" charset="0"/>
                        </a:rPr>
                        <a:t>0.76 (0.58–0.98)</a:t>
                      </a:r>
                    </a:p>
                  </a:txBody>
                  <a:tcPr marT="18000" marB="180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389358412"/>
                  </a:ext>
                </a:extLst>
              </a:tr>
            </a:tbl>
          </a:graphicData>
        </a:graphic>
      </p:graphicFrame>
      <p:sp>
        <p:nvSpPr>
          <p:cNvPr id="9" name="TextBox 8">
            <a:extLst>
              <a:ext uri="{FF2B5EF4-FFF2-40B4-BE49-F238E27FC236}">
                <a16:creationId xmlns:a16="http://schemas.microsoft.com/office/drawing/2014/main" id="{A8E2AF7D-D252-C2FE-3CD0-00506DF5EC05}"/>
              </a:ext>
            </a:extLst>
          </p:cNvPr>
          <p:cNvSpPr txBox="1"/>
          <p:nvPr/>
        </p:nvSpPr>
        <p:spPr>
          <a:xfrm>
            <a:off x="4274222" y="1596374"/>
            <a:ext cx="3400877" cy="338554"/>
          </a:xfrm>
          <a:prstGeom prst="rect">
            <a:avLst/>
          </a:prstGeom>
          <a:noFill/>
        </p:spPr>
        <p:txBody>
          <a:bodyPr wrap="square" rtlCol="0">
            <a:spAutoFit/>
          </a:bodyPr>
          <a:lstStyle/>
          <a:p>
            <a:pPr algn="ctr"/>
            <a:r>
              <a:rPr lang="en-US" sz="1600" b="1">
                <a:ln/>
                <a:solidFill>
                  <a:schemeClr val="accent1"/>
                </a:solidFill>
                <a:latin typeface="Arial"/>
                <a:cs typeface="Arial"/>
                <a:sym typeface="Arial"/>
                <a:rtl val="0"/>
              </a:rPr>
              <a:t>TTD* in GHS/QoL (confirmed)</a:t>
            </a:r>
          </a:p>
        </p:txBody>
      </p:sp>
      <p:grpSp>
        <p:nvGrpSpPr>
          <p:cNvPr id="5" name="Group 4">
            <a:extLst>
              <a:ext uri="{FF2B5EF4-FFF2-40B4-BE49-F238E27FC236}">
                <a16:creationId xmlns:a16="http://schemas.microsoft.com/office/drawing/2014/main" id="{14A5DCA7-F4C5-AB1E-5034-8638A76234E4}"/>
              </a:ext>
            </a:extLst>
          </p:cNvPr>
          <p:cNvGrpSpPr/>
          <p:nvPr/>
        </p:nvGrpSpPr>
        <p:grpSpPr>
          <a:xfrm>
            <a:off x="2819401" y="1786830"/>
            <a:ext cx="6853053" cy="2958819"/>
            <a:chOff x="3560944" y="1768074"/>
            <a:chExt cx="5575347" cy="2407167"/>
          </a:xfrm>
        </p:grpSpPr>
        <p:grpSp>
          <p:nvGrpSpPr>
            <p:cNvPr id="2" name="Group 1">
              <a:extLst>
                <a:ext uri="{FF2B5EF4-FFF2-40B4-BE49-F238E27FC236}">
                  <a16:creationId xmlns:a16="http://schemas.microsoft.com/office/drawing/2014/main" id="{FEE785F7-2C45-06A4-78B7-788642A0D106}"/>
                </a:ext>
              </a:extLst>
            </p:cNvPr>
            <p:cNvGrpSpPr/>
            <p:nvPr/>
          </p:nvGrpSpPr>
          <p:grpSpPr>
            <a:xfrm>
              <a:off x="3602998" y="1768074"/>
              <a:ext cx="5533293" cy="2030479"/>
              <a:chOff x="2543938" y="967104"/>
              <a:chExt cx="3623902" cy="2030479"/>
            </a:xfrm>
          </p:grpSpPr>
          <p:sp>
            <p:nvSpPr>
              <p:cNvPr id="6" name="Freeform 1304">
                <a:extLst>
                  <a:ext uri="{FF2B5EF4-FFF2-40B4-BE49-F238E27FC236}">
                    <a16:creationId xmlns:a16="http://schemas.microsoft.com/office/drawing/2014/main" id="{B01AF652-CD07-F6B5-3B71-2D45A6E90EAC}"/>
                  </a:ext>
                </a:extLst>
              </p:cNvPr>
              <p:cNvSpPr/>
              <p:nvPr/>
            </p:nvSpPr>
            <p:spPr>
              <a:xfrm>
                <a:off x="2919347" y="2666644"/>
                <a:ext cx="41014" cy="0"/>
              </a:xfrm>
              <a:custGeom>
                <a:avLst/>
                <a:gdLst>
                  <a:gd name="connsiteX0" fmla="*/ 57023 w 57022"/>
                  <a:gd name="connsiteY0" fmla="*/ 0 h 12700"/>
                  <a:gd name="connsiteX1" fmla="*/ 0 w 57022"/>
                  <a:gd name="connsiteY1" fmla="*/ 0 h 12700"/>
                </a:gdLst>
                <a:ahLst/>
                <a:cxnLst>
                  <a:cxn ang="0">
                    <a:pos x="connsiteX0" y="connsiteY0"/>
                  </a:cxn>
                  <a:cxn ang="0">
                    <a:pos x="connsiteX1" y="connsiteY1"/>
                  </a:cxn>
                </a:cxnLst>
                <a:rect l="l" t="t" r="r" b="b"/>
                <a:pathLst>
                  <a:path w="57022" h="12700">
                    <a:moveTo>
                      <a:pt x="57023" y="0"/>
                    </a:moveTo>
                    <a:lnTo>
                      <a:pt x="0" y="0"/>
                    </a:lnTo>
                  </a:path>
                </a:pathLst>
              </a:custGeom>
              <a:ln w="19050" cap="sq">
                <a:solidFill>
                  <a:srgbClr val="000000"/>
                </a:solidFill>
                <a:prstDash val="solid"/>
                <a:miter/>
              </a:ln>
            </p:spPr>
            <p:txBody>
              <a:bodyPr rtlCol="0" anchor="ctr"/>
              <a:lstStyle/>
              <a:p>
                <a:pPr defTabSz="914378" hangingPunct="0">
                  <a:defRPr/>
                </a:pPr>
                <a:endParaRPr lang="en-US" sz="1500" kern="0">
                  <a:solidFill>
                    <a:srgbClr val="000000"/>
                  </a:solidFill>
                  <a:latin typeface="Arial"/>
                  <a:ea typeface="+mj-ea"/>
                  <a:cs typeface="Arial"/>
                  <a:sym typeface="Arial" panose="020B0604020202020204" pitchFamily="34" charset="0"/>
                </a:endParaRPr>
              </a:p>
            </p:txBody>
          </p:sp>
          <p:sp>
            <p:nvSpPr>
              <p:cNvPr id="8" name="Rectangle 265">
                <a:extLst>
                  <a:ext uri="{FF2B5EF4-FFF2-40B4-BE49-F238E27FC236}">
                    <a16:creationId xmlns:a16="http://schemas.microsoft.com/office/drawing/2014/main" id="{3949C2BD-6C37-F1CC-DD82-9BF7BE4B03BF}"/>
                  </a:ext>
                </a:extLst>
              </p:cNvPr>
              <p:cNvSpPr>
                <a:spLocks noChangeArrowheads="1"/>
              </p:cNvSpPr>
              <p:nvPr/>
            </p:nvSpPr>
            <p:spPr bwMode="auto">
              <a:xfrm>
                <a:off x="2917110" y="2726674"/>
                <a:ext cx="90133" cy="13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8" eaLnBrk="0" hangingPunct="0">
                  <a:defRPr/>
                </a:pPr>
                <a:r>
                  <a:rPr lang="en-US" altLang="en-US" sz="900" kern="0">
                    <a:solidFill>
                      <a:srgbClr val="000000"/>
                    </a:solidFill>
                    <a:ea typeface="Arial" panose="020B0604020202020204" pitchFamily="34" charset="0"/>
                    <a:cs typeface="Arial" panose="020B0604020202020204" pitchFamily="34" charset="0"/>
                    <a:sym typeface="Arial" panose="020B0604020202020204" pitchFamily="34" charset="0"/>
                  </a:rPr>
                  <a:t>0</a:t>
                </a:r>
                <a:endParaRPr lang="en-US" altLang="en-US" sz="900" kern="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10" name="Rectangle 241">
                <a:extLst>
                  <a:ext uri="{FF2B5EF4-FFF2-40B4-BE49-F238E27FC236}">
                    <a16:creationId xmlns:a16="http://schemas.microsoft.com/office/drawing/2014/main" id="{04059806-1B77-8A71-0608-2E731C2EBFFB}"/>
                  </a:ext>
                </a:extLst>
              </p:cNvPr>
              <p:cNvSpPr>
                <a:spLocks noChangeArrowheads="1"/>
              </p:cNvSpPr>
              <p:nvPr/>
            </p:nvSpPr>
            <p:spPr bwMode="auto">
              <a:xfrm>
                <a:off x="2960361" y="2859084"/>
                <a:ext cx="320747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8" eaLnBrk="0" hangingPunct="0">
                  <a:defRPr/>
                </a:pPr>
                <a:r>
                  <a:rPr lang="en-US" altLang="en-US" sz="900" b="1" kern="0">
                    <a:solidFill>
                      <a:srgbClr val="000000"/>
                    </a:solidFill>
                    <a:ea typeface="Arial" panose="020B0604020202020204" pitchFamily="34" charset="0"/>
                    <a:cs typeface="Arial" panose="020B0604020202020204" pitchFamily="34" charset="0"/>
                    <a:sym typeface="Arial" panose="020B0604020202020204" pitchFamily="34" charset="0"/>
                  </a:rPr>
                  <a:t>Time from randomization (months)</a:t>
                </a:r>
                <a:endParaRPr lang="en-US" altLang="en-US" sz="900" b="1" kern="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12" name="Freeform 1310">
                <a:extLst>
                  <a:ext uri="{FF2B5EF4-FFF2-40B4-BE49-F238E27FC236}">
                    <a16:creationId xmlns:a16="http://schemas.microsoft.com/office/drawing/2014/main" id="{73FC5B1C-12E5-308A-CFA8-93EFC8322D73}"/>
                  </a:ext>
                </a:extLst>
              </p:cNvPr>
              <p:cNvSpPr/>
              <p:nvPr/>
            </p:nvSpPr>
            <p:spPr>
              <a:xfrm>
                <a:off x="2965112" y="1056283"/>
                <a:ext cx="0" cy="1610724"/>
              </a:xfrm>
              <a:custGeom>
                <a:avLst/>
                <a:gdLst>
                  <a:gd name="connsiteX0" fmla="*/ 0 w 12700"/>
                  <a:gd name="connsiteY0" fmla="*/ 2161286 h 2161286"/>
                  <a:gd name="connsiteX1" fmla="*/ 0 w 12700"/>
                  <a:gd name="connsiteY1" fmla="*/ 0 h 2161286"/>
                </a:gdLst>
                <a:ahLst/>
                <a:cxnLst>
                  <a:cxn ang="0">
                    <a:pos x="connsiteX0" y="connsiteY0"/>
                  </a:cxn>
                  <a:cxn ang="0">
                    <a:pos x="connsiteX1" y="connsiteY1"/>
                  </a:cxn>
                </a:cxnLst>
                <a:rect l="l" t="t" r="r" b="b"/>
                <a:pathLst>
                  <a:path w="12700" h="2161286">
                    <a:moveTo>
                      <a:pt x="0" y="2161286"/>
                    </a:moveTo>
                    <a:lnTo>
                      <a:pt x="0" y="0"/>
                    </a:lnTo>
                  </a:path>
                </a:pathLst>
              </a:custGeom>
              <a:ln w="19050" cap="sq">
                <a:solidFill>
                  <a:srgbClr val="000000"/>
                </a:solidFill>
                <a:prstDash val="solid"/>
                <a:miter/>
              </a:ln>
            </p:spPr>
            <p:txBody>
              <a:bodyPr rtlCol="0" anchor="ctr"/>
              <a:lstStyle/>
              <a:p>
                <a:pPr defTabSz="914378" hangingPunct="0">
                  <a:defRPr/>
                </a:pPr>
                <a:endParaRPr lang="en-US" sz="1500" kern="0">
                  <a:solidFill>
                    <a:srgbClr val="000000"/>
                  </a:solidFill>
                  <a:latin typeface="Arial"/>
                  <a:ea typeface="+mj-ea"/>
                  <a:cs typeface="Arial"/>
                  <a:sym typeface="Arial" panose="020B0604020202020204" pitchFamily="34" charset="0"/>
                </a:endParaRPr>
              </a:p>
            </p:txBody>
          </p:sp>
          <p:sp>
            <p:nvSpPr>
              <p:cNvPr id="13" name="Freeform 1309">
                <a:extLst>
                  <a:ext uri="{FF2B5EF4-FFF2-40B4-BE49-F238E27FC236}">
                    <a16:creationId xmlns:a16="http://schemas.microsoft.com/office/drawing/2014/main" id="{E357CA69-617A-A7A0-EA42-4A771103CEDB}"/>
                  </a:ext>
                </a:extLst>
              </p:cNvPr>
              <p:cNvSpPr/>
              <p:nvPr/>
            </p:nvSpPr>
            <p:spPr>
              <a:xfrm>
                <a:off x="2919347" y="1056283"/>
                <a:ext cx="41014" cy="0"/>
              </a:xfrm>
              <a:custGeom>
                <a:avLst/>
                <a:gdLst>
                  <a:gd name="connsiteX0" fmla="*/ 57023 w 57022"/>
                  <a:gd name="connsiteY0" fmla="*/ 0 h 12700"/>
                  <a:gd name="connsiteX1" fmla="*/ 0 w 57022"/>
                  <a:gd name="connsiteY1" fmla="*/ 0 h 12700"/>
                </a:gdLst>
                <a:ahLst/>
                <a:cxnLst>
                  <a:cxn ang="0">
                    <a:pos x="connsiteX0" y="connsiteY0"/>
                  </a:cxn>
                  <a:cxn ang="0">
                    <a:pos x="connsiteX1" y="connsiteY1"/>
                  </a:cxn>
                </a:cxnLst>
                <a:rect l="l" t="t" r="r" b="b"/>
                <a:pathLst>
                  <a:path w="57022" h="12700">
                    <a:moveTo>
                      <a:pt x="57023" y="0"/>
                    </a:moveTo>
                    <a:lnTo>
                      <a:pt x="0" y="0"/>
                    </a:lnTo>
                  </a:path>
                </a:pathLst>
              </a:custGeom>
              <a:ln w="19050" cap="sq">
                <a:solidFill>
                  <a:srgbClr val="000000"/>
                </a:solidFill>
                <a:prstDash val="solid"/>
                <a:miter/>
              </a:ln>
            </p:spPr>
            <p:txBody>
              <a:bodyPr rtlCol="0" anchor="ctr"/>
              <a:lstStyle/>
              <a:p>
                <a:pPr defTabSz="914378" hangingPunct="0">
                  <a:defRPr/>
                </a:pPr>
                <a:endParaRPr lang="en-US" sz="1500" kern="0">
                  <a:solidFill>
                    <a:srgbClr val="000000"/>
                  </a:solidFill>
                  <a:latin typeface="Arial"/>
                  <a:ea typeface="+mj-ea"/>
                  <a:cs typeface="Arial"/>
                  <a:sym typeface="Arial" panose="020B0604020202020204" pitchFamily="34" charset="0"/>
                </a:endParaRPr>
              </a:p>
            </p:txBody>
          </p:sp>
          <p:sp>
            <p:nvSpPr>
              <p:cNvPr id="14" name="Freeform 1305">
                <a:extLst>
                  <a:ext uri="{FF2B5EF4-FFF2-40B4-BE49-F238E27FC236}">
                    <a16:creationId xmlns:a16="http://schemas.microsoft.com/office/drawing/2014/main" id="{3B8138C0-6FF4-72CB-DE12-EBCDB305F9A3}"/>
                  </a:ext>
                </a:extLst>
              </p:cNvPr>
              <p:cNvSpPr/>
              <p:nvPr/>
            </p:nvSpPr>
            <p:spPr>
              <a:xfrm>
                <a:off x="2919347" y="2344571"/>
                <a:ext cx="41014" cy="0"/>
              </a:xfrm>
              <a:custGeom>
                <a:avLst/>
                <a:gdLst>
                  <a:gd name="connsiteX0" fmla="*/ 57023 w 57022"/>
                  <a:gd name="connsiteY0" fmla="*/ 0 h 12700"/>
                  <a:gd name="connsiteX1" fmla="*/ 0 w 57022"/>
                  <a:gd name="connsiteY1" fmla="*/ 0 h 12700"/>
                </a:gdLst>
                <a:ahLst/>
                <a:cxnLst>
                  <a:cxn ang="0">
                    <a:pos x="connsiteX0" y="connsiteY0"/>
                  </a:cxn>
                  <a:cxn ang="0">
                    <a:pos x="connsiteX1" y="connsiteY1"/>
                  </a:cxn>
                </a:cxnLst>
                <a:rect l="l" t="t" r="r" b="b"/>
                <a:pathLst>
                  <a:path w="57022" h="12700">
                    <a:moveTo>
                      <a:pt x="57023" y="0"/>
                    </a:moveTo>
                    <a:lnTo>
                      <a:pt x="0" y="0"/>
                    </a:lnTo>
                  </a:path>
                </a:pathLst>
              </a:custGeom>
              <a:ln w="19050" cap="sq">
                <a:solidFill>
                  <a:srgbClr val="000000"/>
                </a:solidFill>
                <a:prstDash val="solid"/>
                <a:miter/>
              </a:ln>
            </p:spPr>
            <p:txBody>
              <a:bodyPr rtlCol="0" anchor="ctr"/>
              <a:lstStyle/>
              <a:p>
                <a:pPr defTabSz="914378" hangingPunct="0">
                  <a:defRPr/>
                </a:pPr>
                <a:endParaRPr lang="en-US" sz="1500" kern="0">
                  <a:solidFill>
                    <a:srgbClr val="000000"/>
                  </a:solidFill>
                  <a:latin typeface="Arial"/>
                  <a:ea typeface="+mj-ea"/>
                  <a:cs typeface="Arial"/>
                  <a:sym typeface="Arial" panose="020B0604020202020204" pitchFamily="34" charset="0"/>
                </a:endParaRPr>
              </a:p>
            </p:txBody>
          </p:sp>
          <p:sp>
            <p:nvSpPr>
              <p:cNvPr id="15" name="Freeform 1306">
                <a:extLst>
                  <a:ext uri="{FF2B5EF4-FFF2-40B4-BE49-F238E27FC236}">
                    <a16:creationId xmlns:a16="http://schemas.microsoft.com/office/drawing/2014/main" id="{67C886B7-158A-6DB6-0E55-97B4FF7EB121}"/>
                  </a:ext>
                </a:extLst>
              </p:cNvPr>
              <p:cNvSpPr/>
              <p:nvPr/>
            </p:nvSpPr>
            <p:spPr>
              <a:xfrm>
                <a:off x="2919347" y="2022499"/>
                <a:ext cx="41014" cy="0"/>
              </a:xfrm>
              <a:custGeom>
                <a:avLst/>
                <a:gdLst>
                  <a:gd name="connsiteX0" fmla="*/ 57023 w 57022"/>
                  <a:gd name="connsiteY0" fmla="*/ 0 h 12700"/>
                  <a:gd name="connsiteX1" fmla="*/ 0 w 57022"/>
                  <a:gd name="connsiteY1" fmla="*/ 0 h 12700"/>
                </a:gdLst>
                <a:ahLst/>
                <a:cxnLst>
                  <a:cxn ang="0">
                    <a:pos x="connsiteX0" y="connsiteY0"/>
                  </a:cxn>
                  <a:cxn ang="0">
                    <a:pos x="connsiteX1" y="connsiteY1"/>
                  </a:cxn>
                </a:cxnLst>
                <a:rect l="l" t="t" r="r" b="b"/>
                <a:pathLst>
                  <a:path w="57022" h="12700">
                    <a:moveTo>
                      <a:pt x="57023" y="0"/>
                    </a:moveTo>
                    <a:lnTo>
                      <a:pt x="0" y="0"/>
                    </a:lnTo>
                  </a:path>
                </a:pathLst>
              </a:custGeom>
              <a:ln w="19050" cap="sq">
                <a:solidFill>
                  <a:srgbClr val="000000"/>
                </a:solidFill>
                <a:prstDash val="solid"/>
                <a:miter/>
              </a:ln>
            </p:spPr>
            <p:txBody>
              <a:bodyPr rtlCol="0" anchor="ctr"/>
              <a:lstStyle/>
              <a:p>
                <a:pPr defTabSz="914378" hangingPunct="0">
                  <a:defRPr/>
                </a:pPr>
                <a:endParaRPr lang="en-US" sz="1500" kern="0">
                  <a:solidFill>
                    <a:srgbClr val="000000"/>
                  </a:solidFill>
                  <a:latin typeface="Arial"/>
                  <a:ea typeface="+mj-ea"/>
                  <a:cs typeface="Arial"/>
                  <a:sym typeface="Arial" panose="020B0604020202020204" pitchFamily="34" charset="0"/>
                </a:endParaRPr>
              </a:p>
            </p:txBody>
          </p:sp>
          <p:sp>
            <p:nvSpPr>
              <p:cNvPr id="16" name="Freeform 1307">
                <a:extLst>
                  <a:ext uri="{FF2B5EF4-FFF2-40B4-BE49-F238E27FC236}">
                    <a16:creationId xmlns:a16="http://schemas.microsoft.com/office/drawing/2014/main" id="{D0E0B09B-571A-AF90-5B36-979C6B65FB7E}"/>
                  </a:ext>
                </a:extLst>
              </p:cNvPr>
              <p:cNvSpPr/>
              <p:nvPr/>
            </p:nvSpPr>
            <p:spPr>
              <a:xfrm>
                <a:off x="2919347" y="1700427"/>
                <a:ext cx="41014" cy="0"/>
              </a:xfrm>
              <a:custGeom>
                <a:avLst/>
                <a:gdLst>
                  <a:gd name="connsiteX0" fmla="*/ 57023 w 57022"/>
                  <a:gd name="connsiteY0" fmla="*/ 0 h 12700"/>
                  <a:gd name="connsiteX1" fmla="*/ 0 w 57022"/>
                  <a:gd name="connsiteY1" fmla="*/ 0 h 12700"/>
                </a:gdLst>
                <a:ahLst/>
                <a:cxnLst>
                  <a:cxn ang="0">
                    <a:pos x="connsiteX0" y="connsiteY0"/>
                  </a:cxn>
                  <a:cxn ang="0">
                    <a:pos x="connsiteX1" y="connsiteY1"/>
                  </a:cxn>
                </a:cxnLst>
                <a:rect l="l" t="t" r="r" b="b"/>
                <a:pathLst>
                  <a:path w="57022" h="12700">
                    <a:moveTo>
                      <a:pt x="57023" y="0"/>
                    </a:moveTo>
                    <a:lnTo>
                      <a:pt x="0" y="0"/>
                    </a:lnTo>
                  </a:path>
                </a:pathLst>
              </a:custGeom>
              <a:ln w="19050" cap="sq">
                <a:solidFill>
                  <a:srgbClr val="000000"/>
                </a:solidFill>
                <a:prstDash val="solid"/>
                <a:miter/>
              </a:ln>
            </p:spPr>
            <p:txBody>
              <a:bodyPr rtlCol="0" anchor="ctr"/>
              <a:lstStyle/>
              <a:p>
                <a:pPr defTabSz="914378" hangingPunct="0">
                  <a:defRPr/>
                </a:pPr>
                <a:endParaRPr lang="en-US" sz="1500" kern="0">
                  <a:solidFill>
                    <a:srgbClr val="000000"/>
                  </a:solidFill>
                  <a:latin typeface="Arial"/>
                  <a:ea typeface="+mj-ea"/>
                  <a:cs typeface="Arial"/>
                  <a:sym typeface="Arial" panose="020B0604020202020204" pitchFamily="34" charset="0"/>
                </a:endParaRPr>
              </a:p>
            </p:txBody>
          </p:sp>
          <p:sp>
            <p:nvSpPr>
              <p:cNvPr id="17" name="Freeform 1308">
                <a:extLst>
                  <a:ext uri="{FF2B5EF4-FFF2-40B4-BE49-F238E27FC236}">
                    <a16:creationId xmlns:a16="http://schemas.microsoft.com/office/drawing/2014/main" id="{3486CF10-AE89-7B25-C428-02B38BCADCB6}"/>
                  </a:ext>
                </a:extLst>
              </p:cNvPr>
              <p:cNvSpPr/>
              <p:nvPr/>
            </p:nvSpPr>
            <p:spPr>
              <a:xfrm>
                <a:off x="2919347" y="1378355"/>
                <a:ext cx="41014" cy="0"/>
              </a:xfrm>
              <a:custGeom>
                <a:avLst/>
                <a:gdLst>
                  <a:gd name="connsiteX0" fmla="*/ 57023 w 57022"/>
                  <a:gd name="connsiteY0" fmla="*/ 0 h 12700"/>
                  <a:gd name="connsiteX1" fmla="*/ 0 w 57022"/>
                  <a:gd name="connsiteY1" fmla="*/ 0 h 12700"/>
                </a:gdLst>
                <a:ahLst/>
                <a:cxnLst>
                  <a:cxn ang="0">
                    <a:pos x="connsiteX0" y="connsiteY0"/>
                  </a:cxn>
                  <a:cxn ang="0">
                    <a:pos x="connsiteX1" y="connsiteY1"/>
                  </a:cxn>
                </a:cxnLst>
                <a:rect l="l" t="t" r="r" b="b"/>
                <a:pathLst>
                  <a:path w="57022" h="12700">
                    <a:moveTo>
                      <a:pt x="57023" y="0"/>
                    </a:moveTo>
                    <a:lnTo>
                      <a:pt x="0" y="0"/>
                    </a:lnTo>
                  </a:path>
                </a:pathLst>
              </a:custGeom>
              <a:ln w="19050" cap="sq">
                <a:solidFill>
                  <a:srgbClr val="000000"/>
                </a:solidFill>
                <a:prstDash val="solid"/>
                <a:miter/>
              </a:ln>
            </p:spPr>
            <p:txBody>
              <a:bodyPr rtlCol="0" anchor="ctr"/>
              <a:lstStyle/>
              <a:p>
                <a:pPr defTabSz="914378" hangingPunct="0">
                  <a:defRPr/>
                </a:pPr>
                <a:endParaRPr lang="en-US" sz="1500" kern="0">
                  <a:solidFill>
                    <a:srgbClr val="000000"/>
                  </a:solidFill>
                  <a:latin typeface="Arial"/>
                  <a:ea typeface="+mj-ea"/>
                  <a:cs typeface="Arial"/>
                  <a:sym typeface="Arial" panose="020B0604020202020204" pitchFamily="34" charset="0"/>
                </a:endParaRPr>
              </a:p>
            </p:txBody>
          </p:sp>
          <p:sp>
            <p:nvSpPr>
              <p:cNvPr id="18" name="Rectangle 216">
                <a:extLst>
                  <a:ext uri="{FF2B5EF4-FFF2-40B4-BE49-F238E27FC236}">
                    <a16:creationId xmlns:a16="http://schemas.microsoft.com/office/drawing/2014/main" id="{F6597682-5CDD-8B74-7045-943D679D55B4}"/>
                  </a:ext>
                </a:extLst>
              </p:cNvPr>
              <p:cNvSpPr>
                <a:spLocks noChangeArrowheads="1"/>
              </p:cNvSpPr>
              <p:nvPr/>
            </p:nvSpPr>
            <p:spPr bwMode="auto">
              <a:xfrm>
                <a:off x="2774780" y="2597584"/>
                <a:ext cx="104984" cy="13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914378" eaLnBrk="0" hangingPunct="0">
                  <a:defRPr/>
                </a:pPr>
                <a:r>
                  <a:rPr lang="en-US" altLang="en-US" sz="900" kern="0">
                    <a:solidFill>
                      <a:srgbClr val="000000"/>
                    </a:solidFill>
                    <a:ea typeface="Arial" panose="020B0604020202020204" pitchFamily="34" charset="0"/>
                    <a:cs typeface="Arial" panose="020B0604020202020204" pitchFamily="34" charset="0"/>
                    <a:sym typeface="Arial" panose="020B0604020202020204" pitchFamily="34" charset="0"/>
                  </a:rPr>
                  <a:t>0.0</a:t>
                </a:r>
                <a:endParaRPr lang="en-US" altLang="en-US" sz="900" kern="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19" name="Rectangle 226">
                <a:extLst>
                  <a:ext uri="{FF2B5EF4-FFF2-40B4-BE49-F238E27FC236}">
                    <a16:creationId xmlns:a16="http://schemas.microsoft.com/office/drawing/2014/main" id="{133CD62B-8E85-F9E7-1783-FF15CF8CAC5E}"/>
                  </a:ext>
                </a:extLst>
              </p:cNvPr>
              <p:cNvSpPr>
                <a:spLocks noChangeArrowheads="1"/>
              </p:cNvSpPr>
              <p:nvPr/>
            </p:nvSpPr>
            <p:spPr bwMode="auto">
              <a:xfrm>
                <a:off x="2774780" y="989845"/>
                <a:ext cx="104984" cy="13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914378" eaLnBrk="0" hangingPunct="0">
                  <a:defRPr/>
                </a:pPr>
                <a:r>
                  <a:rPr lang="en-US" altLang="en-US" sz="900" kern="0">
                    <a:solidFill>
                      <a:srgbClr val="000000"/>
                    </a:solidFill>
                    <a:ea typeface="Arial" panose="020B0604020202020204" pitchFamily="34" charset="0"/>
                    <a:cs typeface="Arial" panose="020B0604020202020204" pitchFamily="34" charset="0"/>
                    <a:sym typeface="Arial" panose="020B0604020202020204" pitchFamily="34" charset="0"/>
                  </a:rPr>
                  <a:t>1.0</a:t>
                </a:r>
                <a:endParaRPr lang="en-US" altLang="en-US" sz="900" kern="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20" name="Rectangle 242">
                <a:extLst>
                  <a:ext uri="{FF2B5EF4-FFF2-40B4-BE49-F238E27FC236}">
                    <a16:creationId xmlns:a16="http://schemas.microsoft.com/office/drawing/2014/main" id="{F544731D-D7FE-62C6-5E6A-07DB9856B29F}"/>
                  </a:ext>
                </a:extLst>
              </p:cNvPr>
              <p:cNvSpPr>
                <a:spLocks noChangeArrowheads="1"/>
              </p:cNvSpPr>
              <p:nvPr/>
            </p:nvSpPr>
            <p:spPr bwMode="auto">
              <a:xfrm rot="16200000">
                <a:off x="1740109" y="1770933"/>
                <a:ext cx="1789070" cy="18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8" eaLnBrk="0" hangingPunct="0">
                  <a:defRPr/>
                </a:pPr>
                <a:r>
                  <a:rPr lang="en-US" altLang="en-US" sz="900" b="1" kern="0">
                    <a:solidFill>
                      <a:srgbClr val="000000"/>
                    </a:solidFill>
                    <a:ea typeface="Arial" panose="020B0604020202020204" pitchFamily="34" charset="0"/>
                    <a:cs typeface="Arial" panose="020B0604020202020204" pitchFamily="34" charset="0"/>
                    <a:sym typeface="Arial" panose="020B0604020202020204" pitchFamily="34" charset="0"/>
                  </a:rPr>
                  <a:t>Probability of </a:t>
                </a:r>
                <a:br>
                  <a:rPr lang="en-US" altLang="en-US" sz="900" b="1" kern="0">
                    <a:solidFill>
                      <a:srgbClr val="000000"/>
                    </a:solidFill>
                    <a:ea typeface="Arial" panose="020B0604020202020204" pitchFamily="34" charset="0"/>
                    <a:cs typeface="Arial" panose="020B0604020202020204" pitchFamily="34" charset="0"/>
                    <a:sym typeface="Arial" panose="020B0604020202020204" pitchFamily="34" charset="0"/>
                  </a:rPr>
                </a:br>
                <a:r>
                  <a:rPr lang="en-US" altLang="en-US" sz="900" b="1" kern="0">
                    <a:solidFill>
                      <a:srgbClr val="000000"/>
                    </a:solidFill>
                    <a:ea typeface="+mj-ea"/>
                    <a:cs typeface="Arial" panose="020B0604020202020204" pitchFamily="34" charset="0"/>
                    <a:sym typeface="Arial" panose="020B0604020202020204" pitchFamily="34" charset="0"/>
                  </a:rPr>
                  <a:t>no deterioration</a:t>
                </a:r>
                <a:endParaRPr lang="en-US" altLang="en-US" sz="900" b="1" kern="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21" name="Rectangle 218">
                <a:extLst>
                  <a:ext uri="{FF2B5EF4-FFF2-40B4-BE49-F238E27FC236}">
                    <a16:creationId xmlns:a16="http://schemas.microsoft.com/office/drawing/2014/main" id="{9C1AB026-F200-3CDC-848D-2BA8A61A431A}"/>
                  </a:ext>
                </a:extLst>
              </p:cNvPr>
              <p:cNvSpPr>
                <a:spLocks noChangeArrowheads="1"/>
              </p:cNvSpPr>
              <p:nvPr/>
            </p:nvSpPr>
            <p:spPr bwMode="auto">
              <a:xfrm>
                <a:off x="2774780" y="2276037"/>
                <a:ext cx="104984" cy="13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914378" eaLnBrk="0" hangingPunct="0">
                  <a:defRPr/>
                </a:pPr>
                <a:r>
                  <a:rPr lang="en-US" altLang="en-US" sz="900" kern="0">
                    <a:solidFill>
                      <a:srgbClr val="000000"/>
                    </a:solidFill>
                    <a:ea typeface="Arial" panose="020B0604020202020204" pitchFamily="34" charset="0"/>
                    <a:cs typeface="Arial" panose="020B0604020202020204" pitchFamily="34" charset="0"/>
                    <a:sym typeface="Arial" panose="020B0604020202020204" pitchFamily="34" charset="0"/>
                  </a:rPr>
                  <a:t>0.2</a:t>
                </a:r>
                <a:endParaRPr lang="en-US" altLang="en-US" sz="900" kern="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22" name="Rectangle 220">
                <a:extLst>
                  <a:ext uri="{FF2B5EF4-FFF2-40B4-BE49-F238E27FC236}">
                    <a16:creationId xmlns:a16="http://schemas.microsoft.com/office/drawing/2014/main" id="{5A387110-395D-0712-E6A8-FB43526C28E0}"/>
                  </a:ext>
                </a:extLst>
              </p:cNvPr>
              <p:cNvSpPr>
                <a:spLocks noChangeArrowheads="1"/>
              </p:cNvSpPr>
              <p:nvPr/>
            </p:nvSpPr>
            <p:spPr bwMode="auto">
              <a:xfrm>
                <a:off x="2774780" y="1954490"/>
                <a:ext cx="104984" cy="13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914378" eaLnBrk="0" hangingPunct="0">
                  <a:defRPr/>
                </a:pPr>
                <a:r>
                  <a:rPr lang="en-US" altLang="en-US" sz="900" kern="0">
                    <a:solidFill>
                      <a:srgbClr val="000000"/>
                    </a:solidFill>
                    <a:ea typeface="Arial" panose="020B0604020202020204" pitchFamily="34" charset="0"/>
                    <a:cs typeface="Arial" panose="020B0604020202020204" pitchFamily="34" charset="0"/>
                    <a:sym typeface="Arial" panose="020B0604020202020204" pitchFamily="34" charset="0"/>
                  </a:rPr>
                  <a:t>0.4</a:t>
                </a:r>
                <a:endParaRPr lang="en-US" altLang="en-US" sz="900" kern="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23" name="Rectangle 222">
                <a:extLst>
                  <a:ext uri="{FF2B5EF4-FFF2-40B4-BE49-F238E27FC236}">
                    <a16:creationId xmlns:a16="http://schemas.microsoft.com/office/drawing/2014/main" id="{5BC07AFB-2950-BD1F-3181-E63581C31FE7}"/>
                  </a:ext>
                </a:extLst>
              </p:cNvPr>
              <p:cNvSpPr>
                <a:spLocks noChangeArrowheads="1"/>
              </p:cNvSpPr>
              <p:nvPr/>
            </p:nvSpPr>
            <p:spPr bwMode="auto">
              <a:xfrm>
                <a:off x="2774780" y="1632941"/>
                <a:ext cx="104984" cy="13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914378" eaLnBrk="0" hangingPunct="0">
                  <a:defRPr/>
                </a:pPr>
                <a:r>
                  <a:rPr lang="en-US" altLang="en-US" sz="900" kern="0">
                    <a:solidFill>
                      <a:srgbClr val="000000"/>
                    </a:solidFill>
                    <a:ea typeface="Arial" panose="020B0604020202020204" pitchFamily="34" charset="0"/>
                    <a:cs typeface="Arial" panose="020B0604020202020204" pitchFamily="34" charset="0"/>
                    <a:sym typeface="Arial" panose="020B0604020202020204" pitchFamily="34" charset="0"/>
                  </a:rPr>
                  <a:t>0.6</a:t>
                </a:r>
                <a:endParaRPr lang="en-US" altLang="en-US" sz="900" kern="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24" name="Rectangle 224">
                <a:extLst>
                  <a:ext uri="{FF2B5EF4-FFF2-40B4-BE49-F238E27FC236}">
                    <a16:creationId xmlns:a16="http://schemas.microsoft.com/office/drawing/2014/main" id="{D090E36D-8CFC-33B6-4A7E-B3E647F27C61}"/>
                  </a:ext>
                </a:extLst>
              </p:cNvPr>
              <p:cNvSpPr>
                <a:spLocks noChangeArrowheads="1"/>
              </p:cNvSpPr>
              <p:nvPr/>
            </p:nvSpPr>
            <p:spPr bwMode="auto">
              <a:xfrm>
                <a:off x="2774780" y="1311394"/>
                <a:ext cx="104984" cy="13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914378" eaLnBrk="0" hangingPunct="0">
                  <a:defRPr/>
                </a:pPr>
                <a:r>
                  <a:rPr lang="en-US" altLang="en-US" sz="900" kern="0">
                    <a:solidFill>
                      <a:srgbClr val="000000"/>
                    </a:solidFill>
                    <a:ea typeface="Arial" panose="020B0604020202020204" pitchFamily="34" charset="0"/>
                    <a:cs typeface="Arial" panose="020B0604020202020204" pitchFamily="34" charset="0"/>
                    <a:sym typeface="Arial" panose="020B0604020202020204" pitchFamily="34" charset="0"/>
                  </a:rPr>
                  <a:t>0.8</a:t>
                </a:r>
                <a:endParaRPr lang="en-US" altLang="en-US" sz="900" kern="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25" name="Freeform 1287">
                <a:extLst>
                  <a:ext uri="{FF2B5EF4-FFF2-40B4-BE49-F238E27FC236}">
                    <a16:creationId xmlns:a16="http://schemas.microsoft.com/office/drawing/2014/main" id="{75FC77B4-086C-14A0-0EF1-E01AA3B9773D}"/>
                  </a:ext>
                </a:extLst>
              </p:cNvPr>
              <p:cNvSpPr/>
              <p:nvPr/>
            </p:nvSpPr>
            <p:spPr>
              <a:xfrm>
                <a:off x="2965112" y="2667006"/>
                <a:ext cx="2700000" cy="0"/>
              </a:xfrm>
              <a:custGeom>
                <a:avLst/>
                <a:gdLst>
                  <a:gd name="connsiteX0" fmla="*/ 0 w 4552569"/>
                  <a:gd name="connsiteY0" fmla="*/ 0 h 12700"/>
                  <a:gd name="connsiteX1" fmla="*/ 4552569 w 4552569"/>
                  <a:gd name="connsiteY1" fmla="*/ 0 h 12700"/>
                </a:gdLst>
                <a:ahLst/>
                <a:cxnLst>
                  <a:cxn ang="0">
                    <a:pos x="connsiteX0" y="connsiteY0"/>
                  </a:cxn>
                  <a:cxn ang="0">
                    <a:pos x="connsiteX1" y="connsiteY1"/>
                  </a:cxn>
                </a:cxnLst>
                <a:rect l="l" t="t" r="r" b="b"/>
                <a:pathLst>
                  <a:path w="4552569" h="12700">
                    <a:moveTo>
                      <a:pt x="0" y="0"/>
                    </a:moveTo>
                    <a:lnTo>
                      <a:pt x="4552569" y="0"/>
                    </a:lnTo>
                  </a:path>
                </a:pathLst>
              </a:custGeom>
              <a:ln w="19050" cap="sq">
                <a:solidFill>
                  <a:srgbClr val="000000"/>
                </a:solidFill>
                <a:prstDash val="solid"/>
                <a:miter/>
              </a:ln>
            </p:spPr>
            <p:txBody>
              <a:bodyPr rtlCol="0" anchor="ctr"/>
              <a:lstStyle/>
              <a:p>
                <a:pPr defTabSz="914378" hangingPunct="0">
                  <a:defRPr/>
                </a:pPr>
                <a:endParaRPr lang="en-US" sz="1500" kern="0">
                  <a:solidFill>
                    <a:srgbClr val="000000"/>
                  </a:solidFill>
                  <a:latin typeface="Arial"/>
                  <a:ea typeface="+mj-ea"/>
                  <a:cs typeface="Arial"/>
                  <a:sym typeface="Arial" panose="020B0604020202020204" pitchFamily="34" charset="0"/>
                </a:endParaRPr>
              </a:p>
            </p:txBody>
          </p:sp>
          <p:grpSp>
            <p:nvGrpSpPr>
              <p:cNvPr id="26" name="Group 25">
                <a:extLst>
                  <a:ext uri="{FF2B5EF4-FFF2-40B4-BE49-F238E27FC236}">
                    <a16:creationId xmlns:a16="http://schemas.microsoft.com/office/drawing/2014/main" id="{5F43622C-78B0-0E3D-7BFD-4534AD2A4A43}"/>
                  </a:ext>
                </a:extLst>
              </p:cNvPr>
              <p:cNvGrpSpPr/>
              <p:nvPr/>
            </p:nvGrpSpPr>
            <p:grpSpPr>
              <a:xfrm>
                <a:off x="3067705" y="2265084"/>
                <a:ext cx="1227034" cy="295081"/>
                <a:chOff x="1136250" y="3174786"/>
                <a:chExt cx="1227034" cy="295081"/>
              </a:xfrm>
            </p:grpSpPr>
            <p:sp>
              <p:nvSpPr>
                <p:cNvPr id="27" name="TextBox 26">
                  <a:extLst>
                    <a:ext uri="{FF2B5EF4-FFF2-40B4-BE49-F238E27FC236}">
                      <a16:creationId xmlns:a16="http://schemas.microsoft.com/office/drawing/2014/main" id="{7228CE89-C289-B3A1-2C2A-1CEE40123AD8}"/>
                    </a:ext>
                  </a:extLst>
                </p:cNvPr>
                <p:cNvSpPr txBox="1"/>
                <p:nvPr/>
              </p:nvSpPr>
              <p:spPr>
                <a:xfrm>
                  <a:off x="1383274" y="3174786"/>
                  <a:ext cx="980010" cy="138499"/>
                </a:xfrm>
                <a:prstGeom prst="rect">
                  <a:avLst/>
                </a:prstGeom>
                <a:noFill/>
              </p:spPr>
              <p:txBody>
                <a:bodyPr wrap="square" lIns="0" tIns="0" rIns="0" bIns="0" rtlCol="0" anchor="ctr" anchorCtr="0">
                  <a:spAutoFit/>
                </a:bodyPr>
                <a:lstStyle/>
                <a:p>
                  <a:pPr defTabSz="914400">
                    <a:buClr>
                      <a:srgbClr val="000000"/>
                    </a:buClr>
                  </a:pPr>
                  <a:r>
                    <a:rPr lang="en-US" sz="900" kern="0">
                      <a:solidFill>
                        <a:srgbClr val="000000"/>
                      </a:solidFill>
                      <a:latin typeface="Arial" panose="020B0604020202020204" pitchFamily="34" charset="0"/>
                      <a:cs typeface="Arial" panose="020B0604020202020204" pitchFamily="34" charset="0"/>
                      <a:sym typeface="Arial"/>
                    </a:rPr>
                    <a:t>Dato-</a:t>
                  </a:r>
                  <a:r>
                    <a:rPr lang="en-US" sz="900" kern="0" err="1">
                      <a:solidFill>
                        <a:srgbClr val="000000"/>
                      </a:solidFill>
                      <a:latin typeface="Arial" panose="020B0604020202020204" pitchFamily="34" charset="0"/>
                      <a:cs typeface="Arial" panose="020B0604020202020204" pitchFamily="34" charset="0"/>
                      <a:sym typeface="Arial"/>
                    </a:rPr>
                    <a:t>DXd</a:t>
                  </a:r>
                  <a:r>
                    <a:rPr lang="en-US" sz="900" kern="0">
                      <a:solidFill>
                        <a:srgbClr val="000000"/>
                      </a:solidFill>
                      <a:latin typeface="Arial" panose="020B0604020202020204" pitchFamily="34" charset="0"/>
                      <a:cs typeface="Arial" panose="020B0604020202020204" pitchFamily="34" charset="0"/>
                      <a:sym typeface="Arial"/>
                    </a:rPr>
                    <a:t> (n=365)</a:t>
                  </a:r>
                </a:p>
              </p:txBody>
            </p:sp>
            <p:sp>
              <p:nvSpPr>
                <p:cNvPr id="28" name="TextBox 27">
                  <a:extLst>
                    <a:ext uri="{FF2B5EF4-FFF2-40B4-BE49-F238E27FC236}">
                      <a16:creationId xmlns:a16="http://schemas.microsoft.com/office/drawing/2014/main" id="{DE1EFAC5-5482-D36F-D395-2434957F1A3A}"/>
                    </a:ext>
                  </a:extLst>
                </p:cNvPr>
                <p:cNvSpPr txBox="1"/>
                <p:nvPr/>
              </p:nvSpPr>
              <p:spPr>
                <a:xfrm>
                  <a:off x="1383276" y="3331368"/>
                  <a:ext cx="763832" cy="138499"/>
                </a:xfrm>
                <a:prstGeom prst="rect">
                  <a:avLst/>
                </a:prstGeom>
                <a:noFill/>
              </p:spPr>
              <p:txBody>
                <a:bodyPr wrap="square" lIns="0" tIns="0" rIns="0" bIns="0" rtlCol="0" anchor="ctr" anchorCtr="0">
                  <a:spAutoFit/>
                </a:bodyPr>
                <a:lstStyle/>
                <a:p>
                  <a:pPr defTabSz="914400">
                    <a:buClr>
                      <a:srgbClr val="000000"/>
                    </a:buClr>
                  </a:pPr>
                  <a:r>
                    <a:rPr lang="en-US" sz="900" kern="0">
                      <a:solidFill>
                        <a:srgbClr val="000000"/>
                      </a:solidFill>
                      <a:latin typeface="Arial" panose="020B0604020202020204" pitchFamily="34" charset="0"/>
                      <a:cs typeface="Arial" panose="020B0604020202020204" pitchFamily="34" charset="0"/>
                      <a:sym typeface="Arial"/>
                    </a:rPr>
                    <a:t>ICC (n=367)</a:t>
                  </a:r>
                </a:p>
              </p:txBody>
            </p:sp>
            <p:cxnSp>
              <p:nvCxnSpPr>
                <p:cNvPr id="29" name="Straight Connector 28">
                  <a:extLst>
                    <a:ext uri="{FF2B5EF4-FFF2-40B4-BE49-F238E27FC236}">
                      <a16:creationId xmlns:a16="http://schemas.microsoft.com/office/drawing/2014/main" id="{F02BB952-1235-E73F-7AEF-49C4EAB9454B}"/>
                    </a:ext>
                  </a:extLst>
                </p:cNvPr>
                <p:cNvCxnSpPr>
                  <a:cxnSpLocks/>
                </p:cNvCxnSpPr>
                <p:nvPr/>
              </p:nvCxnSpPr>
              <p:spPr>
                <a:xfrm>
                  <a:off x="1136250" y="3243168"/>
                  <a:ext cx="199549" cy="0"/>
                </a:xfrm>
                <a:prstGeom prst="line">
                  <a:avLst/>
                </a:prstGeom>
                <a:noFill/>
                <a:ln w="12700" cap="flat" cmpd="sng" algn="ctr">
                  <a:solidFill>
                    <a:srgbClr val="6E1E50"/>
                  </a:solidFill>
                  <a:prstDash val="solid"/>
                </a:ln>
                <a:effectLst/>
              </p:spPr>
            </p:cxnSp>
            <p:cxnSp>
              <p:nvCxnSpPr>
                <p:cNvPr id="30" name="Straight Connector 29">
                  <a:extLst>
                    <a:ext uri="{FF2B5EF4-FFF2-40B4-BE49-F238E27FC236}">
                      <a16:creationId xmlns:a16="http://schemas.microsoft.com/office/drawing/2014/main" id="{6B0616FD-8B6F-7424-C0FB-FD1932F90913}"/>
                    </a:ext>
                  </a:extLst>
                </p:cNvPr>
                <p:cNvCxnSpPr>
                  <a:cxnSpLocks/>
                </p:cNvCxnSpPr>
                <p:nvPr/>
              </p:nvCxnSpPr>
              <p:spPr>
                <a:xfrm>
                  <a:off x="1136250" y="3399750"/>
                  <a:ext cx="199549" cy="0"/>
                </a:xfrm>
                <a:prstGeom prst="line">
                  <a:avLst/>
                </a:prstGeom>
                <a:noFill/>
                <a:ln w="12700" cap="flat" cmpd="sng" algn="ctr">
                  <a:solidFill>
                    <a:srgbClr val="1E325F">
                      <a:lumMod val="60000"/>
                      <a:lumOff val="40000"/>
                    </a:srgbClr>
                  </a:solidFill>
                  <a:prstDash val="solid"/>
                </a:ln>
                <a:effectLst/>
              </p:spPr>
            </p:cxnSp>
          </p:grpSp>
          <p:sp>
            <p:nvSpPr>
              <p:cNvPr id="32" name="Freeform 1288">
                <a:extLst>
                  <a:ext uri="{FF2B5EF4-FFF2-40B4-BE49-F238E27FC236}">
                    <a16:creationId xmlns:a16="http://schemas.microsoft.com/office/drawing/2014/main" id="{CC89B488-4D3C-BB7B-AA04-E73345C063A0}"/>
                  </a:ext>
                </a:extLst>
              </p:cNvPr>
              <p:cNvSpPr/>
              <p:nvPr/>
            </p:nvSpPr>
            <p:spPr>
              <a:xfrm>
                <a:off x="2965112" y="2669887"/>
                <a:ext cx="0" cy="40500"/>
              </a:xfrm>
              <a:custGeom>
                <a:avLst/>
                <a:gdLst>
                  <a:gd name="connsiteX0" fmla="*/ 0 w 12700"/>
                  <a:gd name="connsiteY0" fmla="*/ 0 h 63753"/>
                  <a:gd name="connsiteX1" fmla="*/ 0 w 12700"/>
                  <a:gd name="connsiteY1" fmla="*/ 63754 h 63753"/>
                </a:gdLst>
                <a:ahLst/>
                <a:cxnLst>
                  <a:cxn ang="0">
                    <a:pos x="connsiteX0" y="connsiteY0"/>
                  </a:cxn>
                  <a:cxn ang="0">
                    <a:pos x="connsiteX1" y="connsiteY1"/>
                  </a:cxn>
                </a:cxnLst>
                <a:rect l="l" t="t" r="r" b="b"/>
                <a:pathLst>
                  <a:path w="12700" h="63753">
                    <a:moveTo>
                      <a:pt x="0" y="0"/>
                    </a:moveTo>
                    <a:lnTo>
                      <a:pt x="0" y="63754"/>
                    </a:lnTo>
                  </a:path>
                </a:pathLst>
              </a:custGeom>
              <a:ln w="19050" cap="sq">
                <a:solidFill>
                  <a:srgbClr val="000000"/>
                </a:solidFill>
                <a:prstDash val="solid"/>
                <a:miter/>
              </a:ln>
            </p:spPr>
            <p:txBody>
              <a:bodyPr rtlCol="0" anchor="ctr"/>
              <a:lstStyle/>
              <a:p>
                <a:pPr defTabSz="914378" hangingPunct="0">
                  <a:defRPr/>
                </a:pPr>
                <a:endParaRPr lang="en-US" sz="1500" kern="0">
                  <a:solidFill>
                    <a:srgbClr val="000000"/>
                  </a:solidFill>
                  <a:latin typeface="Arial"/>
                  <a:ea typeface="+mj-ea"/>
                  <a:cs typeface="Arial"/>
                  <a:sym typeface="Arial" panose="020B0604020202020204" pitchFamily="34" charset="0"/>
                </a:endParaRPr>
              </a:p>
            </p:txBody>
          </p:sp>
          <p:sp>
            <p:nvSpPr>
              <p:cNvPr id="35" name="Freeform 1303">
                <a:extLst>
                  <a:ext uri="{FF2B5EF4-FFF2-40B4-BE49-F238E27FC236}">
                    <a16:creationId xmlns:a16="http://schemas.microsoft.com/office/drawing/2014/main" id="{A0209B94-9A96-EB73-24DD-5A58A73FC9AA}"/>
                  </a:ext>
                </a:extLst>
              </p:cNvPr>
              <p:cNvSpPr/>
              <p:nvPr/>
            </p:nvSpPr>
            <p:spPr>
              <a:xfrm>
                <a:off x="5600744" y="2669887"/>
                <a:ext cx="0" cy="40500"/>
              </a:xfrm>
              <a:custGeom>
                <a:avLst/>
                <a:gdLst>
                  <a:gd name="connsiteX0" fmla="*/ 0 w 12700"/>
                  <a:gd name="connsiteY0" fmla="*/ 0 h 63753"/>
                  <a:gd name="connsiteX1" fmla="*/ 0 w 12700"/>
                  <a:gd name="connsiteY1" fmla="*/ 63754 h 63753"/>
                </a:gdLst>
                <a:ahLst/>
                <a:cxnLst>
                  <a:cxn ang="0">
                    <a:pos x="connsiteX0" y="connsiteY0"/>
                  </a:cxn>
                  <a:cxn ang="0">
                    <a:pos x="connsiteX1" y="connsiteY1"/>
                  </a:cxn>
                </a:cxnLst>
                <a:rect l="l" t="t" r="r" b="b"/>
                <a:pathLst>
                  <a:path w="12700" h="63753">
                    <a:moveTo>
                      <a:pt x="0" y="0"/>
                    </a:moveTo>
                    <a:lnTo>
                      <a:pt x="0" y="63754"/>
                    </a:lnTo>
                  </a:path>
                </a:pathLst>
              </a:custGeom>
              <a:ln w="19050" cap="sq">
                <a:solidFill>
                  <a:srgbClr val="000000"/>
                </a:solidFill>
                <a:prstDash val="solid"/>
                <a:miter/>
              </a:ln>
            </p:spPr>
            <p:txBody>
              <a:bodyPr rtlCol="0" anchor="ctr"/>
              <a:lstStyle/>
              <a:p>
                <a:pPr defTabSz="914378" hangingPunct="0">
                  <a:defRPr/>
                </a:pPr>
                <a:endParaRPr lang="en-US" sz="1500" kern="0">
                  <a:solidFill>
                    <a:srgbClr val="000000"/>
                  </a:solidFill>
                  <a:latin typeface="Arial"/>
                  <a:ea typeface="+mj-ea"/>
                  <a:cs typeface="Arial"/>
                  <a:sym typeface="Arial" panose="020B0604020202020204" pitchFamily="34" charset="0"/>
                </a:endParaRPr>
              </a:p>
            </p:txBody>
          </p:sp>
          <p:sp>
            <p:nvSpPr>
              <p:cNvPr id="36" name="Rectangle 276">
                <a:extLst>
                  <a:ext uri="{FF2B5EF4-FFF2-40B4-BE49-F238E27FC236}">
                    <a16:creationId xmlns:a16="http://schemas.microsoft.com/office/drawing/2014/main" id="{50AE7749-4C76-C58B-FB4B-3D87D5A30702}"/>
                  </a:ext>
                </a:extLst>
              </p:cNvPr>
              <p:cNvSpPr>
                <a:spLocks noChangeArrowheads="1"/>
              </p:cNvSpPr>
              <p:nvPr/>
            </p:nvSpPr>
            <p:spPr bwMode="auto">
              <a:xfrm>
                <a:off x="5554656" y="2726674"/>
                <a:ext cx="90133" cy="13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8" eaLnBrk="0" hangingPunct="0">
                  <a:defRPr/>
                </a:pPr>
                <a:r>
                  <a:rPr lang="en-US" altLang="en-US" sz="900" kern="0">
                    <a:solidFill>
                      <a:srgbClr val="000000"/>
                    </a:solidFill>
                    <a:ea typeface="Arial" panose="020B0604020202020204" pitchFamily="34" charset="0"/>
                    <a:cs typeface="Arial" panose="020B0604020202020204" pitchFamily="34" charset="0"/>
                    <a:sym typeface="Arial" panose="020B0604020202020204" pitchFamily="34" charset="0"/>
                  </a:rPr>
                  <a:t>18</a:t>
                </a:r>
                <a:endParaRPr lang="en-US" altLang="en-US" sz="900" kern="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37" name="Freeform 1303">
                <a:extLst>
                  <a:ext uri="{FF2B5EF4-FFF2-40B4-BE49-F238E27FC236}">
                    <a16:creationId xmlns:a16="http://schemas.microsoft.com/office/drawing/2014/main" id="{124872C5-A0DC-033C-5469-8FEF5DFE17FC}"/>
                  </a:ext>
                </a:extLst>
              </p:cNvPr>
              <p:cNvSpPr/>
              <p:nvPr/>
            </p:nvSpPr>
            <p:spPr>
              <a:xfrm>
                <a:off x="5161472" y="2669887"/>
                <a:ext cx="0" cy="40500"/>
              </a:xfrm>
              <a:custGeom>
                <a:avLst/>
                <a:gdLst>
                  <a:gd name="connsiteX0" fmla="*/ 0 w 12700"/>
                  <a:gd name="connsiteY0" fmla="*/ 0 h 63753"/>
                  <a:gd name="connsiteX1" fmla="*/ 0 w 12700"/>
                  <a:gd name="connsiteY1" fmla="*/ 63754 h 63753"/>
                </a:gdLst>
                <a:ahLst/>
                <a:cxnLst>
                  <a:cxn ang="0">
                    <a:pos x="connsiteX0" y="connsiteY0"/>
                  </a:cxn>
                  <a:cxn ang="0">
                    <a:pos x="connsiteX1" y="connsiteY1"/>
                  </a:cxn>
                </a:cxnLst>
                <a:rect l="l" t="t" r="r" b="b"/>
                <a:pathLst>
                  <a:path w="12700" h="63753">
                    <a:moveTo>
                      <a:pt x="0" y="0"/>
                    </a:moveTo>
                    <a:lnTo>
                      <a:pt x="0" y="63754"/>
                    </a:lnTo>
                  </a:path>
                </a:pathLst>
              </a:custGeom>
              <a:ln w="19050" cap="sq">
                <a:solidFill>
                  <a:srgbClr val="000000"/>
                </a:solidFill>
                <a:prstDash val="solid"/>
                <a:miter/>
              </a:ln>
            </p:spPr>
            <p:txBody>
              <a:bodyPr rtlCol="0" anchor="ctr"/>
              <a:lstStyle/>
              <a:p>
                <a:pPr defTabSz="914378" hangingPunct="0">
                  <a:defRPr/>
                </a:pPr>
                <a:endParaRPr lang="en-US" sz="1500" kern="0">
                  <a:solidFill>
                    <a:srgbClr val="000000"/>
                  </a:solidFill>
                  <a:latin typeface="Arial"/>
                  <a:ea typeface="+mj-ea"/>
                  <a:cs typeface="Arial"/>
                  <a:sym typeface="Arial" panose="020B0604020202020204" pitchFamily="34" charset="0"/>
                </a:endParaRPr>
              </a:p>
            </p:txBody>
          </p:sp>
          <p:sp>
            <p:nvSpPr>
              <p:cNvPr id="38" name="Rectangle 276">
                <a:extLst>
                  <a:ext uri="{FF2B5EF4-FFF2-40B4-BE49-F238E27FC236}">
                    <a16:creationId xmlns:a16="http://schemas.microsoft.com/office/drawing/2014/main" id="{79D40D84-90CC-E352-3AC7-1A7BF52D3DF6}"/>
                  </a:ext>
                </a:extLst>
              </p:cNvPr>
              <p:cNvSpPr>
                <a:spLocks noChangeArrowheads="1"/>
              </p:cNvSpPr>
              <p:nvPr/>
            </p:nvSpPr>
            <p:spPr bwMode="auto">
              <a:xfrm>
                <a:off x="5115065" y="2726674"/>
                <a:ext cx="90133" cy="13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8" eaLnBrk="0" hangingPunct="0">
                  <a:defRPr/>
                </a:pPr>
                <a:r>
                  <a:rPr lang="en-US" altLang="en-US" sz="900" kern="0">
                    <a:solidFill>
                      <a:srgbClr val="000000"/>
                    </a:solidFill>
                    <a:ea typeface="Arial" panose="020B0604020202020204" pitchFamily="34" charset="0"/>
                    <a:cs typeface="Arial" panose="020B0604020202020204" pitchFamily="34" charset="0"/>
                    <a:sym typeface="Arial" panose="020B0604020202020204" pitchFamily="34" charset="0"/>
                  </a:rPr>
                  <a:t>15</a:t>
                </a:r>
                <a:endParaRPr lang="en-US" altLang="en-US" sz="900" kern="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39" name="Freeform 1303">
                <a:extLst>
                  <a:ext uri="{FF2B5EF4-FFF2-40B4-BE49-F238E27FC236}">
                    <a16:creationId xmlns:a16="http://schemas.microsoft.com/office/drawing/2014/main" id="{92A045F6-3F8F-D8D5-79BF-B2FBEF640DC7}"/>
                  </a:ext>
                </a:extLst>
              </p:cNvPr>
              <p:cNvSpPr/>
              <p:nvPr/>
            </p:nvSpPr>
            <p:spPr>
              <a:xfrm>
                <a:off x="4722200" y="2669887"/>
                <a:ext cx="0" cy="40500"/>
              </a:xfrm>
              <a:custGeom>
                <a:avLst/>
                <a:gdLst>
                  <a:gd name="connsiteX0" fmla="*/ 0 w 12700"/>
                  <a:gd name="connsiteY0" fmla="*/ 0 h 63753"/>
                  <a:gd name="connsiteX1" fmla="*/ 0 w 12700"/>
                  <a:gd name="connsiteY1" fmla="*/ 63754 h 63753"/>
                </a:gdLst>
                <a:ahLst/>
                <a:cxnLst>
                  <a:cxn ang="0">
                    <a:pos x="connsiteX0" y="connsiteY0"/>
                  </a:cxn>
                  <a:cxn ang="0">
                    <a:pos x="connsiteX1" y="connsiteY1"/>
                  </a:cxn>
                </a:cxnLst>
                <a:rect l="l" t="t" r="r" b="b"/>
                <a:pathLst>
                  <a:path w="12700" h="63753">
                    <a:moveTo>
                      <a:pt x="0" y="0"/>
                    </a:moveTo>
                    <a:lnTo>
                      <a:pt x="0" y="63754"/>
                    </a:lnTo>
                  </a:path>
                </a:pathLst>
              </a:custGeom>
              <a:ln w="19050" cap="sq">
                <a:solidFill>
                  <a:srgbClr val="000000"/>
                </a:solidFill>
                <a:prstDash val="solid"/>
                <a:miter/>
              </a:ln>
            </p:spPr>
            <p:txBody>
              <a:bodyPr rtlCol="0" anchor="ctr"/>
              <a:lstStyle/>
              <a:p>
                <a:pPr defTabSz="914378" hangingPunct="0">
                  <a:defRPr/>
                </a:pPr>
                <a:endParaRPr lang="en-US" sz="1500" kern="0">
                  <a:solidFill>
                    <a:srgbClr val="000000"/>
                  </a:solidFill>
                  <a:latin typeface="Arial"/>
                  <a:ea typeface="+mj-ea"/>
                  <a:cs typeface="Arial"/>
                  <a:sym typeface="Arial" panose="020B0604020202020204" pitchFamily="34" charset="0"/>
                </a:endParaRPr>
              </a:p>
            </p:txBody>
          </p:sp>
          <p:sp>
            <p:nvSpPr>
              <p:cNvPr id="40" name="Rectangle 276">
                <a:extLst>
                  <a:ext uri="{FF2B5EF4-FFF2-40B4-BE49-F238E27FC236}">
                    <a16:creationId xmlns:a16="http://schemas.microsoft.com/office/drawing/2014/main" id="{835DFAA0-3787-FE27-9AF8-477DFDEA9406}"/>
                  </a:ext>
                </a:extLst>
              </p:cNvPr>
              <p:cNvSpPr>
                <a:spLocks noChangeArrowheads="1"/>
              </p:cNvSpPr>
              <p:nvPr/>
            </p:nvSpPr>
            <p:spPr bwMode="auto">
              <a:xfrm>
                <a:off x="4675474" y="2726674"/>
                <a:ext cx="90133" cy="13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8" eaLnBrk="0" hangingPunct="0">
                  <a:defRPr/>
                </a:pPr>
                <a:r>
                  <a:rPr lang="en-US" altLang="en-US" sz="900" kern="0">
                    <a:solidFill>
                      <a:srgbClr val="000000"/>
                    </a:solidFill>
                    <a:ea typeface="Arial" panose="020B0604020202020204" pitchFamily="34" charset="0"/>
                    <a:cs typeface="Arial" panose="020B0604020202020204" pitchFamily="34" charset="0"/>
                    <a:sym typeface="Arial" panose="020B0604020202020204" pitchFamily="34" charset="0"/>
                  </a:rPr>
                  <a:t>12</a:t>
                </a:r>
                <a:endParaRPr lang="en-US" altLang="en-US" sz="900" kern="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41" name="Freeform 1303">
                <a:extLst>
                  <a:ext uri="{FF2B5EF4-FFF2-40B4-BE49-F238E27FC236}">
                    <a16:creationId xmlns:a16="http://schemas.microsoft.com/office/drawing/2014/main" id="{F9BA7CAE-9014-B23C-C7FE-1D2800A3A5C7}"/>
                  </a:ext>
                </a:extLst>
              </p:cNvPr>
              <p:cNvSpPr/>
              <p:nvPr/>
            </p:nvSpPr>
            <p:spPr>
              <a:xfrm>
                <a:off x="4282928" y="2669887"/>
                <a:ext cx="0" cy="40500"/>
              </a:xfrm>
              <a:custGeom>
                <a:avLst/>
                <a:gdLst>
                  <a:gd name="connsiteX0" fmla="*/ 0 w 12700"/>
                  <a:gd name="connsiteY0" fmla="*/ 0 h 63753"/>
                  <a:gd name="connsiteX1" fmla="*/ 0 w 12700"/>
                  <a:gd name="connsiteY1" fmla="*/ 63754 h 63753"/>
                </a:gdLst>
                <a:ahLst/>
                <a:cxnLst>
                  <a:cxn ang="0">
                    <a:pos x="connsiteX0" y="connsiteY0"/>
                  </a:cxn>
                  <a:cxn ang="0">
                    <a:pos x="connsiteX1" y="connsiteY1"/>
                  </a:cxn>
                </a:cxnLst>
                <a:rect l="l" t="t" r="r" b="b"/>
                <a:pathLst>
                  <a:path w="12700" h="63753">
                    <a:moveTo>
                      <a:pt x="0" y="0"/>
                    </a:moveTo>
                    <a:lnTo>
                      <a:pt x="0" y="63754"/>
                    </a:lnTo>
                  </a:path>
                </a:pathLst>
              </a:custGeom>
              <a:ln w="19050" cap="sq">
                <a:solidFill>
                  <a:srgbClr val="000000"/>
                </a:solidFill>
                <a:prstDash val="solid"/>
                <a:miter/>
              </a:ln>
            </p:spPr>
            <p:txBody>
              <a:bodyPr rtlCol="0" anchor="ctr"/>
              <a:lstStyle/>
              <a:p>
                <a:pPr defTabSz="914378" hangingPunct="0">
                  <a:defRPr/>
                </a:pPr>
                <a:endParaRPr lang="en-US" sz="1500" kern="0">
                  <a:solidFill>
                    <a:srgbClr val="000000"/>
                  </a:solidFill>
                  <a:latin typeface="Arial"/>
                  <a:ea typeface="+mj-ea"/>
                  <a:cs typeface="Arial"/>
                  <a:sym typeface="Arial" panose="020B0604020202020204" pitchFamily="34" charset="0"/>
                </a:endParaRPr>
              </a:p>
            </p:txBody>
          </p:sp>
          <p:sp>
            <p:nvSpPr>
              <p:cNvPr id="42" name="Rectangle 276">
                <a:extLst>
                  <a:ext uri="{FF2B5EF4-FFF2-40B4-BE49-F238E27FC236}">
                    <a16:creationId xmlns:a16="http://schemas.microsoft.com/office/drawing/2014/main" id="{89BADFD5-3E4B-0D30-13C0-44839873EA21}"/>
                  </a:ext>
                </a:extLst>
              </p:cNvPr>
              <p:cNvSpPr>
                <a:spLocks noChangeArrowheads="1"/>
              </p:cNvSpPr>
              <p:nvPr/>
            </p:nvSpPr>
            <p:spPr bwMode="auto">
              <a:xfrm>
                <a:off x="4235883" y="2726674"/>
                <a:ext cx="90133" cy="13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8" eaLnBrk="0" hangingPunct="0">
                  <a:defRPr/>
                </a:pPr>
                <a:r>
                  <a:rPr lang="en-US" altLang="en-US" sz="900" kern="0">
                    <a:solidFill>
                      <a:srgbClr val="000000"/>
                    </a:solidFill>
                    <a:ea typeface="Arial" panose="020B0604020202020204" pitchFamily="34" charset="0"/>
                    <a:cs typeface="Arial" panose="020B0604020202020204" pitchFamily="34" charset="0"/>
                    <a:sym typeface="Arial" panose="020B0604020202020204" pitchFamily="34" charset="0"/>
                  </a:rPr>
                  <a:t>9</a:t>
                </a:r>
                <a:endParaRPr lang="en-US" altLang="en-US" sz="900" kern="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43" name="Freeform 1303">
                <a:extLst>
                  <a:ext uri="{FF2B5EF4-FFF2-40B4-BE49-F238E27FC236}">
                    <a16:creationId xmlns:a16="http://schemas.microsoft.com/office/drawing/2014/main" id="{1DD95B3D-6A89-1435-EA81-D04BEF1A579E}"/>
                  </a:ext>
                </a:extLst>
              </p:cNvPr>
              <p:cNvSpPr/>
              <p:nvPr/>
            </p:nvSpPr>
            <p:spPr>
              <a:xfrm>
                <a:off x="3843656" y="2669887"/>
                <a:ext cx="0" cy="40500"/>
              </a:xfrm>
              <a:custGeom>
                <a:avLst/>
                <a:gdLst>
                  <a:gd name="connsiteX0" fmla="*/ 0 w 12700"/>
                  <a:gd name="connsiteY0" fmla="*/ 0 h 63753"/>
                  <a:gd name="connsiteX1" fmla="*/ 0 w 12700"/>
                  <a:gd name="connsiteY1" fmla="*/ 63754 h 63753"/>
                </a:gdLst>
                <a:ahLst/>
                <a:cxnLst>
                  <a:cxn ang="0">
                    <a:pos x="connsiteX0" y="connsiteY0"/>
                  </a:cxn>
                  <a:cxn ang="0">
                    <a:pos x="connsiteX1" y="connsiteY1"/>
                  </a:cxn>
                </a:cxnLst>
                <a:rect l="l" t="t" r="r" b="b"/>
                <a:pathLst>
                  <a:path w="12700" h="63753">
                    <a:moveTo>
                      <a:pt x="0" y="0"/>
                    </a:moveTo>
                    <a:lnTo>
                      <a:pt x="0" y="63754"/>
                    </a:lnTo>
                  </a:path>
                </a:pathLst>
              </a:custGeom>
              <a:ln w="19050" cap="sq">
                <a:solidFill>
                  <a:srgbClr val="000000"/>
                </a:solidFill>
                <a:prstDash val="solid"/>
                <a:miter/>
              </a:ln>
            </p:spPr>
            <p:txBody>
              <a:bodyPr rtlCol="0" anchor="ctr"/>
              <a:lstStyle/>
              <a:p>
                <a:pPr defTabSz="914378" hangingPunct="0">
                  <a:defRPr/>
                </a:pPr>
                <a:endParaRPr lang="en-US" sz="1500" kern="0">
                  <a:solidFill>
                    <a:srgbClr val="000000"/>
                  </a:solidFill>
                  <a:latin typeface="Arial"/>
                  <a:ea typeface="+mj-ea"/>
                  <a:cs typeface="Arial"/>
                  <a:sym typeface="Arial" panose="020B0604020202020204" pitchFamily="34" charset="0"/>
                </a:endParaRPr>
              </a:p>
            </p:txBody>
          </p:sp>
          <p:sp>
            <p:nvSpPr>
              <p:cNvPr id="44" name="Rectangle 276">
                <a:extLst>
                  <a:ext uri="{FF2B5EF4-FFF2-40B4-BE49-F238E27FC236}">
                    <a16:creationId xmlns:a16="http://schemas.microsoft.com/office/drawing/2014/main" id="{7C5B821D-8FDB-CB26-73FA-F248379FDF74}"/>
                  </a:ext>
                </a:extLst>
              </p:cNvPr>
              <p:cNvSpPr>
                <a:spLocks noChangeArrowheads="1"/>
              </p:cNvSpPr>
              <p:nvPr/>
            </p:nvSpPr>
            <p:spPr bwMode="auto">
              <a:xfrm>
                <a:off x="3796292" y="2726674"/>
                <a:ext cx="90133" cy="13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8" eaLnBrk="0" hangingPunct="0">
                  <a:defRPr/>
                </a:pPr>
                <a:r>
                  <a:rPr lang="en-US" altLang="en-US" sz="900" kern="0">
                    <a:solidFill>
                      <a:srgbClr val="000000"/>
                    </a:solidFill>
                    <a:ea typeface="Arial" panose="020B0604020202020204" pitchFamily="34" charset="0"/>
                    <a:cs typeface="Arial" panose="020B0604020202020204" pitchFamily="34" charset="0"/>
                    <a:sym typeface="Arial" panose="020B0604020202020204" pitchFamily="34" charset="0"/>
                  </a:rPr>
                  <a:t>6</a:t>
                </a:r>
                <a:endParaRPr lang="en-US" altLang="en-US" sz="900" kern="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45" name="Freeform 1303">
                <a:extLst>
                  <a:ext uri="{FF2B5EF4-FFF2-40B4-BE49-F238E27FC236}">
                    <a16:creationId xmlns:a16="http://schemas.microsoft.com/office/drawing/2014/main" id="{C073F888-0529-31C0-726E-133FE29BB7D4}"/>
                  </a:ext>
                </a:extLst>
              </p:cNvPr>
              <p:cNvSpPr/>
              <p:nvPr/>
            </p:nvSpPr>
            <p:spPr>
              <a:xfrm>
                <a:off x="3404384" y="2669887"/>
                <a:ext cx="0" cy="40500"/>
              </a:xfrm>
              <a:custGeom>
                <a:avLst/>
                <a:gdLst>
                  <a:gd name="connsiteX0" fmla="*/ 0 w 12700"/>
                  <a:gd name="connsiteY0" fmla="*/ 0 h 63753"/>
                  <a:gd name="connsiteX1" fmla="*/ 0 w 12700"/>
                  <a:gd name="connsiteY1" fmla="*/ 63754 h 63753"/>
                </a:gdLst>
                <a:ahLst/>
                <a:cxnLst>
                  <a:cxn ang="0">
                    <a:pos x="connsiteX0" y="connsiteY0"/>
                  </a:cxn>
                  <a:cxn ang="0">
                    <a:pos x="connsiteX1" y="connsiteY1"/>
                  </a:cxn>
                </a:cxnLst>
                <a:rect l="l" t="t" r="r" b="b"/>
                <a:pathLst>
                  <a:path w="12700" h="63753">
                    <a:moveTo>
                      <a:pt x="0" y="0"/>
                    </a:moveTo>
                    <a:lnTo>
                      <a:pt x="0" y="63754"/>
                    </a:lnTo>
                  </a:path>
                </a:pathLst>
              </a:custGeom>
              <a:ln w="19050" cap="sq">
                <a:solidFill>
                  <a:srgbClr val="000000"/>
                </a:solidFill>
                <a:prstDash val="solid"/>
                <a:miter/>
              </a:ln>
            </p:spPr>
            <p:txBody>
              <a:bodyPr rtlCol="0" anchor="ctr"/>
              <a:lstStyle/>
              <a:p>
                <a:pPr defTabSz="914378" hangingPunct="0">
                  <a:defRPr/>
                </a:pPr>
                <a:endParaRPr lang="en-US" sz="1500" kern="0">
                  <a:solidFill>
                    <a:srgbClr val="000000"/>
                  </a:solidFill>
                  <a:latin typeface="Arial"/>
                  <a:ea typeface="+mj-ea"/>
                  <a:cs typeface="Arial"/>
                  <a:sym typeface="Arial" panose="020B0604020202020204" pitchFamily="34" charset="0"/>
                </a:endParaRPr>
              </a:p>
            </p:txBody>
          </p:sp>
          <p:sp>
            <p:nvSpPr>
              <p:cNvPr id="46" name="Rectangle 276">
                <a:extLst>
                  <a:ext uri="{FF2B5EF4-FFF2-40B4-BE49-F238E27FC236}">
                    <a16:creationId xmlns:a16="http://schemas.microsoft.com/office/drawing/2014/main" id="{FD933080-1961-D12E-5A36-B885D10FA9FD}"/>
                  </a:ext>
                </a:extLst>
              </p:cNvPr>
              <p:cNvSpPr>
                <a:spLocks noChangeArrowheads="1"/>
              </p:cNvSpPr>
              <p:nvPr/>
            </p:nvSpPr>
            <p:spPr bwMode="auto">
              <a:xfrm>
                <a:off x="3356701" y="2726674"/>
                <a:ext cx="90133" cy="13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8" eaLnBrk="0" hangingPunct="0">
                  <a:defRPr/>
                </a:pPr>
                <a:r>
                  <a:rPr lang="en-US" altLang="en-US" sz="900" kern="0">
                    <a:solidFill>
                      <a:srgbClr val="000000"/>
                    </a:solidFill>
                    <a:ea typeface="Arial" panose="020B0604020202020204" pitchFamily="34" charset="0"/>
                    <a:cs typeface="Arial" panose="020B0604020202020204" pitchFamily="34" charset="0"/>
                    <a:sym typeface="Arial" panose="020B0604020202020204" pitchFamily="34" charset="0"/>
                  </a:rPr>
                  <a:t>3</a:t>
                </a:r>
                <a:endParaRPr lang="en-US" altLang="en-US" sz="900" kern="0">
                  <a:solidFill>
                    <a:prstClr val="black"/>
                  </a:solidFill>
                  <a:ea typeface="Arial" panose="020B0604020202020204" pitchFamily="34" charset="0"/>
                  <a:cs typeface="Arial" panose="020B0604020202020204" pitchFamily="34" charset="0"/>
                  <a:sym typeface="Arial" panose="020B0604020202020204" pitchFamily="34" charset="0"/>
                </a:endParaRPr>
              </a:p>
            </p:txBody>
          </p:sp>
          <p:grpSp>
            <p:nvGrpSpPr>
              <p:cNvPr id="47" name="Group 46">
                <a:extLst>
                  <a:ext uri="{FF2B5EF4-FFF2-40B4-BE49-F238E27FC236}">
                    <a16:creationId xmlns:a16="http://schemas.microsoft.com/office/drawing/2014/main" id="{11D74561-EC26-1320-6B9F-5F085AAC16D8}"/>
                  </a:ext>
                </a:extLst>
              </p:cNvPr>
              <p:cNvGrpSpPr/>
              <p:nvPr/>
            </p:nvGrpSpPr>
            <p:grpSpPr>
              <a:xfrm>
                <a:off x="2967965" y="1054558"/>
                <a:ext cx="2262192" cy="1100292"/>
                <a:chOff x="9277350" y="5337146"/>
                <a:chExt cx="1547813" cy="754064"/>
              </a:xfrm>
            </p:grpSpPr>
            <p:sp>
              <p:nvSpPr>
                <p:cNvPr id="48" name="Freeform 25">
                  <a:extLst>
                    <a:ext uri="{FF2B5EF4-FFF2-40B4-BE49-F238E27FC236}">
                      <a16:creationId xmlns:a16="http://schemas.microsoft.com/office/drawing/2014/main" id="{4DA440C2-C074-1291-16FF-4D297E01B1DF}"/>
                    </a:ext>
                  </a:extLst>
                </p:cNvPr>
                <p:cNvSpPr>
                  <a:spLocks/>
                </p:cNvSpPr>
                <p:nvPr/>
              </p:nvSpPr>
              <p:spPr bwMode="auto">
                <a:xfrm>
                  <a:off x="9277350" y="5337146"/>
                  <a:ext cx="1533525" cy="738188"/>
                </a:xfrm>
                <a:custGeom>
                  <a:avLst/>
                  <a:gdLst>
                    <a:gd name="T0" fmla="*/ 43 w 966"/>
                    <a:gd name="T1" fmla="*/ 0 h 465"/>
                    <a:gd name="T2" fmla="*/ 43 w 966"/>
                    <a:gd name="T3" fmla="*/ 16 h 465"/>
                    <a:gd name="T4" fmla="*/ 45 w 966"/>
                    <a:gd name="T5" fmla="*/ 30 h 465"/>
                    <a:gd name="T6" fmla="*/ 47 w 966"/>
                    <a:gd name="T7" fmla="*/ 85 h 465"/>
                    <a:gd name="T8" fmla="*/ 52 w 966"/>
                    <a:gd name="T9" fmla="*/ 122 h 465"/>
                    <a:gd name="T10" fmla="*/ 85 w 966"/>
                    <a:gd name="T11" fmla="*/ 133 h 465"/>
                    <a:gd name="T12" fmla="*/ 88 w 966"/>
                    <a:gd name="T13" fmla="*/ 137 h 465"/>
                    <a:gd name="T14" fmla="*/ 89 w 966"/>
                    <a:gd name="T15" fmla="*/ 143 h 465"/>
                    <a:gd name="T16" fmla="*/ 92 w 966"/>
                    <a:gd name="T17" fmla="*/ 156 h 465"/>
                    <a:gd name="T18" fmla="*/ 93 w 966"/>
                    <a:gd name="T19" fmla="*/ 176 h 465"/>
                    <a:gd name="T20" fmla="*/ 97 w 966"/>
                    <a:gd name="T21" fmla="*/ 182 h 465"/>
                    <a:gd name="T22" fmla="*/ 130 w 966"/>
                    <a:gd name="T23" fmla="*/ 187 h 465"/>
                    <a:gd name="T24" fmla="*/ 131 w 966"/>
                    <a:gd name="T25" fmla="*/ 194 h 465"/>
                    <a:gd name="T26" fmla="*/ 134 w 966"/>
                    <a:gd name="T27" fmla="*/ 205 h 465"/>
                    <a:gd name="T28" fmla="*/ 137 w 966"/>
                    <a:gd name="T29" fmla="*/ 208 h 465"/>
                    <a:gd name="T30" fmla="*/ 175 w 966"/>
                    <a:gd name="T31" fmla="*/ 213 h 465"/>
                    <a:gd name="T32" fmla="*/ 177 w 966"/>
                    <a:gd name="T33" fmla="*/ 226 h 465"/>
                    <a:gd name="T34" fmla="*/ 179 w 966"/>
                    <a:gd name="T35" fmla="*/ 228 h 465"/>
                    <a:gd name="T36" fmla="*/ 218 w 966"/>
                    <a:gd name="T37" fmla="*/ 230 h 465"/>
                    <a:gd name="T38" fmla="*/ 219 w 966"/>
                    <a:gd name="T39" fmla="*/ 235 h 465"/>
                    <a:gd name="T40" fmla="*/ 223 w 966"/>
                    <a:gd name="T41" fmla="*/ 243 h 465"/>
                    <a:gd name="T42" fmla="*/ 263 w 966"/>
                    <a:gd name="T43" fmla="*/ 249 h 465"/>
                    <a:gd name="T44" fmla="*/ 266 w 966"/>
                    <a:gd name="T45" fmla="*/ 252 h 465"/>
                    <a:gd name="T46" fmla="*/ 270 w 966"/>
                    <a:gd name="T47" fmla="*/ 260 h 465"/>
                    <a:gd name="T48" fmla="*/ 307 w 966"/>
                    <a:gd name="T49" fmla="*/ 264 h 465"/>
                    <a:gd name="T50" fmla="*/ 308 w 966"/>
                    <a:gd name="T51" fmla="*/ 267 h 465"/>
                    <a:gd name="T52" fmla="*/ 314 w 966"/>
                    <a:gd name="T53" fmla="*/ 271 h 465"/>
                    <a:gd name="T54" fmla="*/ 346 w 966"/>
                    <a:gd name="T55" fmla="*/ 274 h 465"/>
                    <a:gd name="T56" fmla="*/ 350 w 966"/>
                    <a:gd name="T57" fmla="*/ 278 h 465"/>
                    <a:gd name="T58" fmla="*/ 352 w 966"/>
                    <a:gd name="T59" fmla="*/ 283 h 465"/>
                    <a:gd name="T60" fmla="*/ 353 w 966"/>
                    <a:gd name="T61" fmla="*/ 287 h 465"/>
                    <a:gd name="T62" fmla="*/ 357 w 966"/>
                    <a:gd name="T63" fmla="*/ 291 h 465"/>
                    <a:gd name="T64" fmla="*/ 367 w 966"/>
                    <a:gd name="T65" fmla="*/ 295 h 465"/>
                    <a:gd name="T66" fmla="*/ 392 w 966"/>
                    <a:gd name="T67" fmla="*/ 300 h 465"/>
                    <a:gd name="T68" fmla="*/ 396 w 966"/>
                    <a:gd name="T69" fmla="*/ 304 h 465"/>
                    <a:gd name="T70" fmla="*/ 438 w 966"/>
                    <a:gd name="T71" fmla="*/ 313 h 465"/>
                    <a:gd name="T72" fmla="*/ 441 w 966"/>
                    <a:gd name="T73" fmla="*/ 317 h 465"/>
                    <a:gd name="T74" fmla="*/ 478 w 966"/>
                    <a:gd name="T75" fmla="*/ 323 h 465"/>
                    <a:gd name="T76" fmla="*/ 522 w 966"/>
                    <a:gd name="T77" fmla="*/ 327 h 465"/>
                    <a:gd name="T78" fmla="*/ 526 w 966"/>
                    <a:gd name="T79" fmla="*/ 332 h 465"/>
                    <a:gd name="T80" fmla="*/ 528 w 966"/>
                    <a:gd name="T81" fmla="*/ 334 h 465"/>
                    <a:gd name="T82" fmla="*/ 567 w 966"/>
                    <a:gd name="T83" fmla="*/ 343 h 465"/>
                    <a:gd name="T84" fmla="*/ 609 w 966"/>
                    <a:gd name="T85" fmla="*/ 361 h 465"/>
                    <a:gd name="T86" fmla="*/ 653 w 966"/>
                    <a:gd name="T87" fmla="*/ 372 h 465"/>
                    <a:gd name="T88" fmla="*/ 831 w 966"/>
                    <a:gd name="T89" fmla="*/ 389 h 465"/>
                    <a:gd name="T90" fmla="*/ 966 w 966"/>
                    <a:gd name="T91" fmla="*/ 465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6" h="465">
                      <a:moveTo>
                        <a:pt x="0" y="0"/>
                      </a:moveTo>
                      <a:lnTo>
                        <a:pt x="43" y="0"/>
                      </a:lnTo>
                      <a:lnTo>
                        <a:pt x="43" y="16"/>
                      </a:lnTo>
                      <a:lnTo>
                        <a:pt x="43" y="16"/>
                      </a:lnTo>
                      <a:lnTo>
                        <a:pt x="43" y="30"/>
                      </a:lnTo>
                      <a:lnTo>
                        <a:pt x="45" y="30"/>
                      </a:lnTo>
                      <a:lnTo>
                        <a:pt x="45" y="85"/>
                      </a:lnTo>
                      <a:lnTo>
                        <a:pt x="47" y="85"/>
                      </a:lnTo>
                      <a:lnTo>
                        <a:pt x="47" y="122"/>
                      </a:lnTo>
                      <a:lnTo>
                        <a:pt x="52" y="122"/>
                      </a:lnTo>
                      <a:lnTo>
                        <a:pt x="52" y="133"/>
                      </a:lnTo>
                      <a:lnTo>
                        <a:pt x="85" y="133"/>
                      </a:lnTo>
                      <a:lnTo>
                        <a:pt x="85" y="137"/>
                      </a:lnTo>
                      <a:lnTo>
                        <a:pt x="88" y="137"/>
                      </a:lnTo>
                      <a:lnTo>
                        <a:pt x="88" y="143"/>
                      </a:lnTo>
                      <a:lnTo>
                        <a:pt x="89" y="143"/>
                      </a:lnTo>
                      <a:lnTo>
                        <a:pt x="89" y="156"/>
                      </a:lnTo>
                      <a:lnTo>
                        <a:pt x="92" y="156"/>
                      </a:lnTo>
                      <a:lnTo>
                        <a:pt x="92" y="176"/>
                      </a:lnTo>
                      <a:lnTo>
                        <a:pt x="93" y="176"/>
                      </a:lnTo>
                      <a:lnTo>
                        <a:pt x="93" y="182"/>
                      </a:lnTo>
                      <a:lnTo>
                        <a:pt x="97" y="182"/>
                      </a:lnTo>
                      <a:lnTo>
                        <a:pt x="97" y="187"/>
                      </a:lnTo>
                      <a:lnTo>
                        <a:pt x="130" y="187"/>
                      </a:lnTo>
                      <a:lnTo>
                        <a:pt x="130" y="194"/>
                      </a:lnTo>
                      <a:lnTo>
                        <a:pt x="131" y="194"/>
                      </a:lnTo>
                      <a:lnTo>
                        <a:pt x="131" y="205"/>
                      </a:lnTo>
                      <a:lnTo>
                        <a:pt x="134" y="205"/>
                      </a:lnTo>
                      <a:lnTo>
                        <a:pt x="134" y="208"/>
                      </a:lnTo>
                      <a:lnTo>
                        <a:pt x="137" y="208"/>
                      </a:lnTo>
                      <a:lnTo>
                        <a:pt x="137" y="213"/>
                      </a:lnTo>
                      <a:lnTo>
                        <a:pt x="175" y="213"/>
                      </a:lnTo>
                      <a:lnTo>
                        <a:pt x="175" y="226"/>
                      </a:lnTo>
                      <a:lnTo>
                        <a:pt x="177" y="226"/>
                      </a:lnTo>
                      <a:lnTo>
                        <a:pt x="177" y="228"/>
                      </a:lnTo>
                      <a:lnTo>
                        <a:pt x="179" y="228"/>
                      </a:lnTo>
                      <a:lnTo>
                        <a:pt x="179" y="230"/>
                      </a:lnTo>
                      <a:lnTo>
                        <a:pt x="218" y="230"/>
                      </a:lnTo>
                      <a:lnTo>
                        <a:pt x="218" y="235"/>
                      </a:lnTo>
                      <a:lnTo>
                        <a:pt x="219" y="235"/>
                      </a:lnTo>
                      <a:lnTo>
                        <a:pt x="219" y="243"/>
                      </a:lnTo>
                      <a:lnTo>
                        <a:pt x="223" y="243"/>
                      </a:lnTo>
                      <a:lnTo>
                        <a:pt x="223" y="249"/>
                      </a:lnTo>
                      <a:lnTo>
                        <a:pt x="263" y="249"/>
                      </a:lnTo>
                      <a:lnTo>
                        <a:pt x="263" y="252"/>
                      </a:lnTo>
                      <a:lnTo>
                        <a:pt x="266" y="252"/>
                      </a:lnTo>
                      <a:lnTo>
                        <a:pt x="266" y="260"/>
                      </a:lnTo>
                      <a:lnTo>
                        <a:pt x="270" y="260"/>
                      </a:lnTo>
                      <a:lnTo>
                        <a:pt x="270" y="264"/>
                      </a:lnTo>
                      <a:lnTo>
                        <a:pt x="307" y="264"/>
                      </a:lnTo>
                      <a:lnTo>
                        <a:pt x="307" y="267"/>
                      </a:lnTo>
                      <a:lnTo>
                        <a:pt x="308" y="267"/>
                      </a:lnTo>
                      <a:lnTo>
                        <a:pt x="308" y="271"/>
                      </a:lnTo>
                      <a:lnTo>
                        <a:pt x="314" y="271"/>
                      </a:lnTo>
                      <a:lnTo>
                        <a:pt x="314" y="274"/>
                      </a:lnTo>
                      <a:lnTo>
                        <a:pt x="346" y="274"/>
                      </a:lnTo>
                      <a:lnTo>
                        <a:pt x="346" y="278"/>
                      </a:lnTo>
                      <a:lnTo>
                        <a:pt x="350" y="278"/>
                      </a:lnTo>
                      <a:lnTo>
                        <a:pt x="350" y="283"/>
                      </a:lnTo>
                      <a:lnTo>
                        <a:pt x="352" y="283"/>
                      </a:lnTo>
                      <a:lnTo>
                        <a:pt x="352" y="287"/>
                      </a:lnTo>
                      <a:lnTo>
                        <a:pt x="353" y="287"/>
                      </a:lnTo>
                      <a:lnTo>
                        <a:pt x="353" y="291"/>
                      </a:lnTo>
                      <a:lnTo>
                        <a:pt x="357" y="291"/>
                      </a:lnTo>
                      <a:lnTo>
                        <a:pt x="357" y="295"/>
                      </a:lnTo>
                      <a:lnTo>
                        <a:pt x="367" y="295"/>
                      </a:lnTo>
                      <a:lnTo>
                        <a:pt x="367" y="300"/>
                      </a:lnTo>
                      <a:lnTo>
                        <a:pt x="392" y="300"/>
                      </a:lnTo>
                      <a:lnTo>
                        <a:pt x="392" y="304"/>
                      </a:lnTo>
                      <a:lnTo>
                        <a:pt x="396" y="304"/>
                      </a:lnTo>
                      <a:lnTo>
                        <a:pt x="396" y="313"/>
                      </a:lnTo>
                      <a:lnTo>
                        <a:pt x="438" y="313"/>
                      </a:lnTo>
                      <a:lnTo>
                        <a:pt x="438" y="317"/>
                      </a:lnTo>
                      <a:lnTo>
                        <a:pt x="441" y="317"/>
                      </a:lnTo>
                      <a:lnTo>
                        <a:pt x="441" y="323"/>
                      </a:lnTo>
                      <a:lnTo>
                        <a:pt x="478" y="323"/>
                      </a:lnTo>
                      <a:lnTo>
                        <a:pt x="478" y="327"/>
                      </a:lnTo>
                      <a:lnTo>
                        <a:pt x="522" y="327"/>
                      </a:lnTo>
                      <a:lnTo>
                        <a:pt x="522" y="332"/>
                      </a:lnTo>
                      <a:lnTo>
                        <a:pt x="526" y="332"/>
                      </a:lnTo>
                      <a:lnTo>
                        <a:pt x="526" y="334"/>
                      </a:lnTo>
                      <a:lnTo>
                        <a:pt x="528" y="334"/>
                      </a:lnTo>
                      <a:lnTo>
                        <a:pt x="528" y="343"/>
                      </a:lnTo>
                      <a:lnTo>
                        <a:pt x="567" y="343"/>
                      </a:lnTo>
                      <a:lnTo>
                        <a:pt x="567" y="361"/>
                      </a:lnTo>
                      <a:lnTo>
                        <a:pt x="609" y="361"/>
                      </a:lnTo>
                      <a:lnTo>
                        <a:pt x="609" y="372"/>
                      </a:lnTo>
                      <a:lnTo>
                        <a:pt x="653" y="372"/>
                      </a:lnTo>
                      <a:lnTo>
                        <a:pt x="653" y="389"/>
                      </a:lnTo>
                      <a:lnTo>
                        <a:pt x="831" y="389"/>
                      </a:lnTo>
                      <a:lnTo>
                        <a:pt x="831" y="465"/>
                      </a:lnTo>
                      <a:lnTo>
                        <a:pt x="966" y="465"/>
                      </a:lnTo>
                    </a:path>
                  </a:pathLst>
                </a:custGeom>
                <a:noFill/>
                <a:ln w="12700" cap="flat">
                  <a:solidFill>
                    <a:srgbClr val="6E1E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9" name="Line 345">
                  <a:extLst>
                    <a:ext uri="{FF2B5EF4-FFF2-40B4-BE49-F238E27FC236}">
                      <a16:creationId xmlns:a16="http://schemas.microsoft.com/office/drawing/2014/main" id="{72A44DA6-200F-4325-A8B3-A0075E2D99AB}"/>
                    </a:ext>
                  </a:extLst>
                </p:cNvPr>
                <p:cNvSpPr>
                  <a:spLocks noChangeShapeType="1"/>
                </p:cNvSpPr>
                <p:nvPr/>
              </p:nvSpPr>
              <p:spPr bwMode="auto">
                <a:xfrm>
                  <a:off x="9345613" y="5368897"/>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0" name="Line 346">
                  <a:extLst>
                    <a:ext uri="{FF2B5EF4-FFF2-40B4-BE49-F238E27FC236}">
                      <a16:creationId xmlns:a16="http://schemas.microsoft.com/office/drawing/2014/main" id="{A4533687-EB21-20D6-C569-A0E506160CE4}"/>
                    </a:ext>
                  </a:extLst>
                </p:cNvPr>
                <p:cNvSpPr>
                  <a:spLocks noChangeShapeType="1"/>
                </p:cNvSpPr>
                <p:nvPr/>
              </p:nvSpPr>
              <p:spPr bwMode="auto">
                <a:xfrm flipH="1">
                  <a:off x="9329738" y="5384772"/>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1" name="Line 347">
                  <a:extLst>
                    <a:ext uri="{FF2B5EF4-FFF2-40B4-BE49-F238E27FC236}">
                      <a16:creationId xmlns:a16="http://schemas.microsoft.com/office/drawing/2014/main" id="{09BE9729-4C55-C25A-11D9-5B1594342ED7}"/>
                    </a:ext>
                  </a:extLst>
                </p:cNvPr>
                <p:cNvSpPr>
                  <a:spLocks noChangeShapeType="1"/>
                </p:cNvSpPr>
                <p:nvPr/>
              </p:nvSpPr>
              <p:spPr bwMode="auto">
                <a:xfrm>
                  <a:off x="9348788" y="5456209"/>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2" name="Line 348">
                  <a:extLst>
                    <a:ext uri="{FF2B5EF4-FFF2-40B4-BE49-F238E27FC236}">
                      <a16:creationId xmlns:a16="http://schemas.microsoft.com/office/drawing/2014/main" id="{7E50C9FF-1A69-E634-FB2D-DCD877ECEA03}"/>
                    </a:ext>
                  </a:extLst>
                </p:cNvPr>
                <p:cNvSpPr>
                  <a:spLocks noChangeShapeType="1"/>
                </p:cNvSpPr>
                <p:nvPr/>
              </p:nvSpPr>
              <p:spPr bwMode="auto">
                <a:xfrm flipH="1">
                  <a:off x="9334500" y="5472084"/>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3" name="Line 349">
                  <a:extLst>
                    <a:ext uri="{FF2B5EF4-FFF2-40B4-BE49-F238E27FC236}">
                      <a16:creationId xmlns:a16="http://schemas.microsoft.com/office/drawing/2014/main" id="{E751FB95-0632-3614-3A9B-0C1E29C2799C}"/>
                    </a:ext>
                  </a:extLst>
                </p:cNvPr>
                <p:cNvSpPr>
                  <a:spLocks noChangeShapeType="1"/>
                </p:cNvSpPr>
                <p:nvPr/>
              </p:nvSpPr>
              <p:spPr bwMode="auto">
                <a:xfrm>
                  <a:off x="9351963" y="5514947"/>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4" name="Line 350">
                  <a:extLst>
                    <a:ext uri="{FF2B5EF4-FFF2-40B4-BE49-F238E27FC236}">
                      <a16:creationId xmlns:a16="http://schemas.microsoft.com/office/drawing/2014/main" id="{0944C49D-E1BC-0B7F-5DE0-1F9024AFE2B4}"/>
                    </a:ext>
                  </a:extLst>
                </p:cNvPr>
                <p:cNvSpPr>
                  <a:spLocks noChangeShapeType="1"/>
                </p:cNvSpPr>
                <p:nvPr/>
              </p:nvSpPr>
              <p:spPr bwMode="auto">
                <a:xfrm flipH="1">
                  <a:off x="9337675" y="5530822"/>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5" name="Line 351">
                  <a:extLst>
                    <a:ext uri="{FF2B5EF4-FFF2-40B4-BE49-F238E27FC236}">
                      <a16:creationId xmlns:a16="http://schemas.microsoft.com/office/drawing/2014/main" id="{0E90BC11-EC38-6538-CBAC-CB255F80487C}"/>
                    </a:ext>
                  </a:extLst>
                </p:cNvPr>
                <p:cNvSpPr>
                  <a:spLocks noChangeShapeType="1"/>
                </p:cNvSpPr>
                <p:nvPr/>
              </p:nvSpPr>
              <p:spPr bwMode="auto">
                <a:xfrm>
                  <a:off x="9412288" y="5538759"/>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6" name="Line 352">
                  <a:extLst>
                    <a:ext uri="{FF2B5EF4-FFF2-40B4-BE49-F238E27FC236}">
                      <a16:creationId xmlns:a16="http://schemas.microsoft.com/office/drawing/2014/main" id="{4DC4232D-1B3A-83DF-03E7-4841FD3FFB55}"/>
                    </a:ext>
                  </a:extLst>
                </p:cNvPr>
                <p:cNvSpPr>
                  <a:spLocks noChangeShapeType="1"/>
                </p:cNvSpPr>
                <p:nvPr/>
              </p:nvSpPr>
              <p:spPr bwMode="auto">
                <a:xfrm flipH="1">
                  <a:off x="9396413" y="5554634"/>
                  <a:ext cx="31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7" name="Line 353">
                  <a:extLst>
                    <a:ext uri="{FF2B5EF4-FFF2-40B4-BE49-F238E27FC236}">
                      <a16:creationId xmlns:a16="http://schemas.microsoft.com/office/drawing/2014/main" id="{EA45E7D9-D1E3-A1FE-F9FF-C2AC037903F9}"/>
                    </a:ext>
                  </a:extLst>
                </p:cNvPr>
                <p:cNvSpPr>
                  <a:spLocks noChangeShapeType="1"/>
                </p:cNvSpPr>
                <p:nvPr/>
              </p:nvSpPr>
              <p:spPr bwMode="auto">
                <a:xfrm>
                  <a:off x="9417050" y="5551459"/>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8" name="Line 354">
                  <a:extLst>
                    <a:ext uri="{FF2B5EF4-FFF2-40B4-BE49-F238E27FC236}">
                      <a16:creationId xmlns:a16="http://schemas.microsoft.com/office/drawing/2014/main" id="{B4B9765C-330C-956F-4E0A-2E39EA4FFF97}"/>
                    </a:ext>
                  </a:extLst>
                </p:cNvPr>
                <p:cNvSpPr>
                  <a:spLocks noChangeShapeType="1"/>
                </p:cNvSpPr>
                <p:nvPr/>
              </p:nvSpPr>
              <p:spPr bwMode="auto">
                <a:xfrm flipH="1">
                  <a:off x="9401175" y="5564159"/>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9" name="Line 355">
                  <a:extLst>
                    <a:ext uri="{FF2B5EF4-FFF2-40B4-BE49-F238E27FC236}">
                      <a16:creationId xmlns:a16="http://schemas.microsoft.com/office/drawing/2014/main" id="{5ACCBCBB-E14E-C1C3-7134-69444B932FC1}"/>
                    </a:ext>
                  </a:extLst>
                </p:cNvPr>
                <p:cNvSpPr>
                  <a:spLocks noChangeShapeType="1"/>
                </p:cNvSpPr>
                <p:nvPr/>
              </p:nvSpPr>
              <p:spPr bwMode="auto">
                <a:xfrm>
                  <a:off x="9418638" y="556892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0" name="Line 356">
                  <a:extLst>
                    <a:ext uri="{FF2B5EF4-FFF2-40B4-BE49-F238E27FC236}">
                      <a16:creationId xmlns:a16="http://schemas.microsoft.com/office/drawing/2014/main" id="{63BDE734-28BE-BB97-A146-226A59D9757B}"/>
                    </a:ext>
                  </a:extLst>
                </p:cNvPr>
                <p:cNvSpPr>
                  <a:spLocks noChangeShapeType="1"/>
                </p:cNvSpPr>
                <p:nvPr/>
              </p:nvSpPr>
              <p:spPr bwMode="auto">
                <a:xfrm flipH="1">
                  <a:off x="9402763" y="5584797"/>
                  <a:ext cx="31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1" name="Line 357">
                  <a:extLst>
                    <a:ext uri="{FF2B5EF4-FFF2-40B4-BE49-F238E27FC236}">
                      <a16:creationId xmlns:a16="http://schemas.microsoft.com/office/drawing/2014/main" id="{C18CCA68-CCA8-0B5B-2F7D-7AF07B27750C}"/>
                    </a:ext>
                  </a:extLst>
                </p:cNvPr>
                <p:cNvSpPr>
                  <a:spLocks noChangeShapeType="1"/>
                </p:cNvSpPr>
                <p:nvPr/>
              </p:nvSpPr>
              <p:spPr bwMode="auto">
                <a:xfrm>
                  <a:off x="9423400" y="5602259"/>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2" name="Line 358">
                  <a:extLst>
                    <a:ext uri="{FF2B5EF4-FFF2-40B4-BE49-F238E27FC236}">
                      <a16:creationId xmlns:a16="http://schemas.microsoft.com/office/drawing/2014/main" id="{D4D5B022-C015-260D-4FD0-E12E11D43772}"/>
                    </a:ext>
                  </a:extLst>
                </p:cNvPr>
                <p:cNvSpPr>
                  <a:spLocks noChangeShapeType="1"/>
                </p:cNvSpPr>
                <p:nvPr/>
              </p:nvSpPr>
              <p:spPr bwMode="auto">
                <a:xfrm flipH="1">
                  <a:off x="9407525" y="5616547"/>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3" name="Line 359">
                  <a:extLst>
                    <a:ext uri="{FF2B5EF4-FFF2-40B4-BE49-F238E27FC236}">
                      <a16:creationId xmlns:a16="http://schemas.microsoft.com/office/drawing/2014/main" id="{D69D5023-01DD-E7A9-E5A9-FA87FA651FD4}"/>
                    </a:ext>
                  </a:extLst>
                </p:cNvPr>
                <p:cNvSpPr>
                  <a:spLocks noChangeShapeType="1"/>
                </p:cNvSpPr>
                <p:nvPr/>
              </p:nvSpPr>
              <p:spPr bwMode="auto">
                <a:xfrm>
                  <a:off x="9424988" y="5613372"/>
                  <a:ext cx="0" cy="26988"/>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4" name="Line 360">
                  <a:extLst>
                    <a:ext uri="{FF2B5EF4-FFF2-40B4-BE49-F238E27FC236}">
                      <a16:creationId xmlns:a16="http://schemas.microsoft.com/office/drawing/2014/main" id="{6990BBC0-F9F9-B63A-CAEE-29036EE5798A}"/>
                    </a:ext>
                  </a:extLst>
                </p:cNvPr>
                <p:cNvSpPr>
                  <a:spLocks noChangeShapeType="1"/>
                </p:cNvSpPr>
                <p:nvPr/>
              </p:nvSpPr>
              <p:spPr bwMode="auto">
                <a:xfrm flipH="1">
                  <a:off x="9412288" y="5626072"/>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5" name="Line 361">
                  <a:extLst>
                    <a:ext uri="{FF2B5EF4-FFF2-40B4-BE49-F238E27FC236}">
                      <a16:creationId xmlns:a16="http://schemas.microsoft.com/office/drawing/2014/main" id="{93C01933-4734-EB4E-1856-45AB15695F72}"/>
                    </a:ext>
                  </a:extLst>
                </p:cNvPr>
                <p:cNvSpPr>
                  <a:spLocks noChangeShapeType="1"/>
                </p:cNvSpPr>
                <p:nvPr/>
              </p:nvSpPr>
              <p:spPr bwMode="auto">
                <a:xfrm>
                  <a:off x="9431338" y="561972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6" name="Line 362">
                  <a:extLst>
                    <a:ext uri="{FF2B5EF4-FFF2-40B4-BE49-F238E27FC236}">
                      <a16:creationId xmlns:a16="http://schemas.microsoft.com/office/drawing/2014/main" id="{D7F7677A-C0F7-6161-B1A6-0F176510AA03}"/>
                    </a:ext>
                  </a:extLst>
                </p:cNvPr>
                <p:cNvSpPr>
                  <a:spLocks noChangeShapeType="1"/>
                </p:cNvSpPr>
                <p:nvPr/>
              </p:nvSpPr>
              <p:spPr bwMode="auto">
                <a:xfrm flipH="1">
                  <a:off x="9417050" y="5634009"/>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7" name="Line 363">
                  <a:extLst>
                    <a:ext uri="{FF2B5EF4-FFF2-40B4-BE49-F238E27FC236}">
                      <a16:creationId xmlns:a16="http://schemas.microsoft.com/office/drawing/2014/main" id="{7F810C46-CC00-F572-9FE7-DE0D819BB13C}"/>
                    </a:ext>
                  </a:extLst>
                </p:cNvPr>
                <p:cNvSpPr>
                  <a:spLocks noChangeShapeType="1"/>
                </p:cNvSpPr>
                <p:nvPr/>
              </p:nvSpPr>
              <p:spPr bwMode="auto">
                <a:xfrm>
                  <a:off x="9459913" y="561972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8" name="Line 364">
                  <a:extLst>
                    <a:ext uri="{FF2B5EF4-FFF2-40B4-BE49-F238E27FC236}">
                      <a16:creationId xmlns:a16="http://schemas.microsoft.com/office/drawing/2014/main" id="{AB82C587-B44C-4A90-988D-850D21F2C546}"/>
                    </a:ext>
                  </a:extLst>
                </p:cNvPr>
                <p:cNvSpPr>
                  <a:spLocks noChangeShapeType="1"/>
                </p:cNvSpPr>
                <p:nvPr/>
              </p:nvSpPr>
              <p:spPr bwMode="auto">
                <a:xfrm flipH="1">
                  <a:off x="9444038" y="5634009"/>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9" name="Line 365">
                  <a:extLst>
                    <a:ext uri="{FF2B5EF4-FFF2-40B4-BE49-F238E27FC236}">
                      <a16:creationId xmlns:a16="http://schemas.microsoft.com/office/drawing/2014/main" id="{D7CCCD1D-BDC3-7380-F1C2-D69B11334E41}"/>
                    </a:ext>
                  </a:extLst>
                </p:cNvPr>
                <p:cNvSpPr>
                  <a:spLocks noChangeShapeType="1"/>
                </p:cNvSpPr>
                <p:nvPr/>
              </p:nvSpPr>
              <p:spPr bwMode="auto">
                <a:xfrm>
                  <a:off x="9464675" y="561972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0" name="Line 366">
                  <a:extLst>
                    <a:ext uri="{FF2B5EF4-FFF2-40B4-BE49-F238E27FC236}">
                      <a16:creationId xmlns:a16="http://schemas.microsoft.com/office/drawing/2014/main" id="{96F3DFCE-C541-9168-0C52-892863FEF921}"/>
                    </a:ext>
                  </a:extLst>
                </p:cNvPr>
                <p:cNvSpPr>
                  <a:spLocks noChangeShapeType="1"/>
                </p:cNvSpPr>
                <p:nvPr/>
              </p:nvSpPr>
              <p:spPr bwMode="auto">
                <a:xfrm flipH="1">
                  <a:off x="9448800" y="5634009"/>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1" name="Line 367">
                  <a:extLst>
                    <a:ext uri="{FF2B5EF4-FFF2-40B4-BE49-F238E27FC236}">
                      <a16:creationId xmlns:a16="http://schemas.microsoft.com/office/drawing/2014/main" id="{F392A901-C649-243C-0D49-373501DE0366}"/>
                    </a:ext>
                  </a:extLst>
                </p:cNvPr>
                <p:cNvSpPr>
                  <a:spLocks noChangeShapeType="1"/>
                </p:cNvSpPr>
                <p:nvPr/>
              </p:nvSpPr>
              <p:spPr bwMode="auto">
                <a:xfrm>
                  <a:off x="9469438" y="561972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2" name="Line 368">
                  <a:extLst>
                    <a:ext uri="{FF2B5EF4-FFF2-40B4-BE49-F238E27FC236}">
                      <a16:creationId xmlns:a16="http://schemas.microsoft.com/office/drawing/2014/main" id="{CEA753F9-2263-CCB5-72CB-A19DE23F9558}"/>
                    </a:ext>
                  </a:extLst>
                </p:cNvPr>
                <p:cNvSpPr>
                  <a:spLocks noChangeShapeType="1"/>
                </p:cNvSpPr>
                <p:nvPr/>
              </p:nvSpPr>
              <p:spPr bwMode="auto">
                <a:xfrm flipH="1">
                  <a:off x="9455150" y="5634009"/>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3" name="Line 369">
                  <a:extLst>
                    <a:ext uri="{FF2B5EF4-FFF2-40B4-BE49-F238E27FC236}">
                      <a16:creationId xmlns:a16="http://schemas.microsoft.com/office/drawing/2014/main" id="{250E4041-8D4C-786D-63E1-CB5A48B82CCB}"/>
                    </a:ext>
                  </a:extLst>
                </p:cNvPr>
                <p:cNvSpPr>
                  <a:spLocks noChangeShapeType="1"/>
                </p:cNvSpPr>
                <p:nvPr/>
              </p:nvSpPr>
              <p:spPr bwMode="auto">
                <a:xfrm>
                  <a:off x="9478963" y="561972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4" name="Line 370">
                  <a:extLst>
                    <a:ext uri="{FF2B5EF4-FFF2-40B4-BE49-F238E27FC236}">
                      <a16:creationId xmlns:a16="http://schemas.microsoft.com/office/drawing/2014/main" id="{D6FF0FC9-F9CF-5286-844D-294BC7602D3C}"/>
                    </a:ext>
                  </a:extLst>
                </p:cNvPr>
                <p:cNvSpPr>
                  <a:spLocks noChangeShapeType="1"/>
                </p:cNvSpPr>
                <p:nvPr/>
              </p:nvSpPr>
              <p:spPr bwMode="auto">
                <a:xfrm flipH="1">
                  <a:off x="9464675" y="5634009"/>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5" name="Line 371">
                  <a:extLst>
                    <a:ext uri="{FF2B5EF4-FFF2-40B4-BE49-F238E27FC236}">
                      <a16:creationId xmlns:a16="http://schemas.microsoft.com/office/drawing/2014/main" id="{985CC6DF-2263-EEB1-B49B-323BC1244BB4}"/>
                    </a:ext>
                  </a:extLst>
                </p:cNvPr>
                <p:cNvSpPr>
                  <a:spLocks noChangeShapeType="1"/>
                </p:cNvSpPr>
                <p:nvPr/>
              </p:nvSpPr>
              <p:spPr bwMode="auto">
                <a:xfrm>
                  <a:off x="9485313" y="5630834"/>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6" name="Line 372">
                  <a:extLst>
                    <a:ext uri="{FF2B5EF4-FFF2-40B4-BE49-F238E27FC236}">
                      <a16:creationId xmlns:a16="http://schemas.microsoft.com/office/drawing/2014/main" id="{90F9E3C1-08DA-7928-371D-9FB0E02D8784}"/>
                    </a:ext>
                  </a:extLst>
                </p:cNvPr>
                <p:cNvSpPr>
                  <a:spLocks noChangeShapeType="1"/>
                </p:cNvSpPr>
                <p:nvPr/>
              </p:nvSpPr>
              <p:spPr bwMode="auto">
                <a:xfrm flipH="1">
                  <a:off x="9471025" y="5645122"/>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7" name="Line 373">
                  <a:extLst>
                    <a:ext uri="{FF2B5EF4-FFF2-40B4-BE49-F238E27FC236}">
                      <a16:creationId xmlns:a16="http://schemas.microsoft.com/office/drawing/2014/main" id="{56851731-0CD0-6FB2-BAA1-FD65CA1441EE}"/>
                    </a:ext>
                  </a:extLst>
                </p:cNvPr>
                <p:cNvSpPr>
                  <a:spLocks noChangeShapeType="1"/>
                </p:cNvSpPr>
                <p:nvPr/>
              </p:nvSpPr>
              <p:spPr bwMode="auto">
                <a:xfrm>
                  <a:off x="9485313" y="5646709"/>
                  <a:ext cx="0" cy="3175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8" name="Line 374">
                  <a:extLst>
                    <a:ext uri="{FF2B5EF4-FFF2-40B4-BE49-F238E27FC236}">
                      <a16:creationId xmlns:a16="http://schemas.microsoft.com/office/drawing/2014/main" id="{927F4D27-AA29-BE26-FFA7-6C037CF22748}"/>
                    </a:ext>
                  </a:extLst>
                </p:cNvPr>
                <p:cNvSpPr>
                  <a:spLocks noChangeShapeType="1"/>
                </p:cNvSpPr>
                <p:nvPr/>
              </p:nvSpPr>
              <p:spPr bwMode="auto">
                <a:xfrm flipH="1">
                  <a:off x="9471025" y="5662584"/>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9" name="Line 375">
                  <a:extLst>
                    <a:ext uri="{FF2B5EF4-FFF2-40B4-BE49-F238E27FC236}">
                      <a16:creationId xmlns:a16="http://schemas.microsoft.com/office/drawing/2014/main" id="{3CE053DF-CF6A-A325-31F1-7A8AB592A950}"/>
                    </a:ext>
                  </a:extLst>
                </p:cNvPr>
                <p:cNvSpPr>
                  <a:spLocks noChangeShapeType="1"/>
                </p:cNvSpPr>
                <p:nvPr/>
              </p:nvSpPr>
              <p:spPr bwMode="auto">
                <a:xfrm>
                  <a:off x="9490075" y="5646709"/>
                  <a:ext cx="0" cy="3175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0" name="Line 376">
                  <a:extLst>
                    <a:ext uri="{FF2B5EF4-FFF2-40B4-BE49-F238E27FC236}">
                      <a16:creationId xmlns:a16="http://schemas.microsoft.com/office/drawing/2014/main" id="{EF87E73B-82D6-505A-CE85-5F29DF02EBCC}"/>
                    </a:ext>
                  </a:extLst>
                </p:cNvPr>
                <p:cNvSpPr>
                  <a:spLocks noChangeShapeType="1"/>
                </p:cNvSpPr>
                <p:nvPr/>
              </p:nvSpPr>
              <p:spPr bwMode="auto">
                <a:xfrm flipH="1">
                  <a:off x="9475788" y="5662584"/>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1" name="Line 377">
                  <a:extLst>
                    <a:ext uri="{FF2B5EF4-FFF2-40B4-BE49-F238E27FC236}">
                      <a16:creationId xmlns:a16="http://schemas.microsoft.com/office/drawing/2014/main" id="{9F23E6A2-3F40-7446-73AE-B7BB71F49DE4}"/>
                    </a:ext>
                  </a:extLst>
                </p:cNvPr>
                <p:cNvSpPr>
                  <a:spLocks noChangeShapeType="1"/>
                </p:cNvSpPr>
                <p:nvPr/>
              </p:nvSpPr>
              <p:spPr bwMode="auto">
                <a:xfrm>
                  <a:off x="9490075" y="565147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2" name="Line 378">
                  <a:extLst>
                    <a:ext uri="{FF2B5EF4-FFF2-40B4-BE49-F238E27FC236}">
                      <a16:creationId xmlns:a16="http://schemas.microsoft.com/office/drawing/2014/main" id="{AF581A74-E90B-AD51-8C4B-D10A5C969206}"/>
                    </a:ext>
                  </a:extLst>
                </p:cNvPr>
                <p:cNvSpPr>
                  <a:spLocks noChangeShapeType="1"/>
                </p:cNvSpPr>
                <p:nvPr/>
              </p:nvSpPr>
              <p:spPr bwMode="auto">
                <a:xfrm flipH="1">
                  <a:off x="9475788" y="5667347"/>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3" name="Line 379">
                  <a:extLst>
                    <a:ext uri="{FF2B5EF4-FFF2-40B4-BE49-F238E27FC236}">
                      <a16:creationId xmlns:a16="http://schemas.microsoft.com/office/drawing/2014/main" id="{97CA0472-678E-1A38-20DA-1C59CDC04671}"/>
                    </a:ext>
                  </a:extLst>
                </p:cNvPr>
                <p:cNvSpPr>
                  <a:spLocks noChangeShapeType="1"/>
                </p:cNvSpPr>
                <p:nvPr/>
              </p:nvSpPr>
              <p:spPr bwMode="auto">
                <a:xfrm>
                  <a:off x="9494838" y="565147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4" name="Line 380">
                  <a:extLst>
                    <a:ext uri="{FF2B5EF4-FFF2-40B4-BE49-F238E27FC236}">
                      <a16:creationId xmlns:a16="http://schemas.microsoft.com/office/drawing/2014/main" id="{53D56E9F-677A-2811-01D4-C80D92FF99E0}"/>
                    </a:ext>
                  </a:extLst>
                </p:cNvPr>
                <p:cNvSpPr>
                  <a:spLocks noChangeShapeType="1"/>
                </p:cNvSpPr>
                <p:nvPr/>
              </p:nvSpPr>
              <p:spPr bwMode="auto">
                <a:xfrm flipH="1">
                  <a:off x="9478963" y="5667347"/>
                  <a:ext cx="31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5" name="Line 381">
                  <a:extLst>
                    <a:ext uri="{FF2B5EF4-FFF2-40B4-BE49-F238E27FC236}">
                      <a16:creationId xmlns:a16="http://schemas.microsoft.com/office/drawing/2014/main" id="{CC171988-1FF2-AE17-3F42-5DDF32D2A23B}"/>
                    </a:ext>
                  </a:extLst>
                </p:cNvPr>
                <p:cNvSpPr>
                  <a:spLocks noChangeShapeType="1"/>
                </p:cNvSpPr>
                <p:nvPr/>
              </p:nvSpPr>
              <p:spPr bwMode="auto">
                <a:xfrm>
                  <a:off x="9494838" y="5660997"/>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6" name="Line 382">
                  <a:extLst>
                    <a:ext uri="{FF2B5EF4-FFF2-40B4-BE49-F238E27FC236}">
                      <a16:creationId xmlns:a16="http://schemas.microsoft.com/office/drawing/2014/main" id="{182641A5-BE50-E8E3-0912-13FDE86DB25B}"/>
                    </a:ext>
                  </a:extLst>
                </p:cNvPr>
                <p:cNvSpPr>
                  <a:spLocks noChangeShapeType="1"/>
                </p:cNvSpPr>
                <p:nvPr/>
              </p:nvSpPr>
              <p:spPr bwMode="auto">
                <a:xfrm flipH="1">
                  <a:off x="9478963" y="5675284"/>
                  <a:ext cx="31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7" name="Line 383">
                  <a:extLst>
                    <a:ext uri="{FF2B5EF4-FFF2-40B4-BE49-F238E27FC236}">
                      <a16:creationId xmlns:a16="http://schemas.microsoft.com/office/drawing/2014/main" id="{9DA144DF-C290-575C-7BF5-3844C0331967}"/>
                    </a:ext>
                  </a:extLst>
                </p:cNvPr>
                <p:cNvSpPr>
                  <a:spLocks noChangeShapeType="1"/>
                </p:cNvSpPr>
                <p:nvPr/>
              </p:nvSpPr>
              <p:spPr bwMode="auto">
                <a:xfrm>
                  <a:off x="9526588" y="5660997"/>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8" name="Line 384">
                  <a:extLst>
                    <a:ext uri="{FF2B5EF4-FFF2-40B4-BE49-F238E27FC236}">
                      <a16:creationId xmlns:a16="http://schemas.microsoft.com/office/drawing/2014/main" id="{06A51AE7-1A2A-19CF-A379-7BACA6E4882D}"/>
                    </a:ext>
                  </a:extLst>
                </p:cNvPr>
                <p:cNvSpPr>
                  <a:spLocks noChangeShapeType="1"/>
                </p:cNvSpPr>
                <p:nvPr/>
              </p:nvSpPr>
              <p:spPr bwMode="auto">
                <a:xfrm flipH="1">
                  <a:off x="9512300" y="5675284"/>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9" name="Line 385">
                  <a:extLst>
                    <a:ext uri="{FF2B5EF4-FFF2-40B4-BE49-F238E27FC236}">
                      <a16:creationId xmlns:a16="http://schemas.microsoft.com/office/drawing/2014/main" id="{C57800C2-CC98-3998-1FDA-F43D207A25A5}"/>
                    </a:ext>
                  </a:extLst>
                </p:cNvPr>
                <p:cNvSpPr>
                  <a:spLocks noChangeShapeType="1"/>
                </p:cNvSpPr>
                <p:nvPr/>
              </p:nvSpPr>
              <p:spPr bwMode="auto">
                <a:xfrm>
                  <a:off x="9555163" y="5660997"/>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0" name="Line 386">
                  <a:extLst>
                    <a:ext uri="{FF2B5EF4-FFF2-40B4-BE49-F238E27FC236}">
                      <a16:creationId xmlns:a16="http://schemas.microsoft.com/office/drawing/2014/main" id="{E70B6E7A-A03C-DA84-16A6-9377FE7B9E4E}"/>
                    </a:ext>
                  </a:extLst>
                </p:cNvPr>
                <p:cNvSpPr>
                  <a:spLocks noChangeShapeType="1"/>
                </p:cNvSpPr>
                <p:nvPr/>
              </p:nvSpPr>
              <p:spPr bwMode="auto">
                <a:xfrm flipH="1">
                  <a:off x="9540875" y="5675284"/>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1" name="Line 387">
                  <a:extLst>
                    <a:ext uri="{FF2B5EF4-FFF2-40B4-BE49-F238E27FC236}">
                      <a16:creationId xmlns:a16="http://schemas.microsoft.com/office/drawing/2014/main" id="{43AF1318-BF45-756F-1134-3521C4CFEE5E}"/>
                    </a:ext>
                  </a:extLst>
                </p:cNvPr>
                <p:cNvSpPr>
                  <a:spLocks noChangeShapeType="1"/>
                </p:cNvSpPr>
                <p:nvPr/>
              </p:nvSpPr>
              <p:spPr bwMode="auto">
                <a:xfrm>
                  <a:off x="9558338" y="5680047"/>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2" name="Line 388">
                  <a:extLst>
                    <a:ext uri="{FF2B5EF4-FFF2-40B4-BE49-F238E27FC236}">
                      <a16:creationId xmlns:a16="http://schemas.microsoft.com/office/drawing/2014/main" id="{FB19C65A-2234-105B-8361-D43A03224EBD}"/>
                    </a:ext>
                  </a:extLst>
                </p:cNvPr>
                <p:cNvSpPr>
                  <a:spLocks noChangeShapeType="1"/>
                </p:cNvSpPr>
                <p:nvPr/>
              </p:nvSpPr>
              <p:spPr bwMode="auto">
                <a:xfrm flipH="1">
                  <a:off x="9544050" y="5695922"/>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3" name="Line 389">
                  <a:extLst>
                    <a:ext uri="{FF2B5EF4-FFF2-40B4-BE49-F238E27FC236}">
                      <a16:creationId xmlns:a16="http://schemas.microsoft.com/office/drawing/2014/main" id="{28F8C9B9-73D3-5B14-E16C-9F7B8B3ED6A8}"/>
                    </a:ext>
                  </a:extLst>
                </p:cNvPr>
                <p:cNvSpPr>
                  <a:spLocks noChangeShapeType="1"/>
                </p:cNvSpPr>
                <p:nvPr/>
              </p:nvSpPr>
              <p:spPr bwMode="auto">
                <a:xfrm>
                  <a:off x="9561513" y="5686397"/>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4" name="Line 390">
                  <a:extLst>
                    <a:ext uri="{FF2B5EF4-FFF2-40B4-BE49-F238E27FC236}">
                      <a16:creationId xmlns:a16="http://schemas.microsoft.com/office/drawing/2014/main" id="{B6A71644-CB7A-12BE-862C-572157FF1A18}"/>
                    </a:ext>
                  </a:extLst>
                </p:cNvPr>
                <p:cNvSpPr>
                  <a:spLocks noChangeShapeType="1"/>
                </p:cNvSpPr>
                <p:nvPr/>
              </p:nvSpPr>
              <p:spPr bwMode="auto">
                <a:xfrm flipH="1">
                  <a:off x="9547225" y="5702272"/>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5" name="Line 391">
                  <a:extLst>
                    <a:ext uri="{FF2B5EF4-FFF2-40B4-BE49-F238E27FC236}">
                      <a16:creationId xmlns:a16="http://schemas.microsoft.com/office/drawing/2014/main" id="{DE0AF75E-F699-FD96-8CE9-676E38B70B53}"/>
                    </a:ext>
                  </a:extLst>
                </p:cNvPr>
                <p:cNvSpPr>
                  <a:spLocks noChangeShapeType="1"/>
                </p:cNvSpPr>
                <p:nvPr/>
              </p:nvSpPr>
              <p:spPr bwMode="auto">
                <a:xfrm>
                  <a:off x="9567863" y="5686397"/>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6" name="Line 392">
                  <a:extLst>
                    <a:ext uri="{FF2B5EF4-FFF2-40B4-BE49-F238E27FC236}">
                      <a16:creationId xmlns:a16="http://schemas.microsoft.com/office/drawing/2014/main" id="{E6CCCA89-6904-622F-A01A-66199469EBBF}"/>
                    </a:ext>
                  </a:extLst>
                </p:cNvPr>
                <p:cNvSpPr>
                  <a:spLocks noChangeShapeType="1"/>
                </p:cNvSpPr>
                <p:nvPr/>
              </p:nvSpPr>
              <p:spPr bwMode="auto">
                <a:xfrm flipH="1">
                  <a:off x="9553575" y="5702272"/>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7" name="Line 393">
                  <a:extLst>
                    <a:ext uri="{FF2B5EF4-FFF2-40B4-BE49-F238E27FC236}">
                      <a16:creationId xmlns:a16="http://schemas.microsoft.com/office/drawing/2014/main" id="{8D67DE30-3B84-3247-4ABC-4861994A4D39}"/>
                    </a:ext>
                  </a:extLst>
                </p:cNvPr>
                <p:cNvSpPr>
                  <a:spLocks noChangeShapeType="1"/>
                </p:cNvSpPr>
                <p:nvPr/>
              </p:nvSpPr>
              <p:spPr bwMode="auto">
                <a:xfrm>
                  <a:off x="9578975" y="5686397"/>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8" name="Line 394">
                  <a:extLst>
                    <a:ext uri="{FF2B5EF4-FFF2-40B4-BE49-F238E27FC236}">
                      <a16:creationId xmlns:a16="http://schemas.microsoft.com/office/drawing/2014/main" id="{24CEDC2E-2AAB-80BE-E547-4CBCE4DFCA52}"/>
                    </a:ext>
                  </a:extLst>
                </p:cNvPr>
                <p:cNvSpPr>
                  <a:spLocks noChangeShapeType="1"/>
                </p:cNvSpPr>
                <p:nvPr/>
              </p:nvSpPr>
              <p:spPr bwMode="auto">
                <a:xfrm flipH="1">
                  <a:off x="9564688" y="5702272"/>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9" name="Line 395">
                  <a:extLst>
                    <a:ext uri="{FF2B5EF4-FFF2-40B4-BE49-F238E27FC236}">
                      <a16:creationId xmlns:a16="http://schemas.microsoft.com/office/drawing/2014/main" id="{739F95A1-A237-2760-0A39-8CE19A479BCD}"/>
                    </a:ext>
                  </a:extLst>
                </p:cNvPr>
                <p:cNvSpPr>
                  <a:spLocks noChangeShapeType="1"/>
                </p:cNvSpPr>
                <p:nvPr/>
              </p:nvSpPr>
              <p:spPr bwMode="auto">
                <a:xfrm>
                  <a:off x="9623425" y="5697509"/>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0" name="Line 396">
                  <a:extLst>
                    <a:ext uri="{FF2B5EF4-FFF2-40B4-BE49-F238E27FC236}">
                      <a16:creationId xmlns:a16="http://schemas.microsoft.com/office/drawing/2014/main" id="{AEE65107-B41F-5FB8-809B-EEFBFFE55FDB}"/>
                    </a:ext>
                  </a:extLst>
                </p:cNvPr>
                <p:cNvSpPr>
                  <a:spLocks noChangeShapeType="1"/>
                </p:cNvSpPr>
                <p:nvPr/>
              </p:nvSpPr>
              <p:spPr bwMode="auto">
                <a:xfrm flipH="1">
                  <a:off x="9607550" y="5710209"/>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1" name="Line 397">
                  <a:extLst>
                    <a:ext uri="{FF2B5EF4-FFF2-40B4-BE49-F238E27FC236}">
                      <a16:creationId xmlns:a16="http://schemas.microsoft.com/office/drawing/2014/main" id="{DDC1D6D8-5853-0EA9-BF77-1301FA85C0B0}"/>
                    </a:ext>
                  </a:extLst>
                </p:cNvPr>
                <p:cNvSpPr>
                  <a:spLocks noChangeShapeType="1"/>
                </p:cNvSpPr>
                <p:nvPr/>
              </p:nvSpPr>
              <p:spPr bwMode="auto">
                <a:xfrm>
                  <a:off x="9631363" y="5716559"/>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2" name="Line 398">
                  <a:extLst>
                    <a:ext uri="{FF2B5EF4-FFF2-40B4-BE49-F238E27FC236}">
                      <a16:creationId xmlns:a16="http://schemas.microsoft.com/office/drawing/2014/main" id="{78712CC2-E295-5F49-7C03-39BB759F2802}"/>
                    </a:ext>
                  </a:extLst>
                </p:cNvPr>
                <p:cNvSpPr>
                  <a:spLocks noChangeShapeType="1"/>
                </p:cNvSpPr>
                <p:nvPr/>
              </p:nvSpPr>
              <p:spPr bwMode="auto">
                <a:xfrm flipH="1">
                  <a:off x="9617075" y="5732434"/>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3" name="Line 399">
                  <a:extLst>
                    <a:ext uri="{FF2B5EF4-FFF2-40B4-BE49-F238E27FC236}">
                      <a16:creationId xmlns:a16="http://schemas.microsoft.com/office/drawing/2014/main" id="{D79D1F47-CE43-42FD-62C1-832572977344}"/>
                    </a:ext>
                  </a:extLst>
                </p:cNvPr>
                <p:cNvSpPr>
                  <a:spLocks noChangeShapeType="1"/>
                </p:cNvSpPr>
                <p:nvPr/>
              </p:nvSpPr>
              <p:spPr bwMode="auto">
                <a:xfrm>
                  <a:off x="9694863" y="572132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4" name="Line 400">
                  <a:extLst>
                    <a:ext uri="{FF2B5EF4-FFF2-40B4-BE49-F238E27FC236}">
                      <a16:creationId xmlns:a16="http://schemas.microsoft.com/office/drawing/2014/main" id="{4B4ED2E9-8475-F029-37CE-2DC75CEF619D}"/>
                    </a:ext>
                  </a:extLst>
                </p:cNvPr>
                <p:cNvSpPr>
                  <a:spLocks noChangeShapeType="1"/>
                </p:cNvSpPr>
                <p:nvPr/>
              </p:nvSpPr>
              <p:spPr bwMode="auto">
                <a:xfrm flipH="1">
                  <a:off x="9678988" y="5737197"/>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5" name="Line 401">
                  <a:extLst>
                    <a:ext uri="{FF2B5EF4-FFF2-40B4-BE49-F238E27FC236}">
                      <a16:creationId xmlns:a16="http://schemas.microsoft.com/office/drawing/2014/main" id="{898DE934-BAEF-645F-85E9-464C148FE285}"/>
                    </a:ext>
                  </a:extLst>
                </p:cNvPr>
                <p:cNvSpPr>
                  <a:spLocks noChangeShapeType="1"/>
                </p:cNvSpPr>
                <p:nvPr/>
              </p:nvSpPr>
              <p:spPr bwMode="auto">
                <a:xfrm>
                  <a:off x="9699625" y="572132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6" name="Line 402">
                  <a:extLst>
                    <a:ext uri="{FF2B5EF4-FFF2-40B4-BE49-F238E27FC236}">
                      <a16:creationId xmlns:a16="http://schemas.microsoft.com/office/drawing/2014/main" id="{35D021F1-4D94-9A9F-D457-FF6ECC031218}"/>
                    </a:ext>
                  </a:extLst>
                </p:cNvPr>
                <p:cNvSpPr>
                  <a:spLocks noChangeShapeType="1"/>
                </p:cNvSpPr>
                <p:nvPr/>
              </p:nvSpPr>
              <p:spPr bwMode="auto">
                <a:xfrm flipH="1">
                  <a:off x="9683750" y="5737197"/>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7" name="Line 403">
                  <a:extLst>
                    <a:ext uri="{FF2B5EF4-FFF2-40B4-BE49-F238E27FC236}">
                      <a16:creationId xmlns:a16="http://schemas.microsoft.com/office/drawing/2014/main" id="{A23A424E-67B2-54C1-7EB2-5823E71B74DC}"/>
                    </a:ext>
                  </a:extLst>
                </p:cNvPr>
                <p:cNvSpPr>
                  <a:spLocks noChangeShapeType="1"/>
                </p:cNvSpPr>
                <p:nvPr/>
              </p:nvSpPr>
              <p:spPr bwMode="auto">
                <a:xfrm>
                  <a:off x="9699625" y="5734022"/>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8" name="Line 404">
                  <a:extLst>
                    <a:ext uri="{FF2B5EF4-FFF2-40B4-BE49-F238E27FC236}">
                      <a16:creationId xmlns:a16="http://schemas.microsoft.com/office/drawing/2014/main" id="{B096D296-63A3-3095-3CB7-92C86B095A34}"/>
                    </a:ext>
                  </a:extLst>
                </p:cNvPr>
                <p:cNvSpPr>
                  <a:spLocks noChangeShapeType="1"/>
                </p:cNvSpPr>
                <p:nvPr/>
              </p:nvSpPr>
              <p:spPr bwMode="auto">
                <a:xfrm flipH="1">
                  <a:off x="9683750" y="5749897"/>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9" name="Line 405">
                  <a:extLst>
                    <a:ext uri="{FF2B5EF4-FFF2-40B4-BE49-F238E27FC236}">
                      <a16:creationId xmlns:a16="http://schemas.microsoft.com/office/drawing/2014/main" id="{C103D629-D8FE-A540-D87B-5174351B7575}"/>
                    </a:ext>
                  </a:extLst>
                </p:cNvPr>
                <p:cNvSpPr>
                  <a:spLocks noChangeShapeType="1"/>
                </p:cNvSpPr>
                <p:nvPr/>
              </p:nvSpPr>
              <p:spPr bwMode="auto">
                <a:xfrm>
                  <a:off x="9705975" y="5734022"/>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0" name="Line 407">
                  <a:extLst>
                    <a:ext uri="{FF2B5EF4-FFF2-40B4-BE49-F238E27FC236}">
                      <a16:creationId xmlns:a16="http://schemas.microsoft.com/office/drawing/2014/main" id="{1A0FA016-0EFF-07CB-BC53-01F5E3577BA7}"/>
                    </a:ext>
                  </a:extLst>
                </p:cNvPr>
                <p:cNvSpPr>
                  <a:spLocks noChangeShapeType="1"/>
                </p:cNvSpPr>
                <p:nvPr/>
              </p:nvSpPr>
              <p:spPr bwMode="auto">
                <a:xfrm flipH="1">
                  <a:off x="9690101" y="5749897"/>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1" name="Line 408">
                  <a:extLst>
                    <a:ext uri="{FF2B5EF4-FFF2-40B4-BE49-F238E27FC236}">
                      <a16:creationId xmlns:a16="http://schemas.microsoft.com/office/drawing/2014/main" id="{1FFEE83D-8515-4D02-E75C-CF787D001D36}"/>
                    </a:ext>
                  </a:extLst>
                </p:cNvPr>
                <p:cNvSpPr>
                  <a:spLocks noChangeShapeType="1"/>
                </p:cNvSpPr>
                <p:nvPr/>
              </p:nvSpPr>
              <p:spPr bwMode="auto">
                <a:xfrm>
                  <a:off x="9705976" y="5740372"/>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2" name="Line 409">
                  <a:extLst>
                    <a:ext uri="{FF2B5EF4-FFF2-40B4-BE49-F238E27FC236}">
                      <a16:creationId xmlns:a16="http://schemas.microsoft.com/office/drawing/2014/main" id="{6EA6467A-4146-9B61-236C-6CCE86DA8252}"/>
                    </a:ext>
                  </a:extLst>
                </p:cNvPr>
                <p:cNvSpPr>
                  <a:spLocks noChangeShapeType="1"/>
                </p:cNvSpPr>
                <p:nvPr/>
              </p:nvSpPr>
              <p:spPr bwMode="auto">
                <a:xfrm flipH="1">
                  <a:off x="9690101" y="5756247"/>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3" name="Line 410">
                  <a:extLst>
                    <a:ext uri="{FF2B5EF4-FFF2-40B4-BE49-F238E27FC236}">
                      <a16:creationId xmlns:a16="http://schemas.microsoft.com/office/drawing/2014/main" id="{BA9E11B6-2EBD-B1C7-D959-0FA1A0523E95}"/>
                    </a:ext>
                  </a:extLst>
                </p:cNvPr>
                <p:cNvSpPr>
                  <a:spLocks noChangeShapeType="1"/>
                </p:cNvSpPr>
                <p:nvPr/>
              </p:nvSpPr>
              <p:spPr bwMode="auto">
                <a:xfrm>
                  <a:off x="9709151" y="5740372"/>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4" name="Line 411">
                  <a:extLst>
                    <a:ext uri="{FF2B5EF4-FFF2-40B4-BE49-F238E27FC236}">
                      <a16:creationId xmlns:a16="http://schemas.microsoft.com/office/drawing/2014/main" id="{DD3799C0-C38B-0BE6-5FCA-23095AAD4F9D}"/>
                    </a:ext>
                  </a:extLst>
                </p:cNvPr>
                <p:cNvSpPr>
                  <a:spLocks noChangeShapeType="1"/>
                </p:cNvSpPr>
                <p:nvPr/>
              </p:nvSpPr>
              <p:spPr bwMode="auto">
                <a:xfrm flipH="1">
                  <a:off x="9694863" y="5756247"/>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5" name="Line 412">
                  <a:extLst>
                    <a:ext uri="{FF2B5EF4-FFF2-40B4-BE49-F238E27FC236}">
                      <a16:creationId xmlns:a16="http://schemas.microsoft.com/office/drawing/2014/main" id="{CD79F1D9-1E6E-BEFD-5AC3-E615484564BC}"/>
                    </a:ext>
                  </a:extLst>
                </p:cNvPr>
                <p:cNvSpPr>
                  <a:spLocks noChangeShapeType="1"/>
                </p:cNvSpPr>
                <p:nvPr/>
              </p:nvSpPr>
              <p:spPr bwMode="auto">
                <a:xfrm>
                  <a:off x="9764713" y="5745134"/>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6" name="Line 413">
                  <a:extLst>
                    <a:ext uri="{FF2B5EF4-FFF2-40B4-BE49-F238E27FC236}">
                      <a16:creationId xmlns:a16="http://schemas.microsoft.com/office/drawing/2014/main" id="{49D1D0D5-F49D-1288-AD3F-EA4E5FD5FD18}"/>
                    </a:ext>
                  </a:extLst>
                </p:cNvPr>
                <p:cNvSpPr>
                  <a:spLocks noChangeShapeType="1"/>
                </p:cNvSpPr>
                <p:nvPr/>
              </p:nvSpPr>
              <p:spPr bwMode="auto">
                <a:xfrm flipH="1">
                  <a:off x="9748838" y="5761009"/>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7" name="Line 414">
                  <a:extLst>
                    <a:ext uri="{FF2B5EF4-FFF2-40B4-BE49-F238E27FC236}">
                      <a16:creationId xmlns:a16="http://schemas.microsoft.com/office/drawing/2014/main" id="{737D95DC-5698-A928-DAF8-FA3AC6111BA2}"/>
                    </a:ext>
                  </a:extLst>
                </p:cNvPr>
                <p:cNvSpPr>
                  <a:spLocks noChangeShapeType="1"/>
                </p:cNvSpPr>
                <p:nvPr/>
              </p:nvSpPr>
              <p:spPr bwMode="auto">
                <a:xfrm>
                  <a:off x="9766301" y="5754659"/>
                  <a:ext cx="0" cy="26988"/>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8" name="Line 415">
                  <a:extLst>
                    <a:ext uri="{FF2B5EF4-FFF2-40B4-BE49-F238E27FC236}">
                      <a16:creationId xmlns:a16="http://schemas.microsoft.com/office/drawing/2014/main" id="{784FAEE0-368C-7039-24F2-8BDFCAB6AEC4}"/>
                    </a:ext>
                  </a:extLst>
                </p:cNvPr>
                <p:cNvSpPr>
                  <a:spLocks noChangeShapeType="1"/>
                </p:cNvSpPr>
                <p:nvPr/>
              </p:nvSpPr>
              <p:spPr bwMode="auto">
                <a:xfrm flipH="1">
                  <a:off x="9750426" y="5767359"/>
                  <a:ext cx="31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9" name="Line 416">
                  <a:extLst>
                    <a:ext uri="{FF2B5EF4-FFF2-40B4-BE49-F238E27FC236}">
                      <a16:creationId xmlns:a16="http://schemas.microsoft.com/office/drawing/2014/main" id="{BD153B3A-9809-D577-423C-BD821B1BE9A2}"/>
                    </a:ext>
                  </a:extLst>
                </p:cNvPr>
                <p:cNvSpPr>
                  <a:spLocks noChangeShapeType="1"/>
                </p:cNvSpPr>
                <p:nvPr/>
              </p:nvSpPr>
              <p:spPr bwMode="auto">
                <a:xfrm>
                  <a:off x="9775826" y="5757834"/>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0" name="Line 417">
                  <a:extLst>
                    <a:ext uri="{FF2B5EF4-FFF2-40B4-BE49-F238E27FC236}">
                      <a16:creationId xmlns:a16="http://schemas.microsoft.com/office/drawing/2014/main" id="{A965C981-C4CC-CE67-50D2-1D3FC476C5D6}"/>
                    </a:ext>
                  </a:extLst>
                </p:cNvPr>
                <p:cNvSpPr>
                  <a:spLocks noChangeShapeType="1"/>
                </p:cNvSpPr>
                <p:nvPr/>
              </p:nvSpPr>
              <p:spPr bwMode="auto">
                <a:xfrm flipH="1">
                  <a:off x="9759951" y="5772122"/>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1" name="Line 418">
                  <a:extLst>
                    <a:ext uri="{FF2B5EF4-FFF2-40B4-BE49-F238E27FC236}">
                      <a16:creationId xmlns:a16="http://schemas.microsoft.com/office/drawing/2014/main" id="{07D47084-B2A2-ABBC-6AB4-D61AE177DC13}"/>
                    </a:ext>
                  </a:extLst>
                </p:cNvPr>
                <p:cNvSpPr>
                  <a:spLocks noChangeShapeType="1"/>
                </p:cNvSpPr>
                <p:nvPr/>
              </p:nvSpPr>
              <p:spPr bwMode="auto">
                <a:xfrm>
                  <a:off x="9826626" y="5757834"/>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2" name="Line 419">
                  <a:extLst>
                    <a:ext uri="{FF2B5EF4-FFF2-40B4-BE49-F238E27FC236}">
                      <a16:creationId xmlns:a16="http://schemas.microsoft.com/office/drawing/2014/main" id="{6E129668-BE2E-EB99-8C17-E0B2D5A6112C}"/>
                    </a:ext>
                  </a:extLst>
                </p:cNvPr>
                <p:cNvSpPr>
                  <a:spLocks noChangeShapeType="1"/>
                </p:cNvSpPr>
                <p:nvPr/>
              </p:nvSpPr>
              <p:spPr bwMode="auto">
                <a:xfrm flipH="1">
                  <a:off x="9812338" y="5772122"/>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3" name="Line 420">
                  <a:extLst>
                    <a:ext uri="{FF2B5EF4-FFF2-40B4-BE49-F238E27FC236}">
                      <a16:creationId xmlns:a16="http://schemas.microsoft.com/office/drawing/2014/main" id="{E2C3B57A-8551-E506-0716-72080C070159}"/>
                    </a:ext>
                  </a:extLst>
                </p:cNvPr>
                <p:cNvSpPr>
                  <a:spLocks noChangeShapeType="1"/>
                </p:cNvSpPr>
                <p:nvPr/>
              </p:nvSpPr>
              <p:spPr bwMode="auto">
                <a:xfrm>
                  <a:off x="9832976" y="5762597"/>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4" name="Line 421">
                  <a:extLst>
                    <a:ext uri="{FF2B5EF4-FFF2-40B4-BE49-F238E27FC236}">
                      <a16:creationId xmlns:a16="http://schemas.microsoft.com/office/drawing/2014/main" id="{64B134D3-F2D0-2651-F85F-3135D9D344AC}"/>
                    </a:ext>
                  </a:extLst>
                </p:cNvPr>
                <p:cNvSpPr>
                  <a:spLocks noChangeShapeType="1"/>
                </p:cNvSpPr>
                <p:nvPr/>
              </p:nvSpPr>
              <p:spPr bwMode="auto">
                <a:xfrm flipH="1">
                  <a:off x="9818688" y="5778472"/>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5" name="Line 422">
                  <a:extLst>
                    <a:ext uri="{FF2B5EF4-FFF2-40B4-BE49-F238E27FC236}">
                      <a16:creationId xmlns:a16="http://schemas.microsoft.com/office/drawing/2014/main" id="{192B7AE0-18A3-0372-BC26-383D629D8DE2}"/>
                    </a:ext>
                  </a:extLst>
                </p:cNvPr>
                <p:cNvSpPr>
                  <a:spLocks noChangeShapeType="1"/>
                </p:cNvSpPr>
                <p:nvPr/>
              </p:nvSpPr>
              <p:spPr bwMode="auto">
                <a:xfrm>
                  <a:off x="9832976" y="577212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6" name="Line 423">
                  <a:extLst>
                    <a:ext uri="{FF2B5EF4-FFF2-40B4-BE49-F238E27FC236}">
                      <a16:creationId xmlns:a16="http://schemas.microsoft.com/office/drawing/2014/main" id="{C888C10F-2389-F78D-B07C-900331E3FDD7}"/>
                    </a:ext>
                  </a:extLst>
                </p:cNvPr>
                <p:cNvSpPr>
                  <a:spLocks noChangeShapeType="1"/>
                </p:cNvSpPr>
                <p:nvPr/>
              </p:nvSpPr>
              <p:spPr bwMode="auto">
                <a:xfrm flipH="1">
                  <a:off x="9818688" y="5786409"/>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7" name="Line 424">
                  <a:extLst>
                    <a:ext uri="{FF2B5EF4-FFF2-40B4-BE49-F238E27FC236}">
                      <a16:creationId xmlns:a16="http://schemas.microsoft.com/office/drawing/2014/main" id="{D79B32B9-711E-19B4-5682-073DEF31EBDE}"/>
                    </a:ext>
                  </a:extLst>
                </p:cNvPr>
                <p:cNvSpPr>
                  <a:spLocks noChangeShapeType="1"/>
                </p:cNvSpPr>
                <p:nvPr/>
              </p:nvSpPr>
              <p:spPr bwMode="auto">
                <a:xfrm>
                  <a:off x="9836151" y="577212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8" name="Line 425">
                  <a:extLst>
                    <a:ext uri="{FF2B5EF4-FFF2-40B4-BE49-F238E27FC236}">
                      <a16:creationId xmlns:a16="http://schemas.microsoft.com/office/drawing/2014/main" id="{B049D722-00F2-FBE6-F677-7EEA9F8F5808}"/>
                    </a:ext>
                  </a:extLst>
                </p:cNvPr>
                <p:cNvSpPr>
                  <a:spLocks noChangeShapeType="1"/>
                </p:cNvSpPr>
                <p:nvPr/>
              </p:nvSpPr>
              <p:spPr bwMode="auto">
                <a:xfrm flipH="1">
                  <a:off x="9820276" y="5786409"/>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9" name="Line 426">
                  <a:extLst>
                    <a:ext uri="{FF2B5EF4-FFF2-40B4-BE49-F238E27FC236}">
                      <a16:creationId xmlns:a16="http://schemas.microsoft.com/office/drawing/2014/main" id="{CBC49AA8-F82F-03E2-DE87-AC479250E735}"/>
                    </a:ext>
                  </a:extLst>
                </p:cNvPr>
                <p:cNvSpPr>
                  <a:spLocks noChangeShapeType="1"/>
                </p:cNvSpPr>
                <p:nvPr/>
              </p:nvSpPr>
              <p:spPr bwMode="auto">
                <a:xfrm>
                  <a:off x="9836151" y="577847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0" name="Line 427">
                  <a:extLst>
                    <a:ext uri="{FF2B5EF4-FFF2-40B4-BE49-F238E27FC236}">
                      <a16:creationId xmlns:a16="http://schemas.microsoft.com/office/drawing/2014/main" id="{FABA8407-6CC1-A36C-6DCF-41B1CFE77C18}"/>
                    </a:ext>
                  </a:extLst>
                </p:cNvPr>
                <p:cNvSpPr>
                  <a:spLocks noChangeShapeType="1"/>
                </p:cNvSpPr>
                <p:nvPr/>
              </p:nvSpPr>
              <p:spPr bwMode="auto">
                <a:xfrm flipH="1">
                  <a:off x="9820276" y="5792759"/>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1" name="Line 428">
                  <a:extLst>
                    <a:ext uri="{FF2B5EF4-FFF2-40B4-BE49-F238E27FC236}">
                      <a16:creationId xmlns:a16="http://schemas.microsoft.com/office/drawing/2014/main" id="{33811BE2-E620-45E5-0456-F8E1321AB0E5}"/>
                    </a:ext>
                  </a:extLst>
                </p:cNvPr>
                <p:cNvSpPr>
                  <a:spLocks noChangeShapeType="1"/>
                </p:cNvSpPr>
                <p:nvPr/>
              </p:nvSpPr>
              <p:spPr bwMode="auto">
                <a:xfrm>
                  <a:off x="9837738" y="577847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2" name="Line 429">
                  <a:extLst>
                    <a:ext uri="{FF2B5EF4-FFF2-40B4-BE49-F238E27FC236}">
                      <a16:creationId xmlns:a16="http://schemas.microsoft.com/office/drawing/2014/main" id="{713CFC42-0859-926E-A0FB-7348A39FE51E}"/>
                    </a:ext>
                  </a:extLst>
                </p:cNvPr>
                <p:cNvSpPr>
                  <a:spLocks noChangeShapeType="1"/>
                </p:cNvSpPr>
                <p:nvPr/>
              </p:nvSpPr>
              <p:spPr bwMode="auto">
                <a:xfrm flipH="1">
                  <a:off x="9825038" y="5792759"/>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3" name="Line 430">
                  <a:extLst>
                    <a:ext uri="{FF2B5EF4-FFF2-40B4-BE49-F238E27FC236}">
                      <a16:creationId xmlns:a16="http://schemas.microsoft.com/office/drawing/2014/main" id="{802DBA3E-1E67-F250-2D1C-D475491CA30B}"/>
                    </a:ext>
                  </a:extLst>
                </p:cNvPr>
                <p:cNvSpPr>
                  <a:spLocks noChangeShapeType="1"/>
                </p:cNvSpPr>
                <p:nvPr/>
              </p:nvSpPr>
              <p:spPr bwMode="auto">
                <a:xfrm>
                  <a:off x="9837738" y="578482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4" name="Line 431">
                  <a:extLst>
                    <a:ext uri="{FF2B5EF4-FFF2-40B4-BE49-F238E27FC236}">
                      <a16:creationId xmlns:a16="http://schemas.microsoft.com/office/drawing/2014/main" id="{4929E085-E31B-D13E-E495-36D32C025A4A}"/>
                    </a:ext>
                  </a:extLst>
                </p:cNvPr>
                <p:cNvSpPr>
                  <a:spLocks noChangeShapeType="1"/>
                </p:cNvSpPr>
                <p:nvPr/>
              </p:nvSpPr>
              <p:spPr bwMode="auto">
                <a:xfrm flipH="1">
                  <a:off x="9825038" y="5799109"/>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5" name="Line 432">
                  <a:extLst>
                    <a:ext uri="{FF2B5EF4-FFF2-40B4-BE49-F238E27FC236}">
                      <a16:creationId xmlns:a16="http://schemas.microsoft.com/office/drawing/2014/main" id="{3B3C882B-5042-D784-A6CE-B9578638BF34}"/>
                    </a:ext>
                  </a:extLst>
                </p:cNvPr>
                <p:cNvSpPr>
                  <a:spLocks noChangeShapeType="1"/>
                </p:cNvSpPr>
                <p:nvPr/>
              </p:nvSpPr>
              <p:spPr bwMode="auto">
                <a:xfrm>
                  <a:off x="9844088" y="578482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6" name="Line 433">
                  <a:extLst>
                    <a:ext uri="{FF2B5EF4-FFF2-40B4-BE49-F238E27FC236}">
                      <a16:creationId xmlns:a16="http://schemas.microsoft.com/office/drawing/2014/main" id="{B13E5CFC-52C7-971A-1398-8A2BF33DDE2F}"/>
                    </a:ext>
                  </a:extLst>
                </p:cNvPr>
                <p:cNvSpPr>
                  <a:spLocks noChangeShapeType="1"/>
                </p:cNvSpPr>
                <p:nvPr/>
              </p:nvSpPr>
              <p:spPr bwMode="auto">
                <a:xfrm flipH="1">
                  <a:off x="9829801" y="5799109"/>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7" name="Line 434">
                  <a:extLst>
                    <a:ext uri="{FF2B5EF4-FFF2-40B4-BE49-F238E27FC236}">
                      <a16:creationId xmlns:a16="http://schemas.microsoft.com/office/drawing/2014/main" id="{534654BF-D1DC-CA10-80B0-E7C6126E1AC2}"/>
                    </a:ext>
                  </a:extLst>
                </p:cNvPr>
                <p:cNvSpPr>
                  <a:spLocks noChangeShapeType="1"/>
                </p:cNvSpPr>
                <p:nvPr/>
              </p:nvSpPr>
              <p:spPr bwMode="auto">
                <a:xfrm>
                  <a:off x="9899651" y="580387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8" name="Line 435">
                  <a:extLst>
                    <a:ext uri="{FF2B5EF4-FFF2-40B4-BE49-F238E27FC236}">
                      <a16:creationId xmlns:a16="http://schemas.microsoft.com/office/drawing/2014/main" id="{AFB35E07-2B8D-9133-D837-579DF707B3E7}"/>
                    </a:ext>
                  </a:extLst>
                </p:cNvPr>
                <p:cNvSpPr>
                  <a:spLocks noChangeShapeType="1"/>
                </p:cNvSpPr>
                <p:nvPr/>
              </p:nvSpPr>
              <p:spPr bwMode="auto">
                <a:xfrm flipH="1">
                  <a:off x="9885363" y="5819747"/>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9" name="Line 436">
                  <a:extLst>
                    <a:ext uri="{FF2B5EF4-FFF2-40B4-BE49-F238E27FC236}">
                      <a16:creationId xmlns:a16="http://schemas.microsoft.com/office/drawing/2014/main" id="{C95EAF31-61B7-ED12-55C1-5AC879A04A01}"/>
                    </a:ext>
                  </a:extLst>
                </p:cNvPr>
                <p:cNvSpPr>
                  <a:spLocks noChangeShapeType="1"/>
                </p:cNvSpPr>
                <p:nvPr/>
              </p:nvSpPr>
              <p:spPr bwMode="auto">
                <a:xfrm>
                  <a:off x="9906001" y="580387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0" name="Line 437">
                  <a:extLst>
                    <a:ext uri="{FF2B5EF4-FFF2-40B4-BE49-F238E27FC236}">
                      <a16:creationId xmlns:a16="http://schemas.microsoft.com/office/drawing/2014/main" id="{D02CF515-4548-FD03-3F1D-2312C104904C}"/>
                    </a:ext>
                  </a:extLst>
                </p:cNvPr>
                <p:cNvSpPr>
                  <a:spLocks noChangeShapeType="1"/>
                </p:cNvSpPr>
                <p:nvPr/>
              </p:nvSpPr>
              <p:spPr bwMode="auto">
                <a:xfrm flipH="1">
                  <a:off x="9890126" y="5819747"/>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1" name="Line 438">
                  <a:extLst>
                    <a:ext uri="{FF2B5EF4-FFF2-40B4-BE49-F238E27FC236}">
                      <a16:creationId xmlns:a16="http://schemas.microsoft.com/office/drawing/2014/main" id="{308853A0-11B7-49C9-6F01-79FDBDEF42F7}"/>
                    </a:ext>
                  </a:extLst>
                </p:cNvPr>
                <p:cNvSpPr>
                  <a:spLocks noChangeShapeType="1"/>
                </p:cNvSpPr>
                <p:nvPr/>
              </p:nvSpPr>
              <p:spPr bwMode="auto">
                <a:xfrm>
                  <a:off x="9906001" y="5819747"/>
                  <a:ext cx="0" cy="26988"/>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2" name="Line 439">
                  <a:extLst>
                    <a:ext uri="{FF2B5EF4-FFF2-40B4-BE49-F238E27FC236}">
                      <a16:creationId xmlns:a16="http://schemas.microsoft.com/office/drawing/2014/main" id="{2ECE0EAA-0C8A-F8A3-DDEA-4957C5A381A5}"/>
                    </a:ext>
                  </a:extLst>
                </p:cNvPr>
                <p:cNvSpPr>
                  <a:spLocks noChangeShapeType="1"/>
                </p:cNvSpPr>
                <p:nvPr/>
              </p:nvSpPr>
              <p:spPr bwMode="auto">
                <a:xfrm flipH="1">
                  <a:off x="9890126" y="5834034"/>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3" name="Line 440">
                  <a:extLst>
                    <a:ext uri="{FF2B5EF4-FFF2-40B4-BE49-F238E27FC236}">
                      <a16:creationId xmlns:a16="http://schemas.microsoft.com/office/drawing/2014/main" id="{4F5B522A-E67D-B9DA-F8A9-35AC16346DB3}"/>
                    </a:ext>
                  </a:extLst>
                </p:cNvPr>
                <p:cNvSpPr>
                  <a:spLocks noChangeShapeType="1"/>
                </p:cNvSpPr>
                <p:nvPr/>
              </p:nvSpPr>
              <p:spPr bwMode="auto">
                <a:xfrm>
                  <a:off x="9912351" y="5819747"/>
                  <a:ext cx="0" cy="26988"/>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4" name="Line 441">
                  <a:extLst>
                    <a:ext uri="{FF2B5EF4-FFF2-40B4-BE49-F238E27FC236}">
                      <a16:creationId xmlns:a16="http://schemas.microsoft.com/office/drawing/2014/main" id="{6E81287D-C63B-1871-5E02-9C5348E8A770}"/>
                    </a:ext>
                  </a:extLst>
                </p:cNvPr>
                <p:cNvSpPr>
                  <a:spLocks noChangeShapeType="1"/>
                </p:cNvSpPr>
                <p:nvPr/>
              </p:nvSpPr>
              <p:spPr bwMode="auto">
                <a:xfrm flipH="1">
                  <a:off x="9896476" y="5834034"/>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5" name="Line 442">
                  <a:extLst>
                    <a:ext uri="{FF2B5EF4-FFF2-40B4-BE49-F238E27FC236}">
                      <a16:creationId xmlns:a16="http://schemas.microsoft.com/office/drawing/2014/main" id="{0B4096BD-9EBD-CFB4-A60F-9DB2EADCB364}"/>
                    </a:ext>
                  </a:extLst>
                </p:cNvPr>
                <p:cNvSpPr>
                  <a:spLocks noChangeShapeType="1"/>
                </p:cNvSpPr>
                <p:nvPr/>
              </p:nvSpPr>
              <p:spPr bwMode="auto">
                <a:xfrm>
                  <a:off x="9967913" y="5819747"/>
                  <a:ext cx="0" cy="26988"/>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6" name="Line 443">
                  <a:extLst>
                    <a:ext uri="{FF2B5EF4-FFF2-40B4-BE49-F238E27FC236}">
                      <a16:creationId xmlns:a16="http://schemas.microsoft.com/office/drawing/2014/main" id="{B5E585A1-CAFD-409F-FE9E-15CE49C56DDF}"/>
                    </a:ext>
                  </a:extLst>
                </p:cNvPr>
                <p:cNvSpPr>
                  <a:spLocks noChangeShapeType="1"/>
                </p:cNvSpPr>
                <p:nvPr/>
              </p:nvSpPr>
              <p:spPr bwMode="auto">
                <a:xfrm flipH="1">
                  <a:off x="9955213" y="5834034"/>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7" name="Line 444">
                  <a:extLst>
                    <a:ext uri="{FF2B5EF4-FFF2-40B4-BE49-F238E27FC236}">
                      <a16:creationId xmlns:a16="http://schemas.microsoft.com/office/drawing/2014/main" id="{8A140FEC-8012-C162-EFA8-D3D79F1BC0DE}"/>
                    </a:ext>
                  </a:extLst>
                </p:cNvPr>
                <p:cNvSpPr>
                  <a:spLocks noChangeShapeType="1"/>
                </p:cNvSpPr>
                <p:nvPr/>
              </p:nvSpPr>
              <p:spPr bwMode="auto">
                <a:xfrm>
                  <a:off x="9977438" y="5834034"/>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8" name="Line 445">
                  <a:extLst>
                    <a:ext uri="{FF2B5EF4-FFF2-40B4-BE49-F238E27FC236}">
                      <a16:creationId xmlns:a16="http://schemas.microsoft.com/office/drawing/2014/main" id="{8D0B9F10-9B67-43AD-3127-44FABF604276}"/>
                    </a:ext>
                  </a:extLst>
                </p:cNvPr>
                <p:cNvSpPr>
                  <a:spLocks noChangeShapeType="1"/>
                </p:cNvSpPr>
                <p:nvPr/>
              </p:nvSpPr>
              <p:spPr bwMode="auto">
                <a:xfrm flipH="1">
                  <a:off x="9961563" y="5849909"/>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9" name="Line 446">
                  <a:extLst>
                    <a:ext uri="{FF2B5EF4-FFF2-40B4-BE49-F238E27FC236}">
                      <a16:creationId xmlns:a16="http://schemas.microsoft.com/office/drawing/2014/main" id="{C6000D81-C0CD-5EBA-E779-A2FDD7352AA5}"/>
                    </a:ext>
                  </a:extLst>
                </p:cNvPr>
                <p:cNvSpPr>
                  <a:spLocks noChangeShapeType="1"/>
                </p:cNvSpPr>
                <p:nvPr/>
              </p:nvSpPr>
              <p:spPr bwMode="auto">
                <a:xfrm>
                  <a:off x="9979026" y="5834034"/>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0" name="Line 447">
                  <a:extLst>
                    <a:ext uri="{FF2B5EF4-FFF2-40B4-BE49-F238E27FC236}">
                      <a16:creationId xmlns:a16="http://schemas.microsoft.com/office/drawing/2014/main" id="{481514EA-2ECB-367E-AD08-AF97ACC32D44}"/>
                    </a:ext>
                  </a:extLst>
                </p:cNvPr>
                <p:cNvSpPr>
                  <a:spLocks noChangeShapeType="1"/>
                </p:cNvSpPr>
                <p:nvPr/>
              </p:nvSpPr>
              <p:spPr bwMode="auto">
                <a:xfrm flipH="1">
                  <a:off x="9964738" y="5849909"/>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1" name="Line 448">
                  <a:extLst>
                    <a:ext uri="{FF2B5EF4-FFF2-40B4-BE49-F238E27FC236}">
                      <a16:creationId xmlns:a16="http://schemas.microsoft.com/office/drawing/2014/main" id="{471881E7-AA72-2DD5-A7AE-9DFDE61D734E}"/>
                    </a:ext>
                  </a:extLst>
                </p:cNvPr>
                <p:cNvSpPr>
                  <a:spLocks noChangeShapeType="1"/>
                </p:cNvSpPr>
                <p:nvPr/>
              </p:nvSpPr>
              <p:spPr bwMode="auto">
                <a:xfrm>
                  <a:off x="9983788" y="5834034"/>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2" name="Line 449">
                  <a:extLst>
                    <a:ext uri="{FF2B5EF4-FFF2-40B4-BE49-F238E27FC236}">
                      <a16:creationId xmlns:a16="http://schemas.microsoft.com/office/drawing/2014/main" id="{B0D6EAFC-85E6-FF7F-0C92-5A18D846CCB4}"/>
                    </a:ext>
                  </a:extLst>
                </p:cNvPr>
                <p:cNvSpPr>
                  <a:spLocks noChangeShapeType="1"/>
                </p:cNvSpPr>
                <p:nvPr/>
              </p:nvSpPr>
              <p:spPr bwMode="auto">
                <a:xfrm flipH="1">
                  <a:off x="9967913" y="5849909"/>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3" name="Line 450">
                  <a:extLst>
                    <a:ext uri="{FF2B5EF4-FFF2-40B4-BE49-F238E27FC236}">
                      <a16:creationId xmlns:a16="http://schemas.microsoft.com/office/drawing/2014/main" id="{EC2E1678-FCF1-0F0B-F95B-AB48F4B1D41C}"/>
                    </a:ext>
                  </a:extLst>
                </p:cNvPr>
                <p:cNvSpPr>
                  <a:spLocks noChangeShapeType="1"/>
                </p:cNvSpPr>
                <p:nvPr/>
              </p:nvSpPr>
              <p:spPr bwMode="auto">
                <a:xfrm>
                  <a:off x="10036176" y="5834034"/>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4" name="Line 451">
                  <a:extLst>
                    <a:ext uri="{FF2B5EF4-FFF2-40B4-BE49-F238E27FC236}">
                      <a16:creationId xmlns:a16="http://schemas.microsoft.com/office/drawing/2014/main" id="{1EFA9E48-38B8-CB81-BB71-53651B07566E}"/>
                    </a:ext>
                  </a:extLst>
                </p:cNvPr>
                <p:cNvSpPr>
                  <a:spLocks noChangeShapeType="1"/>
                </p:cNvSpPr>
                <p:nvPr/>
              </p:nvSpPr>
              <p:spPr bwMode="auto">
                <a:xfrm flipH="1">
                  <a:off x="10023476" y="5849909"/>
                  <a:ext cx="269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5" name="Line 452">
                  <a:extLst>
                    <a:ext uri="{FF2B5EF4-FFF2-40B4-BE49-F238E27FC236}">
                      <a16:creationId xmlns:a16="http://schemas.microsoft.com/office/drawing/2014/main" id="{8EA8AEF9-7100-4976-9BE7-6CEBFB0991E2}"/>
                    </a:ext>
                  </a:extLst>
                </p:cNvPr>
                <p:cNvSpPr>
                  <a:spLocks noChangeShapeType="1"/>
                </p:cNvSpPr>
                <p:nvPr/>
              </p:nvSpPr>
              <p:spPr bwMode="auto">
                <a:xfrm>
                  <a:off x="10036176" y="5840384"/>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6" name="Line 453">
                  <a:extLst>
                    <a:ext uri="{FF2B5EF4-FFF2-40B4-BE49-F238E27FC236}">
                      <a16:creationId xmlns:a16="http://schemas.microsoft.com/office/drawing/2014/main" id="{7016B676-9344-6D0F-FAE9-02DCEBF8BB81}"/>
                    </a:ext>
                  </a:extLst>
                </p:cNvPr>
                <p:cNvSpPr>
                  <a:spLocks noChangeShapeType="1"/>
                </p:cNvSpPr>
                <p:nvPr/>
              </p:nvSpPr>
              <p:spPr bwMode="auto">
                <a:xfrm flipH="1">
                  <a:off x="10023476" y="5856259"/>
                  <a:ext cx="269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7" name="Line 454">
                  <a:extLst>
                    <a:ext uri="{FF2B5EF4-FFF2-40B4-BE49-F238E27FC236}">
                      <a16:creationId xmlns:a16="http://schemas.microsoft.com/office/drawing/2014/main" id="{6D48E04B-984F-13A3-0C37-AA4115EF9008}"/>
                    </a:ext>
                  </a:extLst>
                </p:cNvPr>
                <p:cNvSpPr>
                  <a:spLocks noChangeShapeType="1"/>
                </p:cNvSpPr>
                <p:nvPr/>
              </p:nvSpPr>
              <p:spPr bwMode="auto">
                <a:xfrm>
                  <a:off x="10039351" y="5840384"/>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8" name="Line 455">
                  <a:extLst>
                    <a:ext uri="{FF2B5EF4-FFF2-40B4-BE49-F238E27FC236}">
                      <a16:creationId xmlns:a16="http://schemas.microsoft.com/office/drawing/2014/main" id="{D0FA6FDC-9016-6099-FAA3-36229E23BCC7}"/>
                    </a:ext>
                  </a:extLst>
                </p:cNvPr>
                <p:cNvSpPr>
                  <a:spLocks noChangeShapeType="1"/>
                </p:cNvSpPr>
                <p:nvPr/>
              </p:nvSpPr>
              <p:spPr bwMode="auto">
                <a:xfrm flipH="1">
                  <a:off x="10025063" y="5856259"/>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9" name="Line 456">
                  <a:extLst>
                    <a:ext uri="{FF2B5EF4-FFF2-40B4-BE49-F238E27FC236}">
                      <a16:creationId xmlns:a16="http://schemas.microsoft.com/office/drawing/2014/main" id="{807AEEF5-EAFC-3903-92E6-E77D84810ABC}"/>
                    </a:ext>
                  </a:extLst>
                </p:cNvPr>
                <p:cNvSpPr>
                  <a:spLocks noChangeShapeType="1"/>
                </p:cNvSpPr>
                <p:nvPr/>
              </p:nvSpPr>
              <p:spPr bwMode="auto">
                <a:xfrm>
                  <a:off x="10044113" y="5840384"/>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0" name="Line 457">
                  <a:extLst>
                    <a:ext uri="{FF2B5EF4-FFF2-40B4-BE49-F238E27FC236}">
                      <a16:creationId xmlns:a16="http://schemas.microsoft.com/office/drawing/2014/main" id="{ACCEAC18-5BBB-E113-C358-03D3E90FE68D}"/>
                    </a:ext>
                  </a:extLst>
                </p:cNvPr>
                <p:cNvSpPr>
                  <a:spLocks noChangeShapeType="1"/>
                </p:cNvSpPr>
                <p:nvPr/>
              </p:nvSpPr>
              <p:spPr bwMode="auto">
                <a:xfrm flipH="1">
                  <a:off x="10029826" y="5856259"/>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1" name="Line 458">
                  <a:extLst>
                    <a:ext uri="{FF2B5EF4-FFF2-40B4-BE49-F238E27FC236}">
                      <a16:creationId xmlns:a16="http://schemas.microsoft.com/office/drawing/2014/main" id="{C87F17A6-5658-1203-ABFC-7D4A6A127BA5}"/>
                    </a:ext>
                  </a:extLst>
                </p:cNvPr>
                <p:cNvSpPr>
                  <a:spLocks noChangeShapeType="1"/>
                </p:cNvSpPr>
                <p:nvPr/>
              </p:nvSpPr>
              <p:spPr bwMode="auto">
                <a:xfrm>
                  <a:off x="10048876" y="5840384"/>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2" name="Line 459">
                  <a:extLst>
                    <a:ext uri="{FF2B5EF4-FFF2-40B4-BE49-F238E27FC236}">
                      <a16:creationId xmlns:a16="http://schemas.microsoft.com/office/drawing/2014/main" id="{41F948A7-8C2E-8FC8-38E9-104EFCAC5C88}"/>
                    </a:ext>
                  </a:extLst>
                </p:cNvPr>
                <p:cNvSpPr>
                  <a:spLocks noChangeShapeType="1"/>
                </p:cNvSpPr>
                <p:nvPr/>
              </p:nvSpPr>
              <p:spPr bwMode="auto">
                <a:xfrm flipH="1">
                  <a:off x="10033001" y="5856259"/>
                  <a:ext cx="31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3" name="Line 460">
                  <a:extLst>
                    <a:ext uri="{FF2B5EF4-FFF2-40B4-BE49-F238E27FC236}">
                      <a16:creationId xmlns:a16="http://schemas.microsoft.com/office/drawing/2014/main" id="{032180A8-85BD-C9A3-6022-B9D289B19B61}"/>
                    </a:ext>
                  </a:extLst>
                </p:cNvPr>
                <p:cNvSpPr>
                  <a:spLocks noChangeShapeType="1"/>
                </p:cNvSpPr>
                <p:nvPr/>
              </p:nvSpPr>
              <p:spPr bwMode="auto">
                <a:xfrm>
                  <a:off x="10053638" y="5840384"/>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4" name="Line 461">
                  <a:extLst>
                    <a:ext uri="{FF2B5EF4-FFF2-40B4-BE49-F238E27FC236}">
                      <a16:creationId xmlns:a16="http://schemas.microsoft.com/office/drawing/2014/main" id="{225D18F3-ED01-CFCA-B8C2-9CA3571C762A}"/>
                    </a:ext>
                  </a:extLst>
                </p:cNvPr>
                <p:cNvSpPr>
                  <a:spLocks noChangeShapeType="1"/>
                </p:cNvSpPr>
                <p:nvPr/>
              </p:nvSpPr>
              <p:spPr bwMode="auto">
                <a:xfrm flipH="1">
                  <a:off x="10037763" y="5856259"/>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5" name="Line 462">
                  <a:extLst>
                    <a:ext uri="{FF2B5EF4-FFF2-40B4-BE49-F238E27FC236}">
                      <a16:creationId xmlns:a16="http://schemas.microsoft.com/office/drawing/2014/main" id="{4D33730A-EA41-2A30-8DCC-CE538B711EE2}"/>
                    </a:ext>
                  </a:extLst>
                </p:cNvPr>
                <p:cNvSpPr>
                  <a:spLocks noChangeShapeType="1"/>
                </p:cNvSpPr>
                <p:nvPr/>
              </p:nvSpPr>
              <p:spPr bwMode="auto">
                <a:xfrm>
                  <a:off x="10064751" y="5840384"/>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6" name="Line 463">
                  <a:extLst>
                    <a:ext uri="{FF2B5EF4-FFF2-40B4-BE49-F238E27FC236}">
                      <a16:creationId xmlns:a16="http://schemas.microsoft.com/office/drawing/2014/main" id="{00F7073C-60DC-D8E9-BB45-4895ACD28593}"/>
                    </a:ext>
                  </a:extLst>
                </p:cNvPr>
                <p:cNvSpPr>
                  <a:spLocks noChangeShapeType="1"/>
                </p:cNvSpPr>
                <p:nvPr/>
              </p:nvSpPr>
              <p:spPr bwMode="auto">
                <a:xfrm flipH="1">
                  <a:off x="10048876" y="5856259"/>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7" name="Line 464">
                  <a:extLst>
                    <a:ext uri="{FF2B5EF4-FFF2-40B4-BE49-F238E27FC236}">
                      <a16:creationId xmlns:a16="http://schemas.microsoft.com/office/drawing/2014/main" id="{F18A81D3-DC26-C73A-A661-2B250A87178D}"/>
                    </a:ext>
                  </a:extLst>
                </p:cNvPr>
                <p:cNvSpPr>
                  <a:spLocks noChangeShapeType="1"/>
                </p:cNvSpPr>
                <p:nvPr/>
              </p:nvSpPr>
              <p:spPr bwMode="auto">
                <a:xfrm>
                  <a:off x="10102851" y="5840384"/>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8" name="Line 465">
                  <a:extLst>
                    <a:ext uri="{FF2B5EF4-FFF2-40B4-BE49-F238E27FC236}">
                      <a16:creationId xmlns:a16="http://schemas.microsoft.com/office/drawing/2014/main" id="{8050E2DF-3F09-E771-B2E7-735DFD9E1601}"/>
                    </a:ext>
                  </a:extLst>
                </p:cNvPr>
                <p:cNvSpPr>
                  <a:spLocks noChangeShapeType="1"/>
                </p:cNvSpPr>
                <p:nvPr/>
              </p:nvSpPr>
              <p:spPr bwMode="auto">
                <a:xfrm flipH="1">
                  <a:off x="10088563" y="5856259"/>
                  <a:ext cx="269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9" name="Line 466">
                  <a:extLst>
                    <a:ext uri="{FF2B5EF4-FFF2-40B4-BE49-F238E27FC236}">
                      <a16:creationId xmlns:a16="http://schemas.microsoft.com/office/drawing/2014/main" id="{086C4EC7-3626-2CCE-0F81-49A9E9483516}"/>
                    </a:ext>
                  </a:extLst>
                </p:cNvPr>
                <p:cNvSpPr>
                  <a:spLocks noChangeShapeType="1"/>
                </p:cNvSpPr>
                <p:nvPr/>
              </p:nvSpPr>
              <p:spPr bwMode="auto">
                <a:xfrm>
                  <a:off x="10106026" y="5840384"/>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0" name="Line 467">
                  <a:extLst>
                    <a:ext uri="{FF2B5EF4-FFF2-40B4-BE49-F238E27FC236}">
                      <a16:creationId xmlns:a16="http://schemas.microsoft.com/office/drawing/2014/main" id="{D368AE7F-2985-DFED-A94D-76F367DB96F6}"/>
                    </a:ext>
                  </a:extLst>
                </p:cNvPr>
                <p:cNvSpPr>
                  <a:spLocks noChangeShapeType="1"/>
                </p:cNvSpPr>
                <p:nvPr/>
              </p:nvSpPr>
              <p:spPr bwMode="auto">
                <a:xfrm flipH="1">
                  <a:off x="10090151" y="5856259"/>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1" name="Line 468">
                  <a:extLst>
                    <a:ext uri="{FF2B5EF4-FFF2-40B4-BE49-F238E27FC236}">
                      <a16:creationId xmlns:a16="http://schemas.microsoft.com/office/drawing/2014/main" id="{B9F31B77-1269-62AE-9B5B-472797644449}"/>
                    </a:ext>
                  </a:extLst>
                </p:cNvPr>
                <p:cNvSpPr>
                  <a:spLocks noChangeShapeType="1"/>
                </p:cNvSpPr>
                <p:nvPr/>
              </p:nvSpPr>
              <p:spPr bwMode="auto">
                <a:xfrm>
                  <a:off x="10106026" y="5849909"/>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2" name="Line 469">
                  <a:extLst>
                    <a:ext uri="{FF2B5EF4-FFF2-40B4-BE49-F238E27FC236}">
                      <a16:creationId xmlns:a16="http://schemas.microsoft.com/office/drawing/2014/main" id="{40F4D594-E9D0-3C3F-A5A2-FC85B3A10506}"/>
                    </a:ext>
                  </a:extLst>
                </p:cNvPr>
                <p:cNvSpPr>
                  <a:spLocks noChangeShapeType="1"/>
                </p:cNvSpPr>
                <p:nvPr/>
              </p:nvSpPr>
              <p:spPr bwMode="auto">
                <a:xfrm flipH="1">
                  <a:off x="10090151" y="5864197"/>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3" name="Line 470">
                  <a:extLst>
                    <a:ext uri="{FF2B5EF4-FFF2-40B4-BE49-F238E27FC236}">
                      <a16:creationId xmlns:a16="http://schemas.microsoft.com/office/drawing/2014/main" id="{D34C7A9C-8AA0-125A-99D8-9F7CFAE1DE9E}"/>
                    </a:ext>
                  </a:extLst>
                </p:cNvPr>
                <p:cNvSpPr>
                  <a:spLocks noChangeShapeType="1"/>
                </p:cNvSpPr>
                <p:nvPr/>
              </p:nvSpPr>
              <p:spPr bwMode="auto">
                <a:xfrm>
                  <a:off x="10112376" y="5849909"/>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4" name="Line 471">
                  <a:extLst>
                    <a:ext uri="{FF2B5EF4-FFF2-40B4-BE49-F238E27FC236}">
                      <a16:creationId xmlns:a16="http://schemas.microsoft.com/office/drawing/2014/main" id="{A39A9E4C-8D97-2B0E-E289-FE51796BF10C}"/>
                    </a:ext>
                  </a:extLst>
                </p:cNvPr>
                <p:cNvSpPr>
                  <a:spLocks noChangeShapeType="1"/>
                </p:cNvSpPr>
                <p:nvPr/>
              </p:nvSpPr>
              <p:spPr bwMode="auto">
                <a:xfrm flipH="1">
                  <a:off x="10096501" y="5864197"/>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5" name="Line 472">
                  <a:extLst>
                    <a:ext uri="{FF2B5EF4-FFF2-40B4-BE49-F238E27FC236}">
                      <a16:creationId xmlns:a16="http://schemas.microsoft.com/office/drawing/2014/main" id="{B3B0BC85-932D-0A30-B5B1-DF02EDA9A30E}"/>
                    </a:ext>
                  </a:extLst>
                </p:cNvPr>
                <p:cNvSpPr>
                  <a:spLocks noChangeShapeType="1"/>
                </p:cNvSpPr>
                <p:nvPr/>
              </p:nvSpPr>
              <p:spPr bwMode="auto">
                <a:xfrm>
                  <a:off x="10112376" y="5851497"/>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6" name="Line 473">
                  <a:extLst>
                    <a:ext uri="{FF2B5EF4-FFF2-40B4-BE49-F238E27FC236}">
                      <a16:creationId xmlns:a16="http://schemas.microsoft.com/office/drawing/2014/main" id="{DE8923C8-9154-DB27-6475-50C41B68ABEC}"/>
                    </a:ext>
                  </a:extLst>
                </p:cNvPr>
                <p:cNvSpPr>
                  <a:spLocks noChangeShapeType="1"/>
                </p:cNvSpPr>
                <p:nvPr/>
              </p:nvSpPr>
              <p:spPr bwMode="auto">
                <a:xfrm flipH="1">
                  <a:off x="10096501" y="5867372"/>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7" name="Line 474">
                  <a:extLst>
                    <a:ext uri="{FF2B5EF4-FFF2-40B4-BE49-F238E27FC236}">
                      <a16:creationId xmlns:a16="http://schemas.microsoft.com/office/drawing/2014/main" id="{76D831C6-9A53-C736-6741-B0AEF77E312D}"/>
                    </a:ext>
                  </a:extLst>
                </p:cNvPr>
                <p:cNvSpPr>
                  <a:spLocks noChangeShapeType="1"/>
                </p:cNvSpPr>
                <p:nvPr/>
              </p:nvSpPr>
              <p:spPr bwMode="auto">
                <a:xfrm>
                  <a:off x="10115551" y="5851497"/>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8" name="Line 475">
                  <a:extLst>
                    <a:ext uri="{FF2B5EF4-FFF2-40B4-BE49-F238E27FC236}">
                      <a16:creationId xmlns:a16="http://schemas.microsoft.com/office/drawing/2014/main" id="{C06887DD-AD6C-5236-47E1-0DF2CD53B632}"/>
                    </a:ext>
                  </a:extLst>
                </p:cNvPr>
                <p:cNvSpPr>
                  <a:spLocks noChangeShapeType="1"/>
                </p:cNvSpPr>
                <p:nvPr/>
              </p:nvSpPr>
              <p:spPr bwMode="auto">
                <a:xfrm flipH="1">
                  <a:off x="10101263" y="5867372"/>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9" name="Line 476">
                  <a:extLst>
                    <a:ext uri="{FF2B5EF4-FFF2-40B4-BE49-F238E27FC236}">
                      <a16:creationId xmlns:a16="http://schemas.microsoft.com/office/drawing/2014/main" id="{635923B9-6335-D63E-F801-DA84C365AE09}"/>
                    </a:ext>
                  </a:extLst>
                </p:cNvPr>
                <p:cNvSpPr>
                  <a:spLocks noChangeShapeType="1"/>
                </p:cNvSpPr>
                <p:nvPr/>
              </p:nvSpPr>
              <p:spPr bwMode="auto">
                <a:xfrm>
                  <a:off x="10115551" y="5867372"/>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0" name="Line 477">
                  <a:extLst>
                    <a:ext uri="{FF2B5EF4-FFF2-40B4-BE49-F238E27FC236}">
                      <a16:creationId xmlns:a16="http://schemas.microsoft.com/office/drawing/2014/main" id="{389FFD54-A824-4C74-F989-D2D220746D12}"/>
                    </a:ext>
                  </a:extLst>
                </p:cNvPr>
                <p:cNvSpPr>
                  <a:spLocks noChangeShapeType="1"/>
                </p:cNvSpPr>
                <p:nvPr/>
              </p:nvSpPr>
              <p:spPr bwMode="auto">
                <a:xfrm flipH="1">
                  <a:off x="10101263" y="5881659"/>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1" name="Line 478">
                  <a:extLst>
                    <a:ext uri="{FF2B5EF4-FFF2-40B4-BE49-F238E27FC236}">
                      <a16:creationId xmlns:a16="http://schemas.microsoft.com/office/drawing/2014/main" id="{FDE00BE9-F959-332F-6B74-56A9B0E0FB0E}"/>
                    </a:ext>
                  </a:extLst>
                </p:cNvPr>
                <p:cNvSpPr>
                  <a:spLocks noChangeShapeType="1"/>
                </p:cNvSpPr>
                <p:nvPr/>
              </p:nvSpPr>
              <p:spPr bwMode="auto">
                <a:xfrm>
                  <a:off x="10174288" y="5867372"/>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2" name="Line 479">
                  <a:extLst>
                    <a:ext uri="{FF2B5EF4-FFF2-40B4-BE49-F238E27FC236}">
                      <a16:creationId xmlns:a16="http://schemas.microsoft.com/office/drawing/2014/main" id="{5392126D-1D49-CAA8-8254-141A6BB80C89}"/>
                    </a:ext>
                  </a:extLst>
                </p:cNvPr>
                <p:cNvSpPr>
                  <a:spLocks noChangeShapeType="1"/>
                </p:cNvSpPr>
                <p:nvPr/>
              </p:nvSpPr>
              <p:spPr bwMode="auto">
                <a:xfrm flipH="1">
                  <a:off x="10160001" y="5881659"/>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3" name="Line 480">
                  <a:extLst>
                    <a:ext uri="{FF2B5EF4-FFF2-40B4-BE49-F238E27FC236}">
                      <a16:creationId xmlns:a16="http://schemas.microsoft.com/office/drawing/2014/main" id="{C1614EF6-D431-1C28-CEAD-F722D55AAD62}"/>
                    </a:ext>
                  </a:extLst>
                </p:cNvPr>
                <p:cNvSpPr>
                  <a:spLocks noChangeShapeType="1"/>
                </p:cNvSpPr>
                <p:nvPr/>
              </p:nvSpPr>
              <p:spPr bwMode="auto">
                <a:xfrm>
                  <a:off x="10177463" y="5897534"/>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4" name="Line 481">
                  <a:extLst>
                    <a:ext uri="{FF2B5EF4-FFF2-40B4-BE49-F238E27FC236}">
                      <a16:creationId xmlns:a16="http://schemas.microsoft.com/office/drawing/2014/main" id="{3ACB3D96-79DB-D565-F03C-59B05C9D1FDD}"/>
                    </a:ext>
                  </a:extLst>
                </p:cNvPr>
                <p:cNvSpPr>
                  <a:spLocks noChangeShapeType="1"/>
                </p:cNvSpPr>
                <p:nvPr/>
              </p:nvSpPr>
              <p:spPr bwMode="auto">
                <a:xfrm flipH="1">
                  <a:off x="10163176" y="5910234"/>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5" name="Line 482">
                  <a:extLst>
                    <a:ext uri="{FF2B5EF4-FFF2-40B4-BE49-F238E27FC236}">
                      <a16:creationId xmlns:a16="http://schemas.microsoft.com/office/drawing/2014/main" id="{699EC5AA-A9E9-955B-1E1E-5A015D77464A}"/>
                    </a:ext>
                  </a:extLst>
                </p:cNvPr>
                <p:cNvSpPr>
                  <a:spLocks noChangeShapeType="1"/>
                </p:cNvSpPr>
                <p:nvPr/>
              </p:nvSpPr>
              <p:spPr bwMode="auto">
                <a:xfrm>
                  <a:off x="10180638" y="5897534"/>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6" name="Line 483">
                  <a:extLst>
                    <a:ext uri="{FF2B5EF4-FFF2-40B4-BE49-F238E27FC236}">
                      <a16:creationId xmlns:a16="http://schemas.microsoft.com/office/drawing/2014/main" id="{F7D7D4CE-BABC-98E1-AB32-F50EABE5530B}"/>
                    </a:ext>
                  </a:extLst>
                </p:cNvPr>
                <p:cNvSpPr>
                  <a:spLocks noChangeShapeType="1"/>
                </p:cNvSpPr>
                <p:nvPr/>
              </p:nvSpPr>
              <p:spPr bwMode="auto">
                <a:xfrm flipH="1">
                  <a:off x="10167938" y="5910234"/>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7" name="Line 484">
                  <a:extLst>
                    <a:ext uri="{FF2B5EF4-FFF2-40B4-BE49-F238E27FC236}">
                      <a16:creationId xmlns:a16="http://schemas.microsoft.com/office/drawing/2014/main" id="{43A4C547-B7ED-598D-1A3E-2BEC01F26BEC}"/>
                    </a:ext>
                  </a:extLst>
                </p:cNvPr>
                <p:cNvSpPr>
                  <a:spLocks noChangeShapeType="1"/>
                </p:cNvSpPr>
                <p:nvPr/>
              </p:nvSpPr>
              <p:spPr bwMode="auto">
                <a:xfrm>
                  <a:off x="10202863" y="5897534"/>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8" name="Line 485">
                  <a:extLst>
                    <a:ext uri="{FF2B5EF4-FFF2-40B4-BE49-F238E27FC236}">
                      <a16:creationId xmlns:a16="http://schemas.microsoft.com/office/drawing/2014/main" id="{DC9E8D0E-972A-644C-D69D-40355245AF0A}"/>
                    </a:ext>
                  </a:extLst>
                </p:cNvPr>
                <p:cNvSpPr>
                  <a:spLocks noChangeShapeType="1"/>
                </p:cNvSpPr>
                <p:nvPr/>
              </p:nvSpPr>
              <p:spPr bwMode="auto">
                <a:xfrm flipH="1">
                  <a:off x="10190163" y="5910234"/>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9" name="Line 486">
                  <a:extLst>
                    <a:ext uri="{FF2B5EF4-FFF2-40B4-BE49-F238E27FC236}">
                      <a16:creationId xmlns:a16="http://schemas.microsoft.com/office/drawing/2014/main" id="{2F7F2780-BE29-966A-EC09-7ACD202F811C}"/>
                    </a:ext>
                  </a:extLst>
                </p:cNvPr>
                <p:cNvSpPr>
                  <a:spLocks noChangeShapeType="1"/>
                </p:cNvSpPr>
                <p:nvPr/>
              </p:nvSpPr>
              <p:spPr bwMode="auto">
                <a:xfrm>
                  <a:off x="10244138" y="5911822"/>
                  <a:ext cx="0" cy="3175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0" name="Line 487">
                  <a:extLst>
                    <a:ext uri="{FF2B5EF4-FFF2-40B4-BE49-F238E27FC236}">
                      <a16:creationId xmlns:a16="http://schemas.microsoft.com/office/drawing/2014/main" id="{776CF606-26D5-49E4-7E6E-DC4E11BA3BBB}"/>
                    </a:ext>
                  </a:extLst>
                </p:cNvPr>
                <p:cNvSpPr>
                  <a:spLocks noChangeShapeType="1"/>
                </p:cNvSpPr>
                <p:nvPr/>
              </p:nvSpPr>
              <p:spPr bwMode="auto">
                <a:xfrm flipH="1">
                  <a:off x="10231438" y="5927697"/>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1" name="Line 488">
                  <a:extLst>
                    <a:ext uri="{FF2B5EF4-FFF2-40B4-BE49-F238E27FC236}">
                      <a16:creationId xmlns:a16="http://schemas.microsoft.com/office/drawing/2014/main" id="{954FB42C-7F2E-3F61-928B-BC2950D748F7}"/>
                    </a:ext>
                  </a:extLst>
                </p:cNvPr>
                <p:cNvSpPr>
                  <a:spLocks noChangeShapeType="1"/>
                </p:cNvSpPr>
                <p:nvPr/>
              </p:nvSpPr>
              <p:spPr bwMode="auto">
                <a:xfrm>
                  <a:off x="10248901" y="5911822"/>
                  <a:ext cx="0" cy="3175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2" name="Line 489">
                  <a:extLst>
                    <a:ext uri="{FF2B5EF4-FFF2-40B4-BE49-F238E27FC236}">
                      <a16:creationId xmlns:a16="http://schemas.microsoft.com/office/drawing/2014/main" id="{B63E54C4-AE65-825B-D8C8-3B85F240A668}"/>
                    </a:ext>
                  </a:extLst>
                </p:cNvPr>
                <p:cNvSpPr>
                  <a:spLocks noChangeShapeType="1"/>
                </p:cNvSpPr>
                <p:nvPr/>
              </p:nvSpPr>
              <p:spPr bwMode="auto">
                <a:xfrm flipH="1">
                  <a:off x="10233026" y="5927697"/>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3" name="Line 490">
                  <a:extLst>
                    <a:ext uri="{FF2B5EF4-FFF2-40B4-BE49-F238E27FC236}">
                      <a16:creationId xmlns:a16="http://schemas.microsoft.com/office/drawing/2014/main" id="{C185F343-A3D5-5278-EBDB-D748871BB01A}"/>
                    </a:ext>
                  </a:extLst>
                </p:cNvPr>
                <p:cNvSpPr>
                  <a:spLocks noChangeShapeType="1"/>
                </p:cNvSpPr>
                <p:nvPr/>
              </p:nvSpPr>
              <p:spPr bwMode="auto">
                <a:xfrm>
                  <a:off x="10255251" y="5911822"/>
                  <a:ext cx="0" cy="3175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4" name="Line 491">
                  <a:extLst>
                    <a:ext uri="{FF2B5EF4-FFF2-40B4-BE49-F238E27FC236}">
                      <a16:creationId xmlns:a16="http://schemas.microsoft.com/office/drawing/2014/main" id="{F7EF46C2-DD67-C694-09C0-C1B0BF6E99BC}"/>
                    </a:ext>
                  </a:extLst>
                </p:cNvPr>
                <p:cNvSpPr>
                  <a:spLocks noChangeShapeType="1"/>
                </p:cNvSpPr>
                <p:nvPr/>
              </p:nvSpPr>
              <p:spPr bwMode="auto">
                <a:xfrm flipH="1">
                  <a:off x="10239376" y="5927697"/>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5" name="Line 492">
                  <a:extLst>
                    <a:ext uri="{FF2B5EF4-FFF2-40B4-BE49-F238E27FC236}">
                      <a16:creationId xmlns:a16="http://schemas.microsoft.com/office/drawing/2014/main" id="{AD8A6F99-0E39-7456-029E-E84DED284A65}"/>
                    </a:ext>
                  </a:extLst>
                </p:cNvPr>
                <p:cNvSpPr>
                  <a:spLocks noChangeShapeType="1"/>
                </p:cNvSpPr>
                <p:nvPr/>
              </p:nvSpPr>
              <p:spPr bwMode="auto">
                <a:xfrm>
                  <a:off x="10260013" y="5911822"/>
                  <a:ext cx="0" cy="3175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6" name="Line 493">
                  <a:extLst>
                    <a:ext uri="{FF2B5EF4-FFF2-40B4-BE49-F238E27FC236}">
                      <a16:creationId xmlns:a16="http://schemas.microsoft.com/office/drawing/2014/main" id="{C350B911-993E-CC1D-08E1-7797FB11D31C}"/>
                    </a:ext>
                  </a:extLst>
                </p:cNvPr>
                <p:cNvSpPr>
                  <a:spLocks noChangeShapeType="1"/>
                </p:cNvSpPr>
                <p:nvPr/>
              </p:nvSpPr>
              <p:spPr bwMode="auto">
                <a:xfrm flipH="1">
                  <a:off x="10244138" y="5927697"/>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7" name="Line 494">
                  <a:extLst>
                    <a:ext uri="{FF2B5EF4-FFF2-40B4-BE49-F238E27FC236}">
                      <a16:creationId xmlns:a16="http://schemas.microsoft.com/office/drawing/2014/main" id="{37C247DD-0F81-095A-30A6-1EC99790979C}"/>
                    </a:ext>
                  </a:extLst>
                </p:cNvPr>
                <p:cNvSpPr>
                  <a:spLocks noChangeShapeType="1"/>
                </p:cNvSpPr>
                <p:nvPr/>
              </p:nvSpPr>
              <p:spPr bwMode="auto">
                <a:xfrm>
                  <a:off x="10277476" y="5911822"/>
                  <a:ext cx="0" cy="3175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8" name="Line 495">
                  <a:extLst>
                    <a:ext uri="{FF2B5EF4-FFF2-40B4-BE49-F238E27FC236}">
                      <a16:creationId xmlns:a16="http://schemas.microsoft.com/office/drawing/2014/main" id="{45178E08-AA6A-3831-DD73-95B10BED4B97}"/>
                    </a:ext>
                  </a:extLst>
                </p:cNvPr>
                <p:cNvSpPr>
                  <a:spLocks noChangeShapeType="1"/>
                </p:cNvSpPr>
                <p:nvPr/>
              </p:nvSpPr>
              <p:spPr bwMode="auto">
                <a:xfrm flipH="1">
                  <a:off x="10263188" y="5927697"/>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9" name="Line 496">
                  <a:extLst>
                    <a:ext uri="{FF2B5EF4-FFF2-40B4-BE49-F238E27FC236}">
                      <a16:creationId xmlns:a16="http://schemas.microsoft.com/office/drawing/2014/main" id="{95C9693B-9749-0BC1-A642-7AF7641C9BCE}"/>
                    </a:ext>
                  </a:extLst>
                </p:cNvPr>
                <p:cNvSpPr>
                  <a:spLocks noChangeShapeType="1"/>
                </p:cNvSpPr>
                <p:nvPr/>
              </p:nvSpPr>
              <p:spPr bwMode="auto">
                <a:xfrm>
                  <a:off x="10313988" y="5940397"/>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0" name="Line 497">
                  <a:extLst>
                    <a:ext uri="{FF2B5EF4-FFF2-40B4-BE49-F238E27FC236}">
                      <a16:creationId xmlns:a16="http://schemas.microsoft.com/office/drawing/2014/main" id="{1BE958A5-EA8D-991E-114F-5FB086CB04DC}"/>
                    </a:ext>
                  </a:extLst>
                </p:cNvPr>
                <p:cNvSpPr>
                  <a:spLocks noChangeShapeType="1"/>
                </p:cNvSpPr>
                <p:nvPr/>
              </p:nvSpPr>
              <p:spPr bwMode="auto">
                <a:xfrm flipH="1">
                  <a:off x="10298113" y="5954684"/>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1" name="Line 498">
                  <a:extLst>
                    <a:ext uri="{FF2B5EF4-FFF2-40B4-BE49-F238E27FC236}">
                      <a16:creationId xmlns:a16="http://schemas.microsoft.com/office/drawing/2014/main" id="{2583BFB5-25FB-D557-48E4-EC871FFC69DE}"/>
                    </a:ext>
                  </a:extLst>
                </p:cNvPr>
                <p:cNvSpPr>
                  <a:spLocks noChangeShapeType="1"/>
                </p:cNvSpPr>
                <p:nvPr/>
              </p:nvSpPr>
              <p:spPr bwMode="auto">
                <a:xfrm>
                  <a:off x="10318751" y="5940397"/>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2" name="Line 499">
                  <a:extLst>
                    <a:ext uri="{FF2B5EF4-FFF2-40B4-BE49-F238E27FC236}">
                      <a16:creationId xmlns:a16="http://schemas.microsoft.com/office/drawing/2014/main" id="{4FC2D35B-6BB0-DAFF-0989-84864B0172A1}"/>
                    </a:ext>
                  </a:extLst>
                </p:cNvPr>
                <p:cNvSpPr>
                  <a:spLocks noChangeShapeType="1"/>
                </p:cNvSpPr>
                <p:nvPr/>
              </p:nvSpPr>
              <p:spPr bwMode="auto">
                <a:xfrm flipH="1">
                  <a:off x="10302876" y="5954684"/>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3" name="Line 500">
                  <a:extLst>
                    <a:ext uri="{FF2B5EF4-FFF2-40B4-BE49-F238E27FC236}">
                      <a16:creationId xmlns:a16="http://schemas.microsoft.com/office/drawing/2014/main" id="{5887962F-F3A9-A88F-D509-B72C55BBA6ED}"/>
                    </a:ext>
                  </a:extLst>
                </p:cNvPr>
                <p:cNvSpPr>
                  <a:spLocks noChangeShapeType="1"/>
                </p:cNvSpPr>
                <p:nvPr/>
              </p:nvSpPr>
              <p:spPr bwMode="auto">
                <a:xfrm>
                  <a:off x="10321926" y="5940397"/>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4" name="Line 501">
                  <a:extLst>
                    <a:ext uri="{FF2B5EF4-FFF2-40B4-BE49-F238E27FC236}">
                      <a16:creationId xmlns:a16="http://schemas.microsoft.com/office/drawing/2014/main" id="{98022098-2928-0F3C-7338-34CFDC8B7CDA}"/>
                    </a:ext>
                  </a:extLst>
                </p:cNvPr>
                <p:cNvSpPr>
                  <a:spLocks noChangeShapeType="1"/>
                </p:cNvSpPr>
                <p:nvPr/>
              </p:nvSpPr>
              <p:spPr bwMode="auto">
                <a:xfrm flipH="1">
                  <a:off x="10307638" y="5954684"/>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5" name="Line 502">
                  <a:extLst>
                    <a:ext uri="{FF2B5EF4-FFF2-40B4-BE49-F238E27FC236}">
                      <a16:creationId xmlns:a16="http://schemas.microsoft.com/office/drawing/2014/main" id="{66020B45-B190-FE62-93C0-0088E18D27F4}"/>
                    </a:ext>
                  </a:extLst>
                </p:cNvPr>
                <p:cNvSpPr>
                  <a:spLocks noChangeShapeType="1"/>
                </p:cNvSpPr>
                <p:nvPr/>
              </p:nvSpPr>
              <p:spPr bwMode="auto">
                <a:xfrm>
                  <a:off x="10328276" y="5940397"/>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6" name="Line 503">
                  <a:extLst>
                    <a:ext uri="{FF2B5EF4-FFF2-40B4-BE49-F238E27FC236}">
                      <a16:creationId xmlns:a16="http://schemas.microsoft.com/office/drawing/2014/main" id="{334530A8-1F29-84FF-0F55-D28A2A900091}"/>
                    </a:ext>
                  </a:extLst>
                </p:cNvPr>
                <p:cNvSpPr>
                  <a:spLocks noChangeShapeType="1"/>
                </p:cNvSpPr>
                <p:nvPr/>
              </p:nvSpPr>
              <p:spPr bwMode="auto">
                <a:xfrm flipH="1">
                  <a:off x="10313988" y="5954684"/>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7" name="Line 504">
                  <a:extLst>
                    <a:ext uri="{FF2B5EF4-FFF2-40B4-BE49-F238E27FC236}">
                      <a16:creationId xmlns:a16="http://schemas.microsoft.com/office/drawing/2014/main" id="{1412B374-23DC-E25E-1320-041A63CCDCFD}"/>
                    </a:ext>
                  </a:extLst>
                </p:cNvPr>
                <p:cNvSpPr>
                  <a:spLocks noChangeShapeType="1"/>
                </p:cNvSpPr>
                <p:nvPr/>
              </p:nvSpPr>
              <p:spPr bwMode="auto">
                <a:xfrm>
                  <a:off x="10333038" y="5940397"/>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8" name="Line 505">
                  <a:extLst>
                    <a:ext uri="{FF2B5EF4-FFF2-40B4-BE49-F238E27FC236}">
                      <a16:creationId xmlns:a16="http://schemas.microsoft.com/office/drawing/2014/main" id="{38D9E912-EBEB-3980-74EF-1E471DB6E00D}"/>
                    </a:ext>
                  </a:extLst>
                </p:cNvPr>
                <p:cNvSpPr>
                  <a:spLocks noChangeShapeType="1"/>
                </p:cNvSpPr>
                <p:nvPr/>
              </p:nvSpPr>
              <p:spPr bwMode="auto">
                <a:xfrm flipH="1">
                  <a:off x="10320338" y="5954684"/>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9" name="Line 506">
                  <a:extLst>
                    <a:ext uri="{FF2B5EF4-FFF2-40B4-BE49-F238E27FC236}">
                      <a16:creationId xmlns:a16="http://schemas.microsoft.com/office/drawing/2014/main" id="{A6FBA849-A543-4AFC-FD96-CC47CC09C898}"/>
                    </a:ext>
                  </a:extLst>
                </p:cNvPr>
                <p:cNvSpPr>
                  <a:spLocks noChangeShapeType="1"/>
                </p:cNvSpPr>
                <p:nvPr/>
              </p:nvSpPr>
              <p:spPr bwMode="auto">
                <a:xfrm>
                  <a:off x="10379076" y="5940397"/>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0" name="Line 507">
                  <a:extLst>
                    <a:ext uri="{FF2B5EF4-FFF2-40B4-BE49-F238E27FC236}">
                      <a16:creationId xmlns:a16="http://schemas.microsoft.com/office/drawing/2014/main" id="{76C8B8F1-BD7E-60C6-F49F-817DE53638E0}"/>
                    </a:ext>
                  </a:extLst>
                </p:cNvPr>
                <p:cNvSpPr>
                  <a:spLocks noChangeShapeType="1"/>
                </p:cNvSpPr>
                <p:nvPr/>
              </p:nvSpPr>
              <p:spPr bwMode="auto">
                <a:xfrm flipH="1">
                  <a:off x="10363201" y="5954684"/>
                  <a:ext cx="31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1" name="Line 508">
                  <a:extLst>
                    <a:ext uri="{FF2B5EF4-FFF2-40B4-BE49-F238E27FC236}">
                      <a16:creationId xmlns:a16="http://schemas.microsoft.com/office/drawing/2014/main" id="{EBAD5D71-61EB-F14C-4A11-6168E6E65871}"/>
                    </a:ext>
                  </a:extLst>
                </p:cNvPr>
                <p:cNvSpPr>
                  <a:spLocks noChangeShapeType="1"/>
                </p:cNvSpPr>
                <p:nvPr/>
              </p:nvSpPr>
              <p:spPr bwMode="auto">
                <a:xfrm>
                  <a:off x="10383838" y="5940397"/>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2" name="Line 509">
                  <a:extLst>
                    <a:ext uri="{FF2B5EF4-FFF2-40B4-BE49-F238E27FC236}">
                      <a16:creationId xmlns:a16="http://schemas.microsoft.com/office/drawing/2014/main" id="{D5A1531F-F40D-42A0-02C6-185602DE00D8}"/>
                    </a:ext>
                  </a:extLst>
                </p:cNvPr>
                <p:cNvSpPr>
                  <a:spLocks noChangeShapeType="1"/>
                </p:cNvSpPr>
                <p:nvPr/>
              </p:nvSpPr>
              <p:spPr bwMode="auto">
                <a:xfrm flipH="1">
                  <a:off x="10367963" y="5954684"/>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3" name="Line 510">
                  <a:extLst>
                    <a:ext uri="{FF2B5EF4-FFF2-40B4-BE49-F238E27FC236}">
                      <a16:creationId xmlns:a16="http://schemas.microsoft.com/office/drawing/2014/main" id="{CE839573-69D6-1F0A-67D0-5ED789E86C8C}"/>
                    </a:ext>
                  </a:extLst>
                </p:cNvPr>
                <p:cNvSpPr>
                  <a:spLocks noChangeShapeType="1"/>
                </p:cNvSpPr>
                <p:nvPr/>
              </p:nvSpPr>
              <p:spPr bwMode="auto">
                <a:xfrm>
                  <a:off x="10387013" y="5940397"/>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4" name="Line 511">
                  <a:extLst>
                    <a:ext uri="{FF2B5EF4-FFF2-40B4-BE49-F238E27FC236}">
                      <a16:creationId xmlns:a16="http://schemas.microsoft.com/office/drawing/2014/main" id="{ABC09E89-800F-C380-4F8E-B358A22AEF73}"/>
                    </a:ext>
                  </a:extLst>
                </p:cNvPr>
                <p:cNvSpPr>
                  <a:spLocks noChangeShapeType="1"/>
                </p:cNvSpPr>
                <p:nvPr/>
              </p:nvSpPr>
              <p:spPr bwMode="auto">
                <a:xfrm flipH="1">
                  <a:off x="10372726" y="5954684"/>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5" name="Line 512">
                  <a:extLst>
                    <a:ext uri="{FF2B5EF4-FFF2-40B4-BE49-F238E27FC236}">
                      <a16:creationId xmlns:a16="http://schemas.microsoft.com/office/drawing/2014/main" id="{DFB1DA0E-6056-E944-5EA1-AC10E480E4A0}"/>
                    </a:ext>
                  </a:extLst>
                </p:cNvPr>
                <p:cNvSpPr>
                  <a:spLocks noChangeShapeType="1"/>
                </p:cNvSpPr>
                <p:nvPr/>
              </p:nvSpPr>
              <p:spPr bwMode="auto">
                <a:xfrm>
                  <a:off x="10391776" y="5940397"/>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6" name="Line 513">
                  <a:extLst>
                    <a:ext uri="{FF2B5EF4-FFF2-40B4-BE49-F238E27FC236}">
                      <a16:creationId xmlns:a16="http://schemas.microsoft.com/office/drawing/2014/main" id="{0C70A024-85A6-AF73-7FA1-086AED077FAA}"/>
                    </a:ext>
                  </a:extLst>
                </p:cNvPr>
                <p:cNvSpPr>
                  <a:spLocks noChangeShapeType="1"/>
                </p:cNvSpPr>
                <p:nvPr/>
              </p:nvSpPr>
              <p:spPr bwMode="auto">
                <a:xfrm flipH="1">
                  <a:off x="10379076" y="5954684"/>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7" name="Line 514">
                  <a:extLst>
                    <a:ext uri="{FF2B5EF4-FFF2-40B4-BE49-F238E27FC236}">
                      <a16:creationId xmlns:a16="http://schemas.microsoft.com/office/drawing/2014/main" id="{06166879-D104-647E-2D01-57557D5F63FE}"/>
                    </a:ext>
                  </a:extLst>
                </p:cNvPr>
                <p:cNvSpPr>
                  <a:spLocks noChangeShapeType="1"/>
                </p:cNvSpPr>
                <p:nvPr/>
              </p:nvSpPr>
              <p:spPr bwMode="auto">
                <a:xfrm>
                  <a:off x="10398126" y="5940397"/>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8" name="Line 515">
                  <a:extLst>
                    <a:ext uri="{FF2B5EF4-FFF2-40B4-BE49-F238E27FC236}">
                      <a16:creationId xmlns:a16="http://schemas.microsoft.com/office/drawing/2014/main" id="{F7C290F2-2864-C5E4-8DD6-AADD175C0AB7}"/>
                    </a:ext>
                  </a:extLst>
                </p:cNvPr>
                <p:cNvSpPr>
                  <a:spLocks noChangeShapeType="1"/>
                </p:cNvSpPr>
                <p:nvPr/>
              </p:nvSpPr>
              <p:spPr bwMode="auto">
                <a:xfrm flipH="1">
                  <a:off x="10383838" y="5954684"/>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9" name="Line 516">
                  <a:extLst>
                    <a:ext uri="{FF2B5EF4-FFF2-40B4-BE49-F238E27FC236}">
                      <a16:creationId xmlns:a16="http://schemas.microsoft.com/office/drawing/2014/main" id="{6A2FE4E3-AEF2-5DB5-48AA-95912A9D1DF3}"/>
                    </a:ext>
                  </a:extLst>
                </p:cNvPr>
                <p:cNvSpPr>
                  <a:spLocks noChangeShapeType="1"/>
                </p:cNvSpPr>
                <p:nvPr/>
              </p:nvSpPr>
              <p:spPr bwMode="auto">
                <a:xfrm>
                  <a:off x="10525126" y="5940397"/>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0" name="Line 517">
                  <a:extLst>
                    <a:ext uri="{FF2B5EF4-FFF2-40B4-BE49-F238E27FC236}">
                      <a16:creationId xmlns:a16="http://schemas.microsoft.com/office/drawing/2014/main" id="{F63B7CBB-C315-8DBC-5663-50F59B392E0C}"/>
                    </a:ext>
                  </a:extLst>
                </p:cNvPr>
                <p:cNvSpPr>
                  <a:spLocks noChangeShapeType="1"/>
                </p:cNvSpPr>
                <p:nvPr/>
              </p:nvSpPr>
              <p:spPr bwMode="auto">
                <a:xfrm flipH="1">
                  <a:off x="10510838" y="5954684"/>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1" name="Line 518">
                  <a:extLst>
                    <a:ext uri="{FF2B5EF4-FFF2-40B4-BE49-F238E27FC236}">
                      <a16:creationId xmlns:a16="http://schemas.microsoft.com/office/drawing/2014/main" id="{F21369EC-04D2-2A1D-A6B7-553FD50CE98C}"/>
                    </a:ext>
                  </a:extLst>
                </p:cNvPr>
                <p:cNvSpPr>
                  <a:spLocks noChangeShapeType="1"/>
                </p:cNvSpPr>
                <p:nvPr/>
              </p:nvSpPr>
              <p:spPr bwMode="auto">
                <a:xfrm>
                  <a:off x="10531476" y="5940397"/>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2" name="Line 519">
                  <a:extLst>
                    <a:ext uri="{FF2B5EF4-FFF2-40B4-BE49-F238E27FC236}">
                      <a16:creationId xmlns:a16="http://schemas.microsoft.com/office/drawing/2014/main" id="{1D2BF548-4EDD-64A6-47D2-698E26ED6754}"/>
                    </a:ext>
                  </a:extLst>
                </p:cNvPr>
                <p:cNvSpPr>
                  <a:spLocks noChangeShapeType="1"/>
                </p:cNvSpPr>
                <p:nvPr/>
              </p:nvSpPr>
              <p:spPr bwMode="auto">
                <a:xfrm flipH="1">
                  <a:off x="10518776" y="5954684"/>
                  <a:ext cx="269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3" name="Line 520">
                  <a:extLst>
                    <a:ext uri="{FF2B5EF4-FFF2-40B4-BE49-F238E27FC236}">
                      <a16:creationId xmlns:a16="http://schemas.microsoft.com/office/drawing/2014/main" id="{CE1A2C52-BA57-A38A-F8EE-AC4DA0145C7C}"/>
                    </a:ext>
                  </a:extLst>
                </p:cNvPr>
                <p:cNvSpPr>
                  <a:spLocks noChangeShapeType="1"/>
                </p:cNvSpPr>
                <p:nvPr/>
              </p:nvSpPr>
              <p:spPr bwMode="auto">
                <a:xfrm>
                  <a:off x="10666413" y="6061047"/>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4" name="Line 521">
                  <a:extLst>
                    <a:ext uri="{FF2B5EF4-FFF2-40B4-BE49-F238E27FC236}">
                      <a16:creationId xmlns:a16="http://schemas.microsoft.com/office/drawing/2014/main" id="{8A47AB73-EE20-ACB2-64FC-B46C97F6F250}"/>
                    </a:ext>
                  </a:extLst>
                </p:cNvPr>
                <p:cNvSpPr>
                  <a:spLocks noChangeShapeType="1"/>
                </p:cNvSpPr>
                <p:nvPr/>
              </p:nvSpPr>
              <p:spPr bwMode="auto">
                <a:xfrm flipH="1">
                  <a:off x="10650538" y="6075334"/>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5" name="Line 522">
                  <a:extLst>
                    <a:ext uri="{FF2B5EF4-FFF2-40B4-BE49-F238E27FC236}">
                      <a16:creationId xmlns:a16="http://schemas.microsoft.com/office/drawing/2014/main" id="{60B89E9C-C138-AA23-36AE-523F4085941D}"/>
                    </a:ext>
                  </a:extLst>
                </p:cNvPr>
                <p:cNvSpPr>
                  <a:spLocks noChangeShapeType="1"/>
                </p:cNvSpPr>
                <p:nvPr/>
              </p:nvSpPr>
              <p:spPr bwMode="auto">
                <a:xfrm>
                  <a:off x="10810876" y="6061047"/>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6" name="Line 523">
                  <a:extLst>
                    <a:ext uri="{FF2B5EF4-FFF2-40B4-BE49-F238E27FC236}">
                      <a16:creationId xmlns:a16="http://schemas.microsoft.com/office/drawing/2014/main" id="{92FEACF1-C448-D01C-CD2E-3AE5D5559678}"/>
                    </a:ext>
                  </a:extLst>
                </p:cNvPr>
                <p:cNvSpPr>
                  <a:spLocks noChangeShapeType="1"/>
                </p:cNvSpPr>
                <p:nvPr/>
              </p:nvSpPr>
              <p:spPr bwMode="auto">
                <a:xfrm flipH="1">
                  <a:off x="10796588" y="6075334"/>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227" name="Group 226">
                <a:extLst>
                  <a:ext uri="{FF2B5EF4-FFF2-40B4-BE49-F238E27FC236}">
                    <a16:creationId xmlns:a16="http://schemas.microsoft.com/office/drawing/2014/main" id="{8F8463EF-F131-BE27-C898-072EC091C8E1}"/>
                  </a:ext>
                </a:extLst>
              </p:cNvPr>
              <p:cNvGrpSpPr/>
              <p:nvPr/>
            </p:nvGrpSpPr>
            <p:grpSpPr>
              <a:xfrm>
                <a:off x="2951743" y="1031394"/>
                <a:ext cx="2262193" cy="1253173"/>
                <a:chOff x="9266238" y="5321271"/>
                <a:chExt cx="1547812" cy="858838"/>
              </a:xfrm>
            </p:grpSpPr>
            <p:sp>
              <p:nvSpPr>
                <p:cNvPr id="228" name="Freeform 526">
                  <a:extLst>
                    <a:ext uri="{FF2B5EF4-FFF2-40B4-BE49-F238E27FC236}">
                      <a16:creationId xmlns:a16="http://schemas.microsoft.com/office/drawing/2014/main" id="{9E11FA13-9A77-3B49-0B21-030003935BC4}"/>
                    </a:ext>
                  </a:extLst>
                </p:cNvPr>
                <p:cNvSpPr>
                  <a:spLocks/>
                </p:cNvSpPr>
                <p:nvPr/>
              </p:nvSpPr>
              <p:spPr bwMode="auto">
                <a:xfrm>
                  <a:off x="9277351" y="5337147"/>
                  <a:ext cx="1520825" cy="827088"/>
                </a:xfrm>
                <a:custGeom>
                  <a:avLst/>
                  <a:gdLst>
                    <a:gd name="T0" fmla="*/ 43 w 958"/>
                    <a:gd name="T1" fmla="*/ 0 h 521"/>
                    <a:gd name="T2" fmla="*/ 43 w 958"/>
                    <a:gd name="T3" fmla="*/ 9 h 521"/>
                    <a:gd name="T4" fmla="*/ 45 w 958"/>
                    <a:gd name="T5" fmla="*/ 35 h 521"/>
                    <a:gd name="T6" fmla="*/ 47 w 958"/>
                    <a:gd name="T7" fmla="*/ 81 h 521"/>
                    <a:gd name="T8" fmla="*/ 49 w 958"/>
                    <a:gd name="T9" fmla="*/ 123 h 521"/>
                    <a:gd name="T10" fmla="*/ 52 w 958"/>
                    <a:gd name="T11" fmla="*/ 138 h 521"/>
                    <a:gd name="T12" fmla="*/ 55 w 958"/>
                    <a:gd name="T13" fmla="*/ 141 h 521"/>
                    <a:gd name="T14" fmla="*/ 85 w 958"/>
                    <a:gd name="T15" fmla="*/ 145 h 521"/>
                    <a:gd name="T16" fmla="*/ 88 w 958"/>
                    <a:gd name="T17" fmla="*/ 150 h 521"/>
                    <a:gd name="T18" fmla="*/ 89 w 958"/>
                    <a:gd name="T19" fmla="*/ 156 h 521"/>
                    <a:gd name="T20" fmla="*/ 90 w 958"/>
                    <a:gd name="T21" fmla="*/ 174 h 521"/>
                    <a:gd name="T22" fmla="*/ 93 w 958"/>
                    <a:gd name="T23" fmla="*/ 186 h 521"/>
                    <a:gd name="T24" fmla="*/ 104 w 958"/>
                    <a:gd name="T25" fmla="*/ 191 h 521"/>
                    <a:gd name="T26" fmla="*/ 108 w 958"/>
                    <a:gd name="T27" fmla="*/ 197 h 521"/>
                    <a:gd name="T28" fmla="*/ 130 w 958"/>
                    <a:gd name="T29" fmla="*/ 200 h 521"/>
                    <a:gd name="T30" fmla="*/ 131 w 958"/>
                    <a:gd name="T31" fmla="*/ 213 h 521"/>
                    <a:gd name="T32" fmla="*/ 134 w 958"/>
                    <a:gd name="T33" fmla="*/ 239 h 521"/>
                    <a:gd name="T34" fmla="*/ 144 w 958"/>
                    <a:gd name="T35" fmla="*/ 246 h 521"/>
                    <a:gd name="T36" fmla="*/ 174 w 958"/>
                    <a:gd name="T37" fmla="*/ 249 h 521"/>
                    <a:gd name="T38" fmla="*/ 177 w 958"/>
                    <a:gd name="T39" fmla="*/ 252 h 521"/>
                    <a:gd name="T40" fmla="*/ 178 w 958"/>
                    <a:gd name="T41" fmla="*/ 263 h 521"/>
                    <a:gd name="T42" fmla="*/ 181 w 958"/>
                    <a:gd name="T43" fmla="*/ 280 h 521"/>
                    <a:gd name="T44" fmla="*/ 182 w 958"/>
                    <a:gd name="T45" fmla="*/ 286 h 521"/>
                    <a:gd name="T46" fmla="*/ 218 w 958"/>
                    <a:gd name="T47" fmla="*/ 289 h 521"/>
                    <a:gd name="T48" fmla="*/ 219 w 958"/>
                    <a:gd name="T49" fmla="*/ 302 h 521"/>
                    <a:gd name="T50" fmla="*/ 222 w 958"/>
                    <a:gd name="T51" fmla="*/ 313 h 521"/>
                    <a:gd name="T52" fmla="*/ 226 w 958"/>
                    <a:gd name="T53" fmla="*/ 321 h 521"/>
                    <a:gd name="T54" fmla="*/ 259 w 958"/>
                    <a:gd name="T55" fmla="*/ 326 h 521"/>
                    <a:gd name="T56" fmla="*/ 263 w 958"/>
                    <a:gd name="T57" fmla="*/ 330 h 521"/>
                    <a:gd name="T58" fmla="*/ 266 w 958"/>
                    <a:gd name="T59" fmla="*/ 335 h 521"/>
                    <a:gd name="T60" fmla="*/ 304 w 958"/>
                    <a:gd name="T61" fmla="*/ 339 h 521"/>
                    <a:gd name="T62" fmla="*/ 307 w 958"/>
                    <a:gd name="T63" fmla="*/ 349 h 521"/>
                    <a:gd name="T64" fmla="*/ 350 w 958"/>
                    <a:gd name="T65" fmla="*/ 353 h 521"/>
                    <a:gd name="T66" fmla="*/ 389 w 958"/>
                    <a:gd name="T67" fmla="*/ 364 h 521"/>
                    <a:gd name="T68" fmla="*/ 393 w 958"/>
                    <a:gd name="T69" fmla="*/ 371 h 521"/>
                    <a:gd name="T70" fmla="*/ 396 w 958"/>
                    <a:gd name="T71" fmla="*/ 376 h 521"/>
                    <a:gd name="T72" fmla="*/ 398 w 958"/>
                    <a:gd name="T73" fmla="*/ 383 h 521"/>
                    <a:gd name="T74" fmla="*/ 434 w 958"/>
                    <a:gd name="T75" fmla="*/ 397 h 521"/>
                    <a:gd name="T76" fmla="*/ 438 w 958"/>
                    <a:gd name="T77" fmla="*/ 402 h 521"/>
                    <a:gd name="T78" fmla="*/ 444 w 958"/>
                    <a:gd name="T79" fmla="*/ 404 h 521"/>
                    <a:gd name="T80" fmla="*/ 612 w 958"/>
                    <a:gd name="T81" fmla="*/ 413 h 521"/>
                    <a:gd name="T82" fmla="*/ 613 w 958"/>
                    <a:gd name="T83" fmla="*/ 428 h 521"/>
                    <a:gd name="T84" fmla="*/ 697 w 958"/>
                    <a:gd name="T85" fmla="*/ 446 h 521"/>
                    <a:gd name="T86" fmla="*/ 701 w 958"/>
                    <a:gd name="T87" fmla="*/ 476 h 521"/>
                    <a:gd name="T88" fmla="*/ 958 w 958"/>
                    <a:gd name="T89" fmla="*/ 521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58" h="521">
                      <a:moveTo>
                        <a:pt x="0" y="0"/>
                      </a:moveTo>
                      <a:lnTo>
                        <a:pt x="43" y="0"/>
                      </a:lnTo>
                      <a:lnTo>
                        <a:pt x="43" y="9"/>
                      </a:lnTo>
                      <a:lnTo>
                        <a:pt x="43" y="9"/>
                      </a:lnTo>
                      <a:lnTo>
                        <a:pt x="43" y="35"/>
                      </a:lnTo>
                      <a:lnTo>
                        <a:pt x="45" y="35"/>
                      </a:lnTo>
                      <a:lnTo>
                        <a:pt x="45" y="81"/>
                      </a:lnTo>
                      <a:lnTo>
                        <a:pt x="47" y="81"/>
                      </a:lnTo>
                      <a:lnTo>
                        <a:pt x="47" y="123"/>
                      </a:lnTo>
                      <a:lnTo>
                        <a:pt x="49" y="123"/>
                      </a:lnTo>
                      <a:lnTo>
                        <a:pt x="49" y="138"/>
                      </a:lnTo>
                      <a:lnTo>
                        <a:pt x="52" y="138"/>
                      </a:lnTo>
                      <a:lnTo>
                        <a:pt x="52" y="141"/>
                      </a:lnTo>
                      <a:lnTo>
                        <a:pt x="55" y="141"/>
                      </a:lnTo>
                      <a:lnTo>
                        <a:pt x="55" y="145"/>
                      </a:lnTo>
                      <a:lnTo>
                        <a:pt x="85" y="145"/>
                      </a:lnTo>
                      <a:lnTo>
                        <a:pt x="85" y="150"/>
                      </a:lnTo>
                      <a:lnTo>
                        <a:pt x="88" y="150"/>
                      </a:lnTo>
                      <a:lnTo>
                        <a:pt x="88" y="156"/>
                      </a:lnTo>
                      <a:lnTo>
                        <a:pt x="89" y="156"/>
                      </a:lnTo>
                      <a:lnTo>
                        <a:pt x="89" y="174"/>
                      </a:lnTo>
                      <a:lnTo>
                        <a:pt x="90" y="174"/>
                      </a:lnTo>
                      <a:lnTo>
                        <a:pt x="90" y="186"/>
                      </a:lnTo>
                      <a:lnTo>
                        <a:pt x="93" y="186"/>
                      </a:lnTo>
                      <a:lnTo>
                        <a:pt x="93" y="191"/>
                      </a:lnTo>
                      <a:lnTo>
                        <a:pt x="104" y="191"/>
                      </a:lnTo>
                      <a:lnTo>
                        <a:pt x="104" y="197"/>
                      </a:lnTo>
                      <a:lnTo>
                        <a:pt x="108" y="197"/>
                      </a:lnTo>
                      <a:lnTo>
                        <a:pt x="108" y="200"/>
                      </a:lnTo>
                      <a:lnTo>
                        <a:pt x="130" y="200"/>
                      </a:lnTo>
                      <a:lnTo>
                        <a:pt x="130" y="213"/>
                      </a:lnTo>
                      <a:lnTo>
                        <a:pt x="131" y="213"/>
                      </a:lnTo>
                      <a:lnTo>
                        <a:pt x="131" y="239"/>
                      </a:lnTo>
                      <a:lnTo>
                        <a:pt x="134" y="239"/>
                      </a:lnTo>
                      <a:lnTo>
                        <a:pt x="134" y="246"/>
                      </a:lnTo>
                      <a:lnTo>
                        <a:pt x="144" y="246"/>
                      </a:lnTo>
                      <a:lnTo>
                        <a:pt x="144" y="249"/>
                      </a:lnTo>
                      <a:lnTo>
                        <a:pt x="174" y="249"/>
                      </a:lnTo>
                      <a:lnTo>
                        <a:pt x="174" y="252"/>
                      </a:lnTo>
                      <a:lnTo>
                        <a:pt x="177" y="252"/>
                      </a:lnTo>
                      <a:lnTo>
                        <a:pt x="177" y="263"/>
                      </a:lnTo>
                      <a:lnTo>
                        <a:pt x="178" y="263"/>
                      </a:lnTo>
                      <a:lnTo>
                        <a:pt x="178" y="280"/>
                      </a:lnTo>
                      <a:lnTo>
                        <a:pt x="181" y="280"/>
                      </a:lnTo>
                      <a:lnTo>
                        <a:pt x="181" y="286"/>
                      </a:lnTo>
                      <a:lnTo>
                        <a:pt x="182" y="286"/>
                      </a:lnTo>
                      <a:lnTo>
                        <a:pt x="182" y="289"/>
                      </a:lnTo>
                      <a:lnTo>
                        <a:pt x="218" y="289"/>
                      </a:lnTo>
                      <a:lnTo>
                        <a:pt x="218" y="302"/>
                      </a:lnTo>
                      <a:lnTo>
                        <a:pt x="219" y="302"/>
                      </a:lnTo>
                      <a:lnTo>
                        <a:pt x="219" y="313"/>
                      </a:lnTo>
                      <a:lnTo>
                        <a:pt x="222" y="313"/>
                      </a:lnTo>
                      <a:lnTo>
                        <a:pt x="222" y="321"/>
                      </a:lnTo>
                      <a:lnTo>
                        <a:pt x="226" y="321"/>
                      </a:lnTo>
                      <a:lnTo>
                        <a:pt x="226" y="326"/>
                      </a:lnTo>
                      <a:lnTo>
                        <a:pt x="259" y="326"/>
                      </a:lnTo>
                      <a:lnTo>
                        <a:pt x="259" y="330"/>
                      </a:lnTo>
                      <a:lnTo>
                        <a:pt x="263" y="330"/>
                      </a:lnTo>
                      <a:lnTo>
                        <a:pt x="263" y="335"/>
                      </a:lnTo>
                      <a:lnTo>
                        <a:pt x="266" y="335"/>
                      </a:lnTo>
                      <a:lnTo>
                        <a:pt x="266" y="339"/>
                      </a:lnTo>
                      <a:lnTo>
                        <a:pt x="304" y="339"/>
                      </a:lnTo>
                      <a:lnTo>
                        <a:pt x="304" y="349"/>
                      </a:lnTo>
                      <a:lnTo>
                        <a:pt x="307" y="349"/>
                      </a:lnTo>
                      <a:lnTo>
                        <a:pt x="307" y="353"/>
                      </a:lnTo>
                      <a:lnTo>
                        <a:pt x="350" y="353"/>
                      </a:lnTo>
                      <a:lnTo>
                        <a:pt x="350" y="364"/>
                      </a:lnTo>
                      <a:lnTo>
                        <a:pt x="389" y="364"/>
                      </a:lnTo>
                      <a:lnTo>
                        <a:pt x="389" y="371"/>
                      </a:lnTo>
                      <a:lnTo>
                        <a:pt x="393" y="371"/>
                      </a:lnTo>
                      <a:lnTo>
                        <a:pt x="393" y="376"/>
                      </a:lnTo>
                      <a:lnTo>
                        <a:pt x="396" y="376"/>
                      </a:lnTo>
                      <a:lnTo>
                        <a:pt x="396" y="383"/>
                      </a:lnTo>
                      <a:lnTo>
                        <a:pt x="398" y="383"/>
                      </a:lnTo>
                      <a:lnTo>
                        <a:pt x="398" y="397"/>
                      </a:lnTo>
                      <a:lnTo>
                        <a:pt x="434" y="397"/>
                      </a:lnTo>
                      <a:lnTo>
                        <a:pt x="434" y="402"/>
                      </a:lnTo>
                      <a:lnTo>
                        <a:pt x="438" y="402"/>
                      </a:lnTo>
                      <a:lnTo>
                        <a:pt x="438" y="404"/>
                      </a:lnTo>
                      <a:lnTo>
                        <a:pt x="444" y="404"/>
                      </a:lnTo>
                      <a:lnTo>
                        <a:pt x="444" y="413"/>
                      </a:lnTo>
                      <a:lnTo>
                        <a:pt x="612" y="413"/>
                      </a:lnTo>
                      <a:lnTo>
                        <a:pt x="612" y="428"/>
                      </a:lnTo>
                      <a:lnTo>
                        <a:pt x="613" y="428"/>
                      </a:lnTo>
                      <a:lnTo>
                        <a:pt x="613" y="446"/>
                      </a:lnTo>
                      <a:lnTo>
                        <a:pt x="697" y="446"/>
                      </a:lnTo>
                      <a:lnTo>
                        <a:pt x="697" y="476"/>
                      </a:lnTo>
                      <a:lnTo>
                        <a:pt x="701" y="476"/>
                      </a:lnTo>
                      <a:lnTo>
                        <a:pt x="701" y="521"/>
                      </a:lnTo>
                      <a:lnTo>
                        <a:pt x="958" y="521"/>
                      </a:lnTo>
                    </a:path>
                  </a:pathLst>
                </a:custGeom>
                <a:noFill/>
                <a:ln w="12700" cap="flat">
                  <a:solidFill>
                    <a:srgbClr val="4F74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9" name="Line 833">
                  <a:extLst>
                    <a:ext uri="{FF2B5EF4-FFF2-40B4-BE49-F238E27FC236}">
                      <a16:creationId xmlns:a16="http://schemas.microsoft.com/office/drawing/2014/main" id="{5089CC50-3556-E9CF-CC89-583314A8C67C}"/>
                    </a:ext>
                  </a:extLst>
                </p:cNvPr>
                <p:cNvSpPr>
                  <a:spLocks noChangeShapeType="1"/>
                </p:cNvSpPr>
                <p:nvPr/>
              </p:nvSpPr>
              <p:spPr bwMode="auto">
                <a:xfrm>
                  <a:off x="9282113" y="5321271"/>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0" name="Line 834">
                  <a:extLst>
                    <a:ext uri="{FF2B5EF4-FFF2-40B4-BE49-F238E27FC236}">
                      <a16:creationId xmlns:a16="http://schemas.microsoft.com/office/drawing/2014/main" id="{EECF0A64-68C0-2940-8011-50E1DFBCF806}"/>
                    </a:ext>
                  </a:extLst>
                </p:cNvPr>
                <p:cNvSpPr>
                  <a:spLocks noChangeShapeType="1"/>
                </p:cNvSpPr>
                <p:nvPr/>
              </p:nvSpPr>
              <p:spPr bwMode="auto">
                <a:xfrm flipH="1">
                  <a:off x="9266238" y="5337146"/>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1" name="Line 835">
                  <a:extLst>
                    <a:ext uri="{FF2B5EF4-FFF2-40B4-BE49-F238E27FC236}">
                      <a16:creationId xmlns:a16="http://schemas.microsoft.com/office/drawing/2014/main" id="{94203849-F9FF-69D2-EAB6-8E25D8E6AC83}"/>
                    </a:ext>
                  </a:extLst>
                </p:cNvPr>
                <p:cNvSpPr>
                  <a:spLocks noChangeShapeType="1"/>
                </p:cNvSpPr>
                <p:nvPr/>
              </p:nvSpPr>
              <p:spPr bwMode="auto">
                <a:xfrm>
                  <a:off x="9345613" y="5378421"/>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2" name="Line 836">
                  <a:extLst>
                    <a:ext uri="{FF2B5EF4-FFF2-40B4-BE49-F238E27FC236}">
                      <a16:creationId xmlns:a16="http://schemas.microsoft.com/office/drawing/2014/main" id="{C060A27D-95B8-01A5-D3BA-C920548EF53F}"/>
                    </a:ext>
                  </a:extLst>
                </p:cNvPr>
                <p:cNvSpPr>
                  <a:spLocks noChangeShapeType="1"/>
                </p:cNvSpPr>
                <p:nvPr/>
              </p:nvSpPr>
              <p:spPr bwMode="auto">
                <a:xfrm flipH="1">
                  <a:off x="9329738" y="5392709"/>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3" name="Line 837">
                  <a:extLst>
                    <a:ext uri="{FF2B5EF4-FFF2-40B4-BE49-F238E27FC236}">
                      <a16:creationId xmlns:a16="http://schemas.microsoft.com/office/drawing/2014/main" id="{6F892DDD-5C80-A2C1-47F7-AA9CC949F6F0}"/>
                    </a:ext>
                  </a:extLst>
                </p:cNvPr>
                <p:cNvSpPr>
                  <a:spLocks noChangeShapeType="1"/>
                </p:cNvSpPr>
                <p:nvPr/>
              </p:nvSpPr>
              <p:spPr bwMode="auto">
                <a:xfrm>
                  <a:off x="9348788" y="5449859"/>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4" name="Line 838">
                  <a:extLst>
                    <a:ext uri="{FF2B5EF4-FFF2-40B4-BE49-F238E27FC236}">
                      <a16:creationId xmlns:a16="http://schemas.microsoft.com/office/drawing/2014/main" id="{94DA8B92-11F3-5201-B0D3-CBB061577463}"/>
                    </a:ext>
                  </a:extLst>
                </p:cNvPr>
                <p:cNvSpPr>
                  <a:spLocks noChangeShapeType="1"/>
                </p:cNvSpPr>
                <p:nvPr/>
              </p:nvSpPr>
              <p:spPr bwMode="auto">
                <a:xfrm flipH="1">
                  <a:off x="9334500" y="546573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5" name="Line 839">
                  <a:extLst>
                    <a:ext uri="{FF2B5EF4-FFF2-40B4-BE49-F238E27FC236}">
                      <a16:creationId xmlns:a16="http://schemas.microsoft.com/office/drawing/2014/main" id="{9E1516A1-02F5-95E2-1E6B-374F00523916}"/>
                    </a:ext>
                  </a:extLst>
                </p:cNvPr>
                <p:cNvSpPr>
                  <a:spLocks noChangeShapeType="1"/>
                </p:cNvSpPr>
                <p:nvPr/>
              </p:nvSpPr>
              <p:spPr bwMode="auto">
                <a:xfrm>
                  <a:off x="9351963" y="5516534"/>
                  <a:ext cx="0" cy="285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6" name="Line 840">
                  <a:extLst>
                    <a:ext uri="{FF2B5EF4-FFF2-40B4-BE49-F238E27FC236}">
                      <a16:creationId xmlns:a16="http://schemas.microsoft.com/office/drawing/2014/main" id="{E0AE6F13-89CC-A1F4-69B4-6EB106AC4CF0}"/>
                    </a:ext>
                  </a:extLst>
                </p:cNvPr>
                <p:cNvSpPr>
                  <a:spLocks noChangeShapeType="1"/>
                </p:cNvSpPr>
                <p:nvPr/>
              </p:nvSpPr>
              <p:spPr bwMode="auto">
                <a:xfrm flipH="1">
                  <a:off x="9337675" y="5532409"/>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7" name="Line 841">
                  <a:extLst>
                    <a:ext uri="{FF2B5EF4-FFF2-40B4-BE49-F238E27FC236}">
                      <a16:creationId xmlns:a16="http://schemas.microsoft.com/office/drawing/2014/main" id="{163E284B-62E9-4B16-19F7-375E166ADA63}"/>
                    </a:ext>
                  </a:extLst>
                </p:cNvPr>
                <p:cNvSpPr>
                  <a:spLocks noChangeShapeType="1"/>
                </p:cNvSpPr>
                <p:nvPr/>
              </p:nvSpPr>
              <p:spPr bwMode="auto">
                <a:xfrm>
                  <a:off x="9359900" y="5548284"/>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8" name="Line 842">
                  <a:extLst>
                    <a:ext uri="{FF2B5EF4-FFF2-40B4-BE49-F238E27FC236}">
                      <a16:creationId xmlns:a16="http://schemas.microsoft.com/office/drawing/2014/main" id="{09D739B2-A54F-2F7F-CF64-7CAAAF358E65}"/>
                    </a:ext>
                  </a:extLst>
                </p:cNvPr>
                <p:cNvSpPr>
                  <a:spLocks noChangeShapeType="1"/>
                </p:cNvSpPr>
                <p:nvPr/>
              </p:nvSpPr>
              <p:spPr bwMode="auto">
                <a:xfrm flipH="1">
                  <a:off x="9345613" y="5560984"/>
                  <a:ext cx="26987"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9" name="Line 843">
                  <a:extLst>
                    <a:ext uri="{FF2B5EF4-FFF2-40B4-BE49-F238E27FC236}">
                      <a16:creationId xmlns:a16="http://schemas.microsoft.com/office/drawing/2014/main" id="{0301CCA6-002A-288F-8041-8BA26CAC0533}"/>
                    </a:ext>
                  </a:extLst>
                </p:cNvPr>
                <p:cNvSpPr>
                  <a:spLocks noChangeShapeType="1"/>
                </p:cNvSpPr>
                <p:nvPr/>
              </p:nvSpPr>
              <p:spPr bwMode="auto">
                <a:xfrm>
                  <a:off x="9386888" y="5551459"/>
                  <a:ext cx="0" cy="285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0" name="Line 844">
                  <a:extLst>
                    <a:ext uri="{FF2B5EF4-FFF2-40B4-BE49-F238E27FC236}">
                      <a16:creationId xmlns:a16="http://schemas.microsoft.com/office/drawing/2014/main" id="{BAC29769-C96B-7AC6-EDFD-BC9796E7000F}"/>
                    </a:ext>
                  </a:extLst>
                </p:cNvPr>
                <p:cNvSpPr>
                  <a:spLocks noChangeShapeType="1"/>
                </p:cNvSpPr>
                <p:nvPr/>
              </p:nvSpPr>
              <p:spPr bwMode="auto">
                <a:xfrm flipH="1">
                  <a:off x="9371013" y="556733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1" name="Line 845">
                  <a:extLst>
                    <a:ext uri="{FF2B5EF4-FFF2-40B4-BE49-F238E27FC236}">
                      <a16:creationId xmlns:a16="http://schemas.microsoft.com/office/drawing/2014/main" id="{AF7067E6-988A-1F38-8DBA-1DB847E8F735}"/>
                    </a:ext>
                  </a:extLst>
                </p:cNvPr>
                <p:cNvSpPr>
                  <a:spLocks noChangeShapeType="1"/>
                </p:cNvSpPr>
                <p:nvPr/>
              </p:nvSpPr>
              <p:spPr bwMode="auto">
                <a:xfrm>
                  <a:off x="9412288" y="5551459"/>
                  <a:ext cx="0" cy="285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2" name="Line 846">
                  <a:extLst>
                    <a:ext uri="{FF2B5EF4-FFF2-40B4-BE49-F238E27FC236}">
                      <a16:creationId xmlns:a16="http://schemas.microsoft.com/office/drawing/2014/main" id="{E3F79E68-2243-A4E1-8AA9-A022EA21E57D}"/>
                    </a:ext>
                  </a:extLst>
                </p:cNvPr>
                <p:cNvSpPr>
                  <a:spLocks noChangeShapeType="1"/>
                </p:cNvSpPr>
                <p:nvPr/>
              </p:nvSpPr>
              <p:spPr bwMode="auto">
                <a:xfrm flipH="1">
                  <a:off x="9396413" y="5567334"/>
                  <a:ext cx="31750"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3" name="Line 847">
                  <a:extLst>
                    <a:ext uri="{FF2B5EF4-FFF2-40B4-BE49-F238E27FC236}">
                      <a16:creationId xmlns:a16="http://schemas.microsoft.com/office/drawing/2014/main" id="{D8C79D82-8C44-D782-F050-0E62D787E953}"/>
                    </a:ext>
                  </a:extLst>
                </p:cNvPr>
                <p:cNvSpPr>
                  <a:spLocks noChangeShapeType="1"/>
                </p:cNvSpPr>
                <p:nvPr/>
              </p:nvSpPr>
              <p:spPr bwMode="auto">
                <a:xfrm>
                  <a:off x="9417050" y="5560984"/>
                  <a:ext cx="0" cy="285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4" name="Line 848">
                  <a:extLst>
                    <a:ext uri="{FF2B5EF4-FFF2-40B4-BE49-F238E27FC236}">
                      <a16:creationId xmlns:a16="http://schemas.microsoft.com/office/drawing/2014/main" id="{E4734813-B34C-45FD-809B-34E6F8781AE0}"/>
                    </a:ext>
                  </a:extLst>
                </p:cNvPr>
                <p:cNvSpPr>
                  <a:spLocks noChangeShapeType="1"/>
                </p:cNvSpPr>
                <p:nvPr/>
              </p:nvSpPr>
              <p:spPr bwMode="auto">
                <a:xfrm flipH="1">
                  <a:off x="9401175" y="5575271"/>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5" name="Line 849">
                  <a:extLst>
                    <a:ext uri="{FF2B5EF4-FFF2-40B4-BE49-F238E27FC236}">
                      <a16:creationId xmlns:a16="http://schemas.microsoft.com/office/drawing/2014/main" id="{E17BF754-DC80-C6B1-4CE9-807CD973FEEB}"/>
                    </a:ext>
                  </a:extLst>
                </p:cNvPr>
                <p:cNvSpPr>
                  <a:spLocks noChangeShapeType="1"/>
                </p:cNvSpPr>
                <p:nvPr/>
              </p:nvSpPr>
              <p:spPr bwMode="auto">
                <a:xfrm>
                  <a:off x="9418638" y="5597496"/>
                  <a:ext cx="0" cy="285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6" name="Line 850">
                  <a:extLst>
                    <a:ext uri="{FF2B5EF4-FFF2-40B4-BE49-F238E27FC236}">
                      <a16:creationId xmlns:a16="http://schemas.microsoft.com/office/drawing/2014/main" id="{4D0AAB89-A0C8-148E-15B2-CC3CE1E3FE7E}"/>
                    </a:ext>
                  </a:extLst>
                </p:cNvPr>
                <p:cNvSpPr>
                  <a:spLocks noChangeShapeType="1"/>
                </p:cNvSpPr>
                <p:nvPr/>
              </p:nvSpPr>
              <p:spPr bwMode="auto">
                <a:xfrm flipH="1">
                  <a:off x="9402763" y="5613371"/>
                  <a:ext cx="31750"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7" name="Line 851">
                  <a:extLst>
                    <a:ext uri="{FF2B5EF4-FFF2-40B4-BE49-F238E27FC236}">
                      <a16:creationId xmlns:a16="http://schemas.microsoft.com/office/drawing/2014/main" id="{DF3922EA-98E3-F70E-3296-3314545BD106}"/>
                    </a:ext>
                  </a:extLst>
                </p:cNvPr>
                <p:cNvSpPr>
                  <a:spLocks noChangeShapeType="1"/>
                </p:cNvSpPr>
                <p:nvPr/>
              </p:nvSpPr>
              <p:spPr bwMode="auto">
                <a:xfrm>
                  <a:off x="9420225" y="5616546"/>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8" name="Line 852">
                  <a:extLst>
                    <a:ext uri="{FF2B5EF4-FFF2-40B4-BE49-F238E27FC236}">
                      <a16:creationId xmlns:a16="http://schemas.microsoft.com/office/drawing/2014/main" id="{39CF0959-006F-1A35-AD9A-61E007F0B828}"/>
                    </a:ext>
                  </a:extLst>
                </p:cNvPr>
                <p:cNvSpPr>
                  <a:spLocks noChangeShapeType="1"/>
                </p:cNvSpPr>
                <p:nvPr/>
              </p:nvSpPr>
              <p:spPr bwMode="auto">
                <a:xfrm flipH="1">
                  <a:off x="9405938" y="5632421"/>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9" name="Line 853">
                  <a:extLst>
                    <a:ext uri="{FF2B5EF4-FFF2-40B4-BE49-F238E27FC236}">
                      <a16:creationId xmlns:a16="http://schemas.microsoft.com/office/drawing/2014/main" id="{58AFB56C-E050-E1E0-4A44-73614F448F14}"/>
                    </a:ext>
                  </a:extLst>
                </p:cNvPr>
                <p:cNvSpPr>
                  <a:spLocks noChangeShapeType="1"/>
                </p:cNvSpPr>
                <p:nvPr/>
              </p:nvSpPr>
              <p:spPr bwMode="auto">
                <a:xfrm>
                  <a:off x="9424988" y="5616546"/>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0" name="Line 854">
                  <a:extLst>
                    <a:ext uri="{FF2B5EF4-FFF2-40B4-BE49-F238E27FC236}">
                      <a16:creationId xmlns:a16="http://schemas.microsoft.com/office/drawing/2014/main" id="{5ED65DCF-E1FF-80F2-D0B5-85425BE7427B}"/>
                    </a:ext>
                  </a:extLst>
                </p:cNvPr>
                <p:cNvSpPr>
                  <a:spLocks noChangeShapeType="1"/>
                </p:cNvSpPr>
                <p:nvPr/>
              </p:nvSpPr>
              <p:spPr bwMode="auto">
                <a:xfrm flipH="1">
                  <a:off x="9410700" y="5632421"/>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1" name="Line 855">
                  <a:extLst>
                    <a:ext uri="{FF2B5EF4-FFF2-40B4-BE49-F238E27FC236}">
                      <a16:creationId xmlns:a16="http://schemas.microsoft.com/office/drawing/2014/main" id="{E88C432C-5671-0E66-A7C6-573CC1EC21B3}"/>
                    </a:ext>
                  </a:extLst>
                </p:cNvPr>
                <p:cNvSpPr>
                  <a:spLocks noChangeShapeType="1"/>
                </p:cNvSpPr>
                <p:nvPr/>
              </p:nvSpPr>
              <p:spPr bwMode="auto">
                <a:xfrm>
                  <a:off x="9424988" y="5627659"/>
                  <a:ext cx="0" cy="285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2" name="Line 856">
                  <a:extLst>
                    <a:ext uri="{FF2B5EF4-FFF2-40B4-BE49-F238E27FC236}">
                      <a16:creationId xmlns:a16="http://schemas.microsoft.com/office/drawing/2014/main" id="{22C475E3-7D98-AF1B-A119-B648ABC4C53E}"/>
                    </a:ext>
                  </a:extLst>
                </p:cNvPr>
                <p:cNvSpPr>
                  <a:spLocks noChangeShapeType="1"/>
                </p:cNvSpPr>
                <p:nvPr/>
              </p:nvSpPr>
              <p:spPr bwMode="auto">
                <a:xfrm flipH="1">
                  <a:off x="9410700" y="5640359"/>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3" name="Line 857">
                  <a:extLst>
                    <a:ext uri="{FF2B5EF4-FFF2-40B4-BE49-F238E27FC236}">
                      <a16:creationId xmlns:a16="http://schemas.microsoft.com/office/drawing/2014/main" id="{16CE03B5-E7A0-E230-12C4-76208CE493AC}"/>
                    </a:ext>
                  </a:extLst>
                </p:cNvPr>
                <p:cNvSpPr>
                  <a:spLocks noChangeShapeType="1"/>
                </p:cNvSpPr>
                <p:nvPr/>
              </p:nvSpPr>
              <p:spPr bwMode="auto">
                <a:xfrm>
                  <a:off x="9442450" y="5634009"/>
                  <a:ext cx="0" cy="285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4" name="Line 858">
                  <a:extLst>
                    <a:ext uri="{FF2B5EF4-FFF2-40B4-BE49-F238E27FC236}">
                      <a16:creationId xmlns:a16="http://schemas.microsoft.com/office/drawing/2014/main" id="{3300B998-C04C-6959-7E77-CA7A0D6A3704}"/>
                    </a:ext>
                  </a:extLst>
                </p:cNvPr>
                <p:cNvSpPr>
                  <a:spLocks noChangeShapeType="1"/>
                </p:cNvSpPr>
                <p:nvPr/>
              </p:nvSpPr>
              <p:spPr bwMode="auto">
                <a:xfrm flipH="1">
                  <a:off x="9428163" y="564988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5" name="Line 859">
                  <a:extLst>
                    <a:ext uri="{FF2B5EF4-FFF2-40B4-BE49-F238E27FC236}">
                      <a16:creationId xmlns:a16="http://schemas.microsoft.com/office/drawing/2014/main" id="{AC8F0986-0CC4-4A7E-7B33-1CD7D2A5927B}"/>
                    </a:ext>
                  </a:extLst>
                </p:cNvPr>
                <p:cNvSpPr>
                  <a:spLocks noChangeShapeType="1"/>
                </p:cNvSpPr>
                <p:nvPr/>
              </p:nvSpPr>
              <p:spPr bwMode="auto">
                <a:xfrm>
                  <a:off x="9483725" y="5662584"/>
                  <a:ext cx="0" cy="285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6" name="Line 860">
                  <a:extLst>
                    <a:ext uri="{FF2B5EF4-FFF2-40B4-BE49-F238E27FC236}">
                      <a16:creationId xmlns:a16="http://schemas.microsoft.com/office/drawing/2014/main" id="{363F0975-1AEC-58E0-8ECB-859A1DC76968}"/>
                    </a:ext>
                  </a:extLst>
                </p:cNvPr>
                <p:cNvSpPr>
                  <a:spLocks noChangeShapeType="1"/>
                </p:cNvSpPr>
                <p:nvPr/>
              </p:nvSpPr>
              <p:spPr bwMode="auto">
                <a:xfrm flipH="1">
                  <a:off x="9469438" y="567528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7" name="Line 861">
                  <a:extLst>
                    <a:ext uri="{FF2B5EF4-FFF2-40B4-BE49-F238E27FC236}">
                      <a16:creationId xmlns:a16="http://schemas.microsoft.com/office/drawing/2014/main" id="{645A8729-E8CA-5AEC-A346-6F770CEE57EC}"/>
                    </a:ext>
                  </a:extLst>
                </p:cNvPr>
                <p:cNvSpPr>
                  <a:spLocks noChangeShapeType="1"/>
                </p:cNvSpPr>
                <p:nvPr/>
              </p:nvSpPr>
              <p:spPr bwMode="auto">
                <a:xfrm>
                  <a:off x="9485313" y="5702271"/>
                  <a:ext cx="0" cy="285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8" name="Line 862">
                  <a:extLst>
                    <a:ext uri="{FF2B5EF4-FFF2-40B4-BE49-F238E27FC236}">
                      <a16:creationId xmlns:a16="http://schemas.microsoft.com/office/drawing/2014/main" id="{2CA96208-D776-C758-A689-2EB19C5554F7}"/>
                    </a:ext>
                  </a:extLst>
                </p:cNvPr>
                <p:cNvSpPr>
                  <a:spLocks noChangeShapeType="1"/>
                </p:cNvSpPr>
                <p:nvPr/>
              </p:nvSpPr>
              <p:spPr bwMode="auto">
                <a:xfrm flipH="1">
                  <a:off x="9471025" y="5716559"/>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9" name="Line 863">
                  <a:extLst>
                    <a:ext uri="{FF2B5EF4-FFF2-40B4-BE49-F238E27FC236}">
                      <a16:creationId xmlns:a16="http://schemas.microsoft.com/office/drawing/2014/main" id="{A323514E-EE65-B077-1767-A88F1AEC807F}"/>
                    </a:ext>
                  </a:extLst>
                </p:cNvPr>
                <p:cNvSpPr>
                  <a:spLocks noChangeShapeType="1"/>
                </p:cNvSpPr>
                <p:nvPr/>
              </p:nvSpPr>
              <p:spPr bwMode="auto">
                <a:xfrm>
                  <a:off x="9490075" y="5713384"/>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0" name="Line 864">
                  <a:extLst>
                    <a:ext uri="{FF2B5EF4-FFF2-40B4-BE49-F238E27FC236}">
                      <a16:creationId xmlns:a16="http://schemas.microsoft.com/office/drawing/2014/main" id="{197ED00C-1A7B-1ECB-9CC7-C76571CC5C64}"/>
                    </a:ext>
                  </a:extLst>
                </p:cNvPr>
                <p:cNvSpPr>
                  <a:spLocks noChangeShapeType="1"/>
                </p:cNvSpPr>
                <p:nvPr/>
              </p:nvSpPr>
              <p:spPr bwMode="auto">
                <a:xfrm flipH="1">
                  <a:off x="9475788" y="5727671"/>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1" name="Line 865">
                  <a:extLst>
                    <a:ext uri="{FF2B5EF4-FFF2-40B4-BE49-F238E27FC236}">
                      <a16:creationId xmlns:a16="http://schemas.microsoft.com/office/drawing/2014/main" id="{A683F65B-D726-8599-6362-217ECC2E4025}"/>
                    </a:ext>
                  </a:extLst>
                </p:cNvPr>
                <p:cNvSpPr>
                  <a:spLocks noChangeShapeType="1"/>
                </p:cNvSpPr>
                <p:nvPr/>
              </p:nvSpPr>
              <p:spPr bwMode="auto">
                <a:xfrm>
                  <a:off x="9505950" y="5716559"/>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2" name="Line 866">
                  <a:extLst>
                    <a:ext uri="{FF2B5EF4-FFF2-40B4-BE49-F238E27FC236}">
                      <a16:creationId xmlns:a16="http://schemas.microsoft.com/office/drawing/2014/main" id="{278A083B-AA17-DB44-B563-488DF85E6312}"/>
                    </a:ext>
                  </a:extLst>
                </p:cNvPr>
                <p:cNvSpPr>
                  <a:spLocks noChangeShapeType="1"/>
                </p:cNvSpPr>
                <p:nvPr/>
              </p:nvSpPr>
              <p:spPr bwMode="auto">
                <a:xfrm flipH="1">
                  <a:off x="9490075" y="5732434"/>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3" name="Line 867">
                  <a:extLst>
                    <a:ext uri="{FF2B5EF4-FFF2-40B4-BE49-F238E27FC236}">
                      <a16:creationId xmlns:a16="http://schemas.microsoft.com/office/drawing/2014/main" id="{99859F99-EC30-F5BE-3A41-50F9E5DAE4D8}"/>
                    </a:ext>
                  </a:extLst>
                </p:cNvPr>
                <p:cNvSpPr>
                  <a:spLocks noChangeShapeType="1"/>
                </p:cNvSpPr>
                <p:nvPr/>
              </p:nvSpPr>
              <p:spPr bwMode="auto">
                <a:xfrm>
                  <a:off x="9553575" y="5721321"/>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4" name="Line 868">
                  <a:extLst>
                    <a:ext uri="{FF2B5EF4-FFF2-40B4-BE49-F238E27FC236}">
                      <a16:creationId xmlns:a16="http://schemas.microsoft.com/office/drawing/2014/main" id="{358108A7-C3DD-1AAA-6ED9-5D53CB931C65}"/>
                    </a:ext>
                  </a:extLst>
                </p:cNvPr>
                <p:cNvSpPr>
                  <a:spLocks noChangeShapeType="1"/>
                </p:cNvSpPr>
                <p:nvPr/>
              </p:nvSpPr>
              <p:spPr bwMode="auto">
                <a:xfrm flipH="1">
                  <a:off x="9537700" y="5737196"/>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5" name="Line 869">
                  <a:extLst>
                    <a:ext uri="{FF2B5EF4-FFF2-40B4-BE49-F238E27FC236}">
                      <a16:creationId xmlns:a16="http://schemas.microsoft.com/office/drawing/2014/main" id="{B1E1808E-EC1E-F1F7-AC2A-74BEE9BAB36B}"/>
                    </a:ext>
                  </a:extLst>
                </p:cNvPr>
                <p:cNvSpPr>
                  <a:spLocks noChangeShapeType="1"/>
                </p:cNvSpPr>
                <p:nvPr/>
              </p:nvSpPr>
              <p:spPr bwMode="auto">
                <a:xfrm>
                  <a:off x="9558338" y="5740371"/>
                  <a:ext cx="0" cy="285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6" name="Line 870">
                  <a:extLst>
                    <a:ext uri="{FF2B5EF4-FFF2-40B4-BE49-F238E27FC236}">
                      <a16:creationId xmlns:a16="http://schemas.microsoft.com/office/drawing/2014/main" id="{28BAFC93-0119-DC6B-6943-9EADA76E5E26}"/>
                    </a:ext>
                  </a:extLst>
                </p:cNvPr>
                <p:cNvSpPr>
                  <a:spLocks noChangeShapeType="1"/>
                </p:cNvSpPr>
                <p:nvPr/>
              </p:nvSpPr>
              <p:spPr bwMode="auto">
                <a:xfrm flipH="1">
                  <a:off x="9542463" y="5754659"/>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7" name="Line 871">
                  <a:extLst>
                    <a:ext uri="{FF2B5EF4-FFF2-40B4-BE49-F238E27FC236}">
                      <a16:creationId xmlns:a16="http://schemas.microsoft.com/office/drawing/2014/main" id="{99848189-9935-0502-9EE5-8ED52062859C}"/>
                    </a:ext>
                  </a:extLst>
                </p:cNvPr>
                <p:cNvSpPr>
                  <a:spLocks noChangeShapeType="1"/>
                </p:cNvSpPr>
                <p:nvPr/>
              </p:nvSpPr>
              <p:spPr bwMode="auto">
                <a:xfrm>
                  <a:off x="9559925" y="5767359"/>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8" name="Line 872">
                  <a:extLst>
                    <a:ext uri="{FF2B5EF4-FFF2-40B4-BE49-F238E27FC236}">
                      <a16:creationId xmlns:a16="http://schemas.microsoft.com/office/drawing/2014/main" id="{8C2F6BAF-44FA-2AC4-453E-B5EB63C0ABBC}"/>
                    </a:ext>
                  </a:extLst>
                </p:cNvPr>
                <p:cNvSpPr>
                  <a:spLocks noChangeShapeType="1"/>
                </p:cNvSpPr>
                <p:nvPr/>
              </p:nvSpPr>
              <p:spPr bwMode="auto">
                <a:xfrm flipH="1">
                  <a:off x="9547225" y="5781646"/>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9" name="Line 873">
                  <a:extLst>
                    <a:ext uri="{FF2B5EF4-FFF2-40B4-BE49-F238E27FC236}">
                      <a16:creationId xmlns:a16="http://schemas.microsoft.com/office/drawing/2014/main" id="{4812021C-995F-B7A9-4CE9-F5E20C20B62E}"/>
                    </a:ext>
                  </a:extLst>
                </p:cNvPr>
                <p:cNvSpPr>
                  <a:spLocks noChangeShapeType="1"/>
                </p:cNvSpPr>
                <p:nvPr/>
              </p:nvSpPr>
              <p:spPr bwMode="auto">
                <a:xfrm>
                  <a:off x="9564688" y="5778471"/>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0" name="Line 874">
                  <a:extLst>
                    <a:ext uri="{FF2B5EF4-FFF2-40B4-BE49-F238E27FC236}">
                      <a16:creationId xmlns:a16="http://schemas.microsoft.com/office/drawing/2014/main" id="{71012E94-9588-63C4-B835-F90B951A98B3}"/>
                    </a:ext>
                  </a:extLst>
                </p:cNvPr>
                <p:cNvSpPr>
                  <a:spLocks noChangeShapeType="1"/>
                </p:cNvSpPr>
                <p:nvPr/>
              </p:nvSpPr>
              <p:spPr bwMode="auto">
                <a:xfrm flipH="1">
                  <a:off x="9548813" y="5791171"/>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1" name="Line 875">
                  <a:extLst>
                    <a:ext uri="{FF2B5EF4-FFF2-40B4-BE49-F238E27FC236}">
                      <a16:creationId xmlns:a16="http://schemas.microsoft.com/office/drawing/2014/main" id="{E67A3FF8-A051-9B22-A3ED-947E521BE21B}"/>
                    </a:ext>
                  </a:extLst>
                </p:cNvPr>
                <p:cNvSpPr>
                  <a:spLocks noChangeShapeType="1"/>
                </p:cNvSpPr>
                <p:nvPr/>
              </p:nvSpPr>
              <p:spPr bwMode="auto">
                <a:xfrm>
                  <a:off x="9566275" y="5778471"/>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2" name="Line 876">
                  <a:extLst>
                    <a:ext uri="{FF2B5EF4-FFF2-40B4-BE49-F238E27FC236}">
                      <a16:creationId xmlns:a16="http://schemas.microsoft.com/office/drawing/2014/main" id="{96DF7668-DAB9-1737-A4B8-3DE5C73E6F6C}"/>
                    </a:ext>
                  </a:extLst>
                </p:cNvPr>
                <p:cNvSpPr>
                  <a:spLocks noChangeShapeType="1"/>
                </p:cNvSpPr>
                <p:nvPr/>
              </p:nvSpPr>
              <p:spPr bwMode="auto">
                <a:xfrm flipH="1">
                  <a:off x="9551988" y="5791171"/>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3" name="Line 877">
                  <a:extLst>
                    <a:ext uri="{FF2B5EF4-FFF2-40B4-BE49-F238E27FC236}">
                      <a16:creationId xmlns:a16="http://schemas.microsoft.com/office/drawing/2014/main" id="{F4CCB566-D22F-9100-0731-2A54B1AA7B22}"/>
                    </a:ext>
                  </a:extLst>
                </p:cNvPr>
                <p:cNvSpPr>
                  <a:spLocks noChangeShapeType="1"/>
                </p:cNvSpPr>
                <p:nvPr/>
              </p:nvSpPr>
              <p:spPr bwMode="auto">
                <a:xfrm>
                  <a:off x="9566275" y="5781646"/>
                  <a:ext cx="0" cy="285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4" name="Line 878">
                  <a:extLst>
                    <a:ext uri="{FF2B5EF4-FFF2-40B4-BE49-F238E27FC236}">
                      <a16:creationId xmlns:a16="http://schemas.microsoft.com/office/drawing/2014/main" id="{6C4068BC-4584-CF12-FB59-0F5B08537C34}"/>
                    </a:ext>
                  </a:extLst>
                </p:cNvPr>
                <p:cNvSpPr>
                  <a:spLocks noChangeShapeType="1"/>
                </p:cNvSpPr>
                <p:nvPr/>
              </p:nvSpPr>
              <p:spPr bwMode="auto">
                <a:xfrm flipH="1">
                  <a:off x="9551988" y="579593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5" name="Line 879">
                  <a:extLst>
                    <a:ext uri="{FF2B5EF4-FFF2-40B4-BE49-F238E27FC236}">
                      <a16:creationId xmlns:a16="http://schemas.microsoft.com/office/drawing/2014/main" id="{65274E33-B106-9D49-00C1-B981DEE43F03}"/>
                    </a:ext>
                  </a:extLst>
                </p:cNvPr>
                <p:cNvSpPr>
                  <a:spLocks noChangeShapeType="1"/>
                </p:cNvSpPr>
                <p:nvPr/>
              </p:nvSpPr>
              <p:spPr bwMode="auto">
                <a:xfrm>
                  <a:off x="9567863" y="5781646"/>
                  <a:ext cx="0" cy="285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6" name="Line 880">
                  <a:extLst>
                    <a:ext uri="{FF2B5EF4-FFF2-40B4-BE49-F238E27FC236}">
                      <a16:creationId xmlns:a16="http://schemas.microsoft.com/office/drawing/2014/main" id="{C902C92D-2039-28AA-AF57-F86BCD7694FE}"/>
                    </a:ext>
                  </a:extLst>
                </p:cNvPr>
                <p:cNvSpPr>
                  <a:spLocks noChangeShapeType="1"/>
                </p:cNvSpPr>
                <p:nvPr/>
              </p:nvSpPr>
              <p:spPr bwMode="auto">
                <a:xfrm flipH="1">
                  <a:off x="9553575" y="579593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7" name="Line 881">
                  <a:extLst>
                    <a:ext uri="{FF2B5EF4-FFF2-40B4-BE49-F238E27FC236}">
                      <a16:creationId xmlns:a16="http://schemas.microsoft.com/office/drawing/2014/main" id="{A44B7447-A176-9EEF-AECD-E44C8F64DACF}"/>
                    </a:ext>
                  </a:extLst>
                </p:cNvPr>
                <p:cNvSpPr>
                  <a:spLocks noChangeShapeType="1"/>
                </p:cNvSpPr>
                <p:nvPr/>
              </p:nvSpPr>
              <p:spPr bwMode="auto">
                <a:xfrm>
                  <a:off x="9572625" y="5781646"/>
                  <a:ext cx="0" cy="285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8" name="Line 882">
                  <a:extLst>
                    <a:ext uri="{FF2B5EF4-FFF2-40B4-BE49-F238E27FC236}">
                      <a16:creationId xmlns:a16="http://schemas.microsoft.com/office/drawing/2014/main" id="{1F7301BE-9C0B-C760-7AB2-FBB442F3C2AD}"/>
                    </a:ext>
                  </a:extLst>
                </p:cNvPr>
                <p:cNvSpPr>
                  <a:spLocks noChangeShapeType="1"/>
                </p:cNvSpPr>
                <p:nvPr/>
              </p:nvSpPr>
              <p:spPr bwMode="auto">
                <a:xfrm flipH="1">
                  <a:off x="9558338" y="5795934"/>
                  <a:ext cx="26987"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9" name="Line 883">
                  <a:extLst>
                    <a:ext uri="{FF2B5EF4-FFF2-40B4-BE49-F238E27FC236}">
                      <a16:creationId xmlns:a16="http://schemas.microsoft.com/office/drawing/2014/main" id="{FF0E0F5C-29BA-70CF-5519-433AFEBA7500}"/>
                    </a:ext>
                  </a:extLst>
                </p:cNvPr>
                <p:cNvSpPr>
                  <a:spLocks noChangeShapeType="1"/>
                </p:cNvSpPr>
                <p:nvPr/>
              </p:nvSpPr>
              <p:spPr bwMode="auto">
                <a:xfrm>
                  <a:off x="9623425" y="5802284"/>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0" name="Line 884">
                  <a:extLst>
                    <a:ext uri="{FF2B5EF4-FFF2-40B4-BE49-F238E27FC236}">
                      <a16:creationId xmlns:a16="http://schemas.microsoft.com/office/drawing/2014/main" id="{3E13B496-7EEC-51C7-D396-471CCB22358C}"/>
                    </a:ext>
                  </a:extLst>
                </p:cNvPr>
                <p:cNvSpPr>
                  <a:spLocks noChangeShapeType="1"/>
                </p:cNvSpPr>
                <p:nvPr/>
              </p:nvSpPr>
              <p:spPr bwMode="auto">
                <a:xfrm flipH="1">
                  <a:off x="9607550" y="5816571"/>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1" name="Line 885">
                  <a:extLst>
                    <a:ext uri="{FF2B5EF4-FFF2-40B4-BE49-F238E27FC236}">
                      <a16:creationId xmlns:a16="http://schemas.microsoft.com/office/drawing/2014/main" id="{4E2CB336-919F-3CF6-01C6-3D4A40B44F05}"/>
                    </a:ext>
                  </a:extLst>
                </p:cNvPr>
                <p:cNvSpPr>
                  <a:spLocks noChangeShapeType="1"/>
                </p:cNvSpPr>
                <p:nvPr/>
              </p:nvSpPr>
              <p:spPr bwMode="auto">
                <a:xfrm>
                  <a:off x="9629775" y="5832446"/>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2" name="Line 886">
                  <a:extLst>
                    <a:ext uri="{FF2B5EF4-FFF2-40B4-BE49-F238E27FC236}">
                      <a16:creationId xmlns:a16="http://schemas.microsoft.com/office/drawing/2014/main" id="{D8144E30-00CA-608F-3FDE-21EDB1758BC7}"/>
                    </a:ext>
                  </a:extLst>
                </p:cNvPr>
                <p:cNvSpPr>
                  <a:spLocks noChangeShapeType="1"/>
                </p:cNvSpPr>
                <p:nvPr/>
              </p:nvSpPr>
              <p:spPr bwMode="auto">
                <a:xfrm flipH="1">
                  <a:off x="9613900" y="584673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3" name="Line 887">
                  <a:extLst>
                    <a:ext uri="{FF2B5EF4-FFF2-40B4-BE49-F238E27FC236}">
                      <a16:creationId xmlns:a16="http://schemas.microsoft.com/office/drawing/2014/main" id="{522D0CC4-003C-080D-DDFB-119B7AE20200}"/>
                    </a:ext>
                  </a:extLst>
                </p:cNvPr>
                <p:cNvSpPr>
                  <a:spLocks noChangeShapeType="1"/>
                </p:cNvSpPr>
                <p:nvPr/>
              </p:nvSpPr>
              <p:spPr bwMode="auto">
                <a:xfrm>
                  <a:off x="9636125" y="5838796"/>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4" name="Line 888">
                  <a:extLst>
                    <a:ext uri="{FF2B5EF4-FFF2-40B4-BE49-F238E27FC236}">
                      <a16:creationId xmlns:a16="http://schemas.microsoft.com/office/drawing/2014/main" id="{64CEB5EB-CC16-FB37-6088-D3165BC91F6D}"/>
                    </a:ext>
                  </a:extLst>
                </p:cNvPr>
                <p:cNvSpPr>
                  <a:spLocks noChangeShapeType="1"/>
                </p:cNvSpPr>
                <p:nvPr/>
              </p:nvSpPr>
              <p:spPr bwMode="auto">
                <a:xfrm flipH="1">
                  <a:off x="9620250" y="5854671"/>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5" name="Line 889">
                  <a:extLst>
                    <a:ext uri="{FF2B5EF4-FFF2-40B4-BE49-F238E27FC236}">
                      <a16:creationId xmlns:a16="http://schemas.microsoft.com/office/drawing/2014/main" id="{982A37F9-FE2A-858D-E55D-BE4D1939BE49}"/>
                    </a:ext>
                  </a:extLst>
                </p:cNvPr>
                <p:cNvSpPr>
                  <a:spLocks noChangeShapeType="1"/>
                </p:cNvSpPr>
                <p:nvPr/>
              </p:nvSpPr>
              <p:spPr bwMode="auto">
                <a:xfrm>
                  <a:off x="9688513" y="5845146"/>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6" name="Line 890">
                  <a:extLst>
                    <a:ext uri="{FF2B5EF4-FFF2-40B4-BE49-F238E27FC236}">
                      <a16:creationId xmlns:a16="http://schemas.microsoft.com/office/drawing/2014/main" id="{8B42EE18-92F9-31D1-B3EB-EED232E99646}"/>
                    </a:ext>
                  </a:extLst>
                </p:cNvPr>
                <p:cNvSpPr>
                  <a:spLocks noChangeShapeType="1"/>
                </p:cNvSpPr>
                <p:nvPr/>
              </p:nvSpPr>
              <p:spPr bwMode="auto">
                <a:xfrm flipH="1">
                  <a:off x="9672638" y="5861021"/>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7" name="Line 891">
                  <a:extLst>
                    <a:ext uri="{FF2B5EF4-FFF2-40B4-BE49-F238E27FC236}">
                      <a16:creationId xmlns:a16="http://schemas.microsoft.com/office/drawing/2014/main" id="{CB9EB5D9-5843-262B-1CF6-406A3071D5DE}"/>
                    </a:ext>
                  </a:extLst>
                </p:cNvPr>
                <p:cNvSpPr>
                  <a:spLocks noChangeShapeType="1"/>
                </p:cNvSpPr>
                <p:nvPr/>
              </p:nvSpPr>
              <p:spPr bwMode="auto">
                <a:xfrm>
                  <a:off x="9690100" y="5845146"/>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8" name="Line 892">
                  <a:extLst>
                    <a:ext uri="{FF2B5EF4-FFF2-40B4-BE49-F238E27FC236}">
                      <a16:creationId xmlns:a16="http://schemas.microsoft.com/office/drawing/2014/main" id="{50143E4B-D347-EC4F-FC15-6C0E79C2198E}"/>
                    </a:ext>
                  </a:extLst>
                </p:cNvPr>
                <p:cNvSpPr>
                  <a:spLocks noChangeShapeType="1"/>
                </p:cNvSpPr>
                <p:nvPr/>
              </p:nvSpPr>
              <p:spPr bwMode="auto">
                <a:xfrm flipH="1">
                  <a:off x="9677400" y="5861021"/>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9" name="Line 893">
                  <a:extLst>
                    <a:ext uri="{FF2B5EF4-FFF2-40B4-BE49-F238E27FC236}">
                      <a16:creationId xmlns:a16="http://schemas.microsoft.com/office/drawing/2014/main" id="{C0D38F47-0DEB-1F0C-0981-C4D6EF00790D}"/>
                    </a:ext>
                  </a:extLst>
                </p:cNvPr>
                <p:cNvSpPr>
                  <a:spLocks noChangeShapeType="1"/>
                </p:cNvSpPr>
                <p:nvPr/>
              </p:nvSpPr>
              <p:spPr bwMode="auto">
                <a:xfrm>
                  <a:off x="9694863" y="5845146"/>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0" name="Line 894">
                  <a:extLst>
                    <a:ext uri="{FF2B5EF4-FFF2-40B4-BE49-F238E27FC236}">
                      <a16:creationId xmlns:a16="http://schemas.microsoft.com/office/drawing/2014/main" id="{66291B9E-B66F-F91E-3881-04E7A9FD77B6}"/>
                    </a:ext>
                  </a:extLst>
                </p:cNvPr>
                <p:cNvSpPr>
                  <a:spLocks noChangeShapeType="1"/>
                </p:cNvSpPr>
                <p:nvPr/>
              </p:nvSpPr>
              <p:spPr bwMode="auto">
                <a:xfrm flipH="1">
                  <a:off x="9678988" y="5861021"/>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1" name="Line 895">
                  <a:extLst>
                    <a:ext uri="{FF2B5EF4-FFF2-40B4-BE49-F238E27FC236}">
                      <a16:creationId xmlns:a16="http://schemas.microsoft.com/office/drawing/2014/main" id="{401D28CB-BC59-32E9-6333-E69D6EE6244D}"/>
                    </a:ext>
                  </a:extLst>
                </p:cNvPr>
                <p:cNvSpPr>
                  <a:spLocks noChangeShapeType="1"/>
                </p:cNvSpPr>
                <p:nvPr/>
              </p:nvSpPr>
              <p:spPr bwMode="auto">
                <a:xfrm>
                  <a:off x="9694863" y="5854671"/>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2" name="Line 896">
                  <a:extLst>
                    <a:ext uri="{FF2B5EF4-FFF2-40B4-BE49-F238E27FC236}">
                      <a16:creationId xmlns:a16="http://schemas.microsoft.com/office/drawing/2014/main" id="{92E389BB-BAA5-67DE-2B09-30326FD04747}"/>
                    </a:ext>
                  </a:extLst>
                </p:cNvPr>
                <p:cNvSpPr>
                  <a:spLocks noChangeShapeType="1"/>
                </p:cNvSpPr>
                <p:nvPr/>
              </p:nvSpPr>
              <p:spPr bwMode="auto">
                <a:xfrm flipH="1">
                  <a:off x="9678988" y="5868959"/>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3" name="Line 897">
                  <a:extLst>
                    <a:ext uri="{FF2B5EF4-FFF2-40B4-BE49-F238E27FC236}">
                      <a16:creationId xmlns:a16="http://schemas.microsoft.com/office/drawing/2014/main" id="{18A22C3B-9DA8-4295-5C22-7213C8402389}"/>
                    </a:ext>
                  </a:extLst>
                </p:cNvPr>
                <p:cNvSpPr>
                  <a:spLocks noChangeShapeType="1"/>
                </p:cNvSpPr>
                <p:nvPr/>
              </p:nvSpPr>
              <p:spPr bwMode="auto">
                <a:xfrm>
                  <a:off x="9699625" y="5854671"/>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4" name="Line 898">
                  <a:extLst>
                    <a:ext uri="{FF2B5EF4-FFF2-40B4-BE49-F238E27FC236}">
                      <a16:creationId xmlns:a16="http://schemas.microsoft.com/office/drawing/2014/main" id="{E23BC40A-E09B-3121-93AA-5FF241F1FC6E}"/>
                    </a:ext>
                  </a:extLst>
                </p:cNvPr>
                <p:cNvSpPr>
                  <a:spLocks noChangeShapeType="1"/>
                </p:cNvSpPr>
                <p:nvPr/>
              </p:nvSpPr>
              <p:spPr bwMode="auto">
                <a:xfrm flipH="1">
                  <a:off x="9683750" y="5868959"/>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5" name="Line 899">
                  <a:extLst>
                    <a:ext uri="{FF2B5EF4-FFF2-40B4-BE49-F238E27FC236}">
                      <a16:creationId xmlns:a16="http://schemas.microsoft.com/office/drawing/2014/main" id="{66F00788-42FF-9B2C-C772-57FB25C01937}"/>
                    </a:ext>
                  </a:extLst>
                </p:cNvPr>
                <p:cNvSpPr>
                  <a:spLocks noChangeShapeType="1"/>
                </p:cNvSpPr>
                <p:nvPr/>
              </p:nvSpPr>
              <p:spPr bwMode="auto">
                <a:xfrm>
                  <a:off x="9699625" y="5861021"/>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6" name="Line 900">
                  <a:extLst>
                    <a:ext uri="{FF2B5EF4-FFF2-40B4-BE49-F238E27FC236}">
                      <a16:creationId xmlns:a16="http://schemas.microsoft.com/office/drawing/2014/main" id="{3DA441E5-F437-3AEF-749C-9DC4BAE44790}"/>
                    </a:ext>
                  </a:extLst>
                </p:cNvPr>
                <p:cNvSpPr>
                  <a:spLocks noChangeShapeType="1"/>
                </p:cNvSpPr>
                <p:nvPr/>
              </p:nvSpPr>
              <p:spPr bwMode="auto">
                <a:xfrm flipH="1">
                  <a:off x="9683750" y="5875309"/>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7" name="Line 901">
                  <a:extLst>
                    <a:ext uri="{FF2B5EF4-FFF2-40B4-BE49-F238E27FC236}">
                      <a16:creationId xmlns:a16="http://schemas.microsoft.com/office/drawing/2014/main" id="{E760E47E-13ED-600B-E07D-BBCACDDC6F8E}"/>
                    </a:ext>
                  </a:extLst>
                </p:cNvPr>
                <p:cNvSpPr>
                  <a:spLocks noChangeShapeType="1"/>
                </p:cNvSpPr>
                <p:nvPr/>
              </p:nvSpPr>
              <p:spPr bwMode="auto">
                <a:xfrm>
                  <a:off x="9702800" y="5861021"/>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8" name="Line 902">
                  <a:extLst>
                    <a:ext uri="{FF2B5EF4-FFF2-40B4-BE49-F238E27FC236}">
                      <a16:creationId xmlns:a16="http://schemas.microsoft.com/office/drawing/2014/main" id="{F2C71217-07A1-0D1D-879A-EE9067FBF9AB}"/>
                    </a:ext>
                  </a:extLst>
                </p:cNvPr>
                <p:cNvSpPr>
                  <a:spLocks noChangeShapeType="1"/>
                </p:cNvSpPr>
                <p:nvPr/>
              </p:nvSpPr>
              <p:spPr bwMode="auto">
                <a:xfrm flipH="1">
                  <a:off x="9688513" y="5875309"/>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9" name="Line 903">
                  <a:extLst>
                    <a:ext uri="{FF2B5EF4-FFF2-40B4-BE49-F238E27FC236}">
                      <a16:creationId xmlns:a16="http://schemas.microsoft.com/office/drawing/2014/main" id="{A3D506B3-8E17-077D-0027-54C96AA9544A}"/>
                    </a:ext>
                  </a:extLst>
                </p:cNvPr>
                <p:cNvSpPr>
                  <a:spLocks noChangeShapeType="1"/>
                </p:cNvSpPr>
                <p:nvPr/>
              </p:nvSpPr>
              <p:spPr bwMode="auto">
                <a:xfrm>
                  <a:off x="9764713" y="5881659"/>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0" name="Line 904">
                  <a:extLst>
                    <a:ext uri="{FF2B5EF4-FFF2-40B4-BE49-F238E27FC236}">
                      <a16:creationId xmlns:a16="http://schemas.microsoft.com/office/drawing/2014/main" id="{5D3FD619-1408-B100-36BB-94E415DEFA93}"/>
                    </a:ext>
                  </a:extLst>
                </p:cNvPr>
                <p:cNvSpPr>
                  <a:spLocks noChangeShapeType="1"/>
                </p:cNvSpPr>
                <p:nvPr/>
              </p:nvSpPr>
              <p:spPr bwMode="auto">
                <a:xfrm flipH="1">
                  <a:off x="9748838" y="589753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1" name="Line 905">
                  <a:extLst>
                    <a:ext uri="{FF2B5EF4-FFF2-40B4-BE49-F238E27FC236}">
                      <a16:creationId xmlns:a16="http://schemas.microsoft.com/office/drawing/2014/main" id="{3453132D-BA2E-9EBD-1D8A-E1F3DD1B87A8}"/>
                    </a:ext>
                  </a:extLst>
                </p:cNvPr>
                <p:cNvSpPr>
                  <a:spLocks noChangeShapeType="1"/>
                </p:cNvSpPr>
                <p:nvPr/>
              </p:nvSpPr>
              <p:spPr bwMode="auto">
                <a:xfrm>
                  <a:off x="9766300" y="5881659"/>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2" name="Line 906">
                  <a:extLst>
                    <a:ext uri="{FF2B5EF4-FFF2-40B4-BE49-F238E27FC236}">
                      <a16:creationId xmlns:a16="http://schemas.microsoft.com/office/drawing/2014/main" id="{3C8663B0-6FA3-B05A-B0B4-DA1197F4915D}"/>
                    </a:ext>
                  </a:extLst>
                </p:cNvPr>
                <p:cNvSpPr>
                  <a:spLocks noChangeShapeType="1"/>
                </p:cNvSpPr>
                <p:nvPr/>
              </p:nvSpPr>
              <p:spPr bwMode="auto">
                <a:xfrm flipH="1">
                  <a:off x="9753600" y="5897534"/>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3" name="Line 907">
                  <a:extLst>
                    <a:ext uri="{FF2B5EF4-FFF2-40B4-BE49-F238E27FC236}">
                      <a16:creationId xmlns:a16="http://schemas.microsoft.com/office/drawing/2014/main" id="{CD50CC64-3B35-78B0-DBD1-DC2097CB8391}"/>
                    </a:ext>
                  </a:extLst>
                </p:cNvPr>
                <p:cNvSpPr>
                  <a:spLocks noChangeShapeType="1"/>
                </p:cNvSpPr>
                <p:nvPr/>
              </p:nvSpPr>
              <p:spPr bwMode="auto">
                <a:xfrm>
                  <a:off x="9826625" y="5881659"/>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4" name="Line 908">
                  <a:extLst>
                    <a:ext uri="{FF2B5EF4-FFF2-40B4-BE49-F238E27FC236}">
                      <a16:creationId xmlns:a16="http://schemas.microsoft.com/office/drawing/2014/main" id="{800D49CF-1606-0DC5-F174-12A06C262876}"/>
                    </a:ext>
                  </a:extLst>
                </p:cNvPr>
                <p:cNvSpPr>
                  <a:spLocks noChangeShapeType="1"/>
                </p:cNvSpPr>
                <p:nvPr/>
              </p:nvSpPr>
              <p:spPr bwMode="auto">
                <a:xfrm flipH="1">
                  <a:off x="9812338" y="589753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5" name="Line 909">
                  <a:extLst>
                    <a:ext uri="{FF2B5EF4-FFF2-40B4-BE49-F238E27FC236}">
                      <a16:creationId xmlns:a16="http://schemas.microsoft.com/office/drawing/2014/main" id="{2F1FBA6F-CFE0-69CF-60BE-EA281FE1FF55}"/>
                    </a:ext>
                  </a:extLst>
                </p:cNvPr>
                <p:cNvSpPr>
                  <a:spLocks noChangeShapeType="1"/>
                </p:cNvSpPr>
                <p:nvPr/>
              </p:nvSpPr>
              <p:spPr bwMode="auto">
                <a:xfrm>
                  <a:off x="9829800" y="5881659"/>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6" name="Line 910">
                  <a:extLst>
                    <a:ext uri="{FF2B5EF4-FFF2-40B4-BE49-F238E27FC236}">
                      <a16:creationId xmlns:a16="http://schemas.microsoft.com/office/drawing/2014/main" id="{6F7ACBEA-5FAB-23D1-E6FA-2D710EF3DFC3}"/>
                    </a:ext>
                  </a:extLst>
                </p:cNvPr>
                <p:cNvSpPr>
                  <a:spLocks noChangeShapeType="1"/>
                </p:cNvSpPr>
                <p:nvPr/>
              </p:nvSpPr>
              <p:spPr bwMode="auto">
                <a:xfrm flipH="1">
                  <a:off x="9817100" y="5897534"/>
                  <a:ext cx="26987"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7" name="Line 911">
                  <a:extLst>
                    <a:ext uri="{FF2B5EF4-FFF2-40B4-BE49-F238E27FC236}">
                      <a16:creationId xmlns:a16="http://schemas.microsoft.com/office/drawing/2014/main" id="{E4BC2638-8565-6E2F-990E-C51E69178BC5}"/>
                    </a:ext>
                  </a:extLst>
                </p:cNvPr>
                <p:cNvSpPr>
                  <a:spLocks noChangeShapeType="1"/>
                </p:cNvSpPr>
                <p:nvPr/>
              </p:nvSpPr>
              <p:spPr bwMode="auto">
                <a:xfrm>
                  <a:off x="9832975" y="5902296"/>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8" name="Line 912">
                  <a:extLst>
                    <a:ext uri="{FF2B5EF4-FFF2-40B4-BE49-F238E27FC236}">
                      <a16:creationId xmlns:a16="http://schemas.microsoft.com/office/drawing/2014/main" id="{3BFC2366-02FA-6BEC-28D2-16E69F3386B8}"/>
                    </a:ext>
                  </a:extLst>
                </p:cNvPr>
                <p:cNvSpPr>
                  <a:spLocks noChangeShapeType="1"/>
                </p:cNvSpPr>
                <p:nvPr/>
              </p:nvSpPr>
              <p:spPr bwMode="auto">
                <a:xfrm flipH="1">
                  <a:off x="9818688" y="5914996"/>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9" name="Line 913">
                  <a:extLst>
                    <a:ext uri="{FF2B5EF4-FFF2-40B4-BE49-F238E27FC236}">
                      <a16:creationId xmlns:a16="http://schemas.microsoft.com/office/drawing/2014/main" id="{C3C19F1B-8BC3-9581-C11B-FC6D7E4DDEC7}"/>
                    </a:ext>
                  </a:extLst>
                </p:cNvPr>
                <p:cNvSpPr>
                  <a:spLocks noChangeShapeType="1"/>
                </p:cNvSpPr>
                <p:nvPr/>
              </p:nvSpPr>
              <p:spPr bwMode="auto">
                <a:xfrm>
                  <a:off x="9836150" y="5902296"/>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0" name="Line 914">
                  <a:extLst>
                    <a:ext uri="{FF2B5EF4-FFF2-40B4-BE49-F238E27FC236}">
                      <a16:creationId xmlns:a16="http://schemas.microsoft.com/office/drawing/2014/main" id="{98326544-AFAD-6646-3DE5-546BEEB12B98}"/>
                    </a:ext>
                  </a:extLst>
                </p:cNvPr>
                <p:cNvSpPr>
                  <a:spLocks noChangeShapeType="1"/>
                </p:cNvSpPr>
                <p:nvPr/>
              </p:nvSpPr>
              <p:spPr bwMode="auto">
                <a:xfrm flipH="1">
                  <a:off x="9823450" y="5914996"/>
                  <a:ext cx="26987"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1" name="Line 915">
                  <a:extLst>
                    <a:ext uri="{FF2B5EF4-FFF2-40B4-BE49-F238E27FC236}">
                      <a16:creationId xmlns:a16="http://schemas.microsoft.com/office/drawing/2014/main" id="{7711A496-248F-D49B-0DAF-4C95B27E5208}"/>
                    </a:ext>
                  </a:extLst>
                </p:cNvPr>
                <p:cNvSpPr>
                  <a:spLocks noChangeShapeType="1"/>
                </p:cNvSpPr>
                <p:nvPr/>
              </p:nvSpPr>
              <p:spPr bwMode="auto">
                <a:xfrm>
                  <a:off x="9840913" y="5902296"/>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2" name="Line 916">
                  <a:extLst>
                    <a:ext uri="{FF2B5EF4-FFF2-40B4-BE49-F238E27FC236}">
                      <a16:creationId xmlns:a16="http://schemas.microsoft.com/office/drawing/2014/main" id="{DC6C0874-E1E8-E740-A173-7B5430FFB9C3}"/>
                    </a:ext>
                  </a:extLst>
                </p:cNvPr>
                <p:cNvSpPr>
                  <a:spLocks noChangeShapeType="1"/>
                </p:cNvSpPr>
                <p:nvPr/>
              </p:nvSpPr>
              <p:spPr bwMode="auto">
                <a:xfrm flipH="1">
                  <a:off x="9825038" y="5914996"/>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3" name="Line 917">
                  <a:extLst>
                    <a:ext uri="{FF2B5EF4-FFF2-40B4-BE49-F238E27FC236}">
                      <a16:creationId xmlns:a16="http://schemas.microsoft.com/office/drawing/2014/main" id="{5A1FCB4D-9E71-FB02-0F57-87418DC4376E}"/>
                    </a:ext>
                  </a:extLst>
                </p:cNvPr>
                <p:cNvSpPr>
                  <a:spLocks noChangeShapeType="1"/>
                </p:cNvSpPr>
                <p:nvPr/>
              </p:nvSpPr>
              <p:spPr bwMode="auto">
                <a:xfrm>
                  <a:off x="9844088" y="5902296"/>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4" name="Line 918">
                  <a:extLst>
                    <a:ext uri="{FF2B5EF4-FFF2-40B4-BE49-F238E27FC236}">
                      <a16:creationId xmlns:a16="http://schemas.microsoft.com/office/drawing/2014/main" id="{D68B9B77-35C5-E491-0408-33BEAC024D0F}"/>
                    </a:ext>
                  </a:extLst>
                </p:cNvPr>
                <p:cNvSpPr>
                  <a:spLocks noChangeShapeType="1"/>
                </p:cNvSpPr>
                <p:nvPr/>
              </p:nvSpPr>
              <p:spPr bwMode="auto">
                <a:xfrm flipH="1">
                  <a:off x="9831388" y="5914996"/>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5" name="Line 919">
                  <a:extLst>
                    <a:ext uri="{FF2B5EF4-FFF2-40B4-BE49-F238E27FC236}">
                      <a16:creationId xmlns:a16="http://schemas.microsoft.com/office/drawing/2014/main" id="{639451F4-0C45-80C0-FFC1-023666B4B63F}"/>
                    </a:ext>
                  </a:extLst>
                </p:cNvPr>
                <p:cNvSpPr>
                  <a:spLocks noChangeShapeType="1"/>
                </p:cNvSpPr>
                <p:nvPr/>
              </p:nvSpPr>
              <p:spPr bwMode="auto">
                <a:xfrm>
                  <a:off x="9901238" y="5910234"/>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6" name="Line 920">
                  <a:extLst>
                    <a:ext uri="{FF2B5EF4-FFF2-40B4-BE49-F238E27FC236}">
                      <a16:creationId xmlns:a16="http://schemas.microsoft.com/office/drawing/2014/main" id="{1E9343A2-AC86-E8E4-7E20-91320C42B650}"/>
                    </a:ext>
                  </a:extLst>
                </p:cNvPr>
                <p:cNvSpPr>
                  <a:spLocks noChangeShapeType="1"/>
                </p:cNvSpPr>
                <p:nvPr/>
              </p:nvSpPr>
              <p:spPr bwMode="auto">
                <a:xfrm flipH="1">
                  <a:off x="9885363" y="5926109"/>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7" name="Line 921">
                  <a:extLst>
                    <a:ext uri="{FF2B5EF4-FFF2-40B4-BE49-F238E27FC236}">
                      <a16:creationId xmlns:a16="http://schemas.microsoft.com/office/drawing/2014/main" id="{F0FE5A40-995D-3F2D-FF4D-AD3F9F4F9DD7}"/>
                    </a:ext>
                  </a:extLst>
                </p:cNvPr>
                <p:cNvSpPr>
                  <a:spLocks noChangeShapeType="1"/>
                </p:cNvSpPr>
                <p:nvPr/>
              </p:nvSpPr>
              <p:spPr bwMode="auto">
                <a:xfrm>
                  <a:off x="9901238" y="5919759"/>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8" name="Line 922">
                  <a:extLst>
                    <a:ext uri="{FF2B5EF4-FFF2-40B4-BE49-F238E27FC236}">
                      <a16:creationId xmlns:a16="http://schemas.microsoft.com/office/drawing/2014/main" id="{8F277E11-D23E-E973-1A14-B6B7B840FBD6}"/>
                    </a:ext>
                  </a:extLst>
                </p:cNvPr>
                <p:cNvSpPr>
                  <a:spLocks noChangeShapeType="1"/>
                </p:cNvSpPr>
                <p:nvPr/>
              </p:nvSpPr>
              <p:spPr bwMode="auto">
                <a:xfrm flipH="1">
                  <a:off x="9885363" y="5934046"/>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9" name="Line 923">
                  <a:extLst>
                    <a:ext uri="{FF2B5EF4-FFF2-40B4-BE49-F238E27FC236}">
                      <a16:creationId xmlns:a16="http://schemas.microsoft.com/office/drawing/2014/main" id="{7FC48073-3048-F6C7-4BA2-F17D89749DD4}"/>
                    </a:ext>
                  </a:extLst>
                </p:cNvPr>
                <p:cNvSpPr>
                  <a:spLocks noChangeShapeType="1"/>
                </p:cNvSpPr>
                <p:nvPr/>
              </p:nvSpPr>
              <p:spPr bwMode="auto">
                <a:xfrm>
                  <a:off x="9909175" y="5951509"/>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0" name="Line 924">
                  <a:extLst>
                    <a:ext uri="{FF2B5EF4-FFF2-40B4-BE49-F238E27FC236}">
                      <a16:creationId xmlns:a16="http://schemas.microsoft.com/office/drawing/2014/main" id="{65CBDA2E-B7A5-4CCB-0654-D75FE7CD674B}"/>
                    </a:ext>
                  </a:extLst>
                </p:cNvPr>
                <p:cNvSpPr>
                  <a:spLocks noChangeShapeType="1"/>
                </p:cNvSpPr>
                <p:nvPr/>
              </p:nvSpPr>
              <p:spPr bwMode="auto">
                <a:xfrm flipH="1">
                  <a:off x="9894888" y="5967384"/>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1" name="Line 925">
                  <a:extLst>
                    <a:ext uri="{FF2B5EF4-FFF2-40B4-BE49-F238E27FC236}">
                      <a16:creationId xmlns:a16="http://schemas.microsoft.com/office/drawing/2014/main" id="{40ABFD04-E879-1550-9D3F-FA6BE0E03A6D}"/>
                    </a:ext>
                  </a:extLst>
                </p:cNvPr>
                <p:cNvSpPr>
                  <a:spLocks noChangeShapeType="1"/>
                </p:cNvSpPr>
                <p:nvPr/>
              </p:nvSpPr>
              <p:spPr bwMode="auto">
                <a:xfrm>
                  <a:off x="9918700" y="5951509"/>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2" name="Line 926">
                  <a:extLst>
                    <a:ext uri="{FF2B5EF4-FFF2-40B4-BE49-F238E27FC236}">
                      <a16:creationId xmlns:a16="http://schemas.microsoft.com/office/drawing/2014/main" id="{7399A510-DC28-2996-AB90-CC4498655F95}"/>
                    </a:ext>
                  </a:extLst>
                </p:cNvPr>
                <p:cNvSpPr>
                  <a:spLocks noChangeShapeType="1"/>
                </p:cNvSpPr>
                <p:nvPr/>
              </p:nvSpPr>
              <p:spPr bwMode="auto">
                <a:xfrm flipH="1">
                  <a:off x="9902825" y="596738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3" name="Line 927">
                  <a:extLst>
                    <a:ext uri="{FF2B5EF4-FFF2-40B4-BE49-F238E27FC236}">
                      <a16:creationId xmlns:a16="http://schemas.microsoft.com/office/drawing/2014/main" id="{AFF563CC-74CA-12F4-431E-5473616D6D18}"/>
                    </a:ext>
                  </a:extLst>
                </p:cNvPr>
                <p:cNvSpPr>
                  <a:spLocks noChangeShapeType="1"/>
                </p:cNvSpPr>
                <p:nvPr/>
              </p:nvSpPr>
              <p:spPr bwMode="auto">
                <a:xfrm>
                  <a:off x="9964738" y="5951509"/>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4" name="Line 928">
                  <a:extLst>
                    <a:ext uri="{FF2B5EF4-FFF2-40B4-BE49-F238E27FC236}">
                      <a16:creationId xmlns:a16="http://schemas.microsoft.com/office/drawing/2014/main" id="{FB29249E-9697-1147-BF95-047727D2F6BF}"/>
                    </a:ext>
                  </a:extLst>
                </p:cNvPr>
                <p:cNvSpPr>
                  <a:spLocks noChangeShapeType="1"/>
                </p:cNvSpPr>
                <p:nvPr/>
              </p:nvSpPr>
              <p:spPr bwMode="auto">
                <a:xfrm flipH="1">
                  <a:off x="9948863" y="5967384"/>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5" name="Line 929">
                  <a:extLst>
                    <a:ext uri="{FF2B5EF4-FFF2-40B4-BE49-F238E27FC236}">
                      <a16:creationId xmlns:a16="http://schemas.microsoft.com/office/drawing/2014/main" id="{5944D68A-D027-BB09-5241-68F1963E9424}"/>
                    </a:ext>
                  </a:extLst>
                </p:cNvPr>
                <p:cNvSpPr>
                  <a:spLocks noChangeShapeType="1"/>
                </p:cNvSpPr>
                <p:nvPr/>
              </p:nvSpPr>
              <p:spPr bwMode="auto">
                <a:xfrm>
                  <a:off x="9966325" y="5951509"/>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6" name="Line 930">
                  <a:extLst>
                    <a:ext uri="{FF2B5EF4-FFF2-40B4-BE49-F238E27FC236}">
                      <a16:creationId xmlns:a16="http://schemas.microsoft.com/office/drawing/2014/main" id="{87C4BD31-ADE5-6894-0109-2160CCF67892}"/>
                    </a:ext>
                  </a:extLst>
                </p:cNvPr>
                <p:cNvSpPr>
                  <a:spLocks noChangeShapeType="1"/>
                </p:cNvSpPr>
                <p:nvPr/>
              </p:nvSpPr>
              <p:spPr bwMode="auto">
                <a:xfrm flipH="1">
                  <a:off x="9953625" y="5967384"/>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7" name="Line 931">
                  <a:extLst>
                    <a:ext uri="{FF2B5EF4-FFF2-40B4-BE49-F238E27FC236}">
                      <a16:creationId xmlns:a16="http://schemas.microsoft.com/office/drawing/2014/main" id="{C8501CBA-688F-FF6B-7451-66D42E9181BB}"/>
                    </a:ext>
                  </a:extLst>
                </p:cNvPr>
                <p:cNvSpPr>
                  <a:spLocks noChangeShapeType="1"/>
                </p:cNvSpPr>
                <p:nvPr/>
              </p:nvSpPr>
              <p:spPr bwMode="auto">
                <a:xfrm>
                  <a:off x="9966325" y="5961034"/>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8" name="Line 932">
                  <a:extLst>
                    <a:ext uri="{FF2B5EF4-FFF2-40B4-BE49-F238E27FC236}">
                      <a16:creationId xmlns:a16="http://schemas.microsoft.com/office/drawing/2014/main" id="{C3B80AA0-C1B3-7009-C336-B72F0424E400}"/>
                    </a:ext>
                  </a:extLst>
                </p:cNvPr>
                <p:cNvSpPr>
                  <a:spLocks noChangeShapeType="1"/>
                </p:cNvSpPr>
                <p:nvPr/>
              </p:nvSpPr>
              <p:spPr bwMode="auto">
                <a:xfrm flipH="1">
                  <a:off x="9953625" y="5975321"/>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9" name="Line 933">
                  <a:extLst>
                    <a:ext uri="{FF2B5EF4-FFF2-40B4-BE49-F238E27FC236}">
                      <a16:creationId xmlns:a16="http://schemas.microsoft.com/office/drawing/2014/main" id="{DD1CDB69-64C2-9B35-AF2C-B90FA82FB0A4}"/>
                    </a:ext>
                  </a:extLst>
                </p:cNvPr>
                <p:cNvSpPr>
                  <a:spLocks noChangeShapeType="1"/>
                </p:cNvSpPr>
                <p:nvPr/>
              </p:nvSpPr>
              <p:spPr bwMode="auto">
                <a:xfrm>
                  <a:off x="9972675" y="5961034"/>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0" name="Line 934">
                  <a:extLst>
                    <a:ext uri="{FF2B5EF4-FFF2-40B4-BE49-F238E27FC236}">
                      <a16:creationId xmlns:a16="http://schemas.microsoft.com/office/drawing/2014/main" id="{670F6F2C-C734-53C6-5296-F34F44370E4F}"/>
                    </a:ext>
                  </a:extLst>
                </p:cNvPr>
                <p:cNvSpPr>
                  <a:spLocks noChangeShapeType="1"/>
                </p:cNvSpPr>
                <p:nvPr/>
              </p:nvSpPr>
              <p:spPr bwMode="auto">
                <a:xfrm flipH="1">
                  <a:off x="9959975" y="5975321"/>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1" name="Line 935">
                  <a:extLst>
                    <a:ext uri="{FF2B5EF4-FFF2-40B4-BE49-F238E27FC236}">
                      <a16:creationId xmlns:a16="http://schemas.microsoft.com/office/drawing/2014/main" id="{BE838D9F-F659-0B7D-9FA3-D39E3A50977A}"/>
                    </a:ext>
                  </a:extLst>
                </p:cNvPr>
                <p:cNvSpPr>
                  <a:spLocks noChangeShapeType="1"/>
                </p:cNvSpPr>
                <p:nvPr/>
              </p:nvSpPr>
              <p:spPr bwMode="auto">
                <a:xfrm>
                  <a:off x="9972675" y="5962621"/>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2" name="Line 936">
                  <a:extLst>
                    <a:ext uri="{FF2B5EF4-FFF2-40B4-BE49-F238E27FC236}">
                      <a16:creationId xmlns:a16="http://schemas.microsoft.com/office/drawing/2014/main" id="{0EB717F5-4726-2E83-F78C-6894562A8B9E}"/>
                    </a:ext>
                  </a:extLst>
                </p:cNvPr>
                <p:cNvSpPr>
                  <a:spLocks noChangeShapeType="1"/>
                </p:cNvSpPr>
                <p:nvPr/>
              </p:nvSpPr>
              <p:spPr bwMode="auto">
                <a:xfrm flipH="1">
                  <a:off x="9959975" y="5978496"/>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3" name="Line 937">
                  <a:extLst>
                    <a:ext uri="{FF2B5EF4-FFF2-40B4-BE49-F238E27FC236}">
                      <a16:creationId xmlns:a16="http://schemas.microsoft.com/office/drawing/2014/main" id="{9BCA85F5-83AB-EC5A-BFA0-78FF7A80BB56}"/>
                    </a:ext>
                  </a:extLst>
                </p:cNvPr>
                <p:cNvSpPr>
                  <a:spLocks noChangeShapeType="1"/>
                </p:cNvSpPr>
                <p:nvPr/>
              </p:nvSpPr>
              <p:spPr bwMode="auto">
                <a:xfrm>
                  <a:off x="9977438" y="5962621"/>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4" name="Line 938">
                  <a:extLst>
                    <a:ext uri="{FF2B5EF4-FFF2-40B4-BE49-F238E27FC236}">
                      <a16:creationId xmlns:a16="http://schemas.microsoft.com/office/drawing/2014/main" id="{F2F53790-72FC-E64F-D745-33C995DCEC53}"/>
                    </a:ext>
                  </a:extLst>
                </p:cNvPr>
                <p:cNvSpPr>
                  <a:spLocks noChangeShapeType="1"/>
                </p:cNvSpPr>
                <p:nvPr/>
              </p:nvSpPr>
              <p:spPr bwMode="auto">
                <a:xfrm flipH="1">
                  <a:off x="9961563" y="5978496"/>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5" name="Line 939">
                  <a:extLst>
                    <a:ext uri="{FF2B5EF4-FFF2-40B4-BE49-F238E27FC236}">
                      <a16:creationId xmlns:a16="http://schemas.microsoft.com/office/drawing/2014/main" id="{932EE550-752D-D172-03E5-0DB9BBC0FF78}"/>
                    </a:ext>
                  </a:extLst>
                </p:cNvPr>
                <p:cNvSpPr>
                  <a:spLocks noChangeShapeType="1"/>
                </p:cNvSpPr>
                <p:nvPr/>
              </p:nvSpPr>
              <p:spPr bwMode="auto">
                <a:xfrm>
                  <a:off x="10033000" y="5978496"/>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6" name="Line 940">
                  <a:extLst>
                    <a:ext uri="{FF2B5EF4-FFF2-40B4-BE49-F238E27FC236}">
                      <a16:creationId xmlns:a16="http://schemas.microsoft.com/office/drawing/2014/main" id="{99706D27-48B7-F98D-8C83-9F310A095D4D}"/>
                    </a:ext>
                  </a:extLst>
                </p:cNvPr>
                <p:cNvSpPr>
                  <a:spLocks noChangeShapeType="1"/>
                </p:cNvSpPr>
                <p:nvPr/>
              </p:nvSpPr>
              <p:spPr bwMode="auto">
                <a:xfrm flipH="1">
                  <a:off x="10018713" y="599278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7" name="Line 941">
                  <a:extLst>
                    <a:ext uri="{FF2B5EF4-FFF2-40B4-BE49-F238E27FC236}">
                      <a16:creationId xmlns:a16="http://schemas.microsoft.com/office/drawing/2014/main" id="{D08A53CC-1AFB-FC0B-73F1-56D5176C3DD3}"/>
                    </a:ext>
                  </a:extLst>
                </p:cNvPr>
                <p:cNvSpPr>
                  <a:spLocks noChangeShapeType="1"/>
                </p:cNvSpPr>
                <p:nvPr/>
              </p:nvSpPr>
              <p:spPr bwMode="auto">
                <a:xfrm>
                  <a:off x="10037763" y="5978496"/>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8" name="Line 942">
                  <a:extLst>
                    <a:ext uri="{FF2B5EF4-FFF2-40B4-BE49-F238E27FC236}">
                      <a16:creationId xmlns:a16="http://schemas.microsoft.com/office/drawing/2014/main" id="{7DDEFD9B-08EF-64DF-92DF-62555826AC5D}"/>
                    </a:ext>
                  </a:extLst>
                </p:cNvPr>
                <p:cNvSpPr>
                  <a:spLocks noChangeShapeType="1"/>
                </p:cNvSpPr>
                <p:nvPr/>
              </p:nvSpPr>
              <p:spPr bwMode="auto">
                <a:xfrm flipH="1">
                  <a:off x="10023475" y="599278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9" name="Line 943">
                  <a:extLst>
                    <a:ext uri="{FF2B5EF4-FFF2-40B4-BE49-F238E27FC236}">
                      <a16:creationId xmlns:a16="http://schemas.microsoft.com/office/drawing/2014/main" id="{32E503AD-6AF5-30BA-CDFA-ABBE4F7AA4F5}"/>
                    </a:ext>
                  </a:extLst>
                </p:cNvPr>
                <p:cNvSpPr>
                  <a:spLocks noChangeShapeType="1"/>
                </p:cNvSpPr>
                <p:nvPr/>
              </p:nvSpPr>
              <p:spPr bwMode="auto">
                <a:xfrm>
                  <a:off x="10042525" y="5978496"/>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0" name="Line 944">
                  <a:extLst>
                    <a:ext uri="{FF2B5EF4-FFF2-40B4-BE49-F238E27FC236}">
                      <a16:creationId xmlns:a16="http://schemas.microsoft.com/office/drawing/2014/main" id="{CF871745-3E05-50E7-283A-8EFA90A078C2}"/>
                    </a:ext>
                  </a:extLst>
                </p:cNvPr>
                <p:cNvSpPr>
                  <a:spLocks noChangeShapeType="1"/>
                </p:cNvSpPr>
                <p:nvPr/>
              </p:nvSpPr>
              <p:spPr bwMode="auto">
                <a:xfrm flipH="1">
                  <a:off x="10026650" y="599278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1" name="Line 945">
                  <a:extLst>
                    <a:ext uri="{FF2B5EF4-FFF2-40B4-BE49-F238E27FC236}">
                      <a16:creationId xmlns:a16="http://schemas.microsoft.com/office/drawing/2014/main" id="{04F7D1BF-34EA-3E39-B199-43176623B517}"/>
                    </a:ext>
                  </a:extLst>
                </p:cNvPr>
                <p:cNvSpPr>
                  <a:spLocks noChangeShapeType="1"/>
                </p:cNvSpPr>
                <p:nvPr/>
              </p:nvSpPr>
              <p:spPr bwMode="auto">
                <a:xfrm>
                  <a:off x="10047288" y="5978496"/>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2" name="Line 946">
                  <a:extLst>
                    <a:ext uri="{FF2B5EF4-FFF2-40B4-BE49-F238E27FC236}">
                      <a16:creationId xmlns:a16="http://schemas.microsoft.com/office/drawing/2014/main" id="{8ACF2986-F67F-1B87-0D57-48D2C066AD45}"/>
                    </a:ext>
                  </a:extLst>
                </p:cNvPr>
                <p:cNvSpPr>
                  <a:spLocks noChangeShapeType="1"/>
                </p:cNvSpPr>
                <p:nvPr/>
              </p:nvSpPr>
              <p:spPr bwMode="auto">
                <a:xfrm flipH="1">
                  <a:off x="10031413" y="599278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3" name="Line 947">
                  <a:extLst>
                    <a:ext uri="{FF2B5EF4-FFF2-40B4-BE49-F238E27FC236}">
                      <a16:creationId xmlns:a16="http://schemas.microsoft.com/office/drawing/2014/main" id="{C21E18FA-7A9F-20B8-E106-406406F3368E}"/>
                    </a:ext>
                  </a:extLst>
                </p:cNvPr>
                <p:cNvSpPr>
                  <a:spLocks noChangeShapeType="1"/>
                </p:cNvSpPr>
                <p:nvPr/>
              </p:nvSpPr>
              <p:spPr bwMode="auto">
                <a:xfrm>
                  <a:off x="10102850" y="5978496"/>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4" name="Line 948">
                  <a:extLst>
                    <a:ext uri="{FF2B5EF4-FFF2-40B4-BE49-F238E27FC236}">
                      <a16:creationId xmlns:a16="http://schemas.microsoft.com/office/drawing/2014/main" id="{005F1505-B4F9-3E1D-A981-1AB50F3ABA31}"/>
                    </a:ext>
                  </a:extLst>
                </p:cNvPr>
                <p:cNvSpPr>
                  <a:spLocks noChangeShapeType="1"/>
                </p:cNvSpPr>
                <p:nvPr/>
              </p:nvSpPr>
              <p:spPr bwMode="auto">
                <a:xfrm flipH="1">
                  <a:off x="10090150" y="5992784"/>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5" name="Line 949">
                  <a:extLst>
                    <a:ext uri="{FF2B5EF4-FFF2-40B4-BE49-F238E27FC236}">
                      <a16:creationId xmlns:a16="http://schemas.microsoft.com/office/drawing/2014/main" id="{ADFBCFC6-FB03-4F85-2FA3-32E13DA7741A}"/>
                    </a:ext>
                  </a:extLst>
                </p:cNvPr>
                <p:cNvSpPr>
                  <a:spLocks noChangeShapeType="1"/>
                </p:cNvSpPr>
                <p:nvPr/>
              </p:nvSpPr>
              <p:spPr bwMode="auto">
                <a:xfrm>
                  <a:off x="10107613" y="5978496"/>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6" name="Line 950">
                  <a:extLst>
                    <a:ext uri="{FF2B5EF4-FFF2-40B4-BE49-F238E27FC236}">
                      <a16:creationId xmlns:a16="http://schemas.microsoft.com/office/drawing/2014/main" id="{80FE5C84-44BF-DF9B-53B5-440C89E70C32}"/>
                    </a:ext>
                  </a:extLst>
                </p:cNvPr>
                <p:cNvSpPr>
                  <a:spLocks noChangeShapeType="1"/>
                </p:cNvSpPr>
                <p:nvPr/>
              </p:nvSpPr>
              <p:spPr bwMode="auto">
                <a:xfrm flipH="1">
                  <a:off x="10091738" y="599278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7" name="Line 951">
                  <a:extLst>
                    <a:ext uri="{FF2B5EF4-FFF2-40B4-BE49-F238E27FC236}">
                      <a16:creationId xmlns:a16="http://schemas.microsoft.com/office/drawing/2014/main" id="{9F442EC9-C992-C1DF-27FA-28F83A144A71}"/>
                    </a:ext>
                  </a:extLst>
                </p:cNvPr>
                <p:cNvSpPr>
                  <a:spLocks noChangeShapeType="1"/>
                </p:cNvSpPr>
                <p:nvPr/>
              </p:nvSpPr>
              <p:spPr bwMode="auto">
                <a:xfrm>
                  <a:off x="10112375" y="5978496"/>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8" name="Line 952">
                  <a:extLst>
                    <a:ext uri="{FF2B5EF4-FFF2-40B4-BE49-F238E27FC236}">
                      <a16:creationId xmlns:a16="http://schemas.microsoft.com/office/drawing/2014/main" id="{A4C77EF9-A82F-B9C8-2E81-BC9EB46DBA00}"/>
                    </a:ext>
                  </a:extLst>
                </p:cNvPr>
                <p:cNvSpPr>
                  <a:spLocks noChangeShapeType="1"/>
                </p:cNvSpPr>
                <p:nvPr/>
              </p:nvSpPr>
              <p:spPr bwMode="auto">
                <a:xfrm flipH="1">
                  <a:off x="10098088" y="5992784"/>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9" name="Line 953">
                  <a:extLst>
                    <a:ext uri="{FF2B5EF4-FFF2-40B4-BE49-F238E27FC236}">
                      <a16:creationId xmlns:a16="http://schemas.microsoft.com/office/drawing/2014/main" id="{11D2C88C-D8F7-E1BF-A208-CABF5BD6CE36}"/>
                    </a:ext>
                  </a:extLst>
                </p:cNvPr>
                <p:cNvSpPr>
                  <a:spLocks noChangeShapeType="1"/>
                </p:cNvSpPr>
                <p:nvPr/>
              </p:nvSpPr>
              <p:spPr bwMode="auto">
                <a:xfrm>
                  <a:off x="10115550" y="5978496"/>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0" name="Line 954">
                  <a:extLst>
                    <a:ext uri="{FF2B5EF4-FFF2-40B4-BE49-F238E27FC236}">
                      <a16:creationId xmlns:a16="http://schemas.microsoft.com/office/drawing/2014/main" id="{4FCEB964-1B2D-DCED-DDB7-0B6929C5CEBA}"/>
                    </a:ext>
                  </a:extLst>
                </p:cNvPr>
                <p:cNvSpPr>
                  <a:spLocks noChangeShapeType="1"/>
                </p:cNvSpPr>
                <p:nvPr/>
              </p:nvSpPr>
              <p:spPr bwMode="auto">
                <a:xfrm flipH="1">
                  <a:off x="10102850" y="5992784"/>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1" name="Line 955">
                  <a:extLst>
                    <a:ext uri="{FF2B5EF4-FFF2-40B4-BE49-F238E27FC236}">
                      <a16:creationId xmlns:a16="http://schemas.microsoft.com/office/drawing/2014/main" id="{BDC669DF-E0F9-21A6-158E-794201A18374}"/>
                    </a:ext>
                  </a:extLst>
                </p:cNvPr>
                <p:cNvSpPr>
                  <a:spLocks noChangeShapeType="1"/>
                </p:cNvSpPr>
                <p:nvPr/>
              </p:nvSpPr>
              <p:spPr bwMode="auto">
                <a:xfrm>
                  <a:off x="10120313" y="5978496"/>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2" name="Line 956">
                  <a:extLst>
                    <a:ext uri="{FF2B5EF4-FFF2-40B4-BE49-F238E27FC236}">
                      <a16:creationId xmlns:a16="http://schemas.microsoft.com/office/drawing/2014/main" id="{A5484AA1-1839-8600-607A-170BDE8E4B26}"/>
                    </a:ext>
                  </a:extLst>
                </p:cNvPr>
                <p:cNvSpPr>
                  <a:spLocks noChangeShapeType="1"/>
                </p:cNvSpPr>
                <p:nvPr/>
              </p:nvSpPr>
              <p:spPr bwMode="auto">
                <a:xfrm flipH="1">
                  <a:off x="10106025" y="599278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3" name="Line 957">
                  <a:extLst>
                    <a:ext uri="{FF2B5EF4-FFF2-40B4-BE49-F238E27FC236}">
                      <a16:creationId xmlns:a16="http://schemas.microsoft.com/office/drawing/2014/main" id="{F4686970-9AC7-F89F-B149-D318746A994E}"/>
                    </a:ext>
                  </a:extLst>
                </p:cNvPr>
                <p:cNvSpPr>
                  <a:spLocks noChangeShapeType="1"/>
                </p:cNvSpPr>
                <p:nvPr/>
              </p:nvSpPr>
              <p:spPr bwMode="auto">
                <a:xfrm>
                  <a:off x="10179050" y="5978496"/>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4" name="Line 958">
                  <a:extLst>
                    <a:ext uri="{FF2B5EF4-FFF2-40B4-BE49-F238E27FC236}">
                      <a16:creationId xmlns:a16="http://schemas.microsoft.com/office/drawing/2014/main" id="{845EAE09-D7C0-3E20-4FE0-D482C17A03D1}"/>
                    </a:ext>
                  </a:extLst>
                </p:cNvPr>
                <p:cNvSpPr>
                  <a:spLocks noChangeShapeType="1"/>
                </p:cNvSpPr>
                <p:nvPr/>
              </p:nvSpPr>
              <p:spPr bwMode="auto">
                <a:xfrm flipH="1">
                  <a:off x="10163175" y="5992784"/>
                  <a:ext cx="31750"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5" name="Line 959">
                  <a:extLst>
                    <a:ext uri="{FF2B5EF4-FFF2-40B4-BE49-F238E27FC236}">
                      <a16:creationId xmlns:a16="http://schemas.microsoft.com/office/drawing/2014/main" id="{B79BDBA5-ABB0-6A63-42DF-1E519E9ACF8C}"/>
                    </a:ext>
                  </a:extLst>
                </p:cNvPr>
                <p:cNvSpPr>
                  <a:spLocks noChangeShapeType="1"/>
                </p:cNvSpPr>
                <p:nvPr/>
              </p:nvSpPr>
              <p:spPr bwMode="auto">
                <a:xfrm>
                  <a:off x="10250488" y="6029296"/>
                  <a:ext cx="0" cy="3175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6" name="Line 960">
                  <a:extLst>
                    <a:ext uri="{FF2B5EF4-FFF2-40B4-BE49-F238E27FC236}">
                      <a16:creationId xmlns:a16="http://schemas.microsoft.com/office/drawing/2014/main" id="{7EB41B2C-2002-A9FD-A344-C7DDF0F7B5FA}"/>
                    </a:ext>
                  </a:extLst>
                </p:cNvPr>
                <p:cNvSpPr>
                  <a:spLocks noChangeShapeType="1"/>
                </p:cNvSpPr>
                <p:nvPr/>
              </p:nvSpPr>
              <p:spPr bwMode="auto">
                <a:xfrm flipH="1">
                  <a:off x="10237788" y="6045171"/>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7" name="Line 961">
                  <a:extLst>
                    <a:ext uri="{FF2B5EF4-FFF2-40B4-BE49-F238E27FC236}">
                      <a16:creationId xmlns:a16="http://schemas.microsoft.com/office/drawing/2014/main" id="{630ACFA4-505B-9BCB-B0BA-10A7F29061B1}"/>
                    </a:ext>
                  </a:extLst>
                </p:cNvPr>
                <p:cNvSpPr>
                  <a:spLocks noChangeShapeType="1"/>
                </p:cNvSpPr>
                <p:nvPr/>
              </p:nvSpPr>
              <p:spPr bwMode="auto">
                <a:xfrm>
                  <a:off x="10255250" y="6029296"/>
                  <a:ext cx="0" cy="3175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8" name="Line 962">
                  <a:extLst>
                    <a:ext uri="{FF2B5EF4-FFF2-40B4-BE49-F238E27FC236}">
                      <a16:creationId xmlns:a16="http://schemas.microsoft.com/office/drawing/2014/main" id="{FECB2AF4-74A7-5FB3-BDD6-AE0752BD8C1A}"/>
                    </a:ext>
                  </a:extLst>
                </p:cNvPr>
                <p:cNvSpPr>
                  <a:spLocks noChangeShapeType="1"/>
                </p:cNvSpPr>
                <p:nvPr/>
              </p:nvSpPr>
              <p:spPr bwMode="auto">
                <a:xfrm flipH="1">
                  <a:off x="10242550" y="6045171"/>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9" name="Line 963">
                  <a:extLst>
                    <a:ext uri="{FF2B5EF4-FFF2-40B4-BE49-F238E27FC236}">
                      <a16:creationId xmlns:a16="http://schemas.microsoft.com/office/drawing/2014/main" id="{D503AAC7-3E3D-DF44-B304-5A10F7F66B9C}"/>
                    </a:ext>
                  </a:extLst>
                </p:cNvPr>
                <p:cNvSpPr>
                  <a:spLocks noChangeShapeType="1"/>
                </p:cNvSpPr>
                <p:nvPr/>
              </p:nvSpPr>
              <p:spPr bwMode="auto">
                <a:xfrm>
                  <a:off x="10274300" y="6029296"/>
                  <a:ext cx="0" cy="3175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0" name="Line 964">
                  <a:extLst>
                    <a:ext uri="{FF2B5EF4-FFF2-40B4-BE49-F238E27FC236}">
                      <a16:creationId xmlns:a16="http://schemas.microsoft.com/office/drawing/2014/main" id="{0EC14F65-F237-CEAB-F027-BC083A593D6A}"/>
                    </a:ext>
                  </a:extLst>
                </p:cNvPr>
                <p:cNvSpPr>
                  <a:spLocks noChangeShapeType="1"/>
                </p:cNvSpPr>
                <p:nvPr/>
              </p:nvSpPr>
              <p:spPr bwMode="auto">
                <a:xfrm flipH="1">
                  <a:off x="10260013" y="6045171"/>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1" name="Line 965">
                  <a:extLst>
                    <a:ext uri="{FF2B5EF4-FFF2-40B4-BE49-F238E27FC236}">
                      <a16:creationId xmlns:a16="http://schemas.microsoft.com/office/drawing/2014/main" id="{C9F5448F-3AFD-B276-50C9-EC9706B4D12A}"/>
                    </a:ext>
                  </a:extLst>
                </p:cNvPr>
                <p:cNvSpPr>
                  <a:spLocks noChangeShapeType="1"/>
                </p:cNvSpPr>
                <p:nvPr/>
              </p:nvSpPr>
              <p:spPr bwMode="auto">
                <a:xfrm>
                  <a:off x="10326688" y="6029296"/>
                  <a:ext cx="0" cy="3175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2" name="Line 966">
                  <a:extLst>
                    <a:ext uri="{FF2B5EF4-FFF2-40B4-BE49-F238E27FC236}">
                      <a16:creationId xmlns:a16="http://schemas.microsoft.com/office/drawing/2014/main" id="{F81EB353-2EE5-28AE-4189-E13FBB0FF5AA}"/>
                    </a:ext>
                  </a:extLst>
                </p:cNvPr>
                <p:cNvSpPr>
                  <a:spLocks noChangeShapeType="1"/>
                </p:cNvSpPr>
                <p:nvPr/>
              </p:nvSpPr>
              <p:spPr bwMode="auto">
                <a:xfrm flipH="1">
                  <a:off x="10312400" y="6045171"/>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3" name="Line 967">
                  <a:extLst>
                    <a:ext uri="{FF2B5EF4-FFF2-40B4-BE49-F238E27FC236}">
                      <a16:creationId xmlns:a16="http://schemas.microsoft.com/office/drawing/2014/main" id="{36AEB040-3077-96C3-5E67-3ABD1DEF349F}"/>
                    </a:ext>
                  </a:extLst>
                </p:cNvPr>
                <p:cNvSpPr>
                  <a:spLocks noChangeShapeType="1"/>
                </p:cNvSpPr>
                <p:nvPr/>
              </p:nvSpPr>
              <p:spPr bwMode="auto">
                <a:xfrm>
                  <a:off x="10383838" y="6078509"/>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4" name="Line 968">
                  <a:extLst>
                    <a:ext uri="{FF2B5EF4-FFF2-40B4-BE49-F238E27FC236}">
                      <a16:creationId xmlns:a16="http://schemas.microsoft.com/office/drawing/2014/main" id="{95E0178B-73A2-99B8-2CD1-FC604CE4EBC2}"/>
                    </a:ext>
                  </a:extLst>
                </p:cNvPr>
                <p:cNvSpPr>
                  <a:spLocks noChangeShapeType="1"/>
                </p:cNvSpPr>
                <p:nvPr/>
              </p:nvSpPr>
              <p:spPr bwMode="auto">
                <a:xfrm flipH="1">
                  <a:off x="10367963" y="6092796"/>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5" name="Line 969">
                  <a:extLst>
                    <a:ext uri="{FF2B5EF4-FFF2-40B4-BE49-F238E27FC236}">
                      <a16:creationId xmlns:a16="http://schemas.microsoft.com/office/drawing/2014/main" id="{3D673AF0-0D4D-31AE-51C8-F836EA20379A}"/>
                    </a:ext>
                  </a:extLst>
                </p:cNvPr>
                <p:cNvSpPr>
                  <a:spLocks noChangeShapeType="1"/>
                </p:cNvSpPr>
                <p:nvPr/>
              </p:nvSpPr>
              <p:spPr bwMode="auto">
                <a:xfrm>
                  <a:off x="10385425" y="6078509"/>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6" name="Line 970">
                  <a:extLst>
                    <a:ext uri="{FF2B5EF4-FFF2-40B4-BE49-F238E27FC236}">
                      <a16:creationId xmlns:a16="http://schemas.microsoft.com/office/drawing/2014/main" id="{2C54FC47-1504-59A6-B9D9-FD07B67A582B}"/>
                    </a:ext>
                  </a:extLst>
                </p:cNvPr>
                <p:cNvSpPr>
                  <a:spLocks noChangeShapeType="1"/>
                </p:cNvSpPr>
                <p:nvPr/>
              </p:nvSpPr>
              <p:spPr bwMode="auto">
                <a:xfrm flipH="1">
                  <a:off x="10371138" y="6092796"/>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7" name="Line 971">
                  <a:extLst>
                    <a:ext uri="{FF2B5EF4-FFF2-40B4-BE49-F238E27FC236}">
                      <a16:creationId xmlns:a16="http://schemas.microsoft.com/office/drawing/2014/main" id="{0494995A-9030-B4C3-080D-3919C3A3CF5B}"/>
                    </a:ext>
                  </a:extLst>
                </p:cNvPr>
                <p:cNvSpPr>
                  <a:spLocks noChangeShapeType="1"/>
                </p:cNvSpPr>
                <p:nvPr/>
              </p:nvSpPr>
              <p:spPr bwMode="auto">
                <a:xfrm>
                  <a:off x="10472738" y="6149946"/>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8" name="Line 972">
                  <a:extLst>
                    <a:ext uri="{FF2B5EF4-FFF2-40B4-BE49-F238E27FC236}">
                      <a16:creationId xmlns:a16="http://schemas.microsoft.com/office/drawing/2014/main" id="{4C88CBE8-4E09-6624-B4F4-7683D2787984}"/>
                    </a:ext>
                  </a:extLst>
                </p:cNvPr>
                <p:cNvSpPr>
                  <a:spLocks noChangeShapeType="1"/>
                </p:cNvSpPr>
                <p:nvPr/>
              </p:nvSpPr>
              <p:spPr bwMode="auto">
                <a:xfrm flipH="1">
                  <a:off x="10456863" y="616423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9" name="Line 973">
                  <a:extLst>
                    <a:ext uri="{FF2B5EF4-FFF2-40B4-BE49-F238E27FC236}">
                      <a16:creationId xmlns:a16="http://schemas.microsoft.com/office/drawing/2014/main" id="{412A25FD-B6BB-BF4F-6459-D690A17A2342}"/>
                    </a:ext>
                  </a:extLst>
                </p:cNvPr>
                <p:cNvSpPr>
                  <a:spLocks noChangeShapeType="1"/>
                </p:cNvSpPr>
                <p:nvPr/>
              </p:nvSpPr>
              <p:spPr bwMode="auto">
                <a:xfrm>
                  <a:off x="10655300" y="6149946"/>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70" name="Line 974">
                  <a:extLst>
                    <a:ext uri="{FF2B5EF4-FFF2-40B4-BE49-F238E27FC236}">
                      <a16:creationId xmlns:a16="http://schemas.microsoft.com/office/drawing/2014/main" id="{7856FB61-0038-6226-20A0-155A5DD3CBDC}"/>
                    </a:ext>
                  </a:extLst>
                </p:cNvPr>
                <p:cNvSpPr>
                  <a:spLocks noChangeShapeType="1"/>
                </p:cNvSpPr>
                <p:nvPr/>
              </p:nvSpPr>
              <p:spPr bwMode="auto">
                <a:xfrm flipH="1">
                  <a:off x="10639425" y="616423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71" name="Line 975">
                  <a:extLst>
                    <a:ext uri="{FF2B5EF4-FFF2-40B4-BE49-F238E27FC236}">
                      <a16:creationId xmlns:a16="http://schemas.microsoft.com/office/drawing/2014/main" id="{34CA0B84-6145-D1F8-DBEB-D55424DCE5D3}"/>
                    </a:ext>
                  </a:extLst>
                </p:cNvPr>
                <p:cNvSpPr>
                  <a:spLocks noChangeShapeType="1"/>
                </p:cNvSpPr>
                <p:nvPr/>
              </p:nvSpPr>
              <p:spPr bwMode="auto">
                <a:xfrm>
                  <a:off x="10666413" y="6149946"/>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72" name="Line 976">
                  <a:extLst>
                    <a:ext uri="{FF2B5EF4-FFF2-40B4-BE49-F238E27FC236}">
                      <a16:creationId xmlns:a16="http://schemas.microsoft.com/office/drawing/2014/main" id="{F77AFED3-7867-6FED-3701-A74352D7347F}"/>
                    </a:ext>
                  </a:extLst>
                </p:cNvPr>
                <p:cNvSpPr>
                  <a:spLocks noChangeShapeType="1"/>
                </p:cNvSpPr>
                <p:nvPr/>
              </p:nvSpPr>
              <p:spPr bwMode="auto">
                <a:xfrm flipH="1">
                  <a:off x="10652125" y="6164234"/>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73" name="Line 977">
                  <a:extLst>
                    <a:ext uri="{FF2B5EF4-FFF2-40B4-BE49-F238E27FC236}">
                      <a16:creationId xmlns:a16="http://schemas.microsoft.com/office/drawing/2014/main" id="{6FBDAAC5-FA75-6AEC-FB07-12A2F6B0CF00}"/>
                    </a:ext>
                  </a:extLst>
                </p:cNvPr>
                <p:cNvSpPr>
                  <a:spLocks noChangeShapeType="1"/>
                </p:cNvSpPr>
                <p:nvPr/>
              </p:nvSpPr>
              <p:spPr bwMode="auto">
                <a:xfrm>
                  <a:off x="10798175" y="6149946"/>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74" name="Line 978">
                  <a:extLst>
                    <a:ext uri="{FF2B5EF4-FFF2-40B4-BE49-F238E27FC236}">
                      <a16:creationId xmlns:a16="http://schemas.microsoft.com/office/drawing/2014/main" id="{61941D8F-D5BF-F277-13AD-5285173F71AA}"/>
                    </a:ext>
                  </a:extLst>
                </p:cNvPr>
                <p:cNvSpPr>
                  <a:spLocks noChangeShapeType="1"/>
                </p:cNvSpPr>
                <p:nvPr/>
              </p:nvSpPr>
              <p:spPr bwMode="auto">
                <a:xfrm flipH="1">
                  <a:off x="10783888" y="616423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grpSp>
        <p:grpSp>
          <p:nvGrpSpPr>
            <p:cNvPr id="7" name="Group 6">
              <a:extLst>
                <a:ext uri="{FF2B5EF4-FFF2-40B4-BE49-F238E27FC236}">
                  <a16:creationId xmlns:a16="http://schemas.microsoft.com/office/drawing/2014/main" id="{E0B0D4FA-485F-C109-AB40-DBBA8C698AD5}"/>
                </a:ext>
              </a:extLst>
            </p:cNvPr>
            <p:cNvGrpSpPr/>
            <p:nvPr/>
          </p:nvGrpSpPr>
          <p:grpSpPr>
            <a:xfrm>
              <a:off x="3560944" y="3726000"/>
              <a:ext cx="4819862" cy="449241"/>
              <a:chOff x="1138905" y="3979091"/>
              <a:chExt cx="5555385" cy="449241"/>
            </a:xfrm>
          </p:grpSpPr>
          <p:sp>
            <p:nvSpPr>
              <p:cNvPr id="33" name="TextBox 32">
                <a:extLst>
                  <a:ext uri="{FF2B5EF4-FFF2-40B4-BE49-F238E27FC236}">
                    <a16:creationId xmlns:a16="http://schemas.microsoft.com/office/drawing/2014/main" id="{D113928D-949F-E5D5-95BF-38932A4F0582}"/>
                  </a:ext>
                </a:extLst>
              </p:cNvPr>
              <p:cNvSpPr txBox="1"/>
              <p:nvPr/>
            </p:nvSpPr>
            <p:spPr>
              <a:xfrm>
                <a:off x="1138905" y="3979091"/>
                <a:ext cx="680296" cy="200055"/>
              </a:xfrm>
              <a:prstGeom prst="rect">
                <a:avLst/>
              </a:prstGeom>
              <a:noFill/>
            </p:spPr>
            <p:txBody>
              <a:bodyPr wrap="none" rtlCol="0">
                <a:spAutoFit/>
              </a:bodyPr>
              <a:lstStyle/>
              <a:p>
                <a:pPr algn="r"/>
                <a:r>
                  <a:rPr lang="en-US" sz="700">
                    <a:ln/>
                    <a:solidFill>
                      <a:srgbClr val="000000"/>
                    </a:solidFill>
                    <a:latin typeface="Arial"/>
                    <a:cs typeface="Arial"/>
                    <a:sym typeface="Arial"/>
                    <a:rtl val="0"/>
                  </a:rPr>
                  <a:t>No. at risk</a:t>
                </a:r>
              </a:p>
            </p:txBody>
          </p:sp>
          <p:sp>
            <p:nvSpPr>
              <p:cNvPr id="34" name="TextBox 33">
                <a:extLst>
                  <a:ext uri="{FF2B5EF4-FFF2-40B4-BE49-F238E27FC236}">
                    <a16:creationId xmlns:a16="http://schemas.microsoft.com/office/drawing/2014/main" id="{B9475A8B-A28A-4427-E6BB-0793FC1B54BE}"/>
                  </a:ext>
                </a:extLst>
              </p:cNvPr>
              <p:cNvSpPr txBox="1"/>
              <p:nvPr/>
            </p:nvSpPr>
            <p:spPr>
              <a:xfrm>
                <a:off x="1149824" y="4101709"/>
                <a:ext cx="665515" cy="200055"/>
              </a:xfrm>
              <a:prstGeom prst="rect">
                <a:avLst/>
              </a:prstGeom>
              <a:noFill/>
            </p:spPr>
            <p:txBody>
              <a:bodyPr wrap="none" rtlCol="0">
                <a:spAutoFit/>
              </a:bodyPr>
              <a:lstStyle/>
              <a:p>
                <a:pPr algn="r"/>
                <a:r>
                  <a:rPr lang="en-US" sz="700">
                    <a:ln/>
                    <a:solidFill>
                      <a:srgbClr val="6E1E50"/>
                    </a:solidFill>
                    <a:latin typeface="Arial"/>
                    <a:cs typeface="Arial"/>
                    <a:sym typeface="Arial"/>
                    <a:rtl val="0"/>
                  </a:rPr>
                  <a:t>Dato-</a:t>
                </a:r>
                <a:r>
                  <a:rPr lang="en-US" sz="700" err="1">
                    <a:ln/>
                    <a:solidFill>
                      <a:srgbClr val="6E1E50"/>
                    </a:solidFill>
                    <a:latin typeface="Arial"/>
                    <a:cs typeface="Arial"/>
                    <a:sym typeface="Arial"/>
                    <a:rtl val="0"/>
                  </a:rPr>
                  <a:t>DXd</a:t>
                </a:r>
                <a:endParaRPr lang="en-US" sz="700">
                  <a:ln/>
                  <a:solidFill>
                    <a:srgbClr val="6E1E50"/>
                  </a:solidFill>
                  <a:latin typeface="Arial"/>
                  <a:cs typeface="Arial"/>
                  <a:sym typeface="Arial"/>
                  <a:rtl val="0"/>
                </a:endParaRPr>
              </a:p>
            </p:txBody>
          </p:sp>
          <p:sp>
            <p:nvSpPr>
              <p:cNvPr id="375" name="TextBox 374">
                <a:extLst>
                  <a:ext uri="{FF2B5EF4-FFF2-40B4-BE49-F238E27FC236}">
                    <a16:creationId xmlns:a16="http://schemas.microsoft.com/office/drawing/2014/main" id="{66270CF7-B1FA-4951-A44F-4A4E5C07DBA1}"/>
                  </a:ext>
                </a:extLst>
              </p:cNvPr>
              <p:cNvSpPr txBox="1"/>
              <p:nvPr/>
            </p:nvSpPr>
            <p:spPr>
              <a:xfrm>
                <a:off x="1421299" y="4228277"/>
                <a:ext cx="390218" cy="200055"/>
              </a:xfrm>
              <a:prstGeom prst="rect">
                <a:avLst/>
              </a:prstGeom>
              <a:noFill/>
            </p:spPr>
            <p:txBody>
              <a:bodyPr wrap="none" rtlCol="0">
                <a:spAutoFit/>
              </a:bodyPr>
              <a:lstStyle/>
              <a:p>
                <a:pPr algn="r"/>
                <a:r>
                  <a:rPr lang="en-US" sz="700">
                    <a:ln/>
                    <a:solidFill>
                      <a:srgbClr val="4F74C8"/>
                    </a:solidFill>
                    <a:latin typeface="Arial"/>
                    <a:cs typeface="Arial"/>
                    <a:sym typeface="Arial"/>
                    <a:rtl val="0"/>
                  </a:rPr>
                  <a:t>ICC</a:t>
                </a:r>
              </a:p>
            </p:txBody>
          </p:sp>
          <p:grpSp>
            <p:nvGrpSpPr>
              <p:cNvPr id="376" name="Graphic 69">
                <a:extLst>
                  <a:ext uri="{FF2B5EF4-FFF2-40B4-BE49-F238E27FC236}">
                    <a16:creationId xmlns:a16="http://schemas.microsoft.com/office/drawing/2014/main" id="{EAC71530-2155-C45C-5371-929A08227F3C}"/>
                  </a:ext>
                </a:extLst>
              </p:cNvPr>
              <p:cNvGrpSpPr/>
              <p:nvPr/>
            </p:nvGrpSpPr>
            <p:grpSpPr>
              <a:xfrm>
                <a:off x="1717741" y="4101709"/>
                <a:ext cx="4976549" cy="200055"/>
                <a:chOff x="3239350" y="4733422"/>
                <a:chExt cx="4976549" cy="200055"/>
              </a:xfrm>
              <a:solidFill>
                <a:srgbClr val="000000"/>
              </a:solidFill>
            </p:grpSpPr>
            <p:sp>
              <p:nvSpPr>
                <p:cNvPr id="385" name="TextBox 384">
                  <a:extLst>
                    <a:ext uri="{FF2B5EF4-FFF2-40B4-BE49-F238E27FC236}">
                      <a16:creationId xmlns:a16="http://schemas.microsoft.com/office/drawing/2014/main" id="{CDB3BC5D-7E51-102A-464F-F91F9193B8B9}"/>
                    </a:ext>
                  </a:extLst>
                </p:cNvPr>
                <p:cNvSpPr txBox="1"/>
                <p:nvPr/>
              </p:nvSpPr>
              <p:spPr>
                <a:xfrm>
                  <a:off x="3239350" y="4733422"/>
                  <a:ext cx="384677" cy="200055"/>
                </a:xfrm>
                <a:prstGeom prst="rect">
                  <a:avLst/>
                </a:prstGeom>
                <a:noFill/>
              </p:spPr>
              <p:txBody>
                <a:bodyPr wrap="none" rtlCol="0">
                  <a:spAutoFit/>
                </a:bodyPr>
                <a:lstStyle/>
                <a:p>
                  <a:pPr algn="ctr"/>
                  <a:r>
                    <a:rPr lang="en-US" sz="700">
                      <a:ln/>
                      <a:solidFill>
                        <a:srgbClr val="6E1E50"/>
                      </a:solidFill>
                      <a:latin typeface="Arial"/>
                      <a:cs typeface="Arial"/>
                      <a:sym typeface="Arial"/>
                      <a:rtl val="0"/>
                    </a:rPr>
                    <a:t>365</a:t>
                  </a:r>
                </a:p>
              </p:txBody>
            </p:sp>
            <p:sp>
              <p:nvSpPr>
                <p:cNvPr id="386" name="TextBox 385">
                  <a:extLst>
                    <a:ext uri="{FF2B5EF4-FFF2-40B4-BE49-F238E27FC236}">
                      <a16:creationId xmlns:a16="http://schemas.microsoft.com/office/drawing/2014/main" id="{EF7DE616-8E5E-3928-B0E2-B05D07654C0C}"/>
                    </a:ext>
                  </a:extLst>
                </p:cNvPr>
                <p:cNvSpPr txBox="1"/>
                <p:nvPr/>
              </p:nvSpPr>
              <p:spPr>
                <a:xfrm>
                  <a:off x="7945775" y="4733422"/>
                  <a:ext cx="270124" cy="200055"/>
                </a:xfrm>
                <a:prstGeom prst="rect">
                  <a:avLst/>
                </a:prstGeom>
                <a:noFill/>
              </p:spPr>
              <p:txBody>
                <a:bodyPr wrap="none" rtlCol="0">
                  <a:spAutoFit/>
                </a:bodyPr>
                <a:lstStyle/>
                <a:p>
                  <a:pPr algn="ctr"/>
                  <a:r>
                    <a:rPr lang="en-US" sz="700">
                      <a:ln/>
                      <a:solidFill>
                        <a:srgbClr val="6E1E50"/>
                      </a:solidFill>
                      <a:latin typeface="Arial"/>
                      <a:cs typeface="Arial"/>
                      <a:sym typeface="Arial"/>
                      <a:rtl val="0"/>
                    </a:rPr>
                    <a:t>0</a:t>
                  </a:r>
                </a:p>
              </p:txBody>
            </p:sp>
            <p:sp>
              <p:nvSpPr>
                <p:cNvPr id="387" name="TextBox 386">
                  <a:extLst>
                    <a:ext uri="{FF2B5EF4-FFF2-40B4-BE49-F238E27FC236}">
                      <a16:creationId xmlns:a16="http://schemas.microsoft.com/office/drawing/2014/main" id="{B159807D-4FC1-CFED-1C6D-7D8E7254AA27}"/>
                    </a:ext>
                  </a:extLst>
                </p:cNvPr>
                <p:cNvSpPr txBox="1"/>
                <p:nvPr/>
              </p:nvSpPr>
              <p:spPr>
                <a:xfrm>
                  <a:off x="7170783" y="4733422"/>
                  <a:ext cx="270124" cy="200055"/>
                </a:xfrm>
                <a:prstGeom prst="rect">
                  <a:avLst/>
                </a:prstGeom>
                <a:noFill/>
              </p:spPr>
              <p:txBody>
                <a:bodyPr wrap="none" rtlCol="0">
                  <a:spAutoFit/>
                </a:bodyPr>
                <a:lstStyle/>
                <a:p>
                  <a:pPr algn="ctr"/>
                  <a:r>
                    <a:rPr lang="en-US" sz="700">
                      <a:ln/>
                      <a:solidFill>
                        <a:srgbClr val="6E1E50"/>
                      </a:solidFill>
                      <a:latin typeface="Arial"/>
                      <a:cs typeface="Arial"/>
                      <a:sym typeface="Arial"/>
                      <a:rtl val="0"/>
                    </a:rPr>
                    <a:t>1</a:t>
                  </a:r>
                </a:p>
              </p:txBody>
            </p:sp>
            <p:sp>
              <p:nvSpPr>
                <p:cNvPr id="388" name="TextBox 387">
                  <a:extLst>
                    <a:ext uri="{FF2B5EF4-FFF2-40B4-BE49-F238E27FC236}">
                      <a16:creationId xmlns:a16="http://schemas.microsoft.com/office/drawing/2014/main" id="{5848C31B-DA4D-76CB-5678-29B052299391}"/>
                    </a:ext>
                  </a:extLst>
                </p:cNvPr>
                <p:cNvSpPr txBox="1"/>
                <p:nvPr/>
              </p:nvSpPr>
              <p:spPr>
                <a:xfrm>
                  <a:off x="6396190" y="4733422"/>
                  <a:ext cx="270124" cy="200055"/>
                </a:xfrm>
                <a:prstGeom prst="rect">
                  <a:avLst/>
                </a:prstGeom>
                <a:noFill/>
              </p:spPr>
              <p:txBody>
                <a:bodyPr wrap="none" rtlCol="0">
                  <a:spAutoFit/>
                </a:bodyPr>
                <a:lstStyle/>
                <a:p>
                  <a:pPr algn="ctr"/>
                  <a:r>
                    <a:rPr lang="en-US" sz="700">
                      <a:ln/>
                      <a:solidFill>
                        <a:srgbClr val="6E1E50"/>
                      </a:solidFill>
                      <a:latin typeface="Arial"/>
                      <a:cs typeface="Arial"/>
                      <a:sym typeface="Arial"/>
                      <a:rtl val="0"/>
                    </a:rPr>
                    <a:t>6</a:t>
                  </a:r>
                </a:p>
              </p:txBody>
            </p:sp>
            <p:sp>
              <p:nvSpPr>
                <p:cNvPr id="389" name="TextBox 388">
                  <a:extLst>
                    <a:ext uri="{FF2B5EF4-FFF2-40B4-BE49-F238E27FC236}">
                      <a16:creationId xmlns:a16="http://schemas.microsoft.com/office/drawing/2014/main" id="{CB0F6C31-FB46-FAEA-D6B1-4B57E721CFB0}"/>
                    </a:ext>
                  </a:extLst>
                </p:cNvPr>
                <p:cNvSpPr txBox="1"/>
                <p:nvPr/>
              </p:nvSpPr>
              <p:spPr>
                <a:xfrm>
                  <a:off x="5593232" y="4733422"/>
                  <a:ext cx="327400" cy="200055"/>
                </a:xfrm>
                <a:prstGeom prst="rect">
                  <a:avLst/>
                </a:prstGeom>
                <a:noFill/>
              </p:spPr>
              <p:txBody>
                <a:bodyPr wrap="none" rtlCol="0">
                  <a:spAutoFit/>
                </a:bodyPr>
                <a:lstStyle/>
                <a:p>
                  <a:pPr algn="ctr"/>
                  <a:r>
                    <a:rPr lang="en-US" sz="700">
                      <a:ln/>
                      <a:solidFill>
                        <a:srgbClr val="6E1E50"/>
                      </a:solidFill>
                      <a:latin typeface="Arial"/>
                      <a:cs typeface="Arial"/>
                      <a:sym typeface="Arial"/>
                      <a:rtl val="0"/>
                    </a:rPr>
                    <a:t>37</a:t>
                  </a:r>
                </a:p>
              </p:txBody>
            </p:sp>
            <p:sp>
              <p:nvSpPr>
                <p:cNvPr id="390" name="TextBox 389">
                  <a:extLst>
                    <a:ext uri="{FF2B5EF4-FFF2-40B4-BE49-F238E27FC236}">
                      <a16:creationId xmlns:a16="http://schemas.microsoft.com/office/drawing/2014/main" id="{6076AE5A-D58D-1A55-8264-C88E00757BF3}"/>
                    </a:ext>
                  </a:extLst>
                </p:cNvPr>
                <p:cNvSpPr txBox="1"/>
                <p:nvPr/>
              </p:nvSpPr>
              <p:spPr>
                <a:xfrm>
                  <a:off x="4817969" y="4733422"/>
                  <a:ext cx="327400" cy="200055"/>
                </a:xfrm>
                <a:prstGeom prst="rect">
                  <a:avLst/>
                </a:prstGeom>
                <a:noFill/>
              </p:spPr>
              <p:txBody>
                <a:bodyPr wrap="none" rtlCol="0">
                  <a:spAutoFit/>
                </a:bodyPr>
                <a:lstStyle/>
                <a:p>
                  <a:pPr algn="ctr"/>
                  <a:r>
                    <a:rPr lang="en-US" sz="700">
                      <a:ln/>
                      <a:solidFill>
                        <a:srgbClr val="6E1E50"/>
                      </a:solidFill>
                      <a:latin typeface="Arial"/>
                      <a:cs typeface="Arial"/>
                      <a:sym typeface="Arial"/>
                      <a:rtl val="0"/>
                    </a:rPr>
                    <a:t>90</a:t>
                  </a:r>
                </a:p>
              </p:txBody>
            </p:sp>
            <p:sp>
              <p:nvSpPr>
                <p:cNvPr id="391" name="TextBox 390">
                  <a:extLst>
                    <a:ext uri="{FF2B5EF4-FFF2-40B4-BE49-F238E27FC236}">
                      <a16:creationId xmlns:a16="http://schemas.microsoft.com/office/drawing/2014/main" id="{5A36D3DA-E9C2-198D-4B92-CB7C8D629BA1}"/>
                    </a:ext>
                  </a:extLst>
                </p:cNvPr>
                <p:cNvSpPr txBox="1"/>
                <p:nvPr/>
              </p:nvSpPr>
              <p:spPr>
                <a:xfrm>
                  <a:off x="4004179" y="4733422"/>
                  <a:ext cx="404999" cy="200055"/>
                </a:xfrm>
                <a:prstGeom prst="rect">
                  <a:avLst/>
                </a:prstGeom>
                <a:noFill/>
              </p:spPr>
              <p:txBody>
                <a:bodyPr wrap="none" rtlCol="0">
                  <a:spAutoFit/>
                </a:bodyPr>
                <a:lstStyle/>
                <a:p>
                  <a:pPr algn="ctr"/>
                  <a:r>
                    <a:rPr lang="en-US" sz="700">
                      <a:ln/>
                      <a:solidFill>
                        <a:srgbClr val="6E1E50"/>
                      </a:solidFill>
                      <a:latin typeface="Arial"/>
                      <a:cs typeface="Arial"/>
                      <a:sym typeface="Arial"/>
                      <a:rtl val="0"/>
                    </a:rPr>
                    <a:t>145	</a:t>
                  </a:r>
                </a:p>
              </p:txBody>
            </p:sp>
          </p:grpSp>
          <p:grpSp>
            <p:nvGrpSpPr>
              <p:cNvPr id="377" name="Graphic 69">
                <a:extLst>
                  <a:ext uri="{FF2B5EF4-FFF2-40B4-BE49-F238E27FC236}">
                    <a16:creationId xmlns:a16="http://schemas.microsoft.com/office/drawing/2014/main" id="{2D08C59F-9779-A8C1-5FD6-674C86CDF921}"/>
                  </a:ext>
                </a:extLst>
              </p:cNvPr>
              <p:cNvGrpSpPr/>
              <p:nvPr/>
            </p:nvGrpSpPr>
            <p:grpSpPr>
              <a:xfrm>
                <a:off x="1717741" y="4228277"/>
                <a:ext cx="4976549" cy="200055"/>
                <a:chOff x="3239350" y="4859990"/>
                <a:chExt cx="4976549" cy="200055"/>
              </a:xfrm>
              <a:solidFill>
                <a:srgbClr val="000000"/>
              </a:solidFill>
            </p:grpSpPr>
            <p:sp>
              <p:nvSpPr>
                <p:cNvPr id="378" name="TextBox 377">
                  <a:extLst>
                    <a:ext uri="{FF2B5EF4-FFF2-40B4-BE49-F238E27FC236}">
                      <a16:creationId xmlns:a16="http://schemas.microsoft.com/office/drawing/2014/main" id="{5D4C2956-C641-A20E-2A60-BEB169F330D3}"/>
                    </a:ext>
                  </a:extLst>
                </p:cNvPr>
                <p:cNvSpPr txBox="1"/>
                <p:nvPr/>
              </p:nvSpPr>
              <p:spPr>
                <a:xfrm>
                  <a:off x="3239350" y="4859990"/>
                  <a:ext cx="384677" cy="200055"/>
                </a:xfrm>
                <a:prstGeom prst="rect">
                  <a:avLst/>
                </a:prstGeom>
                <a:noFill/>
              </p:spPr>
              <p:txBody>
                <a:bodyPr wrap="none" rtlCol="0">
                  <a:spAutoFit/>
                </a:bodyPr>
                <a:lstStyle/>
                <a:p>
                  <a:pPr algn="ctr"/>
                  <a:r>
                    <a:rPr lang="en-US" sz="700">
                      <a:ln/>
                      <a:solidFill>
                        <a:srgbClr val="4F74C8"/>
                      </a:solidFill>
                      <a:latin typeface="Arial"/>
                      <a:cs typeface="Arial"/>
                      <a:sym typeface="Arial"/>
                      <a:rtl val="0"/>
                    </a:rPr>
                    <a:t>367</a:t>
                  </a:r>
                </a:p>
              </p:txBody>
            </p:sp>
            <p:sp>
              <p:nvSpPr>
                <p:cNvPr id="379" name="TextBox 378">
                  <a:extLst>
                    <a:ext uri="{FF2B5EF4-FFF2-40B4-BE49-F238E27FC236}">
                      <a16:creationId xmlns:a16="http://schemas.microsoft.com/office/drawing/2014/main" id="{01B6D930-79DC-D5B0-DB18-E6076EE19F63}"/>
                    </a:ext>
                  </a:extLst>
                </p:cNvPr>
                <p:cNvSpPr txBox="1"/>
                <p:nvPr/>
              </p:nvSpPr>
              <p:spPr>
                <a:xfrm>
                  <a:off x="7945775" y="4859990"/>
                  <a:ext cx="270124" cy="200055"/>
                </a:xfrm>
                <a:prstGeom prst="rect">
                  <a:avLst/>
                </a:prstGeom>
                <a:noFill/>
              </p:spPr>
              <p:txBody>
                <a:bodyPr wrap="none" rtlCol="0">
                  <a:spAutoFit/>
                </a:bodyPr>
                <a:lstStyle/>
                <a:p>
                  <a:pPr algn="ctr"/>
                  <a:r>
                    <a:rPr lang="en-US" sz="700">
                      <a:ln/>
                      <a:solidFill>
                        <a:srgbClr val="4F74C8"/>
                      </a:solidFill>
                      <a:latin typeface="Arial"/>
                      <a:cs typeface="Arial"/>
                      <a:sym typeface="Arial"/>
                      <a:rtl val="0"/>
                    </a:rPr>
                    <a:t>0</a:t>
                  </a:r>
                </a:p>
              </p:txBody>
            </p:sp>
            <p:sp>
              <p:nvSpPr>
                <p:cNvPr id="380" name="TextBox 379">
                  <a:extLst>
                    <a:ext uri="{FF2B5EF4-FFF2-40B4-BE49-F238E27FC236}">
                      <a16:creationId xmlns:a16="http://schemas.microsoft.com/office/drawing/2014/main" id="{52AA52F0-77CC-2EDC-E105-8D9365F534FA}"/>
                    </a:ext>
                  </a:extLst>
                </p:cNvPr>
                <p:cNvSpPr txBox="1"/>
                <p:nvPr/>
              </p:nvSpPr>
              <p:spPr>
                <a:xfrm>
                  <a:off x="7170783" y="4859990"/>
                  <a:ext cx="270124" cy="200055"/>
                </a:xfrm>
                <a:prstGeom prst="rect">
                  <a:avLst/>
                </a:prstGeom>
                <a:noFill/>
              </p:spPr>
              <p:txBody>
                <a:bodyPr wrap="none" rtlCol="0">
                  <a:spAutoFit/>
                </a:bodyPr>
                <a:lstStyle/>
                <a:p>
                  <a:pPr algn="ctr"/>
                  <a:r>
                    <a:rPr lang="en-US" sz="700">
                      <a:ln/>
                      <a:solidFill>
                        <a:srgbClr val="4F74C8"/>
                      </a:solidFill>
                      <a:latin typeface="Arial"/>
                      <a:cs typeface="Arial"/>
                      <a:sym typeface="Arial"/>
                      <a:rtl val="0"/>
                    </a:rPr>
                    <a:t>1</a:t>
                  </a:r>
                </a:p>
              </p:txBody>
            </p:sp>
            <p:sp>
              <p:nvSpPr>
                <p:cNvPr id="381" name="TextBox 380">
                  <a:extLst>
                    <a:ext uri="{FF2B5EF4-FFF2-40B4-BE49-F238E27FC236}">
                      <a16:creationId xmlns:a16="http://schemas.microsoft.com/office/drawing/2014/main" id="{9647465D-AED5-0DFC-06EC-26DDA5CC637D}"/>
                    </a:ext>
                  </a:extLst>
                </p:cNvPr>
                <p:cNvSpPr txBox="1"/>
                <p:nvPr/>
              </p:nvSpPr>
              <p:spPr>
                <a:xfrm>
                  <a:off x="6396190" y="4859990"/>
                  <a:ext cx="270124" cy="200055"/>
                </a:xfrm>
                <a:prstGeom prst="rect">
                  <a:avLst/>
                </a:prstGeom>
                <a:noFill/>
              </p:spPr>
              <p:txBody>
                <a:bodyPr wrap="none" rtlCol="0">
                  <a:spAutoFit/>
                </a:bodyPr>
                <a:lstStyle/>
                <a:p>
                  <a:pPr algn="ctr"/>
                  <a:r>
                    <a:rPr lang="en-US" sz="700">
                      <a:ln/>
                      <a:solidFill>
                        <a:srgbClr val="4F74C8"/>
                      </a:solidFill>
                      <a:latin typeface="Arial"/>
                      <a:cs typeface="Arial"/>
                      <a:sym typeface="Arial"/>
                      <a:rtl val="0"/>
                    </a:rPr>
                    <a:t>3</a:t>
                  </a:r>
                </a:p>
              </p:txBody>
            </p:sp>
            <p:sp>
              <p:nvSpPr>
                <p:cNvPr id="382" name="TextBox 381">
                  <a:extLst>
                    <a:ext uri="{FF2B5EF4-FFF2-40B4-BE49-F238E27FC236}">
                      <a16:creationId xmlns:a16="http://schemas.microsoft.com/office/drawing/2014/main" id="{41E73582-8CAD-4745-874C-736472408029}"/>
                    </a:ext>
                  </a:extLst>
                </p:cNvPr>
                <p:cNvSpPr txBox="1"/>
                <p:nvPr/>
              </p:nvSpPr>
              <p:spPr>
                <a:xfrm>
                  <a:off x="5592562" y="4859990"/>
                  <a:ext cx="327400" cy="200055"/>
                </a:xfrm>
                <a:prstGeom prst="rect">
                  <a:avLst/>
                </a:prstGeom>
                <a:noFill/>
              </p:spPr>
              <p:txBody>
                <a:bodyPr wrap="none" rtlCol="0">
                  <a:spAutoFit/>
                </a:bodyPr>
                <a:lstStyle/>
                <a:p>
                  <a:pPr algn="ctr"/>
                  <a:r>
                    <a:rPr lang="en-US" sz="700">
                      <a:ln/>
                      <a:solidFill>
                        <a:srgbClr val="4F74C8"/>
                      </a:solidFill>
                      <a:latin typeface="Arial"/>
                      <a:cs typeface="Arial"/>
                      <a:sym typeface="Arial"/>
                      <a:rtl val="0"/>
                    </a:rPr>
                    <a:t>19</a:t>
                  </a:r>
                </a:p>
              </p:txBody>
            </p:sp>
            <p:sp>
              <p:nvSpPr>
                <p:cNvPr id="383" name="TextBox 382">
                  <a:extLst>
                    <a:ext uri="{FF2B5EF4-FFF2-40B4-BE49-F238E27FC236}">
                      <a16:creationId xmlns:a16="http://schemas.microsoft.com/office/drawing/2014/main" id="{FEE723BA-7C05-69C0-39DA-E79F23942C90}"/>
                    </a:ext>
                  </a:extLst>
                </p:cNvPr>
                <p:cNvSpPr txBox="1"/>
                <p:nvPr/>
              </p:nvSpPr>
              <p:spPr>
                <a:xfrm>
                  <a:off x="4817969" y="4859990"/>
                  <a:ext cx="327400" cy="200055"/>
                </a:xfrm>
                <a:prstGeom prst="rect">
                  <a:avLst/>
                </a:prstGeom>
                <a:noFill/>
              </p:spPr>
              <p:txBody>
                <a:bodyPr wrap="none" rtlCol="0">
                  <a:spAutoFit/>
                </a:bodyPr>
                <a:lstStyle/>
                <a:p>
                  <a:pPr algn="ctr"/>
                  <a:r>
                    <a:rPr lang="en-US" sz="700">
                      <a:ln/>
                      <a:solidFill>
                        <a:srgbClr val="4F74C8"/>
                      </a:solidFill>
                      <a:latin typeface="Arial"/>
                      <a:cs typeface="Arial"/>
                      <a:sym typeface="Arial"/>
                      <a:rtl val="0"/>
                    </a:rPr>
                    <a:t>54</a:t>
                  </a:r>
                </a:p>
              </p:txBody>
            </p:sp>
            <p:sp>
              <p:nvSpPr>
                <p:cNvPr id="384" name="TextBox 383">
                  <a:extLst>
                    <a:ext uri="{FF2B5EF4-FFF2-40B4-BE49-F238E27FC236}">
                      <a16:creationId xmlns:a16="http://schemas.microsoft.com/office/drawing/2014/main" id="{7D80637B-FF95-AD73-BBF7-4B5EADF53195}"/>
                    </a:ext>
                  </a:extLst>
                </p:cNvPr>
                <p:cNvSpPr txBox="1"/>
                <p:nvPr/>
              </p:nvSpPr>
              <p:spPr>
                <a:xfrm>
                  <a:off x="4019018" y="4859990"/>
                  <a:ext cx="384677" cy="200055"/>
                </a:xfrm>
                <a:prstGeom prst="rect">
                  <a:avLst/>
                </a:prstGeom>
                <a:noFill/>
              </p:spPr>
              <p:txBody>
                <a:bodyPr wrap="none" rtlCol="0">
                  <a:spAutoFit/>
                </a:bodyPr>
                <a:lstStyle/>
                <a:p>
                  <a:pPr algn="ctr"/>
                  <a:r>
                    <a:rPr lang="en-US" sz="700">
                      <a:ln/>
                      <a:solidFill>
                        <a:srgbClr val="4F74C8"/>
                      </a:solidFill>
                      <a:latin typeface="Arial"/>
                      <a:cs typeface="Arial"/>
                      <a:sym typeface="Arial"/>
                      <a:rtl val="0"/>
                    </a:rPr>
                    <a:t>101</a:t>
                  </a:r>
                </a:p>
              </p:txBody>
            </p:sp>
          </p:grpSp>
        </p:grpSp>
      </p:grpSp>
      <p:sp>
        <p:nvSpPr>
          <p:cNvPr id="31" name="TextBox 30">
            <a:extLst>
              <a:ext uri="{FF2B5EF4-FFF2-40B4-BE49-F238E27FC236}">
                <a16:creationId xmlns:a16="http://schemas.microsoft.com/office/drawing/2014/main" id="{C00A7A48-4AEF-987E-D6DA-72906B4856BA}"/>
              </a:ext>
            </a:extLst>
          </p:cNvPr>
          <p:cNvSpPr txBox="1"/>
          <p:nvPr/>
        </p:nvSpPr>
        <p:spPr>
          <a:xfrm>
            <a:off x="1386958" y="5929011"/>
            <a:ext cx="9318556" cy="646331"/>
          </a:xfrm>
          <a:prstGeom prst="rect">
            <a:avLst/>
          </a:prstGeom>
          <a:noFill/>
        </p:spPr>
        <p:txBody>
          <a:bodyPr wrap="square" rtlCol="0">
            <a:spAutoFit/>
          </a:bodyPr>
          <a:lstStyle/>
          <a:p>
            <a:r>
              <a:rPr lang="en-US" sz="900">
                <a:solidFill>
                  <a:schemeClr val="bg2">
                    <a:lumMod val="10000"/>
                  </a:schemeClr>
                </a:solidFill>
              </a:rPr>
              <a:t>*TTD in pain, physical functioning and GHS/QoL are secondary endpoints. The primary analysis was based on time to first deterioration, defined as the time from date of randomization to date of first deterioration. Sensitivity analysis was based on time to confirmed deterioration, which required deterioration to be confirmed at a subsequent timepoint. Deterioration was defined as change from baseline that reached a clinically meaningful deterioration threshold (16.6 for GHS/QoL and pain, 13.3 for physical functioning). </a:t>
            </a:r>
            <a:br>
              <a:rPr lang="en-US" sz="900">
                <a:solidFill>
                  <a:schemeClr val="bg2">
                    <a:lumMod val="10000"/>
                  </a:schemeClr>
                </a:solidFill>
              </a:rPr>
            </a:br>
            <a:r>
              <a:rPr lang="en-US" sz="900">
                <a:solidFill>
                  <a:schemeClr val="bg2">
                    <a:lumMod val="10000"/>
                  </a:schemeClr>
                </a:solidFill>
              </a:rPr>
              <a:t>Bardia A, et al. ESMO 2023. Abstract LBA11.</a:t>
            </a:r>
          </a:p>
        </p:txBody>
      </p:sp>
    </p:spTree>
    <p:extLst>
      <p:ext uri="{BB962C8B-B14F-4D97-AF65-F5344CB8AC3E}">
        <p14:creationId xmlns:p14="http://schemas.microsoft.com/office/powerpoint/2010/main" val="7044395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658450B-1D93-D95D-F57C-3D0688B7F867}"/>
              </a:ext>
            </a:extLst>
          </p:cNvPr>
          <p:cNvSpPr>
            <a:spLocks noGrp="1"/>
          </p:cNvSpPr>
          <p:nvPr>
            <p:ph sz="half" idx="1"/>
          </p:nvPr>
        </p:nvSpPr>
        <p:spPr>
          <a:xfrm>
            <a:off x="5907640" y="1486044"/>
            <a:ext cx="5897366" cy="4228812"/>
          </a:xfrm>
        </p:spPr>
        <p:txBody>
          <a:bodyPr>
            <a:normAutofit/>
          </a:bodyPr>
          <a:lstStyle/>
          <a:p>
            <a:r>
              <a:rPr lang="en-US" sz="2400">
                <a:sym typeface="Arial"/>
              </a:rPr>
              <a:t>Most common TRAEs leading to dose interruption:</a:t>
            </a:r>
          </a:p>
          <a:p>
            <a:pPr lvl="1"/>
            <a:r>
              <a:rPr lang="en-US" sz="2000">
                <a:sym typeface="Arial"/>
              </a:rPr>
              <a:t>Dato-</a:t>
            </a:r>
            <a:r>
              <a:rPr lang="en-US" sz="2000" err="1">
                <a:sym typeface="Arial"/>
              </a:rPr>
              <a:t>DXd</a:t>
            </a:r>
            <a:r>
              <a:rPr lang="en-US" sz="2000">
                <a:sym typeface="Arial"/>
              </a:rPr>
              <a:t>: fatigue*, infusion-related reaction, ILD, stomatitis (each 1%)</a:t>
            </a:r>
          </a:p>
          <a:p>
            <a:pPr lvl="1"/>
            <a:r>
              <a:rPr lang="en-US" sz="2000">
                <a:sym typeface="Arial"/>
              </a:rPr>
              <a:t>ICC: neutropenia</a:t>
            </a:r>
            <a:r>
              <a:rPr lang="en-US" sz="2000" baseline="30000" dirty="0">
                <a:sym typeface="Arial"/>
              </a:rPr>
              <a:t>†</a:t>
            </a:r>
            <a:r>
              <a:rPr lang="en-US" sz="2000">
                <a:sym typeface="Arial"/>
              </a:rPr>
              <a:t> (17%), leukopenia</a:t>
            </a:r>
            <a:r>
              <a:rPr lang="en-US" sz="2000" baseline="30000" dirty="0">
                <a:sym typeface="Arial"/>
              </a:rPr>
              <a:t>‡</a:t>
            </a:r>
            <a:r>
              <a:rPr lang="en-US" sz="2000">
                <a:sym typeface="Arial"/>
              </a:rPr>
              <a:t> (3%)</a:t>
            </a:r>
          </a:p>
          <a:p>
            <a:r>
              <a:rPr lang="en-US" sz="2400">
                <a:sym typeface="Arial"/>
              </a:rPr>
              <a:t>No TRAEs led to discontinuation in ≥1% of patients in either arm</a:t>
            </a:r>
          </a:p>
          <a:p>
            <a:r>
              <a:rPr lang="en-US" sz="2400">
                <a:sym typeface="Arial"/>
              </a:rPr>
              <a:t>One treatment-related death in the ICC arm due to febrile neutropenia</a:t>
            </a:r>
          </a:p>
        </p:txBody>
      </p:sp>
      <p:sp>
        <p:nvSpPr>
          <p:cNvPr id="3" name="Title 2">
            <a:extLst>
              <a:ext uri="{FF2B5EF4-FFF2-40B4-BE49-F238E27FC236}">
                <a16:creationId xmlns:a16="http://schemas.microsoft.com/office/drawing/2014/main" id="{7501C17D-A5EA-244B-A1BC-150292E23A31}"/>
              </a:ext>
            </a:extLst>
          </p:cNvPr>
          <p:cNvSpPr>
            <a:spLocks noGrp="1"/>
          </p:cNvSpPr>
          <p:nvPr>
            <p:ph type="title"/>
          </p:nvPr>
        </p:nvSpPr>
        <p:spPr/>
        <p:txBody>
          <a:bodyPr/>
          <a:lstStyle/>
          <a:p>
            <a:r>
              <a:rPr lang="en-US" dirty="0"/>
              <a:t>TROPION-Breast01: Overall Safety Summary</a:t>
            </a:r>
          </a:p>
        </p:txBody>
      </p:sp>
      <p:graphicFrame>
        <p:nvGraphicFramePr>
          <p:cNvPr id="7" name="Table 6">
            <a:extLst>
              <a:ext uri="{FF2B5EF4-FFF2-40B4-BE49-F238E27FC236}">
                <a16:creationId xmlns:a16="http://schemas.microsoft.com/office/drawing/2014/main" id="{C73BAAF4-F8EB-E5CE-68FF-314AE1A7C595}"/>
              </a:ext>
            </a:extLst>
          </p:cNvPr>
          <p:cNvGraphicFramePr>
            <a:graphicFrameLocks noGrp="1"/>
          </p:cNvGraphicFramePr>
          <p:nvPr>
            <p:extLst>
              <p:ext uri="{D42A27DB-BD31-4B8C-83A1-F6EECF244321}">
                <p14:modId xmlns:p14="http://schemas.microsoft.com/office/powerpoint/2010/main" val="579770780"/>
              </p:ext>
            </p:extLst>
          </p:nvPr>
        </p:nvGraphicFramePr>
        <p:xfrm>
          <a:off x="990600" y="1585757"/>
          <a:ext cx="4682817" cy="3326400"/>
        </p:xfrm>
        <a:graphic>
          <a:graphicData uri="http://schemas.openxmlformats.org/drawingml/2006/table">
            <a:tbl>
              <a:tblPr firstRow="1" bandRow="1"/>
              <a:tblGrid>
                <a:gridCol w="2809240">
                  <a:extLst>
                    <a:ext uri="{9D8B030D-6E8A-4147-A177-3AD203B41FA5}">
                      <a16:colId xmlns:a16="http://schemas.microsoft.com/office/drawing/2014/main" val="1196419341"/>
                    </a:ext>
                  </a:extLst>
                </a:gridCol>
                <a:gridCol w="937577">
                  <a:extLst>
                    <a:ext uri="{9D8B030D-6E8A-4147-A177-3AD203B41FA5}">
                      <a16:colId xmlns:a16="http://schemas.microsoft.com/office/drawing/2014/main" val="3468723691"/>
                    </a:ext>
                  </a:extLst>
                </a:gridCol>
                <a:gridCol w="936000">
                  <a:extLst>
                    <a:ext uri="{9D8B030D-6E8A-4147-A177-3AD203B41FA5}">
                      <a16:colId xmlns:a16="http://schemas.microsoft.com/office/drawing/2014/main" val="3701918551"/>
                    </a:ext>
                  </a:extLst>
                </a:gridCol>
              </a:tblGrid>
              <a:tr h="504000">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a:lnSpc>
                          <a:spcPct val="100000"/>
                        </a:lnSpc>
                        <a:spcBef>
                          <a:spcPts val="0"/>
                        </a:spcBef>
                        <a:spcAft>
                          <a:spcPts val="0"/>
                        </a:spcAft>
                      </a:pPr>
                      <a:r>
                        <a:rPr lang="en-GB" sz="1300">
                          <a:solidFill>
                            <a:schemeClr val="bg1"/>
                          </a:solidFill>
                          <a:latin typeface="Arial" panose="020B0604020202020204" pitchFamily="34" charset="0"/>
                          <a:cs typeface="Arial" panose="020B0604020202020204" pitchFamily="34" charset="0"/>
                        </a:rPr>
                        <a:t>TRAEs, n (%)</a:t>
                      </a:r>
                      <a:r>
                        <a:rPr lang="en-GB" sz="1300" baseline="30000">
                          <a:solidFill>
                            <a:schemeClr val="bg1"/>
                          </a:solidFill>
                          <a:latin typeface="Arial" panose="020B0604020202020204" pitchFamily="34" charset="0"/>
                          <a:cs typeface="Arial" panose="020B0604020202020204" pitchFamily="34" charset="0"/>
                        </a:rPr>
                        <a:t>1</a:t>
                      </a:r>
                      <a:endParaRPr lang="en-GB" sz="1300">
                        <a:solidFill>
                          <a:schemeClr val="bg1"/>
                        </a:solidFill>
                        <a:latin typeface="Arial" panose="020B0604020202020204" pitchFamily="34" charset="0"/>
                        <a:cs typeface="Arial" panose="020B0604020202020204" pitchFamily="34" charset="0"/>
                      </a:endParaRPr>
                    </a:p>
                  </a:txBody>
                  <a:tcPr marL="45720" marR="45720" marT="0" marB="0" anchor="ctr">
                    <a:lnL w="9525" cap="flat" cmpd="sng" algn="ctr">
                      <a:noFill/>
                      <a:prstDash val="soli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algn="ctr">
                        <a:lnSpc>
                          <a:spcPct val="100000"/>
                        </a:lnSpc>
                        <a:spcBef>
                          <a:spcPts val="0"/>
                        </a:spcBef>
                        <a:spcAft>
                          <a:spcPts val="0"/>
                        </a:spcAft>
                      </a:pPr>
                      <a:r>
                        <a:rPr lang="en-GB" sz="1300">
                          <a:solidFill>
                            <a:schemeClr val="bg1"/>
                          </a:solidFill>
                          <a:latin typeface="Arial" panose="020B0604020202020204" pitchFamily="34" charset="0"/>
                          <a:cs typeface="Arial" panose="020B0604020202020204" pitchFamily="34" charset="0"/>
                        </a:rPr>
                        <a:t>Dato-DXd </a:t>
                      </a:r>
                      <a:br>
                        <a:rPr lang="en-GB" sz="1300">
                          <a:solidFill>
                            <a:schemeClr val="bg1"/>
                          </a:solidFill>
                          <a:latin typeface="Arial" panose="020B0604020202020204" pitchFamily="34" charset="0"/>
                          <a:cs typeface="Arial" panose="020B0604020202020204" pitchFamily="34" charset="0"/>
                        </a:rPr>
                      </a:br>
                      <a:r>
                        <a:rPr lang="en-GB" sz="1300">
                          <a:solidFill>
                            <a:schemeClr val="bg1"/>
                          </a:solidFill>
                          <a:latin typeface="Arial" panose="020B0604020202020204" pitchFamily="34" charset="0"/>
                          <a:cs typeface="Arial" panose="020B0604020202020204" pitchFamily="34" charset="0"/>
                        </a:rPr>
                        <a:t>(n=360)</a:t>
                      </a:r>
                    </a:p>
                  </a:txBody>
                  <a:tcPr marL="45720" marR="4572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81122"/>
                    </a:solidFill>
                  </a:tcPr>
                </a:tc>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algn="ctr">
                        <a:lnSpc>
                          <a:spcPct val="100000"/>
                        </a:lnSpc>
                        <a:spcBef>
                          <a:spcPts val="0"/>
                        </a:spcBef>
                        <a:spcAft>
                          <a:spcPts val="0"/>
                        </a:spcAft>
                      </a:pPr>
                      <a:r>
                        <a:rPr lang="en-GB" sz="1300">
                          <a:solidFill>
                            <a:schemeClr val="bg1"/>
                          </a:solidFill>
                          <a:latin typeface="Arial" panose="020B0604020202020204" pitchFamily="34" charset="0"/>
                          <a:cs typeface="Arial" panose="020B0604020202020204" pitchFamily="34" charset="0"/>
                        </a:rPr>
                        <a:t>ICC </a:t>
                      </a:r>
                      <a:br>
                        <a:rPr lang="en-GB" sz="1300">
                          <a:solidFill>
                            <a:schemeClr val="bg1"/>
                          </a:solidFill>
                          <a:latin typeface="Arial" panose="020B0604020202020204" pitchFamily="34" charset="0"/>
                          <a:cs typeface="Arial" panose="020B0604020202020204" pitchFamily="34" charset="0"/>
                        </a:rPr>
                      </a:br>
                      <a:r>
                        <a:rPr lang="en-GB" sz="1300">
                          <a:solidFill>
                            <a:schemeClr val="bg1"/>
                          </a:solidFill>
                          <a:latin typeface="Arial" panose="020B0604020202020204" pitchFamily="34" charset="0"/>
                          <a:cs typeface="Arial" panose="020B0604020202020204" pitchFamily="34" charset="0"/>
                        </a:rPr>
                        <a:t>(n=351)</a:t>
                      </a:r>
                    </a:p>
                  </a:txBody>
                  <a:tcPr marL="45720" marR="45720" marT="0" marB="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F74C7"/>
                    </a:solidFill>
                  </a:tcPr>
                </a:tc>
                <a:extLst>
                  <a:ext uri="{0D108BD9-81ED-4DB2-BD59-A6C34878D82A}">
                    <a16:rowId xmlns:a16="http://schemas.microsoft.com/office/drawing/2014/main" val="2504197193"/>
                  </a:ext>
                </a:extLst>
              </a:tr>
              <a:tr h="35280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300" b="1">
                          <a:solidFill>
                            <a:schemeClr val="tx1"/>
                          </a:solidFill>
                          <a:latin typeface="Arial" panose="020B0604020202020204" pitchFamily="34" charset="0"/>
                          <a:cs typeface="Arial" panose="020B0604020202020204" pitchFamily="34" charset="0"/>
                        </a:rPr>
                        <a:t>All grades</a:t>
                      </a:r>
                    </a:p>
                  </a:txBody>
                  <a:tcPr marL="45720" marR="45720" marT="0" marB="0" anchor="ctr">
                    <a:lnL w="12700" cap="flat" cmpd="sng" algn="ctr">
                      <a:no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algn="ctr">
                        <a:lnSpc>
                          <a:spcPct val="100000"/>
                        </a:lnSpc>
                        <a:spcBef>
                          <a:spcPts val="0"/>
                        </a:spcBef>
                        <a:spcAft>
                          <a:spcPts val="0"/>
                        </a:spcAft>
                        <a:buNone/>
                      </a:pPr>
                      <a:r>
                        <a:rPr lang="en-GB" sz="1300" b="0" i="0" u="none" strike="noStrike" noProof="0">
                          <a:solidFill>
                            <a:schemeClr val="tx1"/>
                          </a:solidFill>
                          <a:effectLst/>
                          <a:latin typeface="Arial" panose="020B0604020202020204" pitchFamily="34" charset="0"/>
                          <a:cs typeface="Arial" panose="020B0604020202020204" pitchFamily="34" charset="0"/>
                        </a:rPr>
                        <a:t>337 (94)</a:t>
                      </a:r>
                      <a:endParaRPr lang="en-US" sz="1300">
                        <a:solidFill>
                          <a:schemeClr val="tx1"/>
                        </a:solidFill>
                        <a:latin typeface="Arial" panose="020B0604020202020204" pitchFamily="34" charset="0"/>
                        <a:cs typeface="Arial" panose="020B0604020202020204" pitchFamily="34"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algn="ctr">
                        <a:lnSpc>
                          <a:spcPct val="100000"/>
                        </a:lnSpc>
                        <a:spcBef>
                          <a:spcPts val="0"/>
                        </a:spcBef>
                        <a:spcAft>
                          <a:spcPts val="0"/>
                        </a:spcAft>
                        <a:buNone/>
                      </a:pPr>
                      <a:r>
                        <a:rPr lang="en-GB" sz="1300" b="0" i="0" u="none" strike="noStrike" noProof="0">
                          <a:solidFill>
                            <a:schemeClr val="tx1"/>
                          </a:solidFill>
                          <a:effectLst/>
                          <a:latin typeface="Arial" panose="020B0604020202020204" pitchFamily="34" charset="0"/>
                          <a:cs typeface="Arial" panose="020B0604020202020204" pitchFamily="34" charset="0"/>
                        </a:rPr>
                        <a:t>303 (86)</a:t>
                      </a:r>
                      <a:endParaRPr lang="en-US" sz="1300">
                        <a:solidFill>
                          <a:schemeClr val="tx1"/>
                        </a:solidFill>
                        <a:latin typeface="Arial" panose="020B0604020202020204" pitchFamily="34" charset="0"/>
                        <a:cs typeface="Arial" panose="020B0604020202020204" pitchFamily="34" charset="0"/>
                      </a:endParaRPr>
                    </a:p>
                  </a:txBody>
                  <a:tcPr marL="45720" marR="45720" marT="0" marB="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3138549836"/>
                  </a:ext>
                </a:extLst>
              </a:tr>
              <a:tr h="35280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300" b="0">
                          <a:solidFill>
                            <a:schemeClr val="tx1"/>
                          </a:solidFill>
                          <a:latin typeface="Arial" panose="020B0604020202020204" pitchFamily="34" charset="0"/>
                          <a:cs typeface="Arial" panose="020B0604020202020204" pitchFamily="34" charset="0"/>
                        </a:rPr>
                        <a:t>    Grade ≥3</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algn="ctr">
                        <a:lnSpc>
                          <a:spcPct val="100000"/>
                        </a:lnSpc>
                        <a:spcBef>
                          <a:spcPts val="0"/>
                        </a:spcBef>
                        <a:spcAft>
                          <a:spcPts val="0"/>
                        </a:spcAft>
                        <a:buNone/>
                      </a:pPr>
                      <a:r>
                        <a:rPr lang="en-GB" sz="1300" b="0" i="0" u="none" strike="noStrike" noProof="0">
                          <a:solidFill>
                            <a:schemeClr val="tx1"/>
                          </a:solidFill>
                          <a:effectLst/>
                          <a:latin typeface="Arial" panose="020B0604020202020204" pitchFamily="34" charset="0"/>
                          <a:cs typeface="Arial" panose="020B0604020202020204" pitchFamily="34" charset="0"/>
                        </a:rPr>
                        <a:t>75 (21)</a:t>
                      </a:r>
                      <a:endParaRPr lang="en-US" sz="1300">
                        <a:solidFill>
                          <a:schemeClr val="tx1"/>
                        </a:solidFill>
                        <a:latin typeface="Arial" panose="020B0604020202020204" pitchFamily="34" charset="0"/>
                        <a:cs typeface="Arial" panose="020B0604020202020204" pitchFamily="34" charset="0"/>
                      </a:endParaRPr>
                    </a:p>
                  </a:txBody>
                  <a:tcPr marL="45720" marR="4572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algn="ctr">
                        <a:lnSpc>
                          <a:spcPct val="100000"/>
                        </a:lnSpc>
                        <a:spcBef>
                          <a:spcPts val="0"/>
                        </a:spcBef>
                        <a:spcAft>
                          <a:spcPts val="0"/>
                        </a:spcAft>
                        <a:buNone/>
                      </a:pPr>
                      <a:r>
                        <a:rPr lang="en-GB" sz="1300" b="0" i="0" u="none" strike="noStrike" noProof="0">
                          <a:solidFill>
                            <a:schemeClr val="tx1"/>
                          </a:solidFill>
                          <a:effectLst/>
                          <a:latin typeface="Arial" panose="020B0604020202020204" pitchFamily="34" charset="0"/>
                          <a:cs typeface="Arial" panose="020B0604020202020204" pitchFamily="34" charset="0"/>
                        </a:rPr>
                        <a:t>157 (45)</a:t>
                      </a:r>
                      <a:endParaRPr lang="en-US" sz="1300">
                        <a:solidFill>
                          <a:schemeClr val="tx1"/>
                        </a:solidFill>
                        <a:latin typeface="Arial" panose="020B0604020202020204" pitchFamily="34" charset="0"/>
                        <a:cs typeface="Arial" panose="020B0604020202020204" pitchFamily="34" charset="0"/>
                      </a:endParaRPr>
                    </a:p>
                  </a:txBody>
                  <a:tcPr marL="45720" marR="4572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3253478199"/>
                  </a:ext>
                </a:extLst>
              </a:tr>
              <a:tr h="35280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indent="0"/>
                      <a:r>
                        <a:rPr lang="en-US" sz="1300" b="1">
                          <a:latin typeface="Arial" panose="020B0604020202020204" pitchFamily="34" charset="0"/>
                          <a:cs typeface="Arial" panose="020B0604020202020204" pitchFamily="34" charset="0"/>
                        </a:rPr>
                        <a:t>Associated with dose reduction</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algn="ctr">
                        <a:lnSpc>
                          <a:spcPct val="100000"/>
                        </a:lnSpc>
                        <a:spcBef>
                          <a:spcPts val="0"/>
                        </a:spcBef>
                        <a:spcAft>
                          <a:spcPts val="0"/>
                        </a:spcAft>
                        <a:buNone/>
                      </a:pPr>
                      <a:r>
                        <a:rPr lang="en-US" sz="1300">
                          <a:solidFill>
                            <a:schemeClr val="tx1"/>
                          </a:solidFill>
                          <a:latin typeface="Arial" panose="020B0604020202020204" pitchFamily="34" charset="0"/>
                          <a:cs typeface="Arial" panose="020B0604020202020204" pitchFamily="34" charset="0"/>
                        </a:rPr>
                        <a:t>75 (21)</a:t>
                      </a:r>
                    </a:p>
                  </a:txBody>
                  <a:tcPr marL="45720" marR="4572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a:solidFill>
                            <a:schemeClr val="tx1"/>
                          </a:solidFill>
                          <a:latin typeface="Arial" panose="020B0604020202020204" pitchFamily="34" charset="0"/>
                          <a:cs typeface="Arial" panose="020B0604020202020204" pitchFamily="34" charset="0"/>
                        </a:rPr>
                        <a:t>106 (30)</a:t>
                      </a:r>
                    </a:p>
                  </a:txBody>
                  <a:tcPr marL="45720" marR="4572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90681978"/>
                  </a:ext>
                </a:extLst>
              </a:tr>
              <a:tr h="35280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r>
                        <a:rPr lang="en-US" sz="1300" b="1">
                          <a:latin typeface="Arial" panose="020B0604020202020204" pitchFamily="34" charset="0"/>
                          <a:cs typeface="Arial" panose="020B0604020202020204" pitchFamily="34" charset="0"/>
                        </a:rPr>
                        <a:t>Associated with dose interruption</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43 (12)</a:t>
                      </a:r>
                    </a:p>
                  </a:txBody>
                  <a:tcPr marL="45720" marR="4572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86 (25)</a:t>
                      </a:r>
                    </a:p>
                  </a:txBody>
                  <a:tcPr marL="45720" marR="4572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4267244029"/>
                  </a:ext>
                </a:extLst>
              </a:tr>
              <a:tr h="35280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r>
                        <a:rPr lang="en-US" sz="1300" b="1">
                          <a:latin typeface="Arial" panose="020B0604020202020204" pitchFamily="34" charset="0"/>
                          <a:cs typeface="Arial" panose="020B0604020202020204" pitchFamily="34" charset="0"/>
                        </a:rPr>
                        <a:t>Associated with discontinuation</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07000"/>
                        </a:lnSpc>
                        <a:spcBef>
                          <a:spcPts val="285"/>
                        </a:spcBef>
                        <a:spcAft>
                          <a:spcPts val="285"/>
                        </a:spcAft>
                      </a:pPr>
                      <a:r>
                        <a:rPr lang="en-GB" sz="13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9 (3)</a:t>
                      </a:r>
                      <a:endParaRPr lang="en-GB" sz="1300" kern="1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07000"/>
                        </a:lnSpc>
                        <a:spcBef>
                          <a:spcPts val="285"/>
                        </a:spcBef>
                        <a:spcAft>
                          <a:spcPts val="285"/>
                        </a:spcAft>
                      </a:pPr>
                      <a:r>
                        <a:rPr lang="en-GB" sz="13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9 (3)</a:t>
                      </a:r>
                      <a:endParaRPr lang="en-GB" sz="1300" kern="1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3307623"/>
                  </a:ext>
                </a:extLst>
              </a:tr>
              <a:tr h="35280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b="1">
                          <a:latin typeface="Arial" panose="020B0604020202020204" pitchFamily="34" charset="0"/>
                          <a:cs typeface="Arial" panose="020B0604020202020204" pitchFamily="34" charset="0"/>
                        </a:rPr>
                        <a:t>Associated with death</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07000"/>
                        </a:lnSpc>
                        <a:spcBef>
                          <a:spcPts val="285"/>
                        </a:spcBef>
                        <a:spcAft>
                          <a:spcPts val="285"/>
                        </a:spcAft>
                      </a:pPr>
                      <a:r>
                        <a:rPr lang="en-GB" sz="13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n-GB" sz="1300" kern="1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07000"/>
                        </a:lnSpc>
                        <a:spcBef>
                          <a:spcPts val="285"/>
                        </a:spcBef>
                        <a:spcAft>
                          <a:spcPts val="285"/>
                        </a:spcAft>
                      </a:pPr>
                      <a:r>
                        <a:rPr lang="en-GB" sz="13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(0.3)</a:t>
                      </a:r>
                      <a:endParaRPr lang="en-GB" sz="1300" kern="1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593906806"/>
                  </a:ext>
                </a:extLst>
              </a:tr>
              <a:tr h="35280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300" b="1">
                          <a:solidFill>
                            <a:schemeClr val="tx1"/>
                          </a:solidFill>
                          <a:latin typeface="Arial" panose="020B0604020202020204" pitchFamily="34" charset="0"/>
                          <a:cs typeface="Arial" panose="020B0604020202020204" pitchFamily="34" charset="0"/>
                        </a:rPr>
                        <a:t>Serious TRAEs</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07000"/>
                        </a:lnSpc>
                        <a:spcBef>
                          <a:spcPts val="285"/>
                        </a:spcBef>
                        <a:spcAft>
                          <a:spcPts val="285"/>
                        </a:spcAft>
                      </a:pPr>
                      <a:r>
                        <a:rPr lang="en-GB" sz="13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 (6)</a:t>
                      </a:r>
                      <a:endParaRPr lang="en-GB" sz="1300" kern="1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07000"/>
                        </a:lnSpc>
                        <a:spcBef>
                          <a:spcPts val="285"/>
                        </a:spcBef>
                        <a:spcAft>
                          <a:spcPts val="285"/>
                        </a:spcAft>
                      </a:pPr>
                      <a:r>
                        <a:rPr lang="en-GB" sz="13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32 (9)</a:t>
                      </a:r>
                      <a:endParaRPr lang="en-GB" sz="1300" kern="1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537572060"/>
                  </a:ext>
                </a:extLst>
              </a:tr>
              <a:tr h="35280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300" b="0">
                          <a:solidFill>
                            <a:schemeClr val="tx1"/>
                          </a:solidFill>
                          <a:latin typeface="Arial" panose="020B0604020202020204" pitchFamily="34" charset="0"/>
                          <a:cs typeface="Arial" panose="020B0604020202020204" pitchFamily="34" charset="0"/>
                        </a:rPr>
                        <a:t>    Grade ≥3</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07000"/>
                        </a:lnSpc>
                        <a:spcBef>
                          <a:spcPts val="285"/>
                        </a:spcBef>
                        <a:spcAft>
                          <a:spcPts val="285"/>
                        </a:spcAft>
                      </a:pPr>
                      <a:r>
                        <a:rPr lang="en-GB" sz="13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17 (5)</a:t>
                      </a:r>
                      <a:endParaRPr lang="en-GB" sz="1300" kern="1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07000"/>
                        </a:lnSpc>
                        <a:spcBef>
                          <a:spcPts val="285"/>
                        </a:spcBef>
                        <a:spcAft>
                          <a:spcPts val="285"/>
                        </a:spcAft>
                      </a:pPr>
                      <a:r>
                        <a:rPr lang="en-GB" sz="13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31 (8)</a:t>
                      </a:r>
                      <a:endParaRPr lang="en-GB" sz="1300" kern="1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62784598"/>
                  </a:ext>
                </a:extLst>
              </a:tr>
            </a:tbl>
          </a:graphicData>
        </a:graphic>
      </p:graphicFrame>
      <p:sp>
        <p:nvSpPr>
          <p:cNvPr id="11" name="TextBox 10">
            <a:extLst>
              <a:ext uri="{FF2B5EF4-FFF2-40B4-BE49-F238E27FC236}">
                <a16:creationId xmlns:a16="http://schemas.microsoft.com/office/drawing/2014/main" id="{8CFD338C-6E3E-5115-E904-C4F29D466DBF}"/>
              </a:ext>
            </a:extLst>
          </p:cNvPr>
          <p:cNvSpPr txBox="1"/>
          <p:nvPr/>
        </p:nvSpPr>
        <p:spPr>
          <a:xfrm>
            <a:off x="1382484" y="5941697"/>
            <a:ext cx="8774390" cy="784830"/>
          </a:xfrm>
          <a:prstGeom prst="rect">
            <a:avLst/>
          </a:prstGeom>
          <a:noFill/>
        </p:spPr>
        <p:txBody>
          <a:bodyPr wrap="square" rtlCol="0">
            <a:spAutoFit/>
          </a:bodyPr>
          <a:lstStyle/>
          <a:p>
            <a:r>
              <a:rPr lang="en-US" sz="900">
                <a:solidFill>
                  <a:schemeClr val="tx1"/>
                </a:solidFill>
              </a:rPr>
              <a:t>*Fatigue includes the preferred terms of fatigue, asthenia, and malaise. </a:t>
            </a:r>
            <a:r>
              <a:rPr lang="en-US" sz="900" baseline="30000">
                <a:solidFill>
                  <a:schemeClr val="tx1"/>
                </a:solidFill>
              </a:rPr>
              <a:t>†</a:t>
            </a:r>
            <a:r>
              <a:rPr lang="en-US" sz="900">
                <a:solidFill>
                  <a:schemeClr val="tx1"/>
                </a:solidFill>
              </a:rPr>
              <a:t>Neutropenia includes the preferred terms neutropenia and neutrophil count decreased.  </a:t>
            </a:r>
            <a:r>
              <a:rPr lang="en-US" sz="900" baseline="30000">
                <a:solidFill>
                  <a:schemeClr val="tx1"/>
                </a:solidFill>
              </a:rPr>
              <a:t>‡</a:t>
            </a:r>
            <a:r>
              <a:rPr lang="en-US" sz="900">
                <a:solidFill>
                  <a:schemeClr val="tx1"/>
                </a:solidFill>
              </a:rPr>
              <a:t>Leukopenia includes the preferred terms of white blood cell count decreased and leukopenia.</a:t>
            </a:r>
            <a:br>
              <a:rPr lang="en-US" sz="900">
                <a:solidFill>
                  <a:schemeClr val="tx1"/>
                </a:solidFill>
              </a:rPr>
            </a:br>
            <a:r>
              <a:rPr lang="en-US" sz="900">
                <a:solidFill>
                  <a:schemeClr val="tx1"/>
                </a:solidFill>
              </a:rPr>
              <a:t>Bardia A, et al. ESMO 2023. Abstract LBA11.</a:t>
            </a:r>
            <a:br>
              <a:rPr lang="en-US" sz="900">
                <a:solidFill>
                  <a:schemeClr val="tx1"/>
                </a:solidFill>
              </a:rPr>
            </a:br>
            <a:r>
              <a:rPr lang="en-US" sz="900">
                <a:solidFill>
                  <a:schemeClr val="tx1"/>
                </a:solidFill>
                <a:latin typeface="Arial" panose="020B0604020202020204" pitchFamily="34" charset="0"/>
                <a:cs typeface="Arial" panose="020B0604020202020204" pitchFamily="34" charset="0"/>
              </a:rPr>
              <a:t>Bardia A, et al; TROPION-Breast01 Investigators. </a:t>
            </a:r>
            <a:r>
              <a:rPr lang="en-US" sz="900" i="1">
                <a:solidFill>
                  <a:schemeClr val="tx1"/>
                </a:solidFill>
                <a:latin typeface="Arial" panose="020B0604020202020204" pitchFamily="34" charset="0"/>
                <a:cs typeface="Arial" panose="020B0604020202020204" pitchFamily="34" charset="0"/>
              </a:rPr>
              <a:t>J Clin Oncol. </a:t>
            </a:r>
            <a:r>
              <a:rPr lang="en-US" sz="900">
                <a:solidFill>
                  <a:schemeClr val="tx1"/>
                </a:solidFill>
                <a:latin typeface="Arial" panose="020B0604020202020204" pitchFamily="34" charset="0"/>
                <a:cs typeface="Arial" panose="020B0604020202020204" pitchFamily="34" charset="0"/>
              </a:rPr>
              <a:t>2025;43(3):285-296.</a:t>
            </a:r>
            <a:endParaRPr lang="en-US" sz="900">
              <a:solidFill>
                <a:schemeClr val="tx1"/>
              </a:solidFill>
            </a:endParaRPr>
          </a:p>
          <a:p>
            <a:endParaRPr lang="en-US" sz="900">
              <a:solidFill>
                <a:schemeClr val="tx1"/>
              </a:solidFill>
            </a:endParaRPr>
          </a:p>
        </p:txBody>
      </p:sp>
    </p:spTree>
    <p:extLst>
      <p:ext uri="{BB962C8B-B14F-4D97-AF65-F5344CB8AC3E}">
        <p14:creationId xmlns:p14="http://schemas.microsoft.com/office/powerpoint/2010/main" val="15819046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01C17D-A5EA-244B-A1BC-150292E23A31}"/>
              </a:ext>
            </a:extLst>
          </p:cNvPr>
          <p:cNvSpPr>
            <a:spLocks noGrp="1"/>
          </p:cNvSpPr>
          <p:nvPr>
            <p:ph type="title"/>
          </p:nvPr>
        </p:nvSpPr>
        <p:spPr/>
        <p:txBody>
          <a:bodyPr>
            <a:normAutofit fontScale="90000"/>
          </a:bodyPr>
          <a:lstStyle/>
          <a:p>
            <a:r>
              <a:rPr lang="en-US" dirty="0"/>
              <a:t>TROPION-Breast01: </a:t>
            </a:r>
            <a:br>
              <a:rPr lang="en-US"/>
            </a:br>
            <a:r>
              <a:rPr lang="en-US" dirty="0"/>
              <a:t>Adverse Events of Clinical Interest</a:t>
            </a:r>
          </a:p>
        </p:txBody>
      </p:sp>
      <p:graphicFrame>
        <p:nvGraphicFramePr>
          <p:cNvPr id="5" name="Table 4">
            <a:extLst>
              <a:ext uri="{FF2B5EF4-FFF2-40B4-BE49-F238E27FC236}">
                <a16:creationId xmlns:a16="http://schemas.microsoft.com/office/drawing/2014/main" id="{A63D7BF2-0438-8E9E-123D-EB62015A8AD3}"/>
              </a:ext>
            </a:extLst>
          </p:cNvPr>
          <p:cNvGraphicFramePr>
            <a:graphicFrameLocks noGrp="1"/>
          </p:cNvGraphicFramePr>
          <p:nvPr>
            <p:extLst>
              <p:ext uri="{D42A27DB-BD31-4B8C-83A1-F6EECF244321}">
                <p14:modId xmlns:p14="http://schemas.microsoft.com/office/powerpoint/2010/main" val="382318312"/>
              </p:ext>
            </p:extLst>
          </p:nvPr>
        </p:nvGraphicFramePr>
        <p:xfrm>
          <a:off x="1295400" y="1854032"/>
          <a:ext cx="4140000" cy="3173564"/>
        </p:xfrm>
        <a:graphic>
          <a:graphicData uri="http://schemas.openxmlformats.org/drawingml/2006/table">
            <a:tbl>
              <a:tblPr firstRow="1" bandRow="1"/>
              <a:tblGrid>
                <a:gridCol w="2268000">
                  <a:extLst>
                    <a:ext uri="{9D8B030D-6E8A-4147-A177-3AD203B41FA5}">
                      <a16:colId xmlns:a16="http://schemas.microsoft.com/office/drawing/2014/main" val="1196419341"/>
                    </a:ext>
                  </a:extLst>
                </a:gridCol>
                <a:gridCol w="936000">
                  <a:extLst>
                    <a:ext uri="{9D8B030D-6E8A-4147-A177-3AD203B41FA5}">
                      <a16:colId xmlns:a16="http://schemas.microsoft.com/office/drawing/2014/main" val="3468723691"/>
                    </a:ext>
                  </a:extLst>
                </a:gridCol>
                <a:gridCol w="936000">
                  <a:extLst>
                    <a:ext uri="{9D8B030D-6E8A-4147-A177-3AD203B41FA5}">
                      <a16:colId xmlns:a16="http://schemas.microsoft.com/office/drawing/2014/main" val="3701918551"/>
                    </a:ext>
                  </a:extLst>
                </a:gridCol>
              </a:tblGrid>
              <a:tr h="504000">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a:lnSpc>
                          <a:spcPct val="100000"/>
                        </a:lnSpc>
                        <a:spcBef>
                          <a:spcPts val="0"/>
                        </a:spcBef>
                        <a:spcAft>
                          <a:spcPts val="0"/>
                        </a:spcAft>
                      </a:pPr>
                      <a:r>
                        <a:rPr lang="en-GB" sz="1200" b="1">
                          <a:solidFill>
                            <a:schemeClr val="bg1"/>
                          </a:solidFill>
                          <a:latin typeface="Arial" panose="020B0604020202020204" pitchFamily="34" charset="0"/>
                          <a:cs typeface="Arial" panose="020B0604020202020204" pitchFamily="34" charset="0"/>
                        </a:rPr>
                        <a:t>Neutropenia*</a:t>
                      </a:r>
                    </a:p>
                  </a:txBody>
                  <a:tcPr marL="45720" marR="45720" marT="0" marB="0" anchor="ctr">
                    <a:lnL w="9525" cap="flat" cmpd="sng" algn="ctr">
                      <a:noFill/>
                      <a:prstDash val="soli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algn="ctr">
                        <a:lnSpc>
                          <a:spcPct val="100000"/>
                        </a:lnSpc>
                        <a:spcBef>
                          <a:spcPts val="0"/>
                        </a:spcBef>
                        <a:spcAft>
                          <a:spcPts val="0"/>
                        </a:spcAft>
                      </a:pPr>
                      <a:r>
                        <a:rPr lang="en-GB" sz="1200">
                          <a:solidFill>
                            <a:schemeClr val="bg1"/>
                          </a:solidFill>
                          <a:latin typeface="Arial" panose="020B0604020202020204" pitchFamily="34" charset="0"/>
                          <a:cs typeface="Arial" panose="020B0604020202020204" pitchFamily="34" charset="0"/>
                        </a:rPr>
                        <a:t>Dato-DXd </a:t>
                      </a:r>
                      <a:br>
                        <a:rPr lang="en-GB" sz="1200">
                          <a:solidFill>
                            <a:schemeClr val="bg1"/>
                          </a:solidFill>
                          <a:latin typeface="Arial" panose="020B0604020202020204" pitchFamily="34" charset="0"/>
                          <a:cs typeface="Arial" panose="020B0604020202020204" pitchFamily="34" charset="0"/>
                        </a:rPr>
                      </a:br>
                      <a:r>
                        <a:rPr lang="en-GB" sz="1200">
                          <a:solidFill>
                            <a:schemeClr val="bg1"/>
                          </a:solidFill>
                          <a:latin typeface="Arial" panose="020B0604020202020204" pitchFamily="34" charset="0"/>
                          <a:cs typeface="Arial" panose="020B0604020202020204" pitchFamily="34" charset="0"/>
                        </a:rPr>
                        <a:t>(n=360)</a:t>
                      </a:r>
                    </a:p>
                  </a:txBody>
                  <a:tcPr marL="45720" marR="4572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81122"/>
                    </a:solidFill>
                  </a:tcPr>
                </a:tc>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algn="ctr">
                        <a:lnSpc>
                          <a:spcPct val="100000"/>
                        </a:lnSpc>
                        <a:spcBef>
                          <a:spcPts val="0"/>
                        </a:spcBef>
                        <a:spcAft>
                          <a:spcPts val="0"/>
                        </a:spcAft>
                      </a:pPr>
                      <a:r>
                        <a:rPr lang="en-GB" sz="1200">
                          <a:solidFill>
                            <a:schemeClr val="bg1"/>
                          </a:solidFill>
                          <a:latin typeface="Arial" panose="020B0604020202020204" pitchFamily="34" charset="0"/>
                          <a:cs typeface="Arial" panose="020B0604020202020204" pitchFamily="34" charset="0"/>
                        </a:rPr>
                        <a:t>ICC </a:t>
                      </a:r>
                      <a:br>
                        <a:rPr lang="en-GB" sz="1200">
                          <a:solidFill>
                            <a:schemeClr val="bg1"/>
                          </a:solidFill>
                          <a:latin typeface="Arial" panose="020B0604020202020204" pitchFamily="34" charset="0"/>
                          <a:cs typeface="Arial" panose="020B0604020202020204" pitchFamily="34" charset="0"/>
                        </a:rPr>
                      </a:br>
                      <a:r>
                        <a:rPr lang="en-GB" sz="1200">
                          <a:solidFill>
                            <a:schemeClr val="bg1"/>
                          </a:solidFill>
                          <a:latin typeface="Arial" panose="020B0604020202020204" pitchFamily="34" charset="0"/>
                          <a:cs typeface="Arial" panose="020B0604020202020204" pitchFamily="34" charset="0"/>
                        </a:rPr>
                        <a:t>(n=351)</a:t>
                      </a:r>
                    </a:p>
                  </a:txBody>
                  <a:tcPr marL="45720" marR="45720" marT="0" marB="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F74C7"/>
                    </a:solidFill>
                  </a:tcPr>
                </a:tc>
                <a:extLst>
                  <a:ext uri="{0D108BD9-81ED-4DB2-BD59-A6C34878D82A}">
                    <a16:rowId xmlns:a16="http://schemas.microsoft.com/office/drawing/2014/main" val="2504197193"/>
                  </a:ext>
                </a:extLst>
              </a:tr>
              <a:tr h="286391">
                <a:tc gridSpan="3">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1">
                          <a:solidFill>
                            <a:schemeClr val="tx1"/>
                          </a:solidFill>
                          <a:latin typeface="Arial" panose="020B0604020202020204" pitchFamily="34" charset="0"/>
                          <a:cs typeface="Arial" panose="020B0604020202020204" pitchFamily="34" charset="0"/>
                        </a:rPr>
                        <a:t>Treatment-related neutropenia*, n (%)</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pPr lvl="0" algn="ctr">
                        <a:lnSpc>
                          <a:spcPct val="100000"/>
                        </a:lnSpc>
                        <a:spcBef>
                          <a:spcPts val="0"/>
                        </a:spcBef>
                        <a:spcAft>
                          <a:spcPts val="0"/>
                        </a:spcAft>
                        <a:buNone/>
                      </a:pPr>
                      <a:endParaRPr lang="en-US" sz="1200" b="0" i="0" u="none" strike="noStrike" noProof="0">
                        <a:solidFill>
                          <a:srgbClr val="000000"/>
                        </a:solidFill>
                        <a:effectLst/>
                        <a:latin typeface="Arial" panose="020B0604020202020204" pitchFamily="34" charset="0"/>
                        <a:cs typeface="Arial" panose="020B0604020202020204" pitchFamily="34" charset="0"/>
                      </a:endParaRPr>
                    </a:p>
                  </a:txBody>
                  <a:tcPr marL="121920" marR="121920" marT="60960" marB="60960" anchor="ctr">
                    <a:lnL>
                      <a:noFill/>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pPr lvl="0" algn="ctr">
                        <a:lnSpc>
                          <a:spcPct val="100000"/>
                        </a:lnSpc>
                        <a:spcBef>
                          <a:spcPts val="0"/>
                        </a:spcBef>
                        <a:spcAft>
                          <a:spcPts val="0"/>
                        </a:spcAft>
                        <a:buNone/>
                      </a:pPr>
                      <a:endParaRPr lang="en-US" sz="1200" b="0" i="0" u="none" strike="noStrike" noProof="0">
                        <a:solidFill>
                          <a:srgbClr val="000000"/>
                        </a:solidFill>
                        <a:effectLst/>
                        <a:latin typeface="Arial" panose="020B0604020202020204" pitchFamily="34" charset="0"/>
                        <a:cs typeface="Arial" panose="020B0604020202020204" pitchFamily="34" charset="0"/>
                      </a:endParaRPr>
                    </a:p>
                  </a:txBody>
                  <a:tcPr marL="121920" marR="121920" marT="60960" marB="6096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861783267"/>
                  </a:ext>
                </a:extLst>
              </a:tr>
              <a:tr h="303097">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0">
                          <a:solidFill>
                            <a:schemeClr val="tx1"/>
                          </a:solidFill>
                          <a:latin typeface="Arial" panose="020B0604020202020204" pitchFamily="34" charset="0"/>
                          <a:cs typeface="Arial" panose="020B0604020202020204" pitchFamily="34" charset="0"/>
                        </a:rPr>
                        <a:t>Any grade</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a:lnSpc>
                          <a:spcPct val="107000"/>
                        </a:lnSpc>
                        <a:spcBef>
                          <a:spcPts val="285"/>
                        </a:spcBef>
                        <a:spcAft>
                          <a:spcPts val="285"/>
                        </a:spcAft>
                      </a:pPr>
                      <a:r>
                        <a:rPr lang="en-US" sz="12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39 (11)</a:t>
                      </a:r>
                    </a:p>
                  </a:txBody>
                  <a:tcPr marL="121920" marR="121920"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149 (42)</a:t>
                      </a:r>
                    </a:p>
                  </a:txBody>
                  <a:tcPr marL="121920" marR="121920"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138549836"/>
                  </a:ext>
                </a:extLst>
              </a:tr>
              <a:tr h="30309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0">
                          <a:solidFill>
                            <a:schemeClr val="tx1"/>
                          </a:solidFill>
                          <a:latin typeface="Arial" panose="020B0604020202020204" pitchFamily="34" charset="0"/>
                          <a:cs typeface="Arial" panose="020B0604020202020204" pitchFamily="34" charset="0"/>
                        </a:rPr>
                        <a:t>    Grade ≥3</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b="0" i="0" u="none" strike="noStrike" cap="none" baseline="0">
                          <a:solidFill>
                            <a:schemeClr val="dk1"/>
                          </a:solidFill>
                          <a:latin typeface="Arial" panose="020B0604020202020204" pitchFamily="34" charset="0"/>
                          <a:ea typeface="+mn-ea"/>
                          <a:cs typeface="Arial" panose="020B0604020202020204" pitchFamily="34" charset="0"/>
                          <a:sym typeface="Arial"/>
                        </a:rPr>
                        <a:t>4 (1)</a:t>
                      </a:r>
                      <a:endParaRPr lang="en-US" sz="12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121920" marR="121920"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b="0" i="0" u="none" strike="noStrike" cap="none" baseline="0">
                          <a:solidFill>
                            <a:schemeClr val="dk1"/>
                          </a:solidFill>
                          <a:latin typeface="Arial" panose="020B0604020202020204" pitchFamily="34" charset="0"/>
                          <a:ea typeface="+mn-ea"/>
                          <a:cs typeface="Arial" panose="020B0604020202020204" pitchFamily="34" charset="0"/>
                          <a:sym typeface="Arial"/>
                        </a:rPr>
                        <a:t>108 (31)</a:t>
                      </a:r>
                      <a:endParaRPr lang="en-US" sz="12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121920" marR="121920"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39070267"/>
                  </a:ext>
                </a:extLst>
              </a:tr>
              <a:tr h="28639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a:solidFill>
                            <a:schemeClr val="tx1"/>
                          </a:solidFill>
                          <a:latin typeface="Arial" panose="020B0604020202020204" pitchFamily="34" charset="0"/>
                          <a:cs typeface="Arial" panose="020B0604020202020204" pitchFamily="34" charset="0"/>
                        </a:rPr>
                        <a:t>Leading to dose interruption</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0</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60 (17)</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36537271"/>
                  </a:ext>
                </a:extLst>
              </a:tr>
              <a:tr h="28639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a:solidFill>
                            <a:schemeClr val="tx1"/>
                          </a:solidFill>
                          <a:latin typeface="Arial" panose="020B0604020202020204" pitchFamily="34" charset="0"/>
                          <a:cs typeface="Arial" panose="020B0604020202020204" pitchFamily="34" charset="0"/>
                        </a:rPr>
                        <a:t>Leading to dose reduction</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1 (0.3)</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45 (13)</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95095390"/>
                  </a:ext>
                </a:extLst>
              </a:tr>
              <a:tr h="28639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a:solidFill>
                            <a:schemeClr val="tx1"/>
                          </a:solidFill>
                          <a:latin typeface="Arial" panose="020B0604020202020204" pitchFamily="34" charset="0"/>
                          <a:cs typeface="Arial" panose="020B0604020202020204" pitchFamily="34" charset="0"/>
                        </a:rPr>
                        <a:t>Leading to dose discontinuation</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0</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1 (0.3)</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132826"/>
                  </a:ext>
                </a:extLst>
              </a:tr>
              <a:tr h="30309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1">
                          <a:solidFill>
                            <a:schemeClr val="tx1"/>
                          </a:solidFill>
                          <a:latin typeface="Arial" panose="020B0604020202020204" pitchFamily="34" charset="0"/>
                          <a:cs typeface="Arial" panose="020B0604020202020204" pitchFamily="34" charset="0"/>
                        </a:rPr>
                        <a:t>G-CSF usage, n (%)</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ase"/>
                      <a:endParaRPr lang="en-US" sz="1200" b="0" i="0">
                        <a:solidFill>
                          <a:srgbClr val="000000"/>
                        </a:solidFill>
                        <a:effectLst/>
                        <a:latin typeface="Arial" panose="020B0604020202020204" pitchFamily="34" charset="0"/>
                        <a:cs typeface="Arial" panose="020B0604020202020204" pitchFamily="34" charset="0"/>
                      </a:endParaRPr>
                    </a:p>
                  </a:txBody>
                  <a:tcPr marL="121920" marR="121920"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ase"/>
                      <a:endParaRPr lang="en-US" sz="1200" b="0" i="0">
                        <a:solidFill>
                          <a:srgbClr val="000000"/>
                        </a:solidFill>
                        <a:effectLst/>
                        <a:latin typeface="Arial" panose="020B0604020202020204" pitchFamily="34" charset="0"/>
                        <a:cs typeface="Arial" panose="020B0604020202020204" pitchFamily="34" charset="0"/>
                      </a:endParaRPr>
                    </a:p>
                  </a:txBody>
                  <a:tcPr marL="121920" marR="121920"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19686276"/>
                  </a:ext>
                </a:extLst>
              </a:tr>
              <a:tr h="303097">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a:latin typeface="Arial" panose="020B0604020202020204" pitchFamily="34" charset="0"/>
                          <a:cs typeface="Arial" panose="020B0604020202020204" pitchFamily="34" charset="0"/>
                        </a:rPr>
                        <a:t>    On treatment</a:t>
                      </a:r>
                      <a:endParaRPr lang="en-GB" sz="1200" b="0">
                        <a:solidFill>
                          <a:schemeClr val="tx1"/>
                        </a:solidFill>
                        <a:latin typeface="Arial" panose="020B0604020202020204" pitchFamily="34" charset="0"/>
                        <a:cs typeface="Arial" panose="020B0604020202020204" pitchFamily="34" charset="0"/>
                      </a:endParaRP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ase"/>
                      <a:r>
                        <a:rPr lang="en-US" sz="1200" b="0" i="0">
                          <a:solidFill>
                            <a:srgbClr val="000000"/>
                          </a:solidFill>
                          <a:effectLst/>
                          <a:latin typeface="Arial" panose="020B0604020202020204" pitchFamily="34" charset="0"/>
                          <a:cs typeface="Arial" panose="020B0604020202020204" pitchFamily="34" charset="0"/>
                        </a:rPr>
                        <a:t>10 (3)</a:t>
                      </a:r>
                    </a:p>
                  </a:txBody>
                  <a:tcPr marL="121920" marR="121920"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ase"/>
                      <a:r>
                        <a:rPr lang="en-US" sz="1200" b="0" i="0">
                          <a:solidFill>
                            <a:srgbClr val="000000"/>
                          </a:solidFill>
                          <a:effectLst/>
                          <a:latin typeface="Arial" panose="020B0604020202020204" pitchFamily="34" charset="0"/>
                          <a:cs typeface="Arial" panose="020B0604020202020204" pitchFamily="34" charset="0"/>
                        </a:rPr>
                        <a:t>81 (22)</a:t>
                      </a:r>
                    </a:p>
                  </a:txBody>
                  <a:tcPr marL="121920" marR="121920"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490681978"/>
                  </a:ext>
                </a:extLst>
              </a:tr>
              <a:tr h="30309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a:latin typeface="Arial" panose="020B0604020202020204" pitchFamily="34" charset="0"/>
                          <a:cs typeface="Arial" panose="020B0604020202020204" pitchFamily="34" charset="0"/>
                        </a:rPr>
                        <a:t>    Post-treatment</a:t>
                      </a:r>
                      <a:r>
                        <a:rPr lang="en-US" sz="1200" b="0" baseline="30000" noProof="0">
                          <a:solidFill>
                            <a:schemeClr val="tx1"/>
                          </a:solidFill>
                          <a:latin typeface="Arial" panose="020B0604020202020204" pitchFamily="34" charset="0"/>
                          <a:cs typeface="Arial" panose="020B0604020202020204" pitchFamily="34" charset="0"/>
                        </a:rPr>
                        <a:t>†</a:t>
                      </a:r>
                      <a:endParaRPr lang="en-GB" sz="1200" b="0">
                        <a:solidFill>
                          <a:schemeClr val="tx1"/>
                        </a:solidFill>
                        <a:highlight>
                          <a:srgbClr val="00FFFF"/>
                        </a:highlight>
                        <a:latin typeface="Arial" panose="020B0604020202020204" pitchFamily="34" charset="0"/>
                        <a:cs typeface="Arial" panose="020B0604020202020204" pitchFamily="34" charset="0"/>
                      </a:endParaRP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lvl="0" algn="ctr">
                        <a:buNone/>
                      </a:pPr>
                      <a:r>
                        <a:rPr lang="en-US" sz="1200" b="0" i="0">
                          <a:solidFill>
                            <a:srgbClr val="000000"/>
                          </a:solidFill>
                          <a:effectLst/>
                          <a:latin typeface="Arial" panose="020B0604020202020204" pitchFamily="34" charset="0"/>
                          <a:cs typeface="Arial" panose="020B0604020202020204" pitchFamily="34" charset="0"/>
                        </a:rPr>
                        <a:t>1 (0.3)</a:t>
                      </a:r>
                    </a:p>
                  </a:txBody>
                  <a:tcPr marL="121920" marR="121920" marT="60960" marB="6096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lvl="0" algn="ctr">
                        <a:buNone/>
                      </a:pPr>
                      <a:r>
                        <a:rPr lang="en-US" sz="1200" b="0" i="0">
                          <a:solidFill>
                            <a:srgbClr val="000000"/>
                          </a:solidFill>
                          <a:effectLst/>
                          <a:latin typeface="Arial" panose="020B0604020202020204" pitchFamily="34" charset="0"/>
                          <a:cs typeface="Arial" panose="020B0604020202020204" pitchFamily="34" charset="0"/>
                        </a:rPr>
                        <a:t>30 (8)</a:t>
                      </a:r>
                    </a:p>
                  </a:txBody>
                  <a:tcPr marL="121920" marR="121920"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488137328"/>
                  </a:ext>
                </a:extLst>
              </a:tr>
            </a:tbl>
          </a:graphicData>
        </a:graphic>
      </p:graphicFrame>
      <p:graphicFrame>
        <p:nvGraphicFramePr>
          <p:cNvPr id="2" name="Table 1">
            <a:extLst>
              <a:ext uri="{FF2B5EF4-FFF2-40B4-BE49-F238E27FC236}">
                <a16:creationId xmlns:a16="http://schemas.microsoft.com/office/drawing/2014/main" id="{D720BB74-9258-6C8A-F866-CB42722DBEFD}"/>
              </a:ext>
            </a:extLst>
          </p:cNvPr>
          <p:cNvGraphicFramePr>
            <a:graphicFrameLocks noGrp="1"/>
          </p:cNvGraphicFramePr>
          <p:nvPr>
            <p:extLst>
              <p:ext uri="{D42A27DB-BD31-4B8C-83A1-F6EECF244321}">
                <p14:modId xmlns:p14="http://schemas.microsoft.com/office/powerpoint/2010/main" val="3769371001"/>
              </p:ext>
            </p:extLst>
          </p:nvPr>
        </p:nvGraphicFramePr>
        <p:xfrm>
          <a:off x="6477000" y="1851890"/>
          <a:ext cx="4140000" cy="3179995"/>
        </p:xfrm>
        <a:graphic>
          <a:graphicData uri="http://schemas.openxmlformats.org/drawingml/2006/table">
            <a:tbl>
              <a:tblPr firstRow="1" bandRow="1"/>
              <a:tblGrid>
                <a:gridCol w="2268000">
                  <a:extLst>
                    <a:ext uri="{9D8B030D-6E8A-4147-A177-3AD203B41FA5}">
                      <a16:colId xmlns:a16="http://schemas.microsoft.com/office/drawing/2014/main" val="1196419341"/>
                    </a:ext>
                  </a:extLst>
                </a:gridCol>
                <a:gridCol w="936000">
                  <a:extLst>
                    <a:ext uri="{9D8B030D-6E8A-4147-A177-3AD203B41FA5}">
                      <a16:colId xmlns:a16="http://schemas.microsoft.com/office/drawing/2014/main" val="3468723691"/>
                    </a:ext>
                  </a:extLst>
                </a:gridCol>
                <a:gridCol w="936000">
                  <a:extLst>
                    <a:ext uri="{9D8B030D-6E8A-4147-A177-3AD203B41FA5}">
                      <a16:colId xmlns:a16="http://schemas.microsoft.com/office/drawing/2014/main" val="3701918551"/>
                    </a:ext>
                  </a:extLst>
                </a:gridCol>
              </a:tblGrid>
              <a:tr h="504000">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a:lnSpc>
                          <a:spcPct val="100000"/>
                        </a:lnSpc>
                        <a:spcBef>
                          <a:spcPts val="0"/>
                        </a:spcBef>
                        <a:spcAft>
                          <a:spcPts val="0"/>
                        </a:spcAft>
                      </a:pPr>
                      <a:r>
                        <a:rPr lang="en-US" sz="1200" b="1">
                          <a:solidFill>
                            <a:schemeClr val="bg1"/>
                          </a:solidFill>
                          <a:latin typeface="Arial" panose="020B0604020202020204" pitchFamily="34" charset="0"/>
                          <a:cs typeface="Arial" panose="020B0604020202020204" pitchFamily="34" charset="0"/>
                        </a:rPr>
                        <a:t>Stomatitis</a:t>
                      </a:r>
                      <a:r>
                        <a:rPr lang="en-US" sz="1200" b="0" baseline="30000">
                          <a:solidFill>
                            <a:schemeClr val="bg1"/>
                          </a:solidFill>
                          <a:latin typeface="Arial" panose="020B0604020202020204" pitchFamily="34" charset="0"/>
                          <a:cs typeface="Arial" panose="020B0604020202020204" pitchFamily="34" charset="0"/>
                        </a:rPr>
                        <a:t>‡</a:t>
                      </a:r>
                      <a:endParaRPr lang="en-US" sz="1200" b="1">
                        <a:solidFill>
                          <a:schemeClr val="bg1"/>
                        </a:solidFill>
                        <a:latin typeface="Arial" panose="020B0604020202020204" pitchFamily="34" charset="0"/>
                        <a:cs typeface="Arial" panose="020B0604020202020204" pitchFamily="34" charset="0"/>
                      </a:endParaRPr>
                    </a:p>
                  </a:txBody>
                  <a:tcPr marL="45720" marR="45720" marT="0" marB="0" anchor="ctr">
                    <a:lnL w="9525" cap="flat" cmpd="sng" algn="ctr">
                      <a:noFill/>
                      <a:prstDash val="soli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algn="ctr">
                        <a:lnSpc>
                          <a:spcPct val="100000"/>
                        </a:lnSpc>
                        <a:spcBef>
                          <a:spcPts val="0"/>
                        </a:spcBef>
                        <a:spcAft>
                          <a:spcPts val="0"/>
                        </a:spcAft>
                      </a:pPr>
                      <a:r>
                        <a:rPr lang="en-US" sz="1200">
                          <a:solidFill>
                            <a:schemeClr val="bg1"/>
                          </a:solidFill>
                          <a:latin typeface="Arial" panose="020B0604020202020204" pitchFamily="34" charset="0"/>
                          <a:cs typeface="Arial" panose="020B0604020202020204" pitchFamily="34" charset="0"/>
                        </a:rPr>
                        <a:t>Dato-DXd </a:t>
                      </a:r>
                      <a:br>
                        <a:rPr lang="en-US" sz="1200">
                          <a:solidFill>
                            <a:schemeClr val="bg1"/>
                          </a:solidFill>
                          <a:latin typeface="Arial" panose="020B0604020202020204" pitchFamily="34" charset="0"/>
                          <a:cs typeface="Arial" panose="020B0604020202020204" pitchFamily="34" charset="0"/>
                        </a:rPr>
                      </a:br>
                      <a:r>
                        <a:rPr lang="en-US" sz="1200">
                          <a:solidFill>
                            <a:schemeClr val="bg1"/>
                          </a:solidFill>
                          <a:latin typeface="Arial" panose="020B0604020202020204" pitchFamily="34" charset="0"/>
                          <a:cs typeface="Arial" panose="020B0604020202020204" pitchFamily="34" charset="0"/>
                        </a:rPr>
                        <a:t>(n=360)</a:t>
                      </a:r>
                    </a:p>
                  </a:txBody>
                  <a:tcPr marL="45720" marR="4572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81122"/>
                    </a:solidFill>
                  </a:tcPr>
                </a:tc>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algn="ctr">
                        <a:lnSpc>
                          <a:spcPct val="100000"/>
                        </a:lnSpc>
                        <a:spcBef>
                          <a:spcPts val="0"/>
                        </a:spcBef>
                        <a:spcAft>
                          <a:spcPts val="0"/>
                        </a:spcAft>
                      </a:pPr>
                      <a:r>
                        <a:rPr lang="en-US" sz="1200">
                          <a:solidFill>
                            <a:schemeClr val="bg1"/>
                          </a:solidFill>
                          <a:latin typeface="Arial" panose="020B0604020202020204" pitchFamily="34" charset="0"/>
                          <a:cs typeface="Arial" panose="020B0604020202020204" pitchFamily="34" charset="0"/>
                        </a:rPr>
                        <a:t>ICC </a:t>
                      </a:r>
                      <a:br>
                        <a:rPr lang="en-US" sz="1200">
                          <a:solidFill>
                            <a:schemeClr val="bg1"/>
                          </a:solidFill>
                          <a:latin typeface="Arial" panose="020B0604020202020204" pitchFamily="34" charset="0"/>
                          <a:cs typeface="Arial" panose="020B0604020202020204" pitchFamily="34" charset="0"/>
                        </a:rPr>
                      </a:br>
                      <a:r>
                        <a:rPr lang="en-US" sz="1200">
                          <a:solidFill>
                            <a:schemeClr val="bg1"/>
                          </a:solidFill>
                          <a:latin typeface="Arial" panose="020B0604020202020204" pitchFamily="34" charset="0"/>
                          <a:cs typeface="Arial" panose="020B0604020202020204" pitchFamily="34" charset="0"/>
                        </a:rPr>
                        <a:t>(n=351)</a:t>
                      </a:r>
                    </a:p>
                  </a:txBody>
                  <a:tcPr marL="45720" marR="45720" marT="0" marB="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F74C7"/>
                    </a:solidFill>
                  </a:tcPr>
                </a:tc>
                <a:extLst>
                  <a:ext uri="{0D108BD9-81ED-4DB2-BD59-A6C34878D82A}">
                    <a16:rowId xmlns:a16="http://schemas.microsoft.com/office/drawing/2014/main" val="2504197193"/>
                  </a:ext>
                </a:extLst>
              </a:tr>
              <a:tr h="460800">
                <a:tc gridSpan="3">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noProof="0">
                          <a:solidFill>
                            <a:schemeClr val="tx1"/>
                          </a:solidFill>
                          <a:latin typeface="Arial" panose="020B0604020202020204" pitchFamily="34" charset="0"/>
                          <a:cs typeface="Arial" panose="020B0604020202020204" pitchFamily="34" charset="0"/>
                        </a:rPr>
                        <a:t>Treatment-related stomatitis</a:t>
                      </a:r>
                      <a:r>
                        <a:rPr lang="en-US" sz="1200" b="0" baseline="30000">
                          <a:solidFill>
                            <a:schemeClr val="tx1"/>
                          </a:solidFill>
                          <a:latin typeface="Arial" panose="020B0604020202020204" pitchFamily="34" charset="0"/>
                          <a:cs typeface="Arial" panose="020B0604020202020204" pitchFamily="34" charset="0"/>
                        </a:rPr>
                        <a:t>‡</a:t>
                      </a:r>
                      <a:r>
                        <a:rPr lang="en-US" sz="1200" b="1">
                          <a:solidFill>
                            <a:schemeClr val="tx1"/>
                          </a:solidFill>
                          <a:latin typeface="Arial" panose="020B0604020202020204" pitchFamily="34" charset="0"/>
                          <a:cs typeface="Arial" panose="020B0604020202020204" pitchFamily="34" charset="0"/>
                        </a:rPr>
                        <a:t>, n (%)</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pPr lvl="0" algn="ctr">
                        <a:lnSpc>
                          <a:spcPct val="100000"/>
                        </a:lnSpc>
                        <a:spcBef>
                          <a:spcPts val="0"/>
                        </a:spcBef>
                        <a:spcAft>
                          <a:spcPts val="0"/>
                        </a:spcAft>
                        <a:buNone/>
                      </a:pPr>
                      <a:endParaRPr lang="en-US" sz="1200" b="0" i="0" u="none" strike="noStrike" noProof="0">
                        <a:solidFill>
                          <a:srgbClr val="000000"/>
                        </a:solidFill>
                        <a:effectLst/>
                        <a:latin typeface="Arial" panose="020B0604020202020204" pitchFamily="34" charset="0"/>
                        <a:cs typeface="Arial" panose="020B0604020202020204" pitchFamily="34" charset="0"/>
                      </a:endParaRPr>
                    </a:p>
                  </a:txBody>
                  <a:tcPr marL="121920" marR="121920" marT="60960" marB="60960" anchor="ctr">
                    <a:lnL>
                      <a:noFill/>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pPr lvl="0" algn="ctr">
                        <a:lnSpc>
                          <a:spcPct val="100000"/>
                        </a:lnSpc>
                        <a:spcBef>
                          <a:spcPts val="0"/>
                        </a:spcBef>
                        <a:spcAft>
                          <a:spcPts val="0"/>
                        </a:spcAft>
                        <a:buNone/>
                      </a:pPr>
                      <a:endParaRPr lang="en-US" sz="1200" b="0" i="0" u="none" strike="noStrike" noProof="0">
                        <a:solidFill>
                          <a:srgbClr val="000000"/>
                        </a:solidFill>
                        <a:effectLst/>
                        <a:latin typeface="Arial" panose="020B0604020202020204" pitchFamily="34" charset="0"/>
                        <a:cs typeface="Arial" panose="020B0604020202020204" pitchFamily="34" charset="0"/>
                      </a:endParaRPr>
                    </a:p>
                  </a:txBody>
                  <a:tcPr marL="121920" marR="121920" marT="60960" marB="6096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861783267"/>
                  </a:ext>
                </a:extLst>
              </a:tr>
              <a:tr h="443039">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a:solidFill>
                            <a:schemeClr val="tx1"/>
                          </a:solidFill>
                          <a:latin typeface="Arial" panose="020B0604020202020204" pitchFamily="34" charset="0"/>
                          <a:cs typeface="Arial" panose="020B0604020202020204" pitchFamily="34" charset="0"/>
                        </a:rPr>
                        <a:t>Any grade</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a:solidFill>
                            <a:srgbClr val="000000"/>
                          </a:solidFill>
                          <a:effectLst/>
                          <a:latin typeface="Arial" panose="020B0604020202020204" pitchFamily="34" charset="0"/>
                          <a:ea typeface="Open Sans" panose="020B0606030504020204" pitchFamily="34" charset="0"/>
                          <a:cs typeface="Arial" panose="020B0604020202020204" pitchFamily="34" charset="0"/>
                        </a:rPr>
                        <a:t>180 (50)</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a:solidFill>
                            <a:srgbClr val="000000"/>
                          </a:solidFill>
                          <a:effectLst/>
                          <a:latin typeface="Arial" panose="020B0604020202020204" pitchFamily="34" charset="0"/>
                          <a:ea typeface="Open Sans" panose="020B0606030504020204" pitchFamily="34" charset="0"/>
                          <a:cs typeface="Arial" panose="020B0604020202020204" pitchFamily="34" charset="0"/>
                        </a:rPr>
                        <a:t>46 (13)</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138549836"/>
                  </a:ext>
                </a:extLst>
              </a:tr>
              <a:tr h="44303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a:solidFill>
                            <a:schemeClr val="tx1"/>
                          </a:solidFill>
                          <a:latin typeface="Arial" panose="020B0604020202020204" pitchFamily="34" charset="0"/>
                          <a:cs typeface="Arial" panose="020B0604020202020204" pitchFamily="34" charset="0"/>
                        </a:rPr>
                        <a:t>    Grade 3</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a:solidFill>
                            <a:srgbClr val="000000"/>
                          </a:solidFill>
                          <a:effectLst/>
                          <a:latin typeface="Arial" panose="020B0604020202020204" pitchFamily="34" charset="0"/>
                          <a:ea typeface="Open Sans" panose="020B0606030504020204" pitchFamily="34" charset="0"/>
                          <a:cs typeface="Arial" panose="020B0604020202020204" pitchFamily="34" charset="0"/>
                        </a:rPr>
                        <a:t>23 (6)</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a:solidFill>
                            <a:srgbClr val="000000"/>
                          </a:solidFill>
                          <a:effectLst/>
                          <a:latin typeface="Arial" panose="020B0604020202020204" pitchFamily="34" charset="0"/>
                          <a:ea typeface="Open Sans" panose="020B0606030504020204" pitchFamily="34" charset="0"/>
                          <a:cs typeface="Arial" panose="020B0604020202020204" pitchFamily="34" charset="0"/>
                        </a:rPr>
                        <a:t>9 (3)</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55182886"/>
                  </a:ext>
                </a:extLst>
              </a:tr>
              <a:tr h="44303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a:solidFill>
                            <a:schemeClr val="tx1"/>
                          </a:solidFill>
                          <a:latin typeface="Arial" panose="020B0604020202020204" pitchFamily="34" charset="0"/>
                          <a:cs typeface="Arial" panose="020B0604020202020204" pitchFamily="34" charset="0"/>
                        </a:rPr>
                        <a:t>Leading to dose interruption</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5 (1)</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3 (1)</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2294177"/>
                  </a:ext>
                </a:extLst>
              </a:tr>
              <a:tr h="44303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a:solidFill>
                            <a:schemeClr val="tx1"/>
                          </a:solidFill>
                          <a:latin typeface="Arial" panose="020B0604020202020204" pitchFamily="34" charset="0"/>
                          <a:cs typeface="Arial" panose="020B0604020202020204" pitchFamily="34" charset="0"/>
                        </a:rPr>
                        <a:t>Leading to dose reduction</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kern="1200">
                          <a:solidFill>
                            <a:schemeClr val="tx1"/>
                          </a:solidFill>
                          <a:effectLst/>
                          <a:latin typeface="Arial" panose="020B0604020202020204" pitchFamily="34" charset="0"/>
                          <a:ea typeface="+mn-ea"/>
                          <a:cs typeface="Arial" panose="020B0604020202020204" pitchFamily="34" charset="0"/>
                        </a:rPr>
                        <a:t>44 (12)</a:t>
                      </a:r>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kern="1200">
                          <a:solidFill>
                            <a:schemeClr val="tx1"/>
                          </a:solidFill>
                          <a:effectLst/>
                          <a:latin typeface="Arial" panose="020B0604020202020204" pitchFamily="34" charset="0"/>
                          <a:ea typeface="+mn-ea"/>
                          <a:cs typeface="Arial" panose="020B0604020202020204" pitchFamily="34" charset="0"/>
                        </a:rPr>
                        <a:t>5 (1)</a:t>
                      </a:r>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21992066"/>
                  </a:ext>
                </a:extLst>
              </a:tr>
              <a:tr h="44303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a:solidFill>
                            <a:schemeClr val="tx1"/>
                          </a:solidFill>
                          <a:latin typeface="Arial" panose="020B0604020202020204" pitchFamily="34" charset="0"/>
                          <a:cs typeface="Arial" panose="020B0604020202020204" pitchFamily="34" charset="0"/>
                        </a:rPr>
                        <a:t>Leading to dose discontinuation</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1 (0.3)</a:t>
                      </a:r>
                    </a:p>
                  </a:txBody>
                  <a:tcPr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0</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99909247"/>
                  </a:ext>
                </a:extLst>
              </a:tr>
            </a:tbl>
          </a:graphicData>
        </a:graphic>
      </p:graphicFrame>
      <p:sp>
        <p:nvSpPr>
          <p:cNvPr id="6" name="TextBox 5">
            <a:extLst>
              <a:ext uri="{FF2B5EF4-FFF2-40B4-BE49-F238E27FC236}">
                <a16:creationId xmlns:a16="http://schemas.microsoft.com/office/drawing/2014/main" id="{C9533AF8-1680-37F7-D7BE-53356425325A}"/>
              </a:ext>
            </a:extLst>
          </p:cNvPr>
          <p:cNvSpPr txBox="1"/>
          <p:nvPr/>
        </p:nvSpPr>
        <p:spPr>
          <a:xfrm>
            <a:off x="1389744" y="5961297"/>
            <a:ext cx="8584250" cy="784830"/>
          </a:xfrm>
          <a:prstGeom prst="rect">
            <a:avLst/>
          </a:prstGeom>
          <a:noFill/>
        </p:spPr>
        <p:txBody>
          <a:bodyPr wrap="square" rtlCol="0">
            <a:spAutoFit/>
          </a:bodyPr>
          <a:lstStyle/>
          <a:p>
            <a:pPr>
              <a:defRPr/>
            </a:pPr>
            <a:r>
              <a:rPr lang="en-US" sz="900">
                <a:solidFill>
                  <a:srgbClr val="000000"/>
                </a:solidFill>
              </a:rPr>
              <a:t>*Neutropenia includes the preferred terms neutropenia and neutrophil count decreased. Treatment-related febrile neutropenia occurred in 0 patients in the Dato-</a:t>
            </a:r>
            <a:r>
              <a:rPr lang="en-US" sz="900" err="1">
                <a:solidFill>
                  <a:srgbClr val="000000"/>
                </a:solidFill>
              </a:rPr>
              <a:t>DXd</a:t>
            </a:r>
            <a:r>
              <a:rPr lang="en-US" sz="900">
                <a:solidFill>
                  <a:srgbClr val="000000"/>
                </a:solidFill>
              </a:rPr>
              <a:t> arm and 8 patients (2.3%; all grade ≥3) in the ICC arm. </a:t>
            </a:r>
            <a:r>
              <a:rPr lang="en-US" sz="900" baseline="30000">
                <a:solidFill>
                  <a:srgbClr val="000000"/>
                </a:solidFill>
              </a:rPr>
              <a:t>†</a:t>
            </a:r>
            <a:r>
              <a:rPr lang="en-US" sz="900">
                <a:solidFill>
                  <a:srgbClr val="000000"/>
                </a:solidFill>
              </a:rPr>
              <a:t>Administered after discontinuation of study treatment. </a:t>
            </a:r>
            <a:r>
              <a:rPr lang="en-US" sz="900" baseline="30000">
                <a:solidFill>
                  <a:srgbClr val="000000"/>
                </a:solidFill>
              </a:rPr>
              <a:t>‡</a:t>
            </a:r>
            <a:r>
              <a:rPr lang="en-US" sz="900">
                <a:solidFill>
                  <a:srgbClr val="000000"/>
                </a:solidFill>
              </a:rPr>
              <a:t>As part of the Oral Care Protocol specified in the study protocol, daily use of prophylaxis with a steroid-containing mouthwash (e.g., dexamethasone oral solution or a similar mouthwash regimen using an alternative steroid advocated by institutional/local guidelines) was highly recommended.</a:t>
            </a:r>
          </a:p>
          <a:p>
            <a:pPr>
              <a:defRPr/>
            </a:pPr>
            <a:r>
              <a:rPr lang="en-US" sz="900" dirty="0">
                <a:solidFill>
                  <a:srgbClr val="000000"/>
                </a:solidFill>
              </a:rPr>
              <a:t>Bardia</a:t>
            </a:r>
            <a:r>
              <a:rPr lang="en-US" sz="900">
                <a:solidFill>
                  <a:srgbClr val="000000"/>
                </a:solidFill>
              </a:rPr>
              <a:t> A, et al. ESMO 2023. Abstract LBA11.</a:t>
            </a:r>
          </a:p>
        </p:txBody>
      </p:sp>
    </p:spTree>
    <p:extLst>
      <p:ext uri="{BB962C8B-B14F-4D97-AF65-F5344CB8AC3E}">
        <p14:creationId xmlns:p14="http://schemas.microsoft.com/office/powerpoint/2010/main" val="14386757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8516CD-A326-BBA8-5046-0CFA0C4F5EEB}"/>
              </a:ext>
            </a:extLst>
          </p:cNvPr>
          <p:cNvSpPr>
            <a:spLocks noGrp="1"/>
          </p:cNvSpPr>
          <p:nvPr>
            <p:ph type="title"/>
          </p:nvPr>
        </p:nvSpPr>
        <p:spPr>
          <a:xfrm>
            <a:off x="838200" y="152400"/>
            <a:ext cx="10515600" cy="1325563"/>
          </a:xfrm>
        </p:spPr>
        <p:txBody>
          <a:bodyPr>
            <a:normAutofit/>
          </a:bodyPr>
          <a:lstStyle/>
          <a:p>
            <a:r>
              <a:rPr lang="en-US" sz="3200" dirty="0"/>
              <a:t>TROPION-Breast01: Adverse Events of Special Interest With </a:t>
            </a:r>
            <a:r>
              <a:rPr lang="en-US" sz="3200" dirty="0" err="1"/>
              <a:t>Datopotamab</a:t>
            </a:r>
            <a:r>
              <a:rPr lang="en-US" sz="3200" dirty="0"/>
              <a:t> Deruxtecan</a:t>
            </a:r>
          </a:p>
        </p:txBody>
      </p:sp>
      <p:sp>
        <p:nvSpPr>
          <p:cNvPr id="4" name="TextBox 3">
            <a:extLst>
              <a:ext uri="{FF2B5EF4-FFF2-40B4-BE49-F238E27FC236}">
                <a16:creationId xmlns:a16="http://schemas.microsoft.com/office/drawing/2014/main" id="{F0BAA117-F678-C18E-74FC-BA49F680374B}"/>
              </a:ext>
            </a:extLst>
          </p:cNvPr>
          <p:cNvSpPr txBox="1"/>
          <p:nvPr/>
        </p:nvSpPr>
        <p:spPr>
          <a:xfrm>
            <a:off x="1371600" y="6320952"/>
            <a:ext cx="9601200" cy="246221"/>
          </a:xfrm>
          <a:prstGeom prst="rect">
            <a:avLst/>
          </a:prstGeom>
          <a:noFill/>
        </p:spPr>
        <p:txBody>
          <a:bodyPr wrap="square" rtlCol="0">
            <a:spAutoFit/>
          </a:bodyPr>
          <a:lstStyle/>
          <a:p>
            <a:r>
              <a:rPr lang="en-US" sz="1000" dirty="0">
                <a:solidFill>
                  <a:schemeClr val="tx1"/>
                </a:solidFill>
              </a:rPr>
              <a:t>Bardia</a:t>
            </a:r>
            <a:r>
              <a:rPr lang="en-US" sz="1000">
                <a:solidFill>
                  <a:schemeClr val="tx1"/>
                </a:solidFill>
              </a:rPr>
              <a:t> A, et al. </a:t>
            </a:r>
            <a:r>
              <a:rPr lang="en-US" sz="1000" i="1">
                <a:solidFill>
                  <a:schemeClr val="tx1"/>
                </a:solidFill>
              </a:rPr>
              <a:t>J Clin Oncol. </a:t>
            </a:r>
            <a:r>
              <a:rPr lang="en-US" sz="1000">
                <a:solidFill>
                  <a:schemeClr val="tx1"/>
                </a:solidFill>
              </a:rPr>
              <a:t>2024;42(19):2281-2294.</a:t>
            </a:r>
          </a:p>
        </p:txBody>
      </p:sp>
      <p:pic>
        <p:nvPicPr>
          <p:cNvPr id="8" name="Picture 7">
            <a:extLst>
              <a:ext uri="{FF2B5EF4-FFF2-40B4-BE49-F238E27FC236}">
                <a16:creationId xmlns:a16="http://schemas.microsoft.com/office/drawing/2014/main" id="{9078071B-76EA-F4AD-746E-E813012D53A2}"/>
              </a:ext>
            </a:extLst>
          </p:cNvPr>
          <p:cNvPicPr>
            <a:picLocks noChangeAspect="1"/>
          </p:cNvPicPr>
          <p:nvPr/>
        </p:nvPicPr>
        <p:blipFill>
          <a:blip r:embed="rId3"/>
          <a:srcRect t="969"/>
          <a:stretch/>
        </p:blipFill>
        <p:spPr>
          <a:xfrm>
            <a:off x="2159428" y="1371600"/>
            <a:ext cx="7738920" cy="4625664"/>
          </a:xfrm>
          <a:prstGeom prst="rect">
            <a:avLst/>
          </a:prstGeom>
        </p:spPr>
      </p:pic>
      <p:sp>
        <p:nvSpPr>
          <p:cNvPr id="5" name="Rectangle 4">
            <a:extLst>
              <a:ext uri="{FF2B5EF4-FFF2-40B4-BE49-F238E27FC236}">
                <a16:creationId xmlns:a16="http://schemas.microsoft.com/office/drawing/2014/main" id="{59FBE817-1EC6-F7BA-36AE-DA0783D93E11}"/>
              </a:ext>
            </a:extLst>
          </p:cNvPr>
          <p:cNvSpPr/>
          <p:nvPr/>
        </p:nvSpPr>
        <p:spPr>
          <a:xfrm>
            <a:off x="2077639" y="3501915"/>
            <a:ext cx="7820709" cy="2495349"/>
          </a:xfrm>
          <a:prstGeom prst="rect">
            <a:avLst/>
          </a:prstGeom>
          <a:noFill/>
          <a:ln w="25400">
            <a:solidFill>
              <a:schemeClr val="bg1"/>
            </a:solidFill>
          </a:ln>
          <a:effectLst>
            <a:glow rad="76800">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41317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4C457D-3812-5A35-F09F-344E83FEBAB0}"/>
              </a:ext>
            </a:extLst>
          </p:cNvPr>
          <p:cNvPicPr>
            <a:picLocks noChangeAspect="1"/>
          </p:cNvPicPr>
          <p:nvPr/>
        </p:nvPicPr>
        <p:blipFill>
          <a:blip r:embed="rId3"/>
          <a:stretch>
            <a:fillRect/>
          </a:stretch>
        </p:blipFill>
        <p:spPr>
          <a:xfrm>
            <a:off x="4513854" y="2377440"/>
            <a:ext cx="3164292" cy="3038627"/>
          </a:xfrm>
          <a:prstGeom prst="rect">
            <a:avLst/>
          </a:prstGeom>
        </p:spPr>
      </p:pic>
      <p:sp>
        <p:nvSpPr>
          <p:cNvPr id="2" name="Title 1">
            <a:extLst>
              <a:ext uri="{FF2B5EF4-FFF2-40B4-BE49-F238E27FC236}">
                <a16:creationId xmlns:a16="http://schemas.microsoft.com/office/drawing/2014/main" id="{BB608317-F2FF-F9B0-D380-DD3885038A14}"/>
              </a:ext>
            </a:extLst>
          </p:cNvPr>
          <p:cNvSpPr>
            <a:spLocks noGrp="1"/>
          </p:cNvSpPr>
          <p:nvPr>
            <p:ph type="title"/>
          </p:nvPr>
        </p:nvSpPr>
        <p:spPr/>
        <p:txBody>
          <a:bodyPr/>
          <a:lstStyle/>
          <a:p>
            <a:r>
              <a:rPr lang="en-US" dirty="0"/>
              <a:t>Sacituzumab </a:t>
            </a:r>
            <a:r>
              <a:rPr lang="en-US" dirty="0" err="1"/>
              <a:t>Tirumotecan</a:t>
            </a:r>
            <a:r>
              <a:rPr lang="en-US" dirty="0"/>
              <a:t> (Sac-TMT)</a:t>
            </a:r>
          </a:p>
        </p:txBody>
      </p:sp>
      <p:sp>
        <p:nvSpPr>
          <p:cNvPr id="3" name="Content Placeholder 2">
            <a:extLst>
              <a:ext uri="{FF2B5EF4-FFF2-40B4-BE49-F238E27FC236}">
                <a16:creationId xmlns:a16="http://schemas.microsoft.com/office/drawing/2014/main" id="{F7353A31-C314-98B0-DEF8-AD0ACC10C27E}"/>
              </a:ext>
            </a:extLst>
          </p:cNvPr>
          <p:cNvSpPr>
            <a:spLocks noGrp="1"/>
          </p:cNvSpPr>
          <p:nvPr>
            <p:ph idx="1"/>
          </p:nvPr>
        </p:nvSpPr>
        <p:spPr>
          <a:xfrm>
            <a:off x="838200" y="1273009"/>
            <a:ext cx="9870195" cy="1027428"/>
          </a:xfrm>
        </p:spPr>
        <p:txBody>
          <a:bodyPr>
            <a:normAutofit/>
          </a:bodyPr>
          <a:lstStyle/>
          <a:p>
            <a:pPr>
              <a:lnSpc>
                <a:spcPct val="100000"/>
              </a:lnSpc>
            </a:pPr>
            <a:r>
              <a:rPr lang="en-US" sz="2400" dirty="0"/>
              <a:t>TROP2 ADC developed with a proprietary </a:t>
            </a:r>
            <a:r>
              <a:rPr lang="en-US" sz="2400" dirty="0" err="1"/>
              <a:t>Kthiol</a:t>
            </a:r>
            <a:r>
              <a:rPr lang="en-US" sz="2400" dirty="0"/>
              <a:t> (pyrimidine-thiol) linker conjugated to a novel topoisomerase I inhibitor at DAR 7.4</a:t>
            </a:r>
          </a:p>
        </p:txBody>
      </p:sp>
      <p:sp>
        <p:nvSpPr>
          <p:cNvPr id="6" name="Rectangle 5">
            <a:extLst>
              <a:ext uri="{FF2B5EF4-FFF2-40B4-BE49-F238E27FC236}">
                <a16:creationId xmlns:a16="http://schemas.microsoft.com/office/drawing/2014/main" id="{F195087A-2149-67B0-52D6-865A93691761}"/>
              </a:ext>
            </a:extLst>
          </p:cNvPr>
          <p:cNvSpPr/>
          <p:nvPr/>
        </p:nvSpPr>
        <p:spPr>
          <a:xfrm>
            <a:off x="603652" y="2377440"/>
            <a:ext cx="3698841" cy="1000021"/>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274320" tIns="91440" rIns="182880" bIns="91440"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1" i="0" strike="noStrike" kern="1200" cap="none" spc="0" normalizeH="0" baseline="0" noProof="0" dirty="0">
                <a:ln>
                  <a:noFill/>
                </a:ln>
                <a:solidFill>
                  <a:srgbClr val="3A3A3A"/>
                </a:solidFill>
                <a:effectLst/>
                <a:uLnTx/>
                <a:uFillTx/>
                <a:latin typeface="Arial" panose="020B0604020202020204" pitchFamily="34" charset="0"/>
                <a:cs typeface="Arial" panose="020B0604020202020204" pitchFamily="34" charset="0"/>
              </a:rPr>
              <a:t>Antibody</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A3A3A"/>
                </a:solidFill>
                <a:effectLst/>
                <a:uLnTx/>
                <a:uFillTx/>
                <a:latin typeface="Arial" panose="020B0604020202020204" pitchFamily="34" charset="0"/>
                <a:cs typeface="Arial" panose="020B0604020202020204" pitchFamily="34" charset="0"/>
              </a:rPr>
              <a:t>hRS7, a recombinant humanized anti-TROP2 antibody with high affinity</a:t>
            </a:r>
          </a:p>
        </p:txBody>
      </p:sp>
      <p:sp>
        <p:nvSpPr>
          <p:cNvPr id="7" name="Rectangle 6">
            <a:extLst>
              <a:ext uri="{FF2B5EF4-FFF2-40B4-BE49-F238E27FC236}">
                <a16:creationId xmlns:a16="http://schemas.microsoft.com/office/drawing/2014/main" id="{610E1ACD-E9A7-7534-21E1-BF991A31D0A2}"/>
              </a:ext>
            </a:extLst>
          </p:cNvPr>
          <p:cNvSpPr/>
          <p:nvPr/>
        </p:nvSpPr>
        <p:spPr>
          <a:xfrm>
            <a:off x="603652" y="3479934"/>
            <a:ext cx="3698841" cy="2260465"/>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274320" tIns="91440" rIns="182880" bIns="91440"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1" i="0" strike="noStrike" kern="1200" cap="none" spc="0" normalizeH="0" baseline="0" noProof="0" dirty="0">
                <a:ln>
                  <a:noFill/>
                </a:ln>
                <a:solidFill>
                  <a:srgbClr val="3A3A3A"/>
                </a:solidFill>
                <a:effectLst/>
                <a:uLnTx/>
                <a:uFillTx/>
                <a:latin typeface="Arial" panose="020B0604020202020204" pitchFamily="34" charset="0"/>
                <a:cs typeface="Arial" panose="020B0604020202020204" pitchFamily="34" charset="0"/>
              </a:rPr>
              <a:t>Linker</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err="1">
                <a:ln>
                  <a:noFill/>
                </a:ln>
                <a:solidFill>
                  <a:srgbClr val="3A3A3A"/>
                </a:solidFill>
                <a:effectLst/>
                <a:uLnTx/>
                <a:uFillTx/>
                <a:latin typeface="Arial" panose="020B0604020202020204" pitchFamily="34" charset="0"/>
                <a:cs typeface="Arial" panose="020B0604020202020204" pitchFamily="34" charset="0"/>
              </a:rPr>
              <a:t>Kthiol</a:t>
            </a:r>
            <a:r>
              <a:rPr kumimoji="0" lang="en-US" sz="1400" b="1" i="0" u="none" strike="noStrike" kern="1200" cap="none" spc="0" normalizeH="0" baseline="0" noProof="0" dirty="0">
                <a:ln>
                  <a:noFill/>
                </a:ln>
                <a:solidFill>
                  <a:srgbClr val="3A3A3A"/>
                </a:solidFill>
                <a:effectLst/>
                <a:uLnTx/>
                <a:uFillTx/>
                <a:latin typeface="Arial" panose="020B0604020202020204" pitchFamily="34" charset="0"/>
                <a:cs typeface="Arial" panose="020B0604020202020204" pitchFamily="34" charset="0"/>
              </a:rPr>
              <a:t> conjugation: </a:t>
            </a:r>
            <a:r>
              <a:rPr kumimoji="0" lang="en-US" sz="1400" b="0" i="0" u="none" strike="noStrike" kern="1200" cap="none" spc="0" normalizeH="0" baseline="0" noProof="0" dirty="0">
                <a:ln>
                  <a:noFill/>
                </a:ln>
                <a:solidFill>
                  <a:srgbClr val="3A3A3A"/>
                </a:solidFill>
                <a:effectLst/>
                <a:uLnTx/>
                <a:uFillTx/>
                <a:latin typeface="Arial" panose="020B0604020202020204" pitchFamily="34" charset="0"/>
                <a:cs typeface="Arial" panose="020B0604020202020204" pitchFamily="34" charset="0"/>
              </a:rPr>
              <a:t>irreversible coupling to improve stability of ADC</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3A3A3A"/>
                </a:solidFill>
                <a:effectLst/>
                <a:uLnTx/>
                <a:uFillTx/>
                <a:latin typeface="Arial" panose="020B0604020202020204" pitchFamily="34" charset="0"/>
                <a:cs typeface="Arial" panose="020B0604020202020204" pitchFamily="34" charset="0"/>
              </a:rPr>
              <a:t>Payload release: </a:t>
            </a:r>
            <a:r>
              <a:rPr kumimoji="0" lang="en-US" sz="1400" b="0" i="0" u="none" strike="noStrike" kern="1200" cap="none" spc="0" normalizeH="0" baseline="0" noProof="0" dirty="0">
                <a:ln>
                  <a:noFill/>
                </a:ln>
                <a:solidFill>
                  <a:srgbClr val="3A3A3A"/>
                </a:solidFill>
                <a:effectLst/>
                <a:uLnTx/>
                <a:uFillTx/>
                <a:latin typeface="Arial" panose="020B0604020202020204" pitchFamily="34" charset="0"/>
                <a:cs typeface="Arial" panose="020B0604020202020204" pitchFamily="34" charset="0"/>
              </a:rPr>
              <a:t>intracellular cleavage and extracellular hydrolysis in TME</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3A3A3A"/>
                </a:solidFill>
                <a:effectLst/>
                <a:uLnTx/>
                <a:uFillTx/>
                <a:latin typeface="Arial" panose="020B0604020202020204" pitchFamily="34" charset="0"/>
                <a:cs typeface="Arial" panose="020B0604020202020204" pitchFamily="34" charset="0"/>
              </a:rPr>
              <a:t>Balanced stability: </a:t>
            </a:r>
            <a:r>
              <a:rPr kumimoji="0" lang="en-US" sz="1400" b="0" i="0" u="none" strike="noStrike" kern="1200" cap="none" spc="0" normalizeH="0" baseline="0" noProof="0" dirty="0">
                <a:ln>
                  <a:noFill/>
                </a:ln>
                <a:solidFill>
                  <a:srgbClr val="3A3A3A"/>
                </a:solidFill>
                <a:effectLst/>
                <a:uLnTx/>
                <a:uFillTx/>
                <a:latin typeface="Arial" panose="020B0604020202020204" pitchFamily="34" charset="0"/>
                <a:cs typeface="Arial" panose="020B0604020202020204" pitchFamily="34" charset="0"/>
              </a:rPr>
              <a:t>balance between efficacy and safety to expand therapeutic window</a:t>
            </a:r>
          </a:p>
        </p:txBody>
      </p:sp>
      <p:sp>
        <p:nvSpPr>
          <p:cNvPr id="10" name="Rectangle 9">
            <a:extLst>
              <a:ext uri="{FF2B5EF4-FFF2-40B4-BE49-F238E27FC236}">
                <a16:creationId xmlns:a16="http://schemas.microsoft.com/office/drawing/2014/main" id="{30367267-6D63-7309-6C91-44AD2E0DB6D9}"/>
              </a:ext>
            </a:extLst>
          </p:cNvPr>
          <p:cNvSpPr/>
          <p:nvPr/>
        </p:nvSpPr>
        <p:spPr>
          <a:xfrm>
            <a:off x="7889509" y="3294576"/>
            <a:ext cx="3698841" cy="2260465"/>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274320" tIns="91440" rIns="182880" bIns="91440"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1" i="0" strike="noStrike" kern="1200" cap="none" spc="0" normalizeH="0" baseline="0" noProof="0" dirty="0">
                <a:ln>
                  <a:noFill/>
                </a:ln>
                <a:solidFill>
                  <a:srgbClr val="3A3A3A"/>
                </a:solidFill>
                <a:effectLst/>
                <a:uLnTx/>
                <a:uFillTx/>
                <a:latin typeface="Arial" panose="020B0604020202020204" pitchFamily="34" charset="0"/>
                <a:cs typeface="Arial" panose="020B0604020202020204" pitchFamily="34" charset="0"/>
              </a:rPr>
              <a:t>Payload</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3A3A3A"/>
                </a:solidFill>
                <a:effectLst/>
                <a:uLnTx/>
                <a:uFillTx/>
                <a:latin typeface="Arial" panose="020B0604020202020204" pitchFamily="34" charset="0"/>
                <a:cs typeface="Arial" panose="020B0604020202020204" pitchFamily="34" charset="0"/>
              </a:rPr>
              <a:t>Novel topo I inhibitor</a:t>
            </a:r>
            <a:r>
              <a:rPr kumimoji="0" lang="en-US" sz="1400" b="0" i="0" u="none" strike="noStrike" kern="1200" cap="none" spc="0" normalizeH="0" baseline="0" noProof="0" dirty="0">
                <a:ln>
                  <a:noFill/>
                </a:ln>
                <a:solidFill>
                  <a:srgbClr val="3A3A3A"/>
                </a:solidFill>
                <a:effectLst/>
                <a:uLnTx/>
                <a:uFillTx/>
                <a:latin typeface="Arial" panose="020B0604020202020204" pitchFamily="34" charset="0"/>
                <a:cs typeface="Arial" panose="020B0604020202020204" pitchFamily="34" charset="0"/>
              </a:rPr>
              <a:t> (a belotecan derivative), highly active</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A3A3A"/>
                </a:solidFill>
                <a:effectLst/>
                <a:uLnTx/>
                <a:uFillTx/>
                <a:latin typeface="Arial" panose="020B0604020202020204" pitchFamily="34" charset="0"/>
                <a:cs typeface="Arial" panose="020B0604020202020204" pitchFamily="34" charset="0"/>
              </a:rPr>
              <a:t>Average </a:t>
            </a:r>
            <a:r>
              <a:rPr kumimoji="0" lang="en-US" sz="1400" b="1" i="0" u="none" strike="noStrike" kern="1200" cap="none" spc="0" normalizeH="0" baseline="0" noProof="0" dirty="0">
                <a:ln>
                  <a:noFill/>
                </a:ln>
                <a:solidFill>
                  <a:srgbClr val="3A3A3A"/>
                </a:solidFill>
                <a:effectLst/>
                <a:uLnTx/>
                <a:uFillTx/>
                <a:latin typeface="Arial" panose="020B0604020202020204" pitchFamily="34" charset="0"/>
                <a:cs typeface="Arial" panose="020B0604020202020204" pitchFamily="34" charset="0"/>
              </a:rPr>
              <a:t>DAR: 7.4 </a:t>
            </a:r>
            <a:r>
              <a:rPr kumimoji="0" lang="en-US" sz="1400" b="0" i="0" u="none" strike="noStrike" kern="1200" cap="none" spc="0" normalizeH="0" baseline="0" noProof="0" dirty="0">
                <a:ln>
                  <a:noFill/>
                </a:ln>
                <a:solidFill>
                  <a:srgbClr val="3A3A3A"/>
                </a:solidFill>
                <a:effectLst/>
                <a:uLnTx/>
                <a:uFillTx/>
                <a:latin typeface="Arial" panose="020B0604020202020204" pitchFamily="34" charset="0"/>
                <a:cs typeface="Arial" panose="020B0604020202020204" pitchFamily="34" charset="0"/>
              </a:rPr>
              <a:t>(range: 7-8)</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3A3A3A"/>
                </a:solidFill>
                <a:effectLst/>
                <a:uLnTx/>
                <a:uFillTx/>
                <a:latin typeface="Arial" panose="020B0604020202020204" pitchFamily="34" charset="0"/>
                <a:cs typeface="Arial" panose="020B0604020202020204" pitchFamily="34" charset="0"/>
              </a:rPr>
              <a:t>Bystander effect</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err="1">
                <a:ln>
                  <a:noFill/>
                </a:ln>
                <a:solidFill>
                  <a:srgbClr val="3A3A3A"/>
                </a:solidFill>
                <a:effectLst/>
                <a:uLnTx/>
                <a:uFillTx/>
                <a:latin typeface="Arial" panose="020B0604020202020204" pitchFamily="34" charset="0"/>
                <a:cs typeface="Arial" panose="020B0604020202020204" pitchFamily="34" charset="0"/>
              </a:rPr>
              <a:t>Methylsulfonyl</a:t>
            </a:r>
            <a:r>
              <a:rPr kumimoji="0" lang="en-US" sz="1400" b="0" i="0" u="none" strike="noStrike" kern="1200" cap="none" spc="0" normalizeH="0" baseline="0" noProof="0" dirty="0">
                <a:ln>
                  <a:noFill/>
                </a:ln>
                <a:solidFill>
                  <a:srgbClr val="3A3A3A"/>
                </a:solidFill>
                <a:effectLst/>
                <a:uLnTx/>
                <a:uFillTx/>
                <a:latin typeface="Arial" panose="020B0604020202020204" pitchFamily="34" charset="0"/>
                <a:cs typeface="Arial" panose="020B0604020202020204" pitchFamily="34" charset="0"/>
              </a:rPr>
              <a:t> derivatization enhances linker stability and toxin permeability</a:t>
            </a:r>
          </a:p>
        </p:txBody>
      </p:sp>
      <p:sp>
        <p:nvSpPr>
          <p:cNvPr id="11" name="Content Placeholder 1047">
            <a:extLst>
              <a:ext uri="{FF2B5EF4-FFF2-40B4-BE49-F238E27FC236}">
                <a16:creationId xmlns:a16="http://schemas.microsoft.com/office/drawing/2014/main" id="{175BF8CA-6C35-D800-7D74-861D47940D30}"/>
              </a:ext>
            </a:extLst>
          </p:cNvPr>
          <p:cNvSpPr txBox="1">
            <a:spLocks/>
          </p:cNvSpPr>
          <p:nvPr/>
        </p:nvSpPr>
        <p:spPr>
          <a:xfrm>
            <a:off x="1295400" y="6096786"/>
            <a:ext cx="10591800" cy="68580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
                <a:srgbClr val="E8931A"/>
              </a:buClr>
              <a:buSzTx/>
              <a:buFont typeface="Arial" panose="020B0604020202020204" pitchFamily="34" charset="0"/>
              <a:buNone/>
              <a:tabLst/>
              <a:defRPr/>
            </a:pPr>
            <a:endParaRPr kumimoji="0" lang="en-US" sz="10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90000"/>
              </a:lnSpc>
              <a:spcBef>
                <a:spcPts val="750"/>
              </a:spcBef>
              <a:spcAft>
                <a:spcPts val="0"/>
              </a:spcAft>
              <a:buClr>
                <a:srgbClr val="E8931A"/>
              </a:buClr>
              <a:buSzTx/>
              <a:buFont typeface="Arial" panose="020B0604020202020204" pitchFamily="34" charset="0"/>
              <a:buNone/>
              <a:tabLst/>
              <a:defRPr/>
            </a:pPr>
            <a:r>
              <a:rPr kumimoji="0" lang="en-US" sz="10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Fang W, et al. </a:t>
            </a:r>
            <a:r>
              <a:rPr kumimoji="0" lang="en-US" sz="1000" b="0" i="1"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J Clin Oncol. </a:t>
            </a:r>
            <a:r>
              <a:rPr kumimoji="0" lang="en-US" sz="10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2024;42(16_suppl):8502.</a:t>
            </a:r>
          </a:p>
        </p:txBody>
      </p:sp>
      <p:cxnSp>
        <p:nvCxnSpPr>
          <p:cNvPr id="17" name="Elbow Connector 16">
            <a:extLst>
              <a:ext uri="{FF2B5EF4-FFF2-40B4-BE49-F238E27FC236}">
                <a16:creationId xmlns:a16="http://schemas.microsoft.com/office/drawing/2014/main" id="{11455C69-83AD-A426-B096-E95BF214A902}"/>
              </a:ext>
            </a:extLst>
          </p:cNvPr>
          <p:cNvCxnSpPr>
            <a:cxnSpLocks/>
            <a:stCxn id="6" idx="3"/>
          </p:cNvCxnSpPr>
          <p:nvPr/>
        </p:nvCxnSpPr>
        <p:spPr>
          <a:xfrm>
            <a:off x="4302493" y="2877451"/>
            <a:ext cx="790207" cy="335649"/>
          </a:xfrm>
          <a:prstGeom prst="bentConnector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Elbow Connector 19">
            <a:extLst>
              <a:ext uri="{FF2B5EF4-FFF2-40B4-BE49-F238E27FC236}">
                <a16:creationId xmlns:a16="http://schemas.microsoft.com/office/drawing/2014/main" id="{90299AF7-1A30-8E01-1716-57C74A178D4E}"/>
              </a:ext>
            </a:extLst>
          </p:cNvPr>
          <p:cNvCxnSpPr>
            <a:cxnSpLocks/>
          </p:cNvCxnSpPr>
          <p:nvPr/>
        </p:nvCxnSpPr>
        <p:spPr>
          <a:xfrm>
            <a:off x="4302493" y="4135626"/>
            <a:ext cx="1451729" cy="601474"/>
          </a:xfrm>
          <a:prstGeom prst="bentConnector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Elbow Connector 22">
            <a:extLst>
              <a:ext uri="{FF2B5EF4-FFF2-40B4-BE49-F238E27FC236}">
                <a16:creationId xmlns:a16="http://schemas.microsoft.com/office/drawing/2014/main" id="{4AB0BD62-2C04-D5F7-33C6-62993A86A4A1}"/>
              </a:ext>
            </a:extLst>
          </p:cNvPr>
          <p:cNvCxnSpPr>
            <a:cxnSpLocks/>
          </p:cNvCxnSpPr>
          <p:nvPr/>
        </p:nvCxnSpPr>
        <p:spPr>
          <a:xfrm flipV="1">
            <a:off x="6908800" y="3698223"/>
            <a:ext cx="980709" cy="475503"/>
          </a:xfrm>
          <a:prstGeom prst="bentConnector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0232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p:cNvSpPr txBox="1">
            <a:spLocks/>
          </p:cNvSpPr>
          <p:nvPr/>
        </p:nvSpPr>
        <p:spPr bwMode="auto">
          <a:xfrm>
            <a:off x="1983341" y="607945"/>
            <a:ext cx="8225316" cy="761603"/>
          </a:xfrm>
          <a:prstGeom prst="rect">
            <a:avLst/>
          </a:prstGeom>
          <a:noFill/>
          <a:ln w="9525">
            <a:noFill/>
            <a:miter lim="800000"/>
            <a:headEnd/>
            <a:tailEnd/>
          </a:ln>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C3F93"/>
                </a:solidFill>
                <a:effectLst/>
                <a:uLnTx/>
                <a:uFillTx/>
                <a:latin typeface="Arial" pitchFamily="34" charset="0"/>
                <a:ea typeface="ＭＳ Ｐゴシック" pitchFamily="34" charset="-128"/>
                <a:cs typeface="Arial" panose="020B0604020202020204" pitchFamily="34" charset="0"/>
              </a:rPr>
              <a:t>DISCLOSURE OF UNLABELED USE</a:t>
            </a:r>
          </a:p>
        </p:txBody>
      </p:sp>
      <p:sp>
        <p:nvSpPr>
          <p:cNvPr id="10242" name="Subtitle 2"/>
          <p:cNvSpPr txBox="1">
            <a:spLocks/>
          </p:cNvSpPr>
          <p:nvPr/>
        </p:nvSpPr>
        <p:spPr bwMode="auto">
          <a:xfrm>
            <a:off x="1320800" y="1472361"/>
            <a:ext cx="9550400" cy="205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3A3A3A"/>
                </a:solidFill>
                <a:effectLst/>
                <a:uLnTx/>
                <a:uFillTx/>
                <a:latin typeface="Arial" charset="0"/>
                <a:ea typeface="ＭＳ Ｐゴシック" charset="0"/>
              </a:rPr>
              <a:t>This activity may contain discussion of published and/or investigational uses of agents that are not indicated by the FDA. The planners of this activity do not recommend the use of any agent outside of the labeled indications.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3A3A3A"/>
              </a:solidFill>
              <a:effectLst/>
              <a:uLnTx/>
              <a:uFillTx/>
              <a:latin typeface="Arial" charset="0"/>
              <a:ea typeface="ＭＳ Ｐゴシック"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3A3A3A"/>
                </a:solidFill>
                <a:effectLst/>
                <a:uLnTx/>
                <a:uFillTx/>
                <a:latin typeface="Arial" charset="0"/>
                <a:ea typeface="ＭＳ Ｐゴシック" charset="0"/>
              </a:rPr>
              <a:t>The opinions expressed in the activity are those of the faculty and do not necessarily represent the views of the planners. Please refer to the official prescribing information for each product for discussion of approved indications, contraindications, and warnings.</a:t>
            </a:r>
          </a:p>
        </p:txBody>
      </p:sp>
      <p:sp>
        <p:nvSpPr>
          <p:cNvPr id="8" name="Title 6"/>
          <p:cNvSpPr txBox="1">
            <a:spLocks/>
          </p:cNvSpPr>
          <p:nvPr/>
        </p:nvSpPr>
        <p:spPr bwMode="auto">
          <a:xfrm>
            <a:off x="1983342" y="3743087"/>
            <a:ext cx="8225316" cy="761603"/>
          </a:xfrm>
          <a:prstGeom prst="rect">
            <a:avLst/>
          </a:prstGeom>
          <a:noFill/>
          <a:ln w="9525">
            <a:noFill/>
            <a:miter lim="800000"/>
            <a:headEnd/>
            <a:tailEnd/>
          </a:ln>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C3F93"/>
                </a:solidFill>
                <a:effectLst/>
                <a:uLnTx/>
                <a:uFillTx/>
                <a:latin typeface="Arial" pitchFamily="34" charset="0"/>
                <a:ea typeface="ＭＳ Ｐゴシック" pitchFamily="34" charset="-128"/>
                <a:cs typeface="Arial" panose="020B0604020202020204" pitchFamily="34" charset="0"/>
              </a:rPr>
              <a:t>USAGE RIGHTS</a:t>
            </a:r>
          </a:p>
        </p:txBody>
      </p:sp>
      <p:sp>
        <p:nvSpPr>
          <p:cNvPr id="10244" name="Subtitle 2"/>
          <p:cNvSpPr txBox="1">
            <a:spLocks/>
          </p:cNvSpPr>
          <p:nvPr/>
        </p:nvSpPr>
        <p:spPr bwMode="auto">
          <a:xfrm>
            <a:off x="1320800" y="4571405"/>
            <a:ext cx="9550399" cy="1777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3A3A3A"/>
                </a:solidFill>
                <a:effectLst/>
                <a:uLnTx/>
                <a:uFillTx/>
                <a:latin typeface="Arial" charset="0"/>
                <a:ea typeface="ＭＳ Ｐゴシック" charset="0"/>
                <a:cs typeface="Arial" charset="0"/>
              </a:rPr>
              <a:t>This slide deck is provided for educational purposes and individual slides may 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3A3A3A"/>
                </a:solidFill>
                <a:effectLst/>
                <a:uLnTx/>
                <a:uFillTx/>
                <a:latin typeface="Arial" charset="0"/>
                <a:ea typeface="ＭＳ Ｐゴシック" charset="0"/>
                <a:cs typeface="Arial" charset="0"/>
              </a:rPr>
              <a:t>used for personal, non-commercial presentations only if the content and references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3A3A3A"/>
                </a:solidFill>
                <a:effectLst/>
                <a:uLnTx/>
                <a:uFillTx/>
                <a:latin typeface="Arial" charset="0"/>
                <a:ea typeface="ＭＳ Ｐゴシック" charset="0"/>
                <a:cs typeface="Arial" charset="0"/>
              </a:rPr>
              <a:t>remain unchanged. No part of this slide deck may be published in print 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3A3A3A"/>
                </a:solidFill>
                <a:effectLst/>
                <a:uLnTx/>
                <a:uFillTx/>
                <a:latin typeface="Arial" charset="0"/>
                <a:ea typeface="ＭＳ Ｐゴシック" charset="0"/>
                <a:cs typeface="Arial" charset="0"/>
              </a:rPr>
              <a:t>electronically as a promotional or certified educational activity without prior written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3A3A3A"/>
                </a:solidFill>
                <a:effectLst/>
                <a:uLnTx/>
                <a:uFillTx/>
                <a:latin typeface="Arial" charset="0"/>
                <a:ea typeface="ＭＳ Ｐゴシック" charset="0"/>
                <a:cs typeface="Arial" charset="0"/>
              </a:rPr>
              <a:t>permission from AXIS. Additional terms may apply. See Terms of Service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3A3A3A"/>
                </a:solidFill>
                <a:effectLst/>
                <a:uLnTx/>
                <a:uFillTx/>
                <a:latin typeface="Arial" charset="0"/>
                <a:ea typeface="ＭＳ Ｐゴシック" charset="0"/>
                <a:cs typeface="Arial" charset="0"/>
              </a:rPr>
              <a:t>www.axismeded.com for details.</a:t>
            </a:r>
          </a:p>
        </p:txBody>
      </p:sp>
    </p:spTree>
    <p:extLst>
      <p:ext uri="{BB962C8B-B14F-4D97-AF65-F5344CB8AC3E}">
        <p14:creationId xmlns:p14="http://schemas.microsoft.com/office/powerpoint/2010/main" val="97950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1F43B-825E-DAA1-5C2F-41ABEA67A1E0}"/>
              </a:ext>
            </a:extLst>
          </p:cNvPr>
          <p:cNvSpPr>
            <a:spLocks noGrp="1"/>
          </p:cNvSpPr>
          <p:nvPr>
            <p:ph type="title"/>
          </p:nvPr>
        </p:nvSpPr>
        <p:spPr/>
        <p:txBody>
          <a:bodyPr/>
          <a:lstStyle/>
          <a:p>
            <a:r>
              <a:rPr lang="en-US"/>
              <a:t>OptiTROP-Breast02: Study Design</a:t>
            </a:r>
          </a:p>
        </p:txBody>
      </p:sp>
      <p:sp>
        <p:nvSpPr>
          <p:cNvPr id="6" name="Content Placeholder 1047">
            <a:extLst>
              <a:ext uri="{FF2B5EF4-FFF2-40B4-BE49-F238E27FC236}">
                <a16:creationId xmlns:a16="http://schemas.microsoft.com/office/drawing/2014/main" id="{EFCFD544-9A54-E91F-A634-098955683EFE}"/>
              </a:ext>
            </a:extLst>
          </p:cNvPr>
          <p:cNvSpPr txBox="1">
            <a:spLocks/>
          </p:cNvSpPr>
          <p:nvPr/>
        </p:nvSpPr>
        <p:spPr>
          <a:xfrm>
            <a:off x="1283970" y="5931331"/>
            <a:ext cx="9370778" cy="685800"/>
          </a:xfrm>
          <a:prstGeom prst="rect">
            <a:avLst/>
          </a:prstGeom>
        </p:spPr>
        <p:txBody>
          <a:bodyPr vert="horz" lIns="91440" tIns="45720" rIns="91440" bIns="45720" rtlCol="0" anchor="b">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
                <a:srgbClr val="E8931A"/>
              </a:buClr>
              <a:buSzTx/>
              <a:buFont typeface="Arial" panose="020B0604020202020204" pitchFamily="34" charset="0"/>
              <a:buNone/>
              <a:tabLst/>
              <a:defRPr/>
            </a:pP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*HER2-BC includes two subtypes: HER2-zero and HER2-low. HER2-zero: No staining, or barely perceptible staining with a proportion &gt; 0% but ≤ 10%; HER2-low defined as IHC1+, or IHC2+/ISH-negative. </a:t>
            </a:r>
            <a:r>
              <a:rPr kumimoji="0" lang="en-US" sz="900" b="0" i="0" u="none" strike="noStrike" kern="1200" cap="none" spc="0" normalizeH="0" baseline="30000" noProof="0">
                <a:ln>
                  <a:noFill/>
                </a:ln>
                <a:solidFill>
                  <a:srgbClr val="3A3A3A"/>
                </a:solidFill>
                <a:effectLst/>
                <a:uLnTx/>
                <a:uFillTx/>
                <a:latin typeface="Arial" panose="020B0604020202020204" pitchFamily="34" charset="0"/>
                <a:ea typeface="+mn-ea"/>
                <a:cs typeface="Arial" panose="020B0604020202020204" pitchFamily="34" charset="0"/>
              </a:rPr>
              <a:t>†</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If no prior endocrine therapy in advanced setting, assess if (neo)adjuvant endocrine therapy duration ≥ 2 years.</a:t>
            </a:r>
          </a:p>
          <a:p>
            <a:pPr marL="0" marR="0" lvl="0" indent="0" algn="l" defTabSz="685800" rtl="0" eaLnBrk="1" fontAlgn="auto" latinLnBrk="0" hangingPunct="1">
              <a:lnSpc>
                <a:spcPct val="90000"/>
              </a:lnSpc>
              <a:spcBef>
                <a:spcPts val="750"/>
              </a:spcBef>
              <a:spcAft>
                <a:spcPts val="0"/>
              </a:spcAft>
              <a:buClr>
                <a:srgbClr val="E8931A"/>
              </a:buClr>
              <a:buSzTx/>
              <a:buFont typeface="Arial" panose="020B0604020202020204" pitchFamily="34" charset="0"/>
              <a:buNone/>
              <a:tabLst/>
              <a:defRPr/>
            </a:pP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Li M, et al. ESMO 2025. Abstract LBA23.  </a:t>
            </a:r>
          </a:p>
        </p:txBody>
      </p:sp>
      <p:cxnSp>
        <p:nvCxnSpPr>
          <p:cNvPr id="3" name="Straight Connector 2">
            <a:extLst>
              <a:ext uri="{FF2B5EF4-FFF2-40B4-BE49-F238E27FC236}">
                <a16:creationId xmlns:a16="http://schemas.microsoft.com/office/drawing/2014/main" id="{18C8E131-3AAC-5BC9-0785-F648AF761041}"/>
              </a:ext>
            </a:extLst>
          </p:cNvPr>
          <p:cNvCxnSpPr>
            <a:cxnSpLocks/>
          </p:cNvCxnSpPr>
          <p:nvPr/>
        </p:nvCxnSpPr>
        <p:spPr>
          <a:xfrm flipV="1">
            <a:off x="3820967" y="2113508"/>
            <a:ext cx="0" cy="8822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ECFD2787-1D85-30CF-5812-490D3683EF1C}"/>
              </a:ext>
            </a:extLst>
          </p:cNvPr>
          <p:cNvCxnSpPr>
            <a:cxnSpLocks/>
          </p:cNvCxnSpPr>
          <p:nvPr/>
        </p:nvCxnSpPr>
        <p:spPr>
          <a:xfrm flipV="1">
            <a:off x="3820967" y="2731297"/>
            <a:ext cx="0" cy="6419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FA1EB9A-FDFE-3B48-C827-401F7409419E}"/>
              </a:ext>
            </a:extLst>
          </p:cNvPr>
          <p:cNvSpPr txBox="1"/>
          <p:nvPr/>
        </p:nvSpPr>
        <p:spPr>
          <a:xfrm>
            <a:off x="498421" y="1696346"/>
            <a:ext cx="2604826" cy="2092881"/>
          </a:xfrm>
          <a:prstGeom prst="rect">
            <a:avLst/>
          </a:prstGeom>
          <a:solidFill>
            <a:schemeClr val="bg1"/>
          </a:solidFill>
          <a:ln w="28575">
            <a:solidFill>
              <a:schemeClr val="accent1"/>
            </a:solidFill>
          </a:ln>
        </p:spPr>
        <p:txBody>
          <a:bodyPr wrap="square" lIns="182880" tIns="182880" rIns="365760" bIns="182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A3A3A"/>
                </a:solidFill>
                <a:effectLst/>
                <a:uLnTx/>
                <a:uFillTx/>
                <a:latin typeface="Arial" panose="020B0604020202020204"/>
                <a:ea typeface="+mn-ea"/>
                <a:cs typeface="+mn-cs"/>
              </a:rPr>
              <a:t>Key Eligibility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A3A3A"/>
                </a:solidFill>
                <a:effectLst/>
                <a:uLnTx/>
                <a:uFillTx/>
                <a:latin typeface="Arial" panose="020B0604020202020204"/>
                <a:ea typeface="+mn-ea"/>
                <a:cs typeface="+mn-cs"/>
              </a:rPr>
              <a:t>﻿﻿HR+/HER2- BC*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A3A3A"/>
                </a:solidFill>
                <a:effectLst/>
                <a:uLnTx/>
                <a:uFillTx/>
                <a:latin typeface="Arial" panose="020B0604020202020204"/>
                <a:ea typeface="+mn-ea"/>
                <a:cs typeface="+mn-cs"/>
              </a:rPr>
              <a:t>﻿﻿Prior 1 - 4 lines of chemotherapy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A3A3A"/>
                </a:solidFill>
                <a:effectLst/>
                <a:uLnTx/>
                <a:uFillTx/>
                <a:latin typeface="Arial" panose="020B0604020202020204"/>
                <a:ea typeface="+mn-ea"/>
                <a:cs typeface="+mn-cs"/>
              </a:rPr>
              <a:t>﻿﻿At least one endocrine therapy, CDK 4/6 inhibitor, and taxane in any setting</a:t>
            </a:r>
          </a:p>
        </p:txBody>
      </p:sp>
      <p:sp>
        <p:nvSpPr>
          <p:cNvPr id="9" name="TextBox 8">
            <a:extLst>
              <a:ext uri="{FF2B5EF4-FFF2-40B4-BE49-F238E27FC236}">
                <a16:creationId xmlns:a16="http://schemas.microsoft.com/office/drawing/2014/main" id="{AA588451-ADBD-FEA8-32A1-136D3FC2B6AE}"/>
              </a:ext>
            </a:extLst>
          </p:cNvPr>
          <p:cNvSpPr txBox="1"/>
          <p:nvPr/>
        </p:nvSpPr>
        <p:spPr>
          <a:xfrm>
            <a:off x="4204657" y="1699302"/>
            <a:ext cx="2761388" cy="861774"/>
          </a:xfrm>
          <a:prstGeom prst="rect">
            <a:avLst/>
          </a:prstGeom>
          <a:solidFill>
            <a:srgbClr val="881122"/>
          </a:solidFill>
          <a:ln w="28575">
            <a:noFill/>
          </a:ln>
        </p:spPr>
        <p:txBody>
          <a:bodyPr wrap="square" tIns="182880" bIns="18288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Sac-TMT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5 mg/kg IV, Q2W</a:t>
            </a:r>
          </a:p>
        </p:txBody>
      </p:sp>
      <p:sp>
        <p:nvSpPr>
          <p:cNvPr id="10" name="TextBox 9">
            <a:extLst>
              <a:ext uri="{FF2B5EF4-FFF2-40B4-BE49-F238E27FC236}">
                <a16:creationId xmlns:a16="http://schemas.microsoft.com/office/drawing/2014/main" id="{E7AA2FB6-37D7-ED33-E316-B99C58FDBC14}"/>
              </a:ext>
            </a:extLst>
          </p:cNvPr>
          <p:cNvSpPr txBox="1"/>
          <p:nvPr/>
        </p:nvSpPr>
        <p:spPr>
          <a:xfrm>
            <a:off x="4204656" y="2786593"/>
            <a:ext cx="2761388" cy="954107"/>
          </a:xfrm>
          <a:prstGeom prst="rect">
            <a:avLst/>
          </a:prstGeom>
          <a:solidFill>
            <a:srgbClr val="4E74C7"/>
          </a:solidFill>
          <a:ln w="28575">
            <a:noFill/>
          </a:ln>
        </p:spPr>
        <p:txBody>
          <a:bodyPr wrap="square" tIns="182880" bIns="18288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Investigator choice chemo </a:t>
            </a:r>
            <a:r>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t>(</a:t>
            </a:r>
            <a:r>
              <a:rPr kumimoji="0" lang="en-US" sz="1200" b="1" i="0" u="none" strike="noStrike" kern="1200" cap="none" spc="0" normalizeH="0" baseline="0" noProof="0" err="1">
                <a:ln>
                  <a:noFill/>
                </a:ln>
                <a:solidFill>
                  <a:srgbClr val="FFFFFF"/>
                </a:solidFill>
                <a:effectLst/>
                <a:uLnTx/>
                <a:uFillTx/>
                <a:latin typeface="Arial" panose="020B0604020202020204"/>
                <a:ea typeface="+mn-ea"/>
                <a:cs typeface="+mn-cs"/>
              </a:rPr>
              <a:t>eribulin</a:t>
            </a:r>
            <a:r>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t>, capecitabine, gemcitabine or vinorelbine)</a:t>
            </a:r>
          </a:p>
        </p:txBody>
      </p:sp>
      <p:sp>
        <p:nvSpPr>
          <p:cNvPr id="12" name="TextBox 11">
            <a:extLst>
              <a:ext uri="{FF2B5EF4-FFF2-40B4-BE49-F238E27FC236}">
                <a16:creationId xmlns:a16="http://schemas.microsoft.com/office/drawing/2014/main" id="{7B062403-D68B-2306-2055-098F99FBA854}"/>
              </a:ext>
            </a:extLst>
          </p:cNvPr>
          <p:cNvSpPr txBox="1"/>
          <p:nvPr/>
        </p:nvSpPr>
        <p:spPr>
          <a:xfrm>
            <a:off x="7427671" y="1978176"/>
            <a:ext cx="2874847" cy="1477328"/>
          </a:xfrm>
          <a:prstGeom prst="rect">
            <a:avLst/>
          </a:prstGeom>
          <a:solidFill>
            <a:schemeClr val="bg1"/>
          </a:solidFill>
          <a:ln w="28575">
            <a:solidFill>
              <a:schemeClr val="accent1"/>
            </a:solidFill>
          </a:ln>
        </p:spPr>
        <p:txBody>
          <a:bodyPr wrap="square" lIns="182880" tIns="182880" bIns="182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AEAEA">
                    <a:lumMod val="10000"/>
                  </a:srgbClr>
                </a:solidFill>
                <a:effectLst/>
                <a:uLnTx/>
                <a:uFillTx/>
                <a:latin typeface="Arial" panose="020B0604020202020204"/>
                <a:ea typeface="+mn-ea"/>
                <a:cs typeface="+mn-cs"/>
              </a:rPr>
              <a:t>Primary endpoints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AEAEA">
                    <a:lumMod val="10000"/>
                  </a:srgbClr>
                </a:solidFill>
                <a:effectLst/>
                <a:uLnTx/>
                <a:uFillTx/>
                <a:latin typeface="Arial" panose="020B0604020202020204"/>
                <a:ea typeface="+mn-ea"/>
                <a:cs typeface="+mn-cs"/>
              </a:rPr>
              <a:t>• PFS by BICR per RECIST v1.1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AEAEA">
                    <a:lumMod val="10000"/>
                  </a:srgbClr>
                </a:solidFill>
                <a:effectLst/>
                <a:uLnTx/>
                <a:uFillTx/>
                <a:latin typeface="Arial" panose="020B0604020202020204"/>
                <a:ea typeface="+mn-ea"/>
                <a:cs typeface="+mn-cs"/>
              </a:rPr>
              <a:t>Secondary endpoints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AEAEA">
                    <a:lumMod val="10000"/>
                  </a:srgbClr>
                </a:solidFill>
                <a:effectLst/>
                <a:uLnTx/>
                <a:uFillTx/>
                <a:latin typeface="Arial" panose="020B0604020202020204"/>
                <a:ea typeface="+mn-ea"/>
                <a:cs typeface="+mn-cs"/>
              </a:rPr>
              <a:t>• PFS (investigator assessed)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AEAEA">
                    <a:lumMod val="10000"/>
                  </a:srgbClr>
                </a:solidFill>
                <a:effectLst/>
                <a:uLnTx/>
                <a:uFillTx/>
                <a:latin typeface="Arial" panose="020B0604020202020204"/>
                <a:ea typeface="+mn-ea"/>
                <a:cs typeface="+mn-cs"/>
              </a:rPr>
              <a:t>• 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AEAEA">
                    <a:lumMod val="10000"/>
                  </a:srgbClr>
                </a:solidFill>
                <a:effectLst/>
                <a:uLnTx/>
                <a:uFillTx/>
                <a:latin typeface="Arial" panose="020B0604020202020204"/>
                <a:ea typeface="+mn-ea"/>
                <a:cs typeface="+mn-cs"/>
              </a:rPr>
              <a:t>• ORR, DCR and</a:t>
            </a:r>
          </a:p>
        </p:txBody>
      </p:sp>
      <p:cxnSp>
        <p:nvCxnSpPr>
          <p:cNvPr id="13" name="Straight Connector 12">
            <a:extLst>
              <a:ext uri="{FF2B5EF4-FFF2-40B4-BE49-F238E27FC236}">
                <a16:creationId xmlns:a16="http://schemas.microsoft.com/office/drawing/2014/main" id="{67A41B62-A997-790B-C147-576FB704A20E}"/>
              </a:ext>
            </a:extLst>
          </p:cNvPr>
          <p:cNvCxnSpPr>
            <a:cxnSpLocks/>
          </p:cNvCxnSpPr>
          <p:nvPr/>
        </p:nvCxnSpPr>
        <p:spPr>
          <a:xfrm>
            <a:off x="3088172" y="2731297"/>
            <a:ext cx="20843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A641AD8-09FE-5978-D18D-3AC4672DB4F4}"/>
              </a:ext>
            </a:extLst>
          </p:cNvPr>
          <p:cNvCxnSpPr>
            <a:cxnSpLocks/>
          </p:cNvCxnSpPr>
          <p:nvPr/>
        </p:nvCxnSpPr>
        <p:spPr>
          <a:xfrm flipH="1">
            <a:off x="3825202" y="3357394"/>
            <a:ext cx="366202" cy="0"/>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33974CA-E1A2-260C-9C47-03B2B29035FC}"/>
              </a:ext>
            </a:extLst>
          </p:cNvPr>
          <p:cNvCxnSpPr>
            <a:cxnSpLocks/>
          </p:cNvCxnSpPr>
          <p:nvPr/>
        </p:nvCxnSpPr>
        <p:spPr>
          <a:xfrm flipH="1">
            <a:off x="3825202" y="2115243"/>
            <a:ext cx="366202" cy="0"/>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50C5D31-2A31-1E9C-7DC7-128785A06EAA}"/>
              </a:ext>
            </a:extLst>
          </p:cNvPr>
          <p:cNvCxnSpPr>
            <a:cxnSpLocks/>
          </p:cNvCxnSpPr>
          <p:nvPr/>
        </p:nvCxnSpPr>
        <p:spPr>
          <a:xfrm flipH="1">
            <a:off x="7093786" y="2731297"/>
            <a:ext cx="346615" cy="0"/>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36AF2E2-7C95-A3E7-4AF1-A1D5FFB78338}"/>
              </a:ext>
            </a:extLst>
          </p:cNvPr>
          <p:cNvCxnSpPr>
            <a:cxnSpLocks/>
          </p:cNvCxnSpPr>
          <p:nvPr/>
        </p:nvCxnSpPr>
        <p:spPr>
          <a:xfrm flipV="1">
            <a:off x="7079502" y="2028004"/>
            <a:ext cx="0" cy="15637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4F65A01-E5D9-8C0A-99C7-74ACF1B10240}"/>
              </a:ext>
            </a:extLst>
          </p:cNvPr>
          <p:cNvCxnSpPr>
            <a:cxnSpLocks/>
          </p:cNvCxnSpPr>
          <p:nvPr/>
        </p:nvCxnSpPr>
        <p:spPr>
          <a:xfrm flipH="1">
            <a:off x="6956518" y="2028004"/>
            <a:ext cx="1372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6BF783-F8B3-0DED-98FD-B955A9429BF2}"/>
              </a:ext>
            </a:extLst>
          </p:cNvPr>
          <p:cNvCxnSpPr>
            <a:cxnSpLocks/>
          </p:cNvCxnSpPr>
          <p:nvPr/>
        </p:nvCxnSpPr>
        <p:spPr>
          <a:xfrm flipH="1">
            <a:off x="6956518" y="3591779"/>
            <a:ext cx="1372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1E4478A-5EE8-DFFE-02B1-58380CCCA87E}"/>
              </a:ext>
            </a:extLst>
          </p:cNvPr>
          <p:cNvSpPr txBox="1"/>
          <p:nvPr/>
        </p:nvSpPr>
        <p:spPr>
          <a:xfrm>
            <a:off x="498421" y="3901391"/>
            <a:ext cx="4433089" cy="1231106"/>
          </a:xfrm>
          <a:prstGeom prst="rect">
            <a:avLst/>
          </a:prstGeom>
          <a:solidFill>
            <a:schemeClr val="bg1"/>
          </a:solidFill>
          <a:ln w="28575">
            <a:solidFill>
              <a:schemeClr val="accent1"/>
            </a:solidFill>
            <a:prstDash val="dash"/>
          </a:ln>
        </p:spPr>
        <p:txBody>
          <a:bodyPr wrap="square" lIns="182880" tIns="182880" rIns="365760" bIns="182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A3A3A"/>
                </a:solidFill>
                <a:effectLst/>
                <a:uLnTx/>
                <a:uFillTx/>
                <a:latin typeface="Arial" panose="020B0604020202020204"/>
                <a:ea typeface="+mn-ea"/>
                <a:cs typeface="+mn-cs"/>
              </a:rPr>
              <a:t>Stratification Factors: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a:ln>
                  <a:noFill/>
                </a:ln>
                <a:solidFill>
                  <a:srgbClr val="3A3A3A"/>
                </a:solidFill>
                <a:effectLst/>
                <a:uLnTx/>
                <a:uFillTx/>
                <a:latin typeface="Arial" panose="020B0604020202020204"/>
                <a:ea typeface="+mn-ea"/>
                <a:cs typeface="+mn-cs"/>
              </a:rPr>
              <a:t>﻿﻿﻿Lines of chemotherapy (1 vs &gt; 1)</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a:ln>
                  <a:noFill/>
                </a:ln>
                <a:solidFill>
                  <a:srgbClr val="3A3A3A"/>
                </a:solidFill>
                <a:effectLst/>
                <a:uLnTx/>
                <a:uFillTx/>
                <a:latin typeface="Arial" panose="020B0604020202020204"/>
                <a:ea typeface="+mn-ea"/>
                <a:cs typeface="+mn-cs"/>
              </a:rPr>
              <a:t>﻿﻿﻿HER2 status (zero vs low)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a:ln>
                  <a:noFill/>
                </a:ln>
                <a:solidFill>
                  <a:srgbClr val="3A3A3A"/>
                </a:solidFill>
                <a:effectLst/>
                <a:uLnTx/>
                <a:uFillTx/>
                <a:latin typeface="Arial" panose="020B0604020202020204"/>
                <a:ea typeface="+mn-ea"/>
                <a:cs typeface="+mn-cs"/>
              </a:rPr>
              <a:t>﻿﻿﻿Endocrine therapy ≥ 6 months (yes vs no) </a:t>
            </a:r>
            <a:r>
              <a:rPr kumimoji="0" lang="en-US" sz="1400" b="0" i="0" u="none" strike="noStrike" kern="1200" cap="none" spc="0" normalizeH="0" baseline="30000" noProof="0">
                <a:ln>
                  <a:noFill/>
                </a:ln>
                <a:solidFill>
                  <a:srgbClr val="3A3A3A"/>
                </a:solidFill>
                <a:effectLst/>
                <a:uLnTx/>
                <a:uFillTx/>
                <a:latin typeface="Arial" panose="020B0604020202020204"/>
                <a:ea typeface="+mn-ea"/>
                <a:cs typeface="+mn-cs"/>
              </a:rPr>
              <a:t>†</a:t>
            </a:r>
          </a:p>
        </p:txBody>
      </p:sp>
      <p:sp>
        <p:nvSpPr>
          <p:cNvPr id="23" name="TextBox 22">
            <a:extLst>
              <a:ext uri="{FF2B5EF4-FFF2-40B4-BE49-F238E27FC236}">
                <a16:creationId xmlns:a16="http://schemas.microsoft.com/office/drawing/2014/main" id="{04053D40-F212-7F16-1BB8-D9DDB66C0D3A}"/>
              </a:ext>
            </a:extLst>
          </p:cNvPr>
          <p:cNvSpPr txBox="1"/>
          <p:nvPr/>
        </p:nvSpPr>
        <p:spPr>
          <a:xfrm>
            <a:off x="3227838" y="2995794"/>
            <a:ext cx="60465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EAEAEA">
                    <a:lumMod val="10000"/>
                  </a:srgbClr>
                </a:solidFill>
                <a:effectLst/>
                <a:uLnTx/>
                <a:uFillTx/>
                <a:latin typeface="Arial" panose="020B0604020202020204"/>
                <a:ea typeface="+mn-ea"/>
                <a:cs typeface="+mn-cs"/>
              </a:rPr>
              <a:t>N=399</a:t>
            </a:r>
          </a:p>
        </p:txBody>
      </p:sp>
      <p:sp>
        <p:nvSpPr>
          <p:cNvPr id="30" name="TextBox 29">
            <a:extLst>
              <a:ext uri="{FF2B5EF4-FFF2-40B4-BE49-F238E27FC236}">
                <a16:creationId xmlns:a16="http://schemas.microsoft.com/office/drawing/2014/main" id="{CDB4DBEE-4270-2CDE-FB8E-18EE66F0E045}"/>
              </a:ext>
            </a:extLst>
          </p:cNvPr>
          <p:cNvSpPr txBox="1"/>
          <p:nvPr/>
        </p:nvSpPr>
        <p:spPr>
          <a:xfrm>
            <a:off x="5096220" y="3901391"/>
            <a:ext cx="6618701" cy="1661993"/>
          </a:xfrm>
          <a:prstGeom prst="rect">
            <a:avLst/>
          </a:prstGeom>
          <a:solidFill>
            <a:schemeClr val="bg1"/>
          </a:solidFill>
          <a:ln w="28575">
            <a:solidFill>
              <a:schemeClr val="accent1"/>
            </a:solidFill>
            <a:prstDash val="dash"/>
          </a:ln>
        </p:spPr>
        <p:txBody>
          <a:bodyPr wrap="square" lIns="182880" tIns="182880" rIns="274320" bIns="182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A3A3A"/>
                </a:solidFill>
                <a:effectLst/>
                <a:uLnTx/>
                <a:uFillTx/>
                <a:latin typeface="Arial" panose="020B0604020202020204"/>
                <a:ea typeface="+mn-ea"/>
                <a:cs typeface="+mn-cs"/>
              </a:rPr>
              <a:t>Statistical considerations: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3A3A3A"/>
                </a:solidFill>
                <a:effectLst/>
                <a:uLnTx/>
                <a:uFillTx/>
                <a:latin typeface="Arial" panose="020B0604020202020204"/>
                <a:ea typeface="+mn-ea"/>
                <a:cs typeface="+mn-cs"/>
              </a:rPr>
              <a:t>Pre-specified IA for PFS </a:t>
            </a:r>
            <a:r>
              <a:rPr kumimoji="0" lang="en-US" sz="1400" b="0" i="0" u="none" strike="noStrike" kern="1200" cap="none" spc="0" normalizeH="0" baseline="0" noProof="0">
                <a:ln>
                  <a:noFill/>
                </a:ln>
                <a:solidFill>
                  <a:srgbClr val="3A3A3A"/>
                </a:solidFill>
                <a:effectLst/>
                <a:uLnTx/>
                <a:uFillTx/>
                <a:latin typeface="Arial" panose="020B0604020202020204"/>
                <a:ea typeface="+mn-ea"/>
                <a:cs typeface="+mn-cs"/>
              </a:rPr>
              <a:t>was performed when all patients had the opportunity to have 1 post-baseline scan and at least 188 PFS events were occurred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3A3A3A"/>
                </a:solidFill>
                <a:effectLst/>
                <a:uLnTx/>
                <a:uFillTx/>
                <a:latin typeface="Arial" panose="020B0604020202020204"/>
                <a:ea typeface="+mn-ea"/>
                <a:cs typeface="+mn-cs"/>
              </a:rPr>
              <a:t>Pre-specified IA for OS</a:t>
            </a:r>
            <a:r>
              <a:rPr kumimoji="0" lang="en-US" sz="1400" b="0" i="0" u="none" strike="noStrike" kern="1200" cap="none" spc="0" normalizeH="0" baseline="0" noProof="0">
                <a:ln>
                  <a:noFill/>
                </a:ln>
                <a:solidFill>
                  <a:srgbClr val="3A3A3A"/>
                </a:solidFill>
                <a:effectLst/>
                <a:uLnTx/>
                <a:uFillTx/>
                <a:latin typeface="Arial" panose="020B0604020202020204"/>
                <a:ea typeface="+mn-ea"/>
                <a:cs typeface="+mn-cs"/>
              </a:rPr>
              <a:t>: approximately 165 OS events occurred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A3A3A"/>
                </a:solidFill>
                <a:effectLst/>
                <a:uLnTx/>
                <a:uFillTx/>
                <a:latin typeface="Arial" panose="020B0604020202020204"/>
                <a:ea typeface="+mn-ea"/>
                <a:cs typeface="+mn-cs"/>
              </a:rPr>
              <a:t>Lan-</a:t>
            </a:r>
            <a:r>
              <a:rPr kumimoji="0" lang="en-US" sz="1400" b="0" i="0" u="none" strike="noStrike" kern="1200" cap="none" spc="0" normalizeH="0" baseline="0" noProof="0" err="1">
                <a:ln>
                  <a:noFill/>
                </a:ln>
                <a:solidFill>
                  <a:srgbClr val="3A3A3A"/>
                </a:solidFill>
                <a:effectLst/>
                <a:uLnTx/>
                <a:uFillTx/>
                <a:latin typeface="Arial" panose="020B0604020202020204"/>
                <a:ea typeface="+mn-ea"/>
                <a:cs typeface="+mn-cs"/>
              </a:rPr>
              <a:t>DeMets</a:t>
            </a:r>
            <a:r>
              <a:rPr kumimoji="0" lang="en-US" sz="1400" b="0" i="0" u="none" strike="noStrike" kern="1200" cap="none" spc="0" normalizeH="0" baseline="0" noProof="0">
                <a:ln>
                  <a:noFill/>
                </a:ln>
                <a:solidFill>
                  <a:srgbClr val="3A3A3A"/>
                </a:solidFill>
                <a:effectLst/>
                <a:uLnTx/>
                <a:uFillTx/>
                <a:latin typeface="Arial" panose="020B0604020202020204"/>
                <a:ea typeface="+mn-ea"/>
                <a:cs typeface="+mn-cs"/>
              </a:rPr>
              <a:t> O'Brien-Fleming a-spending function for both PFS and OS IA</a:t>
            </a:r>
            <a:endParaRPr kumimoji="0" lang="en-US" sz="1400" b="0" i="0" u="none" strike="noStrike" kern="1200" cap="none" spc="0" normalizeH="0" baseline="30000" noProof="0">
              <a:ln>
                <a:noFill/>
              </a:ln>
              <a:solidFill>
                <a:srgbClr val="3A3A3A"/>
              </a:solidFill>
              <a:effectLst/>
              <a:uLnTx/>
              <a:uFillTx/>
              <a:latin typeface="Arial" panose="020B0604020202020204"/>
              <a:ea typeface="+mn-ea"/>
              <a:cs typeface="+mn-cs"/>
            </a:endParaRPr>
          </a:p>
        </p:txBody>
      </p:sp>
      <p:sp>
        <p:nvSpPr>
          <p:cNvPr id="8" name="Oval 7">
            <a:extLst>
              <a:ext uri="{FF2B5EF4-FFF2-40B4-BE49-F238E27FC236}">
                <a16:creationId xmlns:a16="http://schemas.microsoft.com/office/drawing/2014/main" id="{0F27B0FD-A93A-213C-A24C-47AB8E8BF56B}"/>
              </a:ext>
            </a:extLst>
          </p:cNvPr>
          <p:cNvSpPr/>
          <p:nvPr/>
        </p:nvSpPr>
        <p:spPr>
          <a:xfrm>
            <a:off x="3256851" y="2457983"/>
            <a:ext cx="546628" cy="54662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a:ea typeface="+mn-ea"/>
                <a:cs typeface="+mn-cs"/>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a:ea typeface="+mn-ea"/>
                <a:cs typeface="+mn-cs"/>
              </a:rPr>
              <a:t>1:1</a:t>
            </a:r>
          </a:p>
        </p:txBody>
      </p:sp>
    </p:spTree>
    <p:extLst>
      <p:ext uri="{BB962C8B-B14F-4D97-AF65-F5344CB8AC3E}">
        <p14:creationId xmlns:p14="http://schemas.microsoft.com/office/powerpoint/2010/main" val="252887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30E74-92F1-1680-846F-E576A70428A0}"/>
              </a:ext>
            </a:extLst>
          </p:cNvPr>
          <p:cNvSpPr>
            <a:spLocks noGrp="1"/>
          </p:cNvSpPr>
          <p:nvPr>
            <p:ph type="title"/>
          </p:nvPr>
        </p:nvSpPr>
        <p:spPr/>
        <p:txBody>
          <a:bodyPr/>
          <a:lstStyle/>
          <a:p>
            <a:r>
              <a:rPr lang="en-US"/>
              <a:t>OptiTROP-Breast02: PFS</a:t>
            </a:r>
          </a:p>
        </p:txBody>
      </p:sp>
      <p:pic>
        <p:nvPicPr>
          <p:cNvPr id="5" name="Picture 4">
            <a:extLst>
              <a:ext uri="{FF2B5EF4-FFF2-40B4-BE49-F238E27FC236}">
                <a16:creationId xmlns:a16="http://schemas.microsoft.com/office/drawing/2014/main" id="{0934498B-4A20-6E83-8D42-220C9310AC24}"/>
              </a:ext>
            </a:extLst>
          </p:cNvPr>
          <p:cNvPicPr>
            <a:picLocks noChangeAspect="1"/>
          </p:cNvPicPr>
          <p:nvPr/>
        </p:nvPicPr>
        <p:blipFill>
          <a:blip r:embed="rId3"/>
          <a:srcRect t="36" b="36"/>
          <a:stretch/>
        </p:blipFill>
        <p:spPr>
          <a:xfrm>
            <a:off x="1359024" y="1452532"/>
            <a:ext cx="9473952" cy="4343897"/>
          </a:xfrm>
          <a:prstGeom prst="rect">
            <a:avLst/>
          </a:prstGeom>
        </p:spPr>
      </p:pic>
      <p:sp>
        <p:nvSpPr>
          <p:cNvPr id="6" name="Content Placeholder 1047">
            <a:extLst>
              <a:ext uri="{FF2B5EF4-FFF2-40B4-BE49-F238E27FC236}">
                <a16:creationId xmlns:a16="http://schemas.microsoft.com/office/drawing/2014/main" id="{3CC7A3F3-CE4C-E7DF-70E6-07820AB893D3}"/>
              </a:ext>
            </a:extLst>
          </p:cNvPr>
          <p:cNvSpPr txBox="1">
            <a:spLocks/>
          </p:cNvSpPr>
          <p:nvPr/>
        </p:nvSpPr>
        <p:spPr>
          <a:xfrm>
            <a:off x="1283970" y="6382536"/>
            <a:ext cx="10591800" cy="68580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
                <a:srgbClr val="E8931A"/>
              </a:buClr>
              <a:buSzTx/>
              <a:buFont typeface="Arial" panose="020B0604020202020204" pitchFamily="34" charset="0"/>
              <a:buNone/>
              <a:tabLst/>
              <a:defRPr/>
            </a:pP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Li M, et al. ESMO 2025. Abstract LBA23.  </a:t>
            </a:r>
          </a:p>
        </p:txBody>
      </p:sp>
    </p:spTree>
    <p:extLst>
      <p:ext uri="{BB962C8B-B14F-4D97-AF65-F5344CB8AC3E}">
        <p14:creationId xmlns:p14="http://schemas.microsoft.com/office/powerpoint/2010/main" val="35153323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A6B31-A6A1-DA60-0838-4DA4A28A43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70DEB7-1DD2-C316-9721-8C95F8A47EED}"/>
              </a:ext>
            </a:extLst>
          </p:cNvPr>
          <p:cNvSpPr>
            <a:spLocks noGrp="1"/>
          </p:cNvSpPr>
          <p:nvPr>
            <p:ph type="title"/>
          </p:nvPr>
        </p:nvSpPr>
        <p:spPr/>
        <p:txBody>
          <a:bodyPr/>
          <a:lstStyle/>
          <a:p>
            <a:r>
              <a:rPr lang="en-US"/>
              <a:t>OptiTROP-Breast02: Overall Survival</a:t>
            </a:r>
          </a:p>
        </p:txBody>
      </p:sp>
      <p:sp>
        <p:nvSpPr>
          <p:cNvPr id="6" name="Content Placeholder 1047">
            <a:extLst>
              <a:ext uri="{FF2B5EF4-FFF2-40B4-BE49-F238E27FC236}">
                <a16:creationId xmlns:a16="http://schemas.microsoft.com/office/drawing/2014/main" id="{8C0212AC-E499-E38C-EFFF-7D4ECFEC427A}"/>
              </a:ext>
            </a:extLst>
          </p:cNvPr>
          <p:cNvSpPr txBox="1">
            <a:spLocks/>
          </p:cNvSpPr>
          <p:nvPr/>
        </p:nvSpPr>
        <p:spPr>
          <a:xfrm>
            <a:off x="1283970" y="6382536"/>
            <a:ext cx="10591800" cy="68580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
                <a:srgbClr val="E8931A"/>
              </a:buClr>
              <a:buSzTx/>
              <a:buFont typeface="Arial" panose="020B0604020202020204" pitchFamily="34" charset="0"/>
              <a:buNone/>
              <a:tabLst/>
              <a:defRPr/>
            </a:pP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Li M, et al. ESMO 2025. Abstract LBA23.  </a:t>
            </a:r>
          </a:p>
        </p:txBody>
      </p:sp>
      <p:pic>
        <p:nvPicPr>
          <p:cNvPr id="4" name="Picture 3">
            <a:extLst>
              <a:ext uri="{FF2B5EF4-FFF2-40B4-BE49-F238E27FC236}">
                <a16:creationId xmlns:a16="http://schemas.microsoft.com/office/drawing/2014/main" id="{8DC41166-EE37-995B-BDF3-B4917D1E1C54}"/>
              </a:ext>
            </a:extLst>
          </p:cNvPr>
          <p:cNvPicPr>
            <a:picLocks noChangeAspect="1"/>
          </p:cNvPicPr>
          <p:nvPr/>
        </p:nvPicPr>
        <p:blipFill>
          <a:blip r:embed="rId3"/>
          <a:srcRect/>
          <a:stretch/>
        </p:blipFill>
        <p:spPr>
          <a:xfrm>
            <a:off x="1288174" y="1236518"/>
            <a:ext cx="9130610" cy="4569509"/>
          </a:xfrm>
          <a:prstGeom prst="rect">
            <a:avLst/>
          </a:prstGeom>
        </p:spPr>
      </p:pic>
    </p:spTree>
    <p:extLst>
      <p:ext uri="{BB962C8B-B14F-4D97-AF65-F5344CB8AC3E}">
        <p14:creationId xmlns:p14="http://schemas.microsoft.com/office/powerpoint/2010/main" val="8518962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C5E0F-024E-D7E9-7C1A-74A164E0C0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8156AD-A8F6-5DD8-AAF0-089EDE4DC187}"/>
              </a:ext>
            </a:extLst>
          </p:cNvPr>
          <p:cNvSpPr>
            <a:spLocks noGrp="1"/>
          </p:cNvSpPr>
          <p:nvPr>
            <p:ph type="title"/>
          </p:nvPr>
        </p:nvSpPr>
        <p:spPr/>
        <p:txBody>
          <a:bodyPr/>
          <a:lstStyle/>
          <a:p>
            <a:r>
              <a:rPr lang="en-US" dirty="0"/>
              <a:t>OptiTROP-Breast02: Common TRAEs*</a:t>
            </a:r>
          </a:p>
        </p:txBody>
      </p:sp>
      <p:pic>
        <p:nvPicPr>
          <p:cNvPr id="5" name="Picture 4">
            <a:extLst>
              <a:ext uri="{FF2B5EF4-FFF2-40B4-BE49-F238E27FC236}">
                <a16:creationId xmlns:a16="http://schemas.microsoft.com/office/drawing/2014/main" id="{FD4763C0-456D-FF9D-9208-9CC0B146EA3F}"/>
              </a:ext>
            </a:extLst>
          </p:cNvPr>
          <p:cNvPicPr>
            <a:picLocks noChangeAspect="1"/>
          </p:cNvPicPr>
          <p:nvPr/>
        </p:nvPicPr>
        <p:blipFill>
          <a:blip r:embed="rId3"/>
          <a:stretch>
            <a:fillRect/>
          </a:stretch>
        </p:blipFill>
        <p:spPr>
          <a:xfrm>
            <a:off x="1155699" y="1495302"/>
            <a:ext cx="9664969" cy="4439552"/>
          </a:xfrm>
          <a:prstGeom prst="rect">
            <a:avLst/>
          </a:prstGeom>
        </p:spPr>
      </p:pic>
      <p:sp>
        <p:nvSpPr>
          <p:cNvPr id="3" name="Content Placeholder 1047">
            <a:extLst>
              <a:ext uri="{FF2B5EF4-FFF2-40B4-BE49-F238E27FC236}">
                <a16:creationId xmlns:a16="http://schemas.microsoft.com/office/drawing/2014/main" id="{3D315B63-84EE-3314-7EDC-333A052E0C97}"/>
              </a:ext>
            </a:extLst>
          </p:cNvPr>
          <p:cNvSpPr txBox="1">
            <a:spLocks/>
          </p:cNvSpPr>
          <p:nvPr/>
        </p:nvSpPr>
        <p:spPr>
          <a:xfrm>
            <a:off x="1389744" y="6426077"/>
            <a:ext cx="10591800" cy="68580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
                <a:srgbClr val="E8931A"/>
              </a:buClr>
              <a:buSzTx/>
              <a:buFont typeface="Arial" panose="020B0604020202020204" pitchFamily="34" charset="0"/>
              <a:buNone/>
              <a:tabLst/>
              <a:defRPr/>
            </a:pPr>
            <a:r>
              <a:rPr lang="en-US" sz="900">
                <a:solidFill>
                  <a:schemeClr val="bg2">
                    <a:lumMod val="10000"/>
                  </a:schemeClr>
                </a:solidFill>
              </a:rPr>
              <a:t>Li M</a:t>
            </a:r>
            <a:r>
              <a:rPr kumimoji="0" lang="en-US" sz="900" b="0" i="0" u="none" strike="noStrike" kern="1200" cap="none" spc="0" normalizeH="0" baseline="0" noProof="0">
                <a:ln>
                  <a:noFill/>
                </a:ln>
                <a:solidFill>
                  <a:schemeClr val="bg2">
                    <a:lumMod val="10000"/>
                  </a:schemeClr>
                </a:solidFill>
                <a:effectLst/>
                <a:uLnTx/>
                <a:uFillTx/>
                <a:latin typeface="Arial" panose="020B0604020202020204" pitchFamily="34" charset="0"/>
                <a:ea typeface="+mn-ea"/>
                <a:cs typeface="Arial" panose="020B0604020202020204" pitchFamily="34" charset="0"/>
              </a:rPr>
              <a:t>, et al. ESMO 2025. Abstract LBA23.  </a:t>
            </a:r>
          </a:p>
        </p:txBody>
      </p:sp>
    </p:spTree>
    <p:extLst>
      <p:ext uri="{BB962C8B-B14F-4D97-AF65-F5344CB8AC3E}">
        <p14:creationId xmlns:p14="http://schemas.microsoft.com/office/powerpoint/2010/main" val="19101827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29332-D69C-F541-57A6-7CD849EDE9C2}"/>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19C445F0-AEDA-90B1-0DE1-97DCB9978A72}"/>
              </a:ext>
            </a:extLst>
          </p:cNvPr>
          <p:cNvSpPr>
            <a:spLocks noGrp="1"/>
          </p:cNvSpPr>
          <p:nvPr>
            <p:ph type="title"/>
          </p:nvPr>
        </p:nvSpPr>
        <p:spPr>
          <a:xfrm>
            <a:off x="838199" y="365124"/>
            <a:ext cx="10681139" cy="1321785"/>
          </a:xfrm>
        </p:spPr>
        <p:txBody>
          <a:bodyPr>
            <a:normAutofit/>
          </a:bodyPr>
          <a:lstStyle/>
          <a:p>
            <a:r>
              <a:rPr lang="en-US" dirty="0"/>
              <a:t>NCCN Guidelines: Recurrent Unresectable or Stage IV HR+ and HER2− Breast Cancer</a:t>
            </a:r>
          </a:p>
        </p:txBody>
      </p:sp>
      <p:sp>
        <p:nvSpPr>
          <p:cNvPr id="2" name="Footer Placeholder 8">
            <a:extLst>
              <a:ext uri="{FF2B5EF4-FFF2-40B4-BE49-F238E27FC236}">
                <a16:creationId xmlns:a16="http://schemas.microsoft.com/office/drawing/2014/main" id="{1C72CCE7-1BD6-D559-3ADD-2BDD709B41E3}"/>
              </a:ext>
            </a:extLst>
          </p:cNvPr>
          <p:cNvSpPr>
            <a:spLocks noGrp="1"/>
          </p:cNvSpPr>
          <p:nvPr>
            <p:ph type="ftr" sz="quarter" idx="3"/>
          </p:nvPr>
        </p:nvSpPr>
        <p:spPr>
          <a:xfrm>
            <a:off x="1458907" y="6485117"/>
            <a:ext cx="9223513" cy="329041"/>
          </a:xfrm>
        </p:spPr>
        <p:txBody>
          <a:bodyPr anchor="b"/>
          <a:lstStyle>
            <a:lvl1pPr algn="l">
              <a:defRPr sz="900"/>
            </a:lvl1pPr>
          </a:lstStyle>
          <a:p>
            <a:pPr lvl="0"/>
            <a:r>
              <a:rPr lang="en-US" dirty="0">
                <a:solidFill>
                  <a:schemeClr val="tx1"/>
                </a:solidFill>
              </a:rPr>
              <a:t>NCCN Guidelines. Invasive Breast Cancer (Version 2.2026). NCCN.org.​</a:t>
            </a:r>
          </a:p>
          <a:p>
            <a:pPr lvl="0"/>
            <a:endParaRPr lang="en-US" dirty="0">
              <a:solidFill>
                <a:schemeClr val="tx1"/>
              </a:solidFill>
            </a:endParaRPr>
          </a:p>
        </p:txBody>
      </p:sp>
      <p:graphicFrame>
        <p:nvGraphicFramePr>
          <p:cNvPr id="8" name="Content Placeholder 7">
            <a:extLst>
              <a:ext uri="{FF2B5EF4-FFF2-40B4-BE49-F238E27FC236}">
                <a16:creationId xmlns:a16="http://schemas.microsoft.com/office/drawing/2014/main" id="{462BDCD4-7556-59C2-4E0F-4B8BEF6E4E2A}"/>
              </a:ext>
            </a:extLst>
          </p:cNvPr>
          <p:cNvGraphicFramePr>
            <a:graphicFrameLocks noGrp="1"/>
          </p:cNvGraphicFramePr>
          <p:nvPr>
            <p:ph idx="1"/>
            <p:extLst>
              <p:ext uri="{D42A27DB-BD31-4B8C-83A1-F6EECF244321}">
                <p14:modId xmlns:p14="http://schemas.microsoft.com/office/powerpoint/2010/main" val="115654856"/>
              </p:ext>
            </p:extLst>
          </p:nvPr>
        </p:nvGraphicFramePr>
        <p:xfrm>
          <a:off x="838201" y="1699760"/>
          <a:ext cx="10515597" cy="4216757"/>
        </p:xfrm>
        <a:graphic>
          <a:graphicData uri="http://schemas.openxmlformats.org/drawingml/2006/table">
            <a:tbl>
              <a:tblPr firstRow="1" firstCol="1" bandRow="1">
                <a:tableStyleId>{5C22544A-7EE6-4342-B048-85BDC9FD1C3A}</a:tableStyleId>
              </a:tblPr>
              <a:tblGrid>
                <a:gridCol w="1668516">
                  <a:extLst>
                    <a:ext uri="{9D8B030D-6E8A-4147-A177-3AD203B41FA5}">
                      <a16:colId xmlns:a16="http://schemas.microsoft.com/office/drawing/2014/main" val="1776664278"/>
                    </a:ext>
                  </a:extLst>
                </a:gridCol>
                <a:gridCol w="3547242">
                  <a:extLst>
                    <a:ext uri="{9D8B030D-6E8A-4147-A177-3AD203B41FA5}">
                      <a16:colId xmlns:a16="http://schemas.microsoft.com/office/drawing/2014/main" val="430577958"/>
                    </a:ext>
                  </a:extLst>
                </a:gridCol>
                <a:gridCol w="5299839">
                  <a:extLst>
                    <a:ext uri="{9D8B030D-6E8A-4147-A177-3AD203B41FA5}">
                      <a16:colId xmlns:a16="http://schemas.microsoft.com/office/drawing/2014/main" val="2761489787"/>
                    </a:ext>
                  </a:extLst>
                </a:gridCol>
              </a:tblGrid>
              <a:tr h="300678">
                <a:tc gridSpan="3">
                  <a:txBody>
                    <a:bodyPr/>
                    <a:lstStyle/>
                    <a:p>
                      <a:pPr algn="ctr"/>
                      <a:r>
                        <a:rPr lang="en-US" sz="1600"/>
                        <a:t>HR+ and HER2− With Visceral Crisis or Endocrine Refractory</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932056089"/>
                  </a:ext>
                </a:extLst>
              </a:tr>
              <a:tr h="519353">
                <a:tc rowSpan="3">
                  <a:txBody>
                    <a:bodyPr/>
                    <a:lstStyle/>
                    <a:p>
                      <a:r>
                        <a:rPr lang="en-US" sz="1600"/>
                        <a:t>First-line</a:t>
                      </a:r>
                    </a:p>
                  </a:txBody>
                  <a:tcPr/>
                </a:tc>
                <a:tc rowSpan="2">
                  <a:txBody>
                    <a:bodyPr/>
                    <a:lstStyle/>
                    <a:p>
                      <a:r>
                        <a:rPr lang="en-US" sz="1600"/>
                        <a:t>No germline </a:t>
                      </a:r>
                      <a:r>
                        <a:rPr lang="en-US" sz="1600" i="1"/>
                        <a:t>BRCA1/2</a:t>
                      </a:r>
                      <a:r>
                        <a:rPr lang="en-US" sz="1600"/>
                        <a:t> PV and/or HER2 IHC 0+, 1+, or 2+/ISH-negative</a:t>
                      </a:r>
                    </a:p>
                  </a:txBody>
                  <a:tcPr/>
                </a:tc>
                <a:tc>
                  <a:txBody>
                    <a:bodyPr/>
                    <a:lstStyle/>
                    <a:p>
                      <a:r>
                        <a:rPr lang="en-US" sz="1600"/>
                        <a:t>Systemic chemotherapy (category 1, preferred)</a:t>
                      </a:r>
                    </a:p>
                    <a:p>
                      <a:endParaRPr lang="en-US" sz="1600"/>
                    </a:p>
                  </a:txBody>
                  <a:tcPr/>
                </a:tc>
                <a:extLst>
                  <a:ext uri="{0D108BD9-81ED-4DB2-BD59-A6C34878D82A}">
                    <a16:rowId xmlns:a16="http://schemas.microsoft.com/office/drawing/2014/main" val="264233834"/>
                  </a:ext>
                </a:extLst>
              </a:tr>
              <a:tr h="300678">
                <a:tc vMerge="1">
                  <a:txBody>
                    <a:bodyPr/>
                    <a:lstStyle/>
                    <a:p>
                      <a:endParaRPr lang="en-US" dirty="0"/>
                    </a:p>
                  </a:txBody>
                  <a:tcPr/>
                </a:tc>
                <a:tc vMerge="1">
                  <a:txBody>
                    <a:bodyPr/>
                    <a:lstStyle/>
                    <a:p>
                      <a:endParaRPr lang="en-US" dirty="0"/>
                    </a:p>
                  </a:txBody>
                  <a:tcPr/>
                </a:tc>
                <a:tc>
                  <a:txBody>
                    <a:bodyPr/>
                    <a:lstStyle/>
                    <a:p>
                      <a:r>
                        <a:rPr lang="en-US" sz="1600"/>
                        <a:t>Trastuzumab deruxtecan (other recommended)</a:t>
                      </a:r>
                    </a:p>
                  </a:txBody>
                  <a:tcPr/>
                </a:tc>
                <a:extLst>
                  <a:ext uri="{0D108BD9-81ED-4DB2-BD59-A6C34878D82A}">
                    <a16:rowId xmlns:a16="http://schemas.microsoft.com/office/drawing/2014/main" val="1930516508"/>
                  </a:ext>
                </a:extLst>
              </a:tr>
              <a:tr h="300678">
                <a:tc vMerge="1">
                  <a:txBody>
                    <a:bodyPr/>
                    <a:lstStyle/>
                    <a:p>
                      <a:endParaRPr lang="en-US" dirty="0"/>
                    </a:p>
                  </a:txBody>
                  <a:tcPr/>
                </a:tc>
                <a:tc>
                  <a:txBody>
                    <a:bodyPr/>
                    <a:lstStyle/>
                    <a:p>
                      <a:r>
                        <a:rPr lang="en-US" sz="1600"/>
                        <a:t>Germline </a:t>
                      </a:r>
                      <a:r>
                        <a:rPr lang="en-US" sz="1600" i="1"/>
                        <a:t>BRCA 1/2 </a:t>
                      </a:r>
                      <a:r>
                        <a:rPr lang="en-US" sz="1600"/>
                        <a:t>PV</a:t>
                      </a:r>
                    </a:p>
                  </a:txBody>
                  <a:tcPr/>
                </a:tc>
                <a:tc>
                  <a:txBody>
                    <a:bodyPr/>
                    <a:lstStyle/>
                    <a:p>
                      <a:r>
                        <a:rPr lang="en-US" sz="1600"/>
                        <a:t>PARP inhibitor (category 1, preferred)</a:t>
                      </a:r>
                    </a:p>
                  </a:txBody>
                  <a:tcPr/>
                </a:tc>
                <a:extLst>
                  <a:ext uri="{0D108BD9-81ED-4DB2-BD59-A6C34878D82A}">
                    <a16:rowId xmlns:a16="http://schemas.microsoft.com/office/drawing/2014/main" val="3692983001"/>
                  </a:ext>
                </a:extLst>
              </a:tr>
              <a:tr h="467717">
                <a:tc rowSpan="6">
                  <a:txBody>
                    <a:bodyPr/>
                    <a:lstStyle/>
                    <a:p>
                      <a:r>
                        <a:rPr lang="en-US" sz="1600"/>
                        <a:t>Second-line</a:t>
                      </a:r>
                    </a:p>
                  </a:txBody>
                  <a:tcPr/>
                </a:tc>
                <a:tc>
                  <a:txBody>
                    <a:bodyPr/>
                    <a:lstStyle/>
                    <a:p>
                      <a:r>
                        <a:rPr lang="en-US" sz="1600"/>
                        <a:t>HER2 IHC 1+ or 2+/ISH-negative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Trastuzumab deruxtecan (category 1, preferred)</a:t>
                      </a:r>
                    </a:p>
                  </a:txBody>
                  <a:tcPr/>
                </a:tc>
                <a:extLst>
                  <a:ext uri="{0D108BD9-81ED-4DB2-BD59-A6C34878D82A}">
                    <a16:rowId xmlns:a16="http://schemas.microsoft.com/office/drawing/2014/main" val="3425162766"/>
                  </a:ext>
                </a:extLst>
              </a:tr>
              <a:tr h="300678">
                <a:tc vMerge="1">
                  <a:txBody>
                    <a:bodyPr/>
                    <a:lstStyle/>
                    <a:p>
                      <a:endParaRPr lang="en-US" dirty="0"/>
                    </a:p>
                  </a:txBody>
                  <a:tcPr/>
                </a:tc>
                <a:tc>
                  <a:txBody>
                    <a:bodyPr/>
                    <a:lstStyle/>
                    <a:p>
                      <a:r>
                        <a:rPr lang="en-US" sz="1600"/>
                        <a:t>HER2 IHC 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Trastuzumab deruxtecan (other recommended)</a:t>
                      </a:r>
                    </a:p>
                  </a:txBody>
                  <a:tcPr/>
                </a:tc>
                <a:extLst>
                  <a:ext uri="{0D108BD9-81ED-4DB2-BD59-A6C34878D82A}">
                    <a16:rowId xmlns:a16="http://schemas.microsoft.com/office/drawing/2014/main" val="429250957"/>
                  </a:ext>
                </a:extLst>
              </a:tr>
              <a:tr h="519353">
                <a:tc vMerge="1">
                  <a:txBody>
                    <a:bodyPr/>
                    <a:lstStyle/>
                    <a:p>
                      <a:endParaRPr lang="en-US" dirty="0"/>
                    </a:p>
                  </a:txBody>
                  <a:tcPr/>
                </a:tc>
                <a:tc rowSpan="4">
                  <a:txBody>
                    <a:bodyPr/>
                    <a:lstStyle/>
                    <a:p>
                      <a:r>
                        <a:rPr lang="en-US" sz="1600"/>
                        <a:t>Not a candidate for trastuzumab deruxtecan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Sacituzumab govitecan (category 1, preferred)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p>
                  </a:txBody>
                  <a:tcPr/>
                </a:tc>
                <a:extLst>
                  <a:ext uri="{0D108BD9-81ED-4DB2-BD59-A6C34878D82A}">
                    <a16:rowId xmlns:a16="http://schemas.microsoft.com/office/drawing/2014/main" val="784186822"/>
                  </a:ext>
                </a:extLst>
              </a:tr>
              <a:tr h="300678">
                <a:tc vMerge="1">
                  <a:txBody>
                    <a:bodyPr/>
                    <a:lstStyle/>
                    <a:p>
                      <a:endParaRPr lang="en-US" dirty="0"/>
                    </a:p>
                  </a:txBody>
                  <a:tcPr/>
                </a:tc>
                <a:tc vMerge="1">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Systemic chemotherapy</a:t>
                      </a:r>
                    </a:p>
                  </a:txBody>
                  <a:tcPr/>
                </a:tc>
                <a:extLst>
                  <a:ext uri="{0D108BD9-81ED-4DB2-BD59-A6C34878D82A}">
                    <a16:rowId xmlns:a16="http://schemas.microsoft.com/office/drawing/2014/main" val="442639973"/>
                  </a:ext>
                </a:extLst>
              </a:tr>
              <a:tr h="300678">
                <a:tc vMerge="1">
                  <a:txBody>
                    <a:bodyPr/>
                    <a:lstStyle/>
                    <a:p>
                      <a:endParaRPr lang="en-US" dirty="0"/>
                    </a:p>
                  </a:txBody>
                  <a:tcPr/>
                </a:tc>
                <a:tc vMerge="1">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Targeted therapy</a:t>
                      </a:r>
                    </a:p>
                  </a:txBody>
                  <a:tcPr/>
                </a:tc>
                <a:extLst>
                  <a:ext uri="{0D108BD9-81ED-4DB2-BD59-A6C34878D82A}">
                    <a16:rowId xmlns:a16="http://schemas.microsoft.com/office/drawing/2014/main" val="667675033"/>
                  </a:ext>
                </a:extLst>
              </a:tr>
              <a:tr h="519353">
                <a:tc vMerge="1">
                  <a:txBody>
                    <a:bodyPr/>
                    <a:lstStyle/>
                    <a:p>
                      <a:endParaRPr lang="en-US" dirty="0"/>
                    </a:p>
                  </a:txBody>
                  <a:tcPr/>
                </a:tc>
                <a:tc vMerge="1">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For HER2 IHC 0, 1+, or 2+/ISH-negative: datopotomab deruxtecan (other recommended)</a:t>
                      </a:r>
                    </a:p>
                  </a:txBody>
                  <a:tcPr/>
                </a:tc>
                <a:extLst>
                  <a:ext uri="{0D108BD9-81ED-4DB2-BD59-A6C34878D82A}">
                    <a16:rowId xmlns:a16="http://schemas.microsoft.com/office/drawing/2014/main" val="2441900334"/>
                  </a:ext>
                </a:extLst>
              </a:tr>
            </a:tbl>
          </a:graphicData>
        </a:graphic>
      </p:graphicFrame>
      <p:sp>
        <p:nvSpPr>
          <p:cNvPr id="4" name="Rectangle 3">
            <a:extLst>
              <a:ext uri="{FF2B5EF4-FFF2-40B4-BE49-F238E27FC236}">
                <a16:creationId xmlns:a16="http://schemas.microsoft.com/office/drawing/2014/main" id="{59C835D4-E01F-B953-74E8-D2830C5996C9}"/>
              </a:ext>
            </a:extLst>
          </p:cNvPr>
          <p:cNvSpPr/>
          <p:nvPr/>
        </p:nvSpPr>
        <p:spPr>
          <a:xfrm>
            <a:off x="6070662" y="5341256"/>
            <a:ext cx="5283135" cy="588111"/>
          </a:xfrm>
          <a:prstGeom prst="rect">
            <a:avLst/>
          </a:prstGeom>
          <a:noFill/>
          <a:ln w="25400">
            <a:solidFill>
              <a:schemeClr val="bg1"/>
            </a:solidFill>
          </a:ln>
          <a:effectLst>
            <a:glow rad="76800">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7B58061-6181-EEB5-8E7F-07A3C58D0BC2}"/>
              </a:ext>
            </a:extLst>
          </p:cNvPr>
          <p:cNvSpPr/>
          <p:nvPr/>
        </p:nvSpPr>
        <p:spPr>
          <a:xfrm>
            <a:off x="6070662" y="4093027"/>
            <a:ext cx="5283135" cy="588111"/>
          </a:xfrm>
          <a:prstGeom prst="rect">
            <a:avLst/>
          </a:prstGeom>
          <a:noFill/>
          <a:ln w="25400">
            <a:solidFill>
              <a:schemeClr val="bg1"/>
            </a:solidFill>
          </a:ln>
          <a:effectLst>
            <a:glow rad="76800">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83963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655AC-A810-1BFB-8B4F-CF5CE69164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8B3F6D-BCD2-7FE8-CD97-D27BD603C089}"/>
              </a:ext>
            </a:extLst>
          </p:cNvPr>
          <p:cNvSpPr>
            <a:spLocks noGrp="1"/>
          </p:cNvSpPr>
          <p:nvPr>
            <p:ph type="title"/>
          </p:nvPr>
        </p:nvSpPr>
        <p:spPr>
          <a:xfrm>
            <a:off x="838200" y="608965"/>
            <a:ext cx="10515600" cy="871393"/>
          </a:xfrm>
        </p:spPr>
        <p:txBody>
          <a:bodyPr anchor="ctr">
            <a:noAutofit/>
          </a:bodyPr>
          <a:lstStyle/>
          <a:p>
            <a:r>
              <a:rPr lang="en-US" dirty="0"/>
              <a:t>Discussion: Selection and Sequencing in Clinical Practice</a:t>
            </a:r>
          </a:p>
        </p:txBody>
      </p:sp>
      <p:sp>
        <p:nvSpPr>
          <p:cNvPr id="8" name="Text Placeholder 3">
            <a:extLst>
              <a:ext uri="{FF2B5EF4-FFF2-40B4-BE49-F238E27FC236}">
                <a16:creationId xmlns:a16="http://schemas.microsoft.com/office/drawing/2014/main" id="{33A48619-276F-4BC0-AC0D-78AE06E2AB3E}"/>
              </a:ext>
            </a:extLst>
          </p:cNvPr>
          <p:cNvSpPr>
            <a:spLocks noGrp="1"/>
          </p:cNvSpPr>
          <p:nvPr>
            <p:ph type="body" sz="quarter" idx="11"/>
          </p:nvPr>
        </p:nvSpPr>
        <p:spPr>
          <a:xfrm>
            <a:off x="838200" y="3775075"/>
            <a:ext cx="10515600" cy="1066800"/>
          </a:xfrm>
          <a:solidFill>
            <a:schemeClr val="accent1"/>
          </a:solidFill>
          <a:ln>
            <a:solidFill>
              <a:srgbClr val="BEBDC7"/>
            </a:solidFill>
          </a:ln>
        </p:spPr>
        <p:txBody>
          <a:bodyPr>
            <a:normAutofit/>
          </a:bodyPr>
          <a:lstStyle/>
          <a:p>
            <a:r>
              <a:rPr lang="en-US" dirty="0"/>
              <a:t>Practical sequencing of ADCs and the expanding </a:t>
            </a:r>
            <a:br>
              <a:rPr lang="en-US"/>
            </a:br>
            <a:r>
              <a:rPr lang="en-US" dirty="0"/>
              <a:t>endocrine therapy landscape</a:t>
            </a:r>
          </a:p>
        </p:txBody>
      </p:sp>
      <p:sp>
        <p:nvSpPr>
          <p:cNvPr id="4" name="Text Placeholder 3">
            <a:extLst>
              <a:ext uri="{FF2B5EF4-FFF2-40B4-BE49-F238E27FC236}">
                <a16:creationId xmlns:a16="http://schemas.microsoft.com/office/drawing/2014/main" id="{BB581D7A-17F5-1756-7D43-A6D8B7470117}"/>
              </a:ext>
            </a:extLst>
          </p:cNvPr>
          <p:cNvSpPr txBox="1">
            <a:spLocks/>
          </p:cNvSpPr>
          <p:nvPr/>
        </p:nvSpPr>
        <p:spPr>
          <a:xfrm>
            <a:off x="838200" y="2378673"/>
            <a:ext cx="10515600" cy="1066800"/>
          </a:xfrm>
          <a:prstGeom prst="rect">
            <a:avLst/>
          </a:prstGeom>
          <a:solidFill>
            <a:schemeClr val="accent1"/>
          </a:solidFill>
          <a:ln w="6350" cap="flat" cmpd="sng" algn="ctr">
            <a:solidFill>
              <a:srgbClr val="BEBDC7"/>
            </a:solidFill>
            <a:prstDash val="solid"/>
            <a:miter lim="800000"/>
          </a:ln>
          <a:effectLst/>
        </p:spPr>
        <p:txBody>
          <a:bodyPr vert="horz" lIns="91440" tIns="45720" rIns="91440" bIns="45720" rtlCol="0" anchor="ctr">
            <a:normAutofit/>
          </a:bodyPr>
          <a:lstStyle>
            <a:lvl1pPr marL="0" indent="0" algn="ctr" defTabSz="914400" rtl="0" eaLnBrk="1" latinLnBrk="0" hangingPunct="1">
              <a:lnSpc>
                <a:spcPct val="90000"/>
              </a:lnSpc>
              <a:spcBef>
                <a:spcPts val="1000"/>
              </a:spcBef>
              <a:buClr>
                <a:schemeClr val="accent3"/>
              </a:buClr>
              <a:buFont typeface="Arial" panose="020B0604020202020204" pitchFamily="34" charset="0"/>
              <a:buNone/>
              <a:defRPr sz="2800" b="1" kern="1200">
                <a:solidFill>
                  <a:schemeClr val="lt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Clr>
                <a:schemeClr val="accent3"/>
              </a:buClr>
              <a:buFont typeface="System Font Regular"/>
              <a:buNone/>
              <a:defRPr sz="2400" kern="1200">
                <a:solidFill>
                  <a:schemeClr val="lt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Clr>
                <a:schemeClr val="accent3"/>
              </a:buClr>
              <a:buFont typeface="System Font Regular"/>
              <a:buNone/>
              <a:defRPr sz="2000" kern="1200">
                <a:solidFill>
                  <a:schemeClr val="lt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Clr>
                <a:schemeClr val="accent3"/>
              </a:buClr>
              <a:buFont typeface="Wingdings" pitchFamily="2" charset="2"/>
              <a:buNone/>
              <a:defRPr sz="1800" kern="1200">
                <a:solidFill>
                  <a:schemeClr val="lt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Clr>
                <a:schemeClr val="accent3"/>
              </a:buClr>
              <a:buFont typeface="Arial" panose="020B0604020202020204" pitchFamily="34" charset="0"/>
              <a:buNone/>
              <a:defRPr sz="1800" kern="1200">
                <a:solidFill>
                  <a:schemeClr val="lt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fontAlgn="auto">
              <a:spcAft>
                <a:spcPts val="0"/>
              </a:spcAft>
            </a:pPr>
            <a:r>
              <a:rPr lang="en-US"/>
              <a:t>When to introduce ADCs in endocrine-refractory </a:t>
            </a:r>
            <a:r>
              <a:rPr lang="en-US" err="1"/>
              <a:t>mBC</a:t>
            </a:r>
            <a:endParaRPr lang="en-US" dirty="0"/>
          </a:p>
        </p:txBody>
      </p:sp>
    </p:spTree>
    <p:extLst>
      <p:ext uri="{BB962C8B-B14F-4D97-AF65-F5344CB8AC3E}">
        <p14:creationId xmlns:p14="http://schemas.microsoft.com/office/powerpoint/2010/main" val="4466358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F9519-ADA0-2E82-F7A3-CCFB858937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77A498-BAD3-5D89-B73D-A764D1CB5316}"/>
              </a:ext>
            </a:extLst>
          </p:cNvPr>
          <p:cNvSpPr>
            <a:spLocks noGrp="1"/>
          </p:cNvSpPr>
          <p:nvPr>
            <p:ph type="title"/>
          </p:nvPr>
        </p:nvSpPr>
        <p:spPr>
          <a:xfrm>
            <a:off x="1130642" y="1176337"/>
            <a:ext cx="9930715" cy="2252661"/>
          </a:xfrm>
        </p:spPr>
        <p:txBody>
          <a:bodyPr>
            <a:normAutofit fontScale="90000"/>
          </a:bodyPr>
          <a:lstStyle/>
          <a:p>
            <a:r>
              <a:rPr lang="en-US" dirty="0"/>
              <a:t>Current and Emerging Evidence Supporting TROP2-Targeted ADCs in TNBC</a:t>
            </a:r>
            <a:endParaRPr lang="en-US"/>
          </a:p>
        </p:txBody>
      </p:sp>
      <p:sp>
        <p:nvSpPr>
          <p:cNvPr id="3" name="Text Placeholder 2">
            <a:extLst>
              <a:ext uri="{FF2B5EF4-FFF2-40B4-BE49-F238E27FC236}">
                <a16:creationId xmlns:a16="http://schemas.microsoft.com/office/drawing/2014/main" id="{50BA80E1-EA4F-65DC-B681-BFEB37B4DCE9}"/>
              </a:ext>
            </a:extLst>
          </p:cNvPr>
          <p:cNvSpPr>
            <a:spLocks noGrp="1"/>
          </p:cNvSpPr>
          <p:nvPr>
            <p:ph type="body" idx="1"/>
          </p:nvPr>
        </p:nvSpPr>
        <p:spPr>
          <a:xfrm>
            <a:off x="1130642" y="3588327"/>
            <a:ext cx="9930715" cy="1801986"/>
          </a:xfrm>
        </p:spPr>
        <p:txBody>
          <a:bodyPr>
            <a:normAutofit fontScale="92500" lnSpcReduction="20000"/>
          </a:bodyPr>
          <a:lstStyle/>
          <a:p>
            <a:r>
              <a:rPr lang="en-US" dirty="0"/>
              <a:t>ASCENT</a:t>
            </a:r>
            <a:endParaRPr lang="en-US"/>
          </a:p>
          <a:p>
            <a:r>
              <a:rPr lang="en-US" dirty="0"/>
              <a:t>ASCENT-03</a:t>
            </a:r>
            <a:endParaRPr lang="en-US"/>
          </a:p>
          <a:p>
            <a:r>
              <a:rPr lang="en-US" dirty="0"/>
              <a:t>ASCENT-04</a:t>
            </a:r>
            <a:endParaRPr lang="en-US"/>
          </a:p>
          <a:p>
            <a:r>
              <a:rPr lang="en-US" dirty="0"/>
              <a:t>TROPION-Breast02</a:t>
            </a:r>
            <a:endParaRPr lang="en-US"/>
          </a:p>
          <a:p>
            <a:r>
              <a:rPr lang="en-US" dirty="0"/>
              <a:t>OptiTROP-Breast01</a:t>
            </a:r>
            <a:endParaRPr lang="en-US"/>
          </a:p>
        </p:txBody>
      </p:sp>
    </p:spTree>
    <p:extLst>
      <p:ext uri="{BB962C8B-B14F-4D97-AF65-F5344CB8AC3E}">
        <p14:creationId xmlns:p14="http://schemas.microsoft.com/office/powerpoint/2010/main" val="38835052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DB6D9E81-AA0B-191F-D83C-9A21F5CF0177}"/>
              </a:ext>
            </a:extLst>
          </p:cNvPr>
          <p:cNvCxnSpPr>
            <a:cxnSpLocks/>
          </p:cNvCxnSpPr>
          <p:nvPr/>
        </p:nvCxnSpPr>
        <p:spPr>
          <a:xfrm flipV="1">
            <a:off x="3847471" y="2132784"/>
            <a:ext cx="0" cy="2966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6183339-BD7A-4B5E-78CD-20838E711B6A}"/>
              </a:ext>
            </a:extLst>
          </p:cNvPr>
          <p:cNvCxnSpPr>
            <a:cxnSpLocks/>
          </p:cNvCxnSpPr>
          <p:nvPr/>
        </p:nvCxnSpPr>
        <p:spPr>
          <a:xfrm flipV="1">
            <a:off x="3847471" y="3095880"/>
            <a:ext cx="0" cy="2966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E831CE-12AA-5A39-38A1-0B261731658F}"/>
              </a:ext>
            </a:extLst>
          </p:cNvPr>
          <p:cNvSpPr>
            <a:spLocks noGrp="1"/>
          </p:cNvSpPr>
          <p:nvPr>
            <p:ph type="title"/>
          </p:nvPr>
        </p:nvSpPr>
        <p:spPr/>
        <p:txBody>
          <a:bodyPr anchor="ctr">
            <a:noAutofit/>
          </a:bodyPr>
          <a:lstStyle/>
          <a:p>
            <a:r>
              <a:rPr lang="en-US" sz="3500"/>
              <a:t>ASCENT: SG vs Chemotherapy in Previously Treated </a:t>
            </a:r>
            <a:r>
              <a:rPr lang="en-US" sz="3500" err="1"/>
              <a:t>mTNBC</a:t>
            </a:r>
            <a:endParaRPr lang="en-US" sz="3500"/>
          </a:p>
        </p:txBody>
      </p:sp>
      <p:sp>
        <p:nvSpPr>
          <p:cNvPr id="4" name="Footer Placeholder 3">
            <a:extLst>
              <a:ext uri="{FF2B5EF4-FFF2-40B4-BE49-F238E27FC236}">
                <a16:creationId xmlns:a16="http://schemas.microsoft.com/office/drawing/2014/main" id="{66F52140-8B1D-390A-343C-B64E18924AF3}"/>
              </a:ext>
            </a:extLst>
          </p:cNvPr>
          <p:cNvSpPr>
            <a:spLocks noGrp="1"/>
          </p:cNvSpPr>
          <p:nvPr>
            <p:ph type="ftr" sz="quarter" idx="3"/>
          </p:nvPr>
        </p:nvSpPr>
        <p:spPr/>
        <p:txBody>
          <a:bodyPr anchor="b">
            <a:normAutofit/>
          </a:bodyPr>
          <a:lstStyle/>
          <a:p>
            <a:pPr>
              <a:spcAft>
                <a:spcPts val="600"/>
              </a:spcAft>
            </a:pPr>
            <a:r>
              <a:rPr lang="en-US" dirty="0" err="1">
                <a:solidFill>
                  <a:schemeClr val="tx1"/>
                </a:solidFill>
              </a:rPr>
              <a:t>Bardia</a:t>
            </a:r>
            <a:r>
              <a:rPr lang="en-US" dirty="0">
                <a:solidFill>
                  <a:schemeClr val="tx1"/>
                </a:solidFill>
              </a:rPr>
              <a:t> A, et al. </a:t>
            </a:r>
            <a:r>
              <a:rPr lang="en-US" i="1" dirty="0">
                <a:solidFill>
                  <a:schemeClr val="tx1"/>
                </a:solidFill>
              </a:rPr>
              <a:t>N Engl J Med. </a:t>
            </a:r>
            <a:r>
              <a:rPr lang="en-US" dirty="0">
                <a:solidFill>
                  <a:schemeClr val="tx1"/>
                </a:solidFill>
              </a:rPr>
              <a:t>2021;384:1529-1541. </a:t>
            </a:r>
            <a:r>
              <a:rPr lang="en-US" dirty="0" err="1">
                <a:solidFill>
                  <a:schemeClr val="tx1"/>
                </a:solidFill>
              </a:rPr>
              <a:t>Bardia</a:t>
            </a:r>
            <a:r>
              <a:rPr lang="en-US" dirty="0">
                <a:solidFill>
                  <a:schemeClr val="tx1"/>
                </a:solidFill>
              </a:rPr>
              <a:t> A, et al. </a:t>
            </a:r>
            <a:r>
              <a:rPr lang="en-US" i="1" dirty="0">
                <a:solidFill>
                  <a:schemeClr val="tx1"/>
                </a:solidFill>
              </a:rPr>
              <a:t>J Clin Oncol. </a:t>
            </a:r>
            <a:r>
              <a:rPr lang="en-US" dirty="0">
                <a:solidFill>
                  <a:schemeClr val="tx1"/>
                </a:solidFill>
              </a:rPr>
              <a:t>2024;42:1738-1744. </a:t>
            </a:r>
            <a:r>
              <a:rPr lang="en-US" dirty="0" err="1">
                <a:solidFill>
                  <a:schemeClr val="tx1"/>
                </a:solidFill>
              </a:rPr>
              <a:t>FDA.gov</a:t>
            </a:r>
            <a:r>
              <a:rPr lang="en-US" dirty="0">
                <a:solidFill>
                  <a:schemeClr val="tx1"/>
                </a:solidFill>
              </a:rPr>
              <a:t>. https://</a:t>
            </a:r>
            <a:r>
              <a:rPr lang="en-US" dirty="0" err="1">
                <a:solidFill>
                  <a:schemeClr val="tx1"/>
                </a:solidFill>
              </a:rPr>
              <a:t>www.fda.gov</a:t>
            </a:r>
            <a:r>
              <a:rPr lang="en-US" dirty="0">
                <a:solidFill>
                  <a:schemeClr val="tx1"/>
                </a:solidFill>
              </a:rPr>
              <a:t>/drugs/resources-information-approved-drugs/fda-grants-regular-approval-sacituzumab-govitecan-triple-negative-breast-cancer.</a:t>
            </a:r>
          </a:p>
        </p:txBody>
      </p:sp>
      <p:sp>
        <p:nvSpPr>
          <p:cNvPr id="8" name="TextBox 7">
            <a:extLst>
              <a:ext uri="{FF2B5EF4-FFF2-40B4-BE49-F238E27FC236}">
                <a16:creationId xmlns:a16="http://schemas.microsoft.com/office/drawing/2014/main" id="{6526EA44-4C8A-4156-1774-914B923DA23A}"/>
              </a:ext>
            </a:extLst>
          </p:cNvPr>
          <p:cNvSpPr txBox="1"/>
          <p:nvPr/>
        </p:nvSpPr>
        <p:spPr>
          <a:xfrm>
            <a:off x="837474" y="1516889"/>
            <a:ext cx="2265067" cy="2523768"/>
          </a:xfrm>
          <a:prstGeom prst="rect">
            <a:avLst/>
          </a:prstGeom>
          <a:solidFill>
            <a:schemeClr val="bg1"/>
          </a:solidFill>
          <a:ln w="28575">
            <a:solidFill>
              <a:schemeClr val="accent1"/>
            </a:solidFill>
          </a:ln>
        </p:spPr>
        <p:txBody>
          <a:bodyPr wrap="square" tIns="182880" bIns="182880" rtlCol="0">
            <a:spAutoFit/>
          </a:bodyPr>
          <a:lstStyle/>
          <a:p>
            <a:pPr algn="ctr"/>
            <a:r>
              <a:rPr lang="en-US" sz="1400">
                <a:solidFill>
                  <a:schemeClr val="bg2">
                    <a:lumMod val="10000"/>
                  </a:schemeClr>
                </a:solidFill>
              </a:rPr>
              <a:t>Metastatic TNBC</a:t>
            </a:r>
          </a:p>
          <a:p>
            <a:pPr algn="ctr"/>
            <a:r>
              <a:rPr lang="en-US" sz="1400">
                <a:solidFill>
                  <a:schemeClr val="bg2">
                    <a:lumMod val="10000"/>
                  </a:schemeClr>
                </a:solidFill>
              </a:rPr>
              <a:t>≥2 chemotherapies for advanced disease</a:t>
            </a:r>
          </a:p>
          <a:p>
            <a:pPr algn="ctr"/>
            <a:r>
              <a:rPr lang="en-US" sz="1400">
                <a:solidFill>
                  <a:schemeClr val="bg2">
                    <a:lumMod val="10000"/>
                  </a:schemeClr>
                </a:solidFill>
              </a:rPr>
              <a:t>OR</a:t>
            </a:r>
          </a:p>
          <a:p>
            <a:pPr algn="ctr"/>
            <a:r>
              <a:rPr lang="en-US" sz="1400">
                <a:solidFill>
                  <a:schemeClr val="bg2">
                    <a:lumMod val="10000"/>
                  </a:schemeClr>
                </a:solidFill>
              </a:rPr>
              <a:t>&gt;1 therapy for advanced disease progressing within 12 months of (neo)adjuvant</a:t>
            </a:r>
          </a:p>
          <a:p>
            <a:pPr algn="ctr"/>
            <a:r>
              <a:rPr lang="en-US" sz="1400">
                <a:solidFill>
                  <a:schemeClr val="bg2">
                    <a:lumMod val="10000"/>
                  </a:schemeClr>
                </a:solidFill>
              </a:rPr>
              <a:t>therapy</a:t>
            </a:r>
          </a:p>
          <a:p>
            <a:pPr algn="ctr"/>
            <a:r>
              <a:rPr lang="en-US" sz="1400">
                <a:solidFill>
                  <a:schemeClr val="bg2">
                    <a:lumMod val="10000"/>
                  </a:schemeClr>
                </a:solidFill>
              </a:rPr>
              <a:t>N=529</a:t>
            </a:r>
          </a:p>
        </p:txBody>
      </p:sp>
      <p:sp>
        <p:nvSpPr>
          <p:cNvPr id="9" name="Oval 8">
            <a:extLst>
              <a:ext uri="{FF2B5EF4-FFF2-40B4-BE49-F238E27FC236}">
                <a16:creationId xmlns:a16="http://schemas.microsoft.com/office/drawing/2014/main" id="{E4552BDD-41DE-2A76-21A7-15CC1B6C5E83}"/>
              </a:ext>
            </a:extLst>
          </p:cNvPr>
          <p:cNvSpPr/>
          <p:nvPr/>
        </p:nvSpPr>
        <p:spPr>
          <a:xfrm>
            <a:off x="3309859" y="2398823"/>
            <a:ext cx="754608" cy="75460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R</a:t>
            </a:r>
          </a:p>
          <a:p>
            <a:pPr algn="ctr"/>
            <a:r>
              <a:rPr lang="en-US" sz="1400"/>
              <a:t>1:1</a:t>
            </a:r>
          </a:p>
        </p:txBody>
      </p:sp>
      <p:sp>
        <p:nvSpPr>
          <p:cNvPr id="10" name="TextBox 9">
            <a:extLst>
              <a:ext uri="{FF2B5EF4-FFF2-40B4-BE49-F238E27FC236}">
                <a16:creationId xmlns:a16="http://schemas.microsoft.com/office/drawing/2014/main" id="{32B9185E-BE92-0136-FE21-F0A2EB79A8CE}"/>
              </a:ext>
            </a:extLst>
          </p:cNvPr>
          <p:cNvSpPr txBox="1"/>
          <p:nvPr/>
        </p:nvSpPr>
        <p:spPr>
          <a:xfrm>
            <a:off x="4269079" y="1585615"/>
            <a:ext cx="2696965" cy="923330"/>
          </a:xfrm>
          <a:prstGeom prst="rect">
            <a:avLst/>
          </a:prstGeom>
          <a:solidFill>
            <a:srgbClr val="4DAFB3"/>
          </a:solidFill>
          <a:ln w="28575">
            <a:noFill/>
          </a:ln>
        </p:spPr>
        <p:txBody>
          <a:bodyPr wrap="square" tIns="182880" bIns="182880" rtlCol="0">
            <a:spAutoFit/>
          </a:bodyPr>
          <a:lstStyle/>
          <a:p>
            <a:pPr algn="ctr"/>
            <a:r>
              <a:rPr lang="en-US" sz="1200" b="1">
                <a:solidFill>
                  <a:schemeClr val="bg1"/>
                </a:solidFill>
              </a:rPr>
              <a:t>Sacituzumab </a:t>
            </a:r>
            <a:r>
              <a:rPr lang="en-US" sz="1200" b="1" err="1">
                <a:solidFill>
                  <a:schemeClr val="bg1"/>
                </a:solidFill>
              </a:rPr>
              <a:t>Govitecan</a:t>
            </a:r>
            <a:r>
              <a:rPr lang="en-US" sz="1200" b="1">
                <a:solidFill>
                  <a:schemeClr val="bg1"/>
                </a:solidFill>
              </a:rPr>
              <a:t> (SG)</a:t>
            </a:r>
          </a:p>
          <a:p>
            <a:pPr algn="ctr"/>
            <a:r>
              <a:rPr lang="en-US" sz="1200" b="1">
                <a:solidFill>
                  <a:schemeClr val="bg1"/>
                </a:solidFill>
              </a:rPr>
              <a:t>10 mg/kg IV</a:t>
            </a:r>
          </a:p>
          <a:p>
            <a:pPr algn="ctr"/>
            <a:r>
              <a:rPr lang="en-US" sz="1200" b="1">
                <a:solidFill>
                  <a:schemeClr val="bg1"/>
                </a:solidFill>
              </a:rPr>
              <a:t>days 1 &amp; 8, every 21 days </a:t>
            </a:r>
            <a:r>
              <a:rPr lang="en-US" sz="1200">
                <a:solidFill>
                  <a:schemeClr val="bg1"/>
                </a:solidFill>
              </a:rPr>
              <a:t>(n=267)</a:t>
            </a:r>
          </a:p>
        </p:txBody>
      </p:sp>
      <p:sp>
        <p:nvSpPr>
          <p:cNvPr id="11" name="TextBox 10">
            <a:extLst>
              <a:ext uri="{FF2B5EF4-FFF2-40B4-BE49-F238E27FC236}">
                <a16:creationId xmlns:a16="http://schemas.microsoft.com/office/drawing/2014/main" id="{48C9BB1B-690D-C241-B983-83F9CD8466DC}"/>
              </a:ext>
            </a:extLst>
          </p:cNvPr>
          <p:cNvSpPr txBox="1"/>
          <p:nvPr/>
        </p:nvSpPr>
        <p:spPr>
          <a:xfrm>
            <a:off x="4269078" y="2898633"/>
            <a:ext cx="2696965" cy="923330"/>
          </a:xfrm>
          <a:prstGeom prst="rect">
            <a:avLst/>
          </a:prstGeom>
          <a:solidFill>
            <a:srgbClr val="D9D9D9"/>
          </a:solidFill>
          <a:ln w="28575">
            <a:noFill/>
          </a:ln>
        </p:spPr>
        <p:txBody>
          <a:bodyPr wrap="square" tIns="182880" bIns="182880" rtlCol="0">
            <a:spAutoFit/>
          </a:bodyPr>
          <a:lstStyle/>
          <a:p>
            <a:pPr algn="ctr"/>
            <a:r>
              <a:rPr lang="en-US" sz="1200" b="1">
                <a:solidFill>
                  <a:schemeClr val="bg2">
                    <a:lumMod val="10000"/>
                  </a:schemeClr>
                </a:solidFill>
              </a:rPr>
              <a:t>Treatment of Physician's</a:t>
            </a:r>
          </a:p>
          <a:p>
            <a:pPr algn="ctr"/>
            <a:r>
              <a:rPr lang="en-US" sz="1200" b="1">
                <a:solidFill>
                  <a:schemeClr val="bg2">
                    <a:lumMod val="10000"/>
                  </a:schemeClr>
                </a:solidFill>
              </a:rPr>
              <a:t>Choice (TPC)</a:t>
            </a:r>
          </a:p>
          <a:p>
            <a:pPr algn="ctr"/>
            <a:r>
              <a:rPr lang="en-US" sz="1200">
                <a:solidFill>
                  <a:schemeClr val="bg2">
                    <a:lumMod val="10000"/>
                  </a:schemeClr>
                </a:solidFill>
              </a:rPr>
              <a:t>(n=262)</a:t>
            </a:r>
          </a:p>
        </p:txBody>
      </p:sp>
      <p:sp>
        <p:nvSpPr>
          <p:cNvPr id="12" name="TextBox 11">
            <a:extLst>
              <a:ext uri="{FF2B5EF4-FFF2-40B4-BE49-F238E27FC236}">
                <a16:creationId xmlns:a16="http://schemas.microsoft.com/office/drawing/2014/main" id="{11B34DA9-D28C-ACD8-DAB4-DD0DCFF65D33}"/>
              </a:ext>
            </a:extLst>
          </p:cNvPr>
          <p:cNvSpPr txBox="1"/>
          <p:nvPr/>
        </p:nvSpPr>
        <p:spPr>
          <a:xfrm>
            <a:off x="7298392" y="1589998"/>
            <a:ext cx="1575875" cy="1292662"/>
          </a:xfrm>
          <a:prstGeom prst="rect">
            <a:avLst/>
          </a:prstGeom>
          <a:solidFill>
            <a:schemeClr val="bg1"/>
          </a:solidFill>
          <a:ln w="28575">
            <a:solidFill>
              <a:schemeClr val="accent1"/>
            </a:solidFill>
          </a:ln>
        </p:spPr>
        <p:txBody>
          <a:bodyPr wrap="square" tIns="182880" bIns="182880" rtlCol="0">
            <a:spAutoFit/>
          </a:bodyPr>
          <a:lstStyle/>
          <a:p>
            <a:pPr algn="ctr"/>
            <a:r>
              <a:rPr lang="en-US" sz="1200" b="1">
                <a:solidFill>
                  <a:schemeClr val="bg2">
                    <a:lumMod val="10000"/>
                  </a:schemeClr>
                </a:solidFill>
              </a:rPr>
              <a:t>Continue treatment until progression or unacceptable toxicity</a:t>
            </a:r>
          </a:p>
        </p:txBody>
      </p:sp>
      <p:sp>
        <p:nvSpPr>
          <p:cNvPr id="13" name="TextBox 12">
            <a:extLst>
              <a:ext uri="{FF2B5EF4-FFF2-40B4-BE49-F238E27FC236}">
                <a16:creationId xmlns:a16="http://schemas.microsoft.com/office/drawing/2014/main" id="{E0E0D407-111D-101B-9879-51F6C5F93216}"/>
              </a:ext>
            </a:extLst>
          </p:cNvPr>
          <p:cNvSpPr txBox="1"/>
          <p:nvPr/>
        </p:nvSpPr>
        <p:spPr>
          <a:xfrm>
            <a:off x="9093156" y="1567810"/>
            <a:ext cx="1931475" cy="1661993"/>
          </a:xfrm>
          <a:prstGeom prst="rect">
            <a:avLst/>
          </a:prstGeom>
          <a:solidFill>
            <a:schemeClr val="bg1"/>
          </a:solidFill>
          <a:ln w="28575">
            <a:solidFill>
              <a:schemeClr val="accent1"/>
            </a:solidFill>
          </a:ln>
        </p:spPr>
        <p:txBody>
          <a:bodyPr wrap="square" lIns="182880" tIns="182880" bIns="182880" rtlCol="0">
            <a:spAutoFit/>
          </a:bodyPr>
          <a:lstStyle/>
          <a:p>
            <a:r>
              <a:rPr lang="en-US" sz="1200" b="1">
                <a:solidFill>
                  <a:schemeClr val="bg2">
                    <a:lumMod val="10000"/>
                  </a:schemeClr>
                </a:solidFill>
              </a:rPr>
              <a:t>Endpoints Primary</a:t>
            </a:r>
          </a:p>
          <a:p>
            <a:pPr marL="285750" indent="-285750">
              <a:buFont typeface="Arial" panose="020B0604020202020204" pitchFamily="34" charset="0"/>
              <a:buChar char="•"/>
            </a:pPr>
            <a:r>
              <a:rPr lang="en-US" sz="1200">
                <a:solidFill>
                  <a:schemeClr val="bg2">
                    <a:lumMod val="10000"/>
                  </a:schemeClr>
                </a:solidFill>
              </a:rPr>
              <a:t>PFS*</a:t>
            </a:r>
          </a:p>
          <a:p>
            <a:r>
              <a:rPr lang="en-US" sz="1200" b="1">
                <a:solidFill>
                  <a:schemeClr val="bg2">
                    <a:lumMod val="10000"/>
                  </a:schemeClr>
                </a:solidFill>
              </a:rPr>
              <a:t>Secondary</a:t>
            </a:r>
          </a:p>
          <a:p>
            <a:pPr marL="285750" indent="-285750">
              <a:buFont typeface="Arial" panose="020B0604020202020204" pitchFamily="34" charset="0"/>
              <a:buChar char="•"/>
            </a:pPr>
            <a:r>
              <a:rPr lang="en-US" sz="1200">
                <a:solidFill>
                  <a:schemeClr val="bg2">
                    <a:lumMod val="10000"/>
                  </a:schemeClr>
                </a:solidFill>
              </a:rPr>
              <a:t>﻿﻿PFS for the full population</a:t>
            </a:r>
          </a:p>
          <a:p>
            <a:pPr marL="285750" indent="-285750">
              <a:buFont typeface="Arial" panose="020B0604020202020204" pitchFamily="34" charset="0"/>
              <a:buChar char="•"/>
            </a:pPr>
            <a:r>
              <a:rPr lang="en-US" sz="1200">
                <a:solidFill>
                  <a:schemeClr val="bg2">
                    <a:lumMod val="10000"/>
                  </a:schemeClr>
                </a:solidFill>
              </a:rPr>
              <a:t>﻿﻿OS, ORR, DOR, TTR, safety</a:t>
            </a:r>
          </a:p>
        </p:txBody>
      </p:sp>
      <p:cxnSp>
        <p:nvCxnSpPr>
          <p:cNvPr id="15" name="Straight Connector 14">
            <a:extLst>
              <a:ext uri="{FF2B5EF4-FFF2-40B4-BE49-F238E27FC236}">
                <a16:creationId xmlns:a16="http://schemas.microsoft.com/office/drawing/2014/main" id="{AB4329C1-1591-8BAE-8556-FD64E7D93F16}"/>
              </a:ext>
            </a:extLst>
          </p:cNvPr>
          <p:cNvCxnSpPr>
            <a:cxnSpLocks/>
            <a:endCxn id="9" idx="2"/>
          </p:cNvCxnSpPr>
          <p:nvPr/>
        </p:nvCxnSpPr>
        <p:spPr>
          <a:xfrm>
            <a:off x="3100306" y="2776127"/>
            <a:ext cx="20955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63D04F2-E314-9A73-A7E5-B6494EA0DC7D}"/>
              </a:ext>
            </a:extLst>
          </p:cNvPr>
          <p:cNvCxnSpPr>
            <a:cxnSpLocks/>
          </p:cNvCxnSpPr>
          <p:nvPr/>
        </p:nvCxnSpPr>
        <p:spPr>
          <a:xfrm flipH="1">
            <a:off x="3838454" y="3376670"/>
            <a:ext cx="366202" cy="0"/>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0EB1A0C-0FBE-4AB3-D2C4-C869B06C7C28}"/>
              </a:ext>
            </a:extLst>
          </p:cNvPr>
          <p:cNvCxnSpPr>
            <a:cxnSpLocks/>
          </p:cNvCxnSpPr>
          <p:nvPr/>
        </p:nvCxnSpPr>
        <p:spPr>
          <a:xfrm flipH="1">
            <a:off x="3838454" y="2147771"/>
            <a:ext cx="366202" cy="0"/>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24F86ED-6978-7BA2-468C-591B5BF97EB9}"/>
              </a:ext>
            </a:extLst>
          </p:cNvPr>
          <p:cNvCxnSpPr>
            <a:cxnSpLocks/>
          </p:cNvCxnSpPr>
          <p:nvPr/>
        </p:nvCxnSpPr>
        <p:spPr>
          <a:xfrm flipH="1">
            <a:off x="7081056" y="2269641"/>
            <a:ext cx="183101" cy="0"/>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139FA32-95A6-EEF1-AAB5-619A5DB0DE9C}"/>
              </a:ext>
            </a:extLst>
          </p:cNvPr>
          <p:cNvCxnSpPr>
            <a:cxnSpLocks/>
          </p:cNvCxnSpPr>
          <p:nvPr/>
        </p:nvCxnSpPr>
        <p:spPr>
          <a:xfrm flipV="1">
            <a:off x="7079502" y="2047280"/>
            <a:ext cx="0" cy="15637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4373963-97D6-2B9A-DA0B-0F11B13C4878}"/>
              </a:ext>
            </a:extLst>
          </p:cNvPr>
          <p:cNvCxnSpPr>
            <a:cxnSpLocks/>
          </p:cNvCxnSpPr>
          <p:nvPr/>
        </p:nvCxnSpPr>
        <p:spPr>
          <a:xfrm flipH="1">
            <a:off x="6956518" y="2047280"/>
            <a:ext cx="1372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83B0C49-22C7-E1BA-3825-AC9F744AC73C}"/>
              </a:ext>
            </a:extLst>
          </p:cNvPr>
          <p:cNvCxnSpPr>
            <a:cxnSpLocks/>
          </p:cNvCxnSpPr>
          <p:nvPr/>
        </p:nvCxnSpPr>
        <p:spPr>
          <a:xfrm flipH="1">
            <a:off x="6956518" y="3611055"/>
            <a:ext cx="1372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D87BBFE-C42D-DE8C-5629-F1DB859A4148}"/>
              </a:ext>
            </a:extLst>
          </p:cNvPr>
          <p:cNvCxnSpPr>
            <a:cxnSpLocks/>
          </p:cNvCxnSpPr>
          <p:nvPr/>
        </p:nvCxnSpPr>
        <p:spPr>
          <a:xfrm flipH="1">
            <a:off x="8874267" y="2256989"/>
            <a:ext cx="183101" cy="0"/>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41" name="Content Placeholder 2">
            <a:extLst>
              <a:ext uri="{FF2B5EF4-FFF2-40B4-BE49-F238E27FC236}">
                <a16:creationId xmlns:a16="http://schemas.microsoft.com/office/drawing/2014/main" id="{F5B3A458-0F64-3191-0C87-3F85ACA049E5}"/>
              </a:ext>
            </a:extLst>
          </p:cNvPr>
          <p:cNvSpPr txBox="1">
            <a:spLocks/>
          </p:cNvSpPr>
          <p:nvPr/>
        </p:nvSpPr>
        <p:spPr>
          <a:xfrm>
            <a:off x="838199" y="4505745"/>
            <a:ext cx="4153931" cy="1412378"/>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n-US" sz="1200" b="1" dirty="0"/>
              <a:t>Stratification factors</a:t>
            </a:r>
          </a:p>
          <a:p>
            <a:pPr>
              <a:lnSpc>
                <a:spcPct val="100000"/>
              </a:lnSpc>
              <a:spcBef>
                <a:spcPts val="400"/>
              </a:spcBef>
            </a:pPr>
            <a:r>
              <a:rPr lang="en-US" sz="1200" dirty="0"/>
              <a:t>﻿Number of prior chemotherapies (2-3 vs &gt;3) </a:t>
            </a:r>
          </a:p>
          <a:p>
            <a:pPr>
              <a:lnSpc>
                <a:spcPct val="100000"/>
              </a:lnSpc>
              <a:spcBef>
                <a:spcPts val="400"/>
              </a:spcBef>
            </a:pPr>
            <a:r>
              <a:rPr lang="en-US" sz="1200" dirty="0"/>
              <a:t>﻿Geographic region (North America vs Europe)</a:t>
            </a:r>
          </a:p>
          <a:p>
            <a:pPr>
              <a:lnSpc>
                <a:spcPct val="100000"/>
              </a:lnSpc>
              <a:spcBef>
                <a:spcPts val="400"/>
              </a:spcBef>
            </a:pPr>
            <a:r>
              <a:rPr lang="en-US" sz="1200" dirty="0"/>
              <a:t>﻿Presence/absence of known brain metastases (Yes/No)</a:t>
            </a:r>
          </a:p>
        </p:txBody>
      </p:sp>
      <p:sp>
        <p:nvSpPr>
          <p:cNvPr id="42" name="TextBox 41">
            <a:extLst>
              <a:ext uri="{FF2B5EF4-FFF2-40B4-BE49-F238E27FC236}">
                <a16:creationId xmlns:a16="http://schemas.microsoft.com/office/drawing/2014/main" id="{3650F1AD-8AA2-E6A1-FAC3-6AEFAD869E3D}"/>
              </a:ext>
            </a:extLst>
          </p:cNvPr>
          <p:cNvSpPr txBox="1"/>
          <p:nvPr/>
        </p:nvSpPr>
        <p:spPr>
          <a:xfrm>
            <a:off x="837474" y="4069410"/>
            <a:ext cx="1104790" cy="261610"/>
          </a:xfrm>
          <a:prstGeom prst="rect">
            <a:avLst/>
          </a:prstGeom>
          <a:noFill/>
        </p:spPr>
        <p:txBody>
          <a:bodyPr wrap="none" rtlCol="0">
            <a:spAutoFit/>
          </a:bodyPr>
          <a:lstStyle/>
          <a:p>
            <a:r>
              <a:rPr lang="en-US" sz="1100">
                <a:solidFill>
                  <a:schemeClr val="bg2">
                    <a:lumMod val="10000"/>
                  </a:schemeClr>
                </a:solidFill>
              </a:rPr>
              <a:t>NCT02574455</a:t>
            </a:r>
          </a:p>
        </p:txBody>
      </p:sp>
      <p:sp>
        <p:nvSpPr>
          <p:cNvPr id="48" name="TextBox 47">
            <a:extLst>
              <a:ext uri="{FF2B5EF4-FFF2-40B4-BE49-F238E27FC236}">
                <a16:creationId xmlns:a16="http://schemas.microsoft.com/office/drawing/2014/main" id="{99C40D08-6D2C-AF36-E876-BE1832D2474D}"/>
              </a:ext>
            </a:extLst>
          </p:cNvPr>
          <p:cNvSpPr txBox="1"/>
          <p:nvPr/>
        </p:nvSpPr>
        <p:spPr>
          <a:xfrm>
            <a:off x="9149263" y="3330188"/>
            <a:ext cx="1919115" cy="261610"/>
          </a:xfrm>
          <a:prstGeom prst="rect">
            <a:avLst/>
          </a:prstGeom>
          <a:noFill/>
        </p:spPr>
        <p:txBody>
          <a:bodyPr wrap="none" rtlCol="0">
            <a:spAutoFit/>
          </a:bodyPr>
          <a:lstStyle/>
          <a:p>
            <a:r>
              <a:rPr lang="en-US" sz="1100">
                <a:solidFill>
                  <a:schemeClr val="bg2">
                    <a:lumMod val="10000"/>
                  </a:schemeClr>
                </a:solidFill>
              </a:rPr>
              <a:t>Data cutoff: March 11, 2020</a:t>
            </a:r>
          </a:p>
        </p:txBody>
      </p:sp>
      <p:sp>
        <p:nvSpPr>
          <p:cNvPr id="5" name="Rectangle 4">
            <a:extLst>
              <a:ext uri="{FF2B5EF4-FFF2-40B4-BE49-F238E27FC236}">
                <a16:creationId xmlns:a16="http://schemas.microsoft.com/office/drawing/2014/main" id="{FEFF798F-E4C3-613C-BFF9-432ED58902DD}"/>
              </a:ext>
            </a:extLst>
          </p:cNvPr>
          <p:cNvSpPr/>
          <p:nvPr/>
        </p:nvSpPr>
        <p:spPr>
          <a:xfrm>
            <a:off x="5107875" y="3912331"/>
            <a:ext cx="6225746" cy="228221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r>
              <a:rPr lang="en-US" sz="1600" dirty="0"/>
              <a:t>PFS and OS were significantly longer with </a:t>
            </a:r>
            <a:r>
              <a:rPr lang="en-US" sz="1600" dirty="0" err="1"/>
              <a:t>sacituzumab</a:t>
            </a:r>
            <a:r>
              <a:rPr lang="en-US" sz="1600" dirty="0"/>
              <a:t> </a:t>
            </a:r>
            <a:r>
              <a:rPr lang="en-US" sz="1600" dirty="0" err="1"/>
              <a:t>govitecan</a:t>
            </a:r>
            <a:r>
              <a:rPr lang="en-US" sz="1600" dirty="0"/>
              <a:t> than with single-agent chemotherapy</a:t>
            </a:r>
          </a:p>
          <a:p>
            <a:pPr marL="1028700" lvl="1">
              <a:buFont typeface="Arial" panose="020B0604020202020204" pitchFamily="34" charset="0"/>
              <a:buChar char="•"/>
            </a:pPr>
            <a:r>
              <a:rPr lang="en-US" sz="1600" dirty="0" err="1"/>
              <a:t>mPFS</a:t>
            </a:r>
            <a:r>
              <a:rPr lang="en-US" sz="1600" dirty="0"/>
              <a:t>: 4.8 vs. 1.7 months (HR 0.41)</a:t>
            </a:r>
          </a:p>
          <a:p>
            <a:pPr marL="1028700" lvl="1">
              <a:buFont typeface="Arial" panose="020B0604020202020204" pitchFamily="34" charset="0"/>
              <a:buChar char="•"/>
            </a:pPr>
            <a:r>
              <a:rPr lang="en-US" sz="1600" dirty="0" err="1"/>
              <a:t>mOS</a:t>
            </a:r>
            <a:r>
              <a:rPr lang="en-US" sz="1600" dirty="0"/>
              <a:t>: 11.8 vs. 6.9 months (HR 0.51)</a:t>
            </a:r>
          </a:p>
          <a:p>
            <a:pPr marL="285750" indent="-285750">
              <a:buFont typeface="Arial" panose="020B0604020202020204" pitchFamily="34" charset="0"/>
              <a:buChar char="•"/>
            </a:pPr>
            <a:endParaRPr lang="en-US" sz="1600" dirty="0"/>
          </a:p>
          <a:p>
            <a:r>
              <a:rPr lang="en-US" sz="1600" dirty="0"/>
              <a:t>April 2021: FDA granted regular approval to </a:t>
            </a:r>
            <a:r>
              <a:rPr lang="en-US" sz="1600" dirty="0" err="1"/>
              <a:t>sacituzumab</a:t>
            </a:r>
            <a:r>
              <a:rPr lang="en-US" sz="1600" dirty="0"/>
              <a:t> </a:t>
            </a:r>
            <a:r>
              <a:rPr lang="en-US" sz="1600" dirty="0" err="1"/>
              <a:t>govitecan</a:t>
            </a:r>
            <a:r>
              <a:rPr lang="en-US" sz="1600" dirty="0"/>
              <a:t> for patients with unresectable locally advanced or </a:t>
            </a:r>
            <a:r>
              <a:rPr lang="en-US" sz="1600" dirty="0" err="1"/>
              <a:t>mTNBC</a:t>
            </a:r>
            <a:r>
              <a:rPr lang="en-US" sz="1600" dirty="0"/>
              <a:t> who have received two or more prior systemic therapies, at least one of them for metastatic disease</a:t>
            </a:r>
          </a:p>
        </p:txBody>
      </p:sp>
    </p:spTree>
    <p:extLst>
      <p:ext uri="{BB962C8B-B14F-4D97-AF65-F5344CB8AC3E}">
        <p14:creationId xmlns:p14="http://schemas.microsoft.com/office/powerpoint/2010/main" val="10411691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1AB6F93-335D-25BB-2B8D-CAE53A899B7C}"/>
            </a:ext>
          </a:extLst>
        </p:cNvPr>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B8FDA2C5-44C4-139F-83C2-2526E1D2BC67}"/>
              </a:ext>
            </a:extLst>
          </p:cNvPr>
          <p:cNvGraphicFramePr>
            <a:graphicFrameLocks noGrp="1"/>
          </p:cNvGraphicFramePr>
          <p:nvPr/>
        </p:nvGraphicFramePr>
        <p:xfrm>
          <a:off x="1066800" y="1681639"/>
          <a:ext cx="9886870" cy="2484935"/>
        </p:xfrm>
        <a:graphic>
          <a:graphicData uri="http://schemas.openxmlformats.org/drawingml/2006/table">
            <a:tbl>
              <a:tblPr firstRow="1" bandRow="1">
                <a:tableStyleId>{7DF18680-E054-41AD-8BC1-D1AEF772440D}</a:tableStyleId>
              </a:tblPr>
              <a:tblGrid>
                <a:gridCol w="1473531">
                  <a:extLst>
                    <a:ext uri="{9D8B030D-6E8A-4147-A177-3AD203B41FA5}">
                      <a16:colId xmlns:a16="http://schemas.microsoft.com/office/drawing/2014/main" val="1786404291"/>
                    </a:ext>
                  </a:extLst>
                </a:gridCol>
                <a:gridCol w="852279">
                  <a:extLst>
                    <a:ext uri="{9D8B030D-6E8A-4147-A177-3AD203B41FA5}">
                      <a16:colId xmlns:a16="http://schemas.microsoft.com/office/drawing/2014/main" val="362682475"/>
                    </a:ext>
                  </a:extLst>
                </a:gridCol>
                <a:gridCol w="1090129">
                  <a:extLst>
                    <a:ext uri="{9D8B030D-6E8A-4147-A177-3AD203B41FA5}">
                      <a16:colId xmlns:a16="http://schemas.microsoft.com/office/drawing/2014/main" val="124576450"/>
                    </a:ext>
                  </a:extLst>
                </a:gridCol>
                <a:gridCol w="1132650">
                  <a:extLst>
                    <a:ext uri="{9D8B030D-6E8A-4147-A177-3AD203B41FA5}">
                      <a16:colId xmlns:a16="http://schemas.microsoft.com/office/drawing/2014/main" val="2296479947"/>
                    </a:ext>
                  </a:extLst>
                </a:gridCol>
                <a:gridCol w="1017361">
                  <a:extLst>
                    <a:ext uri="{9D8B030D-6E8A-4147-A177-3AD203B41FA5}">
                      <a16:colId xmlns:a16="http://schemas.microsoft.com/office/drawing/2014/main" val="1805346176"/>
                    </a:ext>
                  </a:extLst>
                </a:gridCol>
                <a:gridCol w="1017361">
                  <a:extLst>
                    <a:ext uri="{9D8B030D-6E8A-4147-A177-3AD203B41FA5}">
                      <a16:colId xmlns:a16="http://schemas.microsoft.com/office/drawing/2014/main" val="1598095397"/>
                    </a:ext>
                  </a:extLst>
                </a:gridCol>
                <a:gridCol w="1223116">
                  <a:extLst>
                    <a:ext uri="{9D8B030D-6E8A-4147-A177-3AD203B41FA5}">
                      <a16:colId xmlns:a16="http://schemas.microsoft.com/office/drawing/2014/main" val="20001"/>
                    </a:ext>
                  </a:extLst>
                </a:gridCol>
                <a:gridCol w="1055521">
                  <a:extLst>
                    <a:ext uri="{9D8B030D-6E8A-4147-A177-3AD203B41FA5}">
                      <a16:colId xmlns:a16="http://schemas.microsoft.com/office/drawing/2014/main" val="1399430550"/>
                    </a:ext>
                  </a:extLst>
                </a:gridCol>
                <a:gridCol w="1024922">
                  <a:extLst>
                    <a:ext uri="{9D8B030D-6E8A-4147-A177-3AD203B41FA5}">
                      <a16:colId xmlns:a16="http://schemas.microsoft.com/office/drawing/2014/main" val="3529061394"/>
                    </a:ext>
                  </a:extLst>
                </a:gridCol>
              </a:tblGrid>
              <a:tr h="262133">
                <a:tc gridSpan="2">
                  <a:txBody>
                    <a:bodyPr/>
                    <a:lstStyle/>
                    <a:p>
                      <a:pPr>
                        <a:spcBef>
                          <a:spcPts val="0"/>
                        </a:spcBef>
                      </a:pPr>
                      <a:endParaRPr lang="en-US" sz="1500">
                        <a:solidFill>
                          <a:schemeClr val="tx1"/>
                        </a:solidFill>
                        <a:latin typeface="Arial" panose="020B0604020202020204" pitchFamily="34" charset="0"/>
                        <a:cs typeface="Arial" panose="020B0604020202020204" pitchFamily="34" charset="0"/>
                      </a:endParaRPr>
                    </a:p>
                  </a:txBody>
                  <a:tcPr marL="38612" marR="38612" marT="19307" marB="19307">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pPr>
                        <a:spcBef>
                          <a:spcPts val="0"/>
                        </a:spcBef>
                      </a:pPr>
                      <a:endParaRPr lang="en-US" sz="1400">
                        <a:latin typeface="Arial" panose="020B0604020202020204" pitchFamily="34" charset="0"/>
                        <a:cs typeface="Arial" panose="020B0604020202020204" pitchFamily="34" charset="0"/>
                      </a:endParaRPr>
                    </a:p>
                  </a:txBody>
                  <a:tcP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indent="57150">
                        <a:spcBef>
                          <a:spcPts val="0"/>
                        </a:spcBef>
                      </a:pPr>
                      <a:endParaRPr lang="en-US" sz="1500">
                        <a:solidFill>
                          <a:schemeClr val="tx1"/>
                        </a:solidFill>
                        <a:latin typeface="Arial" panose="020B0604020202020204" pitchFamily="34" charset="0"/>
                        <a:cs typeface="Arial" panose="020B0604020202020204" pitchFamily="34" charset="0"/>
                      </a:endParaRPr>
                    </a:p>
                  </a:txBody>
                  <a:tcPr marL="38612" marR="38612" marT="19307" marB="19307" anchor="b">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gridSpan="3">
                  <a:txBody>
                    <a:bodyPr/>
                    <a:lstStyle/>
                    <a:p>
                      <a:pPr marL="0" algn="ctr" defTabSz="914400" rtl="0" eaLnBrk="1" latinLnBrk="0" hangingPunct="1">
                        <a:spcBef>
                          <a:spcPts val="0"/>
                        </a:spcBef>
                      </a:pPr>
                      <a:r>
                        <a:rPr lang="en-US" sz="1500" b="1" kern="1200">
                          <a:solidFill>
                            <a:schemeClr val="bg1"/>
                          </a:solidFill>
                          <a:latin typeface="Arial" panose="020B0604020202020204" pitchFamily="34" charset="0"/>
                          <a:ea typeface="+mn-ea"/>
                          <a:cs typeface="Arial" panose="020B0604020202020204" pitchFamily="34" charset="0"/>
                        </a:rPr>
                        <a:t>SG (n=258)</a:t>
                      </a:r>
                    </a:p>
                  </a:txBody>
                  <a:tcPr marL="38612" marR="38612" marT="19307" marB="19307"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57B9B5"/>
                    </a:solidFill>
                  </a:tcPr>
                </a:tc>
                <a:tc hMerge="1">
                  <a:txBody>
                    <a:bodyPr/>
                    <a:lstStyle/>
                    <a:p>
                      <a:pPr marL="0" algn="ctr" defTabSz="914400" rtl="0" eaLnBrk="1" latinLnBrk="0" hangingPunct="1">
                        <a:spcBef>
                          <a:spcPts val="0"/>
                        </a:spcBef>
                      </a:pPr>
                      <a:endParaRPr lang="en-US" sz="1400" b="1" kern="1200">
                        <a:solidFill>
                          <a:schemeClr val="bg1"/>
                        </a:solidFill>
                        <a:latin typeface="Arial" panose="020B0604020202020204" pitchFamily="34" charset="0"/>
                        <a:ea typeface="+mn-ea"/>
                        <a:cs typeface="Arial" panose="020B0604020202020204" pitchFamily="34" charset="0"/>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57B9B5"/>
                    </a:solidFill>
                  </a:tcPr>
                </a:tc>
                <a:tc hMerge="1">
                  <a:txBody>
                    <a:bodyPr/>
                    <a:lstStyle/>
                    <a:p>
                      <a:pPr marL="0" algn="ctr" defTabSz="914400" rtl="0" eaLnBrk="1" latinLnBrk="0" hangingPunct="1">
                        <a:spcBef>
                          <a:spcPts val="0"/>
                        </a:spcBef>
                      </a:pPr>
                      <a:endParaRPr lang="en-US" sz="1400" b="1" kern="1200">
                        <a:solidFill>
                          <a:schemeClr val="bg1"/>
                        </a:solidFill>
                        <a:latin typeface="Arial" panose="020B0604020202020204" pitchFamily="34" charset="0"/>
                        <a:ea typeface="+mn-ea"/>
                        <a:cs typeface="Arial" panose="020B0604020202020204" pitchFamily="34" charset="0"/>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57B9B5"/>
                    </a:solidFill>
                  </a:tcPr>
                </a:tc>
                <a:tc gridSpan="3">
                  <a:txBody>
                    <a:bodyPr/>
                    <a:lstStyle/>
                    <a:p>
                      <a:pPr algn="ctr">
                        <a:spcBef>
                          <a:spcPts val="0"/>
                        </a:spcBef>
                      </a:pPr>
                      <a:r>
                        <a:rPr lang="en-US" sz="1500">
                          <a:latin typeface="Arial" panose="020B0604020202020204" pitchFamily="34" charset="0"/>
                          <a:cs typeface="Arial" panose="020B0604020202020204" pitchFamily="34" charset="0"/>
                        </a:rPr>
                        <a:t>TPC (n=224)</a:t>
                      </a:r>
                    </a:p>
                  </a:txBody>
                  <a:tcPr marL="38612" marR="38612" marT="19307" marB="19307"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65000"/>
                      </a:schemeClr>
                    </a:solidFill>
                  </a:tcPr>
                </a:tc>
                <a:tc hMerge="1">
                  <a:txBody>
                    <a:bodyPr/>
                    <a:lstStyle/>
                    <a:p>
                      <a:pPr algn="ctr">
                        <a:spcBef>
                          <a:spcPts val="0"/>
                        </a:spcBef>
                      </a:pPr>
                      <a:endParaRPr lang="en-US" sz="1400">
                        <a:latin typeface="Arial" panose="020B0604020202020204" pitchFamily="34" charset="0"/>
                        <a:cs typeface="Arial" panose="020B0604020202020204" pitchFamily="34" charset="0"/>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65000"/>
                      </a:schemeClr>
                    </a:solidFill>
                  </a:tcPr>
                </a:tc>
                <a:tc hMerge="1">
                  <a:txBody>
                    <a:bodyPr/>
                    <a:lstStyle/>
                    <a:p>
                      <a:pPr algn="ctr">
                        <a:spcBef>
                          <a:spcPts val="0"/>
                        </a:spcBef>
                      </a:pPr>
                      <a:endParaRPr lang="en-US" sz="1400">
                        <a:latin typeface="Arial" panose="020B0604020202020204" pitchFamily="34" charset="0"/>
                        <a:cs typeface="Arial" panose="020B0604020202020204" pitchFamily="34" charset="0"/>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r h="224275">
                <a:tc gridSpan="3">
                  <a:txBody>
                    <a:bodyPr/>
                    <a:lstStyle/>
                    <a:p>
                      <a:pPr marL="1601788" indent="52388" algn="l" fontAlgn="t">
                        <a:lnSpc>
                          <a:spcPct val="90000"/>
                        </a:lnSpc>
                        <a:spcBef>
                          <a:spcPts val="0"/>
                        </a:spcBef>
                        <a:spcAft>
                          <a:spcPts val="300"/>
                        </a:spcAft>
                      </a:pPr>
                      <a:r>
                        <a:rPr lang="en-US" sz="1200" b="1" i="0" u="none" strike="noStrike">
                          <a:solidFill>
                            <a:schemeClr val="tx1"/>
                          </a:solidFill>
                          <a:effectLst/>
                          <a:latin typeface="Arial" panose="020B0604020202020204" pitchFamily="34" charset="0"/>
                          <a:cs typeface="Arial" panose="020B0604020202020204" pitchFamily="34" charset="0"/>
                        </a:rPr>
                        <a:t>TRAE</a:t>
                      </a:r>
                    </a:p>
                  </a:txBody>
                  <a:tcPr marL="25743" marR="51483" marT="25743" marB="25743"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pPr algn="l"/>
                      <a:endParaRPr lang="en-US" sz="1400">
                        <a:latin typeface="Arial" panose="020B0604020202020204" pitchFamily="34" charset="0"/>
                        <a:cs typeface="Arial" panose="020B0604020202020204" pitchFamily="34" charset="0"/>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00000"/>
                        </a:lnSpc>
                      </a:pPr>
                      <a:r>
                        <a:rPr lang="en-US" sz="1200">
                          <a:solidFill>
                            <a:schemeClr val="tx1"/>
                          </a:solidFill>
                          <a:latin typeface="Arial" panose="020B0604020202020204" pitchFamily="34" charset="0"/>
                          <a:cs typeface="Arial" panose="020B0604020202020204" pitchFamily="34" charset="0"/>
                        </a:rPr>
                        <a:t>All grade %</a:t>
                      </a:r>
                      <a:endParaRPr lang="en-US" sz="1200">
                        <a:solidFill>
                          <a:schemeClr val="tx1"/>
                        </a:solidFill>
                        <a:latin typeface="Arial" panose="020B0604020202020204" pitchFamily="34" charset="0"/>
                        <a:ea typeface="Cambria" panose="02040503050406030204" pitchFamily="18" charset="0"/>
                        <a:cs typeface="Arial" panose="020B0604020202020204" pitchFamily="34" charset="0"/>
                      </a:endParaRPr>
                    </a:p>
                  </a:txBody>
                  <a:tcPr marL="38612" marR="38612" marT="19307" marB="19307"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00000"/>
                        </a:lnSpc>
                      </a:pPr>
                      <a:r>
                        <a:rPr lang="en-US" sz="1200" b="1">
                          <a:solidFill>
                            <a:schemeClr val="tx1"/>
                          </a:solidFill>
                          <a:latin typeface="Arial" panose="020B0604020202020204" pitchFamily="34" charset="0"/>
                          <a:ea typeface="Cambria" panose="02040503050406030204" pitchFamily="18" charset="0"/>
                          <a:cs typeface="Arial" panose="020B0604020202020204" pitchFamily="34" charset="0"/>
                        </a:rPr>
                        <a:t>Grade 3, %</a:t>
                      </a:r>
                    </a:p>
                  </a:txBody>
                  <a:tcPr marL="38612" marR="38612" marT="19307" marB="19307"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lang="en-US" sz="1200" b="1">
                          <a:solidFill>
                            <a:schemeClr val="tx1"/>
                          </a:solidFill>
                          <a:latin typeface="Arial" panose="020B0604020202020204" pitchFamily="34" charset="0"/>
                          <a:ea typeface="Cambria" panose="02040503050406030204" pitchFamily="18" charset="0"/>
                          <a:cs typeface="Arial" panose="020B0604020202020204" pitchFamily="34" charset="0"/>
                        </a:rPr>
                        <a:t>Grade 4, %</a:t>
                      </a:r>
                    </a:p>
                  </a:txBody>
                  <a:tcPr marL="38612" marR="38612" marT="19307" marB="19307"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00000"/>
                        </a:lnSpc>
                      </a:pPr>
                      <a:r>
                        <a:rPr lang="en-US" sz="1200">
                          <a:solidFill>
                            <a:schemeClr val="tx1"/>
                          </a:solidFill>
                          <a:latin typeface="Arial" panose="020B0604020202020204" pitchFamily="34" charset="0"/>
                          <a:cs typeface="Arial" panose="020B0604020202020204" pitchFamily="34" charset="0"/>
                        </a:rPr>
                        <a:t>All grade, %</a:t>
                      </a:r>
                      <a:endParaRPr lang="en-US" sz="1200">
                        <a:solidFill>
                          <a:schemeClr val="tx1"/>
                        </a:solidFill>
                        <a:latin typeface="Arial" panose="020B0604020202020204" pitchFamily="34" charset="0"/>
                        <a:ea typeface="Cambria" panose="02040503050406030204" pitchFamily="18" charset="0"/>
                        <a:cs typeface="Arial" panose="020B0604020202020204" pitchFamily="34" charset="0"/>
                      </a:endParaRPr>
                    </a:p>
                  </a:txBody>
                  <a:tcPr marL="38612" marR="38612" marT="19307" marB="19307"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00000"/>
                        </a:lnSpc>
                      </a:pPr>
                      <a:r>
                        <a:rPr lang="en-US" sz="1200" b="1">
                          <a:solidFill>
                            <a:schemeClr val="tx1"/>
                          </a:solidFill>
                          <a:latin typeface="Arial" panose="020B0604020202020204" pitchFamily="34" charset="0"/>
                          <a:ea typeface="Cambria" panose="02040503050406030204" pitchFamily="18" charset="0"/>
                          <a:cs typeface="Arial" panose="020B0604020202020204" pitchFamily="34" charset="0"/>
                        </a:rPr>
                        <a:t>Grade 3, %</a:t>
                      </a:r>
                    </a:p>
                  </a:txBody>
                  <a:tcPr marL="38612" marR="38612" marT="19307" marB="19307"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lang="en-US" sz="1200" b="1">
                          <a:solidFill>
                            <a:schemeClr val="tx1"/>
                          </a:solidFill>
                          <a:latin typeface="Arial" panose="020B0604020202020204" pitchFamily="34" charset="0"/>
                          <a:ea typeface="Cambria" panose="02040503050406030204" pitchFamily="18" charset="0"/>
                          <a:cs typeface="Arial" panose="020B0604020202020204" pitchFamily="34" charset="0"/>
                        </a:rPr>
                        <a:t>Grade 4, %</a:t>
                      </a:r>
                    </a:p>
                  </a:txBody>
                  <a:tcPr marL="38612" marR="38612" marT="19307" marB="19307"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29695217"/>
                  </a:ext>
                </a:extLst>
              </a:tr>
              <a:tr h="221493">
                <a:tc rowSpan="4">
                  <a:txBody>
                    <a:bodyPr/>
                    <a:lstStyle/>
                    <a:p>
                      <a:pPr marL="0" indent="0" algn="l" fontAlgn="t">
                        <a:lnSpc>
                          <a:spcPct val="90000"/>
                        </a:lnSpc>
                        <a:spcBef>
                          <a:spcPts val="0"/>
                        </a:spcBef>
                        <a:spcAft>
                          <a:spcPts val="300"/>
                        </a:spcAft>
                      </a:pPr>
                      <a:r>
                        <a:rPr lang="en-US" sz="1200" b="1" i="0" u="none" strike="noStrike">
                          <a:solidFill>
                            <a:schemeClr val="tx1"/>
                          </a:solidFill>
                          <a:effectLst/>
                          <a:latin typeface="Arial" panose="020B0604020202020204" pitchFamily="34" charset="0"/>
                          <a:cs typeface="Arial" panose="020B0604020202020204" pitchFamily="34" charset="0"/>
                        </a:rPr>
                        <a:t>Hematologic </a:t>
                      </a:r>
                    </a:p>
                  </a:txBody>
                  <a:tcPr marL="25743" marR="51483" marT="25743" marB="25743" anchor="ctr">
                    <a:lnT w="28575" cap="flat" cmpd="sng" algn="ctr">
                      <a:solidFill>
                        <a:schemeClr val="tx1"/>
                      </a:solidFill>
                      <a:prstDash val="solid"/>
                      <a:round/>
                      <a:headEnd type="none" w="med" len="med"/>
                      <a:tailEnd type="none" w="med" len="med"/>
                    </a:lnT>
                    <a:noFill/>
                  </a:tcPr>
                </a:tc>
                <a:tc gridSpan="2">
                  <a:txBody>
                    <a:bodyPr/>
                    <a:lstStyle/>
                    <a:p>
                      <a:pPr algn="l"/>
                      <a:r>
                        <a:rPr lang="it-IT" sz="1200" b="0">
                          <a:solidFill>
                            <a:schemeClr val="tx1"/>
                          </a:solidFill>
                          <a:latin typeface="Arial" panose="020B0604020202020204" pitchFamily="34" charset="0"/>
                          <a:cs typeface="Arial" panose="020B0604020202020204" pitchFamily="34" charset="0"/>
                        </a:rPr>
                        <a:t>Neutropenia</a:t>
                      </a:r>
                    </a:p>
                  </a:txBody>
                  <a:tcPr marL="38612" marR="38612" marT="19307" marB="19307" anchor="ctr">
                    <a:lnT w="28575" cap="flat" cmpd="sng" algn="ctr">
                      <a:solidFill>
                        <a:schemeClr val="tx1"/>
                      </a:solidFill>
                      <a:prstDash val="solid"/>
                      <a:round/>
                      <a:headEnd type="none" w="med" len="med"/>
                      <a:tailEnd type="none" w="med" len="med"/>
                    </a:lnT>
                    <a:noFill/>
                  </a:tcPr>
                </a:tc>
                <a:tc hMerge="1">
                  <a:txBody>
                    <a:bodyPr/>
                    <a:lstStyle/>
                    <a:p>
                      <a:pPr algn="l"/>
                      <a:r>
                        <a:rPr lang="it-IT" sz="1400">
                          <a:latin typeface="Arial" panose="020B0604020202020204" pitchFamily="34" charset="0"/>
                          <a:cs typeface="Arial" panose="020B0604020202020204" pitchFamily="34" charset="0"/>
                        </a:rPr>
                        <a:t>Neutropenia</a:t>
                      </a:r>
                    </a:p>
                    <a:p>
                      <a:pPr algn="l"/>
                      <a:r>
                        <a:rPr lang="it-IT" sz="1400">
                          <a:latin typeface="Arial" panose="020B0604020202020204" pitchFamily="34" charset="0"/>
                          <a:cs typeface="Arial" panose="020B0604020202020204" pitchFamily="34" charset="0"/>
                        </a:rPr>
                        <a:t>Febrile neutropenia</a:t>
                      </a:r>
                    </a:p>
                    <a:p>
                      <a:pPr algn="l"/>
                      <a:r>
                        <a:rPr lang="it-IT" sz="1400">
                          <a:latin typeface="Arial" panose="020B0604020202020204" pitchFamily="34" charset="0"/>
                          <a:cs typeface="Arial" panose="020B0604020202020204" pitchFamily="34" charset="0"/>
                        </a:rPr>
                        <a:t>Anemia</a:t>
                      </a:r>
                    </a:p>
                    <a:p>
                      <a:pPr algn="l"/>
                      <a:r>
                        <a:rPr lang="it-IT" sz="1400">
                          <a:latin typeface="Arial" panose="020B0604020202020204" pitchFamily="34" charset="0"/>
                          <a:cs typeface="Arial" panose="020B0604020202020204" pitchFamily="34" charset="0"/>
                        </a:rPr>
                        <a:t>Leukopenia</a:t>
                      </a:r>
                      <a:endParaRPr lang="en-US" sz="1400">
                        <a:latin typeface="Arial" panose="020B0604020202020204" pitchFamily="34" charset="0"/>
                        <a:cs typeface="Arial" panose="020B0604020202020204" pitchFamily="34" charset="0"/>
                      </a:endParaRPr>
                    </a:p>
                  </a:txBody>
                  <a:tcPr anchor="ctr">
                    <a:lnT w="28575" cap="flat" cmpd="sng" algn="ctr">
                      <a:solidFill>
                        <a:schemeClr val="tx1"/>
                      </a:solidFill>
                      <a:prstDash val="solid"/>
                      <a:round/>
                      <a:headEnd type="none" w="med" len="med"/>
                      <a:tailEnd type="none" w="med" len="med"/>
                    </a:lnT>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63</a:t>
                      </a:r>
                    </a:p>
                  </a:txBody>
                  <a:tcPr marL="38612" marR="38612" marT="19307" marB="19307" anchor="ctr">
                    <a:lnT w="28575"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34</a:t>
                      </a:r>
                      <a:endParaRPr lang="en-US" sz="1200" b="0" dirty="0">
                        <a:solidFill>
                          <a:schemeClr val="tx1"/>
                        </a:solidFill>
                        <a:latin typeface="Arial" panose="020B0604020202020204" pitchFamily="34" charset="0"/>
                        <a:ea typeface="Cambria" panose="02040503050406030204" pitchFamily="18" charset="0"/>
                        <a:cs typeface="Arial" panose="020B0604020202020204" pitchFamily="34" charset="0"/>
                      </a:endParaRPr>
                    </a:p>
                  </a:txBody>
                  <a:tcPr marL="38612" marR="38612" marT="19307" marB="19307" anchor="ctr">
                    <a:lnT w="28575" cap="flat" cmpd="sng" algn="ctr">
                      <a:solidFill>
                        <a:schemeClr val="tx1"/>
                      </a:solidFill>
                      <a:prstDash val="solid"/>
                      <a:round/>
                      <a:headEnd type="none" w="med" len="med"/>
                      <a:tailEnd type="none" w="med" len="med"/>
                    </a:lnT>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17</a:t>
                      </a:r>
                    </a:p>
                  </a:txBody>
                  <a:tcPr marL="38612" marR="38612" marT="19307" marB="19307" anchor="ctr">
                    <a:lnT w="28575"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43</a:t>
                      </a:r>
                    </a:p>
                  </a:txBody>
                  <a:tcPr marL="38612" marR="38612" marT="19307" marB="19307" anchor="ctr">
                    <a:lnT w="28575" cap="flat" cmpd="sng" algn="ctr">
                      <a:solidFill>
                        <a:schemeClr val="tx1"/>
                      </a:solidFill>
                      <a:prstDash val="solid"/>
                      <a:round/>
                      <a:headEnd type="none" w="med" len="med"/>
                      <a:tailEnd type="none" w="med" len="med"/>
                    </a:lnT>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20</a:t>
                      </a:r>
                      <a:endParaRPr lang="en-US" sz="1200" b="0" dirty="0">
                        <a:solidFill>
                          <a:schemeClr val="tx1"/>
                        </a:solidFill>
                        <a:latin typeface="Arial" panose="020B0604020202020204" pitchFamily="34" charset="0"/>
                        <a:ea typeface="Cambria" panose="02040503050406030204" pitchFamily="18" charset="0"/>
                        <a:cs typeface="Arial" panose="020B0604020202020204" pitchFamily="34" charset="0"/>
                      </a:endParaRPr>
                    </a:p>
                  </a:txBody>
                  <a:tcPr marL="38612" marR="38612" marT="19307" marB="19307" anchor="ctr">
                    <a:lnT w="28575"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13</a:t>
                      </a:r>
                    </a:p>
                  </a:txBody>
                  <a:tcPr marL="38612" marR="38612" marT="19307" marB="19307" anchor="ctr">
                    <a:lnT w="28575"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820014258"/>
                  </a:ext>
                </a:extLst>
              </a:tr>
              <a:tr h="221493">
                <a:tc vMerge="1">
                  <a:txBody>
                    <a:bodyPr/>
                    <a:lstStyle/>
                    <a:p>
                      <a:pPr marL="0" indent="0" algn="l" fontAlgn="t">
                        <a:lnSpc>
                          <a:spcPct val="90000"/>
                        </a:lnSpc>
                        <a:spcBef>
                          <a:spcPts val="0"/>
                        </a:spcBef>
                        <a:spcAft>
                          <a:spcPts val="300"/>
                        </a:spcAft>
                      </a:pPr>
                      <a:endParaRPr lang="en-US" sz="1400" b="1" i="0" u="none" strike="noStrike">
                        <a:solidFill>
                          <a:schemeClr val="tx1"/>
                        </a:solidFill>
                        <a:effectLst/>
                        <a:latin typeface="Arial" panose="020B0604020202020204" pitchFamily="34" charset="0"/>
                        <a:cs typeface="Arial" panose="020B0604020202020204" pitchFamily="34" charset="0"/>
                      </a:endParaRPr>
                    </a:p>
                  </a:txBody>
                  <a:tcPr marL="60960" marR="121920" marT="60960" marB="60960" anchor="ctr">
                    <a:no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Anemia</a:t>
                      </a:r>
                    </a:p>
                  </a:txBody>
                  <a:tcPr marL="38612" marR="38612" marT="19307" marB="19307" anchor="ctr">
                    <a:noFill/>
                  </a:tcPr>
                </a:tc>
                <a:tc hMerge="1">
                  <a:txBody>
                    <a:bodyPr/>
                    <a:lstStyle/>
                    <a:p>
                      <a:endParaRPr lang="en-US"/>
                    </a:p>
                  </a:txBody>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34</a:t>
                      </a:r>
                    </a:p>
                  </a:txBody>
                  <a:tcPr marL="38612" marR="38612" marT="19307" marB="19307"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8</a:t>
                      </a:r>
                    </a:p>
                  </a:txBody>
                  <a:tcPr marL="38612" marR="38612" marT="19307" marB="19307" anchor="ctr">
                    <a:noFill/>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0</a:t>
                      </a:r>
                    </a:p>
                  </a:txBody>
                  <a:tcPr marL="38612" marR="38612" marT="19307" marB="19307"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24</a:t>
                      </a:r>
                    </a:p>
                  </a:txBody>
                  <a:tcPr marL="38612" marR="38612" marT="19307" marB="19307" anchor="ctr">
                    <a:noFill/>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5</a:t>
                      </a:r>
                    </a:p>
                  </a:txBody>
                  <a:tcPr marL="38612" marR="38612" marT="19307" marB="19307"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0</a:t>
                      </a:r>
                    </a:p>
                  </a:txBody>
                  <a:tcPr marL="38612" marR="38612" marT="19307" marB="19307" anchor="ctr">
                    <a:noFill/>
                  </a:tcPr>
                </a:tc>
                <a:extLst>
                  <a:ext uri="{0D108BD9-81ED-4DB2-BD59-A6C34878D82A}">
                    <a16:rowId xmlns:a16="http://schemas.microsoft.com/office/drawing/2014/main" val="1299327655"/>
                  </a:ext>
                </a:extLst>
              </a:tr>
              <a:tr h="221493">
                <a:tc vMerge="1">
                  <a:txBody>
                    <a:bodyPr/>
                    <a:lstStyle/>
                    <a:p>
                      <a:pPr marL="0" indent="0" algn="l" fontAlgn="t">
                        <a:lnSpc>
                          <a:spcPct val="90000"/>
                        </a:lnSpc>
                        <a:spcBef>
                          <a:spcPts val="0"/>
                        </a:spcBef>
                        <a:spcAft>
                          <a:spcPts val="300"/>
                        </a:spcAft>
                      </a:pPr>
                      <a:endParaRPr lang="en-US" sz="1400" b="1" i="0" u="none" strike="noStrike">
                        <a:solidFill>
                          <a:schemeClr val="tx1"/>
                        </a:solidFill>
                        <a:effectLst/>
                        <a:latin typeface="Arial" panose="020B0604020202020204" pitchFamily="34" charset="0"/>
                        <a:cs typeface="Arial" panose="020B0604020202020204" pitchFamily="34" charset="0"/>
                      </a:endParaRPr>
                    </a:p>
                  </a:txBody>
                  <a:tcPr marL="60960" marR="121920" marT="60960" marB="60960" anchor="ctr">
                    <a:no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a:solidFill>
                            <a:schemeClr val="tx1"/>
                          </a:solidFill>
                          <a:latin typeface="Arial" panose="020B0604020202020204" pitchFamily="34" charset="0"/>
                          <a:cs typeface="Arial" panose="020B0604020202020204" pitchFamily="34" charset="0"/>
                        </a:rPr>
                        <a:t>Leukopenia</a:t>
                      </a:r>
                      <a:endParaRPr lang="it-IT" sz="1200" b="0" baseline="30000">
                        <a:solidFill>
                          <a:schemeClr val="tx1"/>
                        </a:solidFill>
                        <a:latin typeface="Arial" panose="020B0604020202020204" pitchFamily="34" charset="0"/>
                        <a:cs typeface="Arial" panose="020B0604020202020204" pitchFamily="34" charset="0"/>
                      </a:endParaRPr>
                    </a:p>
                  </a:txBody>
                  <a:tcPr marL="38612" marR="38612" marT="19307" marB="19307" anchor="ctr">
                    <a:noFill/>
                  </a:tcPr>
                </a:tc>
                <a:tc hMerge="1">
                  <a:txBody>
                    <a:bodyPr/>
                    <a:lstStyle/>
                    <a:p>
                      <a:endParaRPr lang="en-US"/>
                    </a:p>
                  </a:txBody>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16</a:t>
                      </a:r>
                    </a:p>
                  </a:txBody>
                  <a:tcPr marL="38612" marR="38612" marT="19307" marB="19307"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9</a:t>
                      </a:r>
                      <a:endParaRPr lang="en-US" sz="1200" b="0" dirty="0">
                        <a:solidFill>
                          <a:schemeClr val="tx1"/>
                        </a:solidFill>
                        <a:latin typeface="Arial" panose="020B0604020202020204" pitchFamily="34" charset="0"/>
                        <a:ea typeface="Cambria" panose="02040503050406030204" pitchFamily="18" charset="0"/>
                        <a:cs typeface="Arial" panose="020B0604020202020204" pitchFamily="34" charset="0"/>
                      </a:endParaRPr>
                    </a:p>
                  </a:txBody>
                  <a:tcPr marL="38612" marR="38612" marT="19307" marB="19307" anchor="ctr">
                    <a:noFill/>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1</a:t>
                      </a:r>
                    </a:p>
                  </a:txBody>
                  <a:tcPr marL="38612" marR="38612" marT="19307" marB="19307"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11</a:t>
                      </a:r>
                    </a:p>
                  </a:txBody>
                  <a:tcPr marL="38612" marR="38612" marT="19307" marB="19307" anchor="ctr">
                    <a:noFill/>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4</a:t>
                      </a:r>
                      <a:endParaRPr lang="en-US" sz="1200" b="0" dirty="0">
                        <a:solidFill>
                          <a:schemeClr val="tx1"/>
                        </a:solidFill>
                        <a:latin typeface="Arial" panose="020B0604020202020204" pitchFamily="34" charset="0"/>
                        <a:ea typeface="Cambria" panose="02040503050406030204" pitchFamily="18" charset="0"/>
                        <a:cs typeface="Arial" panose="020B0604020202020204" pitchFamily="34" charset="0"/>
                      </a:endParaRPr>
                    </a:p>
                  </a:txBody>
                  <a:tcPr marL="38612" marR="38612" marT="19307" marB="19307"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1</a:t>
                      </a:r>
                    </a:p>
                  </a:txBody>
                  <a:tcPr marL="38612" marR="38612" marT="19307" marB="19307" anchor="ctr">
                    <a:noFill/>
                  </a:tcPr>
                </a:tc>
                <a:extLst>
                  <a:ext uri="{0D108BD9-81ED-4DB2-BD59-A6C34878D82A}">
                    <a16:rowId xmlns:a16="http://schemas.microsoft.com/office/drawing/2014/main" val="345555615"/>
                  </a:ext>
                </a:extLst>
              </a:tr>
              <a:tr h="221493">
                <a:tc vMerge="1">
                  <a:txBody>
                    <a:bodyPr/>
                    <a:lstStyle/>
                    <a:p>
                      <a:pPr marL="0" indent="0" algn="l" fontAlgn="t">
                        <a:lnSpc>
                          <a:spcPct val="90000"/>
                        </a:lnSpc>
                        <a:spcBef>
                          <a:spcPts val="0"/>
                        </a:spcBef>
                        <a:spcAft>
                          <a:spcPts val="300"/>
                        </a:spcAft>
                      </a:pPr>
                      <a:endParaRPr lang="en-US" sz="1400" b="1" i="0" u="none" strike="noStrike">
                        <a:solidFill>
                          <a:schemeClr val="tx1"/>
                        </a:solidFill>
                        <a:effectLst/>
                        <a:latin typeface="Arial" panose="020B0604020202020204" pitchFamily="34" charset="0"/>
                        <a:cs typeface="Arial" panose="020B0604020202020204" pitchFamily="34" charset="0"/>
                      </a:endParaRPr>
                    </a:p>
                  </a:txBody>
                  <a:tcPr marL="60960" marR="121920" marT="60960" marB="60960" anchor="ctr">
                    <a:no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a:solidFill>
                            <a:schemeClr val="tx1"/>
                          </a:solidFill>
                          <a:latin typeface="Arial" panose="020B0604020202020204" pitchFamily="34" charset="0"/>
                          <a:cs typeface="Arial" panose="020B0604020202020204" pitchFamily="34" charset="0"/>
                        </a:rPr>
                        <a:t>Febrile neutropenia</a:t>
                      </a:r>
                    </a:p>
                  </a:txBody>
                  <a:tcPr marL="38612" marR="38612" marT="19307" marB="19307" anchor="ctr">
                    <a:noFill/>
                  </a:tcPr>
                </a:tc>
                <a:tc hMerge="1">
                  <a:txBody>
                    <a:bodyPr/>
                    <a:lstStyle/>
                    <a:p>
                      <a:endParaRPr lang="en-US"/>
                    </a:p>
                  </a:txBody>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6</a:t>
                      </a:r>
                    </a:p>
                  </a:txBody>
                  <a:tcPr marL="38612" marR="38612" marT="19307" marB="19307"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5</a:t>
                      </a:r>
                    </a:p>
                  </a:txBody>
                  <a:tcPr marL="38612" marR="38612" marT="19307" marB="19307" anchor="ctr">
                    <a:noFill/>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1</a:t>
                      </a:r>
                    </a:p>
                  </a:txBody>
                  <a:tcPr marL="38612" marR="38612" marT="19307" marB="19307"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2</a:t>
                      </a:r>
                    </a:p>
                  </a:txBody>
                  <a:tcPr marL="38612" marR="38612" marT="19307" marB="19307" anchor="ctr">
                    <a:noFill/>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2</a:t>
                      </a:r>
                    </a:p>
                  </a:txBody>
                  <a:tcPr marL="38612" marR="38612" marT="19307" marB="19307"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&lt;1</a:t>
                      </a:r>
                    </a:p>
                  </a:txBody>
                  <a:tcPr marL="38612" marR="38612" marT="19307" marB="19307" anchor="ctr">
                    <a:noFill/>
                  </a:tcPr>
                </a:tc>
                <a:extLst>
                  <a:ext uri="{0D108BD9-81ED-4DB2-BD59-A6C34878D82A}">
                    <a16:rowId xmlns:a16="http://schemas.microsoft.com/office/drawing/2014/main" val="3488243378"/>
                  </a:ext>
                </a:extLst>
              </a:tr>
              <a:tr h="221493">
                <a:tc rowSpan="3">
                  <a:txBody>
                    <a:bodyPr/>
                    <a:lstStyle/>
                    <a:p>
                      <a:pPr marL="0" marR="0" lvl="0" indent="0" algn="l" defTabSz="914400" rtl="0" eaLnBrk="1" fontAlgn="t" latinLnBrk="0" hangingPunct="1">
                        <a:lnSpc>
                          <a:spcPct val="90000"/>
                        </a:lnSpc>
                        <a:spcBef>
                          <a:spcPts val="0"/>
                        </a:spcBef>
                        <a:spcAft>
                          <a:spcPts val="300"/>
                        </a:spcAft>
                        <a:buClrTx/>
                        <a:buSzTx/>
                        <a:buFontTx/>
                        <a:buNone/>
                        <a:tabLst/>
                        <a:defRPr/>
                      </a:pPr>
                      <a:r>
                        <a:rPr lang="en-US" sz="1200" b="1" i="0" u="none" strike="noStrike">
                          <a:solidFill>
                            <a:schemeClr val="tx1"/>
                          </a:solidFill>
                          <a:effectLst/>
                          <a:latin typeface="Arial" panose="020B0604020202020204" pitchFamily="34" charset="0"/>
                          <a:cs typeface="Arial" panose="020B0604020202020204" pitchFamily="34" charset="0"/>
                        </a:rPr>
                        <a:t>Gastrointestinal</a:t>
                      </a:r>
                    </a:p>
                  </a:txBody>
                  <a:tcPr marL="25743" marR="51483" marT="25743" marB="25743" anchor="ctr">
                    <a:solidFill>
                      <a:srgbClr val="E7F3F3"/>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Diarrhea</a:t>
                      </a:r>
                    </a:p>
                  </a:txBody>
                  <a:tcPr marL="38612" marR="38612" marT="19307" marB="19307" anchor="ctr">
                    <a:solidFill>
                      <a:srgbClr val="E7F3F3"/>
                    </a:solidFill>
                  </a:tcPr>
                </a:tc>
                <a:tc hMerge="1">
                  <a:txBody>
                    <a:bodyPr/>
                    <a:lstStyle/>
                    <a:p>
                      <a:endParaRPr lang="en-US"/>
                    </a:p>
                  </a:txBody>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59</a:t>
                      </a:r>
                    </a:p>
                  </a:txBody>
                  <a:tcPr marL="38612" marR="38612" marT="19307" marB="19307" anchor="ctr">
                    <a:solidFill>
                      <a:srgbClr val="E7F3F3"/>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10</a:t>
                      </a:r>
                    </a:p>
                  </a:txBody>
                  <a:tcPr marL="38612" marR="38612" marT="19307" marB="19307" anchor="ctr">
                    <a:solidFill>
                      <a:srgbClr val="E7F3F3"/>
                    </a:solidFill>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0</a:t>
                      </a:r>
                    </a:p>
                  </a:txBody>
                  <a:tcPr marL="38612" marR="38612" marT="19307" marB="19307" anchor="ctr">
                    <a:solidFill>
                      <a:srgbClr val="E7F3F3"/>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12</a:t>
                      </a:r>
                    </a:p>
                  </a:txBody>
                  <a:tcPr marL="38612" marR="38612" marT="19307" marB="19307" anchor="ctr">
                    <a:solidFill>
                      <a:srgbClr val="E7F3F3"/>
                    </a:solidFill>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&lt;1</a:t>
                      </a:r>
                    </a:p>
                  </a:txBody>
                  <a:tcPr marL="38612" marR="38612" marT="19307" marB="19307" anchor="ctr">
                    <a:solidFill>
                      <a:srgbClr val="E7F3F3"/>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0</a:t>
                      </a:r>
                    </a:p>
                  </a:txBody>
                  <a:tcPr marL="38612" marR="38612" marT="19307" marB="19307" anchor="ctr">
                    <a:solidFill>
                      <a:srgbClr val="E7F3F3"/>
                    </a:solidFill>
                  </a:tcPr>
                </a:tc>
                <a:extLst>
                  <a:ext uri="{0D108BD9-81ED-4DB2-BD59-A6C34878D82A}">
                    <a16:rowId xmlns:a16="http://schemas.microsoft.com/office/drawing/2014/main" val="3178109824"/>
                  </a:ext>
                </a:extLst>
              </a:tr>
              <a:tr h="221493">
                <a:tc vMerge="1">
                  <a:txBody>
                    <a:bodyPr/>
                    <a:lstStyle/>
                    <a:p>
                      <a:pPr marL="0" indent="0" algn="l" fontAlgn="t">
                        <a:lnSpc>
                          <a:spcPct val="90000"/>
                        </a:lnSpc>
                        <a:spcBef>
                          <a:spcPts val="0"/>
                        </a:spcBef>
                        <a:spcAft>
                          <a:spcPts val="300"/>
                        </a:spcAft>
                      </a:pPr>
                      <a:endParaRPr lang="en-US" sz="1400" b="1" i="0" u="none" strike="noStrike">
                        <a:solidFill>
                          <a:schemeClr val="tx1"/>
                        </a:solidFill>
                        <a:effectLst/>
                        <a:latin typeface="Arial" panose="020B0604020202020204" pitchFamily="34" charset="0"/>
                        <a:cs typeface="Arial" panose="020B0604020202020204" pitchFamily="34" charset="0"/>
                      </a:endParaRPr>
                    </a:p>
                  </a:txBody>
                  <a:tcPr marL="60960" marR="121920" marT="60960" marB="60960" anchor="ctr">
                    <a:solidFill>
                      <a:srgbClr val="E7F3F3"/>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Nausea</a:t>
                      </a:r>
                    </a:p>
                  </a:txBody>
                  <a:tcPr marL="38612" marR="38612" marT="19307" marB="19307" anchor="ctr">
                    <a:solidFill>
                      <a:srgbClr val="E7F3F3"/>
                    </a:solidFill>
                  </a:tcPr>
                </a:tc>
                <a:tc hMerge="1">
                  <a:txBody>
                    <a:bodyPr/>
                    <a:lstStyle/>
                    <a:p>
                      <a:endParaRPr lang="en-US"/>
                    </a:p>
                  </a:txBody>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57</a:t>
                      </a:r>
                    </a:p>
                  </a:txBody>
                  <a:tcPr marL="38612" marR="38612" marT="19307" marB="19307">
                    <a:solidFill>
                      <a:srgbClr val="E7F3F3"/>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2</a:t>
                      </a:r>
                    </a:p>
                  </a:txBody>
                  <a:tcPr marL="38612" marR="38612" marT="19307" marB="19307">
                    <a:solidFill>
                      <a:srgbClr val="E7F3F3"/>
                    </a:solidFill>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&lt;1</a:t>
                      </a:r>
                    </a:p>
                  </a:txBody>
                  <a:tcPr marL="38612" marR="38612" marT="19307" marB="19307">
                    <a:solidFill>
                      <a:srgbClr val="E7F3F3"/>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26</a:t>
                      </a:r>
                    </a:p>
                  </a:txBody>
                  <a:tcPr marL="38612" marR="38612" marT="19307" marB="19307">
                    <a:solidFill>
                      <a:srgbClr val="E7F3F3"/>
                    </a:solidFill>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&lt;1</a:t>
                      </a:r>
                    </a:p>
                  </a:txBody>
                  <a:tcPr marL="38612" marR="38612" marT="19307" marB="19307" anchor="ctr">
                    <a:solidFill>
                      <a:srgbClr val="E7F3F3"/>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0</a:t>
                      </a:r>
                    </a:p>
                  </a:txBody>
                  <a:tcPr marL="38612" marR="38612" marT="19307" marB="19307" anchor="ctr">
                    <a:solidFill>
                      <a:srgbClr val="E7F3F3"/>
                    </a:solidFill>
                  </a:tcPr>
                </a:tc>
                <a:extLst>
                  <a:ext uri="{0D108BD9-81ED-4DB2-BD59-A6C34878D82A}">
                    <a16:rowId xmlns:a16="http://schemas.microsoft.com/office/drawing/2014/main" val="3066077340"/>
                  </a:ext>
                </a:extLst>
              </a:tr>
              <a:tr h="221493">
                <a:tc vMerge="1">
                  <a:txBody>
                    <a:bodyPr/>
                    <a:lstStyle/>
                    <a:p>
                      <a:pPr marL="0" marR="0" lvl="0" indent="0" algn="l" defTabSz="914400" rtl="0" eaLnBrk="1" fontAlgn="t" latinLnBrk="0" hangingPunct="1">
                        <a:lnSpc>
                          <a:spcPct val="90000"/>
                        </a:lnSpc>
                        <a:spcBef>
                          <a:spcPts val="0"/>
                        </a:spcBef>
                        <a:spcAft>
                          <a:spcPts val="300"/>
                        </a:spcAft>
                        <a:buClrTx/>
                        <a:buSzTx/>
                        <a:buFontTx/>
                        <a:buNone/>
                        <a:tabLst/>
                        <a:defRPr/>
                      </a:pPr>
                      <a:endParaRPr lang="en-US" sz="1400" b="1" i="0" u="none" strike="noStrike">
                        <a:solidFill>
                          <a:schemeClr val="tx1"/>
                        </a:solidFill>
                        <a:effectLst/>
                        <a:latin typeface="Arial" panose="020B0604020202020204" pitchFamily="34" charset="0"/>
                        <a:cs typeface="Arial" panose="020B0604020202020204" pitchFamily="34" charset="0"/>
                      </a:endParaRPr>
                    </a:p>
                  </a:txBody>
                  <a:tcPr marL="60960" marR="121920" marT="60960" marB="60960" anchor="ctr">
                    <a:solidFill>
                      <a:srgbClr val="E7F3F3"/>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Vomiting</a:t>
                      </a:r>
                    </a:p>
                  </a:txBody>
                  <a:tcPr marL="38612" marR="38612" marT="19307" marB="19307" anchor="ctr">
                    <a:solidFill>
                      <a:srgbClr val="E7F3F3"/>
                    </a:solidFill>
                  </a:tcPr>
                </a:tc>
                <a:tc hMerge="1">
                  <a:txBody>
                    <a:bodyPr/>
                    <a:lstStyle/>
                    <a:p>
                      <a:endParaRPr lang="en-US"/>
                    </a:p>
                  </a:txBody>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29</a:t>
                      </a:r>
                    </a:p>
                  </a:txBody>
                  <a:tcPr marL="38612" marR="38612" marT="19307" marB="19307" anchor="ctr">
                    <a:solidFill>
                      <a:srgbClr val="E7F3F3"/>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1</a:t>
                      </a:r>
                    </a:p>
                  </a:txBody>
                  <a:tcPr marL="38612" marR="38612" marT="19307" marB="19307" anchor="ctr">
                    <a:solidFill>
                      <a:srgbClr val="E7F3F3"/>
                    </a:solidFill>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&lt;1</a:t>
                      </a:r>
                    </a:p>
                  </a:txBody>
                  <a:tcPr marL="38612" marR="38612" marT="19307" marB="19307" anchor="ctr">
                    <a:solidFill>
                      <a:srgbClr val="E7F3F3"/>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10</a:t>
                      </a:r>
                    </a:p>
                  </a:txBody>
                  <a:tcPr marL="38612" marR="38612" marT="19307" marB="19307" anchor="ctr">
                    <a:solidFill>
                      <a:srgbClr val="E7F3F3"/>
                    </a:solidFill>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&lt;1</a:t>
                      </a:r>
                    </a:p>
                  </a:txBody>
                  <a:tcPr marL="38612" marR="38612" marT="19307" marB="19307" anchor="ctr">
                    <a:solidFill>
                      <a:srgbClr val="E7F3F3"/>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0</a:t>
                      </a:r>
                    </a:p>
                  </a:txBody>
                  <a:tcPr marL="38612" marR="38612" marT="19307" marB="19307" anchor="ctr">
                    <a:solidFill>
                      <a:srgbClr val="E7F3F3"/>
                    </a:solidFill>
                  </a:tcPr>
                </a:tc>
                <a:extLst>
                  <a:ext uri="{0D108BD9-81ED-4DB2-BD59-A6C34878D82A}">
                    <a16:rowId xmlns:a16="http://schemas.microsoft.com/office/drawing/2014/main" val="2215335986"/>
                  </a:ext>
                </a:extLst>
              </a:tr>
              <a:tr h="221493">
                <a:tc rowSpan="2">
                  <a:txBody>
                    <a:bodyPr/>
                    <a:lstStyle/>
                    <a:p>
                      <a:pPr marL="0" marR="0" lvl="0" indent="0" algn="l" defTabSz="914400" rtl="0" eaLnBrk="1" fontAlgn="t" latinLnBrk="0" hangingPunct="1">
                        <a:lnSpc>
                          <a:spcPct val="90000"/>
                        </a:lnSpc>
                        <a:spcBef>
                          <a:spcPts val="0"/>
                        </a:spcBef>
                        <a:spcAft>
                          <a:spcPts val="300"/>
                        </a:spcAft>
                        <a:buClrTx/>
                        <a:buSzTx/>
                        <a:buFontTx/>
                        <a:buNone/>
                        <a:tabLst/>
                        <a:defRPr/>
                      </a:pPr>
                      <a:r>
                        <a:rPr kumimoji="0" lang="en-US" sz="12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Other</a:t>
                      </a:r>
                      <a:endParaRPr kumimoji="0" lang="en-US" sz="1200" b="0" i="0" u="none" strike="sngStrike" kern="1200" cap="none" spc="0" normalizeH="0" baseline="1000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25743" marR="51483" marT="25743" marB="25743" anchor="ctr">
                    <a:lnB w="12700" cap="flat" cmpd="sng" algn="ctr">
                      <a:solidFill>
                        <a:schemeClr val="tx1"/>
                      </a:solidFill>
                      <a:prstDash val="solid"/>
                      <a:round/>
                      <a:headEnd type="none" w="med" len="med"/>
                      <a:tailEnd type="none" w="med" len="med"/>
                    </a:lnB>
                    <a:solidFill>
                      <a:schemeClr val="bg1"/>
                    </a:solidFill>
                  </a:tcPr>
                </a:tc>
                <a:tc gridSpan="2">
                  <a:txBody>
                    <a:bodyPr/>
                    <a:lstStyle/>
                    <a:p>
                      <a:pPr algn="l"/>
                      <a:r>
                        <a:rPr lang="en-US" sz="1200" b="0">
                          <a:solidFill>
                            <a:schemeClr val="tx1"/>
                          </a:solidFill>
                          <a:latin typeface="Arial" panose="020B0604020202020204" pitchFamily="34" charset="0"/>
                          <a:cs typeface="Arial" panose="020B0604020202020204" pitchFamily="34" charset="0"/>
                        </a:rPr>
                        <a:t>Fatigue</a:t>
                      </a:r>
                    </a:p>
                  </a:txBody>
                  <a:tcPr marL="38612" marR="38612" marT="19307" marB="19307" anchor="ctr">
                    <a:solidFill>
                      <a:schemeClr val="bg1"/>
                    </a:solidFill>
                  </a:tcPr>
                </a:tc>
                <a:tc hMerge="1">
                  <a:txBody>
                    <a:bodyPr/>
                    <a:lstStyle/>
                    <a:p>
                      <a:pPr algn="l"/>
                      <a:r>
                        <a:rPr lang="en-US" sz="1400">
                          <a:latin typeface="Arial" panose="020B0604020202020204" pitchFamily="34" charset="0"/>
                          <a:cs typeface="Arial" panose="020B0604020202020204" pitchFamily="34" charset="0"/>
                        </a:rPr>
                        <a:t>Fatigue</a:t>
                      </a:r>
                    </a:p>
                    <a:p>
                      <a:pPr algn="l"/>
                      <a:r>
                        <a:rPr lang="en-US" sz="1400">
                          <a:latin typeface="Arial" panose="020B0604020202020204" pitchFamily="34" charset="0"/>
                          <a:cs typeface="Arial" panose="020B0604020202020204" pitchFamily="34" charset="0"/>
                        </a:rPr>
                        <a:t>Alopecia</a:t>
                      </a:r>
                    </a:p>
                    <a:p>
                      <a:pPr algn="l"/>
                      <a:r>
                        <a:rPr lang="en-US" sz="1400">
                          <a:latin typeface="Arial" panose="020B0604020202020204" pitchFamily="34" charset="0"/>
                          <a:cs typeface="Arial" panose="020B0604020202020204" pitchFamily="34" charset="0"/>
                        </a:rPr>
                        <a:t>Decreased appetite</a:t>
                      </a:r>
                    </a:p>
                    <a:p>
                      <a:pPr algn="l"/>
                      <a:r>
                        <a:rPr lang="en-US" sz="1400">
                          <a:latin typeface="Arial" panose="020B0604020202020204" pitchFamily="34" charset="0"/>
                          <a:cs typeface="Arial" panose="020B0604020202020204" pitchFamily="34" charset="0"/>
                        </a:rPr>
                        <a:t>Hyperglycemia</a:t>
                      </a:r>
                    </a:p>
                    <a:p>
                      <a:pPr algn="l"/>
                      <a:r>
                        <a:rPr lang="en-US" sz="1400">
                          <a:latin typeface="Arial" panose="020B0604020202020204" pitchFamily="34" charset="0"/>
                          <a:cs typeface="Arial" panose="020B0604020202020204" pitchFamily="34" charset="0"/>
                        </a:rPr>
                        <a:t>Hypomagnesemia</a:t>
                      </a:r>
                    </a:p>
                    <a:p>
                      <a:pPr algn="l"/>
                      <a:r>
                        <a:rPr lang="en-US" sz="1400">
                          <a:latin typeface="Arial" panose="020B0604020202020204" pitchFamily="34" charset="0"/>
                          <a:cs typeface="Arial" panose="020B0604020202020204" pitchFamily="34" charset="0"/>
                        </a:rPr>
                        <a:t>Hypophosphatemia</a:t>
                      </a: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45</a:t>
                      </a:r>
                    </a:p>
                  </a:txBody>
                  <a:tcPr marL="38612" marR="38612" marT="19307" marB="19307"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3</a:t>
                      </a:r>
                    </a:p>
                  </a:txBody>
                  <a:tcPr marL="38612" marR="38612" marT="19307" marB="19307" anchor="ctr">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0</a:t>
                      </a:r>
                    </a:p>
                  </a:txBody>
                  <a:tcPr marL="38612" marR="38612" marT="19307" marB="19307"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30</a:t>
                      </a:r>
                    </a:p>
                  </a:txBody>
                  <a:tcPr marL="38612" marR="38612" marT="19307" marB="19307" anchor="ctr">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5</a:t>
                      </a:r>
                    </a:p>
                  </a:txBody>
                  <a:tcPr marL="38612" marR="38612" marT="19307" marB="19307"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0</a:t>
                      </a:r>
                    </a:p>
                  </a:txBody>
                  <a:tcPr marL="38612" marR="38612" marT="19307" marB="19307" anchor="ctr">
                    <a:solidFill>
                      <a:schemeClr val="bg1"/>
                    </a:solidFill>
                  </a:tcPr>
                </a:tc>
                <a:extLst>
                  <a:ext uri="{0D108BD9-81ED-4DB2-BD59-A6C34878D82A}">
                    <a16:rowId xmlns:a16="http://schemas.microsoft.com/office/drawing/2014/main" val="1118530078"/>
                  </a:ext>
                </a:extLst>
              </a:tr>
              <a:tr h="221493">
                <a:tc vMerge="1">
                  <a:txBody>
                    <a:bodyPr/>
                    <a:lstStyle/>
                    <a:p>
                      <a:pPr marL="0" marR="0" indent="0" algn="l" defTabSz="914400" rtl="0" eaLnBrk="1" fontAlgn="t" latinLnBrk="0" hangingPunct="1">
                        <a:lnSpc>
                          <a:spcPct val="90000"/>
                        </a:lnSpc>
                        <a:spcBef>
                          <a:spcPts val="0"/>
                        </a:spcBef>
                        <a:spcAft>
                          <a:spcPts val="300"/>
                        </a:spcAft>
                        <a:buClrTx/>
                        <a:buSzTx/>
                        <a:buFontTx/>
                        <a:buNone/>
                        <a:tabLst/>
                        <a:defRPr/>
                      </a:pPr>
                      <a:endParaRPr lang="en-US" sz="1400" b="0" i="0" u="none" strike="noStrike" baseline="5000">
                        <a:solidFill>
                          <a:schemeClr val="tx1"/>
                        </a:solidFill>
                        <a:effectLst/>
                        <a:latin typeface="Arial" panose="020B0604020202020204" pitchFamily="34" charset="0"/>
                        <a:cs typeface="Arial" panose="020B0604020202020204" pitchFamily="34" charset="0"/>
                      </a:endParaRPr>
                    </a:p>
                  </a:txBody>
                  <a:tcPr marL="60960" marR="121920" marT="60960" marB="60960" anchor="ctr">
                    <a:lnB w="12700" cap="flat" cmpd="sng" algn="ctr">
                      <a:solidFill>
                        <a:schemeClr val="tx1"/>
                      </a:solidFill>
                      <a:prstDash val="solid"/>
                      <a:round/>
                      <a:headEnd type="none" w="med" len="med"/>
                      <a:tailEnd type="none" w="med" len="med"/>
                    </a:lnB>
                    <a:solidFill>
                      <a:schemeClr val="bg1"/>
                    </a:solidFill>
                  </a:tcPr>
                </a:tc>
                <a:tc gridSpan="2">
                  <a:txBody>
                    <a:bodyPr/>
                    <a:lstStyle/>
                    <a:p>
                      <a:pPr algn="l"/>
                      <a:r>
                        <a:rPr lang="en-US" sz="1200" b="0">
                          <a:solidFill>
                            <a:schemeClr val="tx1"/>
                          </a:solidFill>
                          <a:latin typeface="Arial" panose="020B0604020202020204" pitchFamily="34" charset="0"/>
                          <a:cs typeface="Arial" panose="020B0604020202020204" pitchFamily="34" charset="0"/>
                        </a:rPr>
                        <a:t>Alopecia</a:t>
                      </a:r>
                    </a:p>
                  </a:txBody>
                  <a:tcPr marL="38612" marR="38612" marT="19307" marB="19307" anchor="ctr">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46</a:t>
                      </a:r>
                    </a:p>
                  </a:txBody>
                  <a:tcPr marL="38612" marR="38612" marT="19307" marB="19307">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0</a:t>
                      </a:r>
                    </a:p>
                  </a:txBody>
                  <a:tcPr marL="38612" marR="38612" marT="19307" marB="19307">
                    <a:lnB w="12700" cap="flat" cmpd="sng" algn="ctr">
                      <a:solidFill>
                        <a:schemeClr val="tx1"/>
                      </a:solidFill>
                      <a:prstDash val="solid"/>
                      <a:round/>
                      <a:headEnd type="none" w="med" len="med"/>
                      <a:tailEnd type="none" w="med" len="med"/>
                    </a:lnB>
                    <a:solidFill>
                      <a:schemeClr val="bg1"/>
                    </a:solidFill>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0</a:t>
                      </a:r>
                    </a:p>
                  </a:txBody>
                  <a:tcPr marL="38612" marR="38612" marT="19307" marB="19307">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16</a:t>
                      </a:r>
                    </a:p>
                  </a:txBody>
                  <a:tcPr marL="38612" marR="38612" marT="19307" marB="19307">
                    <a:lnB w="12700" cap="flat" cmpd="sng" algn="ctr">
                      <a:solidFill>
                        <a:schemeClr val="tx1"/>
                      </a:solidFill>
                      <a:prstDash val="solid"/>
                      <a:round/>
                      <a:headEnd type="none" w="med" len="med"/>
                      <a:tailEnd type="none" w="med" len="med"/>
                    </a:lnB>
                    <a:solidFill>
                      <a:schemeClr val="bg1"/>
                    </a:solidFill>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0</a:t>
                      </a:r>
                    </a:p>
                  </a:txBody>
                  <a:tcPr marL="38612" marR="38612" marT="19307" marB="19307">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0</a:t>
                      </a:r>
                    </a:p>
                  </a:txBody>
                  <a:tcPr marL="38612" marR="38612" marT="19307" marB="19307">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2704182"/>
                  </a:ext>
                </a:extLst>
              </a:tr>
            </a:tbl>
          </a:graphicData>
        </a:graphic>
      </p:graphicFrame>
      <p:sp>
        <p:nvSpPr>
          <p:cNvPr id="2" name="Title 1">
            <a:extLst>
              <a:ext uri="{FF2B5EF4-FFF2-40B4-BE49-F238E27FC236}">
                <a16:creationId xmlns:a16="http://schemas.microsoft.com/office/drawing/2014/main" id="{39C430B5-24C2-09D6-757B-423117B9BD38}"/>
              </a:ext>
            </a:extLst>
          </p:cNvPr>
          <p:cNvSpPr>
            <a:spLocks noGrp="1"/>
          </p:cNvSpPr>
          <p:nvPr>
            <p:ph type="title"/>
          </p:nvPr>
        </p:nvSpPr>
        <p:spPr>
          <a:xfrm>
            <a:off x="838200" y="267749"/>
            <a:ext cx="10658582" cy="1325563"/>
          </a:xfrm>
        </p:spPr>
        <p:txBody>
          <a:bodyPr>
            <a:normAutofit/>
          </a:bodyPr>
          <a:lstStyle/>
          <a:p>
            <a:r>
              <a:rPr lang="en-US" dirty="0"/>
              <a:t>Treatment Related Adverse Effects:</a:t>
            </a:r>
            <a:br>
              <a:rPr lang="en-US" dirty="0"/>
            </a:br>
            <a:r>
              <a:rPr lang="en-US" dirty="0"/>
              <a:t>Sacituzumab </a:t>
            </a:r>
            <a:r>
              <a:rPr lang="en-US" dirty="0" err="1"/>
              <a:t>Govitecan</a:t>
            </a:r>
            <a:r>
              <a:rPr lang="en-US" dirty="0"/>
              <a:t> vs TPC</a:t>
            </a:r>
          </a:p>
        </p:txBody>
      </p:sp>
      <p:sp>
        <p:nvSpPr>
          <p:cNvPr id="3" name="Content Placeholder 2">
            <a:extLst>
              <a:ext uri="{FF2B5EF4-FFF2-40B4-BE49-F238E27FC236}">
                <a16:creationId xmlns:a16="http://schemas.microsoft.com/office/drawing/2014/main" id="{77528748-C2F2-4EE3-4348-916ED3C26342}"/>
              </a:ext>
            </a:extLst>
          </p:cNvPr>
          <p:cNvSpPr>
            <a:spLocks noGrp="1"/>
          </p:cNvSpPr>
          <p:nvPr>
            <p:ph idx="1"/>
          </p:nvPr>
        </p:nvSpPr>
        <p:spPr>
          <a:xfrm>
            <a:off x="838200" y="4562475"/>
            <a:ext cx="10515600" cy="1325563"/>
          </a:xfrm>
        </p:spPr>
        <p:txBody>
          <a:bodyPr>
            <a:normAutofit fontScale="85000" lnSpcReduction="20000"/>
          </a:bodyPr>
          <a:lstStyle/>
          <a:p>
            <a:pPr>
              <a:lnSpc>
                <a:spcPct val="110000"/>
              </a:lnSpc>
            </a:pPr>
            <a:r>
              <a:rPr lang="en-US"/>
              <a:t>Key grade ≥3 TRAEs (SG vs TPC): neutropenia (51% vs 33%), diarrhea (10% vs &lt;1%), leukopenia (10% vs 5%), anemia (8% vs 5%), and febrile neutropenia (6% vs 2%)</a:t>
            </a:r>
          </a:p>
          <a:p>
            <a:pPr>
              <a:lnSpc>
                <a:spcPct val="110000"/>
              </a:lnSpc>
            </a:pPr>
            <a:r>
              <a:rPr lang="en-US"/>
              <a:t>No severe cardiovascular toxicity</a:t>
            </a:r>
            <a:r>
              <a:rPr lang="en-US" dirty="0"/>
              <a:t>;</a:t>
            </a:r>
            <a:r>
              <a:rPr lang="en-US"/>
              <a:t> no grade &gt;2 neuropathy or grade &gt;3 interstitial lung disease with SG</a:t>
            </a:r>
          </a:p>
        </p:txBody>
      </p:sp>
      <p:sp>
        <p:nvSpPr>
          <p:cNvPr id="12" name="Slide Number Placeholder 3">
            <a:extLst>
              <a:ext uri="{FF2B5EF4-FFF2-40B4-BE49-F238E27FC236}">
                <a16:creationId xmlns:a16="http://schemas.microsoft.com/office/drawing/2014/main" id="{428A44ED-B0B5-882E-75BE-66FBCC5D2CEE}"/>
              </a:ext>
            </a:extLst>
          </p:cNvPr>
          <p:cNvSpPr>
            <a:spLocks noGrp="1"/>
          </p:cNvSpPr>
          <p:nvPr>
            <p:ph type="sldNum" sz="quarter" idx="4294967295"/>
          </p:nvPr>
        </p:nvSpPr>
        <p:spPr>
          <a:xfrm>
            <a:off x="11936413" y="4665663"/>
            <a:ext cx="255587" cy="153987"/>
          </a:xfrm>
        </p:spPr>
        <p:txBody>
          <a:bodyPr/>
          <a:lstStyle/>
          <a:p>
            <a:fld id="{E018F977-6C15-49B1-AA07-BEE9975E7737}" type="slidenum">
              <a:rPr lang="en-US" smtClean="0"/>
              <a:t>38</a:t>
            </a:fld>
            <a:endParaRPr lang="en-US"/>
          </a:p>
        </p:txBody>
      </p:sp>
      <p:sp>
        <p:nvSpPr>
          <p:cNvPr id="6" name="Content Placeholder 3">
            <a:extLst>
              <a:ext uri="{FF2B5EF4-FFF2-40B4-BE49-F238E27FC236}">
                <a16:creationId xmlns:a16="http://schemas.microsoft.com/office/drawing/2014/main" id="{C98959CF-C2C8-3B50-617E-42409ED93289}"/>
              </a:ext>
            </a:extLst>
          </p:cNvPr>
          <p:cNvSpPr txBox="1">
            <a:spLocks/>
          </p:cNvSpPr>
          <p:nvPr>
            <p:custDataLst>
              <p:tags r:id="rId1"/>
            </p:custDataLst>
          </p:nvPr>
        </p:nvSpPr>
        <p:spPr>
          <a:xfrm>
            <a:off x="1560743" y="6303817"/>
            <a:ext cx="9392927" cy="364800"/>
          </a:xfrm>
          <a:prstGeom prst="rect">
            <a:avLst/>
          </a:prstGeom>
          <a:noFill/>
          <a:extLst>
            <a:ext uri="{909E8E84-426E-40DD-AFC4-6F175D3DCCD1}">
              <a14:hiddenFill xmlns:a14="http://schemas.microsoft.com/office/drawing/2010/main">
                <a:solidFill>
                  <a:srgbClr val="FFFFFF"/>
                </a:solidFill>
              </a14:hiddenFill>
            </a:ext>
          </a:extLst>
        </p:spPr>
        <p:txBody>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br>
              <a:rPr lang="en-US" sz="1000"/>
            </a:br>
            <a:r>
              <a:rPr lang="en-US" sz="1000" dirty="0"/>
              <a:t>Bardia</a:t>
            </a:r>
            <a:r>
              <a:rPr lang="en-US" sz="1000"/>
              <a:t> A, et al; ASCENT Clinical Trial Investigators. </a:t>
            </a:r>
            <a:r>
              <a:rPr lang="en-US" sz="1000" i="1"/>
              <a:t>N Engl J Med. </a:t>
            </a:r>
            <a:r>
              <a:rPr lang="en-US" sz="1000"/>
              <a:t>2021;384(16):1529-1541.</a:t>
            </a:r>
          </a:p>
        </p:txBody>
      </p:sp>
    </p:spTree>
    <p:extLst>
      <p:ext uri="{BB962C8B-B14F-4D97-AF65-F5344CB8AC3E}">
        <p14:creationId xmlns:p14="http://schemas.microsoft.com/office/powerpoint/2010/main" val="17704894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9411FF7-E778-E083-AB74-4F6170F5E685}"/>
              </a:ext>
            </a:extLst>
          </p:cNvPr>
          <p:cNvSpPr txBox="1">
            <a:spLocks/>
          </p:cNvSpPr>
          <p:nvPr/>
        </p:nvSpPr>
        <p:spPr>
          <a:xfrm>
            <a:off x="838200" y="365125"/>
            <a:ext cx="10515600" cy="871393"/>
          </a:xfrm>
          <a:prstGeom prst="rect">
            <a:avLst/>
          </a:prstGeom>
        </p:spPr>
        <p:txBody>
          <a:bodyPr>
            <a:normAutofit fontScale="97500"/>
          </a:bodyPr>
          <a:lstStyle>
            <a:lvl1pPr algn="l" defTabSz="914400" rtl="0" eaLnBrk="1" latinLnBrk="0" hangingPunct="1">
              <a:lnSpc>
                <a:spcPct val="90000"/>
              </a:lnSpc>
              <a:spcBef>
                <a:spcPct val="0"/>
              </a:spcBef>
              <a:buNone/>
              <a:defRPr sz="3600" b="1" kern="1200">
                <a:solidFill>
                  <a:schemeClr val="accent2"/>
                </a:solidFill>
                <a:latin typeface="Arial" panose="020B0604020202020204" pitchFamily="34" charset="0"/>
                <a:ea typeface="+mj-ea"/>
                <a:cs typeface="Arial" panose="020B0604020202020204" pitchFamily="34" charset="0"/>
              </a:defRPr>
            </a:lvl1pPr>
          </a:lstStyle>
          <a:p>
            <a:pPr fontAlgn="auto">
              <a:spcAft>
                <a:spcPts val="0"/>
              </a:spcAft>
            </a:pPr>
            <a:r>
              <a:rPr lang="en-US"/>
              <a:t>ASCENT-03: Study Design</a:t>
            </a:r>
          </a:p>
        </p:txBody>
      </p:sp>
      <p:sp>
        <p:nvSpPr>
          <p:cNvPr id="9" name="Footer Placeholder 3">
            <a:extLst>
              <a:ext uri="{FF2B5EF4-FFF2-40B4-BE49-F238E27FC236}">
                <a16:creationId xmlns:a16="http://schemas.microsoft.com/office/drawing/2014/main" id="{9D693B77-C560-0CB9-BBBD-E87460B68222}"/>
              </a:ext>
            </a:extLst>
          </p:cNvPr>
          <p:cNvSpPr>
            <a:spLocks noGrp="1"/>
          </p:cNvSpPr>
          <p:nvPr>
            <p:ph type="ftr" sz="quarter" idx="3"/>
          </p:nvPr>
        </p:nvSpPr>
        <p:spPr>
          <a:xfrm>
            <a:off x="1401418" y="5984931"/>
            <a:ext cx="8125368" cy="642566"/>
          </a:xfrm>
        </p:spPr>
        <p:txBody>
          <a:bodyPr anchor="b">
            <a:noAutofit/>
          </a:bodyPr>
          <a:lstStyle/>
          <a:p>
            <a:pPr>
              <a:spcAft>
                <a:spcPts val="600"/>
              </a:spcAft>
            </a:pPr>
            <a:r>
              <a:rPr lang="en-US">
                <a:solidFill>
                  <a:schemeClr val="tx1"/>
                </a:solidFill>
              </a:rPr>
              <a:t>ClinicalTrials.gov identifier: NCT05382299. </a:t>
            </a:r>
            <a:br>
              <a:rPr lang="en-US">
                <a:solidFill>
                  <a:schemeClr val="tx1"/>
                </a:solidFill>
              </a:rPr>
            </a:br>
            <a:r>
              <a:rPr lang="en-US" baseline="30000" err="1">
                <a:solidFill>
                  <a:schemeClr val="tx1"/>
                </a:solidFill>
              </a:rPr>
              <a:t>a</a:t>
            </a:r>
            <a:r>
              <a:rPr lang="en-US" err="1">
                <a:solidFill>
                  <a:schemeClr val="tx1"/>
                </a:solidFill>
              </a:rPr>
              <a:t>TNBC</a:t>
            </a:r>
            <a:r>
              <a:rPr lang="en-US">
                <a:solidFill>
                  <a:schemeClr val="tx1"/>
                </a:solidFill>
              </a:rPr>
              <a:t> status was centrally confirmed and determined according to standard American Society of Clinical Oncology-College of American Pathologists criteria. </a:t>
            </a:r>
            <a:r>
              <a:rPr lang="en-US" baseline="30000">
                <a:solidFill>
                  <a:schemeClr val="tx1"/>
                </a:solidFill>
              </a:rPr>
              <a:t>b</a:t>
            </a:r>
            <a:r>
              <a:rPr lang="en-US">
                <a:solidFill>
                  <a:schemeClr val="tx1"/>
                </a:solidFill>
              </a:rPr>
              <a:t>PD-L1 CPS was centrally confirmed and defined using the PD-L1 IHC 22C3 assay (Dako, Agilent Technologies). </a:t>
            </a:r>
            <a:r>
              <a:rPr lang="en-US" baseline="30000" err="1">
                <a:solidFill>
                  <a:schemeClr val="tx1"/>
                </a:solidFill>
              </a:rPr>
              <a:t>c</a:t>
            </a:r>
            <a:r>
              <a:rPr lang="en-US" err="1">
                <a:solidFill>
                  <a:schemeClr val="tx1"/>
                </a:solidFill>
              </a:rPr>
              <a:t>Up</a:t>
            </a:r>
            <a:r>
              <a:rPr lang="en-US">
                <a:solidFill>
                  <a:schemeClr val="tx1"/>
                </a:solidFill>
              </a:rPr>
              <a:t> to 35% de novo metastatic TNBC. </a:t>
            </a:r>
            <a:r>
              <a:rPr lang="en-US" baseline="30000" err="1">
                <a:solidFill>
                  <a:schemeClr val="tx1"/>
                </a:solidFill>
              </a:rPr>
              <a:t>d</a:t>
            </a:r>
            <a:r>
              <a:rPr lang="en-US" err="1">
                <a:solidFill>
                  <a:schemeClr val="tx1"/>
                </a:solidFill>
              </a:rPr>
              <a:t>Per</a:t>
            </a:r>
            <a:r>
              <a:rPr lang="en-US">
                <a:solidFill>
                  <a:schemeClr val="tx1"/>
                </a:solidFill>
              </a:rPr>
              <a:t> Response Evaluation Criteria in Solid Tumors version 1.1.</a:t>
            </a:r>
            <a:br>
              <a:rPr lang="en-US">
                <a:solidFill>
                  <a:schemeClr val="tx1"/>
                </a:solidFill>
              </a:rPr>
            </a:br>
            <a:r>
              <a:rPr lang="en-US">
                <a:solidFill>
                  <a:schemeClr val="tx1"/>
                </a:solidFill>
              </a:rPr>
              <a:t>Cortés J, et al; ASCENT-03 Clinical Trial Investigators. </a:t>
            </a:r>
            <a:r>
              <a:rPr lang="en-US" i="1">
                <a:solidFill>
                  <a:schemeClr val="tx1"/>
                </a:solidFill>
              </a:rPr>
              <a:t>N Engl J Med. </a:t>
            </a:r>
            <a:r>
              <a:rPr lang="en-US">
                <a:solidFill>
                  <a:schemeClr val="tx1"/>
                </a:solidFill>
              </a:rPr>
              <a:t>2025;393(19):1912-1925.</a:t>
            </a:r>
          </a:p>
        </p:txBody>
      </p:sp>
      <p:cxnSp>
        <p:nvCxnSpPr>
          <p:cNvPr id="4" name="Straight Connector 3">
            <a:extLst>
              <a:ext uri="{FF2B5EF4-FFF2-40B4-BE49-F238E27FC236}">
                <a16:creationId xmlns:a16="http://schemas.microsoft.com/office/drawing/2014/main" id="{3F3E680D-07E7-CFCC-5238-C1A0BA242808}"/>
              </a:ext>
            </a:extLst>
          </p:cNvPr>
          <p:cNvCxnSpPr>
            <a:cxnSpLocks/>
          </p:cNvCxnSpPr>
          <p:nvPr/>
        </p:nvCxnSpPr>
        <p:spPr>
          <a:xfrm flipV="1">
            <a:off x="4210182" y="1783687"/>
            <a:ext cx="0" cy="2966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C38A527-8649-8F33-0AC4-A11E89C60643}"/>
              </a:ext>
            </a:extLst>
          </p:cNvPr>
          <p:cNvCxnSpPr>
            <a:cxnSpLocks/>
          </p:cNvCxnSpPr>
          <p:nvPr/>
        </p:nvCxnSpPr>
        <p:spPr>
          <a:xfrm flipV="1">
            <a:off x="4210182" y="2746783"/>
            <a:ext cx="0" cy="2966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F05BF64-CDE2-976A-878F-421B5889CE10}"/>
              </a:ext>
            </a:extLst>
          </p:cNvPr>
          <p:cNvSpPr txBox="1"/>
          <p:nvPr/>
        </p:nvSpPr>
        <p:spPr>
          <a:xfrm>
            <a:off x="838200" y="1236518"/>
            <a:ext cx="2627777" cy="2831544"/>
          </a:xfrm>
          <a:prstGeom prst="rect">
            <a:avLst/>
          </a:prstGeom>
          <a:solidFill>
            <a:schemeClr val="bg1"/>
          </a:solidFill>
          <a:ln w="28575">
            <a:solidFill>
              <a:schemeClr val="accent1"/>
            </a:solidFill>
          </a:ln>
        </p:spPr>
        <p:txBody>
          <a:bodyPr wrap="square" tIns="182880" bIns="182880" rtlCol="0">
            <a:spAutoFit/>
          </a:bodyPr>
          <a:lstStyle/>
          <a:p>
            <a:pPr defTabSz="914423" fontAlgn="auto">
              <a:spcBef>
                <a:spcPts val="0"/>
              </a:spcBef>
              <a:spcAft>
                <a:spcPts val="0"/>
              </a:spcAft>
              <a:defRPr/>
            </a:pPr>
            <a:r>
              <a:rPr lang="en-US" sz="1000" b="1" kern="0">
                <a:solidFill>
                  <a:prstClr val="black"/>
                </a:solidFill>
                <a:latin typeface="Arial" panose="020B0604020202020204" pitchFamily="34" charset="0"/>
                <a:ea typeface="Baskerville" panose="02020502070401020303" pitchFamily="18" charset="0"/>
                <a:cs typeface="Arial" panose="020B0604020202020204" pitchFamily="34" charset="0"/>
                <a:sym typeface="Arial"/>
              </a:rPr>
              <a:t>Patients with previously untreated, locally advanced inoperable or metastatic </a:t>
            </a:r>
            <a:r>
              <a:rPr lang="en-US" sz="1000" b="1" kern="0" err="1">
                <a:solidFill>
                  <a:prstClr val="black"/>
                </a:solidFill>
                <a:latin typeface="Arial" panose="020B0604020202020204" pitchFamily="34" charset="0"/>
                <a:ea typeface="Baskerville" panose="02020502070401020303" pitchFamily="18" charset="0"/>
                <a:cs typeface="Arial" panose="020B0604020202020204" pitchFamily="34" charset="0"/>
                <a:sym typeface="Arial"/>
              </a:rPr>
              <a:t>TNBC</a:t>
            </a:r>
            <a:r>
              <a:rPr lang="en-US" sz="1000" b="1" kern="0" baseline="30000" err="1">
                <a:solidFill>
                  <a:prstClr val="black"/>
                </a:solidFill>
                <a:latin typeface="Arial" panose="020B0604020202020204" pitchFamily="34" charset="0"/>
                <a:ea typeface="Baskerville" panose="02020502070401020303" pitchFamily="18" charset="0"/>
                <a:cs typeface="Arial" panose="020B0604020202020204" pitchFamily="34" charset="0"/>
                <a:sym typeface="Arial"/>
              </a:rPr>
              <a:t>a</a:t>
            </a:r>
            <a:r>
              <a:rPr lang="en-US" sz="1000" b="1" kern="0">
                <a:solidFill>
                  <a:prstClr val="black"/>
                </a:solidFill>
                <a:latin typeface="Arial" panose="020B0604020202020204" pitchFamily="34" charset="0"/>
                <a:ea typeface="Baskerville" panose="02020502070401020303" pitchFamily="18" charset="0"/>
                <a:cs typeface="Arial" panose="020B0604020202020204" pitchFamily="34" charset="0"/>
                <a:sym typeface="Arial"/>
              </a:rPr>
              <a:t>:</a:t>
            </a:r>
            <a:endParaRPr lang="en-US" sz="1000" b="1" strike="sngStrike" kern="0">
              <a:solidFill>
                <a:prstClr val="black"/>
              </a:solidFill>
              <a:latin typeface="Arial" panose="020B0604020202020204" pitchFamily="34" charset="0"/>
              <a:ea typeface="Baskerville" panose="02020502070401020303" pitchFamily="18" charset="0"/>
              <a:cs typeface="Arial" panose="020B0604020202020204" pitchFamily="34" charset="0"/>
              <a:sym typeface="Arial"/>
            </a:endParaRPr>
          </a:p>
          <a:p>
            <a:pPr defTabSz="914423" fontAlgn="auto">
              <a:spcBef>
                <a:spcPts val="0"/>
              </a:spcBef>
              <a:spcAft>
                <a:spcPts val="0"/>
              </a:spcAft>
              <a:defRPr/>
            </a:pPr>
            <a:endParaRPr lang="en-US" sz="1000" b="1" kern="0">
              <a:solidFill>
                <a:prstClr val="black"/>
              </a:solidFill>
              <a:latin typeface="Arial" panose="020B0604020202020204" pitchFamily="34" charset="0"/>
              <a:ea typeface="Baskerville" panose="02020502070401020303" pitchFamily="18" charset="0"/>
              <a:cs typeface="Arial" panose="020B0604020202020204" pitchFamily="34" charset="0"/>
              <a:sym typeface="Arial"/>
            </a:endParaRPr>
          </a:p>
          <a:p>
            <a:pPr marL="76204" lvl="1" indent="-76204" defTabSz="914423" fontAlgn="auto">
              <a:spcBef>
                <a:spcPts val="0"/>
              </a:spcBef>
              <a:spcAft>
                <a:spcPts val="400"/>
              </a:spcAft>
              <a:buClr>
                <a:prstClr val="black"/>
              </a:buClr>
              <a:buFont typeface="Arial" panose="020B0604020202020204" pitchFamily="34" charset="0"/>
              <a:buChar char="•"/>
              <a:defRPr/>
            </a:pPr>
            <a:r>
              <a:rPr lang="en-US" sz="1000" kern="0">
                <a:solidFill>
                  <a:prstClr val="black"/>
                </a:solidFill>
                <a:latin typeface="Arial" panose="020B0604020202020204" pitchFamily="34" charset="0"/>
                <a:ea typeface="Baskerville" panose="02020502070401020303" pitchFamily="18" charset="0"/>
                <a:cs typeface="Arial" panose="020B0604020202020204" pitchFamily="34" charset="0"/>
                <a:sym typeface="Arial"/>
              </a:rPr>
              <a:t>Not candidates for PD-(L)1 inhibitors:</a:t>
            </a:r>
          </a:p>
          <a:p>
            <a:pPr marL="230729" lvl="1" indent="-154525" defTabSz="11277883" fontAlgn="auto">
              <a:spcBef>
                <a:spcPts val="0"/>
              </a:spcBef>
              <a:spcAft>
                <a:spcPts val="0"/>
              </a:spcAft>
              <a:buClr>
                <a:srgbClr val="54565B"/>
              </a:buClr>
              <a:buFont typeface="Arial" panose="020B0604020202020204" pitchFamily="34" charset="0"/>
              <a:buChar char="–"/>
              <a:defRPr/>
            </a:pPr>
            <a:r>
              <a:rPr lang="en-US" sz="1000">
                <a:solidFill>
                  <a:prstClr val="black"/>
                </a:solidFill>
                <a:latin typeface="Arial" panose="020B0604020202020204" pitchFamily="34" charset="0"/>
                <a:ea typeface="Baskerville" panose="02020502070401020303" pitchFamily="18" charset="0"/>
                <a:cs typeface="Arial" panose="020B0604020202020204" pitchFamily="34" charset="0"/>
                <a:sym typeface="Arial"/>
              </a:rPr>
              <a:t>PD-L1 </a:t>
            </a:r>
            <a:r>
              <a:rPr lang="en-US" sz="1000" err="1">
                <a:solidFill>
                  <a:prstClr val="black"/>
                </a:solidFill>
                <a:latin typeface="Arial" panose="020B0604020202020204" pitchFamily="34" charset="0"/>
                <a:ea typeface="Baskerville" panose="02020502070401020303" pitchFamily="18" charset="0"/>
                <a:cs typeface="Arial" panose="020B0604020202020204" pitchFamily="34" charset="0"/>
                <a:sym typeface="Arial"/>
              </a:rPr>
              <a:t>negative</a:t>
            </a:r>
            <a:r>
              <a:rPr lang="en-US" sz="1000" baseline="30000" err="1">
                <a:solidFill>
                  <a:prstClr val="black"/>
                </a:solidFill>
                <a:latin typeface="Arial" panose="020B0604020202020204" pitchFamily="34" charset="0"/>
                <a:ea typeface="Baskerville" panose="02020502070401020303" pitchFamily="18" charset="0"/>
                <a:cs typeface="Arial" panose="020B0604020202020204" pitchFamily="34" charset="0"/>
                <a:sym typeface="Arial"/>
              </a:rPr>
              <a:t>b</a:t>
            </a:r>
            <a:r>
              <a:rPr lang="en-US" sz="1000">
                <a:solidFill>
                  <a:prstClr val="black"/>
                </a:solidFill>
                <a:latin typeface="Arial" panose="020B0604020202020204" pitchFamily="34" charset="0"/>
                <a:ea typeface="Baskerville" panose="02020502070401020303" pitchFamily="18" charset="0"/>
                <a:cs typeface="Arial" panose="020B0604020202020204" pitchFamily="34" charset="0"/>
                <a:sym typeface="Arial"/>
              </a:rPr>
              <a:t> tumors (CPS &lt; 10) </a:t>
            </a:r>
          </a:p>
          <a:p>
            <a:pPr marL="230729" lvl="1" indent="-154525" defTabSz="11277883" fontAlgn="auto">
              <a:spcBef>
                <a:spcPts val="0"/>
              </a:spcBef>
              <a:spcAft>
                <a:spcPts val="0"/>
              </a:spcAft>
              <a:buClr>
                <a:srgbClr val="54565B"/>
              </a:buClr>
              <a:buFont typeface="Arial" panose="020B0604020202020204" pitchFamily="34" charset="0"/>
              <a:buChar char="–"/>
              <a:defRPr/>
            </a:pPr>
            <a:r>
              <a:rPr lang="en-US" sz="1000">
                <a:solidFill>
                  <a:prstClr val="black"/>
                </a:solidFill>
                <a:latin typeface="Arial" panose="020B0604020202020204" pitchFamily="34" charset="0"/>
                <a:ea typeface="Baskerville" panose="02020502070401020303" pitchFamily="18" charset="0"/>
                <a:cs typeface="Arial" panose="020B0604020202020204" pitchFamily="34" charset="0"/>
                <a:sym typeface="Arial"/>
              </a:rPr>
              <a:t>PD-L1 </a:t>
            </a:r>
            <a:r>
              <a:rPr lang="en-US" sz="1000" err="1">
                <a:solidFill>
                  <a:prstClr val="black"/>
                </a:solidFill>
                <a:latin typeface="Arial" panose="020B0604020202020204" pitchFamily="34" charset="0"/>
                <a:ea typeface="Baskerville" panose="02020502070401020303" pitchFamily="18" charset="0"/>
                <a:cs typeface="Arial" panose="020B0604020202020204" pitchFamily="34" charset="0"/>
                <a:sym typeface="Arial"/>
              </a:rPr>
              <a:t>positive</a:t>
            </a:r>
            <a:r>
              <a:rPr lang="en-US" sz="1000" baseline="30000" err="1">
                <a:solidFill>
                  <a:prstClr val="black"/>
                </a:solidFill>
                <a:latin typeface="Arial" panose="020B0604020202020204" pitchFamily="34" charset="0"/>
                <a:ea typeface="Baskerville" panose="02020502070401020303" pitchFamily="18" charset="0"/>
                <a:cs typeface="Arial" panose="020B0604020202020204" pitchFamily="34" charset="0"/>
                <a:sym typeface="Arial"/>
              </a:rPr>
              <a:t>b</a:t>
            </a:r>
            <a:r>
              <a:rPr lang="en-US" sz="1000">
                <a:solidFill>
                  <a:prstClr val="black"/>
                </a:solidFill>
                <a:latin typeface="Arial" panose="020B0604020202020204" pitchFamily="34" charset="0"/>
                <a:ea typeface="Baskerville" panose="02020502070401020303" pitchFamily="18" charset="0"/>
                <a:cs typeface="Arial" panose="020B0604020202020204" pitchFamily="34" charset="0"/>
                <a:sym typeface="Arial"/>
              </a:rPr>
              <a:t> tumors (CPS ≥ 10) and previously treated with a PD-(L)1 inhibitor in curative setting  </a:t>
            </a:r>
          </a:p>
          <a:p>
            <a:pPr marL="230729" lvl="1" indent="-154525" defTabSz="11277883" fontAlgn="auto">
              <a:spcBef>
                <a:spcPts val="0"/>
              </a:spcBef>
              <a:spcAft>
                <a:spcPts val="0"/>
              </a:spcAft>
              <a:buClr>
                <a:srgbClr val="54565B"/>
              </a:buClr>
              <a:buFont typeface="Arial" panose="020B0604020202020204" pitchFamily="34" charset="0"/>
              <a:buChar char="–"/>
              <a:defRPr/>
            </a:pPr>
            <a:r>
              <a:rPr lang="en-US" sz="1000">
                <a:solidFill>
                  <a:prstClr val="black"/>
                </a:solidFill>
                <a:latin typeface="Arial" panose="020B0604020202020204" pitchFamily="34" charset="0"/>
                <a:ea typeface="Baskerville" panose="02020502070401020303" pitchFamily="18" charset="0"/>
                <a:cs typeface="Arial" panose="020B0604020202020204" pitchFamily="34" charset="0"/>
                <a:sym typeface="Arial"/>
              </a:rPr>
              <a:t>Ineligible for a PD-(L)1 inhibitor due to a comorbidity</a:t>
            </a:r>
          </a:p>
          <a:p>
            <a:pPr marL="76204" lvl="1" indent="-76204" defTabSz="914423" fontAlgn="auto">
              <a:spcBef>
                <a:spcPts val="0"/>
              </a:spcBef>
              <a:spcAft>
                <a:spcPts val="800"/>
              </a:spcAft>
              <a:buClr>
                <a:prstClr val="black"/>
              </a:buClr>
              <a:buFont typeface="Arial" panose="020B0604020202020204" pitchFamily="34" charset="0"/>
              <a:buChar char="•"/>
              <a:defRPr/>
            </a:pPr>
            <a:r>
              <a:rPr lang="en-US" sz="1000" kern="0">
                <a:solidFill>
                  <a:prstClr val="black"/>
                </a:solidFill>
                <a:latin typeface="Arial" panose="020B0604020202020204" pitchFamily="34" charset="0"/>
                <a:ea typeface="Baskerville" panose="02020502070401020303" pitchFamily="18" charset="0"/>
                <a:cs typeface="Arial" panose="020B0604020202020204" pitchFamily="34" charset="0"/>
                <a:sym typeface="Arial"/>
              </a:rPr>
              <a:t>≥ 6 months since treatment in curative setting</a:t>
            </a:r>
          </a:p>
          <a:p>
            <a:pPr marL="76204" lvl="1" indent="-76204" defTabSz="914423" fontAlgn="auto">
              <a:spcBef>
                <a:spcPts val="0"/>
              </a:spcBef>
              <a:spcAft>
                <a:spcPts val="800"/>
              </a:spcAft>
              <a:buClr>
                <a:prstClr val="black"/>
              </a:buClr>
              <a:buFont typeface="Arial" panose="020B0604020202020204" pitchFamily="34" charset="0"/>
              <a:buChar char="•"/>
              <a:defRPr/>
            </a:pPr>
            <a:r>
              <a:rPr lang="en-US" sz="1000" kern="0">
                <a:solidFill>
                  <a:prstClr val="black"/>
                </a:solidFill>
                <a:latin typeface="Arial" panose="020B0604020202020204" pitchFamily="34" charset="0"/>
                <a:ea typeface="Baskerville" panose="02020502070401020303" pitchFamily="18" charset="0"/>
                <a:cs typeface="Arial" panose="020B0604020202020204" pitchFamily="34" charset="0"/>
                <a:sym typeface="Arial"/>
              </a:rPr>
              <a:t>Previously treated, stable CNS metastases were allowed</a:t>
            </a:r>
          </a:p>
        </p:txBody>
      </p:sp>
      <p:sp>
        <p:nvSpPr>
          <p:cNvPr id="23" name="TextBox 22">
            <a:extLst>
              <a:ext uri="{FF2B5EF4-FFF2-40B4-BE49-F238E27FC236}">
                <a16:creationId xmlns:a16="http://schemas.microsoft.com/office/drawing/2014/main" id="{58D332A0-C8FC-B000-A1E4-5BAD4AB07173}"/>
              </a:ext>
            </a:extLst>
          </p:cNvPr>
          <p:cNvSpPr txBox="1"/>
          <p:nvPr/>
        </p:nvSpPr>
        <p:spPr>
          <a:xfrm>
            <a:off x="4631789" y="2549536"/>
            <a:ext cx="2696965" cy="2031325"/>
          </a:xfrm>
          <a:prstGeom prst="rect">
            <a:avLst/>
          </a:prstGeom>
          <a:solidFill>
            <a:srgbClr val="881122"/>
          </a:solidFill>
          <a:ln w="28575">
            <a:noFill/>
          </a:ln>
        </p:spPr>
        <p:txBody>
          <a:bodyPr wrap="square" tIns="182880" bIns="182880" rtlCol="0">
            <a:spAutoFit/>
          </a:bodyPr>
          <a:lstStyle/>
          <a:p>
            <a:pPr algn="ctr"/>
            <a:r>
              <a:rPr lang="en-US" sz="1200" b="1">
                <a:solidFill>
                  <a:schemeClr val="bg1"/>
                </a:solidFill>
              </a:rPr>
              <a:t>Chemotherapy</a:t>
            </a:r>
          </a:p>
          <a:p>
            <a:pPr algn="ctr"/>
            <a:r>
              <a:rPr lang="en-US" sz="1200" b="1">
                <a:solidFill>
                  <a:schemeClr val="bg1"/>
                </a:solidFill>
              </a:rPr>
              <a:t>Paclitaxel 90 mg/m2 OR nab-Paclitaxel 100 mg/m2 </a:t>
            </a:r>
          </a:p>
          <a:p>
            <a:pPr algn="ctr"/>
            <a:r>
              <a:rPr lang="en-US" sz="1200" b="1">
                <a:solidFill>
                  <a:schemeClr val="bg1"/>
                </a:solidFill>
              </a:rPr>
              <a:t>(days 1, 8, and 15 of 28-day cycles) OR</a:t>
            </a:r>
          </a:p>
          <a:p>
            <a:pPr algn="ctr"/>
            <a:r>
              <a:rPr lang="en-US" sz="1200" b="1">
                <a:solidFill>
                  <a:schemeClr val="bg1"/>
                </a:solidFill>
              </a:rPr>
              <a:t>Gemcitabine 1000 mg/m2 + Carboplatin AUC2 </a:t>
            </a:r>
            <a:br>
              <a:rPr lang="en-US" sz="1200" b="1">
                <a:solidFill>
                  <a:schemeClr val="bg1"/>
                </a:solidFill>
              </a:rPr>
            </a:br>
            <a:r>
              <a:rPr lang="en-US" sz="1200" b="1">
                <a:solidFill>
                  <a:schemeClr val="bg1"/>
                </a:solidFill>
              </a:rPr>
              <a:t>(days 1 and 8 of 21-day cycles)</a:t>
            </a:r>
            <a:br>
              <a:rPr lang="en-US" sz="1200" b="1">
                <a:solidFill>
                  <a:schemeClr val="bg1"/>
                </a:solidFill>
              </a:rPr>
            </a:br>
            <a:r>
              <a:rPr lang="en-US" sz="1200" b="1">
                <a:solidFill>
                  <a:schemeClr val="bg1"/>
                </a:solidFill>
              </a:rPr>
              <a:t>(</a:t>
            </a:r>
            <a:r>
              <a:rPr lang="en-US" sz="1200">
                <a:solidFill>
                  <a:schemeClr val="bg1"/>
                </a:solidFill>
              </a:rPr>
              <a:t>n = 279)</a:t>
            </a:r>
          </a:p>
        </p:txBody>
      </p:sp>
      <p:sp>
        <p:nvSpPr>
          <p:cNvPr id="24" name="TextBox 23">
            <a:extLst>
              <a:ext uri="{FF2B5EF4-FFF2-40B4-BE49-F238E27FC236}">
                <a16:creationId xmlns:a16="http://schemas.microsoft.com/office/drawing/2014/main" id="{65649028-BC15-7944-FC4E-FA6A8F10B1AF}"/>
              </a:ext>
            </a:extLst>
          </p:cNvPr>
          <p:cNvSpPr txBox="1"/>
          <p:nvPr/>
        </p:nvSpPr>
        <p:spPr>
          <a:xfrm>
            <a:off x="7661103" y="1240901"/>
            <a:ext cx="1575875" cy="1292662"/>
          </a:xfrm>
          <a:prstGeom prst="rect">
            <a:avLst/>
          </a:prstGeom>
          <a:solidFill>
            <a:schemeClr val="bg1"/>
          </a:solidFill>
          <a:ln w="28575">
            <a:solidFill>
              <a:schemeClr val="accent1"/>
            </a:solidFill>
          </a:ln>
        </p:spPr>
        <p:txBody>
          <a:bodyPr wrap="square" tIns="182880" bIns="182880" rtlCol="0">
            <a:spAutoFit/>
          </a:bodyPr>
          <a:lstStyle/>
          <a:p>
            <a:pPr algn="ctr"/>
            <a:r>
              <a:rPr lang="en-US" sz="1200" b="1">
                <a:solidFill>
                  <a:schemeClr val="bg2">
                    <a:lumMod val="10000"/>
                  </a:schemeClr>
                </a:solidFill>
              </a:rPr>
              <a:t>Continue treatment until progression or unacceptable toxicity</a:t>
            </a:r>
          </a:p>
        </p:txBody>
      </p:sp>
      <p:sp>
        <p:nvSpPr>
          <p:cNvPr id="25" name="TextBox 24">
            <a:extLst>
              <a:ext uri="{FF2B5EF4-FFF2-40B4-BE49-F238E27FC236}">
                <a16:creationId xmlns:a16="http://schemas.microsoft.com/office/drawing/2014/main" id="{37E4B459-FBDA-AF87-D91C-476FB4B89C03}"/>
              </a:ext>
            </a:extLst>
          </p:cNvPr>
          <p:cNvSpPr txBox="1"/>
          <p:nvPr/>
        </p:nvSpPr>
        <p:spPr>
          <a:xfrm>
            <a:off x="9455867" y="1218713"/>
            <a:ext cx="1931475" cy="1962076"/>
          </a:xfrm>
          <a:prstGeom prst="rect">
            <a:avLst/>
          </a:prstGeom>
          <a:solidFill>
            <a:schemeClr val="bg1"/>
          </a:solidFill>
          <a:ln w="28575">
            <a:solidFill>
              <a:schemeClr val="accent1"/>
            </a:solidFill>
          </a:ln>
        </p:spPr>
        <p:txBody>
          <a:bodyPr wrap="square" lIns="182880" tIns="182880" bIns="182880" rtlCol="0">
            <a:spAutoFit/>
          </a:bodyPr>
          <a:lstStyle/>
          <a:p>
            <a:r>
              <a:rPr lang="en-US" sz="1200" b="1">
                <a:solidFill>
                  <a:schemeClr val="bg2">
                    <a:lumMod val="10000"/>
                  </a:schemeClr>
                </a:solidFill>
              </a:rPr>
              <a:t>Endpoints Primary</a:t>
            </a:r>
          </a:p>
          <a:p>
            <a:pPr marL="285750" indent="-285750">
              <a:buFont typeface="Arial" panose="020B0604020202020204" pitchFamily="34" charset="0"/>
              <a:buChar char="•"/>
            </a:pPr>
            <a:r>
              <a:rPr lang="en-US" sz="1200">
                <a:solidFill>
                  <a:schemeClr val="bg2">
                    <a:lumMod val="10000"/>
                  </a:schemeClr>
                </a:solidFill>
              </a:rPr>
              <a:t>PFS by </a:t>
            </a:r>
            <a:r>
              <a:rPr lang="en-US" sz="1200" err="1">
                <a:solidFill>
                  <a:schemeClr val="bg2">
                    <a:lumMod val="10000"/>
                  </a:schemeClr>
                </a:solidFill>
              </a:rPr>
              <a:t>BICR</a:t>
            </a:r>
            <a:r>
              <a:rPr lang="en-US" sz="1200" baseline="30000" err="1">
                <a:solidFill>
                  <a:schemeClr val="bg2">
                    <a:lumMod val="10000"/>
                  </a:schemeClr>
                </a:solidFill>
              </a:rPr>
              <a:t>d</a:t>
            </a:r>
            <a:endParaRPr lang="en-US" sz="1200" baseline="30000">
              <a:solidFill>
                <a:schemeClr val="bg2">
                  <a:lumMod val="10000"/>
                </a:schemeClr>
              </a:solidFill>
            </a:endParaRPr>
          </a:p>
          <a:p>
            <a:r>
              <a:rPr lang="en-US" sz="1200" b="1">
                <a:solidFill>
                  <a:schemeClr val="bg2">
                    <a:lumMod val="10000"/>
                  </a:schemeClr>
                </a:solidFill>
              </a:rPr>
              <a:t>Secondary</a:t>
            </a:r>
          </a:p>
          <a:p>
            <a:pPr marL="171455" indent="-171455" defTabSz="914423" fontAlgn="auto">
              <a:spcBef>
                <a:spcPts val="0"/>
              </a:spcBef>
              <a:spcAft>
                <a:spcPts val="300"/>
              </a:spcAft>
              <a:buFont typeface="Arial" panose="020B0604020202020204" pitchFamily="34" charset="0"/>
              <a:buChar char="•"/>
              <a:defRPr/>
            </a:pPr>
            <a:r>
              <a:rPr lang="en-US" altLang="en-US" sz="1200" kern="0">
                <a:solidFill>
                  <a:prstClr val="black"/>
                </a:solidFill>
                <a:latin typeface="Arial" panose="020B0604020202020204" pitchFamily="34" charset="0"/>
                <a:ea typeface="Baskerville" panose="02020502070401020303" pitchFamily="18" charset="0"/>
                <a:cs typeface="Arial" panose="020B0604020202020204" pitchFamily="34" charset="0"/>
                <a:sym typeface="Arial"/>
              </a:rPr>
              <a:t>OS</a:t>
            </a:r>
          </a:p>
          <a:p>
            <a:pPr marL="171455" indent="-171455" defTabSz="914423" fontAlgn="auto">
              <a:spcBef>
                <a:spcPts val="0"/>
              </a:spcBef>
              <a:spcAft>
                <a:spcPts val="300"/>
              </a:spcAft>
              <a:buFont typeface="Arial" panose="020B0604020202020204" pitchFamily="34" charset="0"/>
              <a:buChar char="•"/>
              <a:defRPr/>
            </a:pPr>
            <a:r>
              <a:rPr lang="en-US" altLang="en-US" sz="1200" kern="0">
                <a:solidFill>
                  <a:prstClr val="black"/>
                </a:solidFill>
                <a:latin typeface="Arial" panose="020B0604020202020204" pitchFamily="34" charset="0"/>
                <a:ea typeface="Baskerville" panose="02020502070401020303" pitchFamily="18" charset="0"/>
                <a:cs typeface="Arial" panose="020B0604020202020204" pitchFamily="34" charset="0"/>
                <a:sym typeface="Arial"/>
              </a:rPr>
              <a:t>ORR, DOR, TTR by </a:t>
            </a:r>
            <a:r>
              <a:rPr lang="en-US" altLang="en-US" sz="1200" kern="0" err="1">
                <a:solidFill>
                  <a:prstClr val="black"/>
                </a:solidFill>
                <a:latin typeface="Arial" panose="020B0604020202020204" pitchFamily="34" charset="0"/>
                <a:ea typeface="Baskerville" panose="02020502070401020303" pitchFamily="18" charset="0"/>
                <a:cs typeface="Arial" panose="020B0604020202020204" pitchFamily="34" charset="0"/>
                <a:sym typeface="Arial"/>
              </a:rPr>
              <a:t>BICR</a:t>
            </a:r>
            <a:r>
              <a:rPr lang="en-US" altLang="en-US" sz="1200" kern="0" baseline="30000" err="1">
                <a:solidFill>
                  <a:prstClr val="black"/>
                </a:solidFill>
                <a:latin typeface="Arial" panose="020B0604020202020204" pitchFamily="34" charset="0"/>
                <a:ea typeface="Baskerville" panose="02020502070401020303" pitchFamily="18" charset="0"/>
                <a:cs typeface="Arial" panose="020B0604020202020204" pitchFamily="34" charset="0"/>
                <a:sym typeface="Arial"/>
              </a:rPr>
              <a:t>d</a:t>
            </a:r>
            <a:endParaRPr lang="en-US" altLang="en-US" sz="1200" kern="0">
              <a:solidFill>
                <a:prstClr val="black"/>
              </a:solidFill>
              <a:latin typeface="Arial" panose="020B0604020202020204" pitchFamily="34" charset="0"/>
              <a:ea typeface="Baskerville" panose="02020502070401020303" pitchFamily="18" charset="0"/>
              <a:cs typeface="Arial" panose="020B0604020202020204" pitchFamily="34" charset="0"/>
              <a:sym typeface="Arial"/>
            </a:endParaRPr>
          </a:p>
          <a:p>
            <a:pPr marL="171455" indent="-171455" defTabSz="914423" fontAlgn="auto">
              <a:spcBef>
                <a:spcPts val="0"/>
              </a:spcBef>
              <a:spcAft>
                <a:spcPts val="300"/>
              </a:spcAft>
              <a:buFont typeface="Arial" panose="020B0604020202020204" pitchFamily="34" charset="0"/>
              <a:buChar char="•"/>
              <a:defRPr/>
            </a:pPr>
            <a:r>
              <a:rPr lang="en-US" altLang="en-US" sz="1200" kern="0">
                <a:solidFill>
                  <a:prstClr val="black"/>
                </a:solidFill>
                <a:latin typeface="Arial" panose="020B0604020202020204" pitchFamily="34" charset="0"/>
                <a:ea typeface="Baskerville" panose="02020502070401020303" pitchFamily="18" charset="0"/>
                <a:cs typeface="Arial" panose="020B0604020202020204" pitchFamily="34" charset="0"/>
                <a:sym typeface="Arial"/>
              </a:rPr>
              <a:t>Safety</a:t>
            </a:r>
          </a:p>
          <a:p>
            <a:pPr marL="171455" indent="-171455" defTabSz="914423" fontAlgn="auto">
              <a:spcBef>
                <a:spcPts val="0"/>
              </a:spcBef>
              <a:spcAft>
                <a:spcPts val="300"/>
              </a:spcAft>
              <a:buFont typeface="Arial" panose="020B0604020202020204" pitchFamily="34" charset="0"/>
              <a:buChar char="•"/>
              <a:defRPr/>
            </a:pPr>
            <a:r>
              <a:rPr lang="en-US" altLang="en-US" sz="1200" kern="0">
                <a:solidFill>
                  <a:prstClr val="black"/>
                </a:solidFill>
                <a:latin typeface="Arial" panose="020B0604020202020204" pitchFamily="34" charset="0"/>
                <a:ea typeface="Baskerville" panose="02020502070401020303" pitchFamily="18" charset="0"/>
                <a:cs typeface="Arial" panose="020B0604020202020204" pitchFamily="34" charset="0"/>
                <a:sym typeface="Arial"/>
              </a:rPr>
              <a:t>QOL</a:t>
            </a:r>
          </a:p>
        </p:txBody>
      </p:sp>
      <p:cxnSp>
        <p:nvCxnSpPr>
          <p:cNvPr id="26" name="Straight Connector 25">
            <a:extLst>
              <a:ext uri="{FF2B5EF4-FFF2-40B4-BE49-F238E27FC236}">
                <a16:creationId xmlns:a16="http://schemas.microsoft.com/office/drawing/2014/main" id="{CC3C46E3-18B3-1E88-2ABD-7A34F2351FE7}"/>
              </a:ext>
            </a:extLst>
          </p:cNvPr>
          <p:cNvCxnSpPr>
            <a:cxnSpLocks/>
          </p:cNvCxnSpPr>
          <p:nvPr/>
        </p:nvCxnSpPr>
        <p:spPr>
          <a:xfrm>
            <a:off x="3463017" y="2427030"/>
            <a:ext cx="20955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429FF4C-0704-8D81-6348-D8C324233885}"/>
              </a:ext>
            </a:extLst>
          </p:cNvPr>
          <p:cNvCxnSpPr>
            <a:cxnSpLocks/>
          </p:cNvCxnSpPr>
          <p:nvPr/>
        </p:nvCxnSpPr>
        <p:spPr>
          <a:xfrm flipH="1">
            <a:off x="4201165" y="3027573"/>
            <a:ext cx="366202" cy="0"/>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DC13D56-A503-56E5-7A40-DA293233D4B1}"/>
              </a:ext>
            </a:extLst>
          </p:cNvPr>
          <p:cNvCxnSpPr>
            <a:cxnSpLocks/>
          </p:cNvCxnSpPr>
          <p:nvPr/>
        </p:nvCxnSpPr>
        <p:spPr>
          <a:xfrm flipH="1">
            <a:off x="4201165" y="1798674"/>
            <a:ext cx="366202" cy="0"/>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7425C2D-9858-5D28-50D3-1E584BF40538}"/>
              </a:ext>
            </a:extLst>
          </p:cNvPr>
          <p:cNvCxnSpPr>
            <a:cxnSpLocks/>
          </p:cNvCxnSpPr>
          <p:nvPr/>
        </p:nvCxnSpPr>
        <p:spPr>
          <a:xfrm flipH="1">
            <a:off x="7443767" y="2238594"/>
            <a:ext cx="183101" cy="0"/>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15A63E6-9649-726D-7375-397D0A75783D}"/>
              </a:ext>
            </a:extLst>
          </p:cNvPr>
          <p:cNvCxnSpPr>
            <a:cxnSpLocks/>
          </p:cNvCxnSpPr>
          <p:nvPr/>
        </p:nvCxnSpPr>
        <p:spPr>
          <a:xfrm flipV="1">
            <a:off x="7442213" y="2050378"/>
            <a:ext cx="0" cy="12327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5B94E70-0FF5-B31A-41E8-CF85E6F5F8B5}"/>
              </a:ext>
            </a:extLst>
          </p:cNvPr>
          <p:cNvCxnSpPr>
            <a:cxnSpLocks/>
          </p:cNvCxnSpPr>
          <p:nvPr/>
        </p:nvCxnSpPr>
        <p:spPr>
          <a:xfrm flipH="1">
            <a:off x="7319229" y="2050378"/>
            <a:ext cx="1372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B8C8EFE-7EF6-103A-9869-C2D5E4102E10}"/>
              </a:ext>
            </a:extLst>
          </p:cNvPr>
          <p:cNvCxnSpPr>
            <a:cxnSpLocks/>
          </p:cNvCxnSpPr>
          <p:nvPr/>
        </p:nvCxnSpPr>
        <p:spPr>
          <a:xfrm flipH="1">
            <a:off x="7319229" y="3261958"/>
            <a:ext cx="1372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54FB7AC-E175-AA4F-8C23-DD28BB7FB680}"/>
              </a:ext>
            </a:extLst>
          </p:cNvPr>
          <p:cNvCxnSpPr>
            <a:cxnSpLocks/>
          </p:cNvCxnSpPr>
          <p:nvPr/>
        </p:nvCxnSpPr>
        <p:spPr>
          <a:xfrm flipH="1">
            <a:off x="9236978" y="2225942"/>
            <a:ext cx="183101" cy="0"/>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29F09C0-9290-BD4D-FB25-68A3EF0E77E5}"/>
              </a:ext>
            </a:extLst>
          </p:cNvPr>
          <p:cNvSpPr txBox="1"/>
          <p:nvPr/>
        </p:nvSpPr>
        <p:spPr>
          <a:xfrm>
            <a:off x="849022" y="4075622"/>
            <a:ext cx="1104790" cy="261610"/>
          </a:xfrm>
          <a:prstGeom prst="rect">
            <a:avLst/>
          </a:prstGeom>
          <a:noFill/>
        </p:spPr>
        <p:txBody>
          <a:bodyPr wrap="none" rtlCol="0">
            <a:spAutoFit/>
          </a:bodyPr>
          <a:lstStyle/>
          <a:p>
            <a:r>
              <a:rPr lang="en-US" sz="1100">
                <a:solidFill>
                  <a:schemeClr val="bg2">
                    <a:lumMod val="10000"/>
                  </a:schemeClr>
                </a:solidFill>
              </a:rPr>
              <a:t>NCT02574455</a:t>
            </a:r>
          </a:p>
        </p:txBody>
      </p:sp>
      <p:sp>
        <p:nvSpPr>
          <p:cNvPr id="36" name="TextBox 35">
            <a:extLst>
              <a:ext uri="{FF2B5EF4-FFF2-40B4-BE49-F238E27FC236}">
                <a16:creationId xmlns:a16="http://schemas.microsoft.com/office/drawing/2014/main" id="{DA34F16D-1FB3-5BAC-4CA5-46557CD67875}"/>
              </a:ext>
            </a:extLst>
          </p:cNvPr>
          <p:cNvSpPr txBox="1"/>
          <p:nvPr/>
        </p:nvSpPr>
        <p:spPr>
          <a:xfrm>
            <a:off x="4631790" y="1236518"/>
            <a:ext cx="2696965" cy="923330"/>
          </a:xfrm>
          <a:prstGeom prst="rect">
            <a:avLst/>
          </a:prstGeom>
          <a:solidFill>
            <a:srgbClr val="3B577E"/>
          </a:solidFill>
          <a:ln w="28575">
            <a:noFill/>
          </a:ln>
        </p:spPr>
        <p:txBody>
          <a:bodyPr wrap="square" tIns="182880" bIns="182880" rtlCol="0">
            <a:spAutoFit/>
          </a:bodyPr>
          <a:lstStyle/>
          <a:p>
            <a:pPr algn="ctr"/>
            <a:r>
              <a:rPr lang="en-US" sz="1200" b="1">
                <a:solidFill>
                  <a:schemeClr val="bg1"/>
                </a:solidFill>
              </a:rPr>
              <a:t>Sacituzumab </a:t>
            </a:r>
            <a:r>
              <a:rPr lang="en-US" sz="1200" b="1" err="1">
                <a:solidFill>
                  <a:schemeClr val="bg1"/>
                </a:solidFill>
              </a:rPr>
              <a:t>Govitecan</a:t>
            </a:r>
            <a:r>
              <a:rPr lang="en-US" sz="1200" b="1">
                <a:solidFill>
                  <a:schemeClr val="bg1"/>
                </a:solidFill>
              </a:rPr>
              <a:t> (SG)</a:t>
            </a:r>
          </a:p>
          <a:p>
            <a:pPr algn="ctr"/>
            <a:r>
              <a:rPr lang="en-US" sz="1200" b="1">
                <a:solidFill>
                  <a:schemeClr val="bg1"/>
                </a:solidFill>
              </a:rPr>
              <a:t>10 mg/kg IV</a:t>
            </a:r>
          </a:p>
          <a:p>
            <a:pPr algn="ctr"/>
            <a:r>
              <a:rPr lang="en-US" sz="1200" b="1">
                <a:solidFill>
                  <a:schemeClr val="bg1"/>
                </a:solidFill>
              </a:rPr>
              <a:t>days 1 &amp; 8, every 21 days </a:t>
            </a:r>
            <a:r>
              <a:rPr lang="en-US" sz="1200">
                <a:solidFill>
                  <a:schemeClr val="bg1"/>
                </a:solidFill>
              </a:rPr>
              <a:t>(n=279)</a:t>
            </a:r>
          </a:p>
        </p:txBody>
      </p:sp>
      <p:sp>
        <p:nvSpPr>
          <p:cNvPr id="37" name="Rectangular Callout 36">
            <a:extLst>
              <a:ext uri="{FF2B5EF4-FFF2-40B4-BE49-F238E27FC236}">
                <a16:creationId xmlns:a16="http://schemas.microsoft.com/office/drawing/2014/main" id="{033BC0F3-1A37-B96E-02E0-BDBD802CF986}"/>
              </a:ext>
            </a:extLst>
          </p:cNvPr>
          <p:cNvSpPr/>
          <p:nvPr/>
        </p:nvSpPr>
        <p:spPr>
          <a:xfrm>
            <a:off x="7661104" y="3443775"/>
            <a:ext cx="3726238" cy="1137086"/>
          </a:xfrm>
          <a:prstGeom prst="wedgeRectCallout">
            <a:avLst>
              <a:gd name="adj1" fmla="val -59943"/>
              <a:gd name="adj2" fmla="val -22253"/>
            </a:avLst>
          </a:prstGeom>
          <a:solidFill>
            <a:srgbClr val="881122"/>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0" rIns="457200" rtlCol="0" anchor="ctr"/>
          <a:lstStyle/>
          <a:p>
            <a:pPr algn="ctr"/>
            <a:r>
              <a:rPr lang="en-US" sz="1400">
                <a:solidFill>
                  <a:schemeClr val="bg1"/>
                </a:solidFill>
                <a:latin typeface="Arial" panose="020B0604020202020204" pitchFamily="34" charset="0"/>
                <a:ea typeface="Baskerville" panose="02020502070401020303" pitchFamily="18" charset="0"/>
                <a:cs typeface="Arial" panose="020B0604020202020204" pitchFamily="34" charset="0"/>
                <a:sym typeface="Arial"/>
              </a:rPr>
              <a:t>Eligible patients were offered crossover to 2L SG, provided through the study, following BICR-verified disease progression</a:t>
            </a:r>
          </a:p>
        </p:txBody>
      </p:sp>
      <p:sp>
        <p:nvSpPr>
          <p:cNvPr id="38" name="Content Placeholder 2">
            <a:extLst>
              <a:ext uri="{FF2B5EF4-FFF2-40B4-BE49-F238E27FC236}">
                <a16:creationId xmlns:a16="http://schemas.microsoft.com/office/drawing/2014/main" id="{FFF660B5-0D4C-5BF9-9C32-D6DB29CE4808}"/>
              </a:ext>
            </a:extLst>
          </p:cNvPr>
          <p:cNvSpPr txBox="1">
            <a:spLocks/>
          </p:cNvSpPr>
          <p:nvPr/>
        </p:nvSpPr>
        <p:spPr>
          <a:xfrm>
            <a:off x="838200" y="4507108"/>
            <a:ext cx="5589006" cy="1412378"/>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n-US" sz="1400" b="1"/>
              <a:t>Stratification factors</a:t>
            </a:r>
          </a:p>
          <a:p>
            <a:pPr>
              <a:lnSpc>
                <a:spcPct val="100000"/>
              </a:lnSpc>
              <a:spcBef>
                <a:spcPts val="400"/>
              </a:spcBef>
            </a:pPr>
            <a:r>
              <a:rPr lang="en-US" sz="1400"/>
              <a:t>US/Canada/Western Europe vs rest of the world</a:t>
            </a:r>
          </a:p>
          <a:p>
            <a:pPr>
              <a:lnSpc>
                <a:spcPct val="100000"/>
              </a:lnSpc>
              <a:spcBef>
                <a:spcPts val="400"/>
              </a:spcBef>
            </a:pPr>
            <a:r>
              <a:rPr lang="en-US" sz="1400"/>
              <a:t>De novo </a:t>
            </a:r>
            <a:r>
              <a:rPr lang="en-US" sz="1400" err="1"/>
              <a:t>mTNBCc</a:t>
            </a:r>
            <a:r>
              <a:rPr lang="en-US" sz="1400"/>
              <a:t> vs recurrent within 6 to 12 months of treatment vs recurrent after &gt; 12 months from treatment in curative setting</a:t>
            </a:r>
          </a:p>
        </p:txBody>
      </p:sp>
      <p:sp>
        <p:nvSpPr>
          <p:cNvPr id="39" name="TextBox 38">
            <a:extLst>
              <a:ext uri="{FF2B5EF4-FFF2-40B4-BE49-F238E27FC236}">
                <a16:creationId xmlns:a16="http://schemas.microsoft.com/office/drawing/2014/main" id="{F2E2261A-0D9C-DB79-4A9C-6DC5792472E6}"/>
              </a:ext>
            </a:extLst>
          </p:cNvPr>
          <p:cNvSpPr txBox="1"/>
          <p:nvPr/>
        </p:nvSpPr>
        <p:spPr>
          <a:xfrm>
            <a:off x="3487528" y="1475909"/>
            <a:ext cx="1130373" cy="307777"/>
          </a:xfrm>
          <a:prstGeom prst="rect">
            <a:avLst/>
          </a:prstGeom>
          <a:noFill/>
        </p:spPr>
        <p:txBody>
          <a:bodyPr wrap="square">
            <a:spAutoFit/>
          </a:bodyPr>
          <a:lstStyle/>
          <a:p>
            <a:pPr marL="0" lvl="1" indent="0" algn="ctr" defTabSz="914423" fontAlgn="auto">
              <a:spcBef>
                <a:spcPts val="0"/>
              </a:spcBef>
              <a:spcAft>
                <a:spcPts val="0"/>
              </a:spcAft>
              <a:defRPr/>
            </a:pPr>
            <a:r>
              <a:rPr lang="en-US" sz="1400" b="1" kern="0">
                <a:solidFill>
                  <a:prstClr val="black"/>
                </a:solidFill>
                <a:latin typeface="Arial" panose="020B0604020202020204" pitchFamily="34" charset="0"/>
                <a:ea typeface="Baskerville" panose="02020502070401020303" pitchFamily="18" charset="0"/>
                <a:cs typeface="Arial" panose="020B0604020202020204" pitchFamily="34" charset="0"/>
                <a:sym typeface="Arial"/>
              </a:rPr>
              <a:t>N = 558</a:t>
            </a:r>
          </a:p>
        </p:txBody>
      </p:sp>
      <p:sp>
        <p:nvSpPr>
          <p:cNvPr id="40" name="TextBox 39">
            <a:extLst>
              <a:ext uri="{FF2B5EF4-FFF2-40B4-BE49-F238E27FC236}">
                <a16:creationId xmlns:a16="http://schemas.microsoft.com/office/drawing/2014/main" id="{A49E3611-A5C1-0447-A2FE-94860C9B9022}"/>
              </a:ext>
            </a:extLst>
          </p:cNvPr>
          <p:cNvSpPr txBox="1"/>
          <p:nvPr/>
        </p:nvSpPr>
        <p:spPr>
          <a:xfrm>
            <a:off x="4323768" y="896501"/>
            <a:ext cx="7461813" cy="297454"/>
          </a:xfrm>
          <a:prstGeom prst="rect">
            <a:avLst/>
          </a:prstGeom>
          <a:noFill/>
        </p:spPr>
        <p:txBody>
          <a:bodyPr wrap="square" rtlCol="0">
            <a:spAutoFit/>
          </a:bodyPr>
          <a:lstStyle/>
          <a:p>
            <a:pPr algn="ctr" defTabSz="914423" fontAlgn="auto">
              <a:spcBef>
                <a:spcPts val="0"/>
              </a:spcBef>
              <a:spcAft>
                <a:spcPts val="0"/>
              </a:spcAft>
            </a:pPr>
            <a:r>
              <a:rPr lang="en-US" sz="1333" i="1">
                <a:solidFill>
                  <a:prstClr val="black"/>
                </a:solidFill>
                <a:latin typeface="Arial" panose="020B0604020202020204" pitchFamily="34" charset="0"/>
                <a:ea typeface="Baskerville" panose="02020502070401020303" pitchFamily="18" charset="0"/>
                <a:cs typeface="Arial" panose="020B0604020202020204" pitchFamily="34" charset="0"/>
                <a:sym typeface="Arial"/>
              </a:rPr>
              <a:t>Treatment was continued until BICR-verified progression or unacceptable toxicity</a:t>
            </a:r>
          </a:p>
        </p:txBody>
      </p:sp>
      <p:sp>
        <p:nvSpPr>
          <p:cNvPr id="2" name="Oval 1">
            <a:extLst>
              <a:ext uri="{FF2B5EF4-FFF2-40B4-BE49-F238E27FC236}">
                <a16:creationId xmlns:a16="http://schemas.microsoft.com/office/drawing/2014/main" id="{24C21216-0494-BCC3-BB6F-73798098F733}"/>
              </a:ext>
            </a:extLst>
          </p:cNvPr>
          <p:cNvSpPr/>
          <p:nvPr/>
        </p:nvSpPr>
        <p:spPr>
          <a:xfrm>
            <a:off x="3672570" y="2049726"/>
            <a:ext cx="754608" cy="75460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R</a:t>
            </a:r>
          </a:p>
          <a:p>
            <a:pPr algn="ctr"/>
            <a:r>
              <a:rPr lang="en-US" sz="1400"/>
              <a:t>1:1</a:t>
            </a:r>
          </a:p>
        </p:txBody>
      </p:sp>
    </p:spTree>
    <p:extLst>
      <p:ext uri="{BB962C8B-B14F-4D97-AF65-F5344CB8AC3E}">
        <p14:creationId xmlns:p14="http://schemas.microsoft.com/office/powerpoint/2010/main" val="3541444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09061-56E9-3A92-38CF-DE7DB0C0DD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6E09A3-8056-7B08-54D3-CA2F8D924BC4}"/>
              </a:ext>
            </a:extLst>
          </p:cNvPr>
          <p:cNvSpPr>
            <a:spLocks noGrp="1"/>
          </p:cNvSpPr>
          <p:nvPr>
            <p:ph type="title"/>
          </p:nvPr>
        </p:nvSpPr>
        <p:spPr>
          <a:xfrm>
            <a:off x="838200" y="365125"/>
            <a:ext cx="10515600" cy="1325563"/>
          </a:xfrm>
        </p:spPr>
        <p:txBody>
          <a:bodyPr/>
          <a:lstStyle/>
          <a:p>
            <a:r>
              <a:rPr lang="en-US" dirty="0"/>
              <a:t>Learning Objectives</a:t>
            </a:r>
          </a:p>
        </p:txBody>
      </p:sp>
      <p:sp>
        <p:nvSpPr>
          <p:cNvPr id="3" name="Content Placeholder 2">
            <a:extLst>
              <a:ext uri="{FF2B5EF4-FFF2-40B4-BE49-F238E27FC236}">
                <a16:creationId xmlns:a16="http://schemas.microsoft.com/office/drawing/2014/main" id="{2206B1A6-B1C3-E6A4-ED1D-F1B759256D2D}"/>
              </a:ext>
            </a:extLst>
          </p:cNvPr>
          <p:cNvSpPr>
            <a:spLocks noGrp="1"/>
          </p:cNvSpPr>
          <p:nvPr>
            <p:ph idx="1"/>
          </p:nvPr>
        </p:nvSpPr>
        <p:spPr>
          <a:xfrm>
            <a:off x="838200" y="1690715"/>
            <a:ext cx="10626969" cy="4351338"/>
          </a:xfrm>
        </p:spPr>
        <p:txBody>
          <a:bodyPr>
            <a:noAutofit/>
          </a:bodyPr>
          <a:lstStyle/>
          <a:p>
            <a:pPr marL="228600" marR="0" lvl="0" indent="-228600" algn="l" defTabSz="914400" rtl="0" eaLnBrk="1" fontAlgn="auto" latinLnBrk="0" hangingPunct="1">
              <a:lnSpc>
                <a:spcPct val="120000"/>
              </a:lnSpc>
              <a:spcBef>
                <a:spcPts val="0"/>
              </a:spcBef>
              <a:spcAft>
                <a:spcPts val="600"/>
              </a:spcAft>
              <a:buClr>
                <a:srgbClr val="EA9619"/>
              </a:buClr>
              <a:buSzTx/>
              <a:buFont typeface="Courier New" pitchFamily="49" charset="0"/>
              <a:buNone/>
              <a:tabLst/>
              <a:defRPr/>
            </a:pPr>
            <a:r>
              <a:rPr kumimoji="0" lang="en-US" altLang="en-US" sz="1800" b="1" i="0" u="none" strike="noStrike" kern="1200" cap="none" spc="0" normalizeH="0" baseline="0" noProof="0" dirty="0">
                <a:ln>
                  <a:noFill/>
                </a:ln>
                <a:solidFill>
                  <a:srgbClr val="4A4D5F"/>
                </a:solidFill>
                <a:effectLst/>
                <a:uLnTx/>
                <a:uFillTx/>
                <a:latin typeface="Arial" pitchFamily="34" charset="0"/>
                <a:ea typeface="ＭＳ Ｐゴシック" pitchFamily="34" charset="-128"/>
                <a:cs typeface="Arial" pitchFamily="34" charset="0"/>
              </a:rPr>
              <a:t>Upon completion of this activity, participants should be better able to:</a:t>
            </a:r>
          </a:p>
          <a:p>
            <a:pPr marL="457200" marR="0" lvl="0" indent="-457200">
              <a:spcAft>
                <a:spcPts val="0"/>
              </a:spcAft>
              <a:buFont typeface="+mj-lt"/>
              <a:buAutoNum type="arabicPeriod"/>
            </a:pPr>
            <a:r>
              <a:rPr lang="en-US" sz="2000" dirty="0"/>
              <a:t>Differentiate available TROP2-targeted ADCs for metastatic HR+ and triple negative BC  </a:t>
            </a:r>
          </a:p>
          <a:p>
            <a:pPr marL="457200" marR="0" lvl="0" indent="-457200">
              <a:spcAft>
                <a:spcPts val="0"/>
              </a:spcAft>
              <a:buFont typeface="+mj-lt"/>
              <a:buAutoNum type="arabicPeriod"/>
            </a:pPr>
            <a:r>
              <a:rPr lang="en-US" sz="2000" dirty="0"/>
              <a:t>Integrate patient- and disease-specific characteristics to guide therapeutic selection in the treatment of metastatic HR+ and triple negative BC</a:t>
            </a:r>
          </a:p>
          <a:p>
            <a:pPr marL="457200" marR="0" lvl="0" indent="-457200">
              <a:spcAft>
                <a:spcPts val="0"/>
              </a:spcAft>
              <a:buFont typeface="+mj-lt"/>
              <a:buAutoNum type="arabicPeriod"/>
            </a:pPr>
            <a:r>
              <a:rPr lang="en-US" sz="2000" dirty="0"/>
              <a:t>Implement prophylactic strategies to improve treatment tolerability and preserve quality of life in the management of </a:t>
            </a:r>
            <a:r>
              <a:rPr lang="en-US" sz="2000" dirty="0" err="1"/>
              <a:t>mBC</a:t>
            </a:r>
            <a:r>
              <a:rPr lang="en-US" sz="2000" dirty="0"/>
              <a:t>  </a:t>
            </a:r>
          </a:p>
          <a:p>
            <a:pPr marL="457200" marR="0" lvl="0" indent="-457200">
              <a:spcAft>
                <a:spcPts val="0"/>
              </a:spcAft>
              <a:buFont typeface="+mj-lt"/>
              <a:buAutoNum type="arabicPeriod"/>
            </a:pPr>
            <a:r>
              <a:rPr lang="en-US" sz="2000" dirty="0"/>
              <a:t>Collaborate across disciplines to monitor and manage treatment-related toxicities, improving treatment adherence and outcomes</a:t>
            </a:r>
          </a:p>
        </p:txBody>
      </p:sp>
    </p:spTree>
    <p:extLst>
      <p:ext uri="{BB962C8B-B14F-4D97-AF65-F5344CB8AC3E}">
        <p14:creationId xmlns:p14="http://schemas.microsoft.com/office/powerpoint/2010/main" val="19514762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C6E4C-1903-F4A1-345E-3213F738A5DE}"/>
              </a:ext>
            </a:extLst>
          </p:cNvPr>
          <p:cNvSpPr>
            <a:spLocks noGrp="1"/>
          </p:cNvSpPr>
          <p:nvPr>
            <p:ph type="title"/>
          </p:nvPr>
        </p:nvSpPr>
        <p:spPr>
          <a:xfrm>
            <a:off x="838200" y="365125"/>
            <a:ext cx="11065566" cy="871393"/>
          </a:xfrm>
        </p:spPr>
        <p:txBody>
          <a:bodyPr>
            <a:normAutofit fontScale="90000"/>
          </a:bodyPr>
          <a:lstStyle/>
          <a:p>
            <a:r>
              <a:rPr lang="en-US" dirty="0"/>
              <a:t>ASCENT-03: Sacituzumab </a:t>
            </a:r>
            <a:r>
              <a:rPr lang="en-US" dirty="0" err="1"/>
              <a:t>Govitecan</a:t>
            </a:r>
            <a:r>
              <a:rPr lang="en-US" dirty="0"/>
              <a:t> vs Chemotherapy in Previously Untreated Metastatic TNBC – PFS</a:t>
            </a:r>
          </a:p>
        </p:txBody>
      </p:sp>
      <p:sp>
        <p:nvSpPr>
          <p:cNvPr id="4" name="Content Placeholder 1047">
            <a:extLst>
              <a:ext uri="{FF2B5EF4-FFF2-40B4-BE49-F238E27FC236}">
                <a16:creationId xmlns:a16="http://schemas.microsoft.com/office/drawing/2014/main" id="{0372F4F1-F60A-75D3-7F05-21E67C10C180}"/>
              </a:ext>
            </a:extLst>
          </p:cNvPr>
          <p:cNvSpPr txBox="1">
            <a:spLocks/>
          </p:cNvSpPr>
          <p:nvPr/>
        </p:nvSpPr>
        <p:spPr>
          <a:xfrm>
            <a:off x="1311966" y="6335622"/>
            <a:ext cx="10591800" cy="522378"/>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
                <a:srgbClr val="E8931A"/>
              </a:buClr>
              <a:buSzTx/>
              <a:buFont typeface="Arial" panose="020B0604020202020204" pitchFamily="34" charset="0"/>
              <a:buNone/>
              <a:tabLst/>
              <a:defRPr/>
            </a:pPr>
            <a:r>
              <a:rPr kumimoji="0" lang="en-US" sz="9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Cortes J, et al. ESMO 2025. Abstract LBA20.</a:t>
            </a:r>
          </a:p>
        </p:txBody>
      </p:sp>
      <p:pic>
        <p:nvPicPr>
          <p:cNvPr id="6" name="Picture 5">
            <a:extLst>
              <a:ext uri="{FF2B5EF4-FFF2-40B4-BE49-F238E27FC236}">
                <a16:creationId xmlns:a16="http://schemas.microsoft.com/office/drawing/2014/main" id="{D48D3219-1479-7926-7233-A2A53423F2BD}"/>
              </a:ext>
            </a:extLst>
          </p:cNvPr>
          <p:cNvPicPr>
            <a:picLocks noChangeAspect="1"/>
          </p:cNvPicPr>
          <p:nvPr/>
        </p:nvPicPr>
        <p:blipFill>
          <a:blip r:embed="rId3"/>
          <a:srcRect b="17180"/>
          <a:stretch>
            <a:fillRect/>
          </a:stretch>
        </p:blipFill>
        <p:spPr>
          <a:xfrm>
            <a:off x="1400381" y="1690688"/>
            <a:ext cx="9391237" cy="3413118"/>
          </a:xfrm>
          <a:prstGeom prst="rect">
            <a:avLst/>
          </a:prstGeom>
        </p:spPr>
      </p:pic>
      <p:sp>
        <p:nvSpPr>
          <p:cNvPr id="5" name="Rectangle 4">
            <a:extLst>
              <a:ext uri="{FF2B5EF4-FFF2-40B4-BE49-F238E27FC236}">
                <a16:creationId xmlns:a16="http://schemas.microsoft.com/office/drawing/2014/main" id="{F451BAC7-617D-512E-A049-5A37A7ED7D16}"/>
              </a:ext>
            </a:extLst>
          </p:cNvPr>
          <p:cNvSpPr/>
          <p:nvPr/>
        </p:nvSpPr>
        <p:spPr>
          <a:xfrm>
            <a:off x="1065949" y="5167312"/>
            <a:ext cx="10060099" cy="68549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r>
              <a:rPr lang="en-US" dirty="0"/>
              <a:t>SG demonstrated statistically significant and clinically meaningful improvement in PFS vs chemo by BICR analysis, with a 38% reduction in risk of disease progression or death</a:t>
            </a:r>
          </a:p>
        </p:txBody>
      </p:sp>
    </p:spTree>
    <p:extLst>
      <p:ext uri="{BB962C8B-B14F-4D97-AF65-F5344CB8AC3E}">
        <p14:creationId xmlns:p14="http://schemas.microsoft.com/office/powerpoint/2010/main" val="26467521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0C31E-B456-8044-5B0B-D6999B04DC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9A806D-5711-4233-7C4A-0DB3890D167C}"/>
              </a:ext>
            </a:extLst>
          </p:cNvPr>
          <p:cNvSpPr>
            <a:spLocks noGrp="1"/>
          </p:cNvSpPr>
          <p:nvPr>
            <p:ph type="title"/>
          </p:nvPr>
        </p:nvSpPr>
        <p:spPr/>
        <p:txBody>
          <a:bodyPr>
            <a:normAutofit/>
          </a:bodyPr>
          <a:lstStyle/>
          <a:p>
            <a:r>
              <a:rPr lang="en-US" dirty="0"/>
              <a:t>ASCENT-03: Tumor Response</a:t>
            </a:r>
          </a:p>
        </p:txBody>
      </p:sp>
      <p:sp>
        <p:nvSpPr>
          <p:cNvPr id="4" name="Content Placeholder 1047">
            <a:extLst>
              <a:ext uri="{FF2B5EF4-FFF2-40B4-BE49-F238E27FC236}">
                <a16:creationId xmlns:a16="http://schemas.microsoft.com/office/drawing/2014/main" id="{36AED683-18E7-496F-18FF-BA006D1634CA}"/>
              </a:ext>
            </a:extLst>
          </p:cNvPr>
          <p:cNvSpPr txBox="1">
            <a:spLocks/>
          </p:cNvSpPr>
          <p:nvPr/>
        </p:nvSpPr>
        <p:spPr>
          <a:xfrm>
            <a:off x="1321904" y="6335622"/>
            <a:ext cx="10591800" cy="522378"/>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
                <a:srgbClr val="E8931A"/>
              </a:buClr>
              <a:buSzTx/>
              <a:buFont typeface="Arial" panose="020B0604020202020204" pitchFamily="34" charset="0"/>
              <a:buNone/>
              <a:tabLst/>
              <a:defRPr/>
            </a:pPr>
            <a:r>
              <a:rPr kumimoji="0" lang="en-US" sz="9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Cortes J, et al. ESMO 2025. Abstract LBA20. </a:t>
            </a:r>
          </a:p>
        </p:txBody>
      </p:sp>
      <p:pic>
        <p:nvPicPr>
          <p:cNvPr id="5" name="Picture 4">
            <a:extLst>
              <a:ext uri="{FF2B5EF4-FFF2-40B4-BE49-F238E27FC236}">
                <a16:creationId xmlns:a16="http://schemas.microsoft.com/office/drawing/2014/main" id="{6A2B44BC-318B-CABD-3AF9-01C43DD05F6D}"/>
              </a:ext>
            </a:extLst>
          </p:cNvPr>
          <p:cNvPicPr>
            <a:picLocks noChangeAspect="1"/>
          </p:cNvPicPr>
          <p:nvPr/>
        </p:nvPicPr>
        <p:blipFill>
          <a:blip r:embed="rId3"/>
          <a:srcRect t="4406" b="19622"/>
          <a:stretch>
            <a:fillRect/>
          </a:stretch>
        </p:blipFill>
        <p:spPr>
          <a:xfrm>
            <a:off x="957094" y="1416865"/>
            <a:ext cx="10277811" cy="3434620"/>
          </a:xfrm>
          <a:prstGeom prst="rect">
            <a:avLst/>
          </a:prstGeom>
        </p:spPr>
      </p:pic>
      <p:sp>
        <p:nvSpPr>
          <p:cNvPr id="3" name="Rectangle 2">
            <a:extLst>
              <a:ext uri="{FF2B5EF4-FFF2-40B4-BE49-F238E27FC236}">
                <a16:creationId xmlns:a16="http://schemas.microsoft.com/office/drawing/2014/main" id="{93B50C39-DB0F-A560-4AEF-442CAF3D7A07}"/>
              </a:ext>
            </a:extLst>
          </p:cNvPr>
          <p:cNvSpPr/>
          <p:nvPr/>
        </p:nvSpPr>
        <p:spPr>
          <a:xfrm>
            <a:off x="1065949" y="4851484"/>
            <a:ext cx="10060099" cy="73512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r>
              <a:rPr lang="en-US"/>
              <a:t>Objective response rates were similar in both treatment groups; however, duration of response was substantially longer with SG vs chemo</a:t>
            </a:r>
          </a:p>
        </p:txBody>
      </p:sp>
      <p:sp>
        <p:nvSpPr>
          <p:cNvPr id="6" name="TextBox 5">
            <a:extLst>
              <a:ext uri="{FF2B5EF4-FFF2-40B4-BE49-F238E27FC236}">
                <a16:creationId xmlns:a16="http://schemas.microsoft.com/office/drawing/2014/main" id="{C036F912-96B5-B4D2-FA3C-20541E71895D}"/>
              </a:ext>
            </a:extLst>
          </p:cNvPr>
          <p:cNvSpPr txBox="1"/>
          <p:nvPr/>
        </p:nvSpPr>
        <p:spPr>
          <a:xfrm>
            <a:off x="1321904" y="5826332"/>
            <a:ext cx="9074699" cy="646331"/>
          </a:xfrm>
          <a:prstGeom prst="rect">
            <a:avLst/>
          </a:prstGeom>
          <a:noFill/>
        </p:spPr>
        <p:txBody>
          <a:bodyPr wrap="square" rtlCol="0">
            <a:spAutoFit/>
          </a:bodyPr>
          <a:lstStyle/>
          <a:p>
            <a:r>
              <a:rPr lang="en-US" sz="900">
                <a:solidFill>
                  <a:schemeClr val="bg2">
                    <a:lumMod val="10000"/>
                  </a:schemeClr>
                </a:solidFill>
              </a:rPr>
              <a:t>Data cutoff date: April 2, 2025. *Objective response rate is defined as the proportion of patients who achieved a best overall response of complete response/partial response. *Time to response (months) = (date of first documented confirmed complete or</a:t>
            </a:r>
          </a:p>
          <a:p>
            <a:r>
              <a:rPr lang="en-US" sz="900">
                <a:solidFill>
                  <a:schemeClr val="bg2">
                    <a:lumMod val="10000"/>
                  </a:schemeClr>
                </a:solidFill>
              </a:rPr>
              <a:t>partial response - date of randomization + 1130.4375.</a:t>
            </a:r>
          </a:p>
          <a:p>
            <a:endParaRPr lang="en-US" sz="900">
              <a:solidFill>
                <a:schemeClr val="bg2">
                  <a:lumMod val="10000"/>
                </a:schemeClr>
              </a:solidFill>
            </a:endParaRPr>
          </a:p>
        </p:txBody>
      </p:sp>
    </p:spTree>
    <p:extLst>
      <p:ext uri="{BB962C8B-B14F-4D97-AF65-F5344CB8AC3E}">
        <p14:creationId xmlns:p14="http://schemas.microsoft.com/office/powerpoint/2010/main" val="40678969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5C106-69C8-3A92-7590-71A7DF61C8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FA09B6-556A-ADE8-7999-8DA93194E94B}"/>
              </a:ext>
            </a:extLst>
          </p:cNvPr>
          <p:cNvSpPr>
            <a:spLocks noGrp="1"/>
          </p:cNvSpPr>
          <p:nvPr>
            <p:ph type="title"/>
          </p:nvPr>
        </p:nvSpPr>
        <p:spPr/>
        <p:txBody>
          <a:bodyPr>
            <a:normAutofit fontScale="90000"/>
          </a:bodyPr>
          <a:lstStyle/>
          <a:p>
            <a:r>
              <a:rPr lang="en-US" dirty="0"/>
              <a:t>ASCENT-03: Safety Summary — Most Common AEs</a:t>
            </a:r>
          </a:p>
        </p:txBody>
      </p:sp>
      <p:sp>
        <p:nvSpPr>
          <p:cNvPr id="4" name="Content Placeholder 1047">
            <a:extLst>
              <a:ext uri="{FF2B5EF4-FFF2-40B4-BE49-F238E27FC236}">
                <a16:creationId xmlns:a16="http://schemas.microsoft.com/office/drawing/2014/main" id="{029E75E0-438E-6848-94C3-326FB0A7A576}"/>
              </a:ext>
            </a:extLst>
          </p:cNvPr>
          <p:cNvSpPr txBox="1">
            <a:spLocks/>
          </p:cNvSpPr>
          <p:nvPr/>
        </p:nvSpPr>
        <p:spPr>
          <a:xfrm>
            <a:off x="1311965" y="6335622"/>
            <a:ext cx="10591800" cy="522378"/>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
                <a:srgbClr val="E8931A"/>
              </a:buClr>
              <a:buSzTx/>
              <a:buFont typeface="Arial" panose="020B0604020202020204" pitchFamily="34" charset="0"/>
              <a:buNone/>
              <a:tabLst/>
              <a:defRPr/>
            </a:pPr>
            <a:r>
              <a:rPr kumimoji="0" lang="en-US" sz="9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Cortes J, et al. ESMO 2025. Abstract LBA20. </a:t>
            </a:r>
          </a:p>
        </p:txBody>
      </p:sp>
      <p:pic>
        <p:nvPicPr>
          <p:cNvPr id="6" name="Picture 5">
            <a:extLst>
              <a:ext uri="{FF2B5EF4-FFF2-40B4-BE49-F238E27FC236}">
                <a16:creationId xmlns:a16="http://schemas.microsoft.com/office/drawing/2014/main" id="{E04214F3-0587-9F2B-2842-42BB2AB8FC2F}"/>
              </a:ext>
            </a:extLst>
          </p:cNvPr>
          <p:cNvPicPr>
            <a:picLocks noChangeAspect="1"/>
          </p:cNvPicPr>
          <p:nvPr/>
        </p:nvPicPr>
        <p:blipFill>
          <a:blip r:embed="rId3"/>
          <a:srcRect l="1868" t="1807" b="18256"/>
          <a:stretch>
            <a:fillRect/>
          </a:stretch>
        </p:blipFill>
        <p:spPr>
          <a:xfrm>
            <a:off x="901095" y="1204515"/>
            <a:ext cx="10389810" cy="3794205"/>
          </a:xfrm>
          <a:prstGeom prst="rect">
            <a:avLst/>
          </a:prstGeom>
        </p:spPr>
      </p:pic>
      <p:sp>
        <p:nvSpPr>
          <p:cNvPr id="3" name="Rectangle 2">
            <a:extLst>
              <a:ext uri="{FF2B5EF4-FFF2-40B4-BE49-F238E27FC236}">
                <a16:creationId xmlns:a16="http://schemas.microsoft.com/office/drawing/2014/main" id="{92AF60B1-8E79-2958-3AB6-6D72A5F88A50}"/>
              </a:ext>
            </a:extLst>
          </p:cNvPr>
          <p:cNvSpPr/>
          <p:nvPr/>
        </p:nvSpPr>
        <p:spPr>
          <a:xfrm>
            <a:off x="1065950" y="5063833"/>
            <a:ext cx="10060099" cy="47267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r>
              <a:rPr lang="en-US"/>
              <a:t>The AEs observed are consistent with the known safety profile of SG</a:t>
            </a:r>
          </a:p>
        </p:txBody>
      </p:sp>
      <p:sp>
        <p:nvSpPr>
          <p:cNvPr id="7" name="TextBox 6">
            <a:extLst>
              <a:ext uri="{FF2B5EF4-FFF2-40B4-BE49-F238E27FC236}">
                <a16:creationId xmlns:a16="http://schemas.microsoft.com/office/drawing/2014/main" id="{735EC3DF-9438-CC8B-6F7A-51DCD2C132C0}"/>
              </a:ext>
            </a:extLst>
          </p:cNvPr>
          <p:cNvSpPr txBox="1"/>
          <p:nvPr/>
        </p:nvSpPr>
        <p:spPr>
          <a:xfrm>
            <a:off x="1311967" y="5853556"/>
            <a:ext cx="8921798" cy="507831"/>
          </a:xfrm>
          <a:prstGeom prst="rect">
            <a:avLst/>
          </a:prstGeom>
          <a:noFill/>
        </p:spPr>
        <p:txBody>
          <a:bodyPr wrap="square">
            <a:spAutoFit/>
          </a:bodyPr>
          <a:lstStyle/>
          <a:p>
            <a:pPr>
              <a:buNone/>
            </a:pPr>
            <a:r>
              <a:rPr lang="en-US" sz="900">
                <a:solidFill>
                  <a:schemeClr val="bg2">
                    <a:lumMod val="10000"/>
                  </a:schemeClr>
                </a:solidFill>
                <a:effectLst/>
                <a:latin typeface="Arial" panose="020B0604020202020204" pitchFamily="34" charset="0"/>
                <a:cs typeface="Arial" panose="020B0604020202020204" pitchFamily="34" charset="0"/>
              </a:rPr>
              <a:t>Data cutoff date: April 2, 2025. *TEAs were included if they occurred in ≥ 20% of patients in either group. *Combined preferred terms of Neutropenia includes neutrophil count decreased, Fatigue includes asthenia, Anemia includes hemoglobin decreased and red blood cell count decreased, Leukopenia includes white blood cell count decreased, and Thrombocytopenia includes platelet count decreased.</a:t>
            </a:r>
          </a:p>
        </p:txBody>
      </p:sp>
    </p:spTree>
    <p:extLst>
      <p:ext uri="{BB962C8B-B14F-4D97-AF65-F5344CB8AC3E}">
        <p14:creationId xmlns:p14="http://schemas.microsoft.com/office/powerpoint/2010/main" val="25633607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BF292CD-F52A-3DA2-5927-8B40D963B17E}"/>
              </a:ext>
            </a:extLst>
          </p:cNvPr>
          <p:cNvSpPr txBox="1">
            <a:spLocks/>
          </p:cNvSpPr>
          <p:nvPr/>
        </p:nvSpPr>
        <p:spPr>
          <a:xfrm>
            <a:off x="756007" y="303480"/>
            <a:ext cx="10515600" cy="8713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accent2"/>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C3F93"/>
                </a:solidFill>
                <a:effectLst/>
                <a:uLnTx/>
                <a:uFillTx/>
                <a:latin typeface="Arial" panose="020B0604020202020204" pitchFamily="34" charset="0"/>
                <a:ea typeface="+mj-ea"/>
                <a:cs typeface="Arial" panose="020B0604020202020204" pitchFamily="34" charset="0"/>
              </a:rPr>
              <a:t>ASCENT-04: KEYNOTE-D19 Study Design</a:t>
            </a:r>
          </a:p>
        </p:txBody>
      </p:sp>
      <p:sp>
        <p:nvSpPr>
          <p:cNvPr id="4" name="Content Placeholder 1047">
            <a:extLst>
              <a:ext uri="{FF2B5EF4-FFF2-40B4-BE49-F238E27FC236}">
                <a16:creationId xmlns:a16="http://schemas.microsoft.com/office/drawing/2014/main" id="{C9234775-4DBB-BC0E-F78E-AD58D60674A1}"/>
              </a:ext>
            </a:extLst>
          </p:cNvPr>
          <p:cNvSpPr txBox="1">
            <a:spLocks/>
          </p:cNvSpPr>
          <p:nvPr/>
        </p:nvSpPr>
        <p:spPr>
          <a:xfrm>
            <a:off x="1311965" y="5739907"/>
            <a:ext cx="8380447" cy="814613"/>
          </a:xfrm>
          <a:prstGeom prst="rect">
            <a:avLst/>
          </a:prstGeom>
        </p:spPr>
        <p:txBody>
          <a:bodyPr vert="horz" lIns="91440" tIns="45720" rIns="91440" bIns="45720" rtlCol="0" anchor="b">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900" err="1">
                <a:solidFill>
                  <a:srgbClr val="3A3A3A"/>
                </a:solidFill>
              </a:rPr>
              <a:t>ClinicalTrials.gov</a:t>
            </a:r>
            <a:r>
              <a:rPr lang="en-US" sz="900">
                <a:solidFill>
                  <a:srgbClr val="3A3A3A"/>
                </a:solidFill>
              </a:rPr>
              <a:t> identifier: NCT05382296.</a:t>
            </a:r>
            <a:br>
              <a:rPr lang="en-US" sz="900">
                <a:solidFill>
                  <a:srgbClr val="3A3A3A"/>
                </a:solidFill>
              </a:rPr>
            </a:br>
            <a:r>
              <a:rPr lang="en-US" sz="900" baseline="30000" err="1">
                <a:solidFill>
                  <a:srgbClr val="3A3A3A"/>
                </a:solidFill>
              </a:rPr>
              <a:t>a</a:t>
            </a:r>
            <a:r>
              <a:rPr lang="en-US" sz="900" err="1">
                <a:solidFill>
                  <a:srgbClr val="3A3A3A"/>
                </a:solidFill>
              </a:rPr>
              <a:t>TNBC</a:t>
            </a:r>
            <a:r>
              <a:rPr lang="en-US" sz="900">
                <a:solidFill>
                  <a:srgbClr val="3A3A3A"/>
                </a:solidFill>
              </a:rPr>
              <a:t> status determined according to standard American Society of Clinical Oncology-College of American Pathologists criteria. </a:t>
            </a:r>
            <a:r>
              <a:rPr lang="en-US" sz="900" baseline="30000" err="1">
                <a:solidFill>
                  <a:srgbClr val="3A3A3A"/>
                </a:solidFill>
              </a:rPr>
              <a:t>b</a:t>
            </a:r>
            <a:r>
              <a:rPr lang="en-US" sz="900" err="1">
                <a:solidFill>
                  <a:srgbClr val="3A3A3A"/>
                </a:solidFill>
              </a:rPr>
              <a:t>Dako</a:t>
            </a:r>
            <a:r>
              <a:rPr lang="en-US" sz="900">
                <a:solidFill>
                  <a:srgbClr val="3A3A3A"/>
                </a:solidFill>
              </a:rPr>
              <a:t>. Agilent Technologies. </a:t>
            </a:r>
            <a:r>
              <a:rPr lang="en-US" sz="900" baseline="30000" err="1">
                <a:solidFill>
                  <a:srgbClr val="3A3A3A"/>
                </a:solidFill>
              </a:rPr>
              <a:t>c</a:t>
            </a:r>
            <a:r>
              <a:rPr lang="en-US" sz="900" err="1">
                <a:solidFill>
                  <a:srgbClr val="3A3A3A"/>
                </a:solidFill>
              </a:rPr>
              <a:t>Up</a:t>
            </a:r>
            <a:r>
              <a:rPr lang="en-US" sz="900">
                <a:solidFill>
                  <a:srgbClr val="3A3A3A"/>
                </a:solidFill>
              </a:rPr>
              <a:t> to 35% de novo </a:t>
            </a:r>
            <a:r>
              <a:rPr lang="en-US" sz="900" err="1">
                <a:solidFill>
                  <a:srgbClr val="3A3A3A"/>
                </a:solidFill>
              </a:rPr>
              <a:t>mTNBC</a:t>
            </a:r>
            <a:r>
              <a:rPr lang="en-US" sz="900">
                <a:solidFill>
                  <a:srgbClr val="3A3A3A"/>
                </a:solidFill>
              </a:rPr>
              <a:t> </a:t>
            </a:r>
            <a:r>
              <a:rPr lang="en-US" sz="900" err="1">
                <a:solidFill>
                  <a:srgbClr val="3A3A3A"/>
                </a:solidFill>
              </a:rPr>
              <a:t>Pembro</a:t>
            </a:r>
            <a:r>
              <a:rPr lang="en-US" sz="900">
                <a:solidFill>
                  <a:srgbClr val="3A3A3A"/>
                </a:solidFill>
              </a:rPr>
              <a:t> was administered for a maximum of 35 cycles. •Per RECIST v1.1.</a:t>
            </a:r>
            <a:br>
              <a:rPr lang="en-US" sz="900">
                <a:solidFill>
                  <a:srgbClr val="3A3A3A"/>
                </a:solidFill>
              </a:rPr>
            </a:br>
            <a:r>
              <a:rPr kumimoji="0" lang="en-US" sz="900" b="0" i="0" u="none" strike="noStrike" kern="1200" cap="none" spc="0" normalizeH="0" baseline="0" noProof="0" dirty="0" err="1">
                <a:ln>
                  <a:noFill/>
                </a:ln>
                <a:solidFill>
                  <a:srgbClr val="3A3A3A"/>
                </a:solidFill>
                <a:effectLst/>
                <a:uLnTx/>
                <a:uFillTx/>
                <a:latin typeface="Arial" panose="020B0604020202020204" pitchFamily="34" charset="0"/>
                <a:ea typeface="+mn-ea"/>
                <a:cs typeface="Arial" panose="020B0604020202020204" pitchFamily="34" charset="0"/>
              </a:rPr>
              <a:t>Tolaney</a:t>
            </a:r>
            <a:r>
              <a:rPr kumimoji="0" lang="en-US" sz="9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 SM, et al; ASCENT-04/KEYNOTE-D19 Clinical Trial Investigators. </a:t>
            </a:r>
            <a:r>
              <a:rPr kumimoji="0" lang="en-US" sz="900" b="0" i="1"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N Engl J Med. </a:t>
            </a:r>
            <a:r>
              <a:rPr kumimoji="0" lang="en-US" sz="9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2026;394(4):354-366. </a:t>
            </a:r>
            <a:endPar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endParaRPr>
          </a:p>
        </p:txBody>
      </p:sp>
      <p:sp>
        <p:nvSpPr>
          <p:cNvPr id="7" name="Pentagon 79">
            <a:extLst>
              <a:ext uri="{FF2B5EF4-FFF2-40B4-BE49-F238E27FC236}">
                <a16:creationId xmlns:a16="http://schemas.microsoft.com/office/drawing/2014/main" id="{6E6AAEBC-73F7-CEB6-DA26-28485CA73BF3}"/>
              </a:ext>
            </a:extLst>
          </p:cNvPr>
          <p:cNvSpPr/>
          <p:nvPr/>
        </p:nvSpPr>
        <p:spPr>
          <a:xfrm>
            <a:off x="4746195" y="1226969"/>
            <a:ext cx="3204436" cy="1292662"/>
          </a:xfrm>
          <a:prstGeom prst="rect">
            <a:avLst/>
          </a:prstGeom>
          <a:solidFill>
            <a:srgbClr val="3B577E"/>
          </a:solidFill>
          <a:ln>
            <a:noFill/>
          </a:ln>
        </p:spPr>
        <p:style>
          <a:lnRef idx="1">
            <a:schemeClr val="accent2"/>
          </a:lnRef>
          <a:fillRef idx="3">
            <a:schemeClr val="accent2"/>
          </a:fillRef>
          <a:effectRef idx="2">
            <a:schemeClr val="accent2"/>
          </a:effectRef>
          <a:fontRef idx="minor">
            <a:schemeClr val="lt1"/>
          </a:fontRef>
        </p:style>
        <p:txBody>
          <a:bodyPr wrap="square" lIns="36000" tIns="91440" rIns="36000" bIns="91440"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SG + </a:t>
            </a:r>
            <a:r>
              <a:rPr kumimoji="0" lang="en-US" sz="1800" b="1" i="0" u="none" strike="noStrike" kern="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sym typeface="Arial"/>
              </a:rPr>
              <a:t>pembro</a:t>
            </a:r>
            <a:r>
              <a:rPr kumimoji="0" lang="en-US" sz="1800" b="1" i="0" u="none" strike="noStrike" kern="0" cap="none" spc="0" normalizeH="0" baseline="30000" noProof="0" err="1">
                <a:ln>
                  <a:noFill/>
                </a:ln>
                <a:solidFill>
                  <a:srgbClr val="FFFFFF"/>
                </a:solidFill>
                <a:effectLst/>
                <a:uLnTx/>
                <a:uFillTx/>
                <a:latin typeface="Arial" panose="020B0604020202020204" pitchFamily="34" charset="0"/>
                <a:ea typeface="+mn-ea"/>
                <a:cs typeface="Arial" panose="020B0604020202020204" pitchFamily="34" charset="0"/>
                <a:sym typeface="Arial"/>
              </a:rPr>
              <a:t>d</a:t>
            </a:r>
            <a:endParaRPr kumimoji="0" lang="en-US" sz="1800" b="1" i="0" u="none" strike="noStrike" kern="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a:p>
            <a:pPr algn="ctr"/>
            <a:r>
              <a:rPr lang="en-US" sz="1200"/>
              <a:t>(SG 10 mg/kg IV, days 1 and 8 of </a:t>
            </a:r>
            <a:br>
              <a:rPr lang="en-US" sz="1200"/>
            </a:br>
            <a:r>
              <a:rPr lang="en-US" sz="1200"/>
              <a:t>21-day cycles; </a:t>
            </a:r>
            <a:r>
              <a:rPr lang="en-US" sz="1200" err="1"/>
              <a:t>pembro</a:t>
            </a:r>
            <a:r>
              <a:rPr lang="en-US" sz="1200"/>
              <a:t> 200 mg, </a:t>
            </a:r>
            <a:br>
              <a:rPr lang="en-US" sz="1200"/>
            </a:br>
            <a:r>
              <a:rPr lang="en-US" sz="1200"/>
              <a:t>day 1 of 21-day cycles)</a:t>
            </a:r>
          </a:p>
          <a:p>
            <a:pPr algn="ctr"/>
            <a:r>
              <a:rPr lang="en-US" b="1" kern="0">
                <a:solidFill>
                  <a:srgbClr val="FFFFFF"/>
                </a:solidFill>
                <a:latin typeface="Arial" panose="020B0604020202020204" pitchFamily="34" charset="0"/>
                <a:cs typeface="Arial" panose="020B0604020202020204" pitchFamily="34" charset="0"/>
              </a:rPr>
              <a:t>n = 221</a:t>
            </a:r>
          </a:p>
        </p:txBody>
      </p:sp>
      <p:sp>
        <p:nvSpPr>
          <p:cNvPr id="8" name="Pentagon 81">
            <a:extLst>
              <a:ext uri="{FF2B5EF4-FFF2-40B4-BE49-F238E27FC236}">
                <a16:creationId xmlns:a16="http://schemas.microsoft.com/office/drawing/2014/main" id="{006D8845-FD84-14F7-0593-3297CDC9E8F9}"/>
              </a:ext>
            </a:extLst>
          </p:cNvPr>
          <p:cNvSpPr/>
          <p:nvPr/>
        </p:nvSpPr>
        <p:spPr>
          <a:xfrm>
            <a:off x="4746196" y="2583956"/>
            <a:ext cx="3204436" cy="1597099"/>
          </a:xfrm>
          <a:prstGeom prst="rect">
            <a:avLst/>
          </a:prstGeom>
          <a:solidFill>
            <a:srgbClr val="881122"/>
          </a:solidFill>
          <a:ln w="12700">
            <a:solidFill>
              <a:srgbClr val="D9D9D9"/>
            </a:solidFill>
          </a:ln>
        </p:spPr>
        <p:style>
          <a:lnRef idx="1">
            <a:schemeClr val="accent1"/>
          </a:lnRef>
          <a:fillRef idx="3">
            <a:schemeClr val="accent1"/>
          </a:fillRef>
          <a:effectRef idx="2">
            <a:schemeClr val="accent1"/>
          </a:effectRef>
          <a:fontRef idx="minor">
            <a:schemeClr val="lt1"/>
          </a:fontRef>
        </p:style>
        <p:txBody>
          <a:bodyPr wrap="square" lIns="36000" tIns="36000" rIns="36000" bIns="36000"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sym typeface="Arial"/>
              </a:rPr>
              <a:t>Chemo* + </a:t>
            </a:r>
            <a:r>
              <a:rPr kumimoji="0" lang="en-US" sz="1800" b="1" i="0" u="none" strike="noStrike" kern="0" cap="none" spc="0" normalizeH="0" baseline="0" noProof="0" err="1">
                <a:ln>
                  <a:noFill/>
                </a:ln>
                <a:solidFill>
                  <a:schemeClr val="bg1"/>
                </a:solidFill>
                <a:effectLst/>
                <a:uLnTx/>
                <a:uFillTx/>
                <a:latin typeface="Arial" panose="020B0604020202020204" pitchFamily="34" charset="0"/>
                <a:ea typeface="+mn-ea"/>
                <a:cs typeface="Arial" panose="020B0604020202020204" pitchFamily="34" charset="0"/>
                <a:sym typeface="Arial"/>
              </a:rPr>
              <a:t>pembro</a:t>
            </a:r>
            <a:r>
              <a:rPr kumimoji="0" lang="en-US" sz="1800" b="1" i="0" u="none" strike="noStrike" kern="0" cap="none" spc="0" normalizeH="0" baseline="30000" noProof="0" err="1">
                <a:ln>
                  <a:noFill/>
                </a:ln>
                <a:solidFill>
                  <a:schemeClr val="bg1"/>
                </a:solidFill>
                <a:effectLst/>
                <a:uLnTx/>
                <a:uFillTx/>
                <a:latin typeface="Arial" panose="020B0604020202020204" pitchFamily="34" charset="0"/>
                <a:ea typeface="+mn-ea"/>
                <a:cs typeface="Arial" panose="020B0604020202020204" pitchFamily="34" charset="0"/>
                <a:sym typeface="Arial"/>
              </a:rPr>
              <a:t>d</a:t>
            </a:r>
            <a:endParaRPr kumimoji="0" lang="en-US" sz="1400" b="1" i="0" u="none" strike="noStrike" kern="0" cap="none" spc="0" normalizeH="0" baseline="30000" noProof="0">
              <a:ln>
                <a:noFill/>
              </a:ln>
              <a:solidFill>
                <a:schemeClr val="bg1"/>
              </a:solidFill>
              <a:effectLst/>
              <a:uLnTx/>
              <a:uFillTx/>
              <a:latin typeface="Arial" panose="020B0604020202020204" pitchFamily="34" charset="0"/>
              <a:ea typeface="+mn-ea"/>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050" b="0" i="0" u="none" strike="noStrike" kern="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sym typeface="Arial"/>
              </a:rPr>
              <a:t>(paclitaxel 90 mg/m</a:t>
            </a:r>
            <a:r>
              <a:rPr kumimoji="0" lang="en-US" sz="1050" b="0" i="0" u="none" strike="noStrike" kern="0" cap="none" spc="0" normalizeH="0" baseline="30000" noProof="0">
                <a:ln>
                  <a:noFill/>
                </a:ln>
                <a:solidFill>
                  <a:schemeClr val="bg1"/>
                </a:solidFill>
                <a:effectLst/>
                <a:uLnTx/>
                <a:uFillTx/>
                <a:latin typeface="Arial" panose="020B0604020202020204" pitchFamily="34" charset="0"/>
                <a:ea typeface="+mn-ea"/>
                <a:cs typeface="Arial" panose="020B0604020202020204" pitchFamily="34" charset="0"/>
                <a:sym typeface="Arial"/>
              </a:rPr>
              <a:t>2</a:t>
            </a:r>
            <a:r>
              <a:rPr kumimoji="0" lang="en-US" sz="1050" b="0" i="0" u="none" strike="noStrike" kern="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sym typeface="Arial"/>
              </a:rPr>
              <a:t> OR nab-paclitaxel</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050" b="0" i="0" u="none" strike="noStrike" kern="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sym typeface="Arial"/>
              </a:rPr>
              <a:t>100 mg/m</a:t>
            </a:r>
            <a:r>
              <a:rPr kumimoji="0" lang="en-US" sz="1050" b="0" i="0" u="none" strike="noStrike" kern="0" cap="none" spc="0" normalizeH="0" baseline="30000" noProof="0">
                <a:ln>
                  <a:noFill/>
                </a:ln>
                <a:solidFill>
                  <a:schemeClr val="bg1"/>
                </a:solidFill>
                <a:effectLst/>
                <a:uLnTx/>
                <a:uFillTx/>
                <a:latin typeface="Arial" panose="020B0604020202020204" pitchFamily="34" charset="0"/>
                <a:ea typeface="+mn-ea"/>
                <a:cs typeface="Arial" panose="020B0604020202020204" pitchFamily="34" charset="0"/>
                <a:sym typeface="Arial"/>
              </a:rPr>
              <a:t>2</a:t>
            </a:r>
            <a:r>
              <a:rPr kumimoji="0" lang="en-US" sz="1050" b="0" i="0" u="none" strike="noStrike" kern="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sym typeface="Arial"/>
              </a:rPr>
              <a:t> on days 1, 8, &amp; 15 of 28-day cycles, OR gemcitabine 1000 mg/m</a:t>
            </a:r>
            <a:r>
              <a:rPr kumimoji="0" lang="en-US" sz="1050" b="0" i="0" u="none" strike="noStrike" kern="0" cap="none" spc="0" normalizeH="0" baseline="30000" noProof="0">
                <a:ln>
                  <a:noFill/>
                </a:ln>
                <a:solidFill>
                  <a:schemeClr val="bg1"/>
                </a:solidFill>
                <a:effectLst/>
                <a:uLnTx/>
                <a:uFillTx/>
                <a:latin typeface="Arial" panose="020B0604020202020204" pitchFamily="34" charset="0"/>
                <a:ea typeface="+mn-ea"/>
                <a:cs typeface="Arial" panose="020B0604020202020204" pitchFamily="34" charset="0"/>
                <a:sym typeface="Arial"/>
              </a:rPr>
              <a:t>2</a:t>
            </a:r>
            <a:r>
              <a:rPr kumimoji="0" lang="en-US" sz="1050" b="0" i="0" u="none" strike="noStrike" kern="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sym typeface="Arial"/>
              </a:rPr>
              <a:t> + carboplatin</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050" b="0" i="0" u="none" strike="noStrike" kern="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sym typeface="Arial"/>
              </a:rPr>
              <a:t>AUC 2 on days 1 &amp; 8 of 21-day cycles; </a:t>
            </a:r>
            <a:r>
              <a:rPr kumimoji="0" lang="en-US" sz="1050" b="0" i="0" u="none" strike="noStrike" kern="0" cap="none" spc="0" normalizeH="0" baseline="0" noProof="0" err="1">
                <a:ln>
                  <a:noFill/>
                </a:ln>
                <a:solidFill>
                  <a:schemeClr val="bg1"/>
                </a:solidFill>
                <a:effectLst/>
                <a:uLnTx/>
                <a:uFillTx/>
                <a:latin typeface="Arial" panose="020B0604020202020204" pitchFamily="34" charset="0"/>
                <a:ea typeface="+mn-ea"/>
                <a:cs typeface="Arial" panose="020B0604020202020204" pitchFamily="34" charset="0"/>
                <a:sym typeface="Arial"/>
              </a:rPr>
              <a:t>pembro</a:t>
            </a:r>
            <a:endParaRPr kumimoji="0" lang="en-US" sz="1050" b="0" i="0" u="none" strike="noStrike" kern="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050" b="0" i="0" u="none" strike="noStrike" kern="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sym typeface="Arial"/>
              </a:rPr>
              <a:t>200 mg on day 1 of 21-day cycles)</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lang="en-US" sz="1600" b="1" kern="0">
                <a:solidFill>
                  <a:schemeClr val="bg1"/>
                </a:solidFill>
                <a:latin typeface="Arial" panose="020B0604020202020204" pitchFamily="34" charset="0"/>
                <a:cs typeface="Arial" panose="020B0604020202020204" pitchFamily="34" charset="0"/>
                <a:sym typeface="Arial"/>
              </a:rPr>
              <a:t>n</a:t>
            </a:r>
            <a:r>
              <a:rPr kumimoji="0" lang="en-US" sz="1600" b="1" i="0" u="none" strike="noStrike" kern="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sym typeface="Arial"/>
              </a:rPr>
              <a:t> = 222</a:t>
            </a:r>
          </a:p>
        </p:txBody>
      </p:sp>
      <p:sp>
        <p:nvSpPr>
          <p:cNvPr id="11" name="Pentagon 81">
            <a:extLst>
              <a:ext uri="{FF2B5EF4-FFF2-40B4-BE49-F238E27FC236}">
                <a16:creationId xmlns:a16="http://schemas.microsoft.com/office/drawing/2014/main" id="{D33CC182-9264-49E4-01D4-16E4084C360F}"/>
              </a:ext>
            </a:extLst>
          </p:cNvPr>
          <p:cNvSpPr/>
          <p:nvPr/>
        </p:nvSpPr>
        <p:spPr>
          <a:xfrm>
            <a:off x="4746195" y="4142808"/>
            <a:ext cx="3204436" cy="677166"/>
          </a:xfrm>
          <a:prstGeom prst="rect">
            <a:avLst/>
          </a:prstGeom>
          <a:solidFill>
            <a:srgbClr val="881122"/>
          </a:solidFill>
          <a:ln w="12700">
            <a:solidFill>
              <a:srgbClr val="007DC3"/>
            </a:solidFill>
          </a:ln>
        </p:spPr>
        <p:style>
          <a:lnRef idx="1">
            <a:schemeClr val="accent1"/>
          </a:lnRef>
          <a:fillRef idx="3">
            <a:schemeClr val="accent1"/>
          </a:fillRef>
          <a:effectRef idx="2">
            <a:schemeClr val="accent1"/>
          </a:effectRef>
          <a:fontRef idx="minor">
            <a:schemeClr val="lt1"/>
          </a:fontRef>
        </p:style>
        <p:txBody>
          <a:bodyPr wrap="square" lIns="36000" tIns="36000" rIns="36000" bIns="36000" rtlCol="0" anchor="ctr">
            <a:noAutofit/>
          </a:bodyPr>
          <a:lstStyle/>
          <a:p>
            <a:pPr algn="ctr"/>
            <a:r>
              <a:rPr lang="en-US" sz="1050" i="1" kern="0">
                <a:solidFill>
                  <a:schemeClr val="bg1"/>
                </a:solidFill>
                <a:latin typeface="Arial" panose="020B0604020202020204" pitchFamily="34" charset="0"/>
                <a:cs typeface="Arial" panose="020B0604020202020204" pitchFamily="34" charset="0"/>
              </a:rPr>
              <a:t>*Eligible patients who experienced BICR-verified disease progression were offered to cross-over to receive 2L SG monotherapy</a:t>
            </a:r>
          </a:p>
        </p:txBody>
      </p:sp>
      <p:sp>
        <p:nvSpPr>
          <p:cNvPr id="12" name="Pentagon 81">
            <a:extLst>
              <a:ext uri="{FF2B5EF4-FFF2-40B4-BE49-F238E27FC236}">
                <a16:creationId xmlns:a16="http://schemas.microsoft.com/office/drawing/2014/main" id="{03AB326E-6D7E-9CED-94A3-CC7B204F5689}"/>
              </a:ext>
            </a:extLst>
          </p:cNvPr>
          <p:cNvSpPr/>
          <p:nvPr/>
        </p:nvSpPr>
        <p:spPr>
          <a:xfrm>
            <a:off x="8316776" y="1792389"/>
            <a:ext cx="1375636" cy="1822534"/>
          </a:xfrm>
          <a:prstGeom prst="rect">
            <a:avLst/>
          </a:prstGeom>
          <a:solidFill>
            <a:schemeClr val="bg1"/>
          </a:solidFill>
          <a:ln w="12700">
            <a:solidFill>
              <a:srgbClr val="007DC3"/>
            </a:solidFill>
          </a:ln>
        </p:spPr>
        <p:style>
          <a:lnRef idx="1">
            <a:schemeClr val="accent1"/>
          </a:lnRef>
          <a:fillRef idx="3">
            <a:schemeClr val="accent1"/>
          </a:fillRef>
          <a:effectRef idx="2">
            <a:schemeClr val="accent1"/>
          </a:effectRef>
          <a:fontRef idx="minor">
            <a:schemeClr val="lt1"/>
          </a:fontRef>
        </p:style>
        <p:txBody>
          <a:bodyPr wrap="square" lIns="36000" tIns="36000" rIns="36000" bIns="36000" rtlCol="0" anchor="ctr">
            <a:noAutofit/>
          </a:bodyPr>
          <a:lstStyle/>
          <a:p>
            <a:pPr algn="ctr"/>
            <a:r>
              <a:rPr lang="en-US" sz="1200" kern="0">
                <a:solidFill>
                  <a:srgbClr val="232323"/>
                </a:solidFill>
                <a:latin typeface="Arial" panose="020B0604020202020204" pitchFamily="34" charset="0"/>
                <a:cs typeface="Arial" panose="020B0604020202020204" pitchFamily="34" charset="0"/>
              </a:rPr>
              <a:t>All treatment, including SG or chemo, was continued until BICR-verified disease progression or unacceptable toxicity</a:t>
            </a:r>
          </a:p>
        </p:txBody>
      </p:sp>
      <p:sp>
        <p:nvSpPr>
          <p:cNvPr id="13" name="Pentagon 81">
            <a:extLst>
              <a:ext uri="{FF2B5EF4-FFF2-40B4-BE49-F238E27FC236}">
                <a16:creationId xmlns:a16="http://schemas.microsoft.com/office/drawing/2014/main" id="{A1B2C933-2AA0-F6AD-DEBC-D120A7E56872}"/>
              </a:ext>
            </a:extLst>
          </p:cNvPr>
          <p:cNvSpPr/>
          <p:nvPr/>
        </p:nvSpPr>
        <p:spPr>
          <a:xfrm>
            <a:off x="9835500" y="1508862"/>
            <a:ext cx="2122194" cy="2448733"/>
          </a:xfrm>
          <a:prstGeom prst="rect">
            <a:avLst/>
          </a:prstGeom>
          <a:solidFill>
            <a:schemeClr val="bg1"/>
          </a:solidFill>
          <a:ln w="12700">
            <a:solidFill>
              <a:srgbClr val="007DC3"/>
            </a:solidFill>
          </a:ln>
        </p:spPr>
        <p:style>
          <a:lnRef idx="1">
            <a:schemeClr val="accent1"/>
          </a:lnRef>
          <a:fillRef idx="3">
            <a:schemeClr val="accent1"/>
          </a:fillRef>
          <a:effectRef idx="2">
            <a:schemeClr val="accent1"/>
          </a:effectRef>
          <a:fontRef idx="minor">
            <a:schemeClr val="lt1"/>
          </a:fontRef>
        </p:style>
        <p:txBody>
          <a:bodyPr wrap="square" lIns="182880" tIns="36000" rIns="36000" bIns="36000" rtlCol="0" anchor="ctr">
            <a:noAutofit/>
          </a:bodyPr>
          <a:lstStyle/>
          <a:p>
            <a:r>
              <a:rPr lang="en-US" sz="1400" b="1" u="sng">
                <a:solidFill>
                  <a:srgbClr val="232323"/>
                </a:solidFill>
              </a:rPr>
              <a:t>End points</a:t>
            </a:r>
            <a:br>
              <a:rPr lang="en-US" sz="1400" b="1" u="sng">
                <a:solidFill>
                  <a:srgbClr val="232323"/>
                </a:solidFill>
              </a:rPr>
            </a:br>
            <a:endParaRPr lang="en-US" sz="1400" b="1" u="sng">
              <a:solidFill>
                <a:srgbClr val="232323"/>
              </a:solidFill>
            </a:endParaRPr>
          </a:p>
          <a:p>
            <a:r>
              <a:rPr lang="en-US" sz="1400" b="1">
                <a:solidFill>
                  <a:srgbClr val="232323"/>
                </a:solidFill>
              </a:rPr>
              <a:t>Primary</a:t>
            </a:r>
          </a:p>
          <a:p>
            <a:pPr marL="114300" indent="-114300">
              <a:buFont typeface="Arial" panose="020B0604020202020204" pitchFamily="34" charset="0"/>
              <a:buChar char="•"/>
            </a:pPr>
            <a:r>
              <a:rPr lang="en-US" sz="1400">
                <a:solidFill>
                  <a:srgbClr val="232323"/>
                </a:solidFill>
              </a:rPr>
              <a:t>PFS by </a:t>
            </a:r>
            <a:r>
              <a:rPr lang="en-US" sz="1400" err="1">
                <a:solidFill>
                  <a:srgbClr val="232323"/>
                </a:solidFill>
              </a:rPr>
              <a:t>BICRe</a:t>
            </a:r>
            <a:br>
              <a:rPr lang="en-US" sz="1400">
                <a:solidFill>
                  <a:srgbClr val="232323"/>
                </a:solidFill>
              </a:rPr>
            </a:br>
            <a:endParaRPr lang="en-US" sz="1400">
              <a:solidFill>
                <a:srgbClr val="232323"/>
              </a:solidFill>
            </a:endParaRPr>
          </a:p>
          <a:p>
            <a:r>
              <a:rPr lang="en-US" sz="1400" b="1">
                <a:solidFill>
                  <a:srgbClr val="232323"/>
                </a:solidFill>
              </a:rPr>
              <a:t>Secondary</a:t>
            </a:r>
          </a:p>
          <a:p>
            <a:pPr marL="114300" indent="-114300">
              <a:buFont typeface="Arial" panose="020B0604020202020204" pitchFamily="34" charset="0"/>
              <a:buChar char="•"/>
            </a:pPr>
            <a:r>
              <a:rPr lang="en-US" sz="1400">
                <a:solidFill>
                  <a:srgbClr val="232323"/>
                </a:solidFill>
              </a:rPr>
              <a:t>﻿﻿OS</a:t>
            </a:r>
          </a:p>
          <a:p>
            <a:pPr marL="114300" indent="-114300">
              <a:buFont typeface="Arial" panose="020B0604020202020204" pitchFamily="34" charset="0"/>
              <a:buChar char="•"/>
            </a:pPr>
            <a:r>
              <a:rPr lang="en-US" sz="1400">
                <a:solidFill>
                  <a:srgbClr val="232323"/>
                </a:solidFill>
              </a:rPr>
              <a:t>﻿﻿ORR, DOR by </a:t>
            </a:r>
            <a:r>
              <a:rPr lang="en-US" sz="1400" err="1">
                <a:solidFill>
                  <a:srgbClr val="232323"/>
                </a:solidFill>
              </a:rPr>
              <a:t>BICR</a:t>
            </a:r>
            <a:r>
              <a:rPr lang="en-US" sz="1400" baseline="30000" err="1">
                <a:solidFill>
                  <a:srgbClr val="232323"/>
                </a:solidFill>
              </a:rPr>
              <a:t>e</a:t>
            </a:r>
            <a:endParaRPr lang="en-US" sz="1400" baseline="30000">
              <a:solidFill>
                <a:srgbClr val="232323"/>
              </a:solidFill>
            </a:endParaRPr>
          </a:p>
          <a:p>
            <a:pPr marL="114300" indent="-114300">
              <a:buFont typeface="Arial" panose="020B0604020202020204" pitchFamily="34" charset="0"/>
              <a:buChar char="•"/>
            </a:pPr>
            <a:r>
              <a:rPr lang="en-US" sz="1400">
                <a:solidFill>
                  <a:srgbClr val="232323"/>
                </a:solidFill>
              </a:rPr>
              <a:t>﻿﻿Safety</a:t>
            </a:r>
          </a:p>
          <a:p>
            <a:pPr marL="114300" indent="-114300">
              <a:buFont typeface="Arial" panose="020B0604020202020204" pitchFamily="34" charset="0"/>
              <a:buChar char="•"/>
            </a:pPr>
            <a:r>
              <a:rPr lang="en-US" sz="1400">
                <a:solidFill>
                  <a:srgbClr val="232323"/>
                </a:solidFill>
              </a:rPr>
              <a:t>﻿﻿QoL</a:t>
            </a:r>
          </a:p>
        </p:txBody>
      </p:sp>
      <p:sp>
        <p:nvSpPr>
          <p:cNvPr id="14" name="Pentagon 81">
            <a:extLst>
              <a:ext uri="{FF2B5EF4-FFF2-40B4-BE49-F238E27FC236}">
                <a16:creationId xmlns:a16="http://schemas.microsoft.com/office/drawing/2014/main" id="{363358BB-6158-7ED8-0B4B-E24DEFE95D33}"/>
              </a:ext>
            </a:extLst>
          </p:cNvPr>
          <p:cNvSpPr/>
          <p:nvPr/>
        </p:nvSpPr>
        <p:spPr>
          <a:xfrm>
            <a:off x="520852" y="1226969"/>
            <a:ext cx="2816895" cy="2454477"/>
          </a:xfrm>
          <a:prstGeom prst="rect">
            <a:avLst/>
          </a:prstGeom>
          <a:solidFill>
            <a:schemeClr val="bg1"/>
          </a:solidFill>
          <a:ln w="12700">
            <a:solidFill>
              <a:srgbClr val="007DC3"/>
            </a:solidFill>
          </a:ln>
        </p:spPr>
        <p:style>
          <a:lnRef idx="1">
            <a:schemeClr val="accent1"/>
          </a:lnRef>
          <a:fillRef idx="3">
            <a:schemeClr val="accent1"/>
          </a:fillRef>
          <a:effectRef idx="2">
            <a:schemeClr val="accent1"/>
          </a:effectRef>
          <a:fontRef idx="minor">
            <a:schemeClr val="lt1"/>
          </a:fontRef>
        </p:style>
        <p:txBody>
          <a:bodyPr wrap="square" lIns="182880" tIns="36000" rIns="36000" bIns="36000" rtlCol="0" anchor="ctr">
            <a:noAutofit/>
          </a:bodyPr>
          <a:lstStyle/>
          <a:p>
            <a:r>
              <a:rPr lang="en-US" sz="1400" b="1">
                <a:solidFill>
                  <a:srgbClr val="232323"/>
                </a:solidFill>
                <a:latin typeface="Arial" panose="020B0604020202020204" pitchFamily="34" charset="0"/>
                <a:cs typeface="Arial" panose="020B0604020202020204" pitchFamily="34" charset="0"/>
              </a:rPr>
              <a:t>Previously untreated, locally advanced unresectable, or metastatic </a:t>
            </a:r>
            <a:r>
              <a:rPr lang="en-US" sz="1400" b="1" err="1">
                <a:solidFill>
                  <a:srgbClr val="232323"/>
                </a:solidFill>
                <a:latin typeface="Arial" panose="020B0604020202020204" pitchFamily="34" charset="0"/>
                <a:cs typeface="Arial" panose="020B0604020202020204" pitchFamily="34" charset="0"/>
              </a:rPr>
              <a:t>TNBC</a:t>
            </a:r>
            <a:r>
              <a:rPr lang="en-US" sz="1400" b="1" baseline="30000" err="1">
                <a:solidFill>
                  <a:srgbClr val="232323"/>
                </a:solidFill>
                <a:latin typeface="Arial" panose="020B0604020202020204" pitchFamily="34" charset="0"/>
                <a:cs typeface="Arial" panose="020B0604020202020204" pitchFamily="34" charset="0"/>
              </a:rPr>
              <a:t>a</a:t>
            </a:r>
            <a:r>
              <a:rPr lang="en-US" sz="1400" b="1">
                <a:solidFill>
                  <a:srgbClr val="232323"/>
                </a:solidFill>
                <a:latin typeface="Arial" panose="020B0604020202020204" pitchFamily="34" charset="0"/>
                <a:cs typeface="Arial" panose="020B0604020202020204" pitchFamily="34" charset="0"/>
              </a:rPr>
              <a:t>:</a:t>
            </a:r>
          </a:p>
          <a:p>
            <a:pPr marL="171450" indent="-171450">
              <a:buFont typeface="Arial" panose="020B0604020202020204" pitchFamily="34" charset="0"/>
              <a:buChar char="•"/>
            </a:pPr>
            <a:endParaRPr lang="en-US" sz="700" b="1">
              <a:solidFill>
                <a:srgbClr val="232323"/>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a:solidFill>
                  <a:srgbClr val="232323"/>
                </a:solidFill>
              </a:rPr>
              <a:t>PD-L1-positive (CPS ≥ 10 by the 22C3 </a:t>
            </a:r>
            <a:r>
              <a:rPr lang="en-US" sz="1200" err="1">
                <a:solidFill>
                  <a:srgbClr val="232323"/>
                </a:solidFill>
              </a:rPr>
              <a:t>assay</a:t>
            </a:r>
            <a:r>
              <a:rPr lang="en-US" sz="1200" baseline="30000" err="1">
                <a:solidFill>
                  <a:srgbClr val="232323"/>
                </a:solidFill>
              </a:rPr>
              <a:t>b</a:t>
            </a:r>
            <a:r>
              <a:rPr lang="en-US" sz="1200">
                <a:solidFill>
                  <a:srgbClr val="232323"/>
                </a:solidFill>
              </a:rPr>
              <a:t>)</a:t>
            </a:r>
          </a:p>
          <a:p>
            <a:pPr marL="171450" indent="-171450">
              <a:buFont typeface="Arial" panose="020B0604020202020204" pitchFamily="34" charset="0"/>
              <a:buChar char="•"/>
            </a:pPr>
            <a:r>
              <a:rPr lang="en-US" sz="1200">
                <a:solidFill>
                  <a:srgbClr val="232323"/>
                </a:solidFill>
              </a:rPr>
              <a:t>﻿﻿≥ 6 months since treatment in curative setting (prior anti-PD-</a:t>
            </a:r>
            <a:br>
              <a:rPr lang="en-US" sz="1200">
                <a:solidFill>
                  <a:srgbClr val="232323"/>
                </a:solidFill>
              </a:rPr>
            </a:br>
            <a:r>
              <a:rPr lang="en-US" sz="1200">
                <a:solidFill>
                  <a:srgbClr val="232323"/>
                </a:solidFill>
              </a:rPr>
              <a:t>(L]1 use allowed)</a:t>
            </a:r>
            <a:br>
              <a:rPr lang="en-US" sz="1200">
                <a:solidFill>
                  <a:srgbClr val="232323"/>
                </a:solidFill>
              </a:rPr>
            </a:br>
            <a:endParaRPr lang="en-US" sz="700">
              <a:solidFill>
                <a:srgbClr val="232323"/>
              </a:solidFill>
            </a:endParaRPr>
          </a:p>
          <a:p>
            <a:pPr algn="ctr"/>
            <a:r>
              <a:rPr lang="en-US" sz="1200">
                <a:solidFill>
                  <a:srgbClr val="232323"/>
                </a:solidFill>
              </a:rPr>
              <a:t>N = 443</a:t>
            </a:r>
          </a:p>
        </p:txBody>
      </p:sp>
      <p:sp>
        <p:nvSpPr>
          <p:cNvPr id="15" name="Pentagon 81">
            <a:extLst>
              <a:ext uri="{FF2B5EF4-FFF2-40B4-BE49-F238E27FC236}">
                <a16:creationId xmlns:a16="http://schemas.microsoft.com/office/drawing/2014/main" id="{87C8EEBA-BE1A-1F62-067F-38590ACAB5D1}"/>
              </a:ext>
            </a:extLst>
          </p:cNvPr>
          <p:cNvSpPr/>
          <p:nvPr/>
        </p:nvSpPr>
        <p:spPr>
          <a:xfrm>
            <a:off x="450389" y="3837905"/>
            <a:ext cx="3929662" cy="1407651"/>
          </a:xfrm>
          <a:prstGeom prst="rect">
            <a:avLst/>
          </a:prstGeom>
          <a:solidFill>
            <a:schemeClr val="bg1"/>
          </a:solidFill>
          <a:ln w="12700">
            <a:noFill/>
          </a:ln>
        </p:spPr>
        <p:style>
          <a:lnRef idx="1">
            <a:schemeClr val="accent1"/>
          </a:lnRef>
          <a:fillRef idx="3">
            <a:schemeClr val="accent1"/>
          </a:fillRef>
          <a:effectRef idx="2">
            <a:schemeClr val="accent1"/>
          </a:effectRef>
          <a:fontRef idx="minor">
            <a:schemeClr val="lt1"/>
          </a:fontRef>
        </p:style>
        <p:txBody>
          <a:bodyPr wrap="square" lIns="182880" tIns="36000" rIns="36000" bIns="36000" rtlCol="0" anchor="ctr">
            <a:noAutofit/>
          </a:bodyPr>
          <a:lstStyle/>
          <a:p>
            <a:pPr>
              <a:spcAft>
                <a:spcPts val="600"/>
              </a:spcAft>
            </a:pPr>
            <a:r>
              <a:rPr lang="en-US" sz="1400" b="1">
                <a:solidFill>
                  <a:srgbClr val="232323"/>
                </a:solidFill>
                <a:latin typeface="Arial" panose="020B0604020202020204" pitchFamily="34" charset="0"/>
                <a:cs typeface="Arial" panose="020B0604020202020204" pitchFamily="34" charset="0"/>
              </a:rPr>
              <a:t>Stratification factors:</a:t>
            </a:r>
          </a:p>
          <a:p>
            <a:pPr marL="171450" indent="-171450">
              <a:spcAft>
                <a:spcPts val="600"/>
              </a:spcAft>
              <a:buFont typeface="Arial" panose="020B0604020202020204" pitchFamily="34" charset="0"/>
              <a:buChar char="•"/>
            </a:pPr>
            <a:r>
              <a:rPr lang="en-US" sz="1200">
                <a:solidFill>
                  <a:srgbClr val="232323"/>
                </a:solidFill>
                <a:latin typeface="Arial" panose="020B0604020202020204" pitchFamily="34" charset="0"/>
                <a:cs typeface="Arial" panose="020B0604020202020204" pitchFamily="34" charset="0"/>
              </a:rPr>
              <a:t>De novo </a:t>
            </a:r>
            <a:r>
              <a:rPr lang="en-US" sz="1200" err="1">
                <a:solidFill>
                  <a:srgbClr val="232323"/>
                </a:solidFill>
                <a:latin typeface="Arial" panose="020B0604020202020204" pitchFamily="34" charset="0"/>
                <a:cs typeface="Arial" panose="020B0604020202020204" pitchFamily="34" charset="0"/>
              </a:rPr>
              <a:t>mTNBC</a:t>
            </a:r>
            <a:r>
              <a:rPr lang="en-US" sz="1200" baseline="30000" err="1">
                <a:solidFill>
                  <a:srgbClr val="232323"/>
                </a:solidFill>
                <a:latin typeface="Arial" panose="020B0604020202020204" pitchFamily="34" charset="0"/>
                <a:cs typeface="Arial" panose="020B0604020202020204" pitchFamily="34" charset="0"/>
              </a:rPr>
              <a:t>c</a:t>
            </a:r>
            <a:r>
              <a:rPr lang="en-US" sz="1200">
                <a:solidFill>
                  <a:srgbClr val="232323"/>
                </a:solidFill>
                <a:latin typeface="Arial" panose="020B0604020202020204" pitchFamily="34" charset="0"/>
                <a:cs typeface="Arial" panose="020B0604020202020204" pitchFamily="34" charset="0"/>
              </a:rPr>
              <a:t> vs recurrent within 6 to 12 months from completion of treatment in curative setting vs recurrent &gt; 12 months from completion of treatment in curative setting</a:t>
            </a:r>
          </a:p>
          <a:p>
            <a:pPr marL="171450" indent="-171450">
              <a:spcAft>
                <a:spcPts val="600"/>
              </a:spcAft>
              <a:buFont typeface="Arial" panose="020B0604020202020204" pitchFamily="34" charset="0"/>
              <a:buChar char="•"/>
            </a:pPr>
            <a:r>
              <a:rPr lang="en-US" sz="1200">
                <a:solidFill>
                  <a:srgbClr val="232323"/>
                </a:solidFill>
                <a:latin typeface="Arial" panose="020B0604020202020204" pitchFamily="34" charset="0"/>
                <a:cs typeface="Arial" panose="020B0604020202020204" pitchFamily="34" charset="0"/>
              </a:rPr>
              <a:t>﻿US/Canada/Western Europe vs the rest of the world</a:t>
            </a:r>
          </a:p>
          <a:p>
            <a:pPr marL="171450" indent="-171450">
              <a:spcAft>
                <a:spcPts val="600"/>
              </a:spcAft>
              <a:buFont typeface="Arial" panose="020B0604020202020204" pitchFamily="34" charset="0"/>
              <a:buChar char="•"/>
            </a:pPr>
            <a:r>
              <a:rPr lang="en-US" sz="1200">
                <a:solidFill>
                  <a:srgbClr val="232323"/>
                </a:solidFill>
                <a:latin typeface="Arial" panose="020B0604020202020204" pitchFamily="34" charset="0"/>
                <a:cs typeface="Arial" panose="020B0604020202020204" pitchFamily="34" charset="0"/>
              </a:rPr>
              <a:t>﻿Prior exposure to anti-PD-(L)1 (yes vs no)</a:t>
            </a:r>
          </a:p>
        </p:txBody>
      </p:sp>
      <p:cxnSp>
        <p:nvCxnSpPr>
          <p:cNvPr id="20" name="Elbow Connector 19">
            <a:extLst>
              <a:ext uri="{FF2B5EF4-FFF2-40B4-BE49-F238E27FC236}">
                <a16:creationId xmlns:a16="http://schemas.microsoft.com/office/drawing/2014/main" id="{BF956566-A63F-125F-73D7-EB4DFC750415}"/>
              </a:ext>
            </a:extLst>
          </p:cNvPr>
          <p:cNvCxnSpPr>
            <a:stCxn id="14" idx="3"/>
            <a:endCxn id="7" idx="1"/>
          </p:cNvCxnSpPr>
          <p:nvPr/>
        </p:nvCxnSpPr>
        <p:spPr>
          <a:xfrm flipV="1">
            <a:off x="3337747" y="1873300"/>
            <a:ext cx="1408448" cy="580908"/>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a:extLst>
              <a:ext uri="{FF2B5EF4-FFF2-40B4-BE49-F238E27FC236}">
                <a16:creationId xmlns:a16="http://schemas.microsoft.com/office/drawing/2014/main" id="{F7C4EC5A-AB24-DFCC-4B24-7B39AC7E5D65}"/>
              </a:ext>
            </a:extLst>
          </p:cNvPr>
          <p:cNvCxnSpPr>
            <a:cxnSpLocks/>
            <a:stCxn id="14" idx="3"/>
            <a:endCxn id="8" idx="1"/>
          </p:cNvCxnSpPr>
          <p:nvPr/>
        </p:nvCxnSpPr>
        <p:spPr>
          <a:xfrm>
            <a:off x="3337747" y="2454208"/>
            <a:ext cx="1408449" cy="928298"/>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a:extLst>
              <a:ext uri="{FF2B5EF4-FFF2-40B4-BE49-F238E27FC236}">
                <a16:creationId xmlns:a16="http://schemas.microsoft.com/office/drawing/2014/main" id="{4CB0A475-561C-FEF7-C4A1-1C5B8BC74B09}"/>
              </a:ext>
            </a:extLst>
          </p:cNvPr>
          <p:cNvCxnSpPr>
            <a:cxnSpLocks/>
            <a:stCxn id="7" idx="3"/>
            <a:endCxn id="12" idx="1"/>
          </p:cNvCxnSpPr>
          <p:nvPr/>
        </p:nvCxnSpPr>
        <p:spPr>
          <a:xfrm>
            <a:off x="7950631" y="1873300"/>
            <a:ext cx="366145" cy="830356"/>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CD7989DD-42C1-842B-6D84-4B8A172DCEF0}"/>
              </a:ext>
            </a:extLst>
          </p:cNvPr>
          <p:cNvCxnSpPr>
            <a:cxnSpLocks/>
            <a:stCxn id="8" idx="3"/>
            <a:endCxn id="12" idx="1"/>
          </p:cNvCxnSpPr>
          <p:nvPr/>
        </p:nvCxnSpPr>
        <p:spPr>
          <a:xfrm flipV="1">
            <a:off x="7950632" y="2703656"/>
            <a:ext cx="366144" cy="678850"/>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E189D412-484D-5FB8-810C-DF5F3B78B10D}"/>
              </a:ext>
            </a:extLst>
          </p:cNvPr>
          <p:cNvSpPr/>
          <p:nvPr/>
        </p:nvSpPr>
        <p:spPr>
          <a:xfrm>
            <a:off x="3625442" y="2109616"/>
            <a:ext cx="754608" cy="75460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R</a:t>
            </a:r>
          </a:p>
          <a:p>
            <a:pPr algn="ctr"/>
            <a:r>
              <a:rPr lang="en-US" sz="1400"/>
              <a:t>1:1</a:t>
            </a:r>
          </a:p>
        </p:txBody>
      </p:sp>
    </p:spTree>
    <p:extLst>
      <p:ext uri="{BB962C8B-B14F-4D97-AF65-F5344CB8AC3E}">
        <p14:creationId xmlns:p14="http://schemas.microsoft.com/office/powerpoint/2010/main" val="1464478952"/>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Progression-Free Survival by BICR</a:t>
            </a:r>
          </a:p>
        </p:txBody>
      </p:sp>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5523" b="27180"/>
          <a:stretch>
            <a:fillRect/>
          </a:stretch>
        </p:blipFill>
        <p:spPr bwMode="auto">
          <a:xfrm>
            <a:off x="232281" y="1076218"/>
            <a:ext cx="11413764" cy="3678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1047">
            <a:extLst>
              <a:ext uri="{FF2B5EF4-FFF2-40B4-BE49-F238E27FC236}">
                <a16:creationId xmlns:a16="http://schemas.microsoft.com/office/drawing/2014/main" id="{819A5294-7BBE-2253-F070-47C0378580D8}"/>
              </a:ext>
            </a:extLst>
          </p:cNvPr>
          <p:cNvSpPr txBox="1">
            <a:spLocks/>
          </p:cNvSpPr>
          <p:nvPr/>
        </p:nvSpPr>
        <p:spPr>
          <a:xfrm>
            <a:off x="1311965" y="6335622"/>
            <a:ext cx="10591800" cy="218898"/>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
                <a:srgbClr val="E8931A"/>
              </a:buClr>
              <a:buSzTx/>
              <a:buFont typeface="Arial" panose="020B0604020202020204" pitchFamily="34" charset="0"/>
              <a:buNone/>
              <a:tabLst/>
              <a:defRPr/>
            </a:pPr>
            <a:r>
              <a:rPr kumimoji="0" lang="en-US" sz="900" b="0" i="0" u="none" strike="noStrike" kern="1200" cap="none" spc="0" normalizeH="0" baseline="0" noProof="0" dirty="0" err="1">
                <a:ln>
                  <a:noFill/>
                </a:ln>
                <a:solidFill>
                  <a:srgbClr val="3A3A3A"/>
                </a:solidFill>
                <a:effectLst/>
                <a:uLnTx/>
                <a:uFillTx/>
                <a:latin typeface="Arial" panose="020B0604020202020204" pitchFamily="34" charset="0"/>
                <a:ea typeface="+mn-ea"/>
                <a:cs typeface="Arial" panose="020B0604020202020204" pitchFamily="34" charset="0"/>
              </a:rPr>
              <a:t>Tolaney</a:t>
            </a:r>
            <a:r>
              <a:rPr kumimoji="0" lang="en-US" sz="9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 SM, et al; ASCENT-04/KEYNOTE-D19 Clinical Trial Investigators. </a:t>
            </a:r>
            <a:r>
              <a:rPr kumimoji="0" lang="en-US" sz="900" b="0" i="1"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N Engl J Med. </a:t>
            </a:r>
            <a:r>
              <a:rPr kumimoji="0" lang="en-US" sz="9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2026;394(4):354-366. </a:t>
            </a:r>
          </a:p>
        </p:txBody>
      </p:sp>
      <p:sp>
        <p:nvSpPr>
          <p:cNvPr id="4" name="Title 1">
            <a:extLst>
              <a:ext uri="{FF2B5EF4-FFF2-40B4-BE49-F238E27FC236}">
                <a16:creationId xmlns:a16="http://schemas.microsoft.com/office/drawing/2014/main" id="{81138A79-2640-7631-1EEE-795EC2270C44}"/>
              </a:ext>
            </a:extLst>
          </p:cNvPr>
          <p:cNvSpPr txBox="1">
            <a:spLocks/>
          </p:cNvSpPr>
          <p:nvPr/>
        </p:nvSpPr>
        <p:spPr>
          <a:xfrm>
            <a:off x="756007" y="303480"/>
            <a:ext cx="10515600" cy="87139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3600" b="1" kern="1200">
                <a:solidFill>
                  <a:schemeClr val="accent2"/>
                </a:solidFill>
                <a:latin typeface="Arial" panose="020B0604020202020204" pitchFamily="34" charset="0"/>
                <a:ea typeface="+mj-ea"/>
                <a:cs typeface="Arial" panose="020B0604020202020204" pitchFamily="34" charset="0"/>
              </a:defRPr>
            </a:lvl1pPr>
          </a:lstStyle>
          <a:p>
            <a:pPr fontAlgn="auto">
              <a:spcAft>
                <a:spcPts val="0"/>
              </a:spcAft>
            </a:pPr>
            <a:r>
              <a:rPr lang="en-US" dirty="0"/>
              <a:t>ASCENT-04: Progression-Free Survival by BICR</a:t>
            </a:r>
          </a:p>
        </p:txBody>
      </p:sp>
      <p:sp>
        <p:nvSpPr>
          <p:cNvPr id="5" name="Rectangle 4">
            <a:extLst>
              <a:ext uri="{FF2B5EF4-FFF2-40B4-BE49-F238E27FC236}">
                <a16:creationId xmlns:a16="http://schemas.microsoft.com/office/drawing/2014/main" id="{DAE6847D-DA55-8782-E30F-AC85E4CBCFAC}"/>
              </a:ext>
            </a:extLst>
          </p:cNvPr>
          <p:cNvSpPr/>
          <p:nvPr/>
        </p:nvSpPr>
        <p:spPr>
          <a:xfrm>
            <a:off x="756007" y="4828873"/>
            <a:ext cx="10591799" cy="68524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r>
              <a:rPr lang="en-US"/>
              <a:t>SG + </a:t>
            </a:r>
            <a:r>
              <a:rPr lang="en-US" err="1"/>
              <a:t>pembro</a:t>
            </a:r>
            <a:r>
              <a:rPr lang="en-US"/>
              <a:t> demonstrated statistically significant and clinically meaningful improvement in PFS vs chemo + </a:t>
            </a:r>
            <a:r>
              <a:rPr lang="en-US" err="1"/>
              <a:t>pembro</a:t>
            </a:r>
            <a:r>
              <a:rPr lang="en-US"/>
              <a:t> by BICR analysis, with a 35% reduction in risk of disease progression or death</a:t>
            </a:r>
          </a:p>
        </p:txBody>
      </p:sp>
      <p:sp>
        <p:nvSpPr>
          <p:cNvPr id="6" name="TextBox 5">
            <a:extLst>
              <a:ext uri="{FF2B5EF4-FFF2-40B4-BE49-F238E27FC236}">
                <a16:creationId xmlns:a16="http://schemas.microsoft.com/office/drawing/2014/main" id="{59C23A6A-33E5-99DD-AD7E-38B6D39ADF60}"/>
              </a:ext>
            </a:extLst>
          </p:cNvPr>
          <p:cNvSpPr txBox="1"/>
          <p:nvPr/>
        </p:nvSpPr>
        <p:spPr>
          <a:xfrm>
            <a:off x="756006" y="5551696"/>
            <a:ext cx="10591799" cy="369332"/>
          </a:xfrm>
          <a:prstGeom prst="rect">
            <a:avLst/>
          </a:prstGeom>
          <a:noFill/>
        </p:spPr>
        <p:txBody>
          <a:bodyPr wrap="square">
            <a:spAutoFit/>
          </a:bodyPr>
          <a:lstStyle/>
          <a:p>
            <a:r>
              <a:rPr lang="en-US" sz="900">
                <a:solidFill>
                  <a:schemeClr val="bg2">
                    <a:lumMod val="10000"/>
                  </a:schemeClr>
                </a:solidFill>
              </a:rPr>
              <a:t>Data </a:t>
            </a:r>
            <a:r>
              <a:rPr lang="en-US" sz="900" err="1">
                <a:solidFill>
                  <a:schemeClr val="bg2">
                    <a:lumMod val="10000"/>
                  </a:schemeClr>
                </a:solidFill>
              </a:rPr>
              <a:t>cutott</a:t>
            </a:r>
            <a:r>
              <a:rPr lang="en-US" sz="900">
                <a:solidFill>
                  <a:schemeClr val="bg2">
                    <a:lumMod val="10000"/>
                  </a:schemeClr>
                </a:solidFill>
              </a:rPr>
              <a:t> date: March 3. 20251</a:t>
            </a:r>
          </a:p>
          <a:p>
            <a:r>
              <a:rPr lang="en-US" sz="900">
                <a:solidFill>
                  <a:schemeClr val="bg2">
                    <a:lumMod val="10000"/>
                  </a:schemeClr>
                </a:solidFill>
              </a:rPr>
              <a:t>"Two sided P-value from stratified log-rank test.</a:t>
            </a:r>
          </a:p>
        </p:txBody>
      </p:sp>
    </p:spTree>
    <p:extLst>
      <p:ext uri="{BB962C8B-B14F-4D97-AF65-F5344CB8AC3E}">
        <p14:creationId xmlns:p14="http://schemas.microsoft.com/office/powerpoint/2010/main" val="932818293"/>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Slide 10</a:t>
            </a:r>
          </a:p>
        </p:txBody>
      </p:sp>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6002" b="28425"/>
          <a:stretch>
            <a:fillRect/>
          </a:stretch>
        </p:blipFill>
        <p:spPr bwMode="auto">
          <a:xfrm>
            <a:off x="389862" y="1218622"/>
            <a:ext cx="11083012" cy="3464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1047">
            <a:extLst>
              <a:ext uri="{FF2B5EF4-FFF2-40B4-BE49-F238E27FC236}">
                <a16:creationId xmlns:a16="http://schemas.microsoft.com/office/drawing/2014/main" id="{AD0BEF59-C2A8-3767-3D7F-687263C69598}"/>
              </a:ext>
            </a:extLst>
          </p:cNvPr>
          <p:cNvSpPr txBox="1">
            <a:spLocks/>
          </p:cNvSpPr>
          <p:nvPr/>
        </p:nvSpPr>
        <p:spPr>
          <a:xfrm>
            <a:off x="1311965" y="6335622"/>
            <a:ext cx="10591800" cy="218898"/>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
                <a:srgbClr val="E8931A"/>
              </a:buClr>
              <a:buSzTx/>
              <a:buFont typeface="Arial" panose="020B0604020202020204" pitchFamily="34" charset="0"/>
              <a:buNone/>
              <a:tabLst/>
              <a:defRPr/>
            </a:pPr>
            <a:r>
              <a:rPr kumimoji="0" lang="en-US" sz="900" b="0" i="0" u="none" strike="noStrike" kern="1200" cap="none" spc="0" normalizeH="0" baseline="0" noProof="0" dirty="0" err="1">
                <a:ln>
                  <a:noFill/>
                </a:ln>
                <a:solidFill>
                  <a:srgbClr val="3A3A3A"/>
                </a:solidFill>
                <a:effectLst/>
                <a:uLnTx/>
                <a:uFillTx/>
                <a:latin typeface="Arial" panose="020B0604020202020204" pitchFamily="34" charset="0"/>
                <a:ea typeface="+mn-ea"/>
                <a:cs typeface="Arial" panose="020B0604020202020204" pitchFamily="34" charset="0"/>
              </a:rPr>
              <a:t>Tolaney</a:t>
            </a:r>
            <a:r>
              <a:rPr kumimoji="0" lang="en-US" sz="9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 SM, et al; ASCENT-04/KEYNOTE-D19 Clinical Trial Investigators. </a:t>
            </a:r>
            <a:r>
              <a:rPr kumimoji="0" lang="en-US" sz="900" b="0" i="1"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N Engl J Med. </a:t>
            </a:r>
            <a:r>
              <a:rPr kumimoji="0" lang="en-US" sz="9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2026;394(4):354-366. </a:t>
            </a:r>
          </a:p>
        </p:txBody>
      </p:sp>
      <p:sp>
        <p:nvSpPr>
          <p:cNvPr id="4" name="Title 1">
            <a:extLst>
              <a:ext uri="{FF2B5EF4-FFF2-40B4-BE49-F238E27FC236}">
                <a16:creationId xmlns:a16="http://schemas.microsoft.com/office/drawing/2014/main" id="{243480A4-63D2-47DD-F5B8-71620D63AF18}"/>
              </a:ext>
            </a:extLst>
          </p:cNvPr>
          <p:cNvSpPr txBox="1">
            <a:spLocks/>
          </p:cNvSpPr>
          <p:nvPr/>
        </p:nvSpPr>
        <p:spPr>
          <a:xfrm>
            <a:off x="756007" y="172853"/>
            <a:ext cx="10515600" cy="10961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accent2"/>
                </a:solidFill>
                <a:latin typeface="Arial" panose="020B0604020202020204" pitchFamily="34" charset="0"/>
                <a:ea typeface="+mj-ea"/>
                <a:cs typeface="Arial" panose="020B0604020202020204" pitchFamily="34" charset="0"/>
              </a:defRPr>
            </a:lvl1pPr>
          </a:lstStyle>
          <a:p>
            <a:pPr fontAlgn="auto">
              <a:spcAft>
                <a:spcPts val="0"/>
              </a:spcAft>
            </a:pPr>
            <a:r>
              <a:rPr lang="en-US" dirty="0"/>
              <a:t>ASCENT-04: Descriptive Overall Survival </a:t>
            </a:r>
          </a:p>
          <a:p>
            <a:pPr fontAlgn="auto">
              <a:spcAft>
                <a:spcPts val="0"/>
              </a:spcAft>
            </a:pPr>
            <a:r>
              <a:rPr lang="en-US" dirty="0"/>
              <a:t>at Primary Analysis</a:t>
            </a:r>
          </a:p>
        </p:txBody>
      </p:sp>
      <p:sp>
        <p:nvSpPr>
          <p:cNvPr id="5" name="Rectangle 4">
            <a:extLst>
              <a:ext uri="{FF2B5EF4-FFF2-40B4-BE49-F238E27FC236}">
                <a16:creationId xmlns:a16="http://schemas.microsoft.com/office/drawing/2014/main" id="{6B710671-B1AE-DF1D-C0F8-DAB5203CCAB9}"/>
              </a:ext>
            </a:extLst>
          </p:cNvPr>
          <p:cNvSpPr/>
          <p:nvPr/>
        </p:nvSpPr>
        <p:spPr>
          <a:xfrm>
            <a:off x="756007" y="4716139"/>
            <a:ext cx="10591799" cy="68524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r>
              <a:rPr lang="en-US" dirty="0"/>
              <a:t>OS data were immature (maturity rate, 26%), however, a positive trend in improvement was observed for SG + </a:t>
            </a:r>
            <a:r>
              <a:rPr lang="en-US" dirty="0" err="1"/>
              <a:t>pembro</a:t>
            </a:r>
            <a:r>
              <a:rPr lang="en-US" dirty="0"/>
              <a:t> vs chemo + </a:t>
            </a:r>
            <a:r>
              <a:rPr lang="en-US" dirty="0" err="1"/>
              <a:t>pembro</a:t>
            </a:r>
            <a:endParaRPr lang="en-US" dirty="0"/>
          </a:p>
        </p:txBody>
      </p:sp>
      <p:sp>
        <p:nvSpPr>
          <p:cNvPr id="6" name="TextBox 5">
            <a:extLst>
              <a:ext uri="{FF2B5EF4-FFF2-40B4-BE49-F238E27FC236}">
                <a16:creationId xmlns:a16="http://schemas.microsoft.com/office/drawing/2014/main" id="{5D38722E-9DEB-7B07-7508-ECDAF0C26DEE}"/>
              </a:ext>
            </a:extLst>
          </p:cNvPr>
          <p:cNvSpPr txBox="1"/>
          <p:nvPr/>
        </p:nvSpPr>
        <p:spPr>
          <a:xfrm>
            <a:off x="1311965" y="5819652"/>
            <a:ext cx="10035840" cy="507831"/>
          </a:xfrm>
          <a:prstGeom prst="rect">
            <a:avLst/>
          </a:prstGeom>
          <a:noFill/>
        </p:spPr>
        <p:txBody>
          <a:bodyPr wrap="square">
            <a:spAutoFit/>
          </a:bodyPr>
          <a:lstStyle/>
          <a:p>
            <a:r>
              <a:rPr lang="en-US" sz="900">
                <a:solidFill>
                  <a:schemeClr val="bg2">
                    <a:lumMod val="10000"/>
                  </a:schemeClr>
                </a:solidFill>
              </a:rPr>
              <a:t>Data cutoff date: March 3, 2025. Median follow-up was 14.0 months (range. 0.1-28.6),</a:t>
            </a:r>
          </a:p>
          <a:p>
            <a:r>
              <a:rPr lang="en-US" sz="900">
                <a:solidFill>
                  <a:schemeClr val="bg2">
                    <a:lumMod val="10000"/>
                  </a:schemeClr>
                </a:solidFill>
              </a:rPr>
              <a:t>*Or the 96 patients who received so monotherapy as subsequent anticancer therapy. 77 received it as part of the protocol-specified crossover after meeting </a:t>
            </a:r>
            <a:r>
              <a:rPr lang="en-US" sz="900" err="1">
                <a:solidFill>
                  <a:schemeClr val="bg2">
                    <a:lumMod val="10000"/>
                  </a:schemeClr>
                </a:solidFill>
              </a:rPr>
              <a:t>ali</a:t>
            </a:r>
            <a:r>
              <a:rPr lang="en-US" sz="900">
                <a:solidFill>
                  <a:schemeClr val="bg2">
                    <a:lumMod val="10000"/>
                  </a:schemeClr>
                </a:solidFill>
              </a:rPr>
              <a:t> crossover eligibility </a:t>
            </a:r>
            <a:r>
              <a:rPr lang="en-US" sz="900" err="1">
                <a:solidFill>
                  <a:schemeClr val="bg2">
                    <a:lumMod val="10000"/>
                  </a:schemeClr>
                </a:solidFill>
              </a:rPr>
              <a:t>cateria</a:t>
            </a:r>
            <a:r>
              <a:rPr lang="en-US" sz="900">
                <a:solidFill>
                  <a:schemeClr val="bg2">
                    <a:lumMod val="10000"/>
                  </a:schemeClr>
                </a:solidFill>
              </a:rPr>
              <a:t>, including BTCR-</a:t>
            </a:r>
            <a:r>
              <a:rPr lang="en-US" sz="900" err="1">
                <a:solidFill>
                  <a:schemeClr val="bg2">
                    <a:lumMod val="10000"/>
                  </a:schemeClr>
                </a:solidFill>
              </a:rPr>
              <a:t>ventication</a:t>
            </a:r>
            <a:r>
              <a:rPr lang="en-US" sz="900">
                <a:solidFill>
                  <a:schemeClr val="bg2">
                    <a:lumMod val="10000"/>
                  </a:schemeClr>
                </a:solidFill>
              </a:rPr>
              <a:t> of disease progression, the remaining 19 patients received subsequent SG monotherapy as commercial supply.</a:t>
            </a:r>
          </a:p>
        </p:txBody>
      </p:sp>
    </p:spTree>
    <p:extLst>
      <p:ext uri="{BB962C8B-B14F-4D97-AF65-F5344CB8AC3E}">
        <p14:creationId xmlns:p14="http://schemas.microsoft.com/office/powerpoint/2010/main" val="2484779883"/>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Tumor Responses and Duration of Response by BICR</a:t>
            </a:r>
          </a:p>
        </p:txBody>
      </p:sp>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16163" b="24681"/>
          <a:stretch>
            <a:fillRect/>
          </a:stretch>
        </p:blipFill>
        <p:spPr bwMode="auto">
          <a:xfrm>
            <a:off x="554885" y="1268965"/>
            <a:ext cx="10917844" cy="3632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1047">
            <a:extLst>
              <a:ext uri="{FF2B5EF4-FFF2-40B4-BE49-F238E27FC236}">
                <a16:creationId xmlns:a16="http://schemas.microsoft.com/office/drawing/2014/main" id="{329EB583-4E33-4B4C-150D-9FA437416E9B}"/>
              </a:ext>
            </a:extLst>
          </p:cNvPr>
          <p:cNvSpPr txBox="1">
            <a:spLocks/>
          </p:cNvSpPr>
          <p:nvPr/>
        </p:nvSpPr>
        <p:spPr>
          <a:xfrm>
            <a:off x="1311965" y="6335622"/>
            <a:ext cx="10591800" cy="218898"/>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
                <a:srgbClr val="E8931A"/>
              </a:buClr>
              <a:buSzTx/>
              <a:buFont typeface="Arial" panose="020B0604020202020204" pitchFamily="34" charset="0"/>
              <a:buNone/>
              <a:tabLst/>
              <a:defRPr/>
            </a:pPr>
            <a:r>
              <a:rPr kumimoji="0" lang="en-US" sz="900" b="0" i="0" u="none" strike="noStrike" kern="1200" cap="none" spc="0" normalizeH="0" baseline="0" noProof="0" dirty="0" err="1">
                <a:ln>
                  <a:noFill/>
                </a:ln>
                <a:solidFill>
                  <a:srgbClr val="3A3A3A"/>
                </a:solidFill>
                <a:effectLst/>
                <a:uLnTx/>
                <a:uFillTx/>
                <a:latin typeface="Arial" panose="020B0604020202020204" pitchFamily="34" charset="0"/>
                <a:ea typeface="+mn-ea"/>
                <a:cs typeface="Arial" panose="020B0604020202020204" pitchFamily="34" charset="0"/>
              </a:rPr>
              <a:t>Tolaney</a:t>
            </a:r>
            <a:r>
              <a:rPr kumimoji="0" lang="en-US" sz="9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 SM, et al; ASCENT-04/KEYNOTE-D19 Clinical Trial Investigators. </a:t>
            </a:r>
            <a:r>
              <a:rPr kumimoji="0" lang="en-US" sz="900" b="0" i="1"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N Engl J Med. </a:t>
            </a:r>
            <a:r>
              <a:rPr kumimoji="0" lang="en-US" sz="9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2026;394(4):354-366. </a:t>
            </a:r>
          </a:p>
        </p:txBody>
      </p:sp>
      <p:sp>
        <p:nvSpPr>
          <p:cNvPr id="4" name="Title 1">
            <a:extLst>
              <a:ext uri="{FF2B5EF4-FFF2-40B4-BE49-F238E27FC236}">
                <a16:creationId xmlns:a16="http://schemas.microsoft.com/office/drawing/2014/main" id="{035E611E-A62C-1368-07F8-A79DE3CDFCEB}"/>
              </a:ext>
            </a:extLst>
          </p:cNvPr>
          <p:cNvSpPr txBox="1">
            <a:spLocks/>
          </p:cNvSpPr>
          <p:nvPr/>
        </p:nvSpPr>
        <p:spPr>
          <a:xfrm>
            <a:off x="756007" y="172853"/>
            <a:ext cx="10515600" cy="10961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accent2"/>
                </a:solidFill>
                <a:latin typeface="Arial" panose="020B0604020202020204" pitchFamily="34" charset="0"/>
                <a:ea typeface="+mj-ea"/>
                <a:cs typeface="Arial" panose="020B0604020202020204" pitchFamily="34" charset="0"/>
              </a:defRPr>
            </a:lvl1pPr>
          </a:lstStyle>
          <a:p>
            <a:pPr fontAlgn="auto">
              <a:spcAft>
                <a:spcPts val="0"/>
              </a:spcAft>
            </a:pPr>
            <a:r>
              <a:rPr lang="en-US" dirty="0"/>
              <a:t>ASCENT-04: Tumor Responses and Duration of Response by BICR</a:t>
            </a:r>
          </a:p>
        </p:txBody>
      </p:sp>
      <p:sp>
        <p:nvSpPr>
          <p:cNvPr id="5" name="Rectangle 4">
            <a:extLst>
              <a:ext uri="{FF2B5EF4-FFF2-40B4-BE49-F238E27FC236}">
                <a16:creationId xmlns:a16="http://schemas.microsoft.com/office/drawing/2014/main" id="{10F28721-5CBB-E159-4B61-DF83A11D9398}"/>
              </a:ext>
            </a:extLst>
          </p:cNvPr>
          <p:cNvSpPr/>
          <p:nvPr/>
        </p:nvSpPr>
        <p:spPr>
          <a:xfrm>
            <a:off x="756007" y="4959565"/>
            <a:ext cx="10591799" cy="68524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r>
              <a:rPr lang="en-US"/>
              <a:t>A substantially longer duration of response and a higher overall response rate (including an increased complete response rate) was observed for SG + </a:t>
            </a:r>
            <a:r>
              <a:rPr lang="en-US" err="1"/>
              <a:t>pembro</a:t>
            </a:r>
            <a:r>
              <a:rPr lang="en-US"/>
              <a:t> vs chemo + </a:t>
            </a:r>
            <a:r>
              <a:rPr lang="en-US" err="1"/>
              <a:t>pembro</a:t>
            </a:r>
            <a:endParaRPr lang="en-US"/>
          </a:p>
        </p:txBody>
      </p:sp>
      <p:sp>
        <p:nvSpPr>
          <p:cNvPr id="6" name="TextBox 5">
            <a:extLst>
              <a:ext uri="{FF2B5EF4-FFF2-40B4-BE49-F238E27FC236}">
                <a16:creationId xmlns:a16="http://schemas.microsoft.com/office/drawing/2014/main" id="{D57A05D2-8264-B582-F52E-35A20F1176F4}"/>
              </a:ext>
            </a:extLst>
          </p:cNvPr>
          <p:cNvSpPr txBox="1"/>
          <p:nvPr/>
        </p:nvSpPr>
        <p:spPr>
          <a:xfrm>
            <a:off x="1311965" y="5707440"/>
            <a:ext cx="10035840" cy="507831"/>
          </a:xfrm>
          <a:prstGeom prst="rect">
            <a:avLst/>
          </a:prstGeom>
          <a:noFill/>
        </p:spPr>
        <p:txBody>
          <a:bodyPr wrap="square">
            <a:spAutoFit/>
          </a:bodyPr>
          <a:lstStyle/>
          <a:p>
            <a:r>
              <a:rPr lang="en-US" sz="900">
                <a:solidFill>
                  <a:schemeClr val="bg2">
                    <a:lumMod val="10000"/>
                  </a:schemeClr>
                </a:solidFill>
              </a:rPr>
              <a:t>Data cutoff date: March 3. 2025.</a:t>
            </a:r>
          </a:p>
          <a:p>
            <a:r>
              <a:rPr lang="en-US" sz="900">
                <a:solidFill>
                  <a:schemeClr val="bg2">
                    <a:lumMod val="10000"/>
                  </a:schemeClr>
                </a:solidFill>
              </a:rPr>
              <a:t>*Objective response rate is defined as the proportion of patients who achieved a best overall response of complete response/partial response; Time to response (months) = (date of first documented complete or partial response - date of randomization + 1/30.4375</a:t>
            </a:r>
          </a:p>
        </p:txBody>
      </p:sp>
    </p:spTree>
    <p:extLst>
      <p:ext uri="{BB962C8B-B14F-4D97-AF65-F5344CB8AC3E}">
        <p14:creationId xmlns:p14="http://schemas.microsoft.com/office/powerpoint/2010/main" val="4239731902"/>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Adverse Events of Special Interest</a:t>
            </a:r>
          </a:p>
        </p:txBody>
      </p:sp>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16963" b="25851"/>
          <a:stretch>
            <a:fillRect/>
          </a:stretch>
        </p:blipFill>
        <p:spPr bwMode="auto">
          <a:xfrm>
            <a:off x="389862" y="963801"/>
            <a:ext cx="11413764" cy="3671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1047">
            <a:extLst>
              <a:ext uri="{FF2B5EF4-FFF2-40B4-BE49-F238E27FC236}">
                <a16:creationId xmlns:a16="http://schemas.microsoft.com/office/drawing/2014/main" id="{CE45A0F3-B061-E85C-BC01-612B301859CA}"/>
              </a:ext>
            </a:extLst>
          </p:cNvPr>
          <p:cNvSpPr txBox="1">
            <a:spLocks/>
          </p:cNvSpPr>
          <p:nvPr/>
        </p:nvSpPr>
        <p:spPr>
          <a:xfrm>
            <a:off x="1311965" y="6335622"/>
            <a:ext cx="10591800" cy="218898"/>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
                <a:srgbClr val="E8931A"/>
              </a:buClr>
              <a:buSzTx/>
              <a:buFont typeface="Arial" panose="020B0604020202020204" pitchFamily="34" charset="0"/>
              <a:buNone/>
              <a:tabLst/>
              <a:defRPr/>
            </a:pPr>
            <a:r>
              <a:rPr kumimoji="0" lang="en-US" sz="900" b="0" i="0" u="none" strike="noStrike" kern="1200" cap="none" spc="0" normalizeH="0" baseline="0" noProof="0" dirty="0" err="1">
                <a:ln>
                  <a:noFill/>
                </a:ln>
                <a:solidFill>
                  <a:srgbClr val="3A3A3A"/>
                </a:solidFill>
                <a:effectLst/>
                <a:uLnTx/>
                <a:uFillTx/>
                <a:latin typeface="Arial" panose="020B0604020202020204" pitchFamily="34" charset="0"/>
                <a:ea typeface="+mn-ea"/>
                <a:cs typeface="Arial" panose="020B0604020202020204" pitchFamily="34" charset="0"/>
              </a:rPr>
              <a:t>Tolaney</a:t>
            </a:r>
            <a:r>
              <a:rPr kumimoji="0" lang="en-US" sz="9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 SM, et al; ASCENT-04/KEYNOTE-D19 Clinical Trial Investigators. </a:t>
            </a:r>
            <a:r>
              <a:rPr kumimoji="0" lang="en-US" sz="900" b="0" i="1"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N Engl J Med. </a:t>
            </a:r>
            <a:r>
              <a:rPr kumimoji="0" lang="en-US" sz="9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2026;394(4):354-366. </a:t>
            </a:r>
          </a:p>
        </p:txBody>
      </p:sp>
      <p:sp>
        <p:nvSpPr>
          <p:cNvPr id="4" name="Title 1">
            <a:extLst>
              <a:ext uri="{FF2B5EF4-FFF2-40B4-BE49-F238E27FC236}">
                <a16:creationId xmlns:a16="http://schemas.microsoft.com/office/drawing/2014/main" id="{1614CB08-6D8A-CBDC-2681-447A3A5B1813}"/>
              </a:ext>
            </a:extLst>
          </p:cNvPr>
          <p:cNvSpPr txBox="1">
            <a:spLocks/>
          </p:cNvSpPr>
          <p:nvPr/>
        </p:nvSpPr>
        <p:spPr>
          <a:xfrm>
            <a:off x="756007" y="303480"/>
            <a:ext cx="10515600" cy="8713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accent2"/>
                </a:solidFill>
                <a:latin typeface="Arial" panose="020B0604020202020204" pitchFamily="34" charset="0"/>
                <a:ea typeface="+mj-ea"/>
                <a:cs typeface="Arial" panose="020B0604020202020204" pitchFamily="34" charset="0"/>
              </a:defRPr>
            </a:lvl1pPr>
          </a:lstStyle>
          <a:p>
            <a:pPr fontAlgn="auto">
              <a:spcAft>
                <a:spcPts val="0"/>
              </a:spcAft>
            </a:pPr>
            <a:r>
              <a:rPr lang="en-US" dirty="0"/>
              <a:t>ASCENT-04: Adverse Events of Special Interest</a:t>
            </a:r>
          </a:p>
        </p:txBody>
      </p:sp>
      <p:sp>
        <p:nvSpPr>
          <p:cNvPr id="5" name="Rectangle 4">
            <a:extLst>
              <a:ext uri="{FF2B5EF4-FFF2-40B4-BE49-F238E27FC236}">
                <a16:creationId xmlns:a16="http://schemas.microsoft.com/office/drawing/2014/main" id="{F4E1E0A4-F8CC-B250-6263-69397F2AE442}"/>
              </a:ext>
            </a:extLst>
          </p:cNvPr>
          <p:cNvSpPr/>
          <p:nvPr/>
        </p:nvSpPr>
        <p:spPr>
          <a:xfrm>
            <a:off x="756007" y="4685372"/>
            <a:ext cx="10591799" cy="68524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r>
              <a:rPr lang="en-US"/>
              <a:t>AESIs were consistent with the known safety profiles of each agent; no new safety concerns were observed and no increased rates of AESIs were observed when combining SG with </a:t>
            </a:r>
            <a:r>
              <a:rPr lang="en-US" err="1"/>
              <a:t>pembro</a:t>
            </a:r>
            <a:endParaRPr lang="en-US"/>
          </a:p>
        </p:txBody>
      </p:sp>
      <p:sp>
        <p:nvSpPr>
          <p:cNvPr id="6" name="TextBox 5">
            <a:extLst>
              <a:ext uri="{FF2B5EF4-FFF2-40B4-BE49-F238E27FC236}">
                <a16:creationId xmlns:a16="http://schemas.microsoft.com/office/drawing/2014/main" id="{9B65FF91-D536-3E40-E8BF-7F08D611C75A}"/>
              </a:ext>
            </a:extLst>
          </p:cNvPr>
          <p:cNvSpPr txBox="1"/>
          <p:nvPr/>
        </p:nvSpPr>
        <p:spPr>
          <a:xfrm>
            <a:off x="1311964" y="5445773"/>
            <a:ext cx="10280267" cy="646331"/>
          </a:xfrm>
          <a:prstGeom prst="rect">
            <a:avLst/>
          </a:prstGeom>
          <a:noFill/>
        </p:spPr>
        <p:txBody>
          <a:bodyPr wrap="square">
            <a:spAutoFit/>
          </a:bodyPr>
          <a:lstStyle/>
          <a:p>
            <a:r>
              <a:rPr lang="en-US" sz="900">
                <a:solidFill>
                  <a:schemeClr val="bg2">
                    <a:lumMod val="10000"/>
                  </a:schemeClr>
                </a:solidFill>
              </a:rPr>
              <a:t>AESIs were adverse events determined based on a prespecified list of </a:t>
            </a:r>
            <a:r>
              <a:rPr lang="en-US" sz="900" err="1">
                <a:solidFill>
                  <a:schemeClr val="bg2">
                    <a:lumMod val="10000"/>
                  </a:schemeClr>
                </a:solidFill>
              </a:rPr>
              <a:t>Medcal</a:t>
            </a:r>
            <a:r>
              <a:rPr lang="en-US" sz="900">
                <a:solidFill>
                  <a:schemeClr val="bg2">
                    <a:lumMod val="10000"/>
                  </a:schemeClr>
                </a:solidFill>
              </a:rPr>
              <a:t> Dictionary for Regulatory Activities (MedDRA) terms, which was updated with each new version of MeDRA, Immune mediated adverse events were determined based on a prespecified list of Medica</a:t>
            </a:r>
          </a:p>
          <a:p>
            <a:r>
              <a:rPr lang="en-US" sz="900">
                <a:solidFill>
                  <a:schemeClr val="bg2">
                    <a:lumMod val="10000"/>
                  </a:schemeClr>
                </a:solidFill>
              </a:rPr>
              <a:t>Dictionary for Regulatory Activities (MedDRA) terms, which was updated with each new version of MedDRA and specified as immune-mediated by the investigator. Data cutoff date: March 3, 2025</a:t>
            </a:r>
          </a:p>
          <a:p>
            <a:r>
              <a:rPr lang="en-US" sz="900">
                <a:solidFill>
                  <a:schemeClr val="bg2">
                    <a:lumMod val="10000"/>
                  </a:schemeClr>
                </a:solidFill>
              </a:rPr>
              <a:t>'AESIs observed in ≥1% of patients in either group are presented. "Grouped term.</a:t>
            </a:r>
          </a:p>
        </p:txBody>
      </p:sp>
    </p:spTree>
    <p:extLst>
      <p:ext uri="{BB962C8B-B14F-4D97-AF65-F5344CB8AC3E}">
        <p14:creationId xmlns:p14="http://schemas.microsoft.com/office/powerpoint/2010/main" val="1647591304"/>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descr="$PPTXTitle"/>
          <p:cNvSpPr txBox="1">
            <a:spLocks noGrp="1"/>
          </p:cNvSpPr>
          <p:nvPr>
            <p:ph type="title"/>
          </p:nvPr>
        </p:nvSpPr>
        <p:spPr>
          <a:xfrm>
            <a:off x="838200" y="545965"/>
            <a:ext cx="10515600" cy="509713"/>
          </a:xfrm>
        </p:spPr>
        <p:txBody>
          <a:bodyPr vert="horz" wrap="square" lIns="0" tIns="11007" rIns="0" bIns="0" rtlCol="0">
            <a:spAutoFit/>
          </a:bodyPr>
          <a:lstStyle/>
          <a:p>
            <a:r>
              <a:rPr lang="en-US"/>
              <a:t>TROPION-Breast02: Study Design</a:t>
            </a:r>
          </a:p>
        </p:txBody>
      </p:sp>
      <p:sp>
        <p:nvSpPr>
          <p:cNvPr id="4" name="object 4"/>
          <p:cNvSpPr txBox="1"/>
          <p:nvPr/>
        </p:nvSpPr>
        <p:spPr>
          <a:xfrm>
            <a:off x="822324" y="1056536"/>
            <a:ext cx="7755467" cy="316753"/>
          </a:xfrm>
          <a:prstGeom prst="rect">
            <a:avLst/>
          </a:prstGeom>
        </p:spPr>
        <p:txBody>
          <a:bodyPr vert="horz" wrap="square" lIns="0" tIns="8890" rIns="0" bIns="0" rtlCol="0">
            <a:spAutoFit/>
          </a:bodyPr>
          <a:lstStyle/>
          <a:p>
            <a:pPr marL="8467" marR="0" lvl="0" indent="0" algn="l" defTabSz="609630" rtl="0" eaLnBrk="1" fontAlgn="auto" latinLnBrk="0" hangingPunct="1">
              <a:lnSpc>
                <a:spcPct val="100000"/>
              </a:lnSpc>
              <a:spcBef>
                <a:spcPts val="70"/>
              </a:spcBef>
              <a:spcAft>
                <a:spcPts val="0"/>
              </a:spcAft>
              <a:buClrTx/>
              <a:buSzTx/>
              <a:buFontTx/>
              <a:buNone/>
              <a:tabLst/>
              <a:defRPr/>
            </a:pPr>
            <a:r>
              <a:rPr kumimoji="0" lang="en-US" sz="2000" b="1" i="0" u="none" strike="noStrike" kern="0" cap="none" spc="0" normalizeH="0" baseline="0" noProof="0">
                <a:ln>
                  <a:noFill/>
                </a:ln>
                <a:solidFill>
                  <a:srgbClr val="3881C3"/>
                </a:solidFill>
                <a:effectLst/>
                <a:uLnTx/>
                <a:uFillTx/>
                <a:latin typeface="Arial" panose="020B0604020202020204" pitchFamily="34" charset="0"/>
                <a:ea typeface="Microsoft YaHei"/>
                <a:cs typeface="Arial" panose="020B0604020202020204" pitchFamily="34" charset="0"/>
              </a:rPr>
              <a:t>Randomized,</a:t>
            </a:r>
            <a:r>
              <a:rPr kumimoji="0" lang="en-US" sz="2000" b="1" i="0" u="none" strike="noStrike" kern="0" cap="none" spc="-50" normalizeH="0" baseline="0" noProof="0">
                <a:ln>
                  <a:noFill/>
                </a:ln>
                <a:solidFill>
                  <a:srgbClr val="3881C3"/>
                </a:solidFill>
                <a:effectLst/>
                <a:uLnTx/>
                <a:uFillTx/>
                <a:latin typeface="Arial" panose="020B0604020202020204" pitchFamily="34" charset="0"/>
                <a:ea typeface="Microsoft YaHei"/>
                <a:cs typeface="Arial" panose="020B0604020202020204" pitchFamily="34" charset="0"/>
              </a:rPr>
              <a:t> </a:t>
            </a:r>
            <a:r>
              <a:rPr kumimoji="0" lang="en-US" sz="2000" b="1" i="0" u="none" strike="noStrike" kern="0" cap="none" spc="0" normalizeH="0" baseline="0" noProof="0">
                <a:ln>
                  <a:noFill/>
                </a:ln>
                <a:solidFill>
                  <a:srgbClr val="3881C3"/>
                </a:solidFill>
                <a:effectLst/>
                <a:uLnTx/>
                <a:uFillTx/>
                <a:latin typeface="Arial" panose="020B0604020202020204" pitchFamily="34" charset="0"/>
                <a:ea typeface="Microsoft YaHei"/>
                <a:cs typeface="Arial" panose="020B0604020202020204" pitchFamily="34" charset="0"/>
              </a:rPr>
              <a:t>phase</a:t>
            </a:r>
            <a:r>
              <a:rPr kumimoji="0" lang="en-US" sz="2000" b="1" i="0" u="none" strike="noStrike" kern="0" cap="none" spc="-23" normalizeH="0" baseline="0" noProof="0">
                <a:ln>
                  <a:noFill/>
                </a:ln>
                <a:solidFill>
                  <a:srgbClr val="3881C3"/>
                </a:solidFill>
                <a:effectLst/>
                <a:uLnTx/>
                <a:uFillTx/>
                <a:latin typeface="Arial" panose="020B0604020202020204" pitchFamily="34" charset="0"/>
                <a:ea typeface="Microsoft YaHei"/>
                <a:cs typeface="Arial" panose="020B0604020202020204" pitchFamily="34" charset="0"/>
              </a:rPr>
              <a:t> </a:t>
            </a:r>
            <a:r>
              <a:rPr kumimoji="0" lang="en-US" sz="2000" b="1" i="0" u="none" strike="noStrike" kern="0" cap="none" spc="0" normalizeH="0" baseline="0" noProof="0">
                <a:ln>
                  <a:noFill/>
                </a:ln>
                <a:solidFill>
                  <a:srgbClr val="3881C3"/>
                </a:solidFill>
                <a:effectLst/>
                <a:uLnTx/>
                <a:uFillTx/>
                <a:latin typeface="Arial" panose="020B0604020202020204" pitchFamily="34" charset="0"/>
                <a:ea typeface="Microsoft YaHei"/>
                <a:cs typeface="Arial" panose="020B0604020202020204" pitchFamily="34" charset="0"/>
              </a:rPr>
              <a:t>3,</a:t>
            </a:r>
            <a:r>
              <a:rPr kumimoji="0" lang="en-US" sz="2000" b="1" i="0" u="none" strike="noStrike" kern="0" cap="none" spc="-43" normalizeH="0" baseline="0" noProof="0">
                <a:ln>
                  <a:noFill/>
                </a:ln>
                <a:solidFill>
                  <a:srgbClr val="3881C3"/>
                </a:solidFill>
                <a:effectLst/>
                <a:uLnTx/>
                <a:uFillTx/>
                <a:latin typeface="Arial" panose="020B0604020202020204" pitchFamily="34" charset="0"/>
                <a:ea typeface="Microsoft YaHei"/>
                <a:cs typeface="Arial" panose="020B0604020202020204" pitchFamily="34" charset="0"/>
              </a:rPr>
              <a:t> </a:t>
            </a:r>
            <a:r>
              <a:rPr kumimoji="0" lang="en-US" sz="2000" b="1" i="0" u="none" strike="noStrike" kern="0" cap="none" spc="-7" normalizeH="0" baseline="0" noProof="0">
                <a:ln>
                  <a:noFill/>
                </a:ln>
                <a:solidFill>
                  <a:srgbClr val="3881C3"/>
                </a:solidFill>
                <a:effectLst/>
                <a:uLnTx/>
                <a:uFillTx/>
                <a:latin typeface="Arial" panose="020B0604020202020204" pitchFamily="34" charset="0"/>
                <a:ea typeface="Microsoft YaHei"/>
                <a:cs typeface="Arial" panose="020B0604020202020204" pitchFamily="34" charset="0"/>
              </a:rPr>
              <a:t>open-</a:t>
            </a:r>
            <a:r>
              <a:rPr kumimoji="0" lang="en-US" sz="2000" b="1" i="0" u="none" strike="noStrike" kern="0" cap="none" spc="0" normalizeH="0" baseline="0" noProof="0">
                <a:ln>
                  <a:noFill/>
                </a:ln>
                <a:solidFill>
                  <a:srgbClr val="3881C3"/>
                </a:solidFill>
                <a:effectLst/>
                <a:uLnTx/>
                <a:uFillTx/>
                <a:latin typeface="Arial" panose="020B0604020202020204" pitchFamily="34" charset="0"/>
                <a:ea typeface="Microsoft YaHei"/>
                <a:cs typeface="Arial" panose="020B0604020202020204" pitchFamily="34" charset="0"/>
              </a:rPr>
              <a:t>label,</a:t>
            </a:r>
            <a:r>
              <a:rPr kumimoji="0" lang="en-US" sz="2000" b="1" i="0" u="none" strike="noStrike" kern="0" cap="none" spc="-47" normalizeH="0" baseline="0" noProof="0">
                <a:ln>
                  <a:noFill/>
                </a:ln>
                <a:solidFill>
                  <a:srgbClr val="3881C3"/>
                </a:solidFill>
                <a:effectLst/>
                <a:uLnTx/>
                <a:uFillTx/>
                <a:latin typeface="Arial" panose="020B0604020202020204" pitchFamily="34" charset="0"/>
                <a:ea typeface="Microsoft YaHei"/>
                <a:cs typeface="Arial" panose="020B0604020202020204" pitchFamily="34" charset="0"/>
              </a:rPr>
              <a:t> </a:t>
            </a:r>
            <a:r>
              <a:rPr kumimoji="0" lang="en-US" sz="2000" b="1" i="0" u="none" strike="noStrike" kern="0" cap="none" spc="0" normalizeH="0" baseline="0" noProof="0">
                <a:ln>
                  <a:noFill/>
                </a:ln>
                <a:solidFill>
                  <a:srgbClr val="3881C3"/>
                </a:solidFill>
                <a:effectLst/>
                <a:uLnTx/>
                <a:uFillTx/>
                <a:latin typeface="Arial" panose="020B0604020202020204" pitchFamily="34" charset="0"/>
                <a:ea typeface="Microsoft YaHei"/>
                <a:cs typeface="Arial" panose="020B0604020202020204" pitchFamily="34" charset="0"/>
              </a:rPr>
              <a:t>global</a:t>
            </a:r>
            <a:r>
              <a:rPr kumimoji="0" lang="en-US" sz="2000" b="1" i="0" u="none" strike="noStrike" kern="0" cap="none" spc="-40" normalizeH="0" baseline="0" noProof="0">
                <a:ln>
                  <a:noFill/>
                </a:ln>
                <a:solidFill>
                  <a:srgbClr val="3881C3"/>
                </a:solidFill>
                <a:effectLst/>
                <a:uLnTx/>
                <a:uFillTx/>
                <a:latin typeface="Arial" panose="020B0604020202020204" pitchFamily="34" charset="0"/>
                <a:ea typeface="Microsoft YaHei"/>
                <a:cs typeface="Arial" panose="020B0604020202020204" pitchFamily="34" charset="0"/>
              </a:rPr>
              <a:t> </a:t>
            </a:r>
            <a:r>
              <a:rPr kumimoji="0" lang="en-US" sz="2000" b="1" i="0" u="none" strike="noStrike" kern="0" cap="none" spc="0" normalizeH="0" baseline="0" noProof="0">
                <a:ln>
                  <a:noFill/>
                </a:ln>
                <a:solidFill>
                  <a:srgbClr val="3881C3"/>
                </a:solidFill>
                <a:effectLst/>
                <a:uLnTx/>
                <a:uFillTx/>
                <a:latin typeface="Arial" panose="020B0604020202020204" pitchFamily="34" charset="0"/>
                <a:ea typeface="Microsoft YaHei"/>
                <a:cs typeface="Arial" panose="020B0604020202020204" pitchFamily="34" charset="0"/>
              </a:rPr>
              <a:t>study</a:t>
            </a:r>
            <a:r>
              <a:rPr kumimoji="0" lang="en-US" sz="2000" b="1" i="0" u="none" strike="noStrike" kern="0" cap="none" spc="-23" normalizeH="0" baseline="0" noProof="0">
                <a:ln>
                  <a:noFill/>
                </a:ln>
                <a:solidFill>
                  <a:srgbClr val="3881C3"/>
                </a:solidFill>
                <a:effectLst/>
                <a:uLnTx/>
                <a:uFillTx/>
                <a:latin typeface="Arial" panose="020B0604020202020204" pitchFamily="34" charset="0"/>
                <a:ea typeface="Microsoft YaHei"/>
                <a:cs typeface="Arial" panose="020B0604020202020204" pitchFamily="34" charset="0"/>
              </a:rPr>
              <a:t> </a:t>
            </a:r>
            <a:r>
              <a:rPr kumimoji="0" lang="en-US" sz="2000" b="1" i="0" u="none" strike="noStrike" kern="0" cap="none" spc="-7" normalizeH="0" baseline="0" noProof="0">
                <a:ln>
                  <a:noFill/>
                </a:ln>
                <a:solidFill>
                  <a:srgbClr val="3881C3"/>
                </a:solidFill>
                <a:effectLst/>
                <a:uLnTx/>
                <a:uFillTx/>
                <a:latin typeface="Arial" panose="020B0604020202020204" pitchFamily="34" charset="0"/>
                <a:ea typeface="Microsoft YaHei"/>
                <a:cs typeface="Arial" panose="020B0604020202020204" pitchFamily="34" charset="0"/>
              </a:rPr>
              <a:t>(NCT05374512)</a:t>
            </a:r>
            <a:endParaRPr kumimoji="0" lang="en-US" sz="2000" b="0" i="0" u="none" strike="noStrike" kern="0" cap="none" spc="0" normalizeH="0" baseline="0" noProof="0">
              <a:ln>
                <a:noFill/>
              </a:ln>
              <a:solidFill>
                <a:sysClr val="windowText" lastClr="000000"/>
              </a:solidFill>
              <a:effectLst/>
              <a:uLnTx/>
              <a:uFillTx/>
              <a:latin typeface="Arial" panose="020B0604020202020204" pitchFamily="34" charset="0"/>
              <a:ea typeface="Microsoft YaHei"/>
              <a:cs typeface="Arial" panose="020B0604020202020204" pitchFamily="34" charset="0"/>
            </a:endParaRPr>
          </a:p>
        </p:txBody>
      </p:sp>
      <p:sp>
        <p:nvSpPr>
          <p:cNvPr id="5" name="object 5"/>
          <p:cNvSpPr txBox="1"/>
          <p:nvPr/>
        </p:nvSpPr>
        <p:spPr>
          <a:xfrm>
            <a:off x="580103" y="4291429"/>
            <a:ext cx="4633383" cy="687795"/>
          </a:xfrm>
          <a:prstGeom prst="rect">
            <a:avLst/>
          </a:prstGeom>
        </p:spPr>
        <p:txBody>
          <a:bodyPr vert="horz" wrap="square" lIns="0" tIns="10583" rIns="0" bIns="0" rtlCol="0">
            <a:spAutoFit/>
          </a:bodyPr>
          <a:lstStyle/>
          <a:p>
            <a:pPr marL="25401" marR="0" lvl="0" indent="0" algn="l" defTabSz="609630" rtl="0" eaLnBrk="1" fontAlgn="auto" latinLnBrk="0" hangingPunct="1">
              <a:lnSpc>
                <a:spcPct val="100000"/>
              </a:lnSpc>
              <a:spcBef>
                <a:spcPts val="83"/>
              </a:spcBef>
              <a:spcAft>
                <a:spcPts val="0"/>
              </a:spcAft>
              <a:buClrTx/>
              <a:buSzTx/>
              <a:buFontTx/>
              <a:buNone/>
              <a:tabLst/>
              <a:defRPr/>
            </a:pPr>
            <a:r>
              <a:rPr kumimoji="0" lang="en-US" sz="1100" b="1" i="0" u="none" strike="noStrike" kern="0" cap="none" spc="0" normalizeH="0" baseline="0" noProof="0" dirty="0">
                <a:ln>
                  <a:noFill/>
                </a:ln>
                <a:solidFill>
                  <a:srgbClr val="002F5D"/>
                </a:solidFill>
                <a:effectLst/>
                <a:uLnTx/>
                <a:uFillTx/>
                <a:latin typeface="Arial" panose="020B0604020202020204" pitchFamily="34" charset="0"/>
                <a:ea typeface="Microsoft YaHei"/>
                <a:cs typeface="Arial" panose="020B0604020202020204" pitchFamily="34" charset="0"/>
              </a:rPr>
              <a:t>Randomization</a:t>
            </a:r>
            <a:r>
              <a:rPr kumimoji="0" lang="en-US" sz="1100" b="1" i="0" u="none" strike="noStrike" kern="0" cap="none" spc="-63"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1"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stratified</a:t>
            </a:r>
            <a:r>
              <a:rPr kumimoji="0" lang="en-US" sz="1100" b="1" i="0" u="none" strike="noStrike" kern="0" cap="none" spc="-6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1" i="0" u="none" strike="noStrike" kern="0" cap="none" spc="-1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by:</a:t>
            </a:r>
            <a:endParaRPr kumimoji="0" lang="en-US" sz="1100" b="0" i="0" u="none" strike="noStrike" kern="0" cap="none" spc="0" normalizeH="0" baseline="0" noProof="0">
              <a:ln>
                <a:noFill/>
              </a:ln>
              <a:solidFill>
                <a:sysClr val="windowText" lastClr="000000"/>
              </a:solidFill>
              <a:effectLst/>
              <a:uLnTx/>
              <a:uFillTx/>
              <a:latin typeface="Arial" panose="020B0604020202020204" pitchFamily="34" charset="0"/>
              <a:ea typeface="Microsoft YaHei"/>
              <a:cs typeface="Arial" panose="020B0604020202020204" pitchFamily="34" charset="0"/>
            </a:endParaRPr>
          </a:p>
          <a:p>
            <a:pPr marL="138860" marR="0" lvl="0" indent="-113459" algn="l" defTabSz="609630" rtl="0" eaLnBrk="1" fontAlgn="auto" latinLnBrk="0" hangingPunct="1">
              <a:lnSpc>
                <a:spcPct val="100000"/>
              </a:lnSpc>
              <a:spcBef>
                <a:spcPts val="0"/>
              </a:spcBef>
              <a:spcAft>
                <a:spcPts val="0"/>
              </a:spcAft>
              <a:buClrTx/>
              <a:buSzTx/>
              <a:buFont typeface="Arial"/>
              <a:buChar char="•"/>
              <a:tabLst>
                <a:tab pos="138860" algn="l"/>
              </a:tabLst>
              <a:defRPr/>
            </a:pP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Geographic</a:t>
            </a:r>
            <a:r>
              <a:rPr kumimoji="0" lang="en-US" sz="1100" b="0" i="0" u="none" strike="noStrike" kern="0" cap="none" spc="-13"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region</a:t>
            </a:r>
            <a:r>
              <a:rPr kumimoji="0" lang="en-US" sz="1100" b="0" i="0" u="none" strike="noStrike" kern="0" cap="none" spc="-2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(US/Canada/Europe</a:t>
            </a:r>
            <a:r>
              <a:rPr kumimoji="0" lang="en-US" sz="1100" b="0" i="0" u="none" strike="noStrike" kern="0" cap="none" spc="-2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vs</a:t>
            </a:r>
            <a:r>
              <a:rPr kumimoji="0" lang="en-US" sz="1100" b="0" i="0" u="none" strike="noStrike" kern="0" cap="none" spc="-13"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other</a:t>
            </a:r>
            <a:r>
              <a:rPr kumimoji="0" lang="en-US" sz="1100" b="0" i="0" u="none" strike="noStrike" kern="0" cap="none" spc="-2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geographic</a:t>
            </a:r>
            <a:r>
              <a:rPr kumimoji="0" lang="en-US" sz="1100" b="0" i="0" u="none" strike="noStrike" kern="0" cap="none" spc="-13"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regions)</a:t>
            </a:r>
            <a:endParaRPr kumimoji="0" lang="en-US" sz="1100" b="0" i="0" u="none" strike="noStrike" kern="0" cap="none" spc="0" normalizeH="0" baseline="0" noProof="0">
              <a:ln>
                <a:noFill/>
              </a:ln>
              <a:solidFill>
                <a:sysClr val="windowText" lastClr="000000"/>
              </a:solidFill>
              <a:effectLst/>
              <a:uLnTx/>
              <a:uFillTx/>
              <a:latin typeface="Arial" panose="020B0604020202020204" pitchFamily="34" charset="0"/>
              <a:ea typeface="Microsoft YaHei"/>
              <a:cs typeface="Arial" panose="020B0604020202020204" pitchFamily="34" charset="0"/>
            </a:endParaRPr>
          </a:p>
          <a:p>
            <a:pPr marL="138860" marR="0" lvl="0" indent="-113459" algn="l" defTabSz="609630" rtl="0" eaLnBrk="1" fontAlgn="auto" latinLnBrk="0" hangingPunct="1">
              <a:lnSpc>
                <a:spcPct val="100000"/>
              </a:lnSpc>
              <a:spcBef>
                <a:spcPts val="0"/>
              </a:spcBef>
              <a:spcAft>
                <a:spcPts val="0"/>
              </a:spcAft>
              <a:buClrTx/>
              <a:buSzTx/>
              <a:buFont typeface="Arial"/>
              <a:buChar char="•"/>
              <a:tabLst>
                <a:tab pos="138860" algn="l"/>
              </a:tabLst>
              <a:defRPr/>
            </a:pPr>
            <a:r>
              <a:rPr kumimoji="0" lang="en-US" sz="1100" b="0" i="0" u="none" strike="noStrike" kern="0" cap="none" spc="-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PD-</a:t>
            </a: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L1</a:t>
            </a:r>
            <a:r>
              <a:rPr kumimoji="0" lang="en-US" sz="1100" b="0" i="0" u="none" strike="noStrike" kern="0" cap="none" spc="-3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status</a:t>
            </a:r>
            <a:r>
              <a:rPr kumimoji="0" lang="en-US" sz="1100" b="0" i="0" u="none" strike="noStrike" kern="0" cap="none" spc="-13"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(high</a:t>
            </a:r>
            <a:r>
              <a:rPr kumimoji="0" lang="en-US" sz="1100" b="0" i="0" u="none" strike="noStrike" kern="0" cap="none" spc="-2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[CPS ≥10]</a:t>
            </a:r>
            <a:r>
              <a:rPr kumimoji="0" lang="en-US" sz="1100" b="0" i="0" u="none" strike="noStrike" kern="0" cap="none" spc="-2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vs</a:t>
            </a:r>
            <a:r>
              <a:rPr kumimoji="0" lang="en-US" sz="1100" b="0" i="0" u="none" strike="noStrike" kern="0" cap="none" spc="-13"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low</a:t>
            </a:r>
            <a:r>
              <a:rPr kumimoji="0" lang="en-US" sz="1100" b="0" i="0" u="none" strike="noStrike" kern="0" cap="none" spc="-6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[CPS </a:t>
            </a:r>
            <a:r>
              <a:rPr kumimoji="0" lang="en-US" sz="1100" b="0" i="0" u="none" strike="noStrike" kern="0" cap="none" spc="-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&lt;10])</a:t>
            </a:r>
            <a:r>
              <a:rPr kumimoji="0" lang="en-US" sz="1100" b="0" i="0" u="none" strike="noStrike" kern="0" cap="none" spc="-10" normalizeH="0" baseline="24691" noProof="0">
                <a:ln>
                  <a:noFill/>
                </a:ln>
                <a:solidFill>
                  <a:srgbClr val="002F5D"/>
                </a:solidFill>
                <a:effectLst/>
                <a:uLnTx/>
                <a:uFillTx/>
                <a:latin typeface="Arial" panose="020B0604020202020204" pitchFamily="34" charset="0"/>
                <a:ea typeface="Microsoft YaHei"/>
                <a:cs typeface="Arial" panose="020B0604020202020204" pitchFamily="34" charset="0"/>
              </a:rPr>
              <a:t>§</a:t>
            </a:r>
            <a:endParaRPr kumimoji="0" lang="en-US" sz="1100" b="0" i="0" u="none" strike="noStrike" kern="0" cap="none" spc="0" normalizeH="0" baseline="24691" noProof="0">
              <a:ln>
                <a:noFill/>
              </a:ln>
              <a:solidFill>
                <a:sysClr val="windowText" lastClr="000000"/>
              </a:solidFill>
              <a:effectLst/>
              <a:uLnTx/>
              <a:uFillTx/>
              <a:latin typeface="Arial" panose="020B0604020202020204" pitchFamily="34" charset="0"/>
              <a:ea typeface="Microsoft YaHei"/>
              <a:cs typeface="Arial" panose="020B0604020202020204" pitchFamily="34" charset="0"/>
            </a:endParaRPr>
          </a:p>
          <a:p>
            <a:pPr marL="138860" marR="0" lvl="0" indent="-113459" algn="l" defTabSz="609630" rtl="0" eaLnBrk="1" fontAlgn="auto" latinLnBrk="0" hangingPunct="1">
              <a:lnSpc>
                <a:spcPct val="100000"/>
              </a:lnSpc>
              <a:spcBef>
                <a:spcPts val="3"/>
              </a:spcBef>
              <a:spcAft>
                <a:spcPts val="0"/>
              </a:spcAft>
              <a:buClrTx/>
              <a:buSzTx/>
              <a:buFont typeface="Arial"/>
              <a:buChar char="•"/>
              <a:tabLst>
                <a:tab pos="138860" algn="l"/>
              </a:tabLst>
              <a:defRPr/>
            </a:pP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DFI</a:t>
            </a:r>
            <a:r>
              <a:rPr kumimoji="0" lang="en-US" sz="1100" b="0" i="0" u="none" strike="noStrike" kern="0" cap="none" spc="-1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history</a:t>
            </a:r>
            <a:r>
              <a:rPr kumimoji="0" lang="en-US" sz="1100" b="0" i="0" u="none" strike="noStrike" kern="0" cap="none" spc="-1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a:t>
            </a:r>
            <a:r>
              <a:rPr kumimoji="0" lang="en-US" sz="1100" b="0" i="1"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de</a:t>
            </a:r>
            <a:r>
              <a:rPr kumimoji="0" lang="en-US" sz="1100" b="0" i="1" u="none" strike="noStrike" kern="0" cap="none" spc="-2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1"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novo</a:t>
            </a:r>
            <a:r>
              <a:rPr kumimoji="0" lang="en-US" sz="1100" b="0" i="1" u="none" strike="noStrike" kern="0" cap="none" spc="-3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vs</a:t>
            </a:r>
            <a:r>
              <a:rPr kumimoji="0" lang="en-US" sz="1100" b="0" i="0" u="none" strike="noStrike" kern="0" cap="none" spc="-13"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prior</a:t>
            </a:r>
            <a:r>
              <a:rPr kumimoji="0" lang="en-US" sz="1100" b="0" i="0" u="none" strike="noStrike" kern="0" cap="none" spc="-23"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DFI</a:t>
            </a:r>
            <a:r>
              <a:rPr kumimoji="0" lang="en-US" sz="1100" b="0" i="0" u="none" strike="noStrike" kern="0" cap="none" spc="-13"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0–</a:t>
            </a: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12</a:t>
            </a:r>
            <a:r>
              <a:rPr kumimoji="0" lang="en-US" sz="1100" b="0" i="0" u="none" strike="noStrike" kern="0" cap="none" spc="-23"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months</a:t>
            </a:r>
            <a:r>
              <a:rPr kumimoji="0" lang="en-US" sz="1100" b="0" i="0" u="none" strike="noStrike" kern="0" cap="none" spc="-13"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vs</a:t>
            </a:r>
            <a:r>
              <a:rPr kumimoji="0" lang="en-US" sz="1100" b="0" i="0" u="none" strike="noStrike" kern="0" cap="none" spc="-1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prior</a:t>
            </a:r>
            <a:r>
              <a:rPr kumimoji="0" lang="en-US" sz="1100" b="0" i="0" u="none" strike="noStrike" kern="0" cap="none" spc="-23"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DFI</a:t>
            </a:r>
            <a:r>
              <a:rPr kumimoji="0" lang="en-US" sz="1100" b="0" i="0" u="none" strike="noStrike" kern="0" cap="none" spc="-13"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&gt;12</a:t>
            </a:r>
            <a:r>
              <a:rPr kumimoji="0" lang="en-US" sz="1100" b="0" i="0" u="none" strike="noStrike" kern="0" cap="none" spc="-2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months)</a:t>
            </a:r>
            <a:r>
              <a:rPr kumimoji="0" lang="en-US" sz="1100" b="0" i="0" u="none" strike="noStrike" kern="0" cap="none" spc="-10" normalizeH="0" baseline="24691" noProof="0">
                <a:ln>
                  <a:noFill/>
                </a:ln>
                <a:solidFill>
                  <a:srgbClr val="002F5D"/>
                </a:solidFill>
                <a:effectLst/>
                <a:uLnTx/>
                <a:uFillTx/>
                <a:latin typeface="Arial" panose="020B0604020202020204" pitchFamily="34" charset="0"/>
                <a:ea typeface="Microsoft YaHei"/>
                <a:cs typeface="Arial" panose="020B0604020202020204" pitchFamily="34" charset="0"/>
              </a:rPr>
              <a:t>¶</a:t>
            </a:r>
            <a:endParaRPr kumimoji="0" lang="en-US" sz="1100" b="0" i="0" u="none" strike="noStrike" kern="0" cap="none" spc="0" normalizeH="0" baseline="24691" noProof="0">
              <a:ln>
                <a:noFill/>
              </a:ln>
              <a:solidFill>
                <a:sysClr val="windowText" lastClr="000000"/>
              </a:solidFill>
              <a:effectLst/>
              <a:uLnTx/>
              <a:uFillTx/>
              <a:latin typeface="Arial" panose="020B0604020202020204" pitchFamily="34" charset="0"/>
              <a:ea typeface="Microsoft YaHei"/>
              <a:cs typeface="Arial" panose="020B0604020202020204" pitchFamily="34" charset="0"/>
            </a:endParaRPr>
          </a:p>
        </p:txBody>
      </p:sp>
      <p:sp>
        <p:nvSpPr>
          <p:cNvPr id="6" name="object 6"/>
          <p:cNvSpPr txBox="1"/>
          <p:nvPr/>
        </p:nvSpPr>
        <p:spPr>
          <a:xfrm>
            <a:off x="5592656" y="4317240"/>
            <a:ext cx="5970270" cy="726267"/>
          </a:xfrm>
          <a:prstGeom prst="rect">
            <a:avLst/>
          </a:prstGeom>
        </p:spPr>
        <p:txBody>
          <a:bodyPr vert="horz" wrap="square" lIns="0" tIns="10583" rIns="0" bIns="0" rtlCol="0">
            <a:spAutoFit/>
          </a:bodyPr>
          <a:lstStyle/>
          <a:p>
            <a:pPr marL="138437" marR="709119" lvl="0" indent="-113459" algn="l" defTabSz="609630" rtl="0" eaLnBrk="1" fontAlgn="auto" latinLnBrk="0" hangingPunct="1">
              <a:lnSpc>
                <a:spcPct val="100000"/>
              </a:lnSpc>
              <a:spcBef>
                <a:spcPts val="83"/>
              </a:spcBef>
              <a:spcAft>
                <a:spcPts val="0"/>
              </a:spcAft>
              <a:buClr>
                <a:srgbClr val="125AA1"/>
              </a:buClr>
              <a:buSzTx/>
              <a:buFont typeface="Arial"/>
              <a:buChar char="•"/>
              <a:tabLst>
                <a:tab pos="139707" algn="l"/>
              </a:tabLst>
              <a:defRPr/>
            </a:pP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Treatment</a:t>
            </a:r>
            <a:r>
              <a:rPr kumimoji="0" lang="en-US" sz="1100" b="0" i="0" u="none" strike="noStrike" kern="0" cap="none" spc="-3"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continued</a:t>
            </a:r>
            <a:r>
              <a:rPr kumimoji="0" lang="en-US" sz="1100" b="0" i="0" u="none" strike="noStrike" kern="0" cap="none" spc="-1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until</a:t>
            </a:r>
            <a:r>
              <a:rPr kumimoji="0" lang="en-US" sz="1100" b="0" i="0" u="none" strike="noStrike" kern="0" cap="none" spc="-3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investigator-</a:t>
            </a: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assessed</a:t>
            </a:r>
            <a:r>
              <a:rPr kumimoji="0" lang="en-US" sz="1100" b="0" i="0" u="none" strike="noStrike" kern="0" cap="none" spc="-1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RECIST</a:t>
            </a:r>
            <a:r>
              <a:rPr kumimoji="0" lang="en-US" sz="1100" b="0" i="0" u="none" strike="noStrike" kern="0" cap="none" spc="-2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v1.1</a:t>
            </a:r>
            <a:r>
              <a:rPr kumimoji="0" lang="en-US" sz="1100" b="0" i="0" u="none" strike="noStrike" kern="0" cap="none" spc="-1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progressive</a:t>
            </a:r>
            <a:r>
              <a:rPr kumimoji="0" lang="en-US" sz="1100" b="0" i="0" u="none" strike="noStrike" kern="0" cap="none" spc="-1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disease, 	</a:t>
            </a: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unacceptable</a:t>
            </a:r>
            <a:r>
              <a:rPr kumimoji="0" lang="en-US" sz="1100" b="0" i="0" u="none" strike="noStrike" kern="0" cap="none" spc="-4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toxicity,</a:t>
            </a:r>
            <a:r>
              <a:rPr kumimoji="0" lang="en-US" sz="1100" b="0" i="0" u="none" strike="noStrike" kern="0" cap="none" spc="-43"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or</a:t>
            </a:r>
            <a:r>
              <a:rPr kumimoji="0" lang="en-US" sz="1100" b="0" i="0" u="none" strike="noStrike" kern="0" cap="none" spc="-13"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another</a:t>
            </a:r>
            <a:r>
              <a:rPr kumimoji="0" lang="en-US" sz="1100" b="0" i="0" u="none" strike="noStrike" kern="0" cap="none" spc="-1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discontinuation</a:t>
            </a:r>
            <a:r>
              <a:rPr kumimoji="0" lang="en-US" sz="1100" b="0" i="0" u="none" strike="noStrike" kern="0" cap="none" spc="-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criterion</a:t>
            </a:r>
            <a:r>
              <a:rPr kumimoji="0" lang="en-US" sz="1100" b="0" i="0" u="none" strike="noStrike" kern="0" cap="none" spc="-53"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was</a:t>
            </a:r>
            <a:r>
              <a:rPr kumimoji="0" lang="en-US" sz="1100" b="0" i="0" u="none" strike="noStrike" kern="0" cap="none" spc="-4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1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met</a:t>
            </a:r>
            <a:endParaRPr kumimoji="0" lang="en-US" sz="1100" b="0" i="0" u="none" strike="noStrike" kern="0" cap="none" spc="0" normalizeH="0" baseline="0" noProof="0">
              <a:ln>
                <a:noFill/>
              </a:ln>
              <a:solidFill>
                <a:sysClr val="windowText" lastClr="000000"/>
              </a:solidFill>
              <a:effectLst/>
              <a:uLnTx/>
              <a:uFillTx/>
              <a:latin typeface="Arial" panose="020B0604020202020204" pitchFamily="34" charset="0"/>
              <a:ea typeface="Microsoft YaHei"/>
              <a:cs typeface="Arial" panose="020B0604020202020204" pitchFamily="34" charset="0"/>
            </a:endParaRPr>
          </a:p>
          <a:p>
            <a:pPr marL="138860" marR="0" lvl="0" indent="-113459" algn="l" defTabSz="609630" rtl="0" eaLnBrk="1" fontAlgn="auto" latinLnBrk="0" hangingPunct="1">
              <a:lnSpc>
                <a:spcPct val="100000"/>
              </a:lnSpc>
              <a:spcBef>
                <a:spcPts val="253"/>
              </a:spcBef>
              <a:spcAft>
                <a:spcPts val="0"/>
              </a:spcAft>
              <a:buClr>
                <a:srgbClr val="125AA1"/>
              </a:buClr>
              <a:buSzTx/>
              <a:buFont typeface="Arial"/>
              <a:buChar char="•"/>
              <a:tabLst>
                <a:tab pos="138860" algn="l"/>
              </a:tabLst>
              <a:defRPr/>
            </a:pP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Following</a:t>
            </a:r>
            <a:r>
              <a:rPr kumimoji="0" lang="en-US" sz="1100" b="0" i="0" u="none" strike="noStrike" kern="0" cap="none" spc="-43"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progression</a:t>
            </a:r>
            <a:r>
              <a:rPr kumimoji="0" lang="en-US" sz="1100" b="0" i="0" u="none" strike="noStrike" kern="0" cap="none" spc="-4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or</a:t>
            </a:r>
            <a:r>
              <a:rPr kumimoji="0" lang="en-US" sz="1100" b="0" i="0" u="none" strike="noStrike" kern="0" cap="none" spc="-4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discontinuation</a:t>
            </a:r>
            <a:r>
              <a:rPr kumimoji="0" lang="en-US" sz="1100" b="0" i="0" u="none" strike="noStrike" kern="0" cap="none" spc="-4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of</a:t>
            </a:r>
            <a:r>
              <a:rPr kumimoji="0" lang="en-US" sz="1100" b="0" i="0" u="none" strike="noStrike" kern="0" cap="none" spc="-33"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study</a:t>
            </a:r>
            <a:r>
              <a:rPr kumimoji="0" lang="en-US" sz="1100" b="0" i="0" u="none" strike="noStrike" kern="0" cap="none" spc="-2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treatment,</a:t>
            </a:r>
            <a:r>
              <a:rPr kumimoji="0" lang="en-US" sz="1100" b="0" i="0" u="none" strike="noStrike" kern="0" cap="none" spc="-33"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patients</a:t>
            </a:r>
            <a:r>
              <a:rPr kumimoji="0" lang="en-US" sz="1100" b="0" i="0" u="none" strike="noStrike" kern="0" cap="none" spc="-2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could</a:t>
            </a:r>
            <a:r>
              <a:rPr kumimoji="0" lang="en-US" sz="1100" b="0" i="0" u="none" strike="noStrike" kern="0" cap="none" spc="-3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receive</a:t>
            </a:r>
            <a:r>
              <a:rPr kumimoji="0" lang="en-US" sz="1100" b="0" i="0" u="none" strike="noStrike" kern="0" cap="none" spc="-4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subsequent</a:t>
            </a:r>
            <a:endParaRPr kumimoji="0" lang="en-US" sz="1100" b="0" i="0" u="none" strike="noStrike" kern="0" cap="none" spc="0" normalizeH="0" baseline="0" noProof="0">
              <a:ln>
                <a:noFill/>
              </a:ln>
              <a:solidFill>
                <a:sysClr val="windowText" lastClr="000000"/>
              </a:solidFill>
              <a:effectLst/>
              <a:uLnTx/>
              <a:uFillTx/>
              <a:latin typeface="Arial" panose="020B0604020202020204" pitchFamily="34" charset="0"/>
              <a:ea typeface="Microsoft YaHei"/>
              <a:cs typeface="Arial" panose="020B0604020202020204" pitchFamily="34" charset="0"/>
            </a:endParaRPr>
          </a:p>
          <a:p>
            <a:pPr marL="139707" marR="0" lvl="0" indent="0" algn="l" defTabSz="609630" rtl="0" eaLnBrk="1" fontAlgn="auto" latinLnBrk="0" hangingPunct="1">
              <a:lnSpc>
                <a:spcPct val="100000"/>
              </a:lnSpc>
              <a:spcBef>
                <a:spcPts val="3"/>
              </a:spcBef>
              <a:spcAft>
                <a:spcPts val="0"/>
              </a:spcAft>
              <a:buClrTx/>
              <a:buSzTx/>
              <a:buFontTx/>
              <a:buNone/>
              <a:tabLst/>
              <a:defRPr/>
            </a:pP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therapies,</a:t>
            </a:r>
            <a:r>
              <a:rPr kumimoji="0" lang="en-US" sz="1100" b="0" i="0" u="none" strike="noStrike" kern="0" cap="none" spc="-2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including</a:t>
            </a:r>
            <a:r>
              <a:rPr kumimoji="0" lang="en-US" sz="1100" b="0" i="0" u="none" strike="noStrike" kern="0" cap="none" spc="-3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approved</a:t>
            </a:r>
            <a:r>
              <a:rPr kumimoji="0" lang="en-US" sz="1100" b="0" i="0" u="none" strike="noStrike" kern="0" cap="none" spc="-2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ADCs</a:t>
            </a:r>
            <a:r>
              <a:rPr kumimoji="0" lang="en-US" sz="1100" b="0" i="0" u="none" strike="noStrike" kern="0" cap="none" spc="-1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or</a:t>
            </a:r>
            <a:r>
              <a:rPr kumimoji="0" lang="en-US" sz="1100" b="0" i="0" u="none" strike="noStrike" kern="0" cap="none" spc="1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chemotherapy,</a:t>
            </a:r>
            <a:r>
              <a:rPr kumimoji="0" lang="en-US" sz="1100" b="0" i="0" u="none" strike="noStrike" kern="0" cap="none" spc="-1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at</a:t>
            </a:r>
            <a:r>
              <a:rPr kumimoji="0" lang="en-US" sz="1100" b="0" i="0" u="none" strike="noStrike" kern="0" cap="none" spc="-2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the</a:t>
            </a:r>
            <a:r>
              <a:rPr kumimoji="0" lang="en-US" sz="1100" b="0" i="0" u="none" strike="noStrike" kern="0" cap="none" spc="-2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investigator’s</a:t>
            </a:r>
            <a:r>
              <a:rPr kumimoji="0" lang="en-US" sz="1100" b="0" i="0" u="none" strike="noStrike" kern="0" cap="none" spc="-1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100" b="0" i="0" u="none" strike="noStrike" kern="0" cap="none" spc="-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discretion</a:t>
            </a:r>
            <a:r>
              <a:rPr kumimoji="0" lang="en-US" sz="1100" b="0" i="0" u="none" strike="noStrike" kern="0" cap="none" spc="-10" normalizeH="0" baseline="24691" noProof="0">
                <a:ln>
                  <a:noFill/>
                </a:ln>
                <a:solidFill>
                  <a:srgbClr val="002F5D"/>
                </a:solidFill>
                <a:effectLst/>
                <a:uLnTx/>
                <a:uFillTx/>
                <a:latin typeface="Arial" panose="020B0604020202020204" pitchFamily="34" charset="0"/>
                <a:ea typeface="Microsoft YaHei"/>
                <a:cs typeface="Arial" panose="020B0604020202020204" pitchFamily="34" charset="0"/>
              </a:rPr>
              <a:t>ǁ</a:t>
            </a:r>
            <a:endParaRPr kumimoji="0" lang="en-US" sz="1100" b="0" i="0" u="none" strike="noStrike" kern="0" cap="none" spc="0" normalizeH="0" baseline="24691" noProof="0">
              <a:ln>
                <a:noFill/>
              </a:ln>
              <a:solidFill>
                <a:sysClr val="windowText" lastClr="000000"/>
              </a:solidFill>
              <a:effectLst/>
              <a:uLnTx/>
              <a:uFillTx/>
              <a:latin typeface="Arial" panose="020B0604020202020204" pitchFamily="34" charset="0"/>
              <a:ea typeface="Microsoft YaHei"/>
              <a:cs typeface="Arial" panose="020B0604020202020204" pitchFamily="34" charset="0"/>
            </a:endParaRPr>
          </a:p>
        </p:txBody>
      </p:sp>
      <p:sp>
        <p:nvSpPr>
          <p:cNvPr id="7" name="object 7"/>
          <p:cNvSpPr txBox="1"/>
          <p:nvPr/>
        </p:nvSpPr>
        <p:spPr>
          <a:xfrm>
            <a:off x="550046" y="1475659"/>
            <a:ext cx="3891915" cy="2739211"/>
          </a:xfrm>
          <a:prstGeom prst="rect">
            <a:avLst/>
          </a:prstGeom>
          <a:ln w="28575">
            <a:solidFill>
              <a:srgbClr val="3881C3"/>
            </a:solidFill>
          </a:ln>
        </p:spPr>
        <p:txBody>
          <a:bodyPr vert="horz" wrap="square" lIns="182880" tIns="182880" rIns="0" bIns="182880" rtlCol="0">
            <a:spAutoFit/>
          </a:bodyPr>
          <a:lstStyle/>
          <a:p>
            <a:pPr marL="94408" marR="0" lvl="0" indent="0" defTabSz="609630" rtl="0" eaLnBrk="1" fontAlgn="auto" latinLnBrk="0" hangingPunct="1">
              <a:lnSpc>
                <a:spcPct val="100000"/>
              </a:lnSpc>
              <a:spcBef>
                <a:spcPts val="460"/>
              </a:spcBef>
              <a:spcAft>
                <a:spcPts val="0"/>
              </a:spcAft>
              <a:buClrTx/>
              <a:buSzTx/>
              <a:buFontTx/>
              <a:buNone/>
              <a:tabLst/>
              <a:defRPr/>
            </a:pPr>
            <a:r>
              <a:rPr kumimoji="0" lang="en-US" b="1"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Key</a:t>
            </a:r>
            <a:r>
              <a:rPr kumimoji="0" lang="en-US" b="1" i="0" u="none" strike="noStrike" kern="0" cap="none" spc="8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b="1"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inclusion</a:t>
            </a:r>
            <a:r>
              <a:rPr kumimoji="0" lang="en-US" b="1" i="0" u="none" strike="noStrike" kern="0" cap="none" spc="43"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b="1" i="0" u="none" strike="noStrike" kern="0" cap="none" spc="-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criteria:</a:t>
            </a:r>
            <a:endParaRPr kumimoji="0" lang="en-US" b="0" i="0" u="none" strike="noStrike" kern="0" cap="none" spc="0" normalizeH="0" baseline="0" noProof="0">
              <a:ln>
                <a:noFill/>
              </a:ln>
              <a:solidFill>
                <a:sysClr val="windowText" lastClr="000000"/>
              </a:solidFill>
              <a:effectLst/>
              <a:uLnTx/>
              <a:uFillTx/>
              <a:latin typeface="Arial" panose="020B0604020202020204" pitchFamily="34" charset="0"/>
              <a:ea typeface="Microsoft YaHei"/>
              <a:cs typeface="Arial" panose="020B0604020202020204" pitchFamily="34" charset="0"/>
            </a:endParaRPr>
          </a:p>
          <a:p>
            <a:pPr marL="207444" marR="288304" lvl="0" indent="-113459" defTabSz="609630" rtl="0" eaLnBrk="1" fontAlgn="auto" latinLnBrk="0" hangingPunct="1">
              <a:lnSpc>
                <a:spcPct val="100299"/>
              </a:lnSpc>
              <a:spcBef>
                <a:spcPts val="380"/>
              </a:spcBef>
              <a:spcAft>
                <a:spcPts val="0"/>
              </a:spcAft>
              <a:buClr>
                <a:srgbClr val="125AA1"/>
              </a:buClr>
              <a:buSzTx/>
              <a:buFont typeface="Arial"/>
              <a:buChar char="•"/>
              <a:tabLst>
                <a:tab pos="208290" algn="l"/>
              </a:tabLst>
              <a:defRPr/>
            </a:pPr>
            <a:r>
              <a:rPr kumimoji="0" lang="en-US" sz="14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Patients</a:t>
            </a:r>
            <a:r>
              <a:rPr kumimoji="0" lang="en-US" sz="1400" b="0" i="0" u="none" strike="noStrike" kern="0" cap="none" spc="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4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with</a:t>
            </a:r>
            <a:r>
              <a:rPr kumimoji="0" lang="en-US" sz="1400" b="0" i="0" u="none" strike="noStrike" kern="0" cap="none" spc="-13"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400" b="0" i="0" u="none" strike="noStrike" kern="0" cap="none" spc="-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histologically</a:t>
            </a:r>
            <a:r>
              <a:rPr kumimoji="0" lang="en-US" sz="1400" b="0" i="0" u="none" strike="noStrike" kern="0" cap="none" spc="-4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4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or</a:t>
            </a:r>
            <a:r>
              <a:rPr kumimoji="0" lang="en-US" sz="1400" b="0" i="0" u="none" strike="noStrike" kern="0" cap="none" spc="-2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400" b="0" i="0" u="none" strike="noStrike" kern="0" cap="none" spc="-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cytologically 	</a:t>
            </a:r>
            <a:r>
              <a:rPr kumimoji="0" lang="en-US" sz="14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documented</a:t>
            </a:r>
            <a:r>
              <a:rPr kumimoji="0" lang="en-US" sz="1400" b="0" i="0" u="none" strike="noStrike" kern="0" cap="none" spc="-5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4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locally</a:t>
            </a:r>
            <a:r>
              <a:rPr kumimoji="0" lang="en-US" sz="1400" b="0" i="0" u="none" strike="noStrike" kern="0" cap="none" spc="-3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4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recurrent</a:t>
            </a:r>
            <a:r>
              <a:rPr kumimoji="0" lang="en-US" sz="1400" b="0" i="0" u="none" strike="noStrike" kern="0" cap="none" spc="-76"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4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inoperable</a:t>
            </a:r>
            <a:r>
              <a:rPr kumimoji="0" lang="en-US" sz="1400" b="0" i="0" u="none" strike="noStrike" kern="0" cap="none" spc="-5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400" b="0" i="0" u="none" strike="noStrike" kern="0" cap="none" spc="-1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or </a:t>
            </a:r>
            <a:r>
              <a:rPr kumimoji="0" lang="en-US" sz="14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metastatic</a:t>
            </a:r>
            <a:r>
              <a:rPr kumimoji="0" lang="en-US" sz="1400" b="0" i="0" u="none" strike="noStrike" kern="0" cap="none" spc="-7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400" b="0" i="0" u="none" strike="noStrike" kern="0" cap="none" spc="-13"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TNBC*</a:t>
            </a:r>
            <a:endParaRPr kumimoji="0" lang="en-US" sz="1400" b="0" i="0" u="none" strike="noStrike" kern="0" cap="none" spc="0" normalizeH="0" baseline="0" noProof="0">
              <a:ln>
                <a:noFill/>
              </a:ln>
              <a:solidFill>
                <a:sysClr val="windowText" lastClr="000000"/>
              </a:solidFill>
              <a:effectLst/>
              <a:uLnTx/>
              <a:uFillTx/>
              <a:latin typeface="Arial" panose="020B0604020202020204" pitchFamily="34" charset="0"/>
              <a:ea typeface="Microsoft YaHei"/>
              <a:cs typeface="Arial" panose="020B0604020202020204" pitchFamily="34" charset="0"/>
            </a:endParaRPr>
          </a:p>
          <a:p>
            <a:pPr marL="207444" marR="193050" lvl="0" indent="-113459" defTabSz="609630" rtl="0" eaLnBrk="1" fontAlgn="auto" latinLnBrk="0" hangingPunct="1">
              <a:lnSpc>
                <a:spcPct val="100400"/>
              </a:lnSpc>
              <a:spcBef>
                <a:spcPts val="173"/>
              </a:spcBef>
              <a:spcAft>
                <a:spcPts val="0"/>
              </a:spcAft>
              <a:buClr>
                <a:srgbClr val="125AA1"/>
              </a:buClr>
              <a:buSzTx/>
              <a:buFont typeface="Arial"/>
              <a:buChar char="•"/>
              <a:tabLst>
                <a:tab pos="208290" algn="l"/>
              </a:tabLst>
              <a:defRPr/>
            </a:pPr>
            <a:r>
              <a:rPr kumimoji="0" lang="en-US" sz="14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No</a:t>
            </a:r>
            <a:r>
              <a:rPr kumimoji="0" lang="en-US" sz="1400" b="0" i="0" u="none" strike="noStrike" kern="0" cap="none" spc="-2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4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prior</a:t>
            </a:r>
            <a:r>
              <a:rPr kumimoji="0" lang="en-US" sz="1400" b="0" i="0" u="none" strike="noStrike" kern="0" cap="none" spc="-33"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4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chemotherapy</a:t>
            </a:r>
            <a:r>
              <a:rPr kumimoji="0" lang="en-US" sz="1400" b="0" i="0" u="none" strike="noStrike" kern="0" cap="none" spc="-5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4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or</a:t>
            </a:r>
            <a:r>
              <a:rPr kumimoji="0" lang="en-US" sz="1400" b="0" i="0" u="none" strike="noStrike" kern="0" cap="none" spc="-3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4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targeted</a:t>
            </a:r>
            <a:r>
              <a:rPr kumimoji="0" lang="en-US" sz="1400" b="0" i="0" u="none" strike="noStrike" kern="0" cap="none" spc="-2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400" b="0" i="0" u="none" strike="noStrike" kern="0" cap="none" spc="-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systemic </a:t>
            </a:r>
            <a:r>
              <a:rPr kumimoji="0" lang="en-US" sz="14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therapy</a:t>
            </a:r>
            <a:r>
              <a:rPr kumimoji="0" lang="en-US" sz="1400" b="0" i="0" u="none" strike="noStrike" kern="0" cap="none" spc="-6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4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in</a:t>
            </a:r>
            <a:r>
              <a:rPr kumimoji="0" lang="en-US" sz="1400" b="0" i="0" u="none" strike="noStrike" kern="0" cap="none" spc="-43"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4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the</a:t>
            </a:r>
            <a:r>
              <a:rPr kumimoji="0" lang="en-US" sz="1400" b="0" i="0" u="none" strike="noStrike" kern="0" cap="none" spc="-4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4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locally</a:t>
            </a:r>
            <a:r>
              <a:rPr kumimoji="0" lang="en-US" sz="1400" b="0" i="0" u="none" strike="noStrike" kern="0" cap="none" spc="-23"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4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recurrent</a:t>
            </a:r>
            <a:r>
              <a:rPr kumimoji="0" lang="en-US" sz="1400" b="0" i="0" u="none" strike="noStrike" kern="0" cap="none" spc="-3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4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inoperable</a:t>
            </a:r>
            <a:r>
              <a:rPr kumimoji="0" lang="en-US" sz="1400" b="0" i="0" u="none" strike="noStrike" kern="0" cap="none" spc="-43"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400" b="0" i="0" u="none" strike="noStrike" kern="0" cap="none" spc="-1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or </a:t>
            </a:r>
            <a:r>
              <a:rPr kumimoji="0" lang="en-US" sz="14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metastatic</a:t>
            </a:r>
            <a:r>
              <a:rPr kumimoji="0" lang="en-US" sz="1400" b="0" i="0" u="none" strike="noStrike" kern="0" cap="none" spc="-7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400" b="0" i="0" u="none" strike="noStrike" kern="0" cap="none" spc="-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setting</a:t>
            </a:r>
            <a:endParaRPr kumimoji="0" lang="en-US" sz="1400" b="0" i="0" u="none" strike="noStrike" kern="0" cap="none" spc="0" normalizeH="0" baseline="0" noProof="0">
              <a:ln>
                <a:noFill/>
              </a:ln>
              <a:solidFill>
                <a:sysClr val="windowText" lastClr="000000"/>
              </a:solidFill>
              <a:effectLst/>
              <a:uLnTx/>
              <a:uFillTx/>
              <a:latin typeface="Arial" panose="020B0604020202020204" pitchFamily="34" charset="0"/>
              <a:ea typeface="Microsoft YaHei"/>
              <a:cs typeface="Arial" panose="020B0604020202020204" pitchFamily="34" charset="0"/>
            </a:endParaRPr>
          </a:p>
          <a:p>
            <a:pPr marL="207867" marR="0" lvl="0" indent="-113459" defTabSz="609630" rtl="0" eaLnBrk="1" fontAlgn="auto" latinLnBrk="0" hangingPunct="1">
              <a:lnSpc>
                <a:spcPct val="100000"/>
              </a:lnSpc>
              <a:spcBef>
                <a:spcPts val="180"/>
              </a:spcBef>
              <a:spcAft>
                <a:spcPts val="0"/>
              </a:spcAft>
              <a:buClr>
                <a:srgbClr val="125AA1"/>
              </a:buClr>
              <a:buSzTx/>
              <a:buFont typeface="Arial"/>
              <a:buChar char="•"/>
              <a:tabLst>
                <a:tab pos="207867" algn="l"/>
              </a:tabLst>
              <a:defRPr/>
            </a:pPr>
            <a:r>
              <a:rPr kumimoji="0" lang="en-US" sz="14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Immunotherapy</a:t>
            </a:r>
            <a:r>
              <a:rPr kumimoji="0" lang="en-US" sz="1400" b="0" i="0" u="none" strike="noStrike" kern="0" cap="none" spc="-4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4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not</a:t>
            </a:r>
            <a:r>
              <a:rPr kumimoji="0" lang="en-US" sz="1400" b="0" i="0" u="none" strike="noStrike" kern="0" cap="none" spc="-4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4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an</a:t>
            </a:r>
            <a:r>
              <a:rPr kumimoji="0" lang="en-US" sz="1400" b="0" i="0" u="none" strike="noStrike" kern="0" cap="none" spc="-13"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400" b="0" i="0" u="none" strike="noStrike" kern="0" cap="none" spc="-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option</a:t>
            </a:r>
            <a:r>
              <a:rPr kumimoji="0" lang="en-US" sz="1400" b="0" i="0" u="none" strike="noStrike" kern="0" cap="none" spc="-10" normalizeH="0" baseline="26881" noProof="0">
                <a:ln>
                  <a:noFill/>
                </a:ln>
                <a:solidFill>
                  <a:srgbClr val="002F5D"/>
                </a:solidFill>
                <a:effectLst/>
                <a:uLnTx/>
                <a:uFillTx/>
                <a:latin typeface="Arial" panose="020B0604020202020204" pitchFamily="34" charset="0"/>
                <a:ea typeface="Microsoft YaHei"/>
                <a:cs typeface="Arial" panose="020B0604020202020204" pitchFamily="34" charset="0"/>
              </a:rPr>
              <a:t>†</a:t>
            </a:r>
            <a:endParaRPr kumimoji="0" lang="en-US" sz="1400" b="0" i="0" u="none" strike="noStrike" kern="0" cap="none" spc="0" normalizeH="0" baseline="26881" noProof="0">
              <a:ln>
                <a:noFill/>
              </a:ln>
              <a:solidFill>
                <a:sysClr val="windowText" lastClr="000000"/>
              </a:solidFill>
              <a:effectLst/>
              <a:uLnTx/>
              <a:uFillTx/>
              <a:latin typeface="Arial" panose="020B0604020202020204" pitchFamily="34" charset="0"/>
              <a:ea typeface="Microsoft YaHei"/>
              <a:cs typeface="Arial" panose="020B0604020202020204" pitchFamily="34" charset="0"/>
            </a:endParaRPr>
          </a:p>
          <a:p>
            <a:pPr marL="207867" marR="0" lvl="0" indent="-113459" defTabSz="609630" rtl="0" eaLnBrk="1" fontAlgn="auto" latinLnBrk="0" hangingPunct="1">
              <a:lnSpc>
                <a:spcPct val="100000"/>
              </a:lnSpc>
              <a:spcBef>
                <a:spcPts val="233"/>
              </a:spcBef>
              <a:spcAft>
                <a:spcPts val="0"/>
              </a:spcAft>
              <a:buClr>
                <a:srgbClr val="125AA1"/>
              </a:buClr>
              <a:buSzTx/>
              <a:buFont typeface="Arial"/>
              <a:buChar char="•"/>
              <a:tabLst>
                <a:tab pos="207867" algn="l"/>
              </a:tabLst>
              <a:defRPr/>
            </a:pPr>
            <a:r>
              <a:rPr kumimoji="0" lang="en-US" sz="14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ECOG</a:t>
            </a:r>
            <a:r>
              <a:rPr kumimoji="0" lang="en-US" sz="1400" b="0" i="0" u="none" strike="noStrike" kern="0" cap="none" spc="-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4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PS</a:t>
            </a:r>
            <a:r>
              <a:rPr kumimoji="0" lang="en-US" sz="1400" b="0" i="0" u="none" strike="noStrike" kern="0" cap="none" spc="-1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4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0</a:t>
            </a:r>
            <a:r>
              <a:rPr kumimoji="0" lang="en-US" sz="1400" b="0" i="0" u="none" strike="noStrike" kern="0" cap="none" spc="-1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4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or</a:t>
            </a:r>
            <a:r>
              <a:rPr kumimoji="0" lang="en-US" sz="1400" b="0" i="0" u="none" strike="noStrike" kern="0" cap="none" spc="-2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400" b="0" i="0" u="none" strike="noStrike" kern="0" cap="none" spc="-33"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1</a:t>
            </a:r>
            <a:endParaRPr kumimoji="0" lang="en-US" sz="1400" b="0" i="0" u="none" strike="noStrike" kern="0" cap="none" spc="0" normalizeH="0" baseline="0" noProof="0">
              <a:ln>
                <a:noFill/>
              </a:ln>
              <a:solidFill>
                <a:sysClr val="windowText" lastClr="000000"/>
              </a:solidFill>
              <a:effectLst/>
              <a:uLnTx/>
              <a:uFillTx/>
              <a:latin typeface="Arial" panose="020B0604020202020204" pitchFamily="34" charset="0"/>
              <a:ea typeface="Microsoft YaHei"/>
              <a:cs typeface="Arial" panose="020B0604020202020204" pitchFamily="34" charset="0"/>
            </a:endParaRPr>
          </a:p>
          <a:p>
            <a:pPr marL="207867" marR="0" lvl="0" indent="-113459" defTabSz="609630" rtl="0" eaLnBrk="1" fontAlgn="auto" latinLnBrk="0" hangingPunct="1">
              <a:lnSpc>
                <a:spcPct val="100000"/>
              </a:lnSpc>
              <a:spcBef>
                <a:spcPts val="180"/>
              </a:spcBef>
              <a:spcAft>
                <a:spcPts val="0"/>
              </a:spcAft>
              <a:buClr>
                <a:srgbClr val="125AA1"/>
              </a:buClr>
              <a:buSzTx/>
              <a:buFont typeface="Arial"/>
              <a:buChar char="•"/>
              <a:tabLst>
                <a:tab pos="207867" algn="l"/>
              </a:tabLst>
              <a:defRPr/>
            </a:pPr>
            <a:r>
              <a:rPr kumimoji="0" lang="en-US" sz="14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No</a:t>
            </a:r>
            <a:r>
              <a:rPr kumimoji="0" lang="en-US" sz="1400" b="0" i="0" u="none" strike="noStrike" kern="0" cap="none" spc="-1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4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minimum</a:t>
            </a:r>
            <a:r>
              <a:rPr kumimoji="0" lang="en-US" sz="1400" b="0" i="0" u="none" strike="noStrike" kern="0" cap="none" spc="-3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400" b="0" i="0" u="none" strike="noStrike" kern="0" cap="none" spc="-13"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DFI</a:t>
            </a:r>
            <a:r>
              <a:rPr kumimoji="0" lang="en-US" sz="1400" b="0" i="0" u="none" strike="noStrike" kern="0" cap="none" spc="-20" normalizeH="0" baseline="26881" noProof="0">
                <a:ln>
                  <a:noFill/>
                </a:ln>
                <a:solidFill>
                  <a:srgbClr val="002F5D"/>
                </a:solidFill>
                <a:effectLst/>
                <a:uLnTx/>
                <a:uFillTx/>
                <a:latin typeface="Arial" panose="020B0604020202020204" pitchFamily="34" charset="0"/>
                <a:ea typeface="Microsoft YaHei"/>
                <a:cs typeface="Arial" panose="020B0604020202020204" pitchFamily="34" charset="0"/>
              </a:rPr>
              <a:t>‡</a:t>
            </a:r>
            <a:endParaRPr kumimoji="0" lang="en-US" sz="1400" b="0" i="0" u="none" strike="noStrike" kern="0" cap="none" spc="0" normalizeH="0" baseline="26881" noProof="0">
              <a:ln>
                <a:noFill/>
              </a:ln>
              <a:solidFill>
                <a:sysClr val="windowText" lastClr="000000"/>
              </a:solidFill>
              <a:effectLst/>
              <a:uLnTx/>
              <a:uFillTx/>
              <a:latin typeface="Arial" panose="020B0604020202020204" pitchFamily="34" charset="0"/>
              <a:ea typeface="Microsoft YaHei"/>
              <a:cs typeface="Arial" panose="020B0604020202020204" pitchFamily="34" charset="0"/>
            </a:endParaRPr>
          </a:p>
        </p:txBody>
      </p:sp>
      <p:sp>
        <p:nvSpPr>
          <p:cNvPr id="9" name="object 9"/>
          <p:cNvSpPr txBox="1"/>
          <p:nvPr/>
        </p:nvSpPr>
        <p:spPr>
          <a:xfrm>
            <a:off x="5213486" y="1489840"/>
            <a:ext cx="2990850" cy="1018164"/>
          </a:xfrm>
          <a:prstGeom prst="rect">
            <a:avLst/>
          </a:prstGeom>
          <a:solidFill>
            <a:srgbClr val="125AA2"/>
          </a:solidFill>
        </p:spPr>
        <p:txBody>
          <a:bodyPr vert="horz" wrap="square" lIns="0" tIns="91440" rIns="0" bIns="91440" rtlCol="0" anchor="ctr">
            <a:spAutoFit/>
          </a:bodyPr>
          <a:lstStyle/>
          <a:p>
            <a:pPr marL="9314" marR="0" lvl="0" indent="0" algn="ctr" defTabSz="609630" rtl="0" eaLnBrk="1" fontAlgn="auto" latinLnBrk="0" hangingPunct="1">
              <a:lnSpc>
                <a:spcPts val="2557"/>
              </a:lnSpc>
              <a:spcBef>
                <a:spcPts val="1710"/>
              </a:spcBef>
              <a:spcAft>
                <a:spcPts val="0"/>
              </a:spcAft>
              <a:buClrTx/>
              <a:buSzTx/>
              <a:buFontTx/>
              <a:buNone/>
              <a:tabLst/>
              <a:defRPr/>
            </a:pPr>
            <a:r>
              <a:rPr kumimoji="0" lang="en-US" sz="2000" b="1" i="0" u="none" strike="noStrike" kern="0" cap="none" spc="-7" normalizeH="0" baseline="0" noProof="0">
                <a:ln>
                  <a:noFill/>
                </a:ln>
                <a:solidFill>
                  <a:srgbClr val="FFFFFF"/>
                </a:solidFill>
                <a:effectLst/>
                <a:uLnTx/>
                <a:uFillTx/>
                <a:latin typeface="Arial" panose="020B0604020202020204" pitchFamily="34" charset="0"/>
                <a:ea typeface="Microsoft YaHei"/>
                <a:cs typeface="Arial" panose="020B0604020202020204" pitchFamily="34" charset="0"/>
              </a:rPr>
              <a:t>Dato-</a:t>
            </a:r>
            <a:r>
              <a:rPr kumimoji="0" lang="en-US" sz="2000" b="1" i="0" u="none" strike="noStrike" kern="0" cap="none" spc="-17" normalizeH="0" baseline="0" noProof="0">
                <a:ln>
                  <a:noFill/>
                </a:ln>
                <a:solidFill>
                  <a:srgbClr val="FFFFFF"/>
                </a:solidFill>
                <a:effectLst/>
                <a:uLnTx/>
                <a:uFillTx/>
                <a:latin typeface="Arial" panose="020B0604020202020204" pitchFamily="34" charset="0"/>
                <a:ea typeface="Microsoft YaHei"/>
                <a:cs typeface="Arial" panose="020B0604020202020204" pitchFamily="34" charset="0"/>
              </a:rPr>
              <a:t>DXd</a:t>
            </a:r>
            <a:endParaRPr kumimoji="0" lang="en-US" sz="2000" b="0" i="0" u="none" strike="noStrike" kern="0" cap="none" spc="0" normalizeH="0" baseline="0" noProof="0">
              <a:ln>
                <a:noFill/>
              </a:ln>
              <a:solidFill>
                <a:sysClr val="windowText" lastClr="000000"/>
              </a:solidFill>
              <a:effectLst/>
              <a:uLnTx/>
              <a:uFillTx/>
              <a:latin typeface="Arial" panose="020B0604020202020204" pitchFamily="34" charset="0"/>
              <a:ea typeface="Microsoft YaHei"/>
              <a:cs typeface="Arial" panose="020B0604020202020204" pitchFamily="34" charset="0"/>
            </a:endParaRPr>
          </a:p>
          <a:p>
            <a:pPr marL="8890" marR="0" lvl="0" indent="0" algn="ctr" defTabSz="609630" rtl="0" eaLnBrk="1" fontAlgn="auto" latinLnBrk="0" hangingPunct="1">
              <a:lnSpc>
                <a:spcPts val="1597"/>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Arial" panose="020B0604020202020204" pitchFamily="34" charset="0"/>
                <a:ea typeface="Microsoft YaHei"/>
                <a:cs typeface="Arial" panose="020B0604020202020204" pitchFamily="34" charset="0"/>
              </a:rPr>
              <a:t>6</a:t>
            </a:r>
            <a:r>
              <a:rPr kumimoji="0" lang="en-US" sz="1400" b="0" i="0" u="none" strike="noStrike" kern="0" cap="none" spc="-20" normalizeH="0" baseline="0" noProof="0">
                <a:ln>
                  <a:noFill/>
                </a:ln>
                <a:solidFill>
                  <a:srgbClr val="FFFFFF"/>
                </a:solidFill>
                <a:effectLst/>
                <a:uLnTx/>
                <a:uFillTx/>
                <a:latin typeface="Arial" panose="020B0604020202020204" pitchFamily="34" charset="0"/>
                <a:ea typeface="Microsoft YaHei"/>
                <a:cs typeface="Arial" panose="020B0604020202020204" pitchFamily="34" charset="0"/>
              </a:rPr>
              <a:t> </a:t>
            </a:r>
            <a:r>
              <a:rPr kumimoji="0" lang="en-US" sz="1400" b="0" i="0" u="none" strike="noStrike" kern="0" cap="none" spc="0" normalizeH="0" baseline="0" noProof="0">
                <a:ln>
                  <a:noFill/>
                </a:ln>
                <a:solidFill>
                  <a:srgbClr val="FFFFFF"/>
                </a:solidFill>
                <a:effectLst/>
                <a:uLnTx/>
                <a:uFillTx/>
                <a:latin typeface="Arial" panose="020B0604020202020204" pitchFamily="34" charset="0"/>
                <a:ea typeface="Microsoft YaHei"/>
                <a:cs typeface="Arial" panose="020B0604020202020204" pitchFamily="34" charset="0"/>
              </a:rPr>
              <a:t>mg/kg</a:t>
            </a:r>
            <a:r>
              <a:rPr kumimoji="0" lang="en-US" sz="1400" b="0" i="0" u="none" strike="noStrike" kern="0" cap="none" spc="-20" normalizeH="0" baseline="0" noProof="0">
                <a:ln>
                  <a:noFill/>
                </a:ln>
                <a:solidFill>
                  <a:srgbClr val="FFFFFF"/>
                </a:solidFill>
                <a:effectLst/>
                <a:uLnTx/>
                <a:uFillTx/>
                <a:latin typeface="Arial" panose="020B0604020202020204" pitchFamily="34" charset="0"/>
                <a:ea typeface="Microsoft YaHei"/>
                <a:cs typeface="Arial" panose="020B0604020202020204" pitchFamily="34" charset="0"/>
              </a:rPr>
              <a:t> </a:t>
            </a:r>
            <a:r>
              <a:rPr kumimoji="0" lang="en-US" sz="1400" b="0" i="0" u="none" strike="noStrike" kern="0" cap="none" spc="0" normalizeH="0" baseline="0" noProof="0">
                <a:ln>
                  <a:noFill/>
                </a:ln>
                <a:solidFill>
                  <a:srgbClr val="FFFFFF"/>
                </a:solidFill>
                <a:effectLst/>
                <a:uLnTx/>
                <a:uFillTx/>
                <a:latin typeface="Arial" panose="020B0604020202020204" pitchFamily="34" charset="0"/>
                <a:ea typeface="Microsoft YaHei"/>
                <a:cs typeface="Arial" panose="020B0604020202020204" pitchFamily="34" charset="0"/>
              </a:rPr>
              <a:t>IV</a:t>
            </a:r>
            <a:r>
              <a:rPr kumimoji="0" lang="en-US" sz="1400" b="0" i="0" u="none" strike="noStrike" kern="0" cap="none" spc="-40" normalizeH="0" baseline="0" noProof="0">
                <a:ln>
                  <a:noFill/>
                </a:ln>
                <a:solidFill>
                  <a:srgbClr val="FFFFFF"/>
                </a:solidFill>
                <a:effectLst/>
                <a:uLnTx/>
                <a:uFillTx/>
                <a:latin typeface="Arial" panose="020B0604020202020204" pitchFamily="34" charset="0"/>
                <a:ea typeface="Microsoft YaHei"/>
                <a:cs typeface="Arial" panose="020B0604020202020204" pitchFamily="34" charset="0"/>
              </a:rPr>
              <a:t> </a:t>
            </a:r>
            <a:r>
              <a:rPr kumimoji="0" lang="en-US" sz="1400" b="0" i="0" u="none" strike="noStrike" kern="0" cap="none" spc="0" normalizeH="0" baseline="0" noProof="0">
                <a:ln>
                  <a:noFill/>
                </a:ln>
                <a:solidFill>
                  <a:srgbClr val="FFFFFF"/>
                </a:solidFill>
                <a:effectLst/>
                <a:uLnTx/>
                <a:uFillTx/>
                <a:latin typeface="Arial" panose="020B0604020202020204" pitchFamily="34" charset="0"/>
                <a:ea typeface="Microsoft YaHei"/>
                <a:cs typeface="Arial" panose="020B0604020202020204" pitchFamily="34" charset="0"/>
              </a:rPr>
              <a:t>Day</a:t>
            </a:r>
            <a:r>
              <a:rPr kumimoji="0" lang="en-US" sz="1400" b="0" i="0" u="none" strike="noStrike" kern="0" cap="none" spc="-7" normalizeH="0" baseline="0" noProof="0">
                <a:ln>
                  <a:noFill/>
                </a:ln>
                <a:solidFill>
                  <a:srgbClr val="FFFFFF"/>
                </a:solidFill>
                <a:effectLst/>
                <a:uLnTx/>
                <a:uFillTx/>
                <a:latin typeface="Arial" panose="020B0604020202020204" pitchFamily="34" charset="0"/>
                <a:ea typeface="Microsoft YaHei"/>
                <a:cs typeface="Arial" panose="020B0604020202020204" pitchFamily="34" charset="0"/>
              </a:rPr>
              <a:t> </a:t>
            </a:r>
            <a:r>
              <a:rPr kumimoji="0" lang="en-US" sz="1400" b="0" i="0" u="none" strike="noStrike" kern="0" cap="none" spc="0" normalizeH="0" baseline="0" noProof="0">
                <a:ln>
                  <a:noFill/>
                </a:ln>
                <a:solidFill>
                  <a:srgbClr val="FFFFFF"/>
                </a:solidFill>
                <a:effectLst/>
                <a:uLnTx/>
                <a:uFillTx/>
                <a:latin typeface="Arial" panose="020B0604020202020204" pitchFamily="34" charset="0"/>
                <a:ea typeface="Microsoft YaHei"/>
                <a:cs typeface="Arial" panose="020B0604020202020204" pitchFamily="34" charset="0"/>
              </a:rPr>
              <a:t>1</a:t>
            </a:r>
            <a:r>
              <a:rPr kumimoji="0" lang="en-US" sz="1400" b="0" i="0" u="none" strike="noStrike" kern="0" cap="none" spc="30" normalizeH="0" baseline="0" noProof="0">
                <a:ln>
                  <a:noFill/>
                </a:ln>
                <a:solidFill>
                  <a:srgbClr val="FFFFFF"/>
                </a:solidFill>
                <a:effectLst/>
                <a:uLnTx/>
                <a:uFillTx/>
                <a:latin typeface="Arial" panose="020B0604020202020204" pitchFamily="34" charset="0"/>
                <a:ea typeface="Microsoft YaHei"/>
                <a:cs typeface="Arial" panose="020B0604020202020204" pitchFamily="34" charset="0"/>
              </a:rPr>
              <a:t> </a:t>
            </a:r>
            <a:r>
              <a:rPr kumimoji="0" lang="en-US" sz="1400" b="0" i="0" u="none" strike="noStrike" kern="0" cap="none" spc="-17" normalizeH="0" baseline="0" noProof="0">
                <a:ln>
                  <a:noFill/>
                </a:ln>
                <a:solidFill>
                  <a:srgbClr val="FFFFFF"/>
                </a:solidFill>
                <a:effectLst/>
                <a:uLnTx/>
                <a:uFillTx/>
                <a:latin typeface="Arial" panose="020B0604020202020204" pitchFamily="34" charset="0"/>
                <a:ea typeface="Microsoft YaHei"/>
                <a:cs typeface="Arial" panose="020B0604020202020204" pitchFamily="34" charset="0"/>
              </a:rPr>
              <a:t>Q3W</a:t>
            </a:r>
            <a:endParaRPr kumimoji="0" lang="en-US" sz="1400" b="0" i="0" u="none" strike="noStrike" kern="0" cap="none" spc="0" normalizeH="0" baseline="0" noProof="0">
              <a:ln>
                <a:noFill/>
              </a:ln>
              <a:solidFill>
                <a:sysClr val="windowText" lastClr="000000"/>
              </a:solidFill>
              <a:effectLst/>
              <a:uLnTx/>
              <a:uFillTx/>
              <a:latin typeface="Arial" panose="020B0604020202020204" pitchFamily="34" charset="0"/>
              <a:ea typeface="Microsoft YaHei"/>
              <a:cs typeface="Arial" panose="020B0604020202020204" pitchFamily="34" charset="0"/>
            </a:endParaRPr>
          </a:p>
          <a:p>
            <a:pPr marL="7197" marR="0" lvl="0" indent="0" algn="ctr" defTabSz="609630" rtl="0" eaLnBrk="1" fontAlgn="auto" latinLnBrk="0" hangingPunct="1">
              <a:lnSpc>
                <a:spcPct val="100000"/>
              </a:lnSpc>
              <a:spcBef>
                <a:spcPts val="53"/>
              </a:spcBef>
              <a:spcAft>
                <a:spcPts val="0"/>
              </a:spcAft>
              <a:buClrTx/>
              <a:buSzTx/>
              <a:buFontTx/>
              <a:buNone/>
              <a:tabLst/>
              <a:defRPr/>
            </a:pPr>
            <a:r>
              <a:rPr kumimoji="0" lang="en-US" b="1" i="0" u="none" strike="noStrike" kern="0" cap="none" spc="-7" normalizeH="0" baseline="0" noProof="0">
                <a:ln>
                  <a:noFill/>
                </a:ln>
                <a:solidFill>
                  <a:srgbClr val="FFFFFF"/>
                </a:solidFill>
                <a:effectLst/>
                <a:uLnTx/>
                <a:uFillTx/>
                <a:latin typeface="Arial" panose="020B0604020202020204" pitchFamily="34" charset="0"/>
                <a:ea typeface="Microsoft YaHei"/>
                <a:cs typeface="Arial" panose="020B0604020202020204" pitchFamily="34" charset="0"/>
              </a:rPr>
              <a:t>(n=323)</a:t>
            </a:r>
            <a:endParaRPr kumimoji="0" lang="en-US" b="0" i="0" u="none" strike="noStrike" kern="0" cap="none" spc="0" normalizeH="0" baseline="0" noProof="0">
              <a:ln>
                <a:noFill/>
              </a:ln>
              <a:solidFill>
                <a:sysClr val="windowText" lastClr="000000"/>
              </a:solidFill>
              <a:effectLst/>
              <a:uLnTx/>
              <a:uFillTx/>
              <a:latin typeface="Arial" panose="020B0604020202020204" pitchFamily="34" charset="0"/>
              <a:ea typeface="Microsoft YaHei"/>
              <a:cs typeface="Arial" panose="020B0604020202020204" pitchFamily="34" charset="0"/>
            </a:endParaRPr>
          </a:p>
        </p:txBody>
      </p:sp>
      <p:sp>
        <p:nvSpPr>
          <p:cNvPr id="10" name="object 10"/>
          <p:cNvSpPr txBox="1"/>
          <p:nvPr/>
        </p:nvSpPr>
        <p:spPr>
          <a:xfrm>
            <a:off x="5213486" y="2671864"/>
            <a:ext cx="2990850" cy="1569660"/>
          </a:xfrm>
          <a:prstGeom prst="rect">
            <a:avLst/>
          </a:prstGeom>
          <a:solidFill>
            <a:srgbClr val="72AC3C"/>
          </a:solidFill>
        </p:spPr>
        <p:txBody>
          <a:bodyPr vert="horz" wrap="square" lIns="0" tIns="91440" rIns="0" bIns="91440" rtlCol="0" anchor="ctr">
            <a:spAutoFit/>
          </a:bodyPr>
          <a:lstStyle/>
          <a:p>
            <a:pPr marL="2117" marR="0" lvl="0" indent="0" algn="ctr" defTabSz="609630" rtl="0" eaLnBrk="1" fontAlgn="auto" latinLnBrk="0" hangingPunct="1">
              <a:spcBef>
                <a:spcPts val="353"/>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panose="020B0604020202020204" pitchFamily="34" charset="0"/>
                <a:ea typeface="Microsoft YaHei"/>
                <a:cs typeface="Arial" panose="020B0604020202020204" pitchFamily="34" charset="0"/>
              </a:rPr>
              <a:t>Investigator’s</a:t>
            </a:r>
            <a:r>
              <a:rPr kumimoji="0" lang="en-US" sz="1600" b="1" i="0" u="none" strike="noStrike" kern="0" cap="none" spc="-60" normalizeH="0" baseline="0" noProof="0">
                <a:ln>
                  <a:noFill/>
                </a:ln>
                <a:solidFill>
                  <a:srgbClr val="FFFFFF"/>
                </a:solidFill>
                <a:effectLst/>
                <a:uLnTx/>
                <a:uFillTx/>
                <a:latin typeface="Arial" panose="020B0604020202020204" pitchFamily="34" charset="0"/>
                <a:ea typeface="Microsoft YaHei"/>
                <a:cs typeface="Arial" panose="020B0604020202020204" pitchFamily="34" charset="0"/>
              </a:rPr>
              <a:t> </a:t>
            </a:r>
            <a:r>
              <a:rPr kumimoji="0" lang="en-US" sz="1600" b="1" i="0" u="none" strike="noStrike" kern="0" cap="none" spc="0" normalizeH="0" baseline="0" noProof="0">
                <a:ln>
                  <a:noFill/>
                </a:ln>
                <a:solidFill>
                  <a:srgbClr val="FFFFFF"/>
                </a:solidFill>
                <a:effectLst/>
                <a:uLnTx/>
                <a:uFillTx/>
                <a:latin typeface="Arial" panose="020B0604020202020204" pitchFamily="34" charset="0"/>
                <a:ea typeface="Microsoft YaHei"/>
                <a:cs typeface="Arial" panose="020B0604020202020204" pitchFamily="34" charset="0"/>
              </a:rPr>
              <a:t>choice</a:t>
            </a:r>
            <a:r>
              <a:rPr kumimoji="0" lang="en-US" sz="1600" b="1" i="0" u="none" strike="noStrike" kern="0" cap="none" spc="-60" normalizeH="0" baseline="0" noProof="0">
                <a:ln>
                  <a:noFill/>
                </a:ln>
                <a:solidFill>
                  <a:srgbClr val="FFFFFF"/>
                </a:solidFill>
                <a:effectLst/>
                <a:uLnTx/>
                <a:uFillTx/>
                <a:latin typeface="Arial" panose="020B0604020202020204" pitchFamily="34" charset="0"/>
                <a:ea typeface="Microsoft YaHei"/>
                <a:cs typeface="Arial" panose="020B0604020202020204" pitchFamily="34" charset="0"/>
              </a:rPr>
              <a:t> </a:t>
            </a:r>
            <a:r>
              <a:rPr kumimoji="0" lang="en-US" sz="1600" b="1" i="0" u="none" strike="noStrike" kern="0" cap="none" spc="-17" normalizeH="0" baseline="0" noProof="0">
                <a:ln>
                  <a:noFill/>
                </a:ln>
                <a:solidFill>
                  <a:srgbClr val="FFFFFF"/>
                </a:solidFill>
                <a:effectLst/>
                <a:uLnTx/>
                <a:uFillTx/>
                <a:latin typeface="Arial" panose="020B0604020202020204" pitchFamily="34" charset="0"/>
                <a:ea typeface="Microsoft YaHei"/>
                <a:cs typeface="Arial" panose="020B0604020202020204" pitchFamily="34" charset="0"/>
              </a:rPr>
              <a:t>of</a:t>
            </a:r>
            <a:endParaRPr kumimoji="0" lang="en-US" sz="1600" b="0" i="0" u="none" strike="noStrike" kern="0" cap="none" spc="0" normalizeH="0" baseline="0" noProof="0">
              <a:ln>
                <a:noFill/>
              </a:ln>
              <a:solidFill>
                <a:sysClr val="windowText" lastClr="000000"/>
              </a:solidFill>
              <a:effectLst/>
              <a:uLnTx/>
              <a:uFillTx/>
              <a:latin typeface="Arial" panose="020B0604020202020204" pitchFamily="34" charset="0"/>
              <a:ea typeface="Microsoft YaHei"/>
              <a:cs typeface="Arial" panose="020B0604020202020204" pitchFamily="34" charset="0"/>
            </a:endParaRPr>
          </a:p>
          <a:p>
            <a:pPr marL="4657" marR="0" lvl="0" indent="0" algn="ctr" defTabSz="609630" rtl="0" eaLnBrk="1" fontAlgn="auto" latinLnBrk="0" hangingPunct="1">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panose="020B0604020202020204" pitchFamily="34" charset="0"/>
                <a:ea typeface="Microsoft YaHei"/>
                <a:cs typeface="Arial" panose="020B0604020202020204" pitchFamily="34" charset="0"/>
              </a:rPr>
              <a:t>chemotherapy</a:t>
            </a:r>
            <a:r>
              <a:rPr kumimoji="0" lang="en-US" sz="1600" b="1" i="0" u="none" strike="noStrike" kern="0" cap="none" spc="-83" normalizeH="0" baseline="0" noProof="0">
                <a:ln>
                  <a:noFill/>
                </a:ln>
                <a:solidFill>
                  <a:srgbClr val="FFFFFF"/>
                </a:solidFill>
                <a:effectLst/>
                <a:uLnTx/>
                <a:uFillTx/>
                <a:latin typeface="Arial" panose="020B0604020202020204" pitchFamily="34" charset="0"/>
                <a:ea typeface="Microsoft YaHei"/>
                <a:cs typeface="Arial" panose="020B0604020202020204" pitchFamily="34" charset="0"/>
              </a:rPr>
              <a:t> </a:t>
            </a:r>
            <a:r>
              <a:rPr kumimoji="0" lang="en-US" sz="1600" b="1" i="0" u="none" strike="noStrike" kern="0" cap="none" spc="-7" normalizeH="0" baseline="0" noProof="0">
                <a:ln>
                  <a:noFill/>
                </a:ln>
                <a:solidFill>
                  <a:srgbClr val="FFFFFF"/>
                </a:solidFill>
                <a:effectLst/>
                <a:uLnTx/>
                <a:uFillTx/>
                <a:latin typeface="Arial" panose="020B0604020202020204" pitchFamily="34" charset="0"/>
                <a:ea typeface="Microsoft YaHei"/>
                <a:cs typeface="Arial" panose="020B0604020202020204" pitchFamily="34" charset="0"/>
              </a:rPr>
              <a:t>(ICC)</a:t>
            </a:r>
            <a:r>
              <a:rPr kumimoji="0" lang="en-US" sz="1600" b="1" i="0" u="none" strike="noStrike" kern="0" cap="none" spc="-10" normalizeH="0" baseline="25132" noProof="0">
                <a:ln>
                  <a:noFill/>
                </a:ln>
                <a:solidFill>
                  <a:srgbClr val="FFFFFF"/>
                </a:solidFill>
                <a:effectLst/>
                <a:uLnTx/>
                <a:uFillTx/>
                <a:latin typeface="Arial" panose="020B0604020202020204" pitchFamily="34" charset="0"/>
                <a:ea typeface="Microsoft YaHei"/>
                <a:cs typeface="Arial" panose="020B0604020202020204" pitchFamily="34" charset="0"/>
              </a:rPr>
              <a:t>#</a:t>
            </a:r>
            <a:endParaRPr kumimoji="0" lang="en-US" sz="1600" b="0" i="0" u="none" strike="noStrike" kern="0" cap="none" spc="0" normalizeH="0" baseline="25132" noProof="0">
              <a:ln>
                <a:noFill/>
              </a:ln>
              <a:solidFill>
                <a:sysClr val="windowText" lastClr="000000"/>
              </a:solidFill>
              <a:effectLst/>
              <a:uLnTx/>
              <a:uFillTx/>
              <a:latin typeface="Arial" panose="020B0604020202020204" pitchFamily="34" charset="0"/>
              <a:ea typeface="Microsoft YaHei"/>
              <a:cs typeface="Arial" panose="020B0604020202020204" pitchFamily="34" charset="0"/>
            </a:endParaRPr>
          </a:p>
          <a:p>
            <a:pPr marL="286611" marR="274757" lvl="0" indent="0" algn="ctr" defTabSz="609630" rtl="0" eaLnBrk="1" fontAlgn="auto" latinLnBrk="0" hangingPunct="1">
              <a:lnSpc>
                <a:spcPts val="1600"/>
              </a:lnSpc>
              <a:spcBef>
                <a:spcPts val="47"/>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Arial" panose="020B0604020202020204" pitchFamily="34" charset="0"/>
                <a:ea typeface="Microsoft YaHei"/>
                <a:cs typeface="Arial" panose="020B0604020202020204" pitchFamily="34" charset="0"/>
              </a:rPr>
              <a:t>Paclitaxel,</a:t>
            </a:r>
            <a:r>
              <a:rPr kumimoji="0" lang="en-US" sz="1400" b="0" i="0" u="none" strike="noStrike" kern="0" cap="none" spc="-47" normalizeH="0" baseline="0" noProof="0">
                <a:ln>
                  <a:noFill/>
                </a:ln>
                <a:solidFill>
                  <a:srgbClr val="FFFFFF"/>
                </a:solidFill>
                <a:effectLst/>
                <a:uLnTx/>
                <a:uFillTx/>
                <a:latin typeface="Arial" panose="020B0604020202020204" pitchFamily="34" charset="0"/>
                <a:ea typeface="Microsoft YaHei"/>
                <a:cs typeface="Arial" panose="020B0604020202020204" pitchFamily="34" charset="0"/>
              </a:rPr>
              <a:t> </a:t>
            </a:r>
            <a:r>
              <a:rPr kumimoji="0" lang="en-US" sz="1400" b="0" i="0" u="none" strike="noStrike" kern="0" cap="none" spc="-7" normalizeH="0" baseline="0" noProof="0">
                <a:ln>
                  <a:noFill/>
                </a:ln>
                <a:solidFill>
                  <a:srgbClr val="FFFFFF"/>
                </a:solidFill>
                <a:effectLst/>
                <a:uLnTx/>
                <a:uFillTx/>
                <a:latin typeface="Arial" panose="020B0604020202020204" pitchFamily="34" charset="0"/>
                <a:ea typeface="Microsoft YaHei"/>
                <a:cs typeface="Arial" panose="020B0604020202020204" pitchFamily="34" charset="0"/>
              </a:rPr>
              <a:t>nab-</a:t>
            </a:r>
            <a:r>
              <a:rPr kumimoji="0" lang="en-US" sz="1400" b="0" i="0" u="none" strike="noStrike" kern="0" cap="none" spc="0" normalizeH="0" baseline="0" noProof="0">
                <a:ln>
                  <a:noFill/>
                </a:ln>
                <a:solidFill>
                  <a:srgbClr val="FFFFFF"/>
                </a:solidFill>
                <a:effectLst/>
                <a:uLnTx/>
                <a:uFillTx/>
                <a:latin typeface="Arial" panose="020B0604020202020204" pitchFamily="34" charset="0"/>
                <a:ea typeface="Microsoft YaHei"/>
                <a:cs typeface="Arial" panose="020B0604020202020204" pitchFamily="34" charset="0"/>
              </a:rPr>
              <a:t>paclitaxel,</a:t>
            </a:r>
            <a:r>
              <a:rPr kumimoji="0" lang="en-US" sz="1400" b="0" i="0" u="none" strike="noStrike" kern="0" cap="none" spc="-47" normalizeH="0" baseline="0" noProof="0">
                <a:ln>
                  <a:noFill/>
                </a:ln>
                <a:solidFill>
                  <a:srgbClr val="FFFFFF"/>
                </a:solidFill>
                <a:effectLst/>
                <a:uLnTx/>
                <a:uFillTx/>
                <a:latin typeface="Arial" panose="020B0604020202020204" pitchFamily="34" charset="0"/>
                <a:ea typeface="Microsoft YaHei"/>
                <a:cs typeface="Arial" panose="020B0604020202020204" pitchFamily="34" charset="0"/>
              </a:rPr>
              <a:t> </a:t>
            </a:r>
            <a:r>
              <a:rPr kumimoji="0" lang="en-US" sz="1400" b="0" i="0" u="none" strike="noStrike" kern="0" cap="none" spc="-7" normalizeH="0" baseline="0" noProof="0">
                <a:ln>
                  <a:noFill/>
                </a:ln>
                <a:solidFill>
                  <a:srgbClr val="FFFFFF"/>
                </a:solidFill>
                <a:effectLst/>
                <a:uLnTx/>
                <a:uFillTx/>
                <a:latin typeface="Arial" panose="020B0604020202020204" pitchFamily="34" charset="0"/>
                <a:ea typeface="Microsoft YaHei"/>
                <a:cs typeface="Arial" panose="020B0604020202020204" pitchFamily="34" charset="0"/>
              </a:rPr>
              <a:t>capecitabine, </a:t>
            </a:r>
            <a:r>
              <a:rPr kumimoji="0" lang="en-US" sz="1400" b="0" i="0" u="none" strike="noStrike" kern="0" cap="none" spc="0" normalizeH="0" baseline="0" noProof="0" err="1">
                <a:ln>
                  <a:noFill/>
                </a:ln>
                <a:solidFill>
                  <a:srgbClr val="FFFFFF"/>
                </a:solidFill>
                <a:effectLst/>
                <a:uLnTx/>
                <a:uFillTx/>
                <a:latin typeface="Arial" panose="020B0604020202020204" pitchFamily="34" charset="0"/>
                <a:ea typeface="Microsoft YaHei"/>
                <a:cs typeface="Arial" panose="020B0604020202020204" pitchFamily="34" charset="0"/>
              </a:rPr>
              <a:t>eribulin</a:t>
            </a:r>
            <a:r>
              <a:rPr kumimoji="0" lang="en-US" sz="1400" b="0" i="0" u="none" strike="noStrike" kern="0" cap="none" spc="-13" normalizeH="0" baseline="0" noProof="0">
                <a:ln>
                  <a:noFill/>
                </a:ln>
                <a:solidFill>
                  <a:srgbClr val="FFFFFF"/>
                </a:solidFill>
                <a:effectLst/>
                <a:uLnTx/>
                <a:uFillTx/>
                <a:latin typeface="Arial" panose="020B0604020202020204" pitchFamily="34" charset="0"/>
                <a:ea typeface="Microsoft YaHei"/>
                <a:cs typeface="Arial" panose="020B0604020202020204" pitchFamily="34" charset="0"/>
              </a:rPr>
              <a:t> </a:t>
            </a:r>
            <a:r>
              <a:rPr kumimoji="0" lang="en-US" sz="1400" b="0" i="0" u="none" strike="noStrike" kern="0" cap="none" spc="0" normalizeH="0" baseline="0" noProof="0">
                <a:ln>
                  <a:noFill/>
                </a:ln>
                <a:solidFill>
                  <a:srgbClr val="FFFFFF"/>
                </a:solidFill>
                <a:effectLst/>
                <a:uLnTx/>
                <a:uFillTx/>
                <a:latin typeface="Arial" panose="020B0604020202020204" pitchFamily="34" charset="0"/>
                <a:ea typeface="Microsoft YaHei"/>
                <a:cs typeface="Arial" panose="020B0604020202020204" pitchFamily="34" charset="0"/>
              </a:rPr>
              <a:t>mesylate/</a:t>
            </a:r>
            <a:r>
              <a:rPr kumimoji="0" lang="en-US" sz="1400" b="0" i="0" u="none" strike="noStrike" kern="0" cap="none" spc="0" normalizeH="0" baseline="0" noProof="0" err="1">
                <a:ln>
                  <a:noFill/>
                </a:ln>
                <a:solidFill>
                  <a:srgbClr val="FFFFFF"/>
                </a:solidFill>
                <a:effectLst/>
                <a:uLnTx/>
                <a:uFillTx/>
                <a:latin typeface="Arial" panose="020B0604020202020204" pitchFamily="34" charset="0"/>
                <a:ea typeface="Microsoft YaHei"/>
                <a:cs typeface="Arial" panose="020B0604020202020204" pitchFamily="34" charset="0"/>
              </a:rPr>
              <a:t>eribulin</a:t>
            </a:r>
            <a:r>
              <a:rPr kumimoji="0" lang="en-US" sz="1400" b="0" i="0" u="none" strike="noStrike" kern="0" cap="none" spc="0" normalizeH="0" baseline="0" noProof="0">
                <a:ln>
                  <a:noFill/>
                </a:ln>
                <a:solidFill>
                  <a:srgbClr val="FFFFFF"/>
                </a:solidFill>
                <a:effectLst/>
                <a:uLnTx/>
                <a:uFillTx/>
                <a:latin typeface="Arial" panose="020B0604020202020204" pitchFamily="34" charset="0"/>
                <a:ea typeface="Microsoft YaHei"/>
                <a:cs typeface="Arial" panose="020B0604020202020204" pitchFamily="34" charset="0"/>
              </a:rPr>
              <a:t>,</a:t>
            </a:r>
            <a:r>
              <a:rPr kumimoji="0" lang="en-US" sz="1400" b="0" i="0" u="none" strike="noStrike" kern="0" cap="none" spc="-43" normalizeH="0" baseline="0" noProof="0">
                <a:ln>
                  <a:noFill/>
                </a:ln>
                <a:solidFill>
                  <a:srgbClr val="FFFFFF"/>
                </a:solidFill>
                <a:effectLst/>
                <a:uLnTx/>
                <a:uFillTx/>
                <a:latin typeface="Arial" panose="020B0604020202020204" pitchFamily="34" charset="0"/>
                <a:ea typeface="Microsoft YaHei"/>
                <a:cs typeface="Arial" panose="020B0604020202020204" pitchFamily="34" charset="0"/>
              </a:rPr>
              <a:t> </a:t>
            </a:r>
            <a:r>
              <a:rPr kumimoji="0" lang="en-US" sz="1400" b="0" i="0" u="none" strike="noStrike" kern="0" cap="none" spc="-7" normalizeH="0" baseline="0" noProof="0">
                <a:ln>
                  <a:noFill/>
                </a:ln>
                <a:solidFill>
                  <a:srgbClr val="FFFFFF"/>
                </a:solidFill>
                <a:effectLst/>
                <a:uLnTx/>
                <a:uFillTx/>
                <a:latin typeface="Arial" panose="020B0604020202020204" pitchFamily="34" charset="0"/>
                <a:ea typeface="Microsoft YaHei"/>
                <a:cs typeface="Arial" panose="020B0604020202020204" pitchFamily="34" charset="0"/>
              </a:rPr>
              <a:t>carboplatin</a:t>
            </a:r>
            <a:endParaRPr kumimoji="0" lang="en-US" sz="1400" b="0" i="0" u="none" strike="noStrike" kern="0" cap="none" spc="0" normalizeH="0" baseline="0" noProof="0">
              <a:ln>
                <a:noFill/>
              </a:ln>
              <a:solidFill>
                <a:sysClr val="windowText" lastClr="000000"/>
              </a:solidFill>
              <a:effectLst/>
              <a:uLnTx/>
              <a:uFillTx/>
              <a:latin typeface="Arial" panose="020B0604020202020204" pitchFamily="34" charset="0"/>
              <a:ea typeface="Microsoft YaHei"/>
              <a:cs typeface="Arial" panose="020B0604020202020204" pitchFamily="34" charset="0"/>
            </a:endParaRPr>
          </a:p>
          <a:p>
            <a:pPr marL="7197" marR="0" lvl="0" indent="0" algn="ctr" defTabSz="609630" rtl="0" eaLnBrk="1" fontAlgn="auto" latinLnBrk="0" hangingPunct="1">
              <a:lnSpc>
                <a:spcPct val="100000"/>
              </a:lnSpc>
              <a:spcBef>
                <a:spcPts val="0"/>
              </a:spcBef>
              <a:spcAft>
                <a:spcPts val="0"/>
              </a:spcAft>
              <a:buClrTx/>
              <a:buSzTx/>
              <a:buFontTx/>
              <a:buNone/>
              <a:tabLst/>
              <a:defRPr/>
            </a:pPr>
            <a:r>
              <a:rPr kumimoji="0" lang="en-US" b="1" i="0" u="none" strike="noStrike" kern="0" cap="none" spc="-7" normalizeH="0" baseline="0" noProof="0">
                <a:ln>
                  <a:noFill/>
                </a:ln>
                <a:solidFill>
                  <a:srgbClr val="FFFFFF"/>
                </a:solidFill>
                <a:effectLst/>
                <a:uLnTx/>
                <a:uFillTx/>
                <a:latin typeface="Arial" panose="020B0604020202020204" pitchFamily="34" charset="0"/>
                <a:ea typeface="Microsoft YaHei"/>
                <a:cs typeface="Arial" panose="020B0604020202020204" pitchFamily="34" charset="0"/>
              </a:rPr>
              <a:t>(n=321)</a:t>
            </a:r>
            <a:endParaRPr kumimoji="0" lang="en-US" b="0" i="0" u="none" strike="noStrike" kern="0" cap="none" spc="0" normalizeH="0" baseline="0" noProof="0">
              <a:ln>
                <a:noFill/>
              </a:ln>
              <a:solidFill>
                <a:sysClr val="windowText" lastClr="000000"/>
              </a:solidFill>
              <a:effectLst/>
              <a:uLnTx/>
              <a:uFillTx/>
              <a:latin typeface="Arial" panose="020B0604020202020204" pitchFamily="34" charset="0"/>
              <a:ea typeface="Microsoft YaHei"/>
              <a:cs typeface="Arial" panose="020B0604020202020204" pitchFamily="34" charset="0"/>
            </a:endParaRPr>
          </a:p>
        </p:txBody>
      </p:sp>
      <p:sp>
        <p:nvSpPr>
          <p:cNvPr id="11" name="object 11"/>
          <p:cNvSpPr/>
          <p:nvPr/>
        </p:nvSpPr>
        <p:spPr>
          <a:xfrm>
            <a:off x="4441919" y="2045805"/>
            <a:ext cx="775547" cy="1517650"/>
          </a:xfrm>
          <a:custGeom>
            <a:avLst/>
            <a:gdLst/>
            <a:ahLst/>
            <a:cxnLst/>
            <a:rect l="l" t="t" r="r" b="b"/>
            <a:pathLst>
              <a:path w="1163320" h="2276475">
                <a:moveTo>
                  <a:pt x="1163053" y="87820"/>
                </a:moveTo>
                <a:lnTo>
                  <a:pt x="1137310" y="73533"/>
                </a:lnTo>
                <a:lnTo>
                  <a:pt x="1011936" y="3937"/>
                </a:lnTo>
                <a:lnTo>
                  <a:pt x="1005078" y="0"/>
                </a:lnTo>
                <a:lnTo>
                  <a:pt x="996315" y="2540"/>
                </a:lnTo>
                <a:lnTo>
                  <a:pt x="992505" y="9398"/>
                </a:lnTo>
                <a:lnTo>
                  <a:pt x="988695" y="16383"/>
                </a:lnTo>
                <a:lnTo>
                  <a:pt x="991108" y="25019"/>
                </a:lnTo>
                <a:lnTo>
                  <a:pt x="998093" y="28829"/>
                </a:lnTo>
                <a:lnTo>
                  <a:pt x="1078433" y="73533"/>
                </a:lnTo>
                <a:lnTo>
                  <a:pt x="595757" y="73533"/>
                </a:lnTo>
                <a:lnTo>
                  <a:pt x="595757" y="87820"/>
                </a:lnTo>
                <a:lnTo>
                  <a:pt x="581533" y="102108"/>
                </a:lnTo>
                <a:lnTo>
                  <a:pt x="595693" y="87820"/>
                </a:lnTo>
                <a:lnTo>
                  <a:pt x="595757" y="73533"/>
                </a:lnTo>
                <a:lnTo>
                  <a:pt x="573659" y="73533"/>
                </a:lnTo>
                <a:lnTo>
                  <a:pt x="567182" y="79883"/>
                </a:lnTo>
                <a:lnTo>
                  <a:pt x="567182" y="1187958"/>
                </a:lnTo>
                <a:lnTo>
                  <a:pt x="0" y="1187958"/>
                </a:lnTo>
                <a:lnTo>
                  <a:pt x="0" y="1194308"/>
                </a:lnTo>
                <a:lnTo>
                  <a:pt x="0" y="1216533"/>
                </a:lnTo>
                <a:lnTo>
                  <a:pt x="0" y="1222883"/>
                </a:lnTo>
                <a:lnTo>
                  <a:pt x="567182" y="1222883"/>
                </a:lnTo>
                <a:lnTo>
                  <a:pt x="567182" y="2196592"/>
                </a:lnTo>
                <a:lnTo>
                  <a:pt x="573659" y="2203069"/>
                </a:lnTo>
                <a:lnTo>
                  <a:pt x="1078357" y="2203069"/>
                </a:lnTo>
                <a:lnTo>
                  <a:pt x="1104099" y="2188781"/>
                </a:lnTo>
                <a:lnTo>
                  <a:pt x="991108" y="2251583"/>
                </a:lnTo>
                <a:lnTo>
                  <a:pt x="988695" y="2260219"/>
                </a:lnTo>
                <a:lnTo>
                  <a:pt x="992505" y="2267077"/>
                </a:lnTo>
                <a:lnTo>
                  <a:pt x="996315" y="2274062"/>
                </a:lnTo>
                <a:lnTo>
                  <a:pt x="1005078" y="2276475"/>
                </a:lnTo>
                <a:lnTo>
                  <a:pt x="1137119" y="2203069"/>
                </a:lnTo>
                <a:lnTo>
                  <a:pt x="1162837" y="2188781"/>
                </a:lnTo>
                <a:lnTo>
                  <a:pt x="1163027" y="2188781"/>
                </a:lnTo>
                <a:lnTo>
                  <a:pt x="1137348" y="2174494"/>
                </a:lnTo>
                <a:lnTo>
                  <a:pt x="1005078" y="2100961"/>
                </a:lnTo>
                <a:lnTo>
                  <a:pt x="996315" y="2103501"/>
                </a:lnTo>
                <a:lnTo>
                  <a:pt x="988695" y="2117217"/>
                </a:lnTo>
                <a:lnTo>
                  <a:pt x="991108" y="2125980"/>
                </a:lnTo>
                <a:lnTo>
                  <a:pt x="998093" y="2129790"/>
                </a:lnTo>
                <a:lnTo>
                  <a:pt x="1078420" y="2174494"/>
                </a:lnTo>
                <a:lnTo>
                  <a:pt x="595757" y="2174494"/>
                </a:lnTo>
                <a:lnTo>
                  <a:pt x="595757" y="1216533"/>
                </a:lnTo>
                <a:lnTo>
                  <a:pt x="595757" y="1208659"/>
                </a:lnTo>
                <a:lnTo>
                  <a:pt x="595757" y="1202182"/>
                </a:lnTo>
                <a:lnTo>
                  <a:pt x="595757" y="1194308"/>
                </a:lnTo>
                <a:lnTo>
                  <a:pt x="595757" y="102108"/>
                </a:lnTo>
                <a:lnTo>
                  <a:pt x="1078433" y="102108"/>
                </a:lnTo>
                <a:lnTo>
                  <a:pt x="998093" y="146812"/>
                </a:lnTo>
                <a:lnTo>
                  <a:pt x="991108" y="150622"/>
                </a:lnTo>
                <a:lnTo>
                  <a:pt x="988695" y="159258"/>
                </a:lnTo>
                <a:lnTo>
                  <a:pt x="992505" y="166243"/>
                </a:lnTo>
                <a:lnTo>
                  <a:pt x="996315" y="173101"/>
                </a:lnTo>
                <a:lnTo>
                  <a:pt x="1005078" y="175641"/>
                </a:lnTo>
                <a:lnTo>
                  <a:pt x="1011936" y="171704"/>
                </a:lnTo>
                <a:lnTo>
                  <a:pt x="1137119" y="102108"/>
                </a:lnTo>
                <a:lnTo>
                  <a:pt x="1162824" y="87820"/>
                </a:lnTo>
                <a:lnTo>
                  <a:pt x="1163053" y="87820"/>
                </a:lnTo>
                <a:close/>
              </a:path>
            </a:pathLst>
          </a:custGeom>
          <a:solidFill>
            <a:srgbClr val="3881C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latin typeface="Arial" charset="0"/>
              <a:ea typeface="Microsoft YaHei"/>
            </a:endParaRPr>
          </a:p>
        </p:txBody>
      </p:sp>
      <p:sp>
        <p:nvSpPr>
          <p:cNvPr id="12" name="object 12"/>
          <p:cNvSpPr txBox="1"/>
          <p:nvPr/>
        </p:nvSpPr>
        <p:spPr>
          <a:xfrm>
            <a:off x="8474211" y="1788625"/>
            <a:ext cx="3155950" cy="2164952"/>
          </a:xfrm>
          <a:prstGeom prst="rect">
            <a:avLst/>
          </a:prstGeom>
          <a:ln w="28575">
            <a:solidFill>
              <a:srgbClr val="3881C3"/>
            </a:solidFill>
          </a:ln>
        </p:spPr>
        <p:txBody>
          <a:bodyPr vert="horz" wrap="square" lIns="91440" tIns="91440" rIns="0" bIns="91440" rtlCol="0">
            <a:spAutoFit/>
          </a:bodyPr>
          <a:lstStyle/>
          <a:p>
            <a:pPr marL="95678" marR="1802220" lvl="0" indent="0" algn="l" defTabSz="609630" rtl="0" eaLnBrk="1" fontAlgn="auto" latinLnBrk="0" hangingPunct="1">
              <a:lnSpc>
                <a:spcPct val="109200"/>
              </a:lnSpc>
              <a:spcBef>
                <a:spcPts val="403"/>
              </a:spcBef>
              <a:spcAft>
                <a:spcPts val="0"/>
              </a:spcAft>
              <a:buClrTx/>
              <a:buSzTx/>
              <a:buFontTx/>
              <a:buNone/>
              <a:tabLst/>
              <a:defRPr/>
            </a:pPr>
            <a:r>
              <a:rPr kumimoji="0" lang="en-US" sz="1400" b="1" i="0" u="sng" strike="noStrike" kern="0" cap="none" spc="-7" normalizeH="0" baseline="0" noProof="0">
                <a:ln>
                  <a:noFill/>
                </a:ln>
                <a:solidFill>
                  <a:srgbClr val="002F5D"/>
                </a:solidFill>
                <a:effectLst/>
                <a:uLnTx/>
                <a:uFill>
                  <a:solidFill>
                    <a:srgbClr val="002F5D"/>
                  </a:solidFill>
                </a:uFill>
                <a:latin typeface="Arial" panose="020B0604020202020204" pitchFamily="34" charset="0"/>
                <a:ea typeface="Microsoft YaHei"/>
                <a:cs typeface="Arial" panose="020B0604020202020204" pitchFamily="34" charset="0"/>
              </a:rPr>
              <a:t>Endpoints</a:t>
            </a:r>
            <a:r>
              <a:rPr kumimoji="0" lang="en-US" sz="1400" b="1" i="0" u="none" strike="noStrike" kern="0" cap="none" spc="-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400" b="1"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Dual</a:t>
            </a:r>
            <a:r>
              <a:rPr kumimoji="0" lang="en-US" sz="1400" b="1" i="0" u="none" strike="noStrike" kern="0" cap="none" spc="63"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400" b="1" i="0" u="none" strike="noStrike" kern="0" cap="none" spc="-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primary:</a:t>
            </a:r>
            <a:endParaRPr kumimoji="0" lang="en-US" sz="1400" b="0" i="0" u="none" strike="noStrike" kern="0" cap="none" spc="0" normalizeH="0" baseline="0" noProof="0">
              <a:ln>
                <a:noFill/>
              </a:ln>
              <a:solidFill>
                <a:sysClr val="windowText" lastClr="000000"/>
              </a:solidFill>
              <a:effectLst/>
              <a:uLnTx/>
              <a:uFillTx/>
              <a:latin typeface="Arial" panose="020B0604020202020204" pitchFamily="34" charset="0"/>
              <a:ea typeface="Microsoft YaHei"/>
              <a:cs typeface="Arial" panose="020B0604020202020204" pitchFamily="34" charset="0"/>
            </a:endParaRPr>
          </a:p>
          <a:p>
            <a:pPr marL="324289" marR="0" lvl="0" indent="-228611" algn="l" defTabSz="609630" rtl="0" eaLnBrk="1" fontAlgn="auto" latinLnBrk="0" hangingPunct="1">
              <a:lnSpc>
                <a:spcPct val="100000"/>
              </a:lnSpc>
              <a:spcBef>
                <a:spcPts val="253"/>
              </a:spcBef>
              <a:spcAft>
                <a:spcPts val="0"/>
              </a:spcAft>
              <a:buClr>
                <a:srgbClr val="000000"/>
              </a:buClr>
              <a:buSzTx/>
              <a:buFont typeface="Arial"/>
              <a:buChar char="•"/>
              <a:tabLst>
                <a:tab pos="324289" algn="l"/>
              </a:tabLst>
              <a:defRPr/>
            </a:pPr>
            <a:r>
              <a:rPr kumimoji="0" lang="en-US" sz="1400" b="0" i="0" u="none" strike="noStrike" kern="0" cap="none" spc="-1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OS</a:t>
            </a:r>
            <a:endParaRPr kumimoji="0" lang="en-US" sz="1400" b="0" i="0" u="none" strike="noStrike" kern="0" cap="none" spc="0" normalizeH="0" baseline="0" noProof="0">
              <a:ln>
                <a:noFill/>
              </a:ln>
              <a:solidFill>
                <a:sysClr val="windowText" lastClr="000000"/>
              </a:solidFill>
              <a:effectLst/>
              <a:uLnTx/>
              <a:uFillTx/>
              <a:latin typeface="Arial" panose="020B0604020202020204" pitchFamily="34" charset="0"/>
              <a:ea typeface="Microsoft YaHei"/>
              <a:cs typeface="Arial" panose="020B0604020202020204" pitchFamily="34" charset="0"/>
            </a:endParaRPr>
          </a:p>
          <a:p>
            <a:pPr marL="324289" marR="0" lvl="0" indent="-228611" algn="l" defTabSz="609630" rtl="0" eaLnBrk="1" fontAlgn="auto" latinLnBrk="0" hangingPunct="1">
              <a:lnSpc>
                <a:spcPct val="100000"/>
              </a:lnSpc>
              <a:spcBef>
                <a:spcPts val="250"/>
              </a:spcBef>
              <a:spcAft>
                <a:spcPts val="0"/>
              </a:spcAft>
              <a:buClr>
                <a:srgbClr val="000000"/>
              </a:buClr>
              <a:buSzTx/>
              <a:buFont typeface="Arial"/>
              <a:buChar char="•"/>
              <a:tabLst>
                <a:tab pos="324289" algn="l"/>
              </a:tabLst>
              <a:defRPr/>
            </a:pPr>
            <a:r>
              <a:rPr kumimoji="0" lang="en-US" sz="14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PFS</a:t>
            </a:r>
            <a:r>
              <a:rPr kumimoji="0" lang="en-US" sz="1400" b="0" i="0" u="none" strike="noStrike" kern="0" cap="none" spc="53"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4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by</a:t>
            </a:r>
            <a:r>
              <a:rPr kumimoji="0" lang="en-US" sz="1400" b="0" i="0" u="none" strike="noStrike" kern="0" cap="none" spc="53"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4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BICR</a:t>
            </a:r>
            <a:r>
              <a:rPr kumimoji="0" lang="en-US" sz="1400" b="0" i="0" u="none" strike="noStrike" kern="0" cap="none" spc="7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4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per</a:t>
            </a:r>
            <a:r>
              <a:rPr kumimoji="0" lang="en-US" sz="1400" b="0" i="0" u="none" strike="noStrike" kern="0" cap="none" spc="6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4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RECIST</a:t>
            </a:r>
            <a:r>
              <a:rPr kumimoji="0" lang="en-US" sz="1400" b="0" i="0" u="none" strike="noStrike" kern="0" cap="none" spc="8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400" b="0" i="0" u="none" strike="noStrike" kern="0" cap="none" spc="-13"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v1.1</a:t>
            </a:r>
            <a:endParaRPr kumimoji="0" lang="en-US" sz="1400" b="0" i="0" u="none" strike="noStrike" kern="0" cap="none" spc="0" normalizeH="0" baseline="0" noProof="0">
              <a:ln>
                <a:noFill/>
              </a:ln>
              <a:solidFill>
                <a:sysClr val="windowText" lastClr="000000"/>
              </a:solidFill>
              <a:effectLst/>
              <a:uLnTx/>
              <a:uFillTx/>
              <a:latin typeface="Arial" panose="020B0604020202020204" pitchFamily="34" charset="0"/>
              <a:ea typeface="Microsoft YaHei"/>
              <a:cs typeface="Arial" panose="020B0604020202020204" pitchFamily="34" charset="0"/>
            </a:endParaRPr>
          </a:p>
          <a:p>
            <a:pPr marL="95678" marR="0" lvl="0" indent="0" algn="l" defTabSz="609630" rtl="0" eaLnBrk="1" fontAlgn="auto" latinLnBrk="0" hangingPunct="1">
              <a:lnSpc>
                <a:spcPct val="100000"/>
              </a:lnSpc>
              <a:spcBef>
                <a:spcPts val="253"/>
              </a:spcBef>
              <a:spcAft>
                <a:spcPts val="0"/>
              </a:spcAft>
              <a:buClrTx/>
              <a:buSzTx/>
              <a:buFontTx/>
              <a:buNone/>
              <a:tabLst/>
              <a:defRPr/>
            </a:pPr>
            <a:r>
              <a:rPr kumimoji="0" lang="en-US" sz="1400" b="1"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Secondary</a:t>
            </a:r>
            <a:r>
              <a:rPr kumimoji="0" lang="en-US" sz="1400" b="1" i="0" u="none" strike="noStrike" kern="0" cap="none" spc="133"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400" b="1" i="0" u="none" strike="noStrike" kern="0" cap="none" spc="-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included:</a:t>
            </a:r>
            <a:endParaRPr kumimoji="0" lang="en-US" sz="1400" b="0" i="0" u="none" strike="noStrike" kern="0" cap="none" spc="0" normalizeH="0" baseline="0" noProof="0">
              <a:ln>
                <a:noFill/>
              </a:ln>
              <a:solidFill>
                <a:sysClr val="windowText" lastClr="000000"/>
              </a:solidFill>
              <a:effectLst/>
              <a:uLnTx/>
              <a:uFillTx/>
              <a:latin typeface="Arial" panose="020B0604020202020204" pitchFamily="34" charset="0"/>
              <a:ea typeface="Microsoft YaHei"/>
              <a:cs typeface="Arial" panose="020B0604020202020204" pitchFamily="34" charset="0"/>
            </a:endParaRPr>
          </a:p>
          <a:p>
            <a:pPr marL="209560" marR="0" lvl="0" indent="-113882" algn="l" defTabSz="609630" rtl="0" eaLnBrk="1" fontAlgn="auto" latinLnBrk="0" hangingPunct="1">
              <a:lnSpc>
                <a:spcPct val="100000"/>
              </a:lnSpc>
              <a:spcBef>
                <a:spcPts val="203"/>
              </a:spcBef>
              <a:spcAft>
                <a:spcPts val="0"/>
              </a:spcAft>
              <a:buClr>
                <a:srgbClr val="000000"/>
              </a:buClr>
              <a:buSzTx/>
              <a:buFont typeface="Arial"/>
              <a:buChar char="•"/>
              <a:tabLst>
                <a:tab pos="209560" algn="l"/>
              </a:tabLst>
              <a:defRPr/>
            </a:pPr>
            <a:r>
              <a:rPr kumimoji="0" lang="en-US" sz="14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PFS</a:t>
            </a:r>
            <a:r>
              <a:rPr kumimoji="0" lang="en-US" sz="1400" b="0" i="0" u="none" strike="noStrike" kern="0" cap="none" spc="19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4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(investigator-</a:t>
            </a:r>
            <a:r>
              <a:rPr kumimoji="0" lang="en-US" sz="1400" b="0" i="0" u="none" strike="noStrike" kern="0" cap="none" spc="-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assessed)</a:t>
            </a:r>
            <a:endParaRPr kumimoji="0" lang="en-US" sz="1400" b="0" i="0" u="none" strike="noStrike" kern="0" cap="none" spc="0" normalizeH="0" baseline="0" noProof="0">
              <a:ln>
                <a:noFill/>
              </a:ln>
              <a:solidFill>
                <a:sysClr val="windowText" lastClr="000000"/>
              </a:solidFill>
              <a:effectLst/>
              <a:uLnTx/>
              <a:uFillTx/>
              <a:latin typeface="Arial" panose="020B0604020202020204" pitchFamily="34" charset="0"/>
              <a:ea typeface="Microsoft YaHei"/>
              <a:cs typeface="Arial" panose="020B0604020202020204" pitchFamily="34" charset="0"/>
            </a:endParaRPr>
          </a:p>
          <a:p>
            <a:pPr marL="209560" marR="0" lvl="0" indent="-113882" algn="l" defTabSz="609630" rtl="0" eaLnBrk="1" fontAlgn="auto" latinLnBrk="0" hangingPunct="1">
              <a:lnSpc>
                <a:spcPct val="100000"/>
              </a:lnSpc>
              <a:spcBef>
                <a:spcPts val="250"/>
              </a:spcBef>
              <a:spcAft>
                <a:spcPts val="0"/>
              </a:spcAft>
              <a:buClr>
                <a:srgbClr val="000000"/>
              </a:buClr>
              <a:buSzTx/>
              <a:buFont typeface="Arial"/>
              <a:buChar char="•"/>
              <a:tabLst>
                <a:tab pos="209560" algn="l"/>
              </a:tabLst>
              <a:defRPr/>
            </a:pPr>
            <a:r>
              <a:rPr kumimoji="0" lang="en-US" sz="1400" b="0" i="0" u="none" strike="noStrike" kern="0" cap="none" spc="0"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ORR,</a:t>
            </a:r>
            <a:r>
              <a:rPr kumimoji="0" lang="en-US" sz="1400" b="0" i="0" u="none" strike="noStrike" kern="0" cap="none" spc="76"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 </a:t>
            </a:r>
            <a:r>
              <a:rPr kumimoji="0" lang="en-US" sz="1400" b="0" i="0" u="none" strike="noStrike" kern="0" cap="none" spc="-1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DoR</a:t>
            </a:r>
            <a:endParaRPr kumimoji="0" lang="en-US" sz="1400" b="0" i="0" u="none" strike="noStrike" kern="0" cap="none" spc="0" normalizeH="0" baseline="0" noProof="0">
              <a:ln>
                <a:noFill/>
              </a:ln>
              <a:solidFill>
                <a:sysClr val="windowText" lastClr="000000"/>
              </a:solidFill>
              <a:effectLst/>
              <a:uLnTx/>
              <a:uFillTx/>
              <a:latin typeface="Arial" panose="020B0604020202020204" pitchFamily="34" charset="0"/>
              <a:ea typeface="Microsoft YaHei"/>
              <a:cs typeface="Arial" panose="020B0604020202020204" pitchFamily="34" charset="0"/>
            </a:endParaRPr>
          </a:p>
          <a:p>
            <a:pPr marL="209560" marR="0" lvl="0" indent="-113882" algn="l" defTabSz="609630" rtl="0" eaLnBrk="1" fontAlgn="auto" latinLnBrk="0" hangingPunct="1">
              <a:lnSpc>
                <a:spcPct val="100000"/>
              </a:lnSpc>
              <a:spcBef>
                <a:spcPts val="253"/>
              </a:spcBef>
              <a:spcAft>
                <a:spcPts val="0"/>
              </a:spcAft>
              <a:buClr>
                <a:srgbClr val="000000"/>
              </a:buClr>
              <a:buSzTx/>
              <a:buFont typeface="Arial"/>
              <a:buChar char="•"/>
              <a:tabLst>
                <a:tab pos="209560" algn="l"/>
              </a:tabLst>
              <a:defRPr/>
            </a:pPr>
            <a:r>
              <a:rPr kumimoji="0" lang="en-US" sz="1400" b="0" i="0" u="none" strike="noStrike" kern="0" cap="none" spc="-7" normalizeH="0" baseline="0" noProof="0">
                <a:ln>
                  <a:noFill/>
                </a:ln>
                <a:solidFill>
                  <a:srgbClr val="002F5D"/>
                </a:solidFill>
                <a:effectLst/>
                <a:uLnTx/>
                <a:uFillTx/>
                <a:latin typeface="Arial" panose="020B0604020202020204" pitchFamily="34" charset="0"/>
                <a:ea typeface="Microsoft YaHei"/>
                <a:cs typeface="Arial" panose="020B0604020202020204" pitchFamily="34" charset="0"/>
              </a:rPr>
              <a:t>Safety</a:t>
            </a:r>
            <a:endParaRPr kumimoji="0" lang="en-US" sz="1400" b="0" i="0" u="none" strike="noStrike" kern="0" cap="none" spc="0" normalizeH="0" baseline="0" noProof="0">
              <a:ln>
                <a:noFill/>
              </a:ln>
              <a:solidFill>
                <a:sysClr val="windowText" lastClr="000000"/>
              </a:solidFill>
              <a:effectLst/>
              <a:uLnTx/>
              <a:uFillTx/>
              <a:latin typeface="Arial" panose="020B0604020202020204" pitchFamily="34" charset="0"/>
              <a:ea typeface="Microsoft YaHei"/>
              <a:cs typeface="Arial" panose="020B0604020202020204" pitchFamily="34" charset="0"/>
            </a:endParaRPr>
          </a:p>
        </p:txBody>
      </p:sp>
      <p:sp>
        <p:nvSpPr>
          <p:cNvPr id="15" name="Content Placeholder 1047">
            <a:extLst>
              <a:ext uri="{FF2B5EF4-FFF2-40B4-BE49-F238E27FC236}">
                <a16:creationId xmlns:a16="http://schemas.microsoft.com/office/drawing/2014/main" id="{4ECB64EE-FAD3-D581-65AA-716692DEEB1B}"/>
              </a:ext>
            </a:extLst>
          </p:cNvPr>
          <p:cNvSpPr txBox="1">
            <a:spLocks/>
          </p:cNvSpPr>
          <p:nvPr/>
        </p:nvSpPr>
        <p:spPr>
          <a:xfrm>
            <a:off x="1283970" y="5029130"/>
            <a:ext cx="9635042" cy="1597702"/>
          </a:xfrm>
          <a:prstGeom prst="rect">
            <a:avLst/>
          </a:prstGeom>
        </p:spPr>
        <p:txBody>
          <a:bodyPr vert="horz" lIns="91440" tIns="45720" rIns="91440" bIns="45720" rtlCol="0" anchor="b">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
                <a:srgbClr val="E8931A"/>
              </a:buClr>
              <a:buNone/>
              <a:defRPr/>
            </a:pPr>
            <a:r>
              <a:rPr lang="en-US" sz="1000">
                <a:solidFill>
                  <a:srgbClr val="3A3A3A"/>
                </a:solidFill>
              </a:rPr>
              <a:t>*According to ASCO/CAP criteria. †Including patients with PD-L1-low </a:t>
            </a:r>
            <a:r>
              <a:rPr lang="en-US" sz="1000" err="1">
                <a:solidFill>
                  <a:srgbClr val="3A3A3A"/>
                </a:solidFill>
              </a:rPr>
              <a:t>tumours</a:t>
            </a:r>
            <a:r>
              <a:rPr lang="en-US" sz="1000">
                <a:solidFill>
                  <a:srgbClr val="3A3A3A"/>
                </a:solidFill>
              </a:rPr>
              <a:t>, or patients with PD-L1-high </a:t>
            </a:r>
            <a:r>
              <a:rPr lang="en-US" sz="1000" err="1">
                <a:solidFill>
                  <a:srgbClr val="3A3A3A"/>
                </a:solidFill>
              </a:rPr>
              <a:t>tumours</a:t>
            </a:r>
            <a:r>
              <a:rPr lang="en-US" sz="1000">
                <a:solidFill>
                  <a:srgbClr val="3A3A3A"/>
                </a:solidFill>
              </a:rPr>
              <a:t> with (a) disease relapse after prior PD-(L)1 inhibitor therapy for early-stage breast cancer, (b) comorbidities precluding PD-(L)1 inhibitor therapy, or (c) no regulatory access to PD-(L)1 inhibitor therapy. ‡DFI defined as time between date of completion of treatment with curative intent and date of first documented local or distant disease recurrence. §Recruitment of patients with PD-L1-high </a:t>
            </a:r>
            <a:r>
              <a:rPr lang="en-US" sz="1000" err="1">
                <a:solidFill>
                  <a:srgbClr val="3A3A3A"/>
                </a:solidFill>
              </a:rPr>
              <a:t>tumours</a:t>
            </a:r>
            <a:r>
              <a:rPr lang="en-US" sz="1000">
                <a:solidFill>
                  <a:srgbClr val="3A3A3A"/>
                </a:solidFill>
              </a:rPr>
              <a:t> who would otherwise be eligible for pembrolizumab if regulatory access was available was capped at ~10% of </a:t>
            </a:r>
            <a:r>
              <a:rPr lang="en-US" sz="1000" dirty="0">
                <a:solidFill>
                  <a:srgbClr val="3A3A3A"/>
                </a:solidFill>
              </a:rPr>
              <a:t>randomized </a:t>
            </a:r>
            <a:r>
              <a:rPr lang="en-US" sz="1000">
                <a:solidFill>
                  <a:srgbClr val="3A3A3A"/>
                </a:solidFill>
              </a:rPr>
              <a:t>patients. </a:t>
            </a:r>
            <a:br>
              <a:rPr lang="en-US" sz="1000">
                <a:solidFill>
                  <a:srgbClr val="3A3A3A"/>
                </a:solidFill>
              </a:rPr>
            </a:br>
            <a:r>
              <a:rPr lang="en-US" sz="1000">
                <a:solidFill>
                  <a:srgbClr val="3A3A3A"/>
                </a:solidFill>
              </a:rPr>
              <a:t>Recruitment of patients with DFI 0–12 months was capped at ~20% of </a:t>
            </a:r>
            <a:r>
              <a:rPr lang="en-US" sz="1000" dirty="0">
                <a:solidFill>
                  <a:srgbClr val="3A3A3A"/>
                </a:solidFill>
              </a:rPr>
              <a:t>randomized</a:t>
            </a:r>
            <a:r>
              <a:rPr lang="en-US" sz="1000">
                <a:solidFill>
                  <a:srgbClr val="3A3A3A"/>
                </a:solidFill>
              </a:rPr>
              <a:t> patients. #If no prior taxane, or prior taxane in the (neo)adjuvant setting and DFI &gt;12 months: paclitaxel 80 mg/m2 IV, D1, 8, 15, Q3W, or nab-paclitaxel 100 mg/m2 IV, D1, 8, 15, Q4W; if prior taxane and DFI 0–12 months: capecitabine 1000 or 1250 mg/m2 orally twice daily, D1–14, Q3W (dose determined by standard institutional practice), or </a:t>
            </a:r>
            <a:r>
              <a:rPr lang="en-US" sz="1000" err="1">
                <a:solidFill>
                  <a:srgbClr val="3A3A3A"/>
                </a:solidFill>
              </a:rPr>
              <a:t>eribulin</a:t>
            </a:r>
            <a:r>
              <a:rPr lang="en-US" sz="1000">
                <a:solidFill>
                  <a:srgbClr val="3A3A3A"/>
                </a:solidFill>
              </a:rPr>
              <a:t> mesylate 1.4 mg/m2 / </a:t>
            </a:r>
            <a:r>
              <a:rPr lang="en-US" sz="1000" err="1">
                <a:solidFill>
                  <a:srgbClr val="3A3A3A"/>
                </a:solidFill>
              </a:rPr>
              <a:t>eribulin</a:t>
            </a:r>
            <a:r>
              <a:rPr lang="en-US" sz="1000">
                <a:solidFill>
                  <a:srgbClr val="3A3A3A"/>
                </a:solidFill>
              </a:rPr>
              <a:t> 1.23 mg/m2 IV, Day 1, 8, Q3W, or carboplatin AUC6 IV, D1, Q3W. </a:t>
            </a:r>
            <a:r>
              <a:rPr lang="en-US" sz="1000" err="1">
                <a:solidFill>
                  <a:srgbClr val="3A3A3A"/>
                </a:solidFill>
              </a:rPr>
              <a:t>ǁIn</a:t>
            </a:r>
            <a:r>
              <a:rPr lang="en-US" sz="1000">
                <a:solidFill>
                  <a:srgbClr val="3A3A3A"/>
                </a:solidFill>
              </a:rPr>
              <a:t> the Dato-</a:t>
            </a:r>
            <a:r>
              <a:rPr lang="en-US" sz="1000" err="1">
                <a:solidFill>
                  <a:srgbClr val="3A3A3A"/>
                </a:solidFill>
              </a:rPr>
              <a:t>DXd</a:t>
            </a:r>
            <a:r>
              <a:rPr lang="en-US" sz="1000">
                <a:solidFill>
                  <a:srgbClr val="3A3A3A"/>
                </a:solidFill>
              </a:rPr>
              <a:t> vs ICC arm, 65% vs 72% of patients received any subsequent therapy in any treatment line; 14% vs 30% received a subsequent ADC (</a:t>
            </a:r>
            <a:r>
              <a:rPr lang="en-US" sz="1000" err="1">
                <a:solidFill>
                  <a:srgbClr val="3A3A3A"/>
                </a:solidFill>
              </a:rPr>
              <a:t>sacituzumab</a:t>
            </a:r>
            <a:r>
              <a:rPr lang="en-US" sz="1000">
                <a:solidFill>
                  <a:srgbClr val="3A3A3A"/>
                </a:solidFill>
              </a:rPr>
              <a:t> </a:t>
            </a:r>
            <a:r>
              <a:rPr lang="en-US" sz="1000" err="1">
                <a:solidFill>
                  <a:srgbClr val="3A3A3A"/>
                </a:solidFill>
              </a:rPr>
              <a:t>govitecan</a:t>
            </a:r>
            <a:r>
              <a:rPr lang="en-US" sz="1000">
                <a:solidFill>
                  <a:srgbClr val="3A3A3A"/>
                </a:solidFill>
              </a:rPr>
              <a:t>, </a:t>
            </a:r>
            <a:r>
              <a:rPr lang="en-US" sz="1000" err="1">
                <a:solidFill>
                  <a:srgbClr val="3A3A3A"/>
                </a:solidFill>
              </a:rPr>
              <a:t>sacituzumab</a:t>
            </a:r>
            <a:r>
              <a:rPr lang="en-US" sz="1000">
                <a:solidFill>
                  <a:srgbClr val="3A3A3A"/>
                </a:solidFill>
              </a:rPr>
              <a:t> </a:t>
            </a:r>
            <a:r>
              <a:rPr lang="en-US" sz="1000" err="1">
                <a:solidFill>
                  <a:srgbClr val="3A3A3A"/>
                </a:solidFill>
              </a:rPr>
              <a:t>tirumotecan</a:t>
            </a:r>
            <a:r>
              <a:rPr lang="en-US" sz="1000">
                <a:solidFill>
                  <a:srgbClr val="3A3A3A"/>
                </a:solidFill>
              </a:rPr>
              <a:t>, trastuzumab deruxtecan).</a:t>
            </a:r>
          </a:p>
          <a:p>
            <a:pPr marL="0" marR="0" lvl="0" indent="0" algn="l" defTabSz="685800" rtl="0" eaLnBrk="1" fontAlgn="auto" latinLnBrk="0" hangingPunct="1">
              <a:lnSpc>
                <a:spcPct val="90000"/>
              </a:lnSpc>
              <a:spcBef>
                <a:spcPts val="750"/>
              </a:spcBef>
              <a:spcAft>
                <a:spcPts val="0"/>
              </a:spcAft>
              <a:buClr>
                <a:srgbClr val="E8931A"/>
              </a:buClr>
              <a:buSzTx/>
              <a:buFont typeface="Arial" panose="020B0604020202020204" pitchFamily="34" charset="0"/>
              <a:buNone/>
              <a:tabLst/>
              <a:defRPr/>
            </a:pP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Dent R, et al ESMO 2025. Abstract LBA21.</a:t>
            </a:r>
          </a:p>
        </p:txBody>
      </p:sp>
      <p:sp>
        <p:nvSpPr>
          <p:cNvPr id="2" name="Oval 1">
            <a:extLst>
              <a:ext uri="{FF2B5EF4-FFF2-40B4-BE49-F238E27FC236}">
                <a16:creationId xmlns:a16="http://schemas.microsoft.com/office/drawing/2014/main" id="{E9453E39-3E42-0E0A-C443-07C0F92D69E0}"/>
              </a:ext>
            </a:extLst>
          </p:cNvPr>
          <p:cNvSpPr/>
          <p:nvPr/>
        </p:nvSpPr>
        <p:spPr>
          <a:xfrm>
            <a:off x="4522051" y="2539592"/>
            <a:ext cx="611344" cy="61134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R</a:t>
            </a:r>
          </a:p>
          <a:p>
            <a:pPr algn="ctr"/>
            <a:r>
              <a:rPr lang="en-US" sz="1400"/>
              <a:t>1:1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56512-57A5-BEBC-6140-8F065AFE3C0C}"/>
              </a:ext>
            </a:extLst>
          </p:cNvPr>
          <p:cNvSpPr>
            <a:spLocks noGrp="1"/>
          </p:cNvSpPr>
          <p:nvPr>
            <p:ph type="title"/>
          </p:nvPr>
        </p:nvSpPr>
        <p:spPr/>
        <p:txBody>
          <a:bodyPr>
            <a:normAutofit fontScale="90000"/>
          </a:bodyPr>
          <a:lstStyle/>
          <a:p>
            <a:r>
              <a:rPr lang="en-US" dirty="0"/>
              <a:t>TROPION-Breast02: First-Line Dato-DXd in Locally Recurrent or Metastatic TNBC – PFS</a:t>
            </a:r>
          </a:p>
        </p:txBody>
      </p:sp>
      <p:pic>
        <p:nvPicPr>
          <p:cNvPr id="5" name="Picture 4">
            <a:extLst>
              <a:ext uri="{FF2B5EF4-FFF2-40B4-BE49-F238E27FC236}">
                <a16:creationId xmlns:a16="http://schemas.microsoft.com/office/drawing/2014/main" id="{583786DF-9318-3555-3382-34E237E9A18F}"/>
              </a:ext>
            </a:extLst>
          </p:cNvPr>
          <p:cNvPicPr>
            <a:picLocks noChangeAspect="1"/>
          </p:cNvPicPr>
          <p:nvPr/>
        </p:nvPicPr>
        <p:blipFill>
          <a:blip r:embed="rId3"/>
          <a:srcRect t="12385" b="13947"/>
          <a:stretch>
            <a:fillRect/>
          </a:stretch>
        </p:blipFill>
        <p:spPr>
          <a:xfrm>
            <a:off x="1283970" y="1373188"/>
            <a:ext cx="9647757" cy="3619665"/>
          </a:xfrm>
          <a:prstGeom prst="rect">
            <a:avLst/>
          </a:prstGeom>
        </p:spPr>
      </p:pic>
      <p:sp>
        <p:nvSpPr>
          <p:cNvPr id="6" name="Content Placeholder 1047">
            <a:extLst>
              <a:ext uri="{FF2B5EF4-FFF2-40B4-BE49-F238E27FC236}">
                <a16:creationId xmlns:a16="http://schemas.microsoft.com/office/drawing/2014/main" id="{59AEDBAC-F2F8-312B-C9EA-D67D773FA05C}"/>
              </a:ext>
            </a:extLst>
          </p:cNvPr>
          <p:cNvSpPr txBox="1">
            <a:spLocks/>
          </p:cNvSpPr>
          <p:nvPr/>
        </p:nvSpPr>
        <p:spPr>
          <a:xfrm>
            <a:off x="1283970" y="6382536"/>
            <a:ext cx="10591800" cy="24429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fontAlgn="auto">
              <a:spcAft>
                <a:spcPts val="0"/>
              </a:spcAft>
              <a:buClr>
                <a:srgbClr val="E8931A"/>
              </a:buClr>
              <a:buNone/>
              <a:defRPr/>
            </a:pPr>
            <a:r>
              <a:rPr lang="en-US" sz="1000" dirty="0"/>
              <a:t>Dent R, et al ESMO 2025. Abstract LBA21.</a:t>
            </a:r>
          </a:p>
        </p:txBody>
      </p:sp>
      <p:sp>
        <p:nvSpPr>
          <p:cNvPr id="3" name="Rectangle 2">
            <a:extLst>
              <a:ext uri="{FF2B5EF4-FFF2-40B4-BE49-F238E27FC236}">
                <a16:creationId xmlns:a16="http://schemas.microsoft.com/office/drawing/2014/main" id="{9AA550A3-DA33-4BB1-BDD7-705EEE221B78}"/>
              </a:ext>
            </a:extLst>
          </p:cNvPr>
          <p:cNvSpPr/>
          <p:nvPr/>
        </p:nvSpPr>
        <p:spPr>
          <a:xfrm>
            <a:off x="1054735" y="5129523"/>
            <a:ext cx="10082530" cy="68524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r>
              <a:rPr lang="en-US"/>
              <a:t>Dato-</a:t>
            </a:r>
            <a:r>
              <a:rPr lang="en-US" err="1"/>
              <a:t>DXd</a:t>
            </a:r>
            <a:r>
              <a:rPr lang="en-US"/>
              <a:t> demonstrated a statistically significant and clinically meaningful improvement in PFS compared with ICC, reducing the risk of progression or death by 43%</a:t>
            </a:r>
          </a:p>
        </p:txBody>
      </p:sp>
    </p:spTree>
    <p:extLst>
      <p:ext uri="{BB962C8B-B14F-4D97-AF65-F5344CB8AC3E}">
        <p14:creationId xmlns:p14="http://schemas.microsoft.com/office/powerpoint/2010/main" val="2023249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19A5F-4A00-77AF-653E-0FB62B94FB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D4E2FE-480D-34B9-D036-CB5BD1C3C93D}"/>
              </a:ext>
            </a:extLst>
          </p:cNvPr>
          <p:cNvSpPr>
            <a:spLocks noGrp="1"/>
          </p:cNvSpPr>
          <p:nvPr>
            <p:ph type="title"/>
          </p:nvPr>
        </p:nvSpPr>
        <p:spPr>
          <a:xfrm>
            <a:off x="1130642" y="2048532"/>
            <a:ext cx="9930715" cy="2252661"/>
          </a:xfrm>
        </p:spPr>
        <p:txBody>
          <a:bodyPr>
            <a:normAutofit fontScale="90000"/>
          </a:bodyPr>
          <a:lstStyle/>
          <a:p>
            <a:r>
              <a:rPr lang="en-US" dirty="0"/>
              <a:t>Setting the Stage: </a:t>
            </a:r>
            <a:br>
              <a:rPr lang="en-US" dirty="0"/>
            </a:br>
            <a:r>
              <a:rPr lang="en-US" dirty="0"/>
              <a:t>The Urgent Need for Innovation in </a:t>
            </a:r>
            <a:r>
              <a:rPr lang="en-US" dirty="0" err="1"/>
              <a:t>mBC</a:t>
            </a:r>
            <a:r>
              <a:rPr lang="en-US" dirty="0"/>
              <a:t> Treatment</a:t>
            </a:r>
          </a:p>
        </p:txBody>
      </p:sp>
    </p:spTree>
    <p:extLst>
      <p:ext uri="{BB962C8B-B14F-4D97-AF65-F5344CB8AC3E}">
        <p14:creationId xmlns:p14="http://schemas.microsoft.com/office/powerpoint/2010/main" val="4029774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F69A0-D221-1362-7A8B-6C4C6F275F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AAFF83-347F-636B-BEB0-817789B0F68D}"/>
              </a:ext>
            </a:extLst>
          </p:cNvPr>
          <p:cNvSpPr>
            <a:spLocks noGrp="1"/>
          </p:cNvSpPr>
          <p:nvPr>
            <p:ph type="title"/>
          </p:nvPr>
        </p:nvSpPr>
        <p:spPr/>
        <p:txBody>
          <a:bodyPr/>
          <a:lstStyle/>
          <a:p>
            <a:r>
              <a:rPr lang="en-US" dirty="0"/>
              <a:t>TROPION-Breast02: Overall Survival</a:t>
            </a:r>
          </a:p>
        </p:txBody>
      </p:sp>
      <p:sp>
        <p:nvSpPr>
          <p:cNvPr id="6" name="Content Placeholder 1047">
            <a:extLst>
              <a:ext uri="{FF2B5EF4-FFF2-40B4-BE49-F238E27FC236}">
                <a16:creationId xmlns:a16="http://schemas.microsoft.com/office/drawing/2014/main" id="{0C5A2806-ED16-8C92-0916-01FACBE1D902}"/>
              </a:ext>
            </a:extLst>
          </p:cNvPr>
          <p:cNvSpPr txBox="1">
            <a:spLocks/>
          </p:cNvSpPr>
          <p:nvPr/>
        </p:nvSpPr>
        <p:spPr>
          <a:xfrm>
            <a:off x="1283970" y="6382536"/>
            <a:ext cx="10591800" cy="68580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fontAlgn="auto">
              <a:spcAft>
                <a:spcPts val="0"/>
              </a:spcAft>
              <a:buClr>
                <a:srgbClr val="E8931A"/>
              </a:buClr>
              <a:buNone/>
              <a:defRPr/>
            </a:pPr>
            <a:r>
              <a:rPr lang="en-US" sz="900" dirty="0"/>
              <a:t>Dent R, et al ESMO 2025. Abstract LBA21.</a:t>
            </a:r>
          </a:p>
        </p:txBody>
      </p:sp>
      <p:pic>
        <p:nvPicPr>
          <p:cNvPr id="4" name="Picture 3">
            <a:extLst>
              <a:ext uri="{FF2B5EF4-FFF2-40B4-BE49-F238E27FC236}">
                <a16:creationId xmlns:a16="http://schemas.microsoft.com/office/drawing/2014/main" id="{A0FC568B-DAAA-1039-5B32-C352CF20BFDD}"/>
              </a:ext>
            </a:extLst>
          </p:cNvPr>
          <p:cNvPicPr>
            <a:picLocks noChangeAspect="1"/>
          </p:cNvPicPr>
          <p:nvPr/>
        </p:nvPicPr>
        <p:blipFill>
          <a:blip r:embed="rId3"/>
          <a:srcRect b="15315"/>
          <a:stretch>
            <a:fillRect/>
          </a:stretch>
        </p:blipFill>
        <p:spPr>
          <a:xfrm>
            <a:off x="1283970" y="1258889"/>
            <a:ext cx="9805478" cy="3789254"/>
          </a:xfrm>
          <a:prstGeom prst="rect">
            <a:avLst/>
          </a:prstGeom>
        </p:spPr>
      </p:pic>
      <p:sp>
        <p:nvSpPr>
          <p:cNvPr id="3" name="Rectangle 2">
            <a:extLst>
              <a:ext uri="{FF2B5EF4-FFF2-40B4-BE49-F238E27FC236}">
                <a16:creationId xmlns:a16="http://schemas.microsoft.com/office/drawing/2014/main" id="{26B5F9A7-7900-1C5C-195F-BF1DD03F555D}"/>
              </a:ext>
            </a:extLst>
          </p:cNvPr>
          <p:cNvSpPr/>
          <p:nvPr/>
        </p:nvSpPr>
        <p:spPr>
          <a:xfrm>
            <a:off x="1064082" y="5159414"/>
            <a:ext cx="10063836" cy="68524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r>
              <a:rPr lang="en-US"/>
              <a:t>Dato-Dd demonstrated a statistically significant and clinically meaningful improvement in OS compared with ICC, reducing the risk of death by 21%</a:t>
            </a:r>
          </a:p>
        </p:txBody>
      </p:sp>
    </p:spTree>
    <p:extLst>
      <p:ext uri="{BB962C8B-B14F-4D97-AF65-F5344CB8AC3E}">
        <p14:creationId xmlns:p14="http://schemas.microsoft.com/office/powerpoint/2010/main" val="4443790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307E6-BC6A-20DD-5BB6-EA5A0F3CB6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05E848-9610-75A8-4FEA-9A6FAB560F16}"/>
              </a:ext>
            </a:extLst>
          </p:cNvPr>
          <p:cNvSpPr>
            <a:spLocks noGrp="1"/>
          </p:cNvSpPr>
          <p:nvPr>
            <p:ph type="title"/>
          </p:nvPr>
        </p:nvSpPr>
        <p:spPr/>
        <p:txBody>
          <a:bodyPr>
            <a:normAutofit fontScale="90000"/>
          </a:bodyPr>
          <a:lstStyle/>
          <a:p>
            <a:r>
              <a:rPr lang="en-US" dirty="0"/>
              <a:t>TROPION-Breast02: Most Common TRAEs </a:t>
            </a:r>
            <a:br>
              <a:rPr lang="en-US"/>
            </a:br>
            <a:r>
              <a:rPr lang="en-US" dirty="0"/>
              <a:t>(≥15% of Patients)</a:t>
            </a:r>
          </a:p>
        </p:txBody>
      </p:sp>
      <p:sp>
        <p:nvSpPr>
          <p:cNvPr id="6" name="Content Placeholder 1047">
            <a:extLst>
              <a:ext uri="{FF2B5EF4-FFF2-40B4-BE49-F238E27FC236}">
                <a16:creationId xmlns:a16="http://schemas.microsoft.com/office/drawing/2014/main" id="{369EF3CA-76EB-DD7C-40BD-463CE1CB64C8}"/>
              </a:ext>
            </a:extLst>
          </p:cNvPr>
          <p:cNvSpPr txBox="1">
            <a:spLocks/>
          </p:cNvSpPr>
          <p:nvPr/>
        </p:nvSpPr>
        <p:spPr>
          <a:xfrm>
            <a:off x="1283970" y="6382536"/>
            <a:ext cx="10591800" cy="68580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
                <a:srgbClr val="E8931A"/>
              </a:buClr>
              <a:buSzTx/>
              <a:buFont typeface="Arial" panose="020B0604020202020204" pitchFamily="34" charset="0"/>
              <a:buNone/>
              <a:tabLst/>
              <a:defRPr/>
            </a:pPr>
            <a:r>
              <a:rPr lang="en-US" sz="900" dirty="0"/>
              <a:t>Dent R, et al ESMO 2025. Abstract LBA21.</a:t>
            </a:r>
            <a:endParaRPr kumimoji="0" lang="en-US" sz="9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BC071A65-8988-D9C4-952E-8E0E6B9281C1}"/>
              </a:ext>
            </a:extLst>
          </p:cNvPr>
          <p:cNvPicPr>
            <a:picLocks noChangeAspect="1"/>
          </p:cNvPicPr>
          <p:nvPr/>
        </p:nvPicPr>
        <p:blipFill>
          <a:blip r:embed="rId3"/>
          <a:stretch>
            <a:fillRect/>
          </a:stretch>
        </p:blipFill>
        <p:spPr>
          <a:xfrm>
            <a:off x="1122093" y="1418052"/>
            <a:ext cx="9947813" cy="4555310"/>
          </a:xfrm>
          <a:prstGeom prst="rect">
            <a:avLst/>
          </a:prstGeom>
        </p:spPr>
      </p:pic>
    </p:spTree>
    <p:extLst>
      <p:ext uri="{BB962C8B-B14F-4D97-AF65-F5344CB8AC3E}">
        <p14:creationId xmlns:p14="http://schemas.microsoft.com/office/powerpoint/2010/main" val="29285180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34E4C-2AD8-5395-FCCF-0D11DCD057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29A641-8098-74B8-FA65-0A8EFF9F2F28}"/>
              </a:ext>
            </a:extLst>
          </p:cNvPr>
          <p:cNvSpPr>
            <a:spLocks noGrp="1"/>
          </p:cNvSpPr>
          <p:nvPr>
            <p:ph type="title"/>
          </p:nvPr>
        </p:nvSpPr>
        <p:spPr/>
        <p:txBody>
          <a:bodyPr/>
          <a:lstStyle/>
          <a:p>
            <a:r>
              <a:rPr lang="en-US" dirty="0"/>
              <a:t>TROPION-Breast02: TRAEs for Dato-DXd</a:t>
            </a:r>
          </a:p>
        </p:txBody>
      </p:sp>
      <p:sp>
        <p:nvSpPr>
          <p:cNvPr id="6" name="Content Placeholder 1047">
            <a:extLst>
              <a:ext uri="{FF2B5EF4-FFF2-40B4-BE49-F238E27FC236}">
                <a16:creationId xmlns:a16="http://schemas.microsoft.com/office/drawing/2014/main" id="{E2A27DAB-A85D-3774-D611-6AFA091C549C}"/>
              </a:ext>
            </a:extLst>
          </p:cNvPr>
          <p:cNvSpPr txBox="1">
            <a:spLocks/>
          </p:cNvSpPr>
          <p:nvPr/>
        </p:nvSpPr>
        <p:spPr>
          <a:xfrm>
            <a:off x="1283970" y="6382536"/>
            <a:ext cx="10591800" cy="68580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fontAlgn="auto">
              <a:spcAft>
                <a:spcPts val="0"/>
              </a:spcAft>
              <a:buClr>
                <a:srgbClr val="E8931A"/>
              </a:buClr>
              <a:buNone/>
              <a:defRPr/>
            </a:pPr>
            <a:r>
              <a:rPr lang="en-US" sz="900" dirty="0"/>
              <a:t>Dent R, et al ESMO 2025. Abstract LBA21.</a:t>
            </a:r>
          </a:p>
        </p:txBody>
      </p:sp>
      <p:pic>
        <p:nvPicPr>
          <p:cNvPr id="4" name="Picture 3">
            <a:extLst>
              <a:ext uri="{FF2B5EF4-FFF2-40B4-BE49-F238E27FC236}">
                <a16:creationId xmlns:a16="http://schemas.microsoft.com/office/drawing/2014/main" id="{628D755D-3455-B321-F20E-235C8AAEE78F}"/>
              </a:ext>
            </a:extLst>
          </p:cNvPr>
          <p:cNvPicPr>
            <a:picLocks noChangeAspect="1"/>
          </p:cNvPicPr>
          <p:nvPr/>
        </p:nvPicPr>
        <p:blipFill>
          <a:blip r:embed="rId3"/>
          <a:srcRect t="1293"/>
          <a:stretch>
            <a:fillRect/>
          </a:stretch>
        </p:blipFill>
        <p:spPr>
          <a:xfrm>
            <a:off x="1186215" y="1323056"/>
            <a:ext cx="9819569" cy="4539388"/>
          </a:xfrm>
          <a:prstGeom prst="rect">
            <a:avLst/>
          </a:prstGeom>
        </p:spPr>
      </p:pic>
    </p:spTree>
    <p:extLst>
      <p:ext uri="{BB962C8B-B14F-4D97-AF65-F5344CB8AC3E}">
        <p14:creationId xmlns:p14="http://schemas.microsoft.com/office/powerpoint/2010/main" val="10099846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9E38C-9873-D92B-EE6B-BA737A15C949}"/>
              </a:ext>
            </a:extLst>
          </p:cNvPr>
          <p:cNvSpPr>
            <a:spLocks noGrp="1"/>
          </p:cNvSpPr>
          <p:nvPr>
            <p:ph type="title"/>
          </p:nvPr>
        </p:nvSpPr>
        <p:spPr/>
        <p:txBody>
          <a:bodyPr>
            <a:normAutofit fontScale="90000"/>
          </a:bodyPr>
          <a:lstStyle/>
          <a:p>
            <a:r>
              <a:rPr lang="en-US"/>
              <a:t>OptiTROP-Breast01: Sac-TMT in Previously Treated Locally Recurrent or Metastatic TNBC</a:t>
            </a:r>
          </a:p>
        </p:txBody>
      </p:sp>
      <p:sp>
        <p:nvSpPr>
          <p:cNvPr id="3" name="Content Placeholder 1047">
            <a:extLst>
              <a:ext uri="{FF2B5EF4-FFF2-40B4-BE49-F238E27FC236}">
                <a16:creationId xmlns:a16="http://schemas.microsoft.com/office/drawing/2014/main" id="{E984B14D-A0BE-6590-10EC-13008DD218D7}"/>
              </a:ext>
            </a:extLst>
          </p:cNvPr>
          <p:cNvSpPr txBox="1">
            <a:spLocks/>
          </p:cNvSpPr>
          <p:nvPr/>
        </p:nvSpPr>
        <p:spPr>
          <a:xfrm>
            <a:off x="1295400" y="6349428"/>
            <a:ext cx="10591800" cy="43315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
                <a:srgbClr val="E8931A"/>
              </a:buClr>
              <a:buSzTx/>
              <a:buFont typeface="Arial" panose="020B0604020202020204" pitchFamily="34" charset="0"/>
              <a:buNone/>
              <a:tabLst/>
              <a:defRPr/>
            </a:pP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Xu B, et al. </a:t>
            </a:r>
            <a:r>
              <a:rPr kumimoji="0" lang="en-US" sz="9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J Clin Oncol. </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2024;42(16_suppl):104.</a:t>
            </a:r>
          </a:p>
        </p:txBody>
      </p:sp>
      <p:cxnSp>
        <p:nvCxnSpPr>
          <p:cNvPr id="4" name="Straight Connector 3">
            <a:extLst>
              <a:ext uri="{FF2B5EF4-FFF2-40B4-BE49-F238E27FC236}">
                <a16:creationId xmlns:a16="http://schemas.microsoft.com/office/drawing/2014/main" id="{469D101A-6184-B54A-8516-FB894DC95326}"/>
              </a:ext>
            </a:extLst>
          </p:cNvPr>
          <p:cNvCxnSpPr>
            <a:cxnSpLocks/>
          </p:cNvCxnSpPr>
          <p:nvPr/>
        </p:nvCxnSpPr>
        <p:spPr>
          <a:xfrm flipV="1">
            <a:off x="4285257" y="2132784"/>
            <a:ext cx="0" cy="2966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B5CD844-D185-9F2C-758E-98D36A4317FC}"/>
              </a:ext>
            </a:extLst>
          </p:cNvPr>
          <p:cNvCxnSpPr>
            <a:cxnSpLocks/>
          </p:cNvCxnSpPr>
          <p:nvPr/>
        </p:nvCxnSpPr>
        <p:spPr>
          <a:xfrm flipV="1">
            <a:off x="4285257" y="3095880"/>
            <a:ext cx="0" cy="2966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4C1F0CD-1AF4-22D3-2D75-12AE3FBF7D1E}"/>
              </a:ext>
            </a:extLst>
          </p:cNvPr>
          <p:cNvSpPr txBox="1"/>
          <p:nvPr/>
        </p:nvSpPr>
        <p:spPr>
          <a:xfrm>
            <a:off x="727838" y="1516889"/>
            <a:ext cx="2812489" cy="2790508"/>
          </a:xfrm>
          <a:prstGeom prst="rect">
            <a:avLst/>
          </a:prstGeom>
          <a:solidFill>
            <a:schemeClr val="bg1"/>
          </a:solidFill>
          <a:ln w="28575">
            <a:solidFill>
              <a:schemeClr val="accent1"/>
            </a:solidFill>
          </a:ln>
        </p:spPr>
        <p:txBody>
          <a:bodyPr wrap="square" tIns="182880" bIns="182880" rtlCol="0">
            <a:spAutoFit/>
          </a:bodyPr>
          <a:lstStyle/>
          <a:p>
            <a:pPr>
              <a:spcAft>
                <a:spcPts val="400"/>
              </a:spcAft>
            </a:pPr>
            <a:r>
              <a:rPr lang="en-US" sz="1200" b="1">
                <a:solidFill>
                  <a:schemeClr val="bg2">
                    <a:lumMod val="10000"/>
                  </a:schemeClr>
                </a:solidFill>
              </a:rPr>
              <a:t>Patients with locally recurrent or metastatic TNBC</a:t>
            </a:r>
          </a:p>
          <a:p>
            <a:pPr marL="125413" indent="-125413">
              <a:spcAft>
                <a:spcPts val="400"/>
              </a:spcAft>
              <a:buFont typeface="Arial" panose="020B0604020202020204" pitchFamily="34" charset="0"/>
              <a:buChar char="•"/>
            </a:pPr>
            <a:r>
              <a:rPr lang="en-US" sz="1200">
                <a:solidFill>
                  <a:schemeClr val="bg2">
                    <a:lumMod val="10000"/>
                  </a:schemeClr>
                </a:solidFill>
              </a:rPr>
              <a:t>Relapsed or refractory to 2 or more prior chemotherapy regimens for unresectable, locally advanced or metastatic disease</a:t>
            </a:r>
          </a:p>
          <a:p>
            <a:pPr marL="125413" indent="-125413">
              <a:spcAft>
                <a:spcPts val="400"/>
              </a:spcAft>
              <a:buFont typeface="Arial" panose="020B0604020202020204" pitchFamily="34" charset="0"/>
              <a:buChar char="•"/>
            </a:pPr>
            <a:r>
              <a:rPr lang="en-US" sz="1200">
                <a:solidFill>
                  <a:schemeClr val="bg2">
                    <a:lumMod val="10000"/>
                  </a:schemeClr>
                </a:solidFill>
              </a:rPr>
              <a:t>For prior therapy, 1 could be in the (neo)adjuvant setting, provided progression occurred during treatment or within 12 months after treatment discontinuation</a:t>
            </a:r>
          </a:p>
          <a:p>
            <a:pPr marL="125413" indent="-125413">
              <a:spcAft>
                <a:spcPts val="400"/>
              </a:spcAft>
              <a:buFont typeface="Arial" panose="020B0604020202020204" pitchFamily="34" charset="0"/>
              <a:buChar char="•"/>
            </a:pPr>
            <a:r>
              <a:rPr lang="en-US" sz="1200">
                <a:solidFill>
                  <a:schemeClr val="bg2">
                    <a:lumMod val="10000"/>
                  </a:schemeClr>
                </a:solidFill>
              </a:rPr>
              <a:t>Received taxane(s) in any setting</a:t>
            </a:r>
          </a:p>
        </p:txBody>
      </p:sp>
      <p:sp>
        <p:nvSpPr>
          <p:cNvPr id="9" name="Oval 8">
            <a:extLst>
              <a:ext uri="{FF2B5EF4-FFF2-40B4-BE49-F238E27FC236}">
                <a16:creationId xmlns:a16="http://schemas.microsoft.com/office/drawing/2014/main" id="{3B83FAFB-5C8C-2BE7-24AF-2E9DDC28A29C}"/>
              </a:ext>
            </a:extLst>
          </p:cNvPr>
          <p:cNvSpPr/>
          <p:nvPr/>
        </p:nvSpPr>
        <p:spPr>
          <a:xfrm>
            <a:off x="3747645" y="2398823"/>
            <a:ext cx="754608" cy="75460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R</a:t>
            </a:r>
          </a:p>
          <a:p>
            <a:pPr algn="ctr"/>
            <a:r>
              <a:rPr lang="en-US" sz="1400"/>
              <a:t>1:1</a:t>
            </a:r>
          </a:p>
        </p:txBody>
      </p:sp>
      <p:sp>
        <p:nvSpPr>
          <p:cNvPr id="10" name="TextBox 9">
            <a:extLst>
              <a:ext uri="{FF2B5EF4-FFF2-40B4-BE49-F238E27FC236}">
                <a16:creationId xmlns:a16="http://schemas.microsoft.com/office/drawing/2014/main" id="{0BB4B927-279C-3E59-0959-B78937A89AE8}"/>
              </a:ext>
            </a:extLst>
          </p:cNvPr>
          <p:cNvSpPr txBox="1"/>
          <p:nvPr/>
        </p:nvSpPr>
        <p:spPr>
          <a:xfrm>
            <a:off x="4642443" y="1784002"/>
            <a:ext cx="2761387" cy="738664"/>
          </a:xfrm>
          <a:prstGeom prst="rect">
            <a:avLst/>
          </a:prstGeom>
          <a:solidFill>
            <a:srgbClr val="03826D"/>
          </a:solidFill>
          <a:ln w="28575">
            <a:noFill/>
          </a:ln>
        </p:spPr>
        <p:txBody>
          <a:bodyPr wrap="square" tIns="182880" bIns="182880" rtlCol="0">
            <a:spAutoFit/>
          </a:bodyPr>
          <a:lstStyle/>
          <a:p>
            <a:pPr algn="ctr"/>
            <a:r>
              <a:rPr lang="en-US" sz="1200" b="1">
                <a:solidFill>
                  <a:schemeClr val="bg1"/>
                </a:solidFill>
              </a:rPr>
              <a:t>Sac-TMT,</a:t>
            </a:r>
          </a:p>
          <a:p>
            <a:pPr algn="ctr"/>
            <a:r>
              <a:rPr lang="en-US" sz="1200" b="1">
                <a:solidFill>
                  <a:schemeClr val="bg1"/>
                </a:solidFill>
              </a:rPr>
              <a:t>5 mg/kg IV, every 2 weeks</a:t>
            </a:r>
            <a:endParaRPr lang="en-US" sz="1200">
              <a:solidFill>
                <a:schemeClr val="bg1"/>
              </a:solidFill>
            </a:endParaRPr>
          </a:p>
        </p:txBody>
      </p:sp>
      <p:sp>
        <p:nvSpPr>
          <p:cNvPr id="11" name="TextBox 10">
            <a:extLst>
              <a:ext uri="{FF2B5EF4-FFF2-40B4-BE49-F238E27FC236}">
                <a16:creationId xmlns:a16="http://schemas.microsoft.com/office/drawing/2014/main" id="{6C369DB6-AD11-BB1B-8361-1B18CBD0CA3F}"/>
              </a:ext>
            </a:extLst>
          </p:cNvPr>
          <p:cNvSpPr txBox="1"/>
          <p:nvPr/>
        </p:nvSpPr>
        <p:spPr>
          <a:xfrm>
            <a:off x="4642442" y="2788504"/>
            <a:ext cx="2761387" cy="1107996"/>
          </a:xfrm>
          <a:prstGeom prst="rect">
            <a:avLst/>
          </a:prstGeom>
          <a:solidFill>
            <a:srgbClr val="D9D9D9"/>
          </a:solidFill>
          <a:ln w="28575">
            <a:noFill/>
          </a:ln>
        </p:spPr>
        <p:txBody>
          <a:bodyPr wrap="square" tIns="182880" bIns="182880" rtlCol="0">
            <a:spAutoFit/>
          </a:bodyPr>
          <a:lstStyle/>
          <a:p>
            <a:pPr algn="ctr"/>
            <a:r>
              <a:rPr lang="en-US" sz="1200" b="1">
                <a:solidFill>
                  <a:schemeClr val="tx2"/>
                </a:solidFill>
              </a:rPr>
              <a:t>Physician's choice of chemotherapy: </a:t>
            </a:r>
            <a:r>
              <a:rPr lang="en-US" sz="1200" err="1">
                <a:solidFill>
                  <a:schemeClr val="tx2"/>
                </a:solidFill>
              </a:rPr>
              <a:t>eribulin</a:t>
            </a:r>
            <a:r>
              <a:rPr lang="en-US" sz="1200">
                <a:solidFill>
                  <a:schemeClr val="tx2"/>
                </a:solidFill>
              </a:rPr>
              <a:t>, capecitabine, gemcitabine, or vinorelbine</a:t>
            </a:r>
          </a:p>
        </p:txBody>
      </p:sp>
      <p:sp>
        <p:nvSpPr>
          <p:cNvPr id="12" name="TextBox 11">
            <a:extLst>
              <a:ext uri="{FF2B5EF4-FFF2-40B4-BE49-F238E27FC236}">
                <a16:creationId xmlns:a16="http://schemas.microsoft.com/office/drawing/2014/main" id="{07B45920-2B2C-148E-DE66-F5BA340A074E}"/>
              </a:ext>
            </a:extLst>
          </p:cNvPr>
          <p:cNvSpPr txBox="1"/>
          <p:nvPr/>
        </p:nvSpPr>
        <p:spPr>
          <a:xfrm>
            <a:off x="7672208" y="2070606"/>
            <a:ext cx="1796316" cy="1292662"/>
          </a:xfrm>
          <a:prstGeom prst="rect">
            <a:avLst/>
          </a:prstGeom>
          <a:solidFill>
            <a:schemeClr val="bg1"/>
          </a:solidFill>
          <a:ln w="28575">
            <a:solidFill>
              <a:schemeClr val="accent1"/>
            </a:solidFill>
          </a:ln>
        </p:spPr>
        <p:txBody>
          <a:bodyPr wrap="square" tIns="182880" bIns="182880" rtlCol="0">
            <a:spAutoFit/>
          </a:bodyPr>
          <a:lstStyle/>
          <a:p>
            <a:pPr algn="ctr"/>
            <a:r>
              <a:rPr lang="en-US" sz="1200" b="1">
                <a:solidFill>
                  <a:schemeClr val="bg2">
                    <a:lumMod val="10000"/>
                  </a:schemeClr>
                </a:solidFill>
              </a:rPr>
              <a:t>Treatment until disease progression, unacceptable toxicity or any other reason for discontinuation</a:t>
            </a:r>
          </a:p>
        </p:txBody>
      </p:sp>
      <p:cxnSp>
        <p:nvCxnSpPr>
          <p:cNvPr id="14" name="Straight Connector 13">
            <a:extLst>
              <a:ext uri="{FF2B5EF4-FFF2-40B4-BE49-F238E27FC236}">
                <a16:creationId xmlns:a16="http://schemas.microsoft.com/office/drawing/2014/main" id="{D685D840-583D-D688-D8A2-E931F9822736}"/>
              </a:ext>
            </a:extLst>
          </p:cNvPr>
          <p:cNvCxnSpPr>
            <a:cxnSpLocks/>
            <a:endCxn id="9" idx="2"/>
          </p:cNvCxnSpPr>
          <p:nvPr/>
        </p:nvCxnSpPr>
        <p:spPr>
          <a:xfrm>
            <a:off x="3538092" y="2776127"/>
            <a:ext cx="20955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5EC26DA-7238-D7D2-8B99-9352A3B344DE}"/>
              </a:ext>
            </a:extLst>
          </p:cNvPr>
          <p:cNvCxnSpPr>
            <a:cxnSpLocks/>
          </p:cNvCxnSpPr>
          <p:nvPr/>
        </p:nvCxnSpPr>
        <p:spPr>
          <a:xfrm flipH="1">
            <a:off x="4276240" y="3376670"/>
            <a:ext cx="366202" cy="0"/>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E9569E5-AB34-878B-2415-46578FB8EEAF}"/>
              </a:ext>
            </a:extLst>
          </p:cNvPr>
          <p:cNvCxnSpPr>
            <a:cxnSpLocks/>
          </p:cNvCxnSpPr>
          <p:nvPr/>
        </p:nvCxnSpPr>
        <p:spPr>
          <a:xfrm flipH="1">
            <a:off x="4276240" y="2147771"/>
            <a:ext cx="366202" cy="0"/>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FB8BD6-1D91-8FAE-10E4-9C6FEF67D3E8}"/>
              </a:ext>
            </a:extLst>
          </p:cNvPr>
          <p:cNvCxnSpPr>
            <a:cxnSpLocks/>
          </p:cNvCxnSpPr>
          <p:nvPr/>
        </p:nvCxnSpPr>
        <p:spPr>
          <a:xfrm flipH="1">
            <a:off x="7518842" y="2716937"/>
            <a:ext cx="183101" cy="0"/>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D85BD47-2F1A-DE8C-0A11-B22567A61D81}"/>
              </a:ext>
            </a:extLst>
          </p:cNvPr>
          <p:cNvCxnSpPr>
            <a:cxnSpLocks/>
          </p:cNvCxnSpPr>
          <p:nvPr/>
        </p:nvCxnSpPr>
        <p:spPr>
          <a:xfrm flipV="1">
            <a:off x="7517288" y="1935050"/>
            <a:ext cx="0" cy="15637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AB0CDDB-465C-6A67-A4F7-AFE6AEDF02B7}"/>
              </a:ext>
            </a:extLst>
          </p:cNvPr>
          <p:cNvCxnSpPr>
            <a:cxnSpLocks/>
          </p:cNvCxnSpPr>
          <p:nvPr/>
        </p:nvCxnSpPr>
        <p:spPr>
          <a:xfrm flipH="1">
            <a:off x="7394304" y="1936918"/>
            <a:ext cx="1372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D9D604E-EF02-6048-4AFB-DA72133C83F4}"/>
              </a:ext>
            </a:extLst>
          </p:cNvPr>
          <p:cNvCxnSpPr>
            <a:cxnSpLocks/>
          </p:cNvCxnSpPr>
          <p:nvPr/>
        </p:nvCxnSpPr>
        <p:spPr>
          <a:xfrm flipH="1">
            <a:off x="7394304" y="3500693"/>
            <a:ext cx="1372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64C7258-B6DD-D2B4-191D-E864181CF579}"/>
              </a:ext>
            </a:extLst>
          </p:cNvPr>
          <p:cNvCxnSpPr>
            <a:cxnSpLocks/>
          </p:cNvCxnSpPr>
          <p:nvPr/>
        </p:nvCxnSpPr>
        <p:spPr>
          <a:xfrm flipH="1">
            <a:off x="9468523" y="2716937"/>
            <a:ext cx="183101" cy="0"/>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F909E2A3-EEBA-2415-2CC2-760ED1142270}"/>
              </a:ext>
            </a:extLst>
          </p:cNvPr>
          <p:cNvSpPr txBox="1">
            <a:spLocks/>
          </p:cNvSpPr>
          <p:nvPr/>
        </p:nvSpPr>
        <p:spPr>
          <a:xfrm>
            <a:off x="1496702" y="4381397"/>
            <a:ext cx="4779361" cy="1412378"/>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n-US" sz="1400" b="1"/>
              <a:t>Stratification factors</a:t>
            </a:r>
          </a:p>
          <a:p>
            <a:pPr>
              <a:lnSpc>
                <a:spcPct val="100000"/>
              </a:lnSpc>
              <a:spcBef>
                <a:spcPts val="400"/>
              </a:spcBef>
            </a:pPr>
            <a:r>
              <a:rPr lang="en-US" sz="1400"/>
              <a:t>﻿Line of prior therapy (2-3 vs &gt;3)</a:t>
            </a:r>
          </a:p>
          <a:p>
            <a:pPr>
              <a:lnSpc>
                <a:spcPct val="100000"/>
              </a:lnSpc>
              <a:spcBef>
                <a:spcPts val="400"/>
              </a:spcBef>
            </a:pPr>
            <a:r>
              <a:rPr lang="en-US" sz="1400"/>
              <a:t>Presence of liver metastases (yes vs no)</a:t>
            </a:r>
          </a:p>
        </p:txBody>
      </p:sp>
      <p:sp>
        <p:nvSpPr>
          <p:cNvPr id="25" name="Pentagon 81">
            <a:extLst>
              <a:ext uri="{FF2B5EF4-FFF2-40B4-BE49-F238E27FC236}">
                <a16:creationId xmlns:a16="http://schemas.microsoft.com/office/drawing/2014/main" id="{6948531B-9150-DCE2-A652-16A0EB441C6C}"/>
              </a:ext>
            </a:extLst>
          </p:cNvPr>
          <p:cNvSpPr/>
          <p:nvPr/>
        </p:nvSpPr>
        <p:spPr>
          <a:xfrm>
            <a:off x="9655687" y="1793608"/>
            <a:ext cx="1781840" cy="1846659"/>
          </a:xfrm>
          <a:prstGeom prst="rect">
            <a:avLst/>
          </a:prstGeom>
          <a:solidFill>
            <a:schemeClr val="bg1"/>
          </a:solidFill>
          <a:ln w="28575">
            <a:solidFill>
              <a:schemeClr val="accent1"/>
            </a:solidFill>
          </a:ln>
        </p:spPr>
        <p:txBody>
          <a:bodyPr wrap="square" lIns="182880" tIns="182880" bIns="182880" rtlCol="0">
            <a:spAutoFit/>
          </a:bodyPr>
          <a:lstStyle/>
          <a:p>
            <a:r>
              <a:rPr lang="en-US" sz="1200" b="1" u="sng" err="1">
                <a:solidFill>
                  <a:schemeClr val="bg2">
                    <a:lumMod val="10000"/>
                  </a:schemeClr>
                </a:solidFill>
              </a:rPr>
              <a:t>Endpoints</a:t>
            </a:r>
            <a:r>
              <a:rPr lang="en-US" sz="1200" b="1" u="sng" baseline="30000" err="1">
                <a:solidFill>
                  <a:schemeClr val="bg2">
                    <a:lumMod val="10000"/>
                  </a:schemeClr>
                </a:solidFill>
              </a:rPr>
              <a:t>a</a:t>
            </a:r>
            <a:endParaRPr lang="en-US" sz="1200" b="1" u="sng">
              <a:solidFill>
                <a:schemeClr val="bg2">
                  <a:lumMod val="10000"/>
                </a:schemeClr>
              </a:solidFill>
            </a:endParaRPr>
          </a:p>
          <a:p>
            <a:r>
              <a:rPr lang="en-US" sz="1200" b="1">
                <a:solidFill>
                  <a:schemeClr val="bg2">
                    <a:lumMod val="10000"/>
                  </a:schemeClr>
                </a:solidFill>
              </a:rPr>
              <a:t>Primary</a:t>
            </a:r>
          </a:p>
          <a:p>
            <a:pPr marL="171450" indent="-171450">
              <a:buFont typeface="Arial" panose="020B0604020202020204" pitchFamily="34" charset="0"/>
              <a:buChar char="•"/>
            </a:pPr>
            <a:r>
              <a:rPr lang="en-US" sz="1200">
                <a:solidFill>
                  <a:schemeClr val="bg2">
                    <a:lumMod val="10000"/>
                  </a:schemeClr>
                </a:solidFill>
              </a:rPr>
              <a:t>PFS by BICR</a:t>
            </a:r>
            <a:endParaRPr lang="en-US" sz="1200" b="1">
              <a:solidFill>
                <a:schemeClr val="bg2">
                  <a:lumMod val="10000"/>
                </a:schemeClr>
              </a:solidFill>
            </a:endParaRPr>
          </a:p>
          <a:p>
            <a:r>
              <a:rPr lang="en-US" sz="1200" b="1">
                <a:solidFill>
                  <a:schemeClr val="bg2">
                    <a:lumMod val="10000"/>
                  </a:schemeClr>
                </a:solidFill>
              </a:rPr>
              <a:t>Secondary</a:t>
            </a:r>
          </a:p>
          <a:p>
            <a:pPr marL="171450" indent="-171450">
              <a:buFont typeface="Arial" panose="020B0604020202020204" pitchFamily="34" charset="0"/>
              <a:buChar char="•"/>
            </a:pPr>
            <a:r>
              <a:rPr lang="en-US" sz="1200">
                <a:solidFill>
                  <a:schemeClr val="bg2">
                    <a:lumMod val="10000"/>
                  </a:schemeClr>
                </a:solidFill>
              </a:rPr>
              <a:t>OS</a:t>
            </a:r>
          </a:p>
          <a:p>
            <a:pPr marL="171450" indent="-171450">
              <a:buFont typeface="Arial" panose="020B0604020202020204" pitchFamily="34" charset="0"/>
              <a:buChar char="•"/>
            </a:pPr>
            <a:r>
              <a:rPr lang="en-US" sz="1200">
                <a:solidFill>
                  <a:schemeClr val="bg2">
                    <a:lumMod val="10000"/>
                  </a:schemeClr>
                </a:solidFill>
              </a:rPr>
              <a:t>PFS by investigator assessment</a:t>
            </a:r>
          </a:p>
          <a:p>
            <a:pPr marL="171450" indent="-171450">
              <a:buFont typeface="Arial" panose="020B0604020202020204" pitchFamily="34" charset="0"/>
              <a:buChar char="•"/>
            </a:pPr>
            <a:r>
              <a:rPr lang="en-US" sz="1200">
                <a:solidFill>
                  <a:schemeClr val="bg2">
                    <a:lumMod val="10000"/>
                  </a:schemeClr>
                </a:solidFill>
              </a:rPr>
              <a:t>ORR, DOR</a:t>
            </a:r>
          </a:p>
        </p:txBody>
      </p:sp>
      <p:sp>
        <p:nvSpPr>
          <p:cNvPr id="28" name="Content Placeholder 2">
            <a:extLst>
              <a:ext uri="{FF2B5EF4-FFF2-40B4-BE49-F238E27FC236}">
                <a16:creationId xmlns:a16="http://schemas.microsoft.com/office/drawing/2014/main" id="{5FC3C598-9FA0-343D-BB9B-A765D7CE2CE8}"/>
              </a:ext>
            </a:extLst>
          </p:cNvPr>
          <p:cNvSpPr txBox="1">
            <a:spLocks/>
          </p:cNvSpPr>
          <p:nvPr/>
        </p:nvSpPr>
        <p:spPr>
          <a:xfrm>
            <a:off x="5241012" y="4387661"/>
            <a:ext cx="3576147" cy="1412378"/>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n-US" sz="1400" b="1"/>
              <a:t>Tumor assessment</a:t>
            </a:r>
          </a:p>
          <a:p>
            <a:pPr>
              <a:lnSpc>
                <a:spcPct val="100000"/>
              </a:lnSpc>
              <a:spcBef>
                <a:spcPts val="400"/>
              </a:spcBef>
            </a:pPr>
            <a:r>
              <a:rPr lang="en-US" sz="1400"/>
              <a:t>Every 6 weeks for the first year and every 12 weeks afterward.</a:t>
            </a:r>
          </a:p>
        </p:txBody>
      </p:sp>
    </p:spTree>
    <p:extLst>
      <p:ext uri="{BB962C8B-B14F-4D97-AF65-F5344CB8AC3E}">
        <p14:creationId xmlns:p14="http://schemas.microsoft.com/office/powerpoint/2010/main" val="18816739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A0EFC-E745-3864-ADC2-B0761FDBE91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6D8F8C6-AE79-921B-CED5-B176B81B1B17}"/>
              </a:ext>
            </a:extLst>
          </p:cNvPr>
          <p:cNvPicPr>
            <a:picLocks noChangeAspect="1"/>
          </p:cNvPicPr>
          <p:nvPr/>
        </p:nvPicPr>
        <p:blipFill>
          <a:blip r:embed="rId3"/>
          <a:stretch>
            <a:fillRect/>
          </a:stretch>
        </p:blipFill>
        <p:spPr>
          <a:xfrm>
            <a:off x="1018194" y="1323730"/>
            <a:ext cx="10155612" cy="4597956"/>
          </a:xfrm>
          <a:prstGeom prst="rect">
            <a:avLst/>
          </a:prstGeom>
        </p:spPr>
      </p:pic>
      <p:sp>
        <p:nvSpPr>
          <p:cNvPr id="2" name="Title 1">
            <a:extLst>
              <a:ext uri="{FF2B5EF4-FFF2-40B4-BE49-F238E27FC236}">
                <a16:creationId xmlns:a16="http://schemas.microsoft.com/office/drawing/2014/main" id="{86138F85-32A4-EB52-E273-F7106B686EA6}"/>
              </a:ext>
            </a:extLst>
          </p:cNvPr>
          <p:cNvSpPr>
            <a:spLocks noGrp="1"/>
          </p:cNvSpPr>
          <p:nvPr>
            <p:ph type="title"/>
          </p:nvPr>
        </p:nvSpPr>
        <p:spPr/>
        <p:txBody>
          <a:bodyPr>
            <a:normAutofit fontScale="90000"/>
          </a:bodyPr>
          <a:lstStyle/>
          <a:p>
            <a:r>
              <a:rPr lang="en-US"/>
              <a:t>OptiTROP-Breast01: PFS by BICR (Final Analysis)</a:t>
            </a:r>
          </a:p>
        </p:txBody>
      </p:sp>
      <p:sp>
        <p:nvSpPr>
          <p:cNvPr id="4" name="Content Placeholder 1047">
            <a:extLst>
              <a:ext uri="{FF2B5EF4-FFF2-40B4-BE49-F238E27FC236}">
                <a16:creationId xmlns:a16="http://schemas.microsoft.com/office/drawing/2014/main" id="{01FD4A3F-5330-8288-8599-F0D2955595B6}"/>
              </a:ext>
            </a:extLst>
          </p:cNvPr>
          <p:cNvSpPr txBox="1">
            <a:spLocks/>
          </p:cNvSpPr>
          <p:nvPr/>
        </p:nvSpPr>
        <p:spPr>
          <a:xfrm>
            <a:off x="1371600" y="6400800"/>
            <a:ext cx="10591800" cy="35326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
                <a:srgbClr val="E8931A"/>
              </a:buClr>
              <a:buSzTx/>
              <a:buFont typeface="Arial" panose="020B0604020202020204" pitchFamily="34" charset="0"/>
              <a:buNone/>
              <a:tabLst/>
              <a:defRPr/>
            </a:pP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Xu B, et al. </a:t>
            </a:r>
            <a:r>
              <a:rPr kumimoji="0" lang="en-US" sz="10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J Clin Oncol. </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2024;42(16_suppl):104.</a:t>
            </a:r>
          </a:p>
        </p:txBody>
      </p:sp>
    </p:spTree>
    <p:extLst>
      <p:ext uri="{BB962C8B-B14F-4D97-AF65-F5344CB8AC3E}">
        <p14:creationId xmlns:p14="http://schemas.microsoft.com/office/powerpoint/2010/main" val="9652659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CB833-3623-7932-04F3-C637F45F0885}"/>
              </a:ext>
            </a:extLst>
          </p:cNvPr>
          <p:cNvSpPr>
            <a:spLocks noGrp="1"/>
          </p:cNvSpPr>
          <p:nvPr>
            <p:ph type="title"/>
          </p:nvPr>
        </p:nvSpPr>
        <p:spPr>
          <a:xfrm>
            <a:off x="838200" y="365125"/>
            <a:ext cx="10515600" cy="868363"/>
          </a:xfrm>
        </p:spPr>
        <p:txBody>
          <a:bodyPr>
            <a:normAutofit fontScale="90000"/>
          </a:bodyPr>
          <a:lstStyle/>
          <a:p>
            <a:r>
              <a:rPr lang="en-US"/>
              <a:t>OptiTROP-Breast01: Tumor Response and Best Change in Target Lesions by BICR</a:t>
            </a:r>
          </a:p>
        </p:txBody>
      </p:sp>
      <p:sp>
        <p:nvSpPr>
          <p:cNvPr id="5" name="Content Placeholder 4">
            <a:extLst>
              <a:ext uri="{FF2B5EF4-FFF2-40B4-BE49-F238E27FC236}">
                <a16:creationId xmlns:a16="http://schemas.microsoft.com/office/drawing/2014/main" id="{7615ABD1-7513-DD2E-C8CC-2913EE2F54BF}"/>
              </a:ext>
            </a:extLst>
          </p:cNvPr>
          <p:cNvSpPr>
            <a:spLocks noGrp="1"/>
          </p:cNvSpPr>
          <p:nvPr>
            <p:ph idx="1"/>
          </p:nvPr>
        </p:nvSpPr>
        <p:spPr>
          <a:xfrm>
            <a:off x="838200" y="1331283"/>
            <a:ext cx="10515600" cy="4518799"/>
          </a:xfrm>
        </p:spPr>
        <p:txBody>
          <a:bodyPr/>
          <a:lstStyle/>
          <a:p>
            <a:pPr>
              <a:lnSpc>
                <a:spcPct val="100000"/>
              </a:lnSpc>
            </a:pPr>
            <a:r>
              <a:rPr lang="en-US"/>
              <a:t>In the overall population, the difference in ORR was 33.1% </a:t>
            </a:r>
            <a:br>
              <a:rPr lang="en-US"/>
            </a:br>
            <a:r>
              <a:rPr lang="en-US"/>
              <a:t>(95% GI: 23.0, 43.2) favoring sac-TMT (P &lt; 0.00001).</a:t>
            </a:r>
          </a:p>
          <a:p>
            <a:pPr>
              <a:lnSpc>
                <a:spcPct val="100000"/>
              </a:lnSpc>
            </a:pPr>
            <a:r>
              <a:rPr lang="en-US"/>
              <a:t>Median DOR was 7.1 </a:t>
            </a:r>
            <a:r>
              <a:rPr lang="en-US" err="1"/>
              <a:t>mo</a:t>
            </a:r>
            <a:r>
              <a:rPr lang="en-US"/>
              <a:t> with sac-TMT and 3.0 </a:t>
            </a:r>
            <a:r>
              <a:rPr lang="en-US" err="1"/>
              <a:t>mo</a:t>
            </a:r>
            <a:r>
              <a:rPr lang="en-US"/>
              <a:t> with chemotherapy (HR 0.50; 95% Cl 0.22, 1.13).</a:t>
            </a:r>
          </a:p>
          <a:p>
            <a:pPr>
              <a:lnSpc>
                <a:spcPct val="100000"/>
              </a:lnSpc>
            </a:pPr>
            <a:endParaRPr lang="en-US"/>
          </a:p>
        </p:txBody>
      </p:sp>
      <p:sp>
        <p:nvSpPr>
          <p:cNvPr id="6" name="TextBox 5">
            <a:extLst>
              <a:ext uri="{FF2B5EF4-FFF2-40B4-BE49-F238E27FC236}">
                <a16:creationId xmlns:a16="http://schemas.microsoft.com/office/drawing/2014/main" id="{EDED1E4B-8DA3-5A0C-6443-D37D0E0A52B0}"/>
              </a:ext>
            </a:extLst>
          </p:cNvPr>
          <p:cNvSpPr txBox="1"/>
          <p:nvPr/>
        </p:nvSpPr>
        <p:spPr>
          <a:xfrm>
            <a:off x="13019281" y="7598364"/>
            <a:ext cx="9562698" cy="369332"/>
          </a:xfrm>
          <a:prstGeom prst="rect">
            <a:avLst/>
          </a:prstGeom>
          <a:noFill/>
        </p:spPr>
        <p:txBody>
          <a:bodyPr wrap="square">
            <a:spAutoFit/>
          </a:bodyPr>
          <a:lstStyle/>
          <a:p>
            <a:pPr>
              <a:buNone/>
            </a:pPr>
            <a:r>
              <a:rPr lang="en-US">
                <a:solidFill>
                  <a:schemeClr val="bg2">
                    <a:lumMod val="10000"/>
                  </a:schemeClr>
                </a:solidFill>
                <a:effectLst/>
                <a:latin typeface="Helvetica" pitchFamily="2" charset="0"/>
              </a:rPr>
              <a:t>Sac-TMT ORR: 45.4%</a:t>
            </a:r>
          </a:p>
        </p:txBody>
      </p:sp>
      <p:sp>
        <p:nvSpPr>
          <p:cNvPr id="7" name="TextBox 6">
            <a:extLst>
              <a:ext uri="{FF2B5EF4-FFF2-40B4-BE49-F238E27FC236}">
                <a16:creationId xmlns:a16="http://schemas.microsoft.com/office/drawing/2014/main" id="{15761062-30A6-31B2-6DB8-67846110CFE5}"/>
              </a:ext>
            </a:extLst>
          </p:cNvPr>
          <p:cNvSpPr txBox="1"/>
          <p:nvPr/>
        </p:nvSpPr>
        <p:spPr>
          <a:xfrm>
            <a:off x="13019281" y="8128716"/>
            <a:ext cx="9562698" cy="369332"/>
          </a:xfrm>
          <a:prstGeom prst="rect">
            <a:avLst/>
          </a:prstGeom>
          <a:noFill/>
        </p:spPr>
        <p:txBody>
          <a:bodyPr wrap="square">
            <a:spAutoFit/>
          </a:bodyPr>
          <a:lstStyle/>
          <a:p>
            <a:r>
              <a:rPr lang="en-US">
                <a:solidFill>
                  <a:schemeClr val="bg2">
                    <a:lumMod val="10000"/>
                  </a:schemeClr>
                </a:solidFill>
              </a:rPr>
              <a:t>High TROP2 expression</a:t>
            </a:r>
          </a:p>
        </p:txBody>
      </p:sp>
      <p:sp>
        <p:nvSpPr>
          <p:cNvPr id="8" name="TextBox 7">
            <a:extLst>
              <a:ext uri="{FF2B5EF4-FFF2-40B4-BE49-F238E27FC236}">
                <a16:creationId xmlns:a16="http://schemas.microsoft.com/office/drawing/2014/main" id="{1F88AD26-3A17-2D76-E27F-2AFD9D6BC51A}"/>
              </a:ext>
            </a:extLst>
          </p:cNvPr>
          <p:cNvSpPr txBox="1"/>
          <p:nvPr/>
        </p:nvSpPr>
        <p:spPr>
          <a:xfrm>
            <a:off x="13019281" y="9174180"/>
            <a:ext cx="9562698" cy="369332"/>
          </a:xfrm>
          <a:prstGeom prst="rect">
            <a:avLst/>
          </a:prstGeom>
          <a:noFill/>
        </p:spPr>
        <p:txBody>
          <a:bodyPr wrap="square">
            <a:spAutoFit/>
          </a:bodyPr>
          <a:lstStyle/>
          <a:p>
            <a:r>
              <a:rPr lang="en-US">
                <a:solidFill>
                  <a:schemeClr val="bg2">
                    <a:lumMod val="10000"/>
                  </a:schemeClr>
                </a:solidFill>
              </a:rPr>
              <a:t>Low/medium TROP2 expression</a:t>
            </a:r>
          </a:p>
        </p:txBody>
      </p:sp>
      <p:sp>
        <p:nvSpPr>
          <p:cNvPr id="10" name="TextBox 9">
            <a:extLst>
              <a:ext uri="{FF2B5EF4-FFF2-40B4-BE49-F238E27FC236}">
                <a16:creationId xmlns:a16="http://schemas.microsoft.com/office/drawing/2014/main" id="{F8298D53-3260-4D29-6C8C-0CE213A08304}"/>
              </a:ext>
            </a:extLst>
          </p:cNvPr>
          <p:cNvSpPr txBox="1"/>
          <p:nvPr/>
        </p:nvSpPr>
        <p:spPr>
          <a:xfrm>
            <a:off x="13019281" y="10583880"/>
            <a:ext cx="9562698" cy="369332"/>
          </a:xfrm>
          <a:prstGeom prst="rect">
            <a:avLst/>
          </a:prstGeom>
          <a:noFill/>
        </p:spPr>
        <p:txBody>
          <a:bodyPr wrap="square">
            <a:spAutoFit/>
          </a:bodyPr>
          <a:lstStyle/>
          <a:p>
            <a:r>
              <a:rPr lang="en-US">
                <a:solidFill>
                  <a:schemeClr val="bg2">
                    <a:lumMod val="10000"/>
                  </a:schemeClr>
                </a:solidFill>
              </a:rPr>
              <a:t>Data cutoff: Nov 30, 2023; the protocol-specified final analysis of PFS.</a:t>
            </a:r>
          </a:p>
        </p:txBody>
      </p:sp>
      <p:sp>
        <p:nvSpPr>
          <p:cNvPr id="11" name="Content Placeholder 1047">
            <a:extLst>
              <a:ext uri="{FF2B5EF4-FFF2-40B4-BE49-F238E27FC236}">
                <a16:creationId xmlns:a16="http://schemas.microsoft.com/office/drawing/2014/main" id="{05F74D47-ADB0-D228-72F7-8004200A4C22}"/>
              </a:ext>
            </a:extLst>
          </p:cNvPr>
          <p:cNvSpPr txBox="1">
            <a:spLocks/>
          </p:cNvSpPr>
          <p:nvPr/>
        </p:nvSpPr>
        <p:spPr>
          <a:xfrm>
            <a:off x="1295400" y="6349428"/>
            <a:ext cx="10591800" cy="43315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
                <a:srgbClr val="E8931A"/>
              </a:buClr>
              <a:buSzTx/>
              <a:buFont typeface="Arial" panose="020B0604020202020204" pitchFamily="34" charset="0"/>
              <a:buNone/>
              <a:tabLst/>
              <a:defRPr/>
            </a:pP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Xu B, et al. </a:t>
            </a:r>
            <a:r>
              <a:rPr kumimoji="0" lang="en-US" sz="9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J Clin Oncol. </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2024;42(16_suppl):104.</a:t>
            </a:r>
          </a:p>
        </p:txBody>
      </p:sp>
    </p:spTree>
    <p:extLst>
      <p:ext uri="{BB962C8B-B14F-4D97-AF65-F5344CB8AC3E}">
        <p14:creationId xmlns:p14="http://schemas.microsoft.com/office/powerpoint/2010/main" val="35876675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9D848-56F7-6DA6-D8FE-10AD543D2CBB}"/>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79A51FD7-DAFE-C4FC-E7CE-416BB4154B45}"/>
              </a:ext>
            </a:extLst>
          </p:cNvPr>
          <p:cNvSpPr>
            <a:spLocks noGrp="1"/>
          </p:cNvSpPr>
          <p:nvPr>
            <p:ph type="title"/>
          </p:nvPr>
        </p:nvSpPr>
        <p:spPr>
          <a:xfrm>
            <a:off x="838199" y="101658"/>
            <a:ext cx="9844221" cy="1321785"/>
          </a:xfrm>
        </p:spPr>
        <p:txBody>
          <a:bodyPr>
            <a:normAutofit/>
          </a:bodyPr>
          <a:lstStyle/>
          <a:p>
            <a:r>
              <a:rPr lang="en-US" dirty="0"/>
              <a:t>NCCN Guidelines: Recurrent Unresectable or Stage IV TNBC</a:t>
            </a:r>
          </a:p>
        </p:txBody>
      </p:sp>
      <p:sp>
        <p:nvSpPr>
          <p:cNvPr id="2" name="Footer Placeholder 8">
            <a:extLst>
              <a:ext uri="{FF2B5EF4-FFF2-40B4-BE49-F238E27FC236}">
                <a16:creationId xmlns:a16="http://schemas.microsoft.com/office/drawing/2014/main" id="{1C47E8AD-3A30-9FCC-F34C-C2EA0F403C98}"/>
              </a:ext>
            </a:extLst>
          </p:cNvPr>
          <p:cNvSpPr>
            <a:spLocks noGrp="1"/>
          </p:cNvSpPr>
          <p:nvPr>
            <p:ph type="ftr" sz="quarter" idx="3"/>
          </p:nvPr>
        </p:nvSpPr>
        <p:spPr>
          <a:xfrm>
            <a:off x="1458907" y="6485117"/>
            <a:ext cx="9223513" cy="329041"/>
          </a:xfrm>
        </p:spPr>
        <p:txBody>
          <a:bodyPr anchor="b"/>
          <a:lstStyle>
            <a:lvl1pPr algn="l">
              <a:defRPr sz="900"/>
            </a:lvl1pPr>
          </a:lstStyle>
          <a:p>
            <a:pPr lvl="0"/>
            <a:r>
              <a:rPr lang="en-US" dirty="0">
                <a:solidFill>
                  <a:schemeClr val="tx1"/>
                </a:solidFill>
              </a:rPr>
              <a:t>NCCN Guidelines. Invasive Breast Cancer (Version 2.2026). NCCN.org.​</a:t>
            </a:r>
          </a:p>
          <a:p>
            <a:pPr lvl="0"/>
            <a:endParaRPr lang="en-US" dirty="0">
              <a:solidFill>
                <a:schemeClr val="tx1"/>
              </a:solidFill>
            </a:endParaRPr>
          </a:p>
        </p:txBody>
      </p:sp>
      <p:graphicFrame>
        <p:nvGraphicFramePr>
          <p:cNvPr id="6" name="Content Placeholder 5">
            <a:extLst>
              <a:ext uri="{FF2B5EF4-FFF2-40B4-BE49-F238E27FC236}">
                <a16:creationId xmlns:a16="http://schemas.microsoft.com/office/drawing/2014/main" id="{A89AADB0-D452-9E34-5D01-058ADBEF1EB8}"/>
              </a:ext>
            </a:extLst>
          </p:cNvPr>
          <p:cNvGraphicFramePr>
            <a:graphicFrameLocks noGrp="1"/>
          </p:cNvGraphicFramePr>
          <p:nvPr>
            <p:ph idx="1"/>
            <p:extLst>
              <p:ext uri="{D42A27DB-BD31-4B8C-83A1-F6EECF244321}">
                <p14:modId xmlns:p14="http://schemas.microsoft.com/office/powerpoint/2010/main" val="3723870248"/>
              </p:ext>
            </p:extLst>
          </p:nvPr>
        </p:nvGraphicFramePr>
        <p:xfrm>
          <a:off x="409627" y="1309143"/>
          <a:ext cx="11323575" cy="4586272"/>
        </p:xfrm>
        <a:graphic>
          <a:graphicData uri="http://schemas.openxmlformats.org/drawingml/2006/table">
            <a:tbl>
              <a:tblPr firstRow="1" firstCol="1" bandRow="1">
                <a:tableStyleId>{5C22544A-7EE6-4342-B048-85BDC9FD1C3A}</a:tableStyleId>
              </a:tblPr>
              <a:tblGrid>
                <a:gridCol w="1657510">
                  <a:extLst>
                    <a:ext uri="{9D8B030D-6E8A-4147-A177-3AD203B41FA5}">
                      <a16:colId xmlns:a16="http://schemas.microsoft.com/office/drawing/2014/main" val="1276428826"/>
                    </a:ext>
                  </a:extLst>
                </a:gridCol>
                <a:gridCol w="3849122">
                  <a:extLst>
                    <a:ext uri="{9D8B030D-6E8A-4147-A177-3AD203B41FA5}">
                      <a16:colId xmlns:a16="http://schemas.microsoft.com/office/drawing/2014/main" val="2232972561"/>
                    </a:ext>
                  </a:extLst>
                </a:gridCol>
                <a:gridCol w="5816943">
                  <a:extLst>
                    <a:ext uri="{9D8B030D-6E8A-4147-A177-3AD203B41FA5}">
                      <a16:colId xmlns:a16="http://schemas.microsoft.com/office/drawing/2014/main" val="4091479639"/>
                    </a:ext>
                  </a:extLst>
                </a:gridCol>
              </a:tblGrid>
              <a:tr h="299694">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HR-Negative and HER2-Negative (Triple-Negative Breast Cancer)</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84975682"/>
                  </a:ext>
                </a:extLst>
              </a:tr>
              <a:tr h="410512">
                <a:tc rowSpan="7">
                  <a:txBody>
                    <a:bodyPr/>
                    <a:lstStyle/>
                    <a:p>
                      <a:r>
                        <a:rPr lang="en-US" sz="1600"/>
                        <a:t>First-line</a:t>
                      </a:r>
                    </a:p>
                  </a:txBody>
                  <a:tcPr/>
                </a:tc>
                <a:tc rowSpan="2">
                  <a:txBody>
                    <a:bodyPr/>
                    <a:lstStyle/>
                    <a:p>
                      <a:r>
                        <a:rPr lang="en-US" sz="1600"/>
                        <a:t>PD-L1 CPS ≥10 regardless of germline </a:t>
                      </a:r>
                      <a:r>
                        <a:rPr lang="en-US" sz="1600" i="1"/>
                        <a:t>BRCA1/2</a:t>
                      </a:r>
                      <a:r>
                        <a:rPr lang="en-US" sz="1600"/>
                        <a:t> PV status</a:t>
                      </a:r>
                    </a:p>
                  </a:txBody>
                  <a:tcPr/>
                </a:tc>
                <a:tc>
                  <a:txBody>
                    <a:bodyPr/>
                    <a:lstStyle/>
                    <a:p>
                      <a:r>
                        <a:rPr lang="en-US" sz="1600"/>
                        <a:t>Chemotherapy + pembrolizumab (category 1, preferred)</a:t>
                      </a:r>
                    </a:p>
                  </a:txBody>
                  <a:tcPr/>
                </a:tc>
                <a:extLst>
                  <a:ext uri="{0D108BD9-81ED-4DB2-BD59-A6C34878D82A}">
                    <a16:rowId xmlns:a16="http://schemas.microsoft.com/office/drawing/2014/main" val="1061284449"/>
                  </a:ext>
                </a:extLst>
              </a:tr>
              <a:tr h="517653">
                <a:tc vMerge="1">
                  <a:txBody>
                    <a:bodyPr/>
                    <a:lstStyle/>
                    <a:p>
                      <a:endParaRPr lang="en-US" dirty="0"/>
                    </a:p>
                  </a:txBody>
                  <a:tcPr/>
                </a:tc>
                <a:tc vMerge="1">
                  <a:txBody>
                    <a:bodyPr/>
                    <a:lstStyle/>
                    <a:p>
                      <a:endParaRPr lang="en-US" dirty="0"/>
                    </a:p>
                  </a:txBody>
                  <a:tcPr/>
                </a:tc>
                <a:tc>
                  <a:txBody>
                    <a:bodyPr/>
                    <a:lstStyle/>
                    <a:p>
                      <a:r>
                        <a:rPr lang="en-US" sz="1600"/>
                        <a:t>Sacitizumab govitecan + pembrolizumab (category 1, preferred)</a:t>
                      </a:r>
                    </a:p>
                  </a:txBody>
                  <a:tcPr/>
                </a:tc>
                <a:extLst>
                  <a:ext uri="{0D108BD9-81ED-4DB2-BD59-A6C34878D82A}">
                    <a16:rowId xmlns:a16="http://schemas.microsoft.com/office/drawing/2014/main" val="3022231375"/>
                  </a:ext>
                </a:extLst>
              </a:tr>
              <a:tr h="299694">
                <a:tc vMerge="1">
                  <a:txBody>
                    <a:bodyPr/>
                    <a:lstStyle/>
                    <a:p>
                      <a:endParaRPr lang="en-US" dirty="0"/>
                    </a:p>
                  </a:txBody>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PD-L1 CPS &lt;10 and no germline </a:t>
                      </a:r>
                      <a:r>
                        <a:rPr lang="en-US" sz="1600" i="1"/>
                        <a:t>BRCA1/2</a:t>
                      </a:r>
                      <a:r>
                        <a:rPr lang="en-US" sz="1600"/>
                        <a:t> PV</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Sacitizumab govitecan (category 1, preferred)</a:t>
                      </a:r>
                    </a:p>
                  </a:txBody>
                  <a:tcPr/>
                </a:tc>
                <a:extLst>
                  <a:ext uri="{0D108BD9-81ED-4DB2-BD59-A6C34878D82A}">
                    <a16:rowId xmlns:a16="http://schemas.microsoft.com/office/drawing/2014/main" val="1222186691"/>
                  </a:ext>
                </a:extLst>
              </a:tr>
              <a:tr h="299694">
                <a:tc vMerge="1">
                  <a:txBody>
                    <a:bodyPr/>
                    <a:lstStyle/>
                    <a:p>
                      <a:endParaRPr lang="en-US" dirty="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Datopotamab deruxtecan (preferred)</a:t>
                      </a:r>
                    </a:p>
                  </a:txBody>
                  <a:tcPr/>
                </a:tc>
                <a:extLst>
                  <a:ext uri="{0D108BD9-81ED-4DB2-BD59-A6C34878D82A}">
                    <a16:rowId xmlns:a16="http://schemas.microsoft.com/office/drawing/2014/main" val="2629482288"/>
                  </a:ext>
                </a:extLst>
              </a:tr>
              <a:tr h="299694">
                <a:tc vMerge="1">
                  <a:txBody>
                    <a:bodyPr/>
                    <a:lstStyle/>
                    <a:p>
                      <a:endParaRPr lang="en-US" dirty="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Systemic chemotherapy</a:t>
                      </a:r>
                    </a:p>
                  </a:txBody>
                  <a:tcPr/>
                </a:tc>
                <a:extLst>
                  <a:ext uri="{0D108BD9-81ED-4DB2-BD59-A6C34878D82A}">
                    <a16:rowId xmlns:a16="http://schemas.microsoft.com/office/drawing/2014/main" val="1005609629"/>
                  </a:ext>
                </a:extLst>
              </a:tr>
              <a:tr h="299694">
                <a:tc vMerge="1">
                  <a:txBody>
                    <a:bodyPr/>
                    <a:lstStyle/>
                    <a:p>
                      <a:endParaRPr lang="en-US" dirty="0"/>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PD-L1 CPS &lt;10 and germline </a:t>
                      </a:r>
                      <a:r>
                        <a:rPr lang="en-US" sz="1600" i="1"/>
                        <a:t>BRCA1/2</a:t>
                      </a:r>
                      <a:r>
                        <a:rPr lang="en-US" sz="1600"/>
                        <a:t> PV</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PARP inhibitor (category 1, preferred)</a:t>
                      </a:r>
                    </a:p>
                  </a:txBody>
                  <a:tcPr/>
                </a:tc>
                <a:extLst>
                  <a:ext uri="{0D108BD9-81ED-4DB2-BD59-A6C34878D82A}">
                    <a16:rowId xmlns:a16="http://schemas.microsoft.com/office/drawing/2014/main" val="3633649865"/>
                  </a:ext>
                </a:extLst>
              </a:tr>
              <a:tr h="299694">
                <a:tc vMerge="1">
                  <a:txBody>
                    <a:bodyPr/>
                    <a:lstStyle/>
                    <a:p>
                      <a:endParaRPr lang="en-US" dirty="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Platinum (category 1, preferred)</a:t>
                      </a:r>
                    </a:p>
                  </a:txBody>
                  <a:tcPr/>
                </a:tc>
                <a:extLst>
                  <a:ext uri="{0D108BD9-81ED-4DB2-BD59-A6C34878D82A}">
                    <a16:rowId xmlns:a16="http://schemas.microsoft.com/office/drawing/2014/main" val="1091931222"/>
                  </a:ext>
                </a:extLst>
              </a:tr>
              <a:tr h="299694">
                <a:tc rowSpan="4">
                  <a:txBody>
                    <a:bodyPr/>
                    <a:lstStyle/>
                    <a:p>
                      <a:r>
                        <a:rPr lang="en-US" sz="1600"/>
                        <a:t>Second-line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Germline </a:t>
                      </a:r>
                      <a:r>
                        <a:rPr lang="en-US" sz="1600" i="1"/>
                        <a:t>BRCA1/2</a:t>
                      </a:r>
                      <a:r>
                        <a:rPr lang="en-US" sz="1600"/>
                        <a:t> PV</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PARP inhibitor (category 1, preferred)</a:t>
                      </a:r>
                    </a:p>
                  </a:txBody>
                  <a:tcPr/>
                </a:tc>
                <a:extLst>
                  <a:ext uri="{0D108BD9-81ED-4DB2-BD59-A6C34878D82A}">
                    <a16:rowId xmlns:a16="http://schemas.microsoft.com/office/drawing/2014/main" val="1969801627"/>
                  </a:ext>
                </a:extLst>
              </a:tr>
              <a:tr h="299694">
                <a:tc vMerge="1">
                  <a:txBody>
                    <a:bodyPr/>
                    <a:lstStyle/>
                    <a:p>
                      <a:endParaRPr lang="en-US" dirty="0"/>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Any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Sacitizumab govitecan (category 1, preferred)</a:t>
                      </a:r>
                    </a:p>
                  </a:txBody>
                  <a:tcPr/>
                </a:tc>
                <a:extLst>
                  <a:ext uri="{0D108BD9-81ED-4DB2-BD59-A6C34878D82A}">
                    <a16:rowId xmlns:a16="http://schemas.microsoft.com/office/drawing/2014/main" val="3566032961"/>
                  </a:ext>
                </a:extLst>
              </a:tr>
              <a:tr h="299694">
                <a:tc vMerge="1">
                  <a:txBody>
                    <a:bodyPr/>
                    <a:lstStyle/>
                    <a:p>
                      <a:endParaRPr lang="en-US" dirty="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Systemic chemotherapy or targeted agents</a:t>
                      </a:r>
                    </a:p>
                  </a:txBody>
                  <a:tcPr/>
                </a:tc>
                <a:extLst>
                  <a:ext uri="{0D108BD9-81ED-4DB2-BD59-A6C34878D82A}">
                    <a16:rowId xmlns:a16="http://schemas.microsoft.com/office/drawing/2014/main" val="421093200"/>
                  </a:ext>
                </a:extLst>
              </a:tr>
              <a:tr h="517653">
                <a:tc vMerge="1">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No germline </a:t>
                      </a:r>
                      <a:r>
                        <a:rPr lang="en-US" sz="1600" i="1"/>
                        <a:t>BRCA1/2 </a:t>
                      </a:r>
                      <a:r>
                        <a:rPr lang="en-US" sz="1600"/>
                        <a:t>PV and HER2 IHC 1+ or 2+/ISH-negative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Trastuzumab deruxtecan (other recommended)</a:t>
                      </a:r>
                    </a:p>
                  </a:txBody>
                  <a:tcPr/>
                </a:tc>
                <a:extLst>
                  <a:ext uri="{0D108BD9-81ED-4DB2-BD59-A6C34878D82A}">
                    <a16:rowId xmlns:a16="http://schemas.microsoft.com/office/drawing/2014/main" val="2890565555"/>
                  </a:ext>
                </a:extLst>
              </a:tr>
            </a:tbl>
          </a:graphicData>
        </a:graphic>
      </p:graphicFrame>
      <p:sp>
        <p:nvSpPr>
          <p:cNvPr id="3" name="Rectangle 2">
            <a:extLst>
              <a:ext uri="{FF2B5EF4-FFF2-40B4-BE49-F238E27FC236}">
                <a16:creationId xmlns:a16="http://schemas.microsoft.com/office/drawing/2014/main" id="{AD654CCF-E954-D32F-DB68-7D51753E0A19}"/>
              </a:ext>
            </a:extLst>
          </p:cNvPr>
          <p:cNvSpPr/>
          <p:nvPr/>
        </p:nvSpPr>
        <p:spPr>
          <a:xfrm>
            <a:off x="5854701" y="2038546"/>
            <a:ext cx="5878502" cy="606436"/>
          </a:xfrm>
          <a:prstGeom prst="rect">
            <a:avLst/>
          </a:prstGeom>
          <a:noFill/>
          <a:ln w="25400">
            <a:solidFill>
              <a:schemeClr val="bg1"/>
            </a:solidFill>
          </a:ln>
          <a:effectLst>
            <a:glow rad="76800">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A178E8A-A4A1-4936-EE0C-DD8433BF21ED}"/>
              </a:ext>
            </a:extLst>
          </p:cNvPr>
          <p:cNvSpPr/>
          <p:nvPr/>
        </p:nvSpPr>
        <p:spPr>
          <a:xfrm>
            <a:off x="5854701" y="2635445"/>
            <a:ext cx="5878502" cy="738939"/>
          </a:xfrm>
          <a:prstGeom prst="rect">
            <a:avLst/>
          </a:prstGeom>
          <a:noFill/>
          <a:ln w="25400">
            <a:solidFill>
              <a:schemeClr val="bg1"/>
            </a:solidFill>
          </a:ln>
          <a:effectLst>
            <a:glow rad="76800">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5BCC1D6-4A85-D8BA-45A9-C2BA86EB05A0}"/>
              </a:ext>
            </a:extLst>
          </p:cNvPr>
          <p:cNvSpPr/>
          <p:nvPr/>
        </p:nvSpPr>
        <p:spPr>
          <a:xfrm>
            <a:off x="5854701" y="4670943"/>
            <a:ext cx="5878502" cy="329041"/>
          </a:xfrm>
          <a:prstGeom prst="rect">
            <a:avLst/>
          </a:prstGeom>
          <a:noFill/>
          <a:ln w="25400">
            <a:solidFill>
              <a:schemeClr val="bg1"/>
            </a:solidFill>
          </a:ln>
          <a:effectLst>
            <a:glow rad="76800">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34040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4FE61-8D84-4C56-BFDF-CD7AEA42E2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7EDF79-C173-B4AA-3AB9-51948F6F234D}"/>
              </a:ext>
            </a:extLst>
          </p:cNvPr>
          <p:cNvSpPr>
            <a:spLocks noGrp="1"/>
          </p:cNvSpPr>
          <p:nvPr>
            <p:ph type="title"/>
          </p:nvPr>
        </p:nvSpPr>
        <p:spPr>
          <a:xfrm>
            <a:off x="838200" y="365125"/>
            <a:ext cx="8839200" cy="871393"/>
          </a:xfrm>
        </p:spPr>
        <p:txBody>
          <a:bodyPr anchor="ctr">
            <a:normAutofit fontScale="90000"/>
          </a:bodyPr>
          <a:lstStyle/>
          <a:p>
            <a:r>
              <a:rPr lang="en-US" dirty="0"/>
              <a:t>Discussion: Selection and Sequencing in Clinical Practice</a:t>
            </a:r>
          </a:p>
        </p:txBody>
      </p:sp>
      <p:sp>
        <p:nvSpPr>
          <p:cNvPr id="8" name="Text Placeholder 3">
            <a:extLst>
              <a:ext uri="{FF2B5EF4-FFF2-40B4-BE49-F238E27FC236}">
                <a16:creationId xmlns:a16="http://schemas.microsoft.com/office/drawing/2014/main" id="{C67D28D2-3749-1A80-A1B7-221F98489C7C}"/>
              </a:ext>
            </a:extLst>
          </p:cNvPr>
          <p:cNvSpPr>
            <a:spLocks noGrp="1"/>
          </p:cNvSpPr>
          <p:nvPr>
            <p:ph type="body" sz="quarter" idx="11"/>
          </p:nvPr>
        </p:nvSpPr>
        <p:spPr>
          <a:xfrm>
            <a:off x="838200" y="3715348"/>
            <a:ext cx="10515600" cy="1066800"/>
          </a:xfrm>
          <a:solidFill>
            <a:schemeClr val="accent2"/>
          </a:solidFill>
          <a:ln>
            <a:noFill/>
          </a:ln>
        </p:spPr>
        <p:txBody>
          <a:bodyPr/>
          <a:lstStyle/>
          <a:p>
            <a:r>
              <a:rPr lang="en-US" dirty="0"/>
              <a:t>Looking ahead: future directions with ADCs in TNBC </a:t>
            </a:r>
          </a:p>
        </p:txBody>
      </p:sp>
      <p:sp>
        <p:nvSpPr>
          <p:cNvPr id="4" name="Text Placeholder 3">
            <a:extLst>
              <a:ext uri="{FF2B5EF4-FFF2-40B4-BE49-F238E27FC236}">
                <a16:creationId xmlns:a16="http://schemas.microsoft.com/office/drawing/2014/main" id="{33A7574E-6810-7DC0-1DBE-75C6A978F8F4}"/>
              </a:ext>
            </a:extLst>
          </p:cNvPr>
          <p:cNvSpPr txBox="1">
            <a:spLocks/>
          </p:cNvSpPr>
          <p:nvPr/>
        </p:nvSpPr>
        <p:spPr>
          <a:xfrm>
            <a:off x="838200" y="2378673"/>
            <a:ext cx="10515600" cy="1066800"/>
          </a:xfrm>
          <a:prstGeom prst="rect">
            <a:avLst/>
          </a:prstGeom>
          <a:solidFill>
            <a:schemeClr val="accent2"/>
          </a:solidFill>
          <a:ln w="6350" cap="flat" cmpd="sng" algn="ctr">
            <a:noFill/>
            <a:prstDash val="solid"/>
            <a:miter lim="800000"/>
          </a:ln>
          <a:effectLst/>
        </p:spPr>
        <p:txBody>
          <a:bodyPr vert="horz" lIns="91440" tIns="45720" rIns="91440" bIns="45720" rtlCol="0" anchor="ctr">
            <a:normAutofit/>
          </a:bodyPr>
          <a:lstStyle>
            <a:lvl1pPr marL="0" indent="0" algn="ctr" defTabSz="914400" rtl="0" eaLnBrk="1" latinLnBrk="0" hangingPunct="1">
              <a:lnSpc>
                <a:spcPct val="90000"/>
              </a:lnSpc>
              <a:spcBef>
                <a:spcPts val="1000"/>
              </a:spcBef>
              <a:buClr>
                <a:schemeClr val="accent3"/>
              </a:buClr>
              <a:buFont typeface="Arial" panose="020B0604020202020204" pitchFamily="34" charset="0"/>
              <a:buNone/>
              <a:defRPr sz="2800" b="1" kern="1200">
                <a:solidFill>
                  <a:schemeClr val="lt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Clr>
                <a:schemeClr val="accent3"/>
              </a:buClr>
              <a:buFont typeface="System Font Regular"/>
              <a:buNone/>
              <a:defRPr sz="2400" kern="1200">
                <a:solidFill>
                  <a:schemeClr val="lt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Clr>
                <a:schemeClr val="accent3"/>
              </a:buClr>
              <a:buFont typeface="System Font Regular"/>
              <a:buNone/>
              <a:defRPr sz="2000" kern="1200">
                <a:solidFill>
                  <a:schemeClr val="lt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Clr>
                <a:schemeClr val="accent3"/>
              </a:buClr>
              <a:buFont typeface="Wingdings" pitchFamily="2" charset="2"/>
              <a:buNone/>
              <a:defRPr sz="1800" kern="1200">
                <a:solidFill>
                  <a:schemeClr val="lt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Clr>
                <a:schemeClr val="accent3"/>
              </a:buClr>
              <a:buFont typeface="Arial" panose="020B0604020202020204" pitchFamily="34" charset="0"/>
              <a:buNone/>
              <a:defRPr sz="1800" kern="1200">
                <a:solidFill>
                  <a:schemeClr val="lt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en-US" dirty="0"/>
              <a:t>Criteria for identifying appropriate patients for ADC therapy </a:t>
            </a:r>
          </a:p>
        </p:txBody>
      </p:sp>
    </p:spTree>
    <p:extLst>
      <p:ext uri="{BB962C8B-B14F-4D97-AF65-F5344CB8AC3E}">
        <p14:creationId xmlns:p14="http://schemas.microsoft.com/office/powerpoint/2010/main" val="22273207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31133-C970-2A60-28F3-81822003E7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18BC45-ED50-5F49-829C-FDB18CDA4672}"/>
              </a:ext>
            </a:extLst>
          </p:cNvPr>
          <p:cNvSpPr>
            <a:spLocks noGrp="1"/>
          </p:cNvSpPr>
          <p:nvPr>
            <p:ph type="title"/>
          </p:nvPr>
        </p:nvSpPr>
        <p:spPr>
          <a:xfrm>
            <a:off x="1130300" y="1890713"/>
            <a:ext cx="9931400" cy="2252662"/>
          </a:xfrm>
        </p:spPr>
        <p:txBody>
          <a:bodyPr>
            <a:normAutofit fontScale="90000"/>
          </a:bodyPr>
          <a:lstStyle/>
          <a:p>
            <a:r>
              <a:rPr lang="en-US" dirty="0"/>
              <a:t>Optimizing ADC Tolerability Through Interdisciplinary Care </a:t>
            </a:r>
            <a:endParaRPr lang="en-US"/>
          </a:p>
        </p:txBody>
      </p:sp>
    </p:spTree>
    <p:extLst>
      <p:ext uri="{BB962C8B-B14F-4D97-AF65-F5344CB8AC3E}">
        <p14:creationId xmlns:p14="http://schemas.microsoft.com/office/powerpoint/2010/main" val="27864492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4F232-4E70-29BB-9C0D-350361B873EE}"/>
              </a:ext>
            </a:extLst>
          </p:cNvPr>
          <p:cNvSpPr>
            <a:spLocks noGrp="1"/>
          </p:cNvSpPr>
          <p:nvPr>
            <p:ph type="title"/>
          </p:nvPr>
        </p:nvSpPr>
        <p:spPr>
          <a:xfrm>
            <a:off x="838200" y="222247"/>
            <a:ext cx="10515600" cy="675138"/>
          </a:xfrm>
        </p:spPr>
        <p:txBody>
          <a:bodyPr/>
          <a:lstStyle/>
          <a:p>
            <a:r>
              <a:rPr lang="en-US" dirty="0"/>
              <a:t>Sacituzumab </a:t>
            </a:r>
            <a:r>
              <a:rPr lang="en-US" dirty="0" err="1"/>
              <a:t>Govitecan</a:t>
            </a:r>
            <a:endParaRPr lang="en-US" dirty="0"/>
          </a:p>
        </p:txBody>
      </p:sp>
      <p:graphicFrame>
        <p:nvGraphicFramePr>
          <p:cNvPr id="4" name="Content Placeholder 3">
            <a:extLst>
              <a:ext uri="{FF2B5EF4-FFF2-40B4-BE49-F238E27FC236}">
                <a16:creationId xmlns:a16="http://schemas.microsoft.com/office/drawing/2014/main" id="{54C0AB28-E297-A4DF-7F64-A0DBE8FD11D3}"/>
              </a:ext>
            </a:extLst>
          </p:cNvPr>
          <p:cNvGraphicFramePr>
            <a:graphicFrameLocks noGrp="1"/>
          </p:cNvGraphicFramePr>
          <p:nvPr>
            <p:ph idx="1"/>
            <p:extLst>
              <p:ext uri="{D42A27DB-BD31-4B8C-83A1-F6EECF244321}">
                <p14:modId xmlns:p14="http://schemas.microsoft.com/office/powerpoint/2010/main" val="2104536289"/>
              </p:ext>
            </p:extLst>
          </p:nvPr>
        </p:nvGraphicFramePr>
        <p:xfrm>
          <a:off x="838200" y="897384"/>
          <a:ext cx="10515600" cy="4937760"/>
        </p:xfrm>
        <a:graphic>
          <a:graphicData uri="http://schemas.openxmlformats.org/drawingml/2006/table">
            <a:tbl>
              <a:tblPr firstRow="1" firstCol="1" bandRow="1">
                <a:tableStyleId>{5C22544A-7EE6-4342-B048-85BDC9FD1C3A}</a:tableStyleId>
              </a:tblPr>
              <a:tblGrid>
                <a:gridCol w="1730188">
                  <a:extLst>
                    <a:ext uri="{9D8B030D-6E8A-4147-A177-3AD203B41FA5}">
                      <a16:colId xmlns:a16="http://schemas.microsoft.com/office/drawing/2014/main" val="4221378536"/>
                    </a:ext>
                  </a:extLst>
                </a:gridCol>
                <a:gridCol w="8785412">
                  <a:extLst>
                    <a:ext uri="{9D8B030D-6E8A-4147-A177-3AD203B41FA5}">
                      <a16:colId xmlns:a16="http://schemas.microsoft.com/office/drawing/2014/main" val="3154366135"/>
                    </a:ext>
                  </a:extLst>
                </a:gridCol>
              </a:tblGrid>
              <a:tr h="124204">
                <a:tc>
                  <a:txBody>
                    <a:bodyPr/>
                    <a:lstStyle/>
                    <a:p>
                      <a:r>
                        <a:rPr lang="en-US" sz="1400" dirty="0">
                          <a:latin typeface="Arial" panose="020B0604020202020204" pitchFamily="34" charset="0"/>
                          <a:cs typeface="Arial" panose="020B0604020202020204" pitchFamily="34" charset="0"/>
                        </a:rPr>
                        <a:t>Adverse Reaction</a:t>
                      </a:r>
                    </a:p>
                  </a:txBody>
                  <a:tcPr/>
                </a:tc>
                <a:tc>
                  <a:txBody>
                    <a:bodyPr/>
                    <a:lstStyle/>
                    <a:p>
                      <a:r>
                        <a:rPr lang="en-US" sz="1400" dirty="0">
                          <a:latin typeface="Arial" panose="020B0604020202020204" pitchFamily="34" charset="0"/>
                          <a:cs typeface="Arial" panose="020B0604020202020204" pitchFamily="34" charset="0"/>
                        </a:rPr>
                        <a:t>Management</a:t>
                      </a:r>
                    </a:p>
                  </a:txBody>
                  <a:tcPr/>
                </a:tc>
                <a:extLst>
                  <a:ext uri="{0D108BD9-81ED-4DB2-BD59-A6C34878D82A}">
                    <a16:rowId xmlns:a16="http://schemas.microsoft.com/office/drawing/2014/main" val="3487469936"/>
                  </a:ext>
                </a:extLst>
              </a:tr>
              <a:tr h="370840">
                <a:tc>
                  <a:txBody>
                    <a:bodyPr/>
                    <a:lstStyle/>
                    <a:p>
                      <a:r>
                        <a:rPr lang="en-US" sz="1400" dirty="0">
                          <a:latin typeface="Arial" panose="020B0604020202020204" pitchFamily="34" charset="0"/>
                          <a:cs typeface="Arial" panose="020B0604020202020204" pitchFamily="34" charset="0"/>
                        </a:rPr>
                        <a:t>Neutropenia</a:t>
                      </a:r>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Patient education: contact healthcare provider immediately if experiencing any signs of infection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Fever, chills, cough, shortness of breath, or burning/pain when urinating</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latin typeface="Arial" panose="020B0604020202020204" pitchFamily="34" charset="0"/>
                          <a:cs typeface="Arial" panose="020B0604020202020204" pitchFamily="34" charset="0"/>
                        </a:rPr>
                        <a:t>Primary prophylaxis: G-CSF </a:t>
                      </a:r>
                      <a:r>
                        <a:rPr lang="en-US" sz="1400" b="0" dirty="0">
                          <a:latin typeface="Arial" panose="020B0604020202020204" pitchFamily="34" charset="0"/>
                          <a:cs typeface="Arial" panose="020B0604020202020204" pitchFamily="34" charset="0"/>
                        </a:rPr>
                        <a:t>is recommended </a:t>
                      </a:r>
                      <a:r>
                        <a:rPr lang="en-US" sz="1400" b="0" i="0" kern="1200" dirty="0">
                          <a:solidFill>
                            <a:schemeClr val="dk1"/>
                          </a:solidFill>
                          <a:effectLst/>
                          <a:latin typeface="Arial" panose="020B0604020202020204" pitchFamily="34" charset="0"/>
                          <a:ea typeface="+mn-ea"/>
                          <a:cs typeface="Arial" panose="020B0604020202020204" pitchFamily="34" charset="0"/>
                        </a:rPr>
                        <a:t>starting in the first cycle in all patients at increased risk of febrile neutropenia</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kern="1200" dirty="0">
                          <a:solidFill>
                            <a:schemeClr val="dk1"/>
                          </a:solidFill>
                          <a:effectLst/>
                          <a:latin typeface="Arial" panose="020B0604020202020204" pitchFamily="34" charset="0"/>
                          <a:ea typeface="+mn-ea"/>
                          <a:cs typeface="Arial" panose="020B0604020202020204" pitchFamily="34" charset="0"/>
                        </a:rPr>
                        <a:t>Older patients, patients with previous neutropenia, poor performance status, organ dysfunction, or multiple comorbidities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Monitor ANC during treatment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Withhold for ANC &lt;1500/mm</a:t>
                      </a:r>
                      <a:r>
                        <a:rPr lang="en-US" sz="1400" baseline="30000" dirty="0">
                          <a:latin typeface="Arial" panose="020B0604020202020204" pitchFamily="34" charset="0"/>
                          <a:cs typeface="Arial" panose="020B0604020202020204" pitchFamily="34" charset="0"/>
                        </a:rPr>
                        <a:t>3</a:t>
                      </a:r>
                      <a:r>
                        <a:rPr lang="en-US" sz="1400" dirty="0">
                          <a:latin typeface="Arial" panose="020B0604020202020204" pitchFamily="34" charset="0"/>
                          <a:cs typeface="Arial" panose="020B0604020202020204" pitchFamily="34" charset="0"/>
                        </a:rPr>
                        <a:t> or neutropenic fever</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Treat with G-CSF and administer prophylaxis in subsequent cycles</a:t>
                      </a:r>
                    </a:p>
                  </a:txBody>
                  <a:tcPr/>
                </a:tc>
                <a:extLst>
                  <a:ext uri="{0D108BD9-81ED-4DB2-BD59-A6C34878D82A}">
                    <a16:rowId xmlns:a16="http://schemas.microsoft.com/office/drawing/2014/main" val="3945542133"/>
                  </a:ext>
                </a:extLst>
              </a:tr>
              <a:tr h="370840">
                <a:tc>
                  <a:txBody>
                    <a:bodyPr/>
                    <a:lstStyle/>
                    <a:p>
                      <a:r>
                        <a:rPr lang="en-US" sz="1400" dirty="0">
                          <a:latin typeface="Arial" panose="020B0604020202020204" pitchFamily="34" charset="0"/>
                          <a:cs typeface="Arial" panose="020B0604020202020204" pitchFamily="34" charset="0"/>
                        </a:rPr>
                        <a:t>Diarrhea</a:t>
                      </a:r>
                    </a:p>
                  </a:txBody>
                  <a:tcPr/>
                </a:tc>
                <a:tc>
                  <a:txBody>
                    <a:bodyPr/>
                    <a:lstStyle/>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Monitor patients with diarrhea</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Give fluid and electrolytes as needed</a:t>
                      </a:r>
                    </a:p>
                    <a:p>
                      <a:pPr marL="285750"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Primary prophylaxis: loperamide</a:t>
                      </a: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At onset, evaluate for infectious causes and if negative promptly initiate loperamide</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Grade 3/4: withhold until resolved to ≤ Grade 1 and reduce subsequent doses</a:t>
                      </a:r>
                    </a:p>
                  </a:txBody>
                  <a:tcPr/>
                </a:tc>
                <a:extLst>
                  <a:ext uri="{0D108BD9-81ED-4DB2-BD59-A6C34878D82A}">
                    <a16:rowId xmlns:a16="http://schemas.microsoft.com/office/drawing/2014/main" val="3619153510"/>
                  </a:ext>
                </a:extLst>
              </a:tr>
              <a:tr h="370840">
                <a:tc>
                  <a:txBody>
                    <a:bodyPr/>
                    <a:lstStyle/>
                    <a:p>
                      <a:r>
                        <a:rPr lang="en-US" sz="1400" dirty="0">
                          <a:latin typeface="Arial" panose="020B0604020202020204" pitchFamily="34" charset="0"/>
                          <a:cs typeface="Arial" panose="020B0604020202020204" pitchFamily="34" charset="0"/>
                        </a:rPr>
                        <a:t>Nausea/Vomiting</a:t>
                      </a:r>
                    </a:p>
                  </a:txBody>
                  <a:tcPr/>
                </a:tc>
                <a:tc>
                  <a:txBody>
                    <a:bodyPr/>
                    <a:lstStyle/>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Premedication</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Withhold for Grade 3 nausea or Grade 3/4 vomiting, resume when resolved to ≤ Grade 1 </a:t>
                      </a:r>
                    </a:p>
                  </a:txBody>
                  <a:tcPr/>
                </a:tc>
                <a:extLst>
                  <a:ext uri="{0D108BD9-81ED-4DB2-BD59-A6C34878D82A}">
                    <a16:rowId xmlns:a16="http://schemas.microsoft.com/office/drawing/2014/main" val="1763103902"/>
                  </a:ext>
                </a:extLst>
              </a:tr>
              <a:tr h="370840">
                <a:tc>
                  <a:txBody>
                    <a:bodyPr/>
                    <a:lstStyle/>
                    <a:p>
                      <a:r>
                        <a:rPr lang="en-US" sz="1400" dirty="0">
                          <a:latin typeface="Arial" panose="020B0604020202020204" pitchFamily="34" charset="0"/>
                          <a:cs typeface="Arial" panose="020B0604020202020204" pitchFamily="34" charset="0"/>
                        </a:rPr>
                        <a:t>Infusion-related reactions</a:t>
                      </a:r>
                    </a:p>
                  </a:txBody>
                  <a:tcPr/>
                </a:tc>
                <a:tc>
                  <a:txBody>
                    <a:bodyPr/>
                    <a:lstStyle/>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Premedication</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Monitor during infusion and for at least 30 minutes after completion</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Grade 1-3: slow infusion rate or interrupt infusion</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Grade 4: permanently discontinue</a:t>
                      </a:r>
                    </a:p>
                  </a:txBody>
                  <a:tcPr/>
                </a:tc>
                <a:extLst>
                  <a:ext uri="{0D108BD9-81ED-4DB2-BD59-A6C34878D82A}">
                    <a16:rowId xmlns:a16="http://schemas.microsoft.com/office/drawing/2014/main" val="2105681666"/>
                  </a:ext>
                </a:extLst>
              </a:tr>
            </a:tbl>
          </a:graphicData>
        </a:graphic>
      </p:graphicFrame>
      <p:sp>
        <p:nvSpPr>
          <p:cNvPr id="5" name="TextBox 4">
            <a:extLst>
              <a:ext uri="{FF2B5EF4-FFF2-40B4-BE49-F238E27FC236}">
                <a16:creationId xmlns:a16="http://schemas.microsoft.com/office/drawing/2014/main" id="{0D2E6BB4-8A00-0AA0-4D19-148F18995CF2}"/>
              </a:ext>
            </a:extLst>
          </p:cNvPr>
          <p:cNvSpPr txBox="1"/>
          <p:nvPr/>
        </p:nvSpPr>
        <p:spPr>
          <a:xfrm>
            <a:off x="1371600" y="6285126"/>
            <a:ext cx="6001964" cy="253916"/>
          </a:xfrm>
          <a:prstGeom prst="rect">
            <a:avLst/>
          </a:prstGeom>
          <a:noFill/>
        </p:spPr>
        <p:txBody>
          <a:bodyPr wrap="none" rtlCol="0">
            <a:spAutoFit/>
          </a:bodyPr>
          <a:lstStyle/>
          <a:p>
            <a:pPr>
              <a:defRPr/>
            </a:pPr>
            <a:r>
              <a:rPr lang="en-US" sz="1050" dirty="0">
                <a:solidFill>
                  <a:srgbClr val="000000"/>
                </a:solidFill>
              </a:rPr>
              <a:t>TRODELVY (</a:t>
            </a:r>
            <a:r>
              <a:rPr lang="en-US" sz="1050" dirty="0" err="1">
                <a:solidFill>
                  <a:srgbClr val="000000"/>
                </a:solidFill>
              </a:rPr>
              <a:t>sacituzumab</a:t>
            </a:r>
            <a:r>
              <a:rPr lang="en-US" sz="1050" dirty="0">
                <a:solidFill>
                  <a:srgbClr val="000000"/>
                </a:solidFill>
              </a:rPr>
              <a:t> </a:t>
            </a:r>
            <a:r>
              <a:rPr lang="en-US" sz="1050" dirty="0" err="1">
                <a:solidFill>
                  <a:srgbClr val="000000"/>
                </a:solidFill>
              </a:rPr>
              <a:t>govitecan-hziy</a:t>
            </a:r>
            <a:r>
              <a:rPr lang="en-US" sz="1050" dirty="0">
                <a:solidFill>
                  <a:srgbClr val="000000"/>
                </a:solidFill>
              </a:rPr>
              <a:t>). Prescribing information. Gilead Sciences, Inc; 2025.</a:t>
            </a:r>
          </a:p>
        </p:txBody>
      </p:sp>
    </p:spTree>
    <p:extLst>
      <p:ext uri="{BB962C8B-B14F-4D97-AF65-F5344CB8AC3E}">
        <p14:creationId xmlns:p14="http://schemas.microsoft.com/office/powerpoint/2010/main" val="2905183583"/>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5309C133-5B72-A83E-68D2-30861975FDC1}"/>
              </a:ext>
            </a:extLst>
          </p:cNvPr>
          <p:cNvSpPr/>
          <p:nvPr/>
        </p:nvSpPr>
        <p:spPr>
          <a:xfrm>
            <a:off x="1781176" y="3932622"/>
            <a:ext cx="443438" cy="92276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685628"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rPr>
              <a:t>3L+</a:t>
            </a:r>
          </a:p>
        </p:txBody>
      </p:sp>
      <p:sp>
        <p:nvSpPr>
          <p:cNvPr id="54" name="Rectangle 53">
            <a:extLst>
              <a:ext uri="{FF2B5EF4-FFF2-40B4-BE49-F238E27FC236}">
                <a16:creationId xmlns:a16="http://schemas.microsoft.com/office/drawing/2014/main" id="{A73DFF67-5FC7-2E81-D9AD-94D53DCF5077}"/>
              </a:ext>
            </a:extLst>
          </p:cNvPr>
          <p:cNvSpPr/>
          <p:nvPr/>
        </p:nvSpPr>
        <p:spPr>
          <a:xfrm>
            <a:off x="1781176" y="2778290"/>
            <a:ext cx="443438" cy="91636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685628"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2L+</a:t>
            </a:r>
          </a:p>
        </p:txBody>
      </p:sp>
      <p:sp>
        <p:nvSpPr>
          <p:cNvPr id="53" name="Rectangle 52">
            <a:extLst>
              <a:ext uri="{FF2B5EF4-FFF2-40B4-BE49-F238E27FC236}">
                <a16:creationId xmlns:a16="http://schemas.microsoft.com/office/drawing/2014/main" id="{ABFB7F62-53FD-B447-78BC-D5E764938571}"/>
              </a:ext>
            </a:extLst>
          </p:cNvPr>
          <p:cNvSpPr/>
          <p:nvPr/>
        </p:nvSpPr>
        <p:spPr>
          <a:xfrm>
            <a:off x="1781176" y="2167346"/>
            <a:ext cx="443438" cy="423528"/>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685628"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rPr>
              <a:t>1L</a:t>
            </a:r>
          </a:p>
        </p:txBody>
      </p:sp>
      <p:sp>
        <p:nvSpPr>
          <p:cNvPr id="2" name="Title 1">
            <a:extLst>
              <a:ext uri="{FF2B5EF4-FFF2-40B4-BE49-F238E27FC236}">
                <a16:creationId xmlns:a16="http://schemas.microsoft.com/office/drawing/2014/main" id="{D939A211-C62B-346C-C3BB-4B1BB9EB45BE}"/>
              </a:ext>
            </a:extLst>
          </p:cNvPr>
          <p:cNvSpPr>
            <a:spLocks noGrp="1"/>
          </p:cNvSpPr>
          <p:nvPr>
            <p:ph type="title"/>
          </p:nvPr>
        </p:nvSpPr>
        <p:spPr>
          <a:xfrm>
            <a:off x="838200" y="232634"/>
            <a:ext cx="10515600" cy="1325563"/>
          </a:xfrm>
        </p:spPr>
        <p:txBody>
          <a:bodyPr>
            <a:normAutofit/>
          </a:bodyPr>
          <a:lstStyle/>
          <a:p>
            <a:r>
              <a:rPr lang="en-US">
                <a:solidFill>
                  <a:srgbClr val="1C3F93"/>
                </a:solidFill>
              </a:rPr>
              <a:t>Unmet Treatment Need in HR+, HER2-Negative (HER2−) </a:t>
            </a:r>
            <a:r>
              <a:rPr lang="en-US" err="1">
                <a:solidFill>
                  <a:srgbClr val="1C3F93"/>
                </a:solidFill>
              </a:rPr>
              <a:t>mBC</a:t>
            </a:r>
            <a:endParaRPr lang="en-US">
              <a:solidFill>
                <a:srgbClr val="1C3F93"/>
              </a:solidFill>
            </a:endParaRPr>
          </a:p>
        </p:txBody>
      </p:sp>
      <p:sp>
        <p:nvSpPr>
          <p:cNvPr id="4" name="Content Placeholder 3">
            <a:extLst>
              <a:ext uri="{FF2B5EF4-FFF2-40B4-BE49-F238E27FC236}">
                <a16:creationId xmlns:a16="http://schemas.microsoft.com/office/drawing/2014/main" id="{4DFC7E48-2190-5979-B36C-C78E4388CAEC}"/>
              </a:ext>
            </a:extLst>
          </p:cNvPr>
          <p:cNvSpPr>
            <a:spLocks noGrp="1"/>
          </p:cNvSpPr>
          <p:nvPr>
            <p:ph sz="quarter" idx="4294967295"/>
            <p:custDataLst>
              <p:tags r:id="rId1"/>
            </p:custDataLst>
          </p:nvPr>
        </p:nvSpPr>
        <p:spPr>
          <a:xfrm>
            <a:off x="1371600" y="6030441"/>
            <a:ext cx="8889989" cy="676266"/>
          </a:xfrm>
          <a:noFill/>
          <a:extLst>
            <a:ext uri="{909E8E84-426E-40DD-AFC4-6F175D3DCCD1}">
              <a14:hiddenFill xmlns:a14="http://schemas.microsoft.com/office/drawing/2010/main">
                <a:solidFill>
                  <a:srgbClr val="FFFFFF"/>
                </a:solidFill>
              </a14:hiddenFill>
            </a:ext>
          </a:extLst>
        </p:spPr>
        <p:txBody>
          <a:bodyPr>
            <a:normAutofit/>
          </a:bodyPr>
          <a:lstStyle/>
          <a:p>
            <a:pPr marL="0" indent="0">
              <a:buNone/>
            </a:pPr>
            <a:r>
              <a:rPr lang="en-US" sz="900" dirty="0">
                <a:solidFill>
                  <a:schemeClr val="tx1"/>
                </a:solidFill>
                <a:latin typeface="Arial" panose="020B0604020202020204"/>
              </a:rPr>
              <a:t>1. Finn RS, et al. </a:t>
            </a:r>
            <a:r>
              <a:rPr lang="en-US" sz="900" i="1" dirty="0">
                <a:solidFill>
                  <a:schemeClr val="tx1"/>
                </a:solidFill>
                <a:latin typeface="Arial" panose="020B0604020202020204"/>
              </a:rPr>
              <a:t>N Engl J Med. </a:t>
            </a:r>
            <a:r>
              <a:rPr lang="en-US" sz="900" dirty="0">
                <a:solidFill>
                  <a:schemeClr val="tx1"/>
                </a:solidFill>
                <a:latin typeface="Arial" panose="020B0604020202020204"/>
              </a:rPr>
              <a:t>2016;375;1925-1936. 2. </a:t>
            </a:r>
            <a:r>
              <a:rPr lang="en-US" sz="900" dirty="0" err="1">
                <a:solidFill>
                  <a:schemeClr val="tx1"/>
                </a:solidFill>
                <a:latin typeface="Arial" panose="020B0604020202020204"/>
              </a:rPr>
              <a:t>Hortobagyi</a:t>
            </a:r>
            <a:r>
              <a:rPr lang="en-US" sz="900" dirty="0">
                <a:solidFill>
                  <a:schemeClr val="tx1"/>
                </a:solidFill>
                <a:latin typeface="Arial" panose="020B0604020202020204"/>
              </a:rPr>
              <a:t> GN, et al. </a:t>
            </a:r>
            <a:r>
              <a:rPr lang="en-US" sz="900" i="1" dirty="0">
                <a:solidFill>
                  <a:schemeClr val="tx1"/>
                </a:solidFill>
                <a:latin typeface="Arial" panose="020B0604020202020204"/>
              </a:rPr>
              <a:t>Ann Oncol. </a:t>
            </a:r>
            <a:r>
              <a:rPr lang="en-US" sz="900" dirty="0">
                <a:solidFill>
                  <a:schemeClr val="tx1"/>
                </a:solidFill>
                <a:latin typeface="Arial" panose="020B0604020202020204"/>
              </a:rPr>
              <a:t>2018;29:1541-1547. 3. Johnston S, et al. </a:t>
            </a:r>
            <a:r>
              <a:rPr lang="en-US" sz="900" i="1" dirty="0">
                <a:solidFill>
                  <a:schemeClr val="tx1"/>
                </a:solidFill>
                <a:latin typeface="Arial" panose="020B0604020202020204"/>
              </a:rPr>
              <a:t>NPJ Breast Cancer.</a:t>
            </a:r>
            <a:r>
              <a:rPr lang="en-US" sz="900" dirty="0">
                <a:solidFill>
                  <a:schemeClr val="tx1"/>
                </a:solidFill>
                <a:latin typeface="Arial" panose="020B0604020202020204"/>
              </a:rPr>
              <a:t> 2019;5:5​. 4</a:t>
            </a:r>
            <a:r>
              <a:rPr lang="en-US" sz="900" dirty="0">
                <a:solidFill>
                  <a:schemeClr val="tx1"/>
                </a:solidFill>
              </a:rPr>
              <a:t>. </a:t>
            </a:r>
            <a:r>
              <a:rPr lang="en-US" sz="900" dirty="0">
                <a:solidFill>
                  <a:schemeClr val="tx1"/>
                </a:solidFill>
                <a:latin typeface="Arial" panose="020B0604020202020204"/>
              </a:rPr>
              <a:t>Turner NC, et al; CAPItello-291 Study Group. </a:t>
            </a:r>
            <a:r>
              <a:rPr lang="en-US" sz="900" i="1" dirty="0">
                <a:solidFill>
                  <a:schemeClr val="tx1"/>
                </a:solidFill>
                <a:latin typeface="Arial" panose="020B0604020202020204"/>
              </a:rPr>
              <a:t>N Engl J Med. </a:t>
            </a:r>
            <a:r>
              <a:rPr lang="en-US" sz="900" dirty="0">
                <a:solidFill>
                  <a:schemeClr val="tx1"/>
                </a:solidFill>
                <a:latin typeface="Arial" panose="020B0604020202020204"/>
              </a:rPr>
              <a:t>2023;388:2058-2070. 5. Bidard FC, et al. </a:t>
            </a:r>
            <a:r>
              <a:rPr lang="en-US" sz="900" i="1" dirty="0">
                <a:solidFill>
                  <a:schemeClr val="tx1"/>
                </a:solidFill>
                <a:latin typeface="Arial" panose="020B0604020202020204"/>
              </a:rPr>
              <a:t>J Clin Oncol.</a:t>
            </a:r>
            <a:r>
              <a:rPr lang="en-US" sz="900" dirty="0">
                <a:solidFill>
                  <a:schemeClr val="tx1"/>
                </a:solidFill>
                <a:latin typeface="Arial" panose="020B0604020202020204"/>
              </a:rPr>
              <a:t> 2022;40:3246-3256. 6. </a:t>
            </a:r>
            <a:r>
              <a:rPr lang="en-US" sz="900" dirty="0">
                <a:solidFill>
                  <a:schemeClr val="tx1"/>
                </a:solidFill>
                <a:effectLst/>
              </a:rPr>
              <a:t>O’Shaughnessy J, et al. </a:t>
            </a:r>
            <a:r>
              <a:rPr lang="en-US" sz="900" i="1" dirty="0">
                <a:solidFill>
                  <a:schemeClr val="tx1"/>
                </a:solidFill>
                <a:effectLst/>
              </a:rPr>
              <a:t>JAMA </a:t>
            </a:r>
            <a:r>
              <a:rPr lang="en-US" sz="900" i="1" dirty="0" err="1">
                <a:solidFill>
                  <a:schemeClr val="tx1"/>
                </a:solidFill>
                <a:effectLst/>
              </a:rPr>
              <a:t>Netw</a:t>
            </a:r>
            <a:r>
              <a:rPr lang="en-US" sz="900" i="1" dirty="0">
                <a:solidFill>
                  <a:schemeClr val="tx1"/>
                </a:solidFill>
                <a:effectLst/>
              </a:rPr>
              <a:t> Open.</a:t>
            </a:r>
            <a:r>
              <a:rPr lang="en-US" sz="900" dirty="0">
                <a:solidFill>
                  <a:schemeClr val="tx1"/>
                </a:solidFill>
                <a:effectLst/>
              </a:rPr>
              <a:t> 2021;4:e214103. </a:t>
            </a:r>
            <a:r>
              <a:rPr lang="en-US" sz="900" dirty="0">
                <a:solidFill>
                  <a:schemeClr val="tx1"/>
                </a:solidFill>
                <a:effectLst/>
                <a:latin typeface="Arial" panose="020B0604020202020204"/>
              </a:rPr>
              <a:t>7</a:t>
            </a:r>
            <a:r>
              <a:rPr lang="en-US" sz="900" dirty="0">
                <a:solidFill>
                  <a:schemeClr val="tx1"/>
                </a:solidFill>
                <a:latin typeface="Arial" panose="020B0604020202020204"/>
              </a:rPr>
              <a:t>. </a:t>
            </a:r>
            <a:r>
              <a:rPr lang="en-US" sz="900" dirty="0">
                <a:solidFill>
                  <a:schemeClr val="tx1"/>
                </a:solidFill>
                <a:effectLst/>
              </a:rPr>
              <a:t>O’Shaughnessy J, et al. </a:t>
            </a:r>
            <a:r>
              <a:rPr lang="en-US" sz="900" i="1" dirty="0">
                <a:solidFill>
                  <a:schemeClr val="tx1"/>
                </a:solidFill>
                <a:effectLst/>
              </a:rPr>
              <a:t>Cancer Res. </a:t>
            </a:r>
            <a:r>
              <a:rPr lang="en-US" sz="900" dirty="0">
                <a:solidFill>
                  <a:schemeClr val="tx1"/>
                </a:solidFill>
                <a:effectLst/>
              </a:rPr>
              <a:t>2021;81(4_suppl):GS4-01. </a:t>
            </a:r>
            <a:r>
              <a:rPr lang="en-US" sz="900" dirty="0">
                <a:solidFill>
                  <a:schemeClr val="tx1"/>
                </a:solidFill>
                <a:effectLst/>
                <a:latin typeface="Arial" panose="020B0604020202020204"/>
              </a:rPr>
              <a:t>8</a:t>
            </a:r>
            <a:r>
              <a:rPr lang="en-US" sz="900" dirty="0">
                <a:solidFill>
                  <a:schemeClr val="tx1"/>
                </a:solidFill>
                <a:latin typeface="Arial" panose="020B0604020202020204"/>
              </a:rPr>
              <a:t>. Robert NJ, et al. </a:t>
            </a:r>
            <a:r>
              <a:rPr lang="en-US" sz="900" i="1" dirty="0">
                <a:solidFill>
                  <a:schemeClr val="tx1"/>
                </a:solidFill>
                <a:latin typeface="Arial" panose="020B0604020202020204"/>
              </a:rPr>
              <a:t>J Clin Oncol. </a:t>
            </a:r>
            <a:r>
              <a:rPr lang="en-US" sz="900" dirty="0">
                <a:solidFill>
                  <a:schemeClr val="tx1"/>
                </a:solidFill>
                <a:latin typeface="Arial" panose="020B0604020202020204"/>
              </a:rPr>
              <a:t>2011;29:1252-1260. 9. </a:t>
            </a:r>
            <a:r>
              <a:rPr lang="en-US" sz="900" dirty="0" err="1">
                <a:solidFill>
                  <a:schemeClr val="tx1"/>
                </a:solidFill>
              </a:rPr>
              <a:t>Curligiano</a:t>
            </a:r>
            <a:r>
              <a:rPr lang="en-US" sz="900" dirty="0">
                <a:solidFill>
                  <a:schemeClr val="tx1"/>
                </a:solidFill>
              </a:rPr>
              <a:t> G, et al. </a:t>
            </a:r>
            <a:r>
              <a:rPr lang="en-US" sz="900" i="1" dirty="0">
                <a:solidFill>
                  <a:schemeClr val="tx1"/>
                </a:solidFill>
              </a:rPr>
              <a:t>J Clin Oncol. </a:t>
            </a:r>
            <a:r>
              <a:rPr lang="en-US" sz="900" dirty="0">
                <a:solidFill>
                  <a:schemeClr val="tx1"/>
                </a:solidFill>
              </a:rPr>
              <a:t>2024;42(17): LBA1000.</a:t>
            </a:r>
          </a:p>
        </p:txBody>
      </p:sp>
      <p:sp>
        <p:nvSpPr>
          <p:cNvPr id="5" name="Rectangle 4">
            <a:extLst>
              <a:ext uri="{FF2B5EF4-FFF2-40B4-BE49-F238E27FC236}">
                <a16:creationId xmlns:a16="http://schemas.microsoft.com/office/drawing/2014/main" id="{4735BD58-E680-A662-C3C1-E7F7B96F6DCC}"/>
              </a:ext>
            </a:extLst>
          </p:cNvPr>
          <p:cNvSpPr/>
          <p:nvPr/>
        </p:nvSpPr>
        <p:spPr>
          <a:xfrm>
            <a:off x="3676845" y="2167347"/>
            <a:ext cx="6394814" cy="423529"/>
          </a:xfrm>
          <a:prstGeom prst="rect">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 name="Flowchart: Delay 27">
            <a:extLst>
              <a:ext uri="{FF2B5EF4-FFF2-40B4-BE49-F238E27FC236}">
                <a16:creationId xmlns:a16="http://schemas.microsoft.com/office/drawing/2014/main" id="{51D7C0E8-7FCD-0825-CEA1-4D87AA238346}"/>
              </a:ext>
            </a:extLst>
          </p:cNvPr>
          <p:cNvSpPr/>
          <p:nvPr/>
        </p:nvSpPr>
        <p:spPr>
          <a:xfrm>
            <a:off x="9843572" y="2167347"/>
            <a:ext cx="457200" cy="423529"/>
          </a:xfrm>
          <a:prstGeom prst="flowChartDelay">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F248184D-C7CB-7AE7-B00F-3FDD05B5994B}"/>
              </a:ext>
            </a:extLst>
          </p:cNvPr>
          <p:cNvSpPr txBox="1"/>
          <p:nvPr/>
        </p:nvSpPr>
        <p:spPr>
          <a:xfrm>
            <a:off x="8454151" y="2229070"/>
            <a:ext cx="1807438" cy="323165"/>
          </a:xfrm>
          <a:prstGeom prst="rect">
            <a:avLst/>
          </a:prstGeom>
          <a:noFill/>
        </p:spPr>
        <p:txBody>
          <a:bodyPr wrap="square" rtlCol="0">
            <a:spAutoFit/>
          </a:bodyPr>
          <a:lstStyle/>
          <a:p>
            <a:pPr marL="0" marR="0" lvl="0" indent="0" algn="r" defTabSz="685628"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24.8–28.2 mo</a:t>
            </a:r>
            <a:r>
              <a:rPr kumimoji="0" lang="en-US" sz="1050" b="0" i="0" u="none" strike="noStrike" kern="1200" cap="none" spc="0" normalizeH="0" baseline="3000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1–3</a:t>
            </a:r>
            <a:endParaRPr kumimoji="0" lang="en-US" sz="1500" b="0" i="0" u="none" strike="noStrike" kern="1200" cap="none" spc="0" normalizeH="0" baseline="3000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70" name="TextBox 69">
            <a:extLst>
              <a:ext uri="{FF2B5EF4-FFF2-40B4-BE49-F238E27FC236}">
                <a16:creationId xmlns:a16="http://schemas.microsoft.com/office/drawing/2014/main" id="{FFB34541-7C33-DE24-BEAF-AC229328A8F5}"/>
              </a:ext>
            </a:extLst>
          </p:cNvPr>
          <p:cNvSpPr txBox="1"/>
          <p:nvPr/>
        </p:nvSpPr>
        <p:spPr>
          <a:xfrm>
            <a:off x="3138846" y="1647801"/>
            <a:ext cx="5820094" cy="369332"/>
          </a:xfrm>
          <a:prstGeom prst="rect">
            <a:avLst/>
          </a:prstGeom>
          <a:noFill/>
        </p:spPr>
        <p:txBody>
          <a:bodyPr wrap="square" rtlCol="0">
            <a:spAutoFit/>
          </a:bodyPr>
          <a:lstStyle/>
          <a:p>
            <a:pPr marL="0" marR="0" lvl="0" indent="0" algn="ctr" defTabSz="68562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DC3"/>
                </a:solidFill>
                <a:effectLst/>
                <a:uLnTx/>
                <a:uFillTx/>
                <a:latin typeface="Arial" panose="020B0604020202020204" pitchFamily="34" charset="0"/>
                <a:ea typeface="Arial" panose="020B0604020202020204" pitchFamily="34" charset="0"/>
                <a:cs typeface="Arial" panose="020B0604020202020204" pitchFamily="34" charset="0"/>
              </a:rPr>
              <a:t>Current treatment landscape and outcomes – </a:t>
            </a:r>
            <a:r>
              <a:rPr kumimoji="0" lang="en-US" sz="1800" b="1" i="0" u="none" strike="noStrike" kern="1200" cap="none" spc="0" normalizeH="0" baseline="0" noProof="0" err="1">
                <a:ln>
                  <a:noFill/>
                </a:ln>
                <a:solidFill>
                  <a:srgbClr val="007DC3"/>
                </a:solidFill>
                <a:effectLst/>
                <a:uLnTx/>
                <a:uFillTx/>
                <a:latin typeface="Arial" panose="020B0604020202020204" pitchFamily="34" charset="0"/>
                <a:ea typeface="Arial" panose="020B0604020202020204" pitchFamily="34" charset="0"/>
                <a:cs typeface="Arial" panose="020B0604020202020204" pitchFamily="34" charset="0"/>
              </a:rPr>
              <a:t>mPFS</a:t>
            </a:r>
            <a:endParaRPr kumimoji="0" lang="en-US" sz="1800" b="1" i="0" u="none" strike="noStrike" kern="1200" cap="none" spc="0" normalizeH="0" baseline="0" noProof="0">
              <a:ln>
                <a:noFill/>
              </a:ln>
              <a:solidFill>
                <a:srgbClr val="007DC3"/>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6EA9045C-02DE-3F4E-DE77-39DCAF2950B2}"/>
              </a:ext>
            </a:extLst>
          </p:cNvPr>
          <p:cNvSpPr/>
          <p:nvPr/>
        </p:nvSpPr>
        <p:spPr>
          <a:xfrm>
            <a:off x="2267995" y="4431861"/>
            <a:ext cx="1365907" cy="423529"/>
          </a:xfrm>
          <a:prstGeom prst="rect">
            <a:avLst/>
          </a:prstGeom>
          <a:solidFill>
            <a:schemeClr val="accent3"/>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white"/>
                </a:solidFill>
                <a:effectLst/>
                <a:uLnTx/>
                <a:uFillTx/>
                <a:latin typeface="Arial" panose="020B0604020202020204"/>
                <a:ea typeface="+mn-ea"/>
                <a:cs typeface="+mn-cs"/>
              </a:rPr>
              <a:t>T-</a:t>
            </a:r>
            <a:r>
              <a:rPr kumimoji="0" lang="en-US" sz="1500" b="1" i="0" u="none" strike="noStrike" kern="1200" cap="none" spc="0" normalizeH="0" baseline="0" noProof="0" dirty="0" err="1">
                <a:ln>
                  <a:noFill/>
                </a:ln>
                <a:solidFill>
                  <a:prstClr val="white"/>
                </a:solidFill>
                <a:effectLst/>
                <a:uLnTx/>
                <a:uFillTx/>
                <a:latin typeface="Arial" panose="020B0604020202020204"/>
                <a:ea typeface="+mn-ea"/>
                <a:cs typeface="+mn-cs"/>
              </a:rPr>
              <a:t>DXd</a:t>
            </a:r>
            <a:endParaRPr kumimoji="0" lang="en-US" sz="1500" b="1" i="0" u="none" strike="noStrike" kern="1200" cap="none" spc="0" normalizeH="0" baseline="0" noProof="0">
              <a:ln>
                <a:noFill/>
              </a:ln>
              <a:solidFill>
                <a:prstClr val="white"/>
              </a:solidFill>
              <a:effectLst/>
              <a:uLnTx/>
              <a:uFillTx/>
              <a:latin typeface="Arial" panose="020B0604020202020204"/>
              <a:ea typeface="+mn-ea"/>
              <a:cs typeface="+mn-cs"/>
            </a:endParaRPr>
          </a:p>
          <a:p>
            <a:pPr marL="0" marR="0" lvl="0" indent="0" algn="ctr" defTabSz="685355"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Arial" panose="020B0604020202020204"/>
                <a:ea typeface="+mn-ea"/>
                <a:cs typeface="+mn-cs"/>
              </a:rPr>
              <a:t>(HER2-low)</a:t>
            </a:r>
          </a:p>
        </p:txBody>
      </p:sp>
      <p:sp>
        <p:nvSpPr>
          <p:cNvPr id="35" name="Rectangle 34">
            <a:extLst>
              <a:ext uri="{FF2B5EF4-FFF2-40B4-BE49-F238E27FC236}">
                <a16:creationId xmlns:a16="http://schemas.microsoft.com/office/drawing/2014/main" id="{07F65348-23E6-DB2F-93CF-85EB30DBA0F6}"/>
              </a:ext>
            </a:extLst>
          </p:cNvPr>
          <p:cNvSpPr/>
          <p:nvPr/>
        </p:nvSpPr>
        <p:spPr>
          <a:xfrm>
            <a:off x="3674193" y="4431861"/>
            <a:ext cx="2566336" cy="4235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6" name="Flowchart: Delay 35">
            <a:extLst>
              <a:ext uri="{FF2B5EF4-FFF2-40B4-BE49-F238E27FC236}">
                <a16:creationId xmlns:a16="http://schemas.microsoft.com/office/drawing/2014/main" id="{58F227AF-84DA-27C9-A5EA-3A0E79D4DA25}"/>
              </a:ext>
            </a:extLst>
          </p:cNvPr>
          <p:cNvSpPr/>
          <p:nvPr/>
        </p:nvSpPr>
        <p:spPr>
          <a:xfrm>
            <a:off x="6240529" y="4431861"/>
            <a:ext cx="457200" cy="423529"/>
          </a:xfrm>
          <a:prstGeom prst="flowChartDelay">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0" name="TextBox 39">
            <a:extLst>
              <a:ext uri="{FF2B5EF4-FFF2-40B4-BE49-F238E27FC236}">
                <a16:creationId xmlns:a16="http://schemas.microsoft.com/office/drawing/2014/main" id="{BA16117D-4A8E-489D-99D8-9064129A3798}"/>
              </a:ext>
            </a:extLst>
          </p:cNvPr>
          <p:cNvSpPr txBox="1"/>
          <p:nvPr/>
        </p:nvSpPr>
        <p:spPr>
          <a:xfrm>
            <a:off x="5406718" y="4493583"/>
            <a:ext cx="1284350" cy="323165"/>
          </a:xfrm>
          <a:prstGeom prst="rect">
            <a:avLst/>
          </a:prstGeom>
          <a:noFill/>
        </p:spPr>
        <p:txBody>
          <a:bodyPr wrap="square" rtlCol="0">
            <a:spAutoFit/>
          </a:bodyPr>
          <a:lstStyle/>
          <a:p>
            <a:pPr marL="0" marR="0" lvl="0" indent="0" algn="r" defTabSz="685628"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2985"/>
                </a:solidFill>
                <a:effectLst/>
                <a:uLnTx/>
                <a:uFillTx/>
                <a:latin typeface="Arial" panose="020B0604020202020204" pitchFamily="34" charset="0"/>
                <a:ea typeface="Arial" panose="020B0604020202020204" pitchFamily="34" charset="0"/>
                <a:cs typeface="Arial" panose="020B0604020202020204" pitchFamily="34" charset="0"/>
              </a:rPr>
              <a:t>13.2 mo</a:t>
            </a:r>
            <a:r>
              <a:rPr kumimoji="0" lang="en-US" sz="1050" b="0" i="0" u="none" strike="noStrike" kern="1200" cap="none" spc="0" normalizeH="0" baseline="30000" noProof="0" dirty="0">
                <a:ln>
                  <a:noFill/>
                </a:ln>
                <a:solidFill>
                  <a:srgbClr val="002985"/>
                </a:solidFill>
                <a:effectLst/>
                <a:uLnTx/>
                <a:uFillTx/>
                <a:latin typeface="Arial" panose="020B0604020202020204" pitchFamily="34" charset="0"/>
                <a:ea typeface="Arial" panose="020B0604020202020204" pitchFamily="34" charset="0"/>
                <a:cs typeface="Arial" panose="020B0604020202020204" pitchFamily="34" charset="0"/>
              </a:rPr>
              <a:t>9</a:t>
            </a:r>
            <a:endParaRPr kumimoji="0" lang="en-US" sz="1500" b="0" i="0" u="none" strike="noStrike" kern="1200" cap="none" spc="0" normalizeH="0" baseline="30000" noProof="0" dirty="0">
              <a:ln>
                <a:noFill/>
              </a:ln>
              <a:solidFill>
                <a:srgbClr val="002985"/>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CD903FD6-7D32-5FE6-E2C4-31C3DA2E2F99}"/>
              </a:ext>
            </a:extLst>
          </p:cNvPr>
          <p:cNvSpPr txBox="1"/>
          <p:nvPr/>
        </p:nvSpPr>
        <p:spPr>
          <a:xfrm>
            <a:off x="3708227" y="4447416"/>
            <a:ext cx="749088" cy="415498"/>
          </a:xfrm>
          <a:prstGeom prst="rect">
            <a:avLst/>
          </a:prstGeom>
          <a:noFill/>
        </p:spPr>
        <p:txBody>
          <a:bodyPr wrap="square" lIns="0" rIns="27000" rtlCol="0">
            <a:spAutoFit/>
          </a:bodyPr>
          <a:lstStyle/>
          <a:p>
            <a:pPr marL="0" marR="0" lvl="0" indent="0" algn="l" defTabSz="685628"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002985"/>
                </a:solidFill>
                <a:effectLst/>
                <a:uLnTx/>
                <a:uFillTx/>
                <a:latin typeface="Arial" panose="020B0604020202020204" pitchFamily="34" charset="0"/>
                <a:ea typeface="Arial" panose="020B0604020202020204" pitchFamily="34" charset="0"/>
                <a:cs typeface="Arial" panose="020B0604020202020204" pitchFamily="34" charset="0"/>
              </a:rPr>
              <a:t>Prior ET </a:t>
            </a:r>
            <a:br>
              <a:rPr kumimoji="0" lang="en-US" sz="1050" b="1" i="1" u="none" strike="noStrike" kern="1200" cap="none" spc="0" normalizeH="0" baseline="0" noProof="0">
                <a:ln>
                  <a:noFill/>
                </a:ln>
                <a:solidFill>
                  <a:srgbClr val="002985"/>
                </a:solidFill>
                <a:effectLst/>
                <a:uLnTx/>
                <a:uFillTx/>
                <a:latin typeface="Arial" panose="020B0604020202020204" pitchFamily="34" charset="0"/>
                <a:ea typeface="Arial" panose="020B0604020202020204" pitchFamily="34" charset="0"/>
                <a:cs typeface="Arial" panose="020B0604020202020204" pitchFamily="34" charset="0"/>
              </a:rPr>
            </a:br>
            <a:r>
              <a:rPr kumimoji="0" lang="en-US" sz="1050" b="1" i="1" u="none" strike="noStrike" kern="1200" cap="none" spc="0" normalizeH="0" baseline="0" noProof="0">
                <a:ln>
                  <a:noFill/>
                </a:ln>
                <a:solidFill>
                  <a:srgbClr val="002985"/>
                </a:solidFill>
                <a:effectLst/>
                <a:uLnTx/>
                <a:uFillTx/>
                <a:latin typeface="Arial" panose="020B0604020202020204" pitchFamily="34" charset="0"/>
                <a:ea typeface="Arial" panose="020B0604020202020204" pitchFamily="34" charset="0"/>
                <a:cs typeface="Arial" panose="020B0604020202020204" pitchFamily="34" charset="0"/>
              </a:rPr>
              <a:t>and CT</a:t>
            </a:r>
          </a:p>
        </p:txBody>
      </p:sp>
      <p:sp>
        <p:nvSpPr>
          <p:cNvPr id="14" name="Rectangle 13">
            <a:extLst>
              <a:ext uri="{FF2B5EF4-FFF2-40B4-BE49-F238E27FC236}">
                <a16:creationId xmlns:a16="http://schemas.microsoft.com/office/drawing/2014/main" id="{B234A698-857C-C600-0278-EA9ECA0BD9EA}"/>
              </a:ext>
            </a:extLst>
          </p:cNvPr>
          <p:cNvSpPr/>
          <p:nvPr/>
        </p:nvSpPr>
        <p:spPr>
          <a:xfrm>
            <a:off x="2267995" y="2167347"/>
            <a:ext cx="1365907" cy="42352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28"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ET + CDK4/6i</a:t>
            </a:r>
          </a:p>
        </p:txBody>
      </p:sp>
      <p:sp>
        <p:nvSpPr>
          <p:cNvPr id="16" name="Rectangle 15">
            <a:extLst>
              <a:ext uri="{FF2B5EF4-FFF2-40B4-BE49-F238E27FC236}">
                <a16:creationId xmlns:a16="http://schemas.microsoft.com/office/drawing/2014/main" id="{AEAD5983-899B-46EE-CF93-30C8DF73F2F3}"/>
              </a:ext>
            </a:extLst>
          </p:cNvPr>
          <p:cNvSpPr/>
          <p:nvPr/>
        </p:nvSpPr>
        <p:spPr>
          <a:xfrm>
            <a:off x="2267995" y="2778382"/>
            <a:ext cx="1365907" cy="4239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28"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ET + targeted therapies</a:t>
            </a:r>
          </a:p>
        </p:txBody>
      </p:sp>
      <p:sp>
        <p:nvSpPr>
          <p:cNvPr id="12" name="Rectangle 11">
            <a:extLst>
              <a:ext uri="{FF2B5EF4-FFF2-40B4-BE49-F238E27FC236}">
                <a16:creationId xmlns:a16="http://schemas.microsoft.com/office/drawing/2014/main" id="{F70734BB-658D-E62E-0C24-579421AA00D8}"/>
              </a:ext>
            </a:extLst>
          </p:cNvPr>
          <p:cNvSpPr/>
          <p:nvPr/>
        </p:nvSpPr>
        <p:spPr>
          <a:xfrm>
            <a:off x="3676847" y="3932623"/>
            <a:ext cx="2138915" cy="423529"/>
          </a:xfrm>
          <a:prstGeom prst="rect">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 name="Flowchart: Delay 29">
            <a:extLst>
              <a:ext uri="{FF2B5EF4-FFF2-40B4-BE49-F238E27FC236}">
                <a16:creationId xmlns:a16="http://schemas.microsoft.com/office/drawing/2014/main" id="{0B832B6D-690A-C633-A1F2-A38D7E57CCB8}"/>
              </a:ext>
            </a:extLst>
          </p:cNvPr>
          <p:cNvSpPr/>
          <p:nvPr/>
        </p:nvSpPr>
        <p:spPr>
          <a:xfrm>
            <a:off x="5759660" y="3932623"/>
            <a:ext cx="457200" cy="423529"/>
          </a:xfrm>
          <a:prstGeom prst="flowChartDelay">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C39FE81D-7DEC-38DD-2C4D-91A2A512DCF4}"/>
              </a:ext>
            </a:extLst>
          </p:cNvPr>
          <p:cNvSpPr txBox="1"/>
          <p:nvPr/>
        </p:nvSpPr>
        <p:spPr>
          <a:xfrm>
            <a:off x="4638374" y="3994346"/>
            <a:ext cx="1582166" cy="323165"/>
          </a:xfrm>
          <a:prstGeom prst="rect">
            <a:avLst/>
          </a:prstGeom>
          <a:noFill/>
        </p:spPr>
        <p:txBody>
          <a:bodyPr wrap="square" rtlCol="0">
            <a:spAutoFit/>
          </a:bodyPr>
          <a:lstStyle/>
          <a:p>
            <a:pPr marL="0" marR="0" lvl="0" indent="0" algn="r" defTabSz="685628"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6.2–7.1 mo</a:t>
            </a:r>
            <a:r>
              <a:rPr kumimoji="0" lang="en-US" sz="1050" b="0" i="0" u="none" strike="noStrike" kern="1200" cap="none" spc="0" normalizeH="0" baseline="3000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6–8</a:t>
            </a:r>
            <a:endParaRPr kumimoji="0" lang="en-US" sz="1500" b="0" i="0" u="none" strike="noStrike" kern="1200" cap="none" spc="0" normalizeH="0" baseline="3000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591E0C3-367D-0F1C-91C0-60AAEBEB070D}"/>
              </a:ext>
            </a:extLst>
          </p:cNvPr>
          <p:cNvSpPr txBox="1"/>
          <p:nvPr/>
        </p:nvSpPr>
        <p:spPr>
          <a:xfrm>
            <a:off x="3708228" y="3948178"/>
            <a:ext cx="1046961" cy="415498"/>
          </a:xfrm>
          <a:prstGeom prst="rect">
            <a:avLst/>
          </a:prstGeom>
          <a:noFill/>
        </p:spPr>
        <p:txBody>
          <a:bodyPr wrap="square" lIns="0" rIns="27000" rtlCol="0">
            <a:spAutoFit/>
          </a:bodyPr>
          <a:lstStyle/>
          <a:p>
            <a:pPr marL="0" marR="0" lvl="0" indent="0" algn="l" defTabSz="685628"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Mostly CT </a:t>
            </a:r>
            <a:br>
              <a:rPr kumimoji="0" lang="en-US" sz="1050" b="1" i="1" u="none" strike="noStrike" kern="1200" cap="none" spc="0" normalizeH="0" baseline="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br>
            <a:r>
              <a:rPr kumimoji="0" lang="en-US" sz="1050" b="1" i="1" u="none" strike="noStrike" kern="1200" cap="none" spc="0" normalizeH="0" baseline="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naïve (</a:t>
            </a:r>
            <a:r>
              <a:rPr kumimoji="0" lang="en-US" sz="1050" b="1" i="1" u="none" strike="noStrike" kern="1200" cap="none" spc="0" normalizeH="0" baseline="0" noProof="0" err="1">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mBC</a:t>
            </a:r>
            <a:r>
              <a:rPr kumimoji="0" lang="en-US" sz="1050" b="1" i="1" u="none" strike="noStrike" kern="1200" cap="none" spc="0" normalizeH="0" baseline="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a:t>
            </a:r>
          </a:p>
        </p:txBody>
      </p:sp>
      <p:sp>
        <p:nvSpPr>
          <p:cNvPr id="18" name="Rectangle 17">
            <a:extLst>
              <a:ext uri="{FF2B5EF4-FFF2-40B4-BE49-F238E27FC236}">
                <a16:creationId xmlns:a16="http://schemas.microsoft.com/office/drawing/2014/main" id="{A073B32D-ACFB-D5A4-BCF0-CBA739C20932}"/>
              </a:ext>
            </a:extLst>
          </p:cNvPr>
          <p:cNvSpPr/>
          <p:nvPr/>
        </p:nvSpPr>
        <p:spPr>
          <a:xfrm>
            <a:off x="2267995" y="3932623"/>
            <a:ext cx="1365907" cy="42352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28"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Single-agent CT</a:t>
            </a:r>
          </a:p>
        </p:txBody>
      </p:sp>
      <p:sp>
        <p:nvSpPr>
          <p:cNvPr id="25" name="Rectangle 24">
            <a:extLst>
              <a:ext uri="{FF2B5EF4-FFF2-40B4-BE49-F238E27FC236}">
                <a16:creationId xmlns:a16="http://schemas.microsoft.com/office/drawing/2014/main" id="{DFDB97EA-512B-702D-8865-23DCAA3BE0EF}"/>
              </a:ext>
            </a:extLst>
          </p:cNvPr>
          <p:cNvSpPr/>
          <p:nvPr/>
        </p:nvSpPr>
        <p:spPr>
          <a:xfrm>
            <a:off x="3674194" y="3270941"/>
            <a:ext cx="864470" cy="423900"/>
          </a:xfrm>
          <a:prstGeom prst="rect">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A9E87491-7348-BDE5-252E-7D05EF5C44C5}"/>
              </a:ext>
            </a:extLst>
          </p:cNvPr>
          <p:cNvSpPr txBox="1"/>
          <p:nvPr/>
        </p:nvSpPr>
        <p:spPr>
          <a:xfrm>
            <a:off x="3708226" y="3286683"/>
            <a:ext cx="589436" cy="415498"/>
          </a:xfrm>
          <a:prstGeom prst="rect">
            <a:avLst/>
          </a:prstGeom>
          <a:noFill/>
        </p:spPr>
        <p:txBody>
          <a:bodyPr wrap="square" lIns="0" rIns="27000" rtlCol="0">
            <a:spAutoFit/>
          </a:bodyPr>
          <a:lstStyle/>
          <a:p>
            <a:pPr marL="0" marR="0" lvl="0" indent="0" algn="l" defTabSz="685628"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dirty="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Prior</a:t>
            </a:r>
          </a:p>
          <a:p>
            <a:pPr marL="0" marR="0" lvl="0" indent="0" algn="l" defTabSz="685628"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dirty="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CDK4/6i</a:t>
            </a:r>
          </a:p>
        </p:txBody>
      </p:sp>
      <p:sp>
        <p:nvSpPr>
          <p:cNvPr id="27" name="Flowchart: Delay 26">
            <a:extLst>
              <a:ext uri="{FF2B5EF4-FFF2-40B4-BE49-F238E27FC236}">
                <a16:creationId xmlns:a16="http://schemas.microsoft.com/office/drawing/2014/main" id="{E0D33A22-CF4C-D38C-E36C-CA2393E13E66}"/>
              </a:ext>
            </a:extLst>
          </p:cNvPr>
          <p:cNvSpPr/>
          <p:nvPr/>
        </p:nvSpPr>
        <p:spPr>
          <a:xfrm>
            <a:off x="4468502" y="3271128"/>
            <a:ext cx="457200" cy="423529"/>
          </a:xfrm>
          <a:prstGeom prst="flowChartDelay">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 name="TextBox 30">
            <a:extLst>
              <a:ext uri="{FF2B5EF4-FFF2-40B4-BE49-F238E27FC236}">
                <a16:creationId xmlns:a16="http://schemas.microsoft.com/office/drawing/2014/main" id="{69E3502A-CFD7-C2CD-EB91-0D59467D4AB6}"/>
              </a:ext>
            </a:extLst>
          </p:cNvPr>
          <p:cNvSpPr txBox="1"/>
          <p:nvPr/>
        </p:nvSpPr>
        <p:spPr>
          <a:xfrm>
            <a:off x="4127962" y="3332851"/>
            <a:ext cx="1356379" cy="323165"/>
          </a:xfrm>
          <a:prstGeom prst="rect">
            <a:avLst/>
          </a:prstGeom>
          <a:noFill/>
        </p:spPr>
        <p:txBody>
          <a:bodyPr wrap="square" rtlCol="0">
            <a:spAutoFit/>
          </a:bodyPr>
          <a:lstStyle/>
          <a:p>
            <a:pPr marL="0" marR="0" lvl="0" indent="0" algn="r" defTabSz="685628"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1.9–2.6 mo</a:t>
            </a:r>
            <a:r>
              <a:rPr kumimoji="0" lang="en-US" sz="1050" b="0" i="0" u="none" strike="noStrike" kern="1200" cap="none" spc="0" normalizeH="0" baseline="3000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4,5</a:t>
            </a:r>
            <a:endParaRPr kumimoji="0" lang="en-US" sz="1500" b="0" i="0" u="none" strike="noStrike" kern="1200" cap="none" spc="0" normalizeH="0" baseline="3000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C2209614-2F40-A914-325E-0C7D2DBADF6D}"/>
              </a:ext>
            </a:extLst>
          </p:cNvPr>
          <p:cNvSpPr/>
          <p:nvPr/>
        </p:nvSpPr>
        <p:spPr>
          <a:xfrm>
            <a:off x="2267995" y="3271126"/>
            <a:ext cx="1365907" cy="42353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28"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ET monotherapy</a:t>
            </a:r>
          </a:p>
        </p:txBody>
      </p:sp>
      <p:sp>
        <p:nvSpPr>
          <p:cNvPr id="43" name="Rectangle 42">
            <a:extLst>
              <a:ext uri="{FF2B5EF4-FFF2-40B4-BE49-F238E27FC236}">
                <a16:creationId xmlns:a16="http://schemas.microsoft.com/office/drawing/2014/main" id="{480ED33A-E216-F13E-B81C-7EC5A8DBBF65}"/>
              </a:ext>
            </a:extLst>
          </p:cNvPr>
          <p:cNvSpPr/>
          <p:nvPr/>
        </p:nvSpPr>
        <p:spPr>
          <a:xfrm>
            <a:off x="3677011" y="2778382"/>
            <a:ext cx="1783196" cy="423900"/>
          </a:xfrm>
          <a:prstGeom prst="rect">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4" name="TextBox 43">
            <a:extLst>
              <a:ext uri="{FF2B5EF4-FFF2-40B4-BE49-F238E27FC236}">
                <a16:creationId xmlns:a16="http://schemas.microsoft.com/office/drawing/2014/main" id="{2736C1D1-F332-C895-4AA7-50FE75D985E9}"/>
              </a:ext>
            </a:extLst>
          </p:cNvPr>
          <p:cNvSpPr txBox="1"/>
          <p:nvPr/>
        </p:nvSpPr>
        <p:spPr>
          <a:xfrm>
            <a:off x="3708226" y="2794124"/>
            <a:ext cx="589436" cy="415498"/>
          </a:xfrm>
          <a:prstGeom prst="rect">
            <a:avLst/>
          </a:prstGeom>
          <a:noFill/>
        </p:spPr>
        <p:txBody>
          <a:bodyPr wrap="square" lIns="0" rIns="27000" rtlCol="0">
            <a:spAutoFit/>
          </a:bodyPr>
          <a:lstStyle/>
          <a:p>
            <a:pPr marL="0" marR="0" lvl="0" indent="0" algn="l" defTabSz="685628"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Prior</a:t>
            </a:r>
          </a:p>
          <a:p>
            <a:pPr marL="0" marR="0" lvl="0" indent="0" algn="l" defTabSz="685628"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CDK4/6i</a:t>
            </a:r>
          </a:p>
        </p:txBody>
      </p:sp>
      <p:sp>
        <p:nvSpPr>
          <p:cNvPr id="45" name="Flowchart: Delay 44">
            <a:extLst>
              <a:ext uri="{FF2B5EF4-FFF2-40B4-BE49-F238E27FC236}">
                <a16:creationId xmlns:a16="http://schemas.microsoft.com/office/drawing/2014/main" id="{C4377166-B166-6ECC-747D-DB1F35FBD111}"/>
              </a:ext>
            </a:extLst>
          </p:cNvPr>
          <p:cNvSpPr/>
          <p:nvPr/>
        </p:nvSpPr>
        <p:spPr>
          <a:xfrm>
            <a:off x="5245475" y="2778569"/>
            <a:ext cx="457200" cy="423529"/>
          </a:xfrm>
          <a:prstGeom prst="flowChartDelay">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6" name="TextBox 45">
            <a:extLst>
              <a:ext uri="{FF2B5EF4-FFF2-40B4-BE49-F238E27FC236}">
                <a16:creationId xmlns:a16="http://schemas.microsoft.com/office/drawing/2014/main" id="{A8049E9B-9BCC-575B-D055-375E669CBDEC}"/>
              </a:ext>
            </a:extLst>
          </p:cNvPr>
          <p:cNvSpPr txBox="1"/>
          <p:nvPr/>
        </p:nvSpPr>
        <p:spPr>
          <a:xfrm>
            <a:off x="4242700" y="2840292"/>
            <a:ext cx="1463654" cy="323165"/>
          </a:xfrm>
          <a:prstGeom prst="rect">
            <a:avLst/>
          </a:prstGeom>
          <a:noFill/>
        </p:spPr>
        <p:txBody>
          <a:bodyPr wrap="square" rtlCol="0">
            <a:spAutoFit/>
          </a:bodyPr>
          <a:lstStyle/>
          <a:p>
            <a:pPr marL="0" marR="0" lvl="0" indent="0" algn="r" defTabSz="685628"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2.8–5.5 mo</a:t>
            </a:r>
            <a:r>
              <a:rPr kumimoji="0" lang="en-US" sz="1050" b="0" i="0" u="none" strike="noStrike" kern="1200" cap="none" spc="0" normalizeH="0" baseline="3000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4,5</a:t>
            </a:r>
            <a:endParaRPr kumimoji="0" lang="en-US" sz="1500" b="0" i="0" u="none" strike="noStrike" kern="1200" cap="none" spc="0" normalizeH="0" baseline="3000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2D14865-D107-52FB-808D-2B740F932B5D}"/>
              </a:ext>
            </a:extLst>
          </p:cNvPr>
          <p:cNvSpPr txBox="1"/>
          <p:nvPr/>
        </p:nvSpPr>
        <p:spPr>
          <a:xfrm>
            <a:off x="3708226" y="2182902"/>
            <a:ext cx="589436" cy="415498"/>
          </a:xfrm>
          <a:prstGeom prst="rect">
            <a:avLst/>
          </a:prstGeom>
          <a:noFill/>
        </p:spPr>
        <p:txBody>
          <a:bodyPr wrap="square" lIns="0" rIns="27000" rtlCol="0">
            <a:spAutoFit/>
          </a:bodyPr>
          <a:lstStyle/>
          <a:p>
            <a:pPr marL="0" marR="0" lvl="0" indent="0" algn="l" defTabSz="685628"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No prior</a:t>
            </a:r>
          </a:p>
          <a:p>
            <a:pPr marL="0" marR="0" lvl="0" indent="0" algn="l" defTabSz="685628"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CDK4/6i</a:t>
            </a:r>
          </a:p>
        </p:txBody>
      </p:sp>
      <p:sp>
        <p:nvSpPr>
          <p:cNvPr id="3" name="TextBox 2">
            <a:extLst>
              <a:ext uri="{FF2B5EF4-FFF2-40B4-BE49-F238E27FC236}">
                <a16:creationId xmlns:a16="http://schemas.microsoft.com/office/drawing/2014/main" id="{C7181000-D0AC-7121-34C0-E6A6F604213E}"/>
              </a:ext>
            </a:extLst>
          </p:cNvPr>
          <p:cNvSpPr txBox="1"/>
          <p:nvPr/>
        </p:nvSpPr>
        <p:spPr>
          <a:xfrm>
            <a:off x="1699054" y="5036403"/>
            <a:ext cx="9121346" cy="83099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3A3A3A"/>
                </a:solidFill>
                <a:effectLst/>
                <a:uLnTx/>
                <a:uFillTx/>
                <a:latin typeface="Arial" charset="0"/>
                <a:ea typeface="Microsoft YaHei"/>
              </a:rPr>
              <a:t>Chemotherapy</a:t>
            </a:r>
            <a:r>
              <a:rPr kumimoji="0" lang="en-GB" sz="1600" b="0" i="0" u="none" strike="noStrike" kern="1200" cap="none" spc="0" normalizeH="0" baseline="0" noProof="0" dirty="0">
                <a:ln>
                  <a:noFill/>
                </a:ln>
                <a:solidFill>
                  <a:srgbClr val="3A3A3A"/>
                </a:solidFill>
                <a:effectLst/>
                <a:uLnTx/>
                <a:uFillTx/>
                <a:latin typeface="Arial" charset="0"/>
                <a:ea typeface="Microsoft YaHei"/>
              </a:rPr>
              <a:t> is utilized widely for management of </a:t>
            </a:r>
            <a:r>
              <a:rPr kumimoji="0" lang="en-GB" sz="1600" b="1" i="0" u="none" strike="noStrike" kern="1200" cap="none" spc="0" normalizeH="0" baseline="0" noProof="0" dirty="0">
                <a:ln>
                  <a:noFill/>
                </a:ln>
                <a:solidFill>
                  <a:srgbClr val="3A3A3A"/>
                </a:solidFill>
                <a:effectLst/>
                <a:uLnTx/>
                <a:uFillTx/>
                <a:latin typeface="Arial" charset="0"/>
                <a:ea typeface="Microsoft YaHei"/>
              </a:rPr>
              <a:t>endocrine-resistant HR+/HER2– MBC</a:t>
            </a:r>
            <a:r>
              <a:rPr kumimoji="0" lang="en-GB" sz="1600" b="0" i="0" u="none" strike="noStrike" kern="1200" cap="none" spc="0" normalizeH="0" baseline="0" noProof="0" dirty="0">
                <a:ln>
                  <a:noFill/>
                </a:ln>
                <a:solidFill>
                  <a:srgbClr val="3A3A3A"/>
                </a:solidFill>
                <a:effectLst/>
                <a:uLnTx/>
                <a:uFillTx/>
                <a:latin typeface="Arial" charset="0"/>
                <a:ea typeface="Microsoft YaHei"/>
              </a:rPr>
              <a:t>, but can be associated with </a:t>
            </a:r>
            <a:r>
              <a:rPr kumimoji="0" lang="en-GB" sz="1600" b="1" i="0" u="none" strike="noStrike" kern="1200" cap="none" spc="0" normalizeH="0" baseline="0" noProof="0" dirty="0">
                <a:ln>
                  <a:noFill/>
                </a:ln>
                <a:solidFill>
                  <a:srgbClr val="3A3A3A"/>
                </a:solidFill>
                <a:effectLst/>
                <a:uLnTx/>
                <a:uFillTx/>
                <a:latin typeface="Arial" charset="0"/>
                <a:ea typeface="Microsoft YaHei"/>
              </a:rPr>
              <a:t>low response rate</a:t>
            </a:r>
            <a:r>
              <a:rPr kumimoji="0" lang="en-GB" sz="1600" b="0" i="0" u="none" strike="noStrike" kern="1200" cap="none" spc="0" normalizeH="0" baseline="0" noProof="0" dirty="0">
                <a:ln>
                  <a:noFill/>
                </a:ln>
                <a:solidFill>
                  <a:srgbClr val="3A3A3A"/>
                </a:solidFill>
                <a:effectLst/>
                <a:uLnTx/>
                <a:uFillTx/>
                <a:latin typeface="Arial" charset="0"/>
                <a:ea typeface="Microsoft YaHei"/>
              </a:rPr>
              <a:t>, </a:t>
            </a:r>
            <a:r>
              <a:rPr kumimoji="0" lang="en-GB" sz="1600" b="1" i="0" u="none" strike="noStrike" kern="1200" cap="none" spc="0" normalizeH="0" baseline="0" noProof="0" dirty="0">
                <a:ln>
                  <a:noFill/>
                </a:ln>
                <a:solidFill>
                  <a:srgbClr val="3A3A3A"/>
                </a:solidFill>
                <a:effectLst/>
                <a:uLnTx/>
                <a:uFillTx/>
                <a:latin typeface="Arial" charset="0"/>
                <a:ea typeface="Microsoft YaHei"/>
              </a:rPr>
              <a:t>poor prognosis</a:t>
            </a:r>
            <a:r>
              <a:rPr kumimoji="0" lang="en-GB" sz="1600" b="0" i="0" u="none" strike="noStrike" kern="1200" cap="none" spc="0" normalizeH="0" baseline="0" noProof="0" dirty="0">
                <a:ln>
                  <a:noFill/>
                </a:ln>
                <a:solidFill>
                  <a:srgbClr val="3A3A3A"/>
                </a:solidFill>
                <a:effectLst/>
                <a:uLnTx/>
                <a:uFillTx/>
                <a:latin typeface="Arial" charset="0"/>
                <a:ea typeface="Microsoft YaHei"/>
              </a:rPr>
              <a:t>, and </a:t>
            </a:r>
            <a:r>
              <a:rPr kumimoji="0" lang="en-GB" sz="1600" b="1" i="0" u="none" strike="noStrike" kern="1200" cap="none" spc="0" normalizeH="0" baseline="0" noProof="0" dirty="0">
                <a:ln>
                  <a:noFill/>
                </a:ln>
                <a:solidFill>
                  <a:srgbClr val="3A3A3A"/>
                </a:solidFill>
                <a:effectLst/>
                <a:uLnTx/>
                <a:uFillTx/>
                <a:latin typeface="Arial" charset="0"/>
                <a:ea typeface="Microsoft YaHei"/>
              </a:rPr>
              <a:t>significant toxicity</a:t>
            </a:r>
            <a:r>
              <a:rPr kumimoji="0" lang="en-GB" sz="1600" b="0" i="0" u="none" strike="noStrike" kern="1200" cap="none" spc="0" normalizeH="0" baseline="0" noProof="0" dirty="0">
                <a:ln>
                  <a:noFill/>
                </a:ln>
                <a:solidFill>
                  <a:srgbClr val="3A3A3A"/>
                </a:solidFill>
                <a:effectLst/>
                <a:uLnTx/>
                <a:uFillTx/>
                <a:latin typeface="Arial" charset="0"/>
                <a:ea typeface="Microsoft YaHei"/>
              </a:rPr>
              <a:t> including myelosuppression and peripheral neuropathy, highlighting need for better therapies in this setting</a:t>
            </a:r>
            <a:r>
              <a:rPr kumimoji="0" lang="en-US" sz="1600" b="0" i="0" u="none" strike="noStrike" kern="1200" cap="none" spc="0" normalizeH="0" baseline="0" noProof="0" dirty="0">
                <a:ln>
                  <a:noFill/>
                </a:ln>
                <a:solidFill>
                  <a:srgbClr val="3A3A3A"/>
                </a:solidFill>
                <a:effectLst/>
                <a:uLnTx/>
                <a:uFillTx/>
                <a:latin typeface="Arial" charset="0"/>
                <a:ea typeface="Microsoft YaHei"/>
              </a:rPr>
              <a:t>.</a:t>
            </a:r>
            <a:endParaRPr kumimoji="0" lang="en-US" sz="1600" b="1" i="0" u="none" strike="noStrike" kern="1200" cap="none" spc="0" normalizeH="0" baseline="0" noProof="0" dirty="0">
              <a:ln>
                <a:noFill/>
              </a:ln>
              <a:solidFill>
                <a:srgbClr val="3A3A3A"/>
              </a:solidFill>
              <a:effectLst/>
              <a:uLnTx/>
              <a:uFillTx/>
              <a:latin typeface="Arial" charset="0"/>
              <a:ea typeface="Microsoft YaHei"/>
              <a:sym typeface="Arial Narrow"/>
            </a:endParaRPr>
          </a:p>
        </p:txBody>
      </p:sp>
    </p:spTree>
    <p:extLst>
      <p:ext uri="{BB962C8B-B14F-4D97-AF65-F5344CB8AC3E}">
        <p14:creationId xmlns:p14="http://schemas.microsoft.com/office/powerpoint/2010/main" val="22581811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8153022-A52F-7F7F-B15F-913AECAFE199}"/>
              </a:ext>
            </a:extLst>
          </p:cNvPr>
          <p:cNvSpPr>
            <a:spLocks noGrp="1"/>
          </p:cNvSpPr>
          <p:nvPr>
            <p:ph type="title"/>
          </p:nvPr>
        </p:nvSpPr>
        <p:spPr/>
        <p:txBody>
          <a:bodyPr>
            <a:normAutofit fontScale="90000"/>
          </a:bodyPr>
          <a:lstStyle/>
          <a:p>
            <a:r>
              <a:rPr lang="en-US" dirty="0"/>
              <a:t>Real World Data Evaluating Primary Prophylaxis with G-CSF and Loperamide</a:t>
            </a:r>
          </a:p>
        </p:txBody>
      </p:sp>
      <p:sp>
        <p:nvSpPr>
          <p:cNvPr id="11" name="Content Placeholder 10">
            <a:extLst>
              <a:ext uri="{FF2B5EF4-FFF2-40B4-BE49-F238E27FC236}">
                <a16:creationId xmlns:a16="http://schemas.microsoft.com/office/drawing/2014/main" id="{5AFBF1F9-041C-4F99-55FF-22EE76FE25F2}"/>
              </a:ext>
            </a:extLst>
          </p:cNvPr>
          <p:cNvSpPr>
            <a:spLocks noGrp="1"/>
          </p:cNvSpPr>
          <p:nvPr>
            <p:ph idx="1"/>
          </p:nvPr>
        </p:nvSpPr>
        <p:spPr>
          <a:xfrm>
            <a:off x="838200" y="1618735"/>
            <a:ext cx="10515600" cy="4231347"/>
          </a:xfrm>
        </p:spPr>
        <p:txBody>
          <a:bodyPr>
            <a:normAutofit/>
          </a:bodyPr>
          <a:lstStyle/>
          <a:p>
            <a:r>
              <a:rPr lang="en-US" sz="1600" dirty="0">
                <a:solidFill>
                  <a:srgbClr val="3A3A3A"/>
                </a:solidFill>
                <a:effectLst/>
                <a:latin typeface="+mj-lt"/>
                <a:ea typeface="Aptos" panose="020B0004020202020204" pitchFamily="34" charset="0"/>
                <a:cs typeface="Aptos" panose="020B0004020202020204" pitchFamily="34" charset="0"/>
              </a:rPr>
              <a:t>PRIMED </a:t>
            </a:r>
            <a:r>
              <a:rPr lang="en-US" sz="1600" dirty="0">
                <a:solidFill>
                  <a:srgbClr val="3A3A3A"/>
                </a:solidFill>
                <a:latin typeface="+mj-lt"/>
                <a:ea typeface="Aptos" panose="020B0004020202020204" pitchFamily="34" charset="0"/>
                <a:cs typeface="Aptos" panose="020B0004020202020204" pitchFamily="34" charset="0"/>
              </a:rPr>
              <a:t>P</a:t>
            </a:r>
            <a:r>
              <a:rPr lang="en-US" sz="1600" dirty="0">
                <a:solidFill>
                  <a:srgbClr val="3A3A3A"/>
                </a:solidFill>
                <a:effectLst/>
                <a:latin typeface="+mj-lt"/>
                <a:ea typeface="Aptos" panose="020B0004020202020204" pitchFamily="34" charset="0"/>
                <a:cs typeface="Aptos" panose="020B0004020202020204" pitchFamily="34" charset="0"/>
              </a:rPr>
              <a:t>hase 2 trial in p</a:t>
            </a:r>
            <a:r>
              <a:rPr lang="en-US" sz="1600" dirty="0">
                <a:solidFill>
                  <a:srgbClr val="3A3A3A"/>
                </a:solidFill>
                <a:latin typeface="+mj-lt"/>
                <a:ea typeface="Aptos" panose="020B0004020202020204" pitchFamily="34" charset="0"/>
                <a:cs typeface="Aptos" panose="020B0004020202020204" pitchFamily="34" charset="0"/>
              </a:rPr>
              <a:t>atients with TNBC or HR+/HER2- advanced breast cancer</a:t>
            </a:r>
            <a:r>
              <a:rPr lang="en-US" sz="1600" baseline="30000" dirty="0">
                <a:solidFill>
                  <a:srgbClr val="3A3A3A"/>
                </a:solidFill>
                <a:latin typeface="+mj-lt"/>
                <a:ea typeface="Aptos" panose="020B0004020202020204" pitchFamily="34" charset="0"/>
                <a:cs typeface="Aptos" panose="020B0004020202020204" pitchFamily="34" charset="0"/>
              </a:rPr>
              <a:t>1,2 </a:t>
            </a:r>
          </a:p>
          <a:p>
            <a:pPr lvl="1"/>
            <a:r>
              <a:rPr lang="en-US" sz="1600" dirty="0">
                <a:solidFill>
                  <a:srgbClr val="3A3A3A"/>
                </a:solidFill>
                <a:latin typeface="+mj-lt"/>
                <a:ea typeface="Aptos" panose="020B0004020202020204" pitchFamily="34" charset="0"/>
                <a:cs typeface="Aptos" panose="020B0004020202020204" pitchFamily="34" charset="0"/>
              </a:rPr>
              <a:t>P</a:t>
            </a:r>
            <a:r>
              <a:rPr lang="en-US" sz="1600" dirty="0">
                <a:solidFill>
                  <a:srgbClr val="3A3A3A"/>
                </a:solidFill>
                <a:effectLst/>
                <a:latin typeface="+mj-lt"/>
                <a:ea typeface="Aptos" panose="020B0004020202020204" pitchFamily="34" charset="0"/>
                <a:cs typeface="Aptos" panose="020B0004020202020204" pitchFamily="34" charset="0"/>
              </a:rPr>
              <a:t>rophylactic use of G-CSF and loperamide resulted in a significant decrease in frequency and intensity of </a:t>
            </a:r>
            <a:r>
              <a:rPr lang="en-US" sz="1600" dirty="0" err="1">
                <a:solidFill>
                  <a:srgbClr val="3A3A3A"/>
                </a:solidFill>
                <a:effectLst/>
                <a:latin typeface="+mj-lt"/>
                <a:ea typeface="Aptos" panose="020B0004020202020204" pitchFamily="34" charset="0"/>
                <a:cs typeface="Aptos" panose="020B0004020202020204" pitchFamily="34" charset="0"/>
              </a:rPr>
              <a:t>sacituzumab</a:t>
            </a:r>
            <a:r>
              <a:rPr lang="en-US" sz="1600" dirty="0">
                <a:solidFill>
                  <a:srgbClr val="3A3A3A"/>
                </a:solidFill>
                <a:effectLst/>
                <a:latin typeface="+mj-lt"/>
                <a:ea typeface="Aptos" panose="020B0004020202020204" pitchFamily="34" charset="0"/>
                <a:cs typeface="Aptos" panose="020B0004020202020204" pitchFamily="34" charset="0"/>
              </a:rPr>
              <a:t> </a:t>
            </a:r>
            <a:r>
              <a:rPr lang="en-US" sz="1600" dirty="0" err="1">
                <a:solidFill>
                  <a:srgbClr val="3A3A3A"/>
                </a:solidFill>
                <a:effectLst/>
                <a:latin typeface="+mj-lt"/>
                <a:ea typeface="Aptos" panose="020B0004020202020204" pitchFamily="34" charset="0"/>
                <a:cs typeface="Aptos" panose="020B0004020202020204" pitchFamily="34" charset="0"/>
              </a:rPr>
              <a:t>govitecan</a:t>
            </a:r>
            <a:r>
              <a:rPr lang="en-US" sz="1600" dirty="0">
                <a:solidFill>
                  <a:srgbClr val="3A3A3A"/>
                </a:solidFill>
                <a:effectLst/>
                <a:latin typeface="+mj-lt"/>
                <a:ea typeface="Aptos" panose="020B0004020202020204" pitchFamily="34" charset="0"/>
                <a:cs typeface="Aptos" panose="020B0004020202020204" pitchFamily="34" charset="0"/>
              </a:rPr>
              <a:t>-related neutropenia and diarrhea</a:t>
            </a:r>
          </a:p>
          <a:p>
            <a:pPr lvl="1"/>
            <a:r>
              <a:rPr lang="en-US" sz="1600" dirty="0">
                <a:solidFill>
                  <a:srgbClr val="3A3A3A"/>
                </a:solidFill>
                <a:latin typeface="+mj-lt"/>
                <a:ea typeface="Aptos" panose="020B0004020202020204" pitchFamily="34" charset="0"/>
                <a:cs typeface="Aptos" panose="020B0004020202020204" pitchFamily="34" charset="0"/>
              </a:rPr>
              <a:t>M</a:t>
            </a:r>
            <a:r>
              <a:rPr lang="en-US" sz="1600" dirty="0">
                <a:solidFill>
                  <a:srgbClr val="3A3A3A"/>
                </a:solidFill>
                <a:effectLst/>
                <a:latin typeface="+mj-lt"/>
                <a:ea typeface="Aptos" panose="020B0004020202020204" pitchFamily="34" charset="0"/>
                <a:cs typeface="Aptos" panose="020B0004020202020204" pitchFamily="34" charset="0"/>
              </a:rPr>
              <a:t>inimized AE-related dosage adjustments, treatment interruptions, and discontinuations</a:t>
            </a:r>
          </a:p>
          <a:p>
            <a:r>
              <a:rPr lang="en-US" sz="1600" dirty="0"/>
              <a:t>Real-world analysis in patients with previously treated metastatic TNBC</a:t>
            </a:r>
            <a:r>
              <a:rPr lang="en-US" sz="1600" baseline="30000" dirty="0"/>
              <a:t>3</a:t>
            </a:r>
          </a:p>
          <a:p>
            <a:pPr lvl="1"/>
            <a:r>
              <a:rPr lang="en-US" sz="1600" dirty="0"/>
              <a:t>Sacituzumab </a:t>
            </a:r>
            <a:r>
              <a:rPr lang="en-US" sz="1600" dirty="0" err="1"/>
              <a:t>govitecan</a:t>
            </a:r>
            <a:r>
              <a:rPr lang="en-US" sz="1600" dirty="0"/>
              <a:t> exhibited effectiveness and a manageable safety profile, aligning with results from the ASCENT study and other real-world investigations</a:t>
            </a:r>
          </a:p>
          <a:p>
            <a:pPr lvl="1"/>
            <a:r>
              <a:rPr lang="en-US" sz="1600" dirty="0"/>
              <a:t>Low occurrence of neutropenia in patients who received prophylactic G-CSF</a:t>
            </a:r>
          </a:p>
          <a:p>
            <a:r>
              <a:rPr lang="en-US" sz="1600" dirty="0"/>
              <a:t>Real-world studies in metastatic TNBC patients undergoing </a:t>
            </a:r>
            <a:r>
              <a:rPr lang="en-US" sz="1600" dirty="0" err="1"/>
              <a:t>sacituzumab</a:t>
            </a:r>
            <a:r>
              <a:rPr lang="en-US" sz="1600" dirty="0"/>
              <a:t> </a:t>
            </a:r>
            <a:r>
              <a:rPr lang="en-US" sz="1600" dirty="0" err="1"/>
              <a:t>govitecan</a:t>
            </a:r>
            <a:r>
              <a:rPr lang="en-US" sz="1600" dirty="0"/>
              <a:t> therapy</a:t>
            </a:r>
            <a:r>
              <a:rPr lang="en-US" sz="1600" baseline="30000" dirty="0"/>
              <a:t>4</a:t>
            </a:r>
          </a:p>
          <a:p>
            <a:pPr lvl="1"/>
            <a:r>
              <a:rPr lang="en-US" sz="1600" dirty="0"/>
              <a:t>More individuals received secondary prophylactic treatment with G-CSF rather than primary prophylactic G-CSF</a:t>
            </a:r>
          </a:p>
          <a:p>
            <a:pPr lvl="1"/>
            <a:r>
              <a:rPr lang="en-US" sz="1600" dirty="0"/>
              <a:t>Patients who received G-CSF showed a longer median duration of </a:t>
            </a:r>
            <a:r>
              <a:rPr lang="en-US" sz="1600" dirty="0" err="1"/>
              <a:t>sacituzumab</a:t>
            </a:r>
            <a:r>
              <a:rPr lang="en-US" sz="1600" dirty="0"/>
              <a:t> </a:t>
            </a:r>
            <a:r>
              <a:rPr lang="en-US" sz="1600" dirty="0" err="1"/>
              <a:t>govitecan</a:t>
            </a:r>
            <a:r>
              <a:rPr lang="en-US" sz="1600" dirty="0"/>
              <a:t> treatment compared to those who did not</a:t>
            </a:r>
          </a:p>
          <a:p>
            <a:pPr lvl="1"/>
            <a:endParaRPr lang="en-US" sz="1600" dirty="0">
              <a:latin typeface="+mj-lt"/>
              <a:ea typeface="Aptos" panose="020B0004020202020204" pitchFamily="34" charset="0"/>
            </a:endParaRPr>
          </a:p>
        </p:txBody>
      </p:sp>
      <p:sp>
        <p:nvSpPr>
          <p:cNvPr id="7" name="Footer Placeholder 6">
            <a:extLst>
              <a:ext uri="{FF2B5EF4-FFF2-40B4-BE49-F238E27FC236}">
                <a16:creationId xmlns:a16="http://schemas.microsoft.com/office/drawing/2014/main" id="{712B7BC2-31D3-3834-DF8F-1828368361BF}"/>
              </a:ext>
            </a:extLst>
          </p:cNvPr>
          <p:cNvSpPr>
            <a:spLocks noGrp="1"/>
          </p:cNvSpPr>
          <p:nvPr>
            <p:ph type="ftr" sz="quarter" idx="3"/>
          </p:nvPr>
        </p:nvSpPr>
        <p:spPr/>
        <p:txBody>
          <a:bodyPr/>
          <a:lstStyle/>
          <a:p>
            <a:r>
              <a:rPr lang="en-US" sz="900" dirty="0">
                <a:solidFill>
                  <a:srgbClr val="3A3A3A"/>
                </a:solidFill>
                <a:effectLst/>
                <a:latin typeface="+mj-lt"/>
                <a:ea typeface="Aptos" panose="020B0004020202020204" pitchFamily="34" charset="0"/>
                <a:cs typeface="Aptos" panose="020B0004020202020204" pitchFamily="34" charset="0"/>
              </a:rPr>
              <a:t>1. Perez Garcia JM, et al. </a:t>
            </a:r>
            <a:r>
              <a:rPr lang="en-US" sz="900" i="1" dirty="0">
                <a:solidFill>
                  <a:srgbClr val="3A3A3A"/>
                </a:solidFill>
                <a:effectLst/>
                <a:latin typeface="+mj-lt"/>
                <a:ea typeface="Aptos" panose="020B0004020202020204" pitchFamily="34" charset="0"/>
                <a:cs typeface="Aptos" panose="020B0004020202020204" pitchFamily="34" charset="0"/>
              </a:rPr>
              <a:t>J Clin Oncol. </a:t>
            </a:r>
            <a:r>
              <a:rPr lang="en-US" sz="900" dirty="0">
                <a:solidFill>
                  <a:srgbClr val="3A3A3A"/>
                </a:solidFill>
                <a:effectLst/>
                <a:latin typeface="+mj-lt"/>
                <a:ea typeface="Aptos" panose="020B0004020202020204" pitchFamily="34" charset="0"/>
                <a:cs typeface="Aptos" panose="020B0004020202020204" pitchFamily="34" charset="0"/>
              </a:rPr>
              <a:t>2024;42(16_Suppl):1101. </a:t>
            </a:r>
            <a:br>
              <a:rPr lang="en-US" sz="900" dirty="0">
                <a:solidFill>
                  <a:srgbClr val="3A3A3A"/>
                </a:solidFill>
                <a:effectLst/>
                <a:latin typeface="+mj-lt"/>
                <a:ea typeface="Aptos" panose="020B0004020202020204" pitchFamily="34" charset="0"/>
                <a:cs typeface="Aptos" panose="020B0004020202020204" pitchFamily="34" charset="0"/>
              </a:rPr>
            </a:br>
            <a:r>
              <a:rPr lang="en-US" sz="900" dirty="0">
                <a:solidFill>
                  <a:srgbClr val="3A3A3A"/>
                </a:solidFill>
                <a:effectLst/>
                <a:latin typeface="+mj-lt"/>
                <a:ea typeface="Aptos" panose="020B0004020202020204" pitchFamily="34" charset="0"/>
                <a:cs typeface="Aptos" panose="020B0004020202020204" pitchFamily="34" charset="0"/>
              </a:rPr>
              <a:t>2. Lopez E, et al. SABCS 2024. Abstract </a:t>
            </a:r>
            <a:r>
              <a:rPr lang="en-US" dirty="0">
                <a:solidFill>
                  <a:srgbClr val="3A3A3A"/>
                </a:solidFill>
                <a:latin typeface="+mj-lt"/>
                <a:ea typeface="Aptos" panose="020B0004020202020204" pitchFamily="34" charset="0"/>
                <a:cs typeface="Aptos" panose="020B0004020202020204" pitchFamily="34" charset="0"/>
              </a:rPr>
              <a:t>P1-02-06.</a:t>
            </a:r>
            <a:r>
              <a:rPr lang="en-US" sz="900" dirty="0">
                <a:solidFill>
                  <a:srgbClr val="3A3A3A"/>
                </a:solidFill>
                <a:effectLst/>
                <a:latin typeface="+mj-lt"/>
                <a:ea typeface="Aptos" panose="020B0004020202020204" pitchFamily="34" charset="0"/>
                <a:cs typeface="Aptos" panose="020B0004020202020204" pitchFamily="34" charset="0"/>
              </a:rPr>
              <a:t> </a:t>
            </a:r>
            <a:br>
              <a:rPr lang="en-US" sz="900" dirty="0">
                <a:solidFill>
                  <a:srgbClr val="3A3A3A"/>
                </a:solidFill>
                <a:effectLst/>
                <a:latin typeface="+mj-lt"/>
                <a:ea typeface="Aptos" panose="020B0004020202020204" pitchFamily="34" charset="0"/>
                <a:cs typeface="Aptos" panose="020B0004020202020204" pitchFamily="34" charset="0"/>
              </a:rPr>
            </a:br>
            <a:r>
              <a:rPr lang="en-US" sz="900" dirty="0">
                <a:solidFill>
                  <a:srgbClr val="3A3A3A"/>
                </a:solidFill>
                <a:effectLst/>
                <a:latin typeface="+mj-lt"/>
                <a:ea typeface="Aptos" panose="020B0004020202020204" pitchFamily="34" charset="0"/>
                <a:cs typeface="Aptos" panose="020B0004020202020204" pitchFamily="34" charset="0"/>
              </a:rPr>
              <a:t>3. Nanda R, et al. SABCS 2024. Abstract P1-09-17. </a:t>
            </a:r>
            <a:br>
              <a:rPr lang="en-US" sz="900" dirty="0">
                <a:solidFill>
                  <a:srgbClr val="3A3A3A"/>
                </a:solidFill>
                <a:effectLst/>
                <a:latin typeface="+mj-lt"/>
                <a:ea typeface="Aptos" panose="020B0004020202020204" pitchFamily="34" charset="0"/>
                <a:cs typeface="Aptos" panose="020B0004020202020204" pitchFamily="34" charset="0"/>
              </a:rPr>
            </a:br>
            <a:r>
              <a:rPr lang="en-US" sz="900" dirty="0">
                <a:solidFill>
                  <a:srgbClr val="3A3A3A"/>
                </a:solidFill>
                <a:effectLst/>
                <a:latin typeface="+mj-lt"/>
                <a:ea typeface="Aptos" panose="020B0004020202020204" pitchFamily="34" charset="0"/>
                <a:cs typeface="Aptos" panose="020B0004020202020204" pitchFamily="34" charset="0"/>
              </a:rPr>
              <a:t>4. </a:t>
            </a:r>
            <a:r>
              <a:rPr lang="en-US" sz="900" dirty="0" err="1">
                <a:solidFill>
                  <a:srgbClr val="3A3A3A"/>
                </a:solidFill>
                <a:effectLst/>
                <a:latin typeface="+mj-lt"/>
                <a:ea typeface="Aptos" panose="020B0004020202020204" pitchFamily="34" charset="0"/>
                <a:cs typeface="Aptos" panose="020B0004020202020204" pitchFamily="34" charset="0"/>
              </a:rPr>
              <a:t>Kudrik</a:t>
            </a:r>
            <a:r>
              <a:rPr lang="en-US" sz="900" dirty="0">
                <a:solidFill>
                  <a:srgbClr val="3A3A3A"/>
                </a:solidFill>
                <a:effectLst/>
                <a:latin typeface="+mj-lt"/>
                <a:ea typeface="Aptos" panose="020B0004020202020204" pitchFamily="34" charset="0"/>
                <a:cs typeface="Aptos" panose="020B0004020202020204" pitchFamily="34" charset="0"/>
              </a:rPr>
              <a:t> F, et al. </a:t>
            </a:r>
            <a:r>
              <a:rPr lang="en-US" dirty="0">
                <a:solidFill>
                  <a:srgbClr val="3A3A3A"/>
                </a:solidFill>
                <a:ea typeface="Aptos" panose="020B0004020202020204" pitchFamily="34" charset="0"/>
                <a:cs typeface="Aptos" panose="020B0004020202020204" pitchFamily="34" charset="0"/>
              </a:rPr>
              <a:t>SABCS 2024. Abstract P1-07-16.</a:t>
            </a:r>
            <a:endParaRPr lang="en-US" dirty="0">
              <a:latin typeface="+mj-lt"/>
            </a:endParaRPr>
          </a:p>
        </p:txBody>
      </p:sp>
    </p:spTree>
    <p:extLst>
      <p:ext uri="{BB962C8B-B14F-4D97-AF65-F5344CB8AC3E}">
        <p14:creationId xmlns:p14="http://schemas.microsoft.com/office/powerpoint/2010/main" val="3349474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073F3-5A9F-2DF0-BEA0-FF57358D47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25E64A-3C0F-9B17-CAF0-0A467E281A99}"/>
              </a:ext>
            </a:extLst>
          </p:cNvPr>
          <p:cNvSpPr>
            <a:spLocks noGrp="1"/>
          </p:cNvSpPr>
          <p:nvPr>
            <p:ph type="title"/>
          </p:nvPr>
        </p:nvSpPr>
        <p:spPr>
          <a:xfrm>
            <a:off x="838200" y="117285"/>
            <a:ext cx="10515600" cy="871393"/>
          </a:xfrm>
        </p:spPr>
        <p:txBody>
          <a:bodyPr/>
          <a:lstStyle/>
          <a:p>
            <a:r>
              <a:rPr lang="en-US" dirty="0" err="1"/>
              <a:t>Datopotamab</a:t>
            </a:r>
            <a:r>
              <a:rPr lang="en-US" dirty="0"/>
              <a:t> Deruxtecan</a:t>
            </a:r>
          </a:p>
        </p:txBody>
      </p:sp>
      <p:graphicFrame>
        <p:nvGraphicFramePr>
          <p:cNvPr id="4" name="Content Placeholder 3">
            <a:extLst>
              <a:ext uri="{FF2B5EF4-FFF2-40B4-BE49-F238E27FC236}">
                <a16:creationId xmlns:a16="http://schemas.microsoft.com/office/drawing/2014/main" id="{509867CB-6104-0D68-3B51-1B64EC84C982}"/>
              </a:ext>
            </a:extLst>
          </p:cNvPr>
          <p:cNvGraphicFramePr>
            <a:graphicFrameLocks noGrp="1"/>
          </p:cNvGraphicFramePr>
          <p:nvPr>
            <p:ph idx="1"/>
            <p:extLst>
              <p:ext uri="{D42A27DB-BD31-4B8C-83A1-F6EECF244321}">
                <p14:modId xmlns:p14="http://schemas.microsoft.com/office/powerpoint/2010/main" val="603870372"/>
              </p:ext>
            </p:extLst>
          </p:nvPr>
        </p:nvGraphicFramePr>
        <p:xfrm>
          <a:off x="673100" y="907126"/>
          <a:ext cx="10791825" cy="4990770"/>
        </p:xfrm>
        <a:graphic>
          <a:graphicData uri="http://schemas.openxmlformats.org/drawingml/2006/table">
            <a:tbl>
              <a:tblPr firstRow="1" firstCol="1" bandRow="1">
                <a:tableStyleId>{5C22544A-7EE6-4342-B048-85BDC9FD1C3A}</a:tableStyleId>
              </a:tblPr>
              <a:tblGrid>
                <a:gridCol w="1747838">
                  <a:extLst>
                    <a:ext uri="{9D8B030D-6E8A-4147-A177-3AD203B41FA5}">
                      <a16:colId xmlns:a16="http://schemas.microsoft.com/office/drawing/2014/main" val="4221378536"/>
                    </a:ext>
                  </a:extLst>
                </a:gridCol>
                <a:gridCol w="9043987">
                  <a:extLst>
                    <a:ext uri="{9D8B030D-6E8A-4147-A177-3AD203B41FA5}">
                      <a16:colId xmlns:a16="http://schemas.microsoft.com/office/drawing/2014/main" val="3154366135"/>
                    </a:ext>
                  </a:extLst>
                </a:gridCol>
              </a:tblGrid>
              <a:tr h="268304">
                <a:tc>
                  <a:txBody>
                    <a:bodyPr/>
                    <a:lstStyle/>
                    <a:p>
                      <a:r>
                        <a:rPr lang="en-US" sz="1300"/>
                        <a:t>Adverse Reaction</a:t>
                      </a:r>
                    </a:p>
                  </a:txBody>
                  <a:tcPr marL="86802" marR="86802" marT="43401" marB="43401"/>
                </a:tc>
                <a:tc>
                  <a:txBody>
                    <a:bodyPr/>
                    <a:lstStyle/>
                    <a:p>
                      <a:r>
                        <a:rPr lang="en-US" sz="1300"/>
                        <a:t>Management</a:t>
                      </a:r>
                    </a:p>
                  </a:txBody>
                  <a:tcPr marL="86802" marR="86802" marT="43401" marB="43401"/>
                </a:tc>
                <a:extLst>
                  <a:ext uri="{0D108BD9-81ED-4DB2-BD59-A6C34878D82A}">
                    <a16:rowId xmlns:a16="http://schemas.microsoft.com/office/drawing/2014/main" val="3487469936"/>
                  </a:ext>
                </a:extLst>
              </a:tr>
              <a:tr h="1395180">
                <a:tc>
                  <a:txBody>
                    <a:bodyPr/>
                    <a:lstStyle/>
                    <a:p>
                      <a:r>
                        <a:rPr lang="en-US" sz="1300"/>
                        <a:t>Ocular surface toxicity</a:t>
                      </a:r>
                    </a:p>
                  </a:txBody>
                  <a:tcPr marL="86802" marR="86802" marT="43401" marB="43401"/>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t>Monitor patients for ocular adverse reactions during treatment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1" dirty="0">
                          <a:latin typeface="Arial" panose="020B0604020202020204" pitchFamily="34" charset="0"/>
                          <a:cs typeface="Arial" panose="020B0604020202020204" pitchFamily="34" charset="0"/>
                        </a:rPr>
                        <a:t>Primary prophylaxis</a:t>
                      </a:r>
                      <a:r>
                        <a:rPr lang="en-US" sz="1300" b="1" dirty="0"/>
                        <a:t>: preservative-free lubricating eye drops </a:t>
                      </a:r>
                      <a:r>
                        <a:rPr lang="en-US" sz="1300" b="0" dirty="0"/>
                        <a:t>at least 4x daily and as needed</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t>Advise patients to </a:t>
                      </a:r>
                      <a:r>
                        <a:rPr lang="en-US" sz="1300" b="1" dirty="0"/>
                        <a:t>avoid using contact lenses </a:t>
                      </a:r>
                      <a:r>
                        <a:rPr lang="en-US" sz="1300" dirty="0"/>
                        <a:t>during treatment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1" dirty="0"/>
                        <a:t>Ophthalmology visit</a:t>
                      </a:r>
                      <a:r>
                        <a:rPr lang="en-US" sz="1300" dirty="0"/>
                        <a:t> for baseline ophthalmic exam at treatment initiation, annually while on treatment, at end of treatment, and as clinically indicated</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t>Promptly refer patients to an eye care professional for any new or worsening ocular signs and symptoms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t>Withhold, reduce the dose, or permanently discontinue based on severity</a:t>
                      </a:r>
                    </a:p>
                  </a:txBody>
                  <a:tcPr marL="86802" marR="86802" marT="43401" marB="43401"/>
                </a:tc>
                <a:extLst>
                  <a:ext uri="{0D108BD9-81ED-4DB2-BD59-A6C34878D82A}">
                    <a16:rowId xmlns:a16="http://schemas.microsoft.com/office/drawing/2014/main" val="3945542133"/>
                  </a:ext>
                </a:extLst>
              </a:tr>
              <a:tr h="1207367">
                <a:tc>
                  <a:txBody>
                    <a:bodyPr/>
                    <a:lstStyle/>
                    <a:p>
                      <a:r>
                        <a:rPr lang="en-US" sz="1300"/>
                        <a:t>Mucositis/</a:t>
                      </a:r>
                    </a:p>
                    <a:p>
                      <a:r>
                        <a:rPr lang="en-US" sz="1300"/>
                        <a:t>Stomatitis</a:t>
                      </a:r>
                    </a:p>
                  </a:txBody>
                  <a:tcPr marL="86802" marR="86802" marT="43401" marB="43401"/>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1">
                          <a:latin typeface="Arial" panose="020B0604020202020204" pitchFamily="34" charset="0"/>
                          <a:cs typeface="Arial" panose="020B0604020202020204" pitchFamily="34" charset="0"/>
                        </a:rPr>
                        <a:t>Primary prophylaxis</a:t>
                      </a:r>
                      <a:r>
                        <a:rPr lang="en-US" sz="1300" b="1"/>
                        <a:t>: steroid-containing mouthwash </a:t>
                      </a:r>
                      <a:r>
                        <a:rPr lang="en-US" sz="1300" b="0"/>
                        <a:t>4x daily and as needed</a:t>
                      </a:r>
                      <a:endParaRPr lang="en-US" sz="1300"/>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a:t>Hold ice chips or ice water in mouth during infusion</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a:t>Monitor for signs and symptoms of stomatitis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a:t>If stomatitis occurs, increase the frequency of mouthwash and administer other topical treatments as clinically indicated</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a:t>Withhold, reduce the dose, or permanently discontinue based on severity</a:t>
                      </a:r>
                    </a:p>
                  </a:txBody>
                  <a:tcPr marL="86802" marR="86802" marT="43401" marB="43401"/>
                </a:tc>
                <a:extLst>
                  <a:ext uri="{0D108BD9-81ED-4DB2-BD59-A6C34878D82A}">
                    <a16:rowId xmlns:a16="http://schemas.microsoft.com/office/drawing/2014/main" val="541401468"/>
                  </a:ext>
                </a:extLst>
              </a:tr>
              <a:tr h="643929">
                <a:tc>
                  <a:txBody>
                    <a:bodyPr/>
                    <a:lstStyle/>
                    <a:p>
                      <a:r>
                        <a:rPr lang="en-US" sz="1300"/>
                        <a:t>ILD/Pneumonitis</a:t>
                      </a:r>
                    </a:p>
                  </a:txBody>
                  <a:tcPr marL="86802" marR="86802" marT="43401" marB="43401"/>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t>Monitor for new or worsening respiratory signs and symptoms (dyspnea, cough, fever)</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1" dirty="0"/>
                        <a:t>If ILD/pneumonitis is suspected, withhold and initiate corticosteroids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t>Grade ≥2: Permanently discontinue</a:t>
                      </a:r>
                    </a:p>
                  </a:txBody>
                  <a:tcPr marL="86802" marR="86802" marT="43401" marB="43401"/>
                </a:tc>
                <a:extLst>
                  <a:ext uri="{0D108BD9-81ED-4DB2-BD59-A6C34878D82A}">
                    <a16:rowId xmlns:a16="http://schemas.microsoft.com/office/drawing/2014/main" val="3619153510"/>
                  </a:ext>
                </a:extLst>
              </a:tr>
              <a:tr h="1207367">
                <a:tc>
                  <a:txBody>
                    <a:bodyPr/>
                    <a:lstStyle/>
                    <a:p>
                      <a:r>
                        <a:rPr lang="en-US" sz="1300"/>
                        <a:t>Infusion-related reactions</a:t>
                      </a:r>
                    </a:p>
                  </a:txBody>
                  <a:tcPr marL="86802" marR="86802" marT="43401" marB="43401"/>
                </a:tc>
                <a:tc>
                  <a:txBody>
                    <a:bodyPr/>
                    <a:lstStyle/>
                    <a:p>
                      <a:pPr marL="285750" indent="-285750">
                        <a:buFont typeface="Arial" panose="020B0604020202020204" pitchFamily="34" charset="0"/>
                        <a:buChar char="•"/>
                      </a:pPr>
                      <a:r>
                        <a:rPr lang="en-US" sz="1300" b="0" dirty="0"/>
                        <a:t>Premedication</a:t>
                      </a:r>
                    </a:p>
                    <a:p>
                      <a:pPr marL="285750" indent="-285750">
                        <a:buFont typeface="Arial" panose="020B0604020202020204" pitchFamily="34" charset="0"/>
                        <a:buChar char="•"/>
                      </a:pPr>
                      <a:r>
                        <a:rPr lang="en-US" sz="1300" dirty="0"/>
                        <a:t>Monitor patients for infusion-related reactions in a setting where cardiopulmonary resuscitation medication and equipment are available</a:t>
                      </a:r>
                    </a:p>
                    <a:p>
                      <a:pPr marL="285750" indent="-285750">
                        <a:buFont typeface="Arial" panose="020B0604020202020204" pitchFamily="34" charset="0"/>
                        <a:buChar char="•"/>
                      </a:pPr>
                      <a:r>
                        <a:rPr lang="en-US" sz="1300" dirty="0"/>
                        <a:t>Monitor patients for at least 1 hour for the first 2 cycles of infusions</a:t>
                      </a:r>
                    </a:p>
                    <a:p>
                      <a:pPr marL="285750" indent="-285750">
                        <a:buFont typeface="Arial" panose="020B0604020202020204" pitchFamily="34" charset="0"/>
                        <a:buChar char="•"/>
                      </a:pPr>
                      <a:r>
                        <a:rPr lang="en-US" sz="1300" dirty="0"/>
                        <a:t>If there are no infusion-related reactions observed, monitor patients for at least 30 minutes for all subsequent cycles of infusions</a:t>
                      </a:r>
                    </a:p>
                  </a:txBody>
                  <a:tcPr marL="86802" marR="86802" marT="43401" marB="43401"/>
                </a:tc>
                <a:extLst>
                  <a:ext uri="{0D108BD9-81ED-4DB2-BD59-A6C34878D82A}">
                    <a16:rowId xmlns:a16="http://schemas.microsoft.com/office/drawing/2014/main" val="1763103902"/>
                  </a:ext>
                </a:extLst>
              </a:tr>
            </a:tbl>
          </a:graphicData>
        </a:graphic>
      </p:graphicFrame>
      <p:sp>
        <p:nvSpPr>
          <p:cNvPr id="3" name="TextBox 2">
            <a:extLst>
              <a:ext uri="{FF2B5EF4-FFF2-40B4-BE49-F238E27FC236}">
                <a16:creationId xmlns:a16="http://schemas.microsoft.com/office/drawing/2014/main" id="{AEFE9D6A-169A-4619-F5FE-F78E0526D2BD}"/>
              </a:ext>
            </a:extLst>
          </p:cNvPr>
          <p:cNvSpPr txBox="1"/>
          <p:nvPr/>
        </p:nvSpPr>
        <p:spPr>
          <a:xfrm>
            <a:off x="1371600" y="6285126"/>
            <a:ext cx="6001964" cy="253916"/>
          </a:xfrm>
          <a:prstGeom prst="rect">
            <a:avLst/>
          </a:prstGeom>
          <a:noFill/>
        </p:spPr>
        <p:txBody>
          <a:bodyPr wrap="none" rtlCol="0">
            <a:spAutoFit/>
          </a:bodyPr>
          <a:lstStyle/>
          <a:p>
            <a:pPr>
              <a:defRPr/>
            </a:pPr>
            <a:r>
              <a:rPr lang="en-US" sz="1050" dirty="0">
                <a:solidFill>
                  <a:srgbClr val="000000"/>
                </a:solidFill>
              </a:rPr>
              <a:t>DATROWAY (</a:t>
            </a:r>
            <a:r>
              <a:rPr lang="en-US" sz="1050" dirty="0" err="1">
                <a:solidFill>
                  <a:srgbClr val="000000"/>
                </a:solidFill>
              </a:rPr>
              <a:t>datopotamab</a:t>
            </a:r>
            <a:r>
              <a:rPr lang="en-US" sz="1050" dirty="0">
                <a:solidFill>
                  <a:srgbClr val="000000"/>
                </a:solidFill>
              </a:rPr>
              <a:t> </a:t>
            </a:r>
            <a:r>
              <a:rPr lang="en-US" sz="1050" dirty="0" err="1">
                <a:solidFill>
                  <a:srgbClr val="000000"/>
                </a:solidFill>
              </a:rPr>
              <a:t>deruxtecan-dlnk</a:t>
            </a:r>
            <a:r>
              <a:rPr lang="en-US" sz="1050" dirty="0">
                <a:solidFill>
                  <a:srgbClr val="000000"/>
                </a:solidFill>
              </a:rPr>
              <a:t>). Prescribing information. Daiichi Sankyo, Inc.; 2025.</a:t>
            </a:r>
          </a:p>
        </p:txBody>
      </p:sp>
    </p:spTree>
    <p:extLst>
      <p:ext uri="{BB962C8B-B14F-4D97-AF65-F5344CB8AC3E}">
        <p14:creationId xmlns:p14="http://schemas.microsoft.com/office/powerpoint/2010/main" val="35162537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AB2E363-AD8E-512F-C153-9DDD015A3761}"/>
              </a:ext>
            </a:extLst>
          </p:cNvPr>
          <p:cNvSpPr>
            <a:spLocks noGrp="1"/>
          </p:cNvSpPr>
          <p:nvPr>
            <p:ph type="body" idx="1"/>
          </p:nvPr>
        </p:nvSpPr>
        <p:spPr>
          <a:xfrm>
            <a:off x="4416695" y="1236518"/>
            <a:ext cx="3132270" cy="963757"/>
          </a:xfrm>
          <a:solidFill>
            <a:schemeClr val="accent2"/>
          </a:solidFill>
        </p:spPr>
        <p:txBody>
          <a:bodyPr lIns="182880" anchor="ctr">
            <a:normAutofit/>
          </a:bodyPr>
          <a:lstStyle/>
          <a:p>
            <a:r>
              <a:rPr lang="en-US" sz="2000" dirty="0">
                <a:solidFill>
                  <a:schemeClr val="bg1"/>
                </a:solidFill>
              </a:rPr>
              <a:t>AE Management Insights </a:t>
            </a:r>
          </a:p>
        </p:txBody>
      </p:sp>
      <p:sp>
        <p:nvSpPr>
          <p:cNvPr id="11" name="Text Placeholder 10">
            <a:extLst>
              <a:ext uri="{FF2B5EF4-FFF2-40B4-BE49-F238E27FC236}">
                <a16:creationId xmlns:a16="http://schemas.microsoft.com/office/drawing/2014/main" id="{6D1D0E61-847D-E0CA-6CDA-17B0C5091BD6}"/>
              </a:ext>
            </a:extLst>
          </p:cNvPr>
          <p:cNvSpPr>
            <a:spLocks noGrp="1"/>
          </p:cNvSpPr>
          <p:nvPr>
            <p:ph type="body" sz="quarter" idx="3"/>
          </p:nvPr>
        </p:nvSpPr>
        <p:spPr>
          <a:xfrm>
            <a:off x="7935132" y="1236518"/>
            <a:ext cx="3420256" cy="963757"/>
          </a:xfrm>
          <a:solidFill>
            <a:schemeClr val="accent2"/>
          </a:solidFill>
        </p:spPr>
        <p:txBody>
          <a:bodyPr lIns="182880" anchor="ctr">
            <a:noAutofit/>
          </a:bodyPr>
          <a:lstStyle/>
          <a:p>
            <a:r>
              <a:rPr lang="en-US" sz="2000" dirty="0">
                <a:solidFill>
                  <a:schemeClr val="bg1"/>
                </a:solidFill>
              </a:rPr>
              <a:t>Interdisciplinary Management Strategies </a:t>
            </a:r>
          </a:p>
        </p:txBody>
      </p:sp>
      <p:sp>
        <p:nvSpPr>
          <p:cNvPr id="12" name="Content Placeholder 11">
            <a:extLst>
              <a:ext uri="{FF2B5EF4-FFF2-40B4-BE49-F238E27FC236}">
                <a16:creationId xmlns:a16="http://schemas.microsoft.com/office/drawing/2014/main" id="{036703F5-6CF8-2EDB-93E9-AA8E1B2EEA35}"/>
              </a:ext>
            </a:extLst>
          </p:cNvPr>
          <p:cNvSpPr>
            <a:spLocks noGrp="1"/>
          </p:cNvSpPr>
          <p:nvPr>
            <p:ph sz="half" idx="10"/>
          </p:nvPr>
        </p:nvSpPr>
        <p:spPr>
          <a:xfrm>
            <a:off x="4416695" y="2339264"/>
            <a:ext cx="3292098" cy="3374736"/>
          </a:xfrm>
        </p:spPr>
        <p:txBody>
          <a:bodyPr>
            <a:normAutofit/>
          </a:bodyPr>
          <a:lstStyle/>
          <a:p>
            <a:r>
              <a:rPr lang="en-US" sz="2000" dirty="0"/>
              <a:t>Use of EMR alerts</a:t>
            </a:r>
          </a:p>
          <a:p>
            <a:r>
              <a:rPr lang="en-US" sz="2000" dirty="0"/>
              <a:t>Standardized antiemetic pathways</a:t>
            </a:r>
          </a:p>
          <a:p>
            <a:r>
              <a:rPr lang="en-US" sz="2000" dirty="0"/>
              <a:t>Dose modification thresholds </a:t>
            </a:r>
          </a:p>
          <a:p>
            <a:r>
              <a:rPr lang="en-US" sz="2000" dirty="0"/>
              <a:t>Management strategies to mitigate side effects and maintain dose intensity </a:t>
            </a:r>
          </a:p>
          <a:p>
            <a:endParaRPr lang="en-US" sz="2000" dirty="0"/>
          </a:p>
        </p:txBody>
      </p:sp>
      <p:sp>
        <p:nvSpPr>
          <p:cNvPr id="10" name="Content Placeholder 9">
            <a:extLst>
              <a:ext uri="{FF2B5EF4-FFF2-40B4-BE49-F238E27FC236}">
                <a16:creationId xmlns:a16="http://schemas.microsoft.com/office/drawing/2014/main" id="{C3370D61-2C67-A730-66D8-9EB53D3C571A}"/>
              </a:ext>
            </a:extLst>
          </p:cNvPr>
          <p:cNvSpPr>
            <a:spLocks noGrp="1"/>
          </p:cNvSpPr>
          <p:nvPr>
            <p:ph sz="half" idx="2"/>
          </p:nvPr>
        </p:nvSpPr>
        <p:spPr>
          <a:xfrm>
            <a:off x="7935132" y="2340120"/>
            <a:ext cx="3418668" cy="3374736"/>
          </a:xfrm>
        </p:spPr>
        <p:txBody>
          <a:bodyPr>
            <a:normAutofit/>
          </a:bodyPr>
          <a:lstStyle/>
          <a:p>
            <a:r>
              <a:rPr lang="en-US" sz="2000" dirty="0"/>
              <a:t>Patient education and supportive care measures to enhance treatment adherence  </a:t>
            </a:r>
          </a:p>
          <a:p>
            <a:r>
              <a:rPr lang="en-US" sz="2000" dirty="0"/>
              <a:t>Integrating pharmacists and nursing for proactive AE control </a:t>
            </a:r>
          </a:p>
          <a:p>
            <a:endParaRPr lang="en-US" sz="2000" dirty="0"/>
          </a:p>
        </p:txBody>
      </p:sp>
      <p:sp>
        <p:nvSpPr>
          <p:cNvPr id="8" name="Title 7">
            <a:extLst>
              <a:ext uri="{FF2B5EF4-FFF2-40B4-BE49-F238E27FC236}">
                <a16:creationId xmlns:a16="http://schemas.microsoft.com/office/drawing/2014/main" id="{D009F559-D5CC-FFDE-2C7F-C3D1240BB222}"/>
              </a:ext>
            </a:extLst>
          </p:cNvPr>
          <p:cNvSpPr>
            <a:spLocks noGrp="1"/>
          </p:cNvSpPr>
          <p:nvPr>
            <p:ph type="title"/>
          </p:nvPr>
        </p:nvSpPr>
        <p:spPr/>
        <p:txBody>
          <a:bodyPr>
            <a:normAutofit/>
          </a:bodyPr>
          <a:lstStyle/>
          <a:p>
            <a:r>
              <a:rPr lang="en-US" dirty="0"/>
              <a:t>Discussion: Interdisciplinary Collaboration</a:t>
            </a:r>
          </a:p>
        </p:txBody>
      </p:sp>
      <p:sp>
        <p:nvSpPr>
          <p:cNvPr id="14" name="Text Placeholder 8">
            <a:extLst>
              <a:ext uri="{FF2B5EF4-FFF2-40B4-BE49-F238E27FC236}">
                <a16:creationId xmlns:a16="http://schemas.microsoft.com/office/drawing/2014/main" id="{6FE65F1D-16F0-461A-798C-6D7FD1C32039}"/>
              </a:ext>
            </a:extLst>
          </p:cNvPr>
          <p:cNvSpPr txBox="1">
            <a:spLocks/>
          </p:cNvSpPr>
          <p:nvPr/>
        </p:nvSpPr>
        <p:spPr>
          <a:xfrm>
            <a:off x="836612" y="1236518"/>
            <a:ext cx="3292097" cy="978287"/>
          </a:xfrm>
          <a:prstGeom prst="rect">
            <a:avLst/>
          </a:prstGeom>
          <a:solidFill>
            <a:schemeClr val="accent2"/>
          </a:solidFill>
        </p:spPr>
        <p:txBody>
          <a:bodyPr vert="horz" lIns="182880" tIns="45720" rIns="91440" bIns="45720" rtlCol="0" anchor="ctr">
            <a:noAutofit/>
          </a:bodyPr>
          <a:lstStyle>
            <a:lvl1pPr marL="0" indent="0" algn="l" defTabSz="914400" rtl="0" eaLnBrk="1" latinLnBrk="0" hangingPunct="1">
              <a:lnSpc>
                <a:spcPct val="90000"/>
              </a:lnSpc>
              <a:spcBef>
                <a:spcPts val="1000"/>
              </a:spcBef>
              <a:buClr>
                <a:schemeClr val="accent3"/>
              </a:buClr>
              <a:buFont typeface="Arial" panose="020B0604020202020204" pitchFamily="34" charset="0"/>
              <a:buNone/>
              <a:defRPr sz="2400" b="1" kern="1200">
                <a:solidFill>
                  <a:schemeClr val="accent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chemeClr val="accent3"/>
              </a:buClr>
              <a:buFont typeface="System Font Regular"/>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chemeClr val="accent3"/>
              </a:buClr>
              <a:buFont typeface="System Font Regular"/>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chemeClr val="accent3"/>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chemeClr val="accent3"/>
              </a:buClr>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dirty="0">
                <a:solidFill>
                  <a:schemeClr val="bg1"/>
                </a:solidFill>
              </a:rPr>
              <a:t>Prophylactic Measures </a:t>
            </a:r>
            <a:br>
              <a:rPr lang="en-US" sz="2000">
                <a:solidFill>
                  <a:schemeClr val="bg1"/>
                </a:solidFill>
              </a:rPr>
            </a:br>
            <a:r>
              <a:rPr lang="en-US" sz="2000" dirty="0">
                <a:solidFill>
                  <a:schemeClr val="bg1"/>
                </a:solidFill>
              </a:rPr>
              <a:t>to Improve Adherence and Outcomes</a:t>
            </a:r>
          </a:p>
        </p:txBody>
      </p:sp>
      <p:sp>
        <p:nvSpPr>
          <p:cNvPr id="15" name="Content Placeholder 11">
            <a:extLst>
              <a:ext uri="{FF2B5EF4-FFF2-40B4-BE49-F238E27FC236}">
                <a16:creationId xmlns:a16="http://schemas.microsoft.com/office/drawing/2014/main" id="{ED789F3C-37D7-67E1-38E6-085755736D09}"/>
              </a:ext>
            </a:extLst>
          </p:cNvPr>
          <p:cNvSpPr txBox="1">
            <a:spLocks/>
          </p:cNvSpPr>
          <p:nvPr/>
        </p:nvSpPr>
        <p:spPr>
          <a:xfrm>
            <a:off x="771689" y="2339996"/>
            <a:ext cx="3418668" cy="33747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Quality-of-life preservation as a shared goal across the care team </a:t>
            </a:r>
          </a:p>
          <a:p>
            <a:r>
              <a:rPr lang="en-US" sz="2000" dirty="0"/>
              <a:t>Avoiding early discontinuation through prophylaxis and early intervention when needed </a:t>
            </a:r>
          </a:p>
          <a:p>
            <a:r>
              <a:rPr lang="en-US" sz="2000" dirty="0"/>
              <a:t>Real world data evaluating primary prophylaxis with G-CSF and loperamide </a:t>
            </a:r>
          </a:p>
        </p:txBody>
      </p:sp>
    </p:spTree>
    <p:extLst>
      <p:ext uri="{BB962C8B-B14F-4D97-AF65-F5344CB8AC3E}">
        <p14:creationId xmlns:p14="http://schemas.microsoft.com/office/powerpoint/2010/main" val="9384033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E1258-4603-23FE-66E6-3377BAB32B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49425E-10B1-CCED-2578-4C9E868F5A74}"/>
              </a:ext>
            </a:extLst>
          </p:cNvPr>
          <p:cNvSpPr>
            <a:spLocks noGrp="1"/>
          </p:cNvSpPr>
          <p:nvPr>
            <p:ph type="title"/>
          </p:nvPr>
        </p:nvSpPr>
        <p:spPr>
          <a:xfrm>
            <a:off x="1130300" y="1876426"/>
            <a:ext cx="9931400" cy="2252662"/>
          </a:xfrm>
        </p:spPr>
        <p:txBody>
          <a:bodyPr>
            <a:normAutofit/>
          </a:bodyPr>
          <a:lstStyle/>
          <a:p>
            <a:r>
              <a:rPr lang="en-US" dirty="0"/>
              <a:t>Practical Application:</a:t>
            </a:r>
            <a:br>
              <a:rPr lang="en-US" dirty="0"/>
            </a:br>
            <a:r>
              <a:rPr lang="en-US" dirty="0"/>
              <a:t>Case-Based Learning Lab</a:t>
            </a:r>
            <a:endParaRPr lang="en-US"/>
          </a:p>
        </p:txBody>
      </p:sp>
    </p:spTree>
    <p:extLst>
      <p:ext uri="{BB962C8B-B14F-4D97-AF65-F5344CB8AC3E}">
        <p14:creationId xmlns:p14="http://schemas.microsoft.com/office/powerpoint/2010/main" val="18314858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F0BCF-F4F6-8536-791C-A36450081931}"/>
            </a:ext>
          </a:extLst>
        </p:cNvPr>
        <p:cNvGrpSpPr/>
        <p:nvPr/>
      </p:nvGrpSpPr>
      <p:grpSpPr>
        <a:xfrm>
          <a:off x="0" y="0"/>
          <a:ext cx="0" cy="0"/>
          <a:chOff x="0" y="0"/>
          <a:chExt cx="0" cy="0"/>
        </a:xfrm>
      </p:grpSpPr>
      <p:sp>
        <p:nvSpPr>
          <p:cNvPr id="51" name="Text Placeholder 16">
            <a:extLst>
              <a:ext uri="{FF2B5EF4-FFF2-40B4-BE49-F238E27FC236}">
                <a16:creationId xmlns:a16="http://schemas.microsoft.com/office/drawing/2014/main" id="{21406094-29EC-CDE1-6825-DA2E38AFB025}"/>
              </a:ext>
            </a:extLst>
          </p:cNvPr>
          <p:cNvSpPr>
            <a:spLocks noGrp="1"/>
          </p:cNvSpPr>
          <p:nvPr>
            <p:ph type="body" sz="quarter" idx="21"/>
          </p:nvPr>
        </p:nvSpPr>
        <p:spPr>
          <a:xfrm>
            <a:off x="1095285" y="1106040"/>
            <a:ext cx="9996049" cy="284041"/>
          </a:xfrm>
        </p:spPr>
        <p:txBody>
          <a:bodyPr>
            <a:normAutofit fontScale="92500" lnSpcReduction="10000"/>
          </a:bodyPr>
          <a:lstStyle/>
          <a:p>
            <a:r>
              <a:rPr lang="en-US" dirty="0"/>
              <a:t>55-YEAR-OLD WOMAN</a:t>
            </a:r>
          </a:p>
        </p:txBody>
      </p:sp>
      <p:sp>
        <p:nvSpPr>
          <p:cNvPr id="52" name="Text Placeholder 21">
            <a:extLst>
              <a:ext uri="{FF2B5EF4-FFF2-40B4-BE49-F238E27FC236}">
                <a16:creationId xmlns:a16="http://schemas.microsoft.com/office/drawing/2014/main" id="{6747A6DA-6D46-887C-9C62-9DF1F389180A}"/>
              </a:ext>
            </a:extLst>
          </p:cNvPr>
          <p:cNvSpPr>
            <a:spLocks noGrp="1"/>
          </p:cNvSpPr>
          <p:nvPr>
            <p:ph type="body" sz="quarter" idx="22"/>
          </p:nvPr>
        </p:nvSpPr>
        <p:spPr>
          <a:xfrm>
            <a:off x="1370013" y="1460328"/>
            <a:ext cx="4464050" cy="284162"/>
          </a:xfrm>
        </p:spPr>
        <p:txBody>
          <a:bodyPr/>
          <a:lstStyle/>
          <a:p>
            <a:r>
              <a:rPr lang="en-US" dirty="0"/>
              <a:t>History and Diagnosis</a:t>
            </a:r>
          </a:p>
          <a:p>
            <a:endParaRPr lang="en-US" dirty="0"/>
          </a:p>
        </p:txBody>
      </p:sp>
      <p:sp>
        <p:nvSpPr>
          <p:cNvPr id="53" name="Title 14">
            <a:extLst>
              <a:ext uri="{FF2B5EF4-FFF2-40B4-BE49-F238E27FC236}">
                <a16:creationId xmlns:a16="http://schemas.microsoft.com/office/drawing/2014/main" id="{20A3822C-8F07-8A41-E6B7-EC4ED16A811C}"/>
              </a:ext>
            </a:extLst>
          </p:cNvPr>
          <p:cNvSpPr>
            <a:spLocks noGrp="1"/>
          </p:cNvSpPr>
          <p:nvPr>
            <p:ph type="title"/>
          </p:nvPr>
        </p:nvSpPr>
        <p:spPr>
          <a:xfrm>
            <a:off x="1106864" y="521208"/>
            <a:ext cx="9262872" cy="576072"/>
          </a:xfrm>
        </p:spPr>
        <p:txBody>
          <a:bodyPr/>
          <a:lstStyle/>
          <a:p>
            <a:r>
              <a:rPr lang="en-US" dirty="0"/>
              <a:t>Case 1</a:t>
            </a:r>
          </a:p>
        </p:txBody>
      </p:sp>
      <p:sp>
        <p:nvSpPr>
          <p:cNvPr id="54" name="Content Placeholder 25">
            <a:extLst>
              <a:ext uri="{FF2B5EF4-FFF2-40B4-BE49-F238E27FC236}">
                <a16:creationId xmlns:a16="http://schemas.microsoft.com/office/drawing/2014/main" id="{A4A97428-3FFE-85F3-526B-1950B75D5129}"/>
              </a:ext>
            </a:extLst>
          </p:cNvPr>
          <p:cNvSpPr>
            <a:spLocks noGrp="1"/>
          </p:cNvSpPr>
          <p:nvPr>
            <p:ph idx="1"/>
          </p:nvPr>
        </p:nvSpPr>
        <p:spPr>
          <a:xfrm>
            <a:off x="1379538" y="1745911"/>
            <a:ext cx="4716462" cy="1973017"/>
          </a:xfrm>
        </p:spPr>
        <p:txBody>
          <a:bodyPr>
            <a:noAutofit/>
          </a:bodyPr>
          <a:lstStyle/>
          <a:p>
            <a:r>
              <a:rPr lang="en-US" dirty="0"/>
              <a:t>Metastatic HR+ MBC (HER2 IHC = 1+)</a:t>
            </a:r>
          </a:p>
          <a:p>
            <a:r>
              <a:rPr lang="en-US" dirty="0"/>
              <a:t>Disease progression on various endocrine based therapies, most recently capecitabine</a:t>
            </a:r>
          </a:p>
          <a:p>
            <a:r>
              <a:rPr lang="en-US" dirty="0"/>
              <a:t>PS = 1</a:t>
            </a:r>
          </a:p>
          <a:p>
            <a:r>
              <a:rPr lang="en-US" dirty="0"/>
              <a:t>No organ dysfunction</a:t>
            </a:r>
          </a:p>
          <a:p>
            <a:r>
              <a:rPr lang="en-US" dirty="0"/>
              <a:t>Known history of inflammatory bowel disease</a:t>
            </a:r>
          </a:p>
        </p:txBody>
      </p:sp>
      <p:sp>
        <p:nvSpPr>
          <p:cNvPr id="2" name="Text Placeholder 21">
            <a:extLst>
              <a:ext uri="{FF2B5EF4-FFF2-40B4-BE49-F238E27FC236}">
                <a16:creationId xmlns:a16="http://schemas.microsoft.com/office/drawing/2014/main" id="{3481FD77-274A-777F-1487-E5AE9CF2B445}"/>
              </a:ext>
            </a:extLst>
          </p:cNvPr>
          <p:cNvSpPr txBox="1">
            <a:spLocks/>
          </p:cNvSpPr>
          <p:nvPr/>
        </p:nvSpPr>
        <p:spPr>
          <a:xfrm>
            <a:off x="1360488" y="3811395"/>
            <a:ext cx="4464050" cy="284162"/>
          </a:xfrm>
          <a:prstGeom prst="rect">
            <a:avLst/>
          </a:prstGeom>
        </p:spPr>
        <p:txBody>
          <a:bodyPr vert="horz" lIns="91440" tIns="45720" rIns="91440" bIns="45720" rtlCol="0">
            <a:noAutofit/>
          </a:bodyPr>
          <a:lstStyle>
            <a:lvl1pPr marL="0" marR="0" indent="0" algn="l" defTabSz="694944" rtl="0" eaLnBrk="1" fontAlgn="auto" latinLnBrk="0" hangingPunct="1">
              <a:lnSpc>
                <a:spcPct val="100000"/>
              </a:lnSpc>
              <a:spcBef>
                <a:spcPts val="700"/>
              </a:spcBef>
              <a:spcAft>
                <a:spcPts val="600"/>
              </a:spcAft>
              <a:buClr>
                <a:srgbClr val="BCBCF7"/>
              </a:buClr>
              <a:buSzPct val="100000"/>
              <a:buFont typeface="Arial"/>
              <a:buNone/>
              <a:tabLst/>
              <a:defRPr kumimoji="0" lang="en-US" sz="1600" b="1" i="0" u="none" strike="noStrike" cap="none" spc="0" normalizeH="0" baseline="0">
                <a:ln>
                  <a:noFill/>
                </a:ln>
                <a:solidFill>
                  <a:srgbClr val="367BBE"/>
                </a:solidFill>
                <a:effectLst/>
                <a:uFillTx/>
                <a:latin typeface="Arial"/>
                <a:ea typeface="Arial"/>
                <a:cs typeface="Arial"/>
                <a:sym typeface="Arial"/>
              </a:defRPr>
            </a:lvl1pPr>
            <a:lvl2pPr marL="581025" marR="0" indent="-285750"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400" b="0" i="0" u="none" strike="noStrike" cap="none" spc="0" normalizeH="0" baseline="0" dirty="0" smtClean="0">
                <a:ln>
                  <a:noFill/>
                </a:ln>
                <a:solidFill>
                  <a:srgbClr val="FFFFFF"/>
                </a:solidFill>
                <a:effectLst/>
                <a:uFillTx/>
                <a:latin typeface="Arial"/>
                <a:ea typeface="Arial"/>
                <a:cs typeface="Arial"/>
                <a:sym typeface="Arial"/>
              </a:defRPr>
            </a:lvl2pPr>
            <a:lvl3pPr marL="806450" marR="0" indent="-225425" algn="l" defTabSz="914400" rtl="0" eaLnBrk="1" fontAlgn="auto" latinLnBrk="0" hangingPunct="1">
              <a:lnSpc>
                <a:spcPct val="100000"/>
              </a:lnSpc>
              <a:spcBef>
                <a:spcPts val="400"/>
              </a:spcBef>
              <a:spcAft>
                <a:spcPts val="600"/>
              </a:spcAft>
              <a:buClr>
                <a:srgbClr val="BCBCF7"/>
              </a:buClr>
              <a:buSzPct val="100000"/>
              <a:buFont typeface="Arial"/>
              <a:buChar char="•"/>
              <a:tabLst>
                <a:tab pos="450850" algn="l"/>
              </a:tabLst>
              <a:defRPr kumimoji="0" lang="en-US" sz="1200" b="0" i="0" u="none" strike="noStrike" cap="none" spc="0" normalizeH="0" baseline="0" dirty="0" smtClean="0">
                <a:ln>
                  <a:noFill/>
                </a:ln>
                <a:solidFill>
                  <a:srgbClr val="FFFFFF"/>
                </a:solidFill>
                <a:effectLst/>
                <a:uFillTx/>
                <a:latin typeface="Arial"/>
                <a:ea typeface="Arial"/>
                <a:cs typeface="Arial"/>
                <a:sym typeface="Arial"/>
              </a:defRPr>
            </a:lvl3pPr>
            <a:lvl4pPr marL="1031875" marR="0" indent="-225425"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100" b="0" i="0" u="none" strike="noStrike" cap="none" spc="0" normalizeH="0" baseline="0" dirty="0" smtClean="0">
                <a:ln>
                  <a:noFill/>
                </a:ln>
                <a:solidFill>
                  <a:srgbClr val="FFFFFF"/>
                </a:solidFill>
                <a:effectLst/>
                <a:uFillTx/>
                <a:latin typeface="Arial"/>
                <a:ea typeface="Arial"/>
                <a:cs typeface="Arial"/>
                <a:sym typeface="Arial"/>
              </a:defRPr>
            </a:lvl4pPr>
            <a:lvl5pPr marL="1150938" marR="0" indent="-177800"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100" b="0" i="0" u="none" strike="noStrike" cap="none" spc="0" normalizeH="0" baseline="0" dirty="0">
                <a:ln>
                  <a:noFill/>
                </a:ln>
                <a:solidFill>
                  <a:srgbClr val="FFFFFF"/>
                </a:solidFill>
                <a:effectLst/>
                <a:uFillTx/>
                <a:latin typeface="Arial"/>
                <a:ea typeface="Arial"/>
                <a:cs typeface="Arial"/>
                <a:sym typeface="Arial"/>
              </a:defRPr>
            </a:lvl5pPr>
            <a:lvl6pPr marL="26924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9pPr>
          </a:lstStyle>
          <a:p>
            <a:pPr marL="0" marR="0" lvl="0" indent="0" algn="l" defTabSz="694944" rtl="0" eaLnBrk="1" fontAlgn="auto" latinLnBrk="0" hangingPunct="1">
              <a:lnSpc>
                <a:spcPct val="100000"/>
              </a:lnSpc>
              <a:spcBef>
                <a:spcPts val="700"/>
              </a:spcBef>
              <a:spcAft>
                <a:spcPts val="600"/>
              </a:spcAft>
              <a:buClr>
                <a:srgbClr val="BCBCF7"/>
              </a:buClr>
              <a:buSzPct val="100000"/>
              <a:buFont typeface="Arial"/>
              <a:buNone/>
              <a:tabLst/>
              <a:defRPr/>
            </a:pPr>
            <a:r>
              <a:rPr kumimoji="0" lang="en-US" sz="1600" b="1" i="0" u="none" strike="noStrike" kern="0" cap="none" spc="0" normalizeH="0" baseline="0" noProof="0" dirty="0">
                <a:ln>
                  <a:noFill/>
                </a:ln>
                <a:solidFill>
                  <a:srgbClr val="367BBE"/>
                </a:solidFill>
                <a:effectLst/>
                <a:uLnTx/>
                <a:uFillTx/>
                <a:latin typeface="Arial"/>
                <a:cs typeface="Arial"/>
                <a:sym typeface="Arial"/>
              </a:rPr>
              <a:t>Labs</a:t>
            </a:r>
          </a:p>
        </p:txBody>
      </p:sp>
      <p:sp>
        <p:nvSpPr>
          <p:cNvPr id="3" name="Content Placeholder 25">
            <a:extLst>
              <a:ext uri="{FF2B5EF4-FFF2-40B4-BE49-F238E27FC236}">
                <a16:creationId xmlns:a16="http://schemas.microsoft.com/office/drawing/2014/main" id="{D7536F0A-65B5-2114-C01D-7C64CA7A5A23}"/>
              </a:ext>
            </a:extLst>
          </p:cNvPr>
          <p:cNvSpPr txBox="1">
            <a:spLocks/>
          </p:cNvSpPr>
          <p:nvPr/>
        </p:nvSpPr>
        <p:spPr>
          <a:xfrm>
            <a:off x="1370013" y="4096979"/>
            <a:ext cx="4725987" cy="1687433"/>
          </a:xfrm>
          <a:prstGeom prst="rect">
            <a:avLst/>
          </a:prstGeom>
        </p:spPr>
        <p:txBody>
          <a:bodyPr vert="horz" lIns="91440" tIns="45720" rIns="91440" bIns="45720" rtlCol="0">
            <a:normAutofit/>
          </a:bodyPr>
          <a:lstStyle>
            <a:lvl1pPr marL="295275" marR="0" indent="-295275"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600" b="0" i="0" u="none" strike="noStrike" cap="none" spc="0" normalizeH="0" baseline="0">
                <a:ln>
                  <a:noFill/>
                </a:ln>
                <a:solidFill>
                  <a:srgbClr val="FFFFFF"/>
                </a:solidFill>
                <a:effectLst/>
                <a:uFillTx/>
                <a:latin typeface="Arial"/>
                <a:ea typeface="Arial"/>
                <a:cs typeface="Arial"/>
                <a:sym typeface="Arial"/>
              </a:defRPr>
            </a:lvl1pPr>
            <a:lvl2pPr marL="581025" marR="0" indent="-285750"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400" b="0" i="0" u="none" strike="noStrike" cap="none" spc="0" normalizeH="0" baseline="0">
                <a:ln>
                  <a:noFill/>
                </a:ln>
                <a:solidFill>
                  <a:srgbClr val="FFFFFF"/>
                </a:solidFill>
                <a:effectLst/>
                <a:uFillTx/>
                <a:latin typeface="Arial"/>
                <a:ea typeface="Arial"/>
                <a:cs typeface="Arial"/>
                <a:sym typeface="Arial"/>
              </a:defRPr>
            </a:lvl2pPr>
            <a:lvl3pPr marL="806450" marR="0" indent="-225425" algn="l" defTabSz="914400" rtl="0" eaLnBrk="1" fontAlgn="auto" latinLnBrk="0" hangingPunct="1">
              <a:lnSpc>
                <a:spcPct val="100000"/>
              </a:lnSpc>
              <a:spcBef>
                <a:spcPts val="400"/>
              </a:spcBef>
              <a:spcAft>
                <a:spcPts val="600"/>
              </a:spcAft>
              <a:buClr>
                <a:srgbClr val="DC983B"/>
              </a:buClr>
              <a:buSzPct val="100000"/>
              <a:buFont typeface="Arial"/>
              <a:buChar char="•"/>
              <a:tabLst>
                <a:tab pos="450850" algn="l"/>
              </a:tabLst>
              <a:defRPr kumimoji="0" lang="en-US" sz="1200" b="0" i="0" u="none" strike="noStrike" cap="none" spc="0" normalizeH="0" baseline="0">
                <a:ln>
                  <a:noFill/>
                </a:ln>
                <a:solidFill>
                  <a:srgbClr val="FFFFFF"/>
                </a:solidFill>
                <a:effectLst/>
                <a:uFillTx/>
                <a:latin typeface="Arial"/>
                <a:ea typeface="Arial"/>
                <a:cs typeface="Arial"/>
                <a:sym typeface="Arial"/>
              </a:defRPr>
            </a:lvl3pPr>
            <a:lvl4pPr marL="1031875" marR="0" indent="-225425"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100" b="0" i="0" u="none" strike="noStrike" cap="none" spc="0" normalizeH="0" baseline="0">
                <a:ln>
                  <a:noFill/>
                </a:ln>
                <a:solidFill>
                  <a:srgbClr val="FFFFFF"/>
                </a:solidFill>
                <a:effectLst/>
                <a:uFillTx/>
                <a:latin typeface="Arial"/>
                <a:ea typeface="Arial"/>
                <a:cs typeface="Arial"/>
                <a:sym typeface="Arial"/>
              </a:defRPr>
            </a:lvl4pPr>
            <a:lvl5pPr marL="1150938" marR="0" indent="-177800"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100" b="0" i="0" u="none" strike="noStrike" cap="none" spc="0" normalizeH="0" baseline="0">
                <a:ln>
                  <a:noFill/>
                </a:ln>
                <a:solidFill>
                  <a:srgbClr val="FFFFFF"/>
                </a:solidFill>
                <a:effectLst/>
                <a:uFillTx/>
                <a:latin typeface="Arial"/>
                <a:ea typeface="Arial"/>
                <a:cs typeface="Arial"/>
                <a:sym typeface="Arial"/>
              </a:defRPr>
            </a:lvl5pPr>
            <a:lvl6pPr marL="26924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9pPr>
          </a:lstStyle>
          <a:p>
            <a:pPr marL="295275" marR="0" lvl="0" indent="-295275" algn="l" defTabSz="914400" rtl="0" eaLnBrk="1" fontAlgn="auto" latinLnBrk="0" hangingPunct="1">
              <a:lnSpc>
                <a:spcPct val="100000"/>
              </a:lnSpc>
              <a:spcBef>
                <a:spcPts val="400"/>
              </a:spcBef>
              <a:spcAft>
                <a:spcPts val="600"/>
              </a:spcAft>
              <a:buClr>
                <a:srgbClr val="DC983B"/>
              </a:buClr>
              <a:buSzPct val="100000"/>
              <a:buFont typeface="Arial"/>
              <a:buChar char="•"/>
              <a:tabLst/>
              <a:defRPr/>
            </a:pPr>
            <a:r>
              <a:rPr kumimoji="0" lang="en-US" b="0" i="0" u="none" strike="noStrike" kern="1200" cap="none" spc="0" normalizeH="0" baseline="0" noProof="0" dirty="0" err="1">
                <a:ln>
                  <a:noFill/>
                </a:ln>
                <a:solidFill>
                  <a:srgbClr val="FFFFFF"/>
                </a:solidFill>
                <a:effectLst/>
                <a:uLnTx/>
                <a:uFillTx/>
                <a:latin typeface="Arial"/>
                <a:cs typeface="Arial"/>
                <a:sym typeface="Arial"/>
              </a:rPr>
              <a:t>gBRCA</a:t>
            </a:r>
            <a:r>
              <a:rPr kumimoji="0" lang="en-US" b="0" i="0" u="none" strike="noStrike" kern="1200" cap="none" spc="0" normalizeH="0" baseline="0" noProof="0" dirty="0">
                <a:ln>
                  <a:noFill/>
                </a:ln>
                <a:solidFill>
                  <a:srgbClr val="FFFFFF"/>
                </a:solidFill>
                <a:effectLst/>
                <a:uLnTx/>
                <a:uFillTx/>
                <a:latin typeface="Arial"/>
                <a:cs typeface="Arial"/>
                <a:sym typeface="Arial"/>
              </a:rPr>
              <a:t> = Negative</a:t>
            </a:r>
          </a:p>
          <a:p>
            <a:pPr marL="295275" marR="0" lvl="0" indent="-295275" algn="l" defTabSz="914400" rtl="0" eaLnBrk="1" fontAlgn="auto" latinLnBrk="0" hangingPunct="1">
              <a:lnSpc>
                <a:spcPct val="100000"/>
              </a:lnSpc>
              <a:spcBef>
                <a:spcPts val="400"/>
              </a:spcBef>
              <a:spcAft>
                <a:spcPts val="600"/>
              </a:spcAft>
              <a:buClr>
                <a:srgbClr val="DC983B"/>
              </a:buClr>
              <a:buSzPct val="100000"/>
              <a:buFont typeface="Arial"/>
              <a:buChar char="•"/>
              <a:tabLst/>
              <a:defRPr/>
            </a:pPr>
            <a:r>
              <a:rPr kumimoji="0" lang="en-US" b="0" i="0" u="none" strike="noStrike" kern="1200" cap="none" spc="0" normalizeH="0" baseline="0" noProof="0" dirty="0">
                <a:ln>
                  <a:noFill/>
                </a:ln>
                <a:solidFill>
                  <a:srgbClr val="FFFFFF"/>
                </a:solidFill>
                <a:effectLst/>
                <a:uLnTx/>
                <a:uFillTx/>
                <a:latin typeface="Arial"/>
                <a:cs typeface="Arial"/>
                <a:sym typeface="Arial"/>
              </a:rPr>
              <a:t>PIK3CA and ESR1 WT</a:t>
            </a:r>
          </a:p>
        </p:txBody>
      </p:sp>
    </p:spTree>
    <p:extLst>
      <p:ext uri="{BB962C8B-B14F-4D97-AF65-F5344CB8AC3E}">
        <p14:creationId xmlns:p14="http://schemas.microsoft.com/office/powerpoint/2010/main" val="1960465045"/>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F15B9-94DA-02D4-050C-519361AADDD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2F163AD-782F-6EC4-9432-BB7E65D8F630}"/>
              </a:ext>
            </a:extLst>
          </p:cNvPr>
          <p:cNvSpPr>
            <a:spLocks noGrp="1"/>
          </p:cNvSpPr>
          <p:nvPr>
            <p:ph type="title"/>
          </p:nvPr>
        </p:nvSpPr>
        <p:spPr/>
        <p:txBody>
          <a:bodyPr/>
          <a:lstStyle/>
          <a:p>
            <a:r>
              <a:rPr lang="en-US" dirty="0"/>
              <a:t>Case Study: Question</a:t>
            </a:r>
          </a:p>
        </p:txBody>
      </p:sp>
      <p:sp>
        <p:nvSpPr>
          <p:cNvPr id="5" name="Content Placeholder 4">
            <a:extLst>
              <a:ext uri="{FF2B5EF4-FFF2-40B4-BE49-F238E27FC236}">
                <a16:creationId xmlns:a16="http://schemas.microsoft.com/office/drawing/2014/main" id="{58A5B12F-C155-1FC8-5A23-DED36739CF03}"/>
              </a:ext>
            </a:extLst>
          </p:cNvPr>
          <p:cNvSpPr>
            <a:spLocks noGrp="1"/>
          </p:cNvSpPr>
          <p:nvPr>
            <p:ph idx="1"/>
          </p:nvPr>
        </p:nvSpPr>
        <p:spPr/>
        <p:txBody>
          <a:bodyPr/>
          <a:lstStyle/>
          <a:p>
            <a:pPr marL="0" indent="0">
              <a:buNone/>
            </a:pPr>
            <a:r>
              <a:rPr lang="en-US" sz="2400" b="1" dirty="0">
                <a:solidFill>
                  <a:schemeClr val="accent1"/>
                </a:solidFill>
              </a:rPr>
              <a:t>Which therapy would you consider next?</a:t>
            </a:r>
          </a:p>
          <a:p>
            <a:pPr marL="1104955" indent="-495325">
              <a:buFont typeface="+mj-lt"/>
              <a:buAutoNum type="alphaLcParenR"/>
            </a:pPr>
            <a:r>
              <a:rPr lang="en-US" sz="2400" dirty="0" err="1">
                <a:solidFill>
                  <a:schemeClr val="tx1"/>
                </a:solidFill>
              </a:rPr>
              <a:t>Eribulin</a:t>
            </a:r>
            <a:endParaRPr lang="en-US" sz="2400" dirty="0">
              <a:solidFill>
                <a:schemeClr val="tx1"/>
              </a:solidFill>
            </a:endParaRPr>
          </a:p>
          <a:p>
            <a:pPr marL="1104955" indent="-495325">
              <a:buFont typeface="+mj-lt"/>
              <a:buAutoNum type="alphaLcParenR"/>
            </a:pPr>
            <a:r>
              <a:rPr lang="en-US" sz="2400" dirty="0" err="1">
                <a:solidFill>
                  <a:schemeClr val="tx1"/>
                </a:solidFill>
              </a:rPr>
              <a:t>Navelbine</a:t>
            </a:r>
            <a:endParaRPr lang="en-US" sz="2400" dirty="0">
              <a:solidFill>
                <a:schemeClr val="tx1"/>
              </a:solidFill>
            </a:endParaRPr>
          </a:p>
          <a:p>
            <a:pPr marL="1104955" indent="-495325">
              <a:buFont typeface="+mj-lt"/>
              <a:buAutoNum type="alphaLcParenR"/>
            </a:pPr>
            <a:r>
              <a:rPr lang="en-US" sz="2400" dirty="0">
                <a:solidFill>
                  <a:schemeClr val="tx1"/>
                </a:solidFill>
              </a:rPr>
              <a:t>Sacituzumab </a:t>
            </a:r>
            <a:r>
              <a:rPr lang="en-US" sz="2400" dirty="0" err="1">
                <a:solidFill>
                  <a:schemeClr val="tx1"/>
                </a:solidFill>
              </a:rPr>
              <a:t>govitecan</a:t>
            </a:r>
            <a:r>
              <a:rPr lang="en-US" sz="2400" dirty="0">
                <a:solidFill>
                  <a:schemeClr val="tx1"/>
                </a:solidFill>
              </a:rPr>
              <a:t> (SG)</a:t>
            </a:r>
          </a:p>
          <a:p>
            <a:pPr marL="1104955" indent="-495325">
              <a:buFont typeface="+mj-lt"/>
              <a:buAutoNum type="alphaLcParenR"/>
              <a:defRPr/>
            </a:pPr>
            <a:r>
              <a:rPr lang="en-US" sz="2400" dirty="0">
                <a:solidFill>
                  <a:schemeClr val="tx1"/>
                </a:solidFill>
              </a:rPr>
              <a:t>Trastuzumab deruxtecan (T-</a:t>
            </a:r>
            <a:r>
              <a:rPr lang="en-US" sz="2400" dirty="0" err="1">
                <a:solidFill>
                  <a:schemeClr val="tx1"/>
                </a:solidFill>
              </a:rPr>
              <a:t>DXd</a:t>
            </a:r>
            <a:r>
              <a:rPr lang="en-US" sz="2400" dirty="0">
                <a:solidFill>
                  <a:schemeClr val="tx1"/>
                </a:solidFill>
              </a:rPr>
              <a:t>)</a:t>
            </a:r>
          </a:p>
          <a:p>
            <a:pPr marL="1104955" indent="-495325">
              <a:buFont typeface="+mj-lt"/>
              <a:buAutoNum type="alphaLcParenR"/>
            </a:pPr>
            <a:r>
              <a:rPr lang="en-US" dirty="0"/>
              <a:t>U</a:t>
            </a:r>
            <a:r>
              <a:rPr lang="en-US" sz="2400" dirty="0">
                <a:solidFill>
                  <a:schemeClr val="tx1"/>
                </a:solidFill>
              </a:rPr>
              <a:t>nsure</a:t>
            </a:r>
            <a:endParaRPr lang="en-US" sz="2400" b="1" dirty="0">
              <a:solidFill>
                <a:schemeClr val="tx1"/>
              </a:solidFill>
            </a:endParaRPr>
          </a:p>
          <a:p>
            <a:endParaRPr lang="en-US" sz="1867" b="1" dirty="0">
              <a:solidFill>
                <a:schemeClr val="tx1"/>
              </a:solidFill>
            </a:endParaRPr>
          </a:p>
        </p:txBody>
      </p:sp>
      <p:sp>
        <p:nvSpPr>
          <p:cNvPr id="3" name="Content Placeholder 2">
            <a:extLst>
              <a:ext uri="{FF2B5EF4-FFF2-40B4-BE49-F238E27FC236}">
                <a16:creationId xmlns:a16="http://schemas.microsoft.com/office/drawing/2014/main" id="{D9687D16-97F6-E1DD-5659-5F0063FC9641}"/>
              </a:ext>
            </a:extLst>
          </p:cNvPr>
          <p:cNvSpPr txBox="1">
            <a:spLocks/>
          </p:cNvSpPr>
          <p:nvPr/>
        </p:nvSpPr>
        <p:spPr>
          <a:xfrm>
            <a:off x="566086" y="3058392"/>
            <a:ext cx="11059828" cy="741345"/>
          </a:xfrm>
          <a:prstGeom prst="rect">
            <a:avLst/>
          </a:prstGeom>
        </p:spPr>
        <p:txBody>
          <a:bodyPr wrap="square" lIns="114286" tIns="57144" rIns="114286" bIns="57144">
            <a:spAutoFit/>
          </a:bodyPr>
          <a:lstStyle>
            <a:lvl1pPr marL="232845" indent="-232845" algn="l" defTabSz="380974" rtl="0" eaLnBrk="1" latinLnBrk="0" hangingPunct="1">
              <a:spcBef>
                <a:spcPts val="0"/>
              </a:spcBef>
              <a:spcAft>
                <a:spcPts val="1000"/>
              </a:spcAft>
              <a:buFont typeface="Roboto"/>
              <a:buChar char="•"/>
              <a:defRPr sz="2400" kern="1200">
                <a:solidFill>
                  <a:schemeClr val="bg1"/>
                </a:solidFill>
                <a:latin typeface="+mn-lt"/>
                <a:ea typeface="+mn-ea"/>
                <a:cs typeface="+mn-cs"/>
              </a:defRPr>
            </a:lvl1pPr>
            <a:lvl2pPr marL="576821" indent="-237079" algn="l" defTabSz="380974" rtl="0" eaLnBrk="1" latinLnBrk="0" hangingPunct="1">
              <a:spcBef>
                <a:spcPts val="0"/>
              </a:spcBef>
              <a:spcAft>
                <a:spcPts val="1000"/>
              </a:spcAft>
              <a:buFont typeface="Roboto"/>
              <a:buChar char="–"/>
              <a:defRPr sz="2133" kern="1200">
                <a:solidFill>
                  <a:schemeClr val="bg1"/>
                </a:solidFill>
                <a:latin typeface="+mn-lt"/>
                <a:ea typeface="+mn-ea"/>
                <a:cs typeface="+mn-cs"/>
              </a:defRPr>
            </a:lvl2pPr>
            <a:lvl3pPr marL="842475" indent="-189451" algn="l" defTabSz="380974" rtl="0" eaLnBrk="1" latinLnBrk="0" hangingPunct="1">
              <a:spcBef>
                <a:spcPts val="0"/>
              </a:spcBef>
              <a:spcAft>
                <a:spcPts val="1000"/>
              </a:spcAft>
              <a:buFont typeface="Roboto"/>
              <a:buChar char="•"/>
              <a:defRPr sz="1867" kern="1200">
                <a:solidFill>
                  <a:schemeClr val="bg1"/>
                </a:solidFill>
                <a:latin typeface="+mn-lt"/>
                <a:ea typeface="+mn-ea"/>
                <a:cs typeface="+mn-cs"/>
              </a:defRPr>
            </a:lvl3pPr>
            <a:lvl4pPr marL="1141999" indent="-189451" algn="l" defTabSz="380974" rtl="0" eaLnBrk="1" latinLnBrk="0" hangingPunct="1">
              <a:spcBef>
                <a:spcPts val="0"/>
              </a:spcBef>
              <a:spcAft>
                <a:spcPts val="1000"/>
              </a:spcAft>
              <a:buFont typeface="Roboto"/>
              <a:buChar char="–"/>
              <a:defRPr sz="1600" kern="1200">
                <a:solidFill>
                  <a:schemeClr val="bg1"/>
                </a:solidFill>
                <a:latin typeface="+mn-lt"/>
                <a:ea typeface="+mn-ea"/>
                <a:cs typeface="+mn-cs"/>
              </a:defRPr>
            </a:lvl4pPr>
            <a:lvl5pPr marL="1452106" indent="-189451" algn="l" defTabSz="380974" rtl="0" eaLnBrk="1" latinLnBrk="0" hangingPunct="1">
              <a:spcBef>
                <a:spcPts val="0"/>
              </a:spcBef>
              <a:spcAft>
                <a:spcPts val="1000"/>
              </a:spcAft>
              <a:buFont typeface="Roboto"/>
              <a:buChar char="»"/>
              <a:defRPr sz="1467" kern="1200">
                <a:solidFill>
                  <a:schemeClr val="bg1"/>
                </a:solidFill>
                <a:latin typeface="+mn-lt"/>
                <a:ea typeface="+mn-ea"/>
                <a:cs typeface="+mn-cs"/>
              </a:defRPr>
            </a:lvl5pPr>
            <a:lvl6pPr marL="2095360" indent="-190488" algn="l" defTabSz="380974" rtl="0" eaLnBrk="1" latinLnBrk="0" hangingPunct="1">
              <a:spcBef>
                <a:spcPct val="20000"/>
              </a:spcBef>
              <a:buFont typeface="Roboto"/>
              <a:buChar char="•"/>
              <a:defRPr sz="1667" kern="1200">
                <a:solidFill>
                  <a:schemeClr val="tx1"/>
                </a:solidFill>
                <a:latin typeface="+mn-lt"/>
                <a:ea typeface="+mn-ea"/>
                <a:cs typeface="+mn-cs"/>
              </a:defRPr>
            </a:lvl6pPr>
            <a:lvl7pPr marL="2476334" indent="-190488" algn="l" defTabSz="380974" rtl="0" eaLnBrk="1" latinLnBrk="0" hangingPunct="1">
              <a:spcBef>
                <a:spcPct val="20000"/>
              </a:spcBef>
              <a:buFont typeface="Roboto"/>
              <a:buChar char="•"/>
              <a:defRPr sz="1667" kern="1200">
                <a:solidFill>
                  <a:schemeClr val="tx1"/>
                </a:solidFill>
                <a:latin typeface="+mn-lt"/>
                <a:ea typeface="+mn-ea"/>
                <a:cs typeface="+mn-cs"/>
              </a:defRPr>
            </a:lvl7pPr>
            <a:lvl8pPr marL="2857310" indent="-190488" algn="l" defTabSz="380974" rtl="0" eaLnBrk="1" latinLnBrk="0" hangingPunct="1">
              <a:spcBef>
                <a:spcPct val="20000"/>
              </a:spcBef>
              <a:buFont typeface="Roboto"/>
              <a:buChar char="•"/>
              <a:defRPr sz="1667" kern="1200">
                <a:solidFill>
                  <a:schemeClr val="tx1"/>
                </a:solidFill>
                <a:latin typeface="+mn-lt"/>
                <a:ea typeface="+mn-ea"/>
                <a:cs typeface="+mn-cs"/>
              </a:defRPr>
            </a:lvl8pPr>
            <a:lvl9pPr marL="3238284" indent="-190488" algn="l" defTabSz="380974" rtl="0" eaLnBrk="1" latinLnBrk="0" hangingPunct="1">
              <a:spcBef>
                <a:spcPct val="20000"/>
              </a:spcBef>
              <a:buFont typeface="Roboto"/>
              <a:buChar char="•"/>
              <a:defRPr sz="1667" kern="1200">
                <a:solidFill>
                  <a:schemeClr val="tx1"/>
                </a:solidFill>
                <a:latin typeface="+mn-lt"/>
                <a:ea typeface="+mn-ea"/>
                <a:cs typeface="+mn-cs"/>
              </a:defRPr>
            </a:lvl9pPr>
          </a:lstStyle>
          <a:p>
            <a:pPr marL="0" marR="0" lvl="0" indent="0" algn="l" defTabSz="380974" rtl="0" eaLnBrk="1" fontAlgn="auto" latinLnBrk="0" hangingPunct="1">
              <a:lnSpc>
                <a:spcPct val="100000"/>
              </a:lnSpc>
              <a:spcBef>
                <a:spcPts val="0"/>
              </a:spcBef>
              <a:spcAft>
                <a:spcPts val="400"/>
              </a:spcAft>
              <a:buClrTx/>
              <a:buSzTx/>
              <a:buFont typeface="Roboto"/>
              <a:buNone/>
              <a:tabLst/>
              <a:defRPr/>
            </a:pPr>
            <a:endParaRPr kumimoji="0" lang="en-US" sz="1867" b="1" i="0" u="none" strike="noStrike" kern="1200" cap="none" spc="0" normalizeH="0" baseline="0" noProof="0">
              <a:ln>
                <a:noFill/>
              </a:ln>
              <a:solidFill>
                <a:srgbClr val="15345A"/>
              </a:solidFill>
              <a:effectLst/>
              <a:uLnTx/>
              <a:uFillTx/>
              <a:latin typeface="Roboto"/>
              <a:ea typeface="+mn-ea"/>
              <a:cs typeface="Roboto"/>
            </a:endParaRPr>
          </a:p>
          <a:p>
            <a:pPr marL="0" marR="0" lvl="0" indent="0" algn="l" defTabSz="380974" rtl="0" eaLnBrk="1" fontAlgn="auto" latinLnBrk="0" hangingPunct="1">
              <a:lnSpc>
                <a:spcPct val="100000"/>
              </a:lnSpc>
              <a:spcBef>
                <a:spcPts val="0"/>
              </a:spcBef>
              <a:spcAft>
                <a:spcPts val="400"/>
              </a:spcAft>
              <a:buClrTx/>
              <a:buSzTx/>
              <a:buFont typeface="Roboto"/>
              <a:buNone/>
              <a:tabLst/>
              <a:defRPr/>
            </a:pPr>
            <a:r>
              <a:rPr kumimoji="0" lang="en-US" sz="1867" b="1" i="0" u="none" strike="noStrike" kern="1200" cap="none" spc="0" normalizeH="0" baseline="0" noProof="0">
                <a:ln>
                  <a:noFill/>
                </a:ln>
                <a:solidFill>
                  <a:srgbClr val="15345A"/>
                </a:solidFill>
                <a:effectLst/>
                <a:uLnTx/>
                <a:uFillTx/>
                <a:latin typeface="Roboto"/>
                <a:ea typeface="+mn-ea"/>
                <a:cs typeface="Roboto"/>
              </a:rPr>
              <a:t> </a:t>
            </a:r>
          </a:p>
        </p:txBody>
      </p:sp>
    </p:spTree>
    <p:extLst>
      <p:ext uri="{BB962C8B-B14F-4D97-AF65-F5344CB8AC3E}">
        <p14:creationId xmlns:p14="http://schemas.microsoft.com/office/powerpoint/2010/main" val="18491205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6F4B1-159B-140A-E76C-558B4636D418}"/>
            </a:ext>
          </a:extLst>
        </p:cNvPr>
        <p:cNvGrpSpPr/>
        <p:nvPr/>
      </p:nvGrpSpPr>
      <p:grpSpPr>
        <a:xfrm>
          <a:off x="0" y="0"/>
          <a:ext cx="0" cy="0"/>
          <a:chOff x="0" y="0"/>
          <a:chExt cx="0" cy="0"/>
        </a:xfrm>
      </p:grpSpPr>
      <p:sp>
        <p:nvSpPr>
          <p:cNvPr id="51" name="Text Placeholder 16">
            <a:extLst>
              <a:ext uri="{FF2B5EF4-FFF2-40B4-BE49-F238E27FC236}">
                <a16:creationId xmlns:a16="http://schemas.microsoft.com/office/drawing/2014/main" id="{D8C80DDE-8236-BA34-DF92-FF193C2B3C4A}"/>
              </a:ext>
            </a:extLst>
          </p:cNvPr>
          <p:cNvSpPr>
            <a:spLocks noGrp="1"/>
          </p:cNvSpPr>
          <p:nvPr>
            <p:ph type="body" sz="quarter" idx="21"/>
          </p:nvPr>
        </p:nvSpPr>
        <p:spPr>
          <a:xfrm>
            <a:off x="1095285" y="1106040"/>
            <a:ext cx="9996049" cy="284041"/>
          </a:xfrm>
        </p:spPr>
        <p:txBody>
          <a:bodyPr>
            <a:normAutofit fontScale="92500" lnSpcReduction="10000"/>
          </a:bodyPr>
          <a:lstStyle/>
          <a:p>
            <a:r>
              <a:rPr lang="en-US" dirty="0"/>
              <a:t>55-YEAR-OLD WOMAN</a:t>
            </a:r>
          </a:p>
        </p:txBody>
      </p:sp>
      <p:sp>
        <p:nvSpPr>
          <p:cNvPr id="52" name="Text Placeholder 21">
            <a:extLst>
              <a:ext uri="{FF2B5EF4-FFF2-40B4-BE49-F238E27FC236}">
                <a16:creationId xmlns:a16="http://schemas.microsoft.com/office/drawing/2014/main" id="{A9678321-ACC7-1C43-6DD7-D10543B5E74F}"/>
              </a:ext>
            </a:extLst>
          </p:cNvPr>
          <p:cNvSpPr>
            <a:spLocks noGrp="1"/>
          </p:cNvSpPr>
          <p:nvPr>
            <p:ph type="body" sz="quarter" idx="22"/>
          </p:nvPr>
        </p:nvSpPr>
        <p:spPr>
          <a:xfrm>
            <a:off x="1370013" y="1460328"/>
            <a:ext cx="4464050" cy="284162"/>
          </a:xfrm>
        </p:spPr>
        <p:txBody>
          <a:bodyPr/>
          <a:lstStyle/>
          <a:p>
            <a:r>
              <a:rPr lang="en-US" dirty="0"/>
              <a:t>History and Diagnosis</a:t>
            </a:r>
          </a:p>
          <a:p>
            <a:endParaRPr lang="en-US" dirty="0"/>
          </a:p>
        </p:txBody>
      </p:sp>
      <p:sp>
        <p:nvSpPr>
          <p:cNvPr id="53" name="Title 14">
            <a:extLst>
              <a:ext uri="{FF2B5EF4-FFF2-40B4-BE49-F238E27FC236}">
                <a16:creationId xmlns:a16="http://schemas.microsoft.com/office/drawing/2014/main" id="{60FA40C9-C83C-DE49-4B4A-5FA941DBE42D}"/>
              </a:ext>
            </a:extLst>
          </p:cNvPr>
          <p:cNvSpPr>
            <a:spLocks noGrp="1"/>
          </p:cNvSpPr>
          <p:nvPr>
            <p:ph type="title"/>
          </p:nvPr>
        </p:nvSpPr>
        <p:spPr>
          <a:xfrm>
            <a:off x="1106864" y="521208"/>
            <a:ext cx="9262872" cy="576072"/>
          </a:xfrm>
        </p:spPr>
        <p:txBody>
          <a:bodyPr/>
          <a:lstStyle/>
          <a:p>
            <a:r>
              <a:rPr lang="en-US" dirty="0"/>
              <a:t>Case 1</a:t>
            </a:r>
          </a:p>
        </p:txBody>
      </p:sp>
      <p:sp>
        <p:nvSpPr>
          <p:cNvPr id="54" name="Content Placeholder 25">
            <a:extLst>
              <a:ext uri="{FF2B5EF4-FFF2-40B4-BE49-F238E27FC236}">
                <a16:creationId xmlns:a16="http://schemas.microsoft.com/office/drawing/2014/main" id="{F8DACC21-A99B-EE2D-A165-9D3FFB9514D4}"/>
              </a:ext>
            </a:extLst>
          </p:cNvPr>
          <p:cNvSpPr>
            <a:spLocks noGrp="1"/>
          </p:cNvSpPr>
          <p:nvPr>
            <p:ph idx="1"/>
          </p:nvPr>
        </p:nvSpPr>
        <p:spPr>
          <a:xfrm>
            <a:off x="1379538" y="1745911"/>
            <a:ext cx="4716462" cy="1973017"/>
          </a:xfrm>
        </p:spPr>
        <p:txBody>
          <a:bodyPr>
            <a:noAutofit/>
          </a:bodyPr>
          <a:lstStyle/>
          <a:p>
            <a:r>
              <a:rPr lang="en-US" dirty="0"/>
              <a:t>Metastatic HR+ MBC (HER2 IHC = 1+)</a:t>
            </a:r>
          </a:p>
          <a:p>
            <a:r>
              <a:rPr lang="en-US" dirty="0"/>
              <a:t>Disease progression on various endocrine based therapies, most recently capecitabine</a:t>
            </a:r>
          </a:p>
          <a:p>
            <a:r>
              <a:rPr lang="en-US" dirty="0"/>
              <a:t>PS = 1</a:t>
            </a:r>
          </a:p>
          <a:p>
            <a:r>
              <a:rPr lang="en-US" dirty="0"/>
              <a:t>No organ dysfunction</a:t>
            </a:r>
          </a:p>
          <a:p>
            <a:r>
              <a:rPr lang="en-US" dirty="0"/>
              <a:t>Known history of inflammatory bowel disease</a:t>
            </a:r>
          </a:p>
        </p:txBody>
      </p:sp>
      <p:sp>
        <p:nvSpPr>
          <p:cNvPr id="2" name="Text Placeholder 21">
            <a:extLst>
              <a:ext uri="{FF2B5EF4-FFF2-40B4-BE49-F238E27FC236}">
                <a16:creationId xmlns:a16="http://schemas.microsoft.com/office/drawing/2014/main" id="{D30A700E-5CB6-7F3C-5757-1FD82BF541D7}"/>
              </a:ext>
            </a:extLst>
          </p:cNvPr>
          <p:cNvSpPr txBox="1">
            <a:spLocks/>
          </p:cNvSpPr>
          <p:nvPr/>
        </p:nvSpPr>
        <p:spPr>
          <a:xfrm>
            <a:off x="1360488" y="3811395"/>
            <a:ext cx="4464050" cy="284162"/>
          </a:xfrm>
          <a:prstGeom prst="rect">
            <a:avLst/>
          </a:prstGeom>
        </p:spPr>
        <p:txBody>
          <a:bodyPr vert="horz" lIns="91440" tIns="45720" rIns="91440" bIns="45720" rtlCol="0">
            <a:noAutofit/>
          </a:bodyPr>
          <a:lstStyle>
            <a:lvl1pPr marL="0" marR="0" indent="0" algn="l" defTabSz="694944" rtl="0" eaLnBrk="1" fontAlgn="auto" latinLnBrk="0" hangingPunct="1">
              <a:lnSpc>
                <a:spcPct val="100000"/>
              </a:lnSpc>
              <a:spcBef>
                <a:spcPts val="700"/>
              </a:spcBef>
              <a:spcAft>
                <a:spcPts val="600"/>
              </a:spcAft>
              <a:buClr>
                <a:srgbClr val="BCBCF7"/>
              </a:buClr>
              <a:buSzPct val="100000"/>
              <a:buFont typeface="Arial"/>
              <a:buNone/>
              <a:tabLst/>
              <a:defRPr kumimoji="0" lang="en-US" sz="1600" b="1" i="0" u="none" strike="noStrike" cap="none" spc="0" normalizeH="0" baseline="0">
                <a:ln>
                  <a:noFill/>
                </a:ln>
                <a:solidFill>
                  <a:srgbClr val="367BBE"/>
                </a:solidFill>
                <a:effectLst/>
                <a:uFillTx/>
                <a:latin typeface="Arial"/>
                <a:ea typeface="Arial"/>
                <a:cs typeface="Arial"/>
                <a:sym typeface="Arial"/>
              </a:defRPr>
            </a:lvl1pPr>
            <a:lvl2pPr marL="581025" marR="0" indent="-285750"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400" b="0" i="0" u="none" strike="noStrike" cap="none" spc="0" normalizeH="0" baseline="0" dirty="0" smtClean="0">
                <a:ln>
                  <a:noFill/>
                </a:ln>
                <a:solidFill>
                  <a:srgbClr val="FFFFFF"/>
                </a:solidFill>
                <a:effectLst/>
                <a:uFillTx/>
                <a:latin typeface="Arial"/>
                <a:ea typeface="Arial"/>
                <a:cs typeface="Arial"/>
                <a:sym typeface="Arial"/>
              </a:defRPr>
            </a:lvl2pPr>
            <a:lvl3pPr marL="806450" marR="0" indent="-225425" algn="l" defTabSz="914400" rtl="0" eaLnBrk="1" fontAlgn="auto" latinLnBrk="0" hangingPunct="1">
              <a:lnSpc>
                <a:spcPct val="100000"/>
              </a:lnSpc>
              <a:spcBef>
                <a:spcPts val="400"/>
              </a:spcBef>
              <a:spcAft>
                <a:spcPts val="600"/>
              </a:spcAft>
              <a:buClr>
                <a:srgbClr val="BCBCF7"/>
              </a:buClr>
              <a:buSzPct val="100000"/>
              <a:buFont typeface="Arial"/>
              <a:buChar char="•"/>
              <a:tabLst>
                <a:tab pos="450850" algn="l"/>
              </a:tabLst>
              <a:defRPr kumimoji="0" lang="en-US" sz="1200" b="0" i="0" u="none" strike="noStrike" cap="none" spc="0" normalizeH="0" baseline="0" dirty="0" smtClean="0">
                <a:ln>
                  <a:noFill/>
                </a:ln>
                <a:solidFill>
                  <a:srgbClr val="FFFFFF"/>
                </a:solidFill>
                <a:effectLst/>
                <a:uFillTx/>
                <a:latin typeface="Arial"/>
                <a:ea typeface="Arial"/>
                <a:cs typeface="Arial"/>
                <a:sym typeface="Arial"/>
              </a:defRPr>
            </a:lvl3pPr>
            <a:lvl4pPr marL="1031875" marR="0" indent="-225425"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100" b="0" i="0" u="none" strike="noStrike" cap="none" spc="0" normalizeH="0" baseline="0" dirty="0" smtClean="0">
                <a:ln>
                  <a:noFill/>
                </a:ln>
                <a:solidFill>
                  <a:srgbClr val="FFFFFF"/>
                </a:solidFill>
                <a:effectLst/>
                <a:uFillTx/>
                <a:latin typeface="Arial"/>
                <a:ea typeface="Arial"/>
                <a:cs typeface="Arial"/>
                <a:sym typeface="Arial"/>
              </a:defRPr>
            </a:lvl4pPr>
            <a:lvl5pPr marL="1150938" marR="0" indent="-177800"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100" b="0" i="0" u="none" strike="noStrike" cap="none" spc="0" normalizeH="0" baseline="0" dirty="0">
                <a:ln>
                  <a:noFill/>
                </a:ln>
                <a:solidFill>
                  <a:srgbClr val="FFFFFF"/>
                </a:solidFill>
                <a:effectLst/>
                <a:uFillTx/>
                <a:latin typeface="Arial"/>
                <a:ea typeface="Arial"/>
                <a:cs typeface="Arial"/>
                <a:sym typeface="Arial"/>
              </a:defRPr>
            </a:lvl5pPr>
            <a:lvl6pPr marL="26924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9pPr>
          </a:lstStyle>
          <a:p>
            <a:pPr marL="0" marR="0" lvl="0" indent="0" algn="l" defTabSz="694944" rtl="0" eaLnBrk="1" fontAlgn="auto" latinLnBrk="0" hangingPunct="1">
              <a:lnSpc>
                <a:spcPct val="100000"/>
              </a:lnSpc>
              <a:spcBef>
                <a:spcPts val="700"/>
              </a:spcBef>
              <a:spcAft>
                <a:spcPts val="600"/>
              </a:spcAft>
              <a:buClr>
                <a:srgbClr val="BCBCF7"/>
              </a:buClr>
              <a:buSzPct val="100000"/>
              <a:buFont typeface="Arial"/>
              <a:buNone/>
              <a:tabLst/>
              <a:defRPr/>
            </a:pPr>
            <a:r>
              <a:rPr kumimoji="0" lang="en-US" sz="1600" b="1" i="0" u="none" strike="noStrike" kern="0" cap="none" spc="0" normalizeH="0" baseline="0" noProof="0" dirty="0">
                <a:ln>
                  <a:noFill/>
                </a:ln>
                <a:solidFill>
                  <a:srgbClr val="367BBE"/>
                </a:solidFill>
                <a:effectLst/>
                <a:uLnTx/>
                <a:uFillTx/>
                <a:latin typeface="Arial"/>
                <a:cs typeface="Arial"/>
                <a:sym typeface="Arial"/>
              </a:rPr>
              <a:t>Labs</a:t>
            </a:r>
          </a:p>
        </p:txBody>
      </p:sp>
      <p:sp>
        <p:nvSpPr>
          <p:cNvPr id="3" name="Content Placeholder 25">
            <a:extLst>
              <a:ext uri="{FF2B5EF4-FFF2-40B4-BE49-F238E27FC236}">
                <a16:creationId xmlns:a16="http://schemas.microsoft.com/office/drawing/2014/main" id="{666C82A6-AF0F-380A-70E2-F9560E0B01C9}"/>
              </a:ext>
            </a:extLst>
          </p:cNvPr>
          <p:cNvSpPr txBox="1">
            <a:spLocks/>
          </p:cNvSpPr>
          <p:nvPr/>
        </p:nvSpPr>
        <p:spPr>
          <a:xfrm>
            <a:off x="1370013" y="4096979"/>
            <a:ext cx="4725987" cy="1687433"/>
          </a:xfrm>
          <a:prstGeom prst="rect">
            <a:avLst/>
          </a:prstGeom>
        </p:spPr>
        <p:txBody>
          <a:bodyPr vert="horz" lIns="91440" tIns="45720" rIns="91440" bIns="45720" rtlCol="0">
            <a:normAutofit/>
          </a:bodyPr>
          <a:lstStyle>
            <a:lvl1pPr marL="295275" marR="0" indent="-295275"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600" b="0" i="0" u="none" strike="noStrike" cap="none" spc="0" normalizeH="0" baseline="0">
                <a:ln>
                  <a:noFill/>
                </a:ln>
                <a:solidFill>
                  <a:srgbClr val="FFFFFF"/>
                </a:solidFill>
                <a:effectLst/>
                <a:uFillTx/>
                <a:latin typeface="Arial"/>
                <a:ea typeface="Arial"/>
                <a:cs typeface="Arial"/>
                <a:sym typeface="Arial"/>
              </a:defRPr>
            </a:lvl1pPr>
            <a:lvl2pPr marL="581025" marR="0" indent="-285750"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400" b="0" i="0" u="none" strike="noStrike" cap="none" spc="0" normalizeH="0" baseline="0">
                <a:ln>
                  <a:noFill/>
                </a:ln>
                <a:solidFill>
                  <a:srgbClr val="FFFFFF"/>
                </a:solidFill>
                <a:effectLst/>
                <a:uFillTx/>
                <a:latin typeface="Arial"/>
                <a:ea typeface="Arial"/>
                <a:cs typeface="Arial"/>
                <a:sym typeface="Arial"/>
              </a:defRPr>
            </a:lvl2pPr>
            <a:lvl3pPr marL="806450" marR="0" indent="-225425" algn="l" defTabSz="914400" rtl="0" eaLnBrk="1" fontAlgn="auto" latinLnBrk="0" hangingPunct="1">
              <a:lnSpc>
                <a:spcPct val="100000"/>
              </a:lnSpc>
              <a:spcBef>
                <a:spcPts val="400"/>
              </a:spcBef>
              <a:spcAft>
                <a:spcPts val="600"/>
              </a:spcAft>
              <a:buClr>
                <a:srgbClr val="DC983B"/>
              </a:buClr>
              <a:buSzPct val="100000"/>
              <a:buFont typeface="Arial"/>
              <a:buChar char="•"/>
              <a:tabLst>
                <a:tab pos="450850" algn="l"/>
              </a:tabLst>
              <a:defRPr kumimoji="0" lang="en-US" sz="1200" b="0" i="0" u="none" strike="noStrike" cap="none" spc="0" normalizeH="0" baseline="0">
                <a:ln>
                  <a:noFill/>
                </a:ln>
                <a:solidFill>
                  <a:srgbClr val="FFFFFF"/>
                </a:solidFill>
                <a:effectLst/>
                <a:uFillTx/>
                <a:latin typeface="Arial"/>
                <a:ea typeface="Arial"/>
                <a:cs typeface="Arial"/>
                <a:sym typeface="Arial"/>
              </a:defRPr>
            </a:lvl3pPr>
            <a:lvl4pPr marL="1031875" marR="0" indent="-225425"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100" b="0" i="0" u="none" strike="noStrike" cap="none" spc="0" normalizeH="0" baseline="0">
                <a:ln>
                  <a:noFill/>
                </a:ln>
                <a:solidFill>
                  <a:srgbClr val="FFFFFF"/>
                </a:solidFill>
                <a:effectLst/>
                <a:uFillTx/>
                <a:latin typeface="Arial"/>
                <a:ea typeface="Arial"/>
                <a:cs typeface="Arial"/>
                <a:sym typeface="Arial"/>
              </a:defRPr>
            </a:lvl4pPr>
            <a:lvl5pPr marL="1150938" marR="0" indent="-177800"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100" b="0" i="0" u="none" strike="noStrike" cap="none" spc="0" normalizeH="0" baseline="0">
                <a:ln>
                  <a:noFill/>
                </a:ln>
                <a:solidFill>
                  <a:srgbClr val="FFFFFF"/>
                </a:solidFill>
                <a:effectLst/>
                <a:uFillTx/>
                <a:latin typeface="Arial"/>
                <a:ea typeface="Arial"/>
                <a:cs typeface="Arial"/>
                <a:sym typeface="Arial"/>
              </a:defRPr>
            </a:lvl5pPr>
            <a:lvl6pPr marL="26924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9pPr>
          </a:lstStyle>
          <a:p>
            <a:pPr marL="295275" marR="0" lvl="0" indent="-295275" algn="l" defTabSz="914400" rtl="0" eaLnBrk="1" fontAlgn="auto" latinLnBrk="0" hangingPunct="1">
              <a:lnSpc>
                <a:spcPct val="100000"/>
              </a:lnSpc>
              <a:spcBef>
                <a:spcPts val="400"/>
              </a:spcBef>
              <a:spcAft>
                <a:spcPts val="600"/>
              </a:spcAft>
              <a:buClr>
                <a:srgbClr val="DC983B"/>
              </a:buClr>
              <a:buSzPct val="100000"/>
              <a:buFont typeface="Arial"/>
              <a:buChar char="•"/>
              <a:tabLst/>
              <a:defRPr/>
            </a:pPr>
            <a:r>
              <a:rPr kumimoji="0" lang="en-US" b="0" i="0" u="none" strike="noStrike" kern="1200" cap="none" spc="0" normalizeH="0" baseline="0" noProof="0" dirty="0" err="1">
                <a:ln>
                  <a:noFill/>
                </a:ln>
                <a:solidFill>
                  <a:srgbClr val="FFFFFF"/>
                </a:solidFill>
                <a:effectLst/>
                <a:uLnTx/>
                <a:uFillTx/>
                <a:latin typeface="Arial"/>
                <a:cs typeface="Arial"/>
                <a:sym typeface="Arial"/>
              </a:rPr>
              <a:t>gBRCA</a:t>
            </a:r>
            <a:r>
              <a:rPr kumimoji="0" lang="en-US" b="0" i="0" u="none" strike="noStrike" kern="1200" cap="none" spc="0" normalizeH="0" baseline="0" noProof="0" dirty="0">
                <a:ln>
                  <a:noFill/>
                </a:ln>
                <a:solidFill>
                  <a:srgbClr val="FFFFFF"/>
                </a:solidFill>
                <a:effectLst/>
                <a:uLnTx/>
                <a:uFillTx/>
                <a:latin typeface="Arial"/>
                <a:cs typeface="Arial"/>
                <a:sym typeface="Arial"/>
              </a:rPr>
              <a:t> = Negative</a:t>
            </a:r>
          </a:p>
          <a:p>
            <a:pPr marL="295275" marR="0" lvl="0" indent="-295275" algn="l" defTabSz="914400" rtl="0" eaLnBrk="1" fontAlgn="auto" latinLnBrk="0" hangingPunct="1">
              <a:lnSpc>
                <a:spcPct val="100000"/>
              </a:lnSpc>
              <a:spcBef>
                <a:spcPts val="400"/>
              </a:spcBef>
              <a:spcAft>
                <a:spcPts val="600"/>
              </a:spcAft>
              <a:buClr>
                <a:srgbClr val="DC983B"/>
              </a:buClr>
              <a:buSzPct val="100000"/>
              <a:buFont typeface="Arial"/>
              <a:buChar char="•"/>
              <a:tabLst/>
              <a:defRPr/>
            </a:pPr>
            <a:r>
              <a:rPr kumimoji="0" lang="en-US" b="0" i="0" u="none" strike="noStrike" kern="1200" cap="none" spc="0" normalizeH="0" baseline="0" noProof="0" dirty="0">
                <a:ln>
                  <a:noFill/>
                </a:ln>
                <a:solidFill>
                  <a:srgbClr val="FFFFFF"/>
                </a:solidFill>
                <a:effectLst/>
                <a:uLnTx/>
                <a:uFillTx/>
                <a:latin typeface="Arial"/>
                <a:cs typeface="Arial"/>
                <a:sym typeface="Arial"/>
              </a:rPr>
              <a:t>PIK3CA and ESR1 WT</a:t>
            </a:r>
          </a:p>
        </p:txBody>
      </p:sp>
      <p:sp>
        <p:nvSpPr>
          <p:cNvPr id="4" name="Text Placeholder 21">
            <a:extLst>
              <a:ext uri="{FF2B5EF4-FFF2-40B4-BE49-F238E27FC236}">
                <a16:creationId xmlns:a16="http://schemas.microsoft.com/office/drawing/2014/main" id="{482839A2-15F8-A47D-400F-8AADB4D08071}"/>
              </a:ext>
            </a:extLst>
          </p:cNvPr>
          <p:cNvSpPr txBox="1">
            <a:spLocks/>
          </p:cNvSpPr>
          <p:nvPr/>
        </p:nvSpPr>
        <p:spPr>
          <a:xfrm>
            <a:off x="6128749" y="1539007"/>
            <a:ext cx="4464050" cy="284162"/>
          </a:xfrm>
          <a:prstGeom prst="rect">
            <a:avLst/>
          </a:prstGeom>
        </p:spPr>
        <p:txBody>
          <a:bodyPr vert="horz" lIns="91440" tIns="45720" rIns="91440" bIns="45720" rtlCol="0">
            <a:noAutofit/>
          </a:bodyPr>
          <a:lstStyle>
            <a:lvl1pPr marL="0" marR="0" indent="0" algn="l" defTabSz="694944" rtl="0" eaLnBrk="1" fontAlgn="auto" latinLnBrk="0" hangingPunct="1">
              <a:lnSpc>
                <a:spcPct val="100000"/>
              </a:lnSpc>
              <a:spcBef>
                <a:spcPts val="700"/>
              </a:spcBef>
              <a:spcAft>
                <a:spcPts val="600"/>
              </a:spcAft>
              <a:buClr>
                <a:srgbClr val="BCBCF7"/>
              </a:buClr>
              <a:buSzPct val="100000"/>
              <a:buFont typeface="Arial"/>
              <a:buNone/>
              <a:tabLst/>
              <a:defRPr kumimoji="0" lang="en-US" sz="1600" b="1" i="0" u="none" strike="noStrike" cap="none" spc="0" normalizeH="0" baseline="0">
                <a:ln>
                  <a:noFill/>
                </a:ln>
                <a:solidFill>
                  <a:srgbClr val="367BBE"/>
                </a:solidFill>
                <a:effectLst/>
                <a:uFillTx/>
                <a:latin typeface="Arial"/>
                <a:ea typeface="Arial"/>
                <a:cs typeface="Arial"/>
                <a:sym typeface="Arial"/>
              </a:defRPr>
            </a:lvl1pPr>
            <a:lvl2pPr marL="581025" marR="0" indent="-285750"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400" b="0" i="0" u="none" strike="noStrike" cap="none" spc="0" normalizeH="0" baseline="0" dirty="0" smtClean="0">
                <a:ln>
                  <a:noFill/>
                </a:ln>
                <a:solidFill>
                  <a:srgbClr val="FFFFFF"/>
                </a:solidFill>
                <a:effectLst/>
                <a:uFillTx/>
                <a:latin typeface="Arial"/>
                <a:ea typeface="Arial"/>
                <a:cs typeface="Arial"/>
                <a:sym typeface="Arial"/>
              </a:defRPr>
            </a:lvl2pPr>
            <a:lvl3pPr marL="806450" marR="0" indent="-225425" algn="l" defTabSz="914400" rtl="0" eaLnBrk="1" fontAlgn="auto" latinLnBrk="0" hangingPunct="1">
              <a:lnSpc>
                <a:spcPct val="100000"/>
              </a:lnSpc>
              <a:spcBef>
                <a:spcPts val="400"/>
              </a:spcBef>
              <a:spcAft>
                <a:spcPts val="600"/>
              </a:spcAft>
              <a:buClr>
                <a:srgbClr val="BCBCF7"/>
              </a:buClr>
              <a:buSzPct val="100000"/>
              <a:buFont typeface="Arial"/>
              <a:buChar char="•"/>
              <a:tabLst>
                <a:tab pos="450850" algn="l"/>
              </a:tabLst>
              <a:defRPr kumimoji="0" lang="en-US" sz="1200" b="0" i="0" u="none" strike="noStrike" cap="none" spc="0" normalizeH="0" baseline="0" dirty="0" smtClean="0">
                <a:ln>
                  <a:noFill/>
                </a:ln>
                <a:solidFill>
                  <a:srgbClr val="FFFFFF"/>
                </a:solidFill>
                <a:effectLst/>
                <a:uFillTx/>
                <a:latin typeface="Arial"/>
                <a:ea typeface="Arial"/>
                <a:cs typeface="Arial"/>
                <a:sym typeface="Arial"/>
              </a:defRPr>
            </a:lvl3pPr>
            <a:lvl4pPr marL="1031875" marR="0" indent="-225425"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100" b="0" i="0" u="none" strike="noStrike" cap="none" spc="0" normalizeH="0" baseline="0" dirty="0" smtClean="0">
                <a:ln>
                  <a:noFill/>
                </a:ln>
                <a:solidFill>
                  <a:srgbClr val="FFFFFF"/>
                </a:solidFill>
                <a:effectLst/>
                <a:uFillTx/>
                <a:latin typeface="Arial"/>
                <a:ea typeface="Arial"/>
                <a:cs typeface="Arial"/>
                <a:sym typeface="Arial"/>
              </a:defRPr>
            </a:lvl4pPr>
            <a:lvl5pPr marL="1150938" marR="0" indent="-177800"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100" b="0" i="0" u="none" strike="noStrike" cap="none" spc="0" normalizeH="0" baseline="0" dirty="0">
                <a:ln>
                  <a:noFill/>
                </a:ln>
                <a:solidFill>
                  <a:srgbClr val="FFFFFF"/>
                </a:solidFill>
                <a:effectLst/>
                <a:uFillTx/>
                <a:latin typeface="Arial"/>
                <a:ea typeface="Arial"/>
                <a:cs typeface="Arial"/>
                <a:sym typeface="Arial"/>
              </a:defRPr>
            </a:lvl5pPr>
            <a:lvl6pPr marL="26924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9pPr>
          </a:lstStyle>
          <a:p>
            <a:r>
              <a:rPr lang="en-US" kern="0" dirty="0"/>
              <a:t>Progression</a:t>
            </a:r>
          </a:p>
        </p:txBody>
      </p:sp>
      <p:sp>
        <p:nvSpPr>
          <p:cNvPr id="5" name="Content Placeholder 25">
            <a:extLst>
              <a:ext uri="{FF2B5EF4-FFF2-40B4-BE49-F238E27FC236}">
                <a16:creationId xmlns:a16="http://schemas.microsoft.com/office/drawing/2014/main" id="{533C911D-CF5B-5129-B406-55E40F5B2CCC}"/>
              </a:ext>
            </a:extLst>
          </p:cNvPr>
          <p:cNvSpPr txBox="1">
            <a:spLocks/>
          </p:cNvSpPr>
          <p:nvPr/>
        </p:nvSpPr>
        <p:spPr>
          <a:xfrm>
            <a:off x="6138273" y="1824590"/>
            <a:ext cx="4943535" cy="1973017"/>
          </a:xfrm>
          <a:prstGeom prst="rect">
            <a:avLst/>
          </a:prstGeom>
        </p:spPr>
        <p:txBody>
          <a:bodyPr vert="horz" lIns="91440" tIns="45720" rIns="91440" bIns="45720" rtlCol="0">
            <a:normAutofit/>
          </a:bodyPr>
          <a:lstStyle>
            <a:lvl1pPr marL="295275" marR="0" indent="-295275"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600" b="0" i="0" u="none" strike="noStrike" cap="none" spc="0" normalizeH="0" baseline="0">
                <a:ln>
                  <a:noFill/>
                </a:ln>
                <a:solidFill>
                  <a:srgbClr val="FFFFFF"/>
                </a:solidFill>
                <a:effectLst/>
                <a:uFillTx/>
                <a:latin typeface="Arial"/>
                <a:ea typeface="Arial"/>
                <a:cs typeface="Arial"/>
                <a:sym typeface="Arial"/>
              </a:defRPr>
            </a:lvl1pPr>
            <a:lvl2pPr marL="581025" marR="0" indent="-285750"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400" b="0" i="0" u="none" strike="noStrike" cap="none" spc="0" normalizeH="0" baseline="0">
                <a:ln>
                  <a:noFill/>
                </a:ln>
                <a:solidFill>
                  <a:srgbClr val="FFFFFF"/>
                </a:solidFill>
                <a:effectLst/>
                <a:uFillTx/>
                <a:latin typeface="Arial"/>
                <a:ea typeface="Arial"/>
                <a:cs typeface="Arial"/>
                <a:sym typeface="Arial"/>
              </a:defRPr>
            </a:lvl2pPr>
            <a:lvl3pPr marL="806450" marR="0" indent="-225425" algn="l" defTabSz="914400" rtl="0" eaLnBrk="1" fontAlgn="auto" latinLnBrk="0" hangingPunct="1">
              <a:lnSpc>
                <a:spcPct val="100000"/>
              </a:lnSpc>
              <a:spcBef>
                <a:spcPts val="400"/>
              </a:spcBef>
              <a:spcAft>
                <a:spcPts val="600"/>
              </a:spcAft>
              <a:buClr>
                <a:srgbClr val="DC983B"/>
              </a:buClr>
              <a:buSzPct val="100000"/>
              <a:buFont typeface="Arial"/>
              <a:buChar char="•"/>
              <a:tabLst>
                <a:tab pos="450850" algn="l"/>
              </a:tabLst>
              <a:defRPr kumimoji="0" lang="en-US" sz="1200" b="0" i="0" u="none" strike="noStrike" cap="none" spc="0" normalizeH="0" baseline="0">
                <a:ln>
                  <a:noFill/>
                </a:ln>
                <a:solidFill>
                  <a:srgbClr val="FFFFFF"/>
                </a:solidFill>
                <a:effectLst/>
                <a:uFillTx/>
                <a:latin typeface="Arial"/>
                <a:ea typeface="Arial"/>
                <a:cs typeface="Arial"/>
                <a:sym typeface="Arial"/>
              </a:defRPr>
            </a:lvl3pPr>
            <a:lvl4pPr marL="1031875" marR="0" indent="-225425"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100" b="0" i="0" u="none" strike="noStrike" cap="none" spc="0" normalizeH="0" baseline="0">
                <a:ln>
                  <a:noFill/>
                </a:ln>
                <a:solidFill>
                  <a:srgbClr val="FFFFFF"/>
                </a:solidFill>
                <a:effectLst/>
                <a:uFillTx/>
                <a:latin typeface="Arial"/>
                <a:ea typeface="Arial"/>
                <a:cs typeface="Arial"/>
                <a:sym typeface="Arial"/>
              </a:defRPr>
            </a:lvl4pPr>
            <a:lvl5pPr marL="1150938" marR="0" indent="-177800"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100" b="0" i="0" u="none" strike="noStrike" cap="none" spc="0" normalizeH="0" baseline="0">
                <a:ln>
                  <a:noFill/>
                </a:ln>
                <a:solidFill>
                  <a:srgbClr val="FFFFFF"/>
                </a:solidFill>
                <a:effectLst/>
                <a:uFillTx/>
                <a:latin typeface="Arial"/>
                <a:ea typeface="Arial"/>
                <a:cs typeface="Arial"/>
                <a:sym typeface="Arial"/>
              </a:defRPr>
            </a:lvl5pPr>
            <a:lvl6pPr marL="26924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9pPr>
          </a:lstStyle>
          <a:p>
            <a:r>
              <a:rPr lang="en-US" dirty="0"/>
              <a:t>Patient started T-</a:t>
            </a:r>
            <a:r>
              <a:rPr lang="en-US" dirty="0" err="1"/>
              <a:t>DXd</a:t>
            </a:r>
            <a:endParaRPr lang="en-US" dirty="0"/>
          </a:p>
          <a:p>
            <a:r>
              <a:rPr lang="en-US" dirty="0"/>
              <a:t>4 months after treatment developed symptomatic drug-related pneumonitis (grade 2)</a:t>
            </a:r>
          </a:p>
          <a:p>
            <a:r>
              <a:rPr lang="en-US" dirty="0"/>
              <a:t>T-</a:t>
            </a:r>
            <a:r>
              <a:rPr lang="en-US" dirty="0" err="1"/>
              <a:t>DXd</a:t>
            </a:r>
            <a:r>
              <a:rPr lang="en-US" dirty="0"/>
              <a:t> was discontinued</a:t>
            </a:r>
          </a:p>
        </p:txBody>
      </p:sp>
    </p:spTree>
    <p:extLst>
      <p:ext uri="{BB962C8B-B14F-4D97-AF65-F5344CB8AC3E}">
        <p14:creationId xmlns:p14="http://schemas.microsoft.com/office/powerpoint/2010/main" val="3165882480"/>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9051E-C7A2-3CB4-7F7A-30F791F7D9E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9B9F7E1-ECC6-5F39-88F8-5B195D70405E}"/>
              </a:ext>
            </a:extLst>
          </p:cNvPr>
          <p:cNvSpPr>
            <a:spLocks noGrp="1"/>
          </p:cNvSpPr>
          <p:nvPr>
            <p:ph type="title"/>
          </p:nvPr>
        </p:nvSpPr>
        <p:spPr/>
        <p:txBody>
          <a:bodyPr/>
          <a:lstStyle/>
          <a:p>
            <a:r>
              <a:rPr lang="en-US" dirty="0"/>
              <a:t>Case Study: Question</a:t>
            </a:r>
          </a:p>
        </p:txBody>
      </p:sp>
      <p:sp>
        <p:nvSpPr>
          <p:cNvPr id="5" name="Content Placeholder 4">
            <a:extLst>
              <a:ext uri="{FF2B5EF4-FFF2-40B4-BE49-F238E27FC236}">
                <a16:creationId xmlns:a16="http://schemas.microsoft.com/office/drawing/2014/main" id="{8C9F6631-563E-3D55-AEED-D6D00E359A31}"/>
              </a:ext>
            </a:extLst>
          </p:cNvPr>
          <p:cNvSpPr>
            <a:spLocks noGrp="1"/>
          </p:cNvSpPr>
          <p:nvPr>
            <p:ph idx="1"/>
          </p:nvPr>
        </p:nvSpPr>
        <p:spPr/>
        <p:txBody>
          <a:bodyPr/>
          <a:lstStyle/>
          <a:p>
            <a:pPr marL="0" indent="0">
              <a:buNone/>
            </a:pPr>
            <a:r>
              <a:rPr lang="en-US" sz="2400" b="1" dirty="0">
                <a:solidFill>
                  <a:schemeClr val="accent1"/>
                </a:solidFill>
              </a:rPr>
              <a:t>Which therapy would you consider next?</a:t>
            </a:r>
          </a:p>
          <a:p>
            <a:pPr marL="1104955" indent="-495325">
              <a:buFont typeface="+mj-lt"/>
              <a:buAutoNum type="alphaLcParenR"/>
            </a:pPr>
            <a:r>
              <a:rPr lang="en-US" sz="2400" dirty="0" err="1">
                <a:solidFill>
                  <a:schemeClr val="tx1"/>
                </a:solidFill>
              </a:rPr>
              <a:t>Eribulin</a:t>
            </a:r>
            <a:endParaRPr lang="en-US" sz="2400" dirty="0">
              <a:solidFill>
                <a:schemeClr val="tx1"/>
              </a:solidFill>
            </a:endParaRPr>
          </a:p>
          <a:p>
            <a:pPr marL="1104955" indent="-495325">
              <a:buFont typeface="+mj-lt"/>
              <a:buAutoNum type="alphaLcParenR"/>
            </a:pPr>
            <a:r>
              <a:rPr lang="en-US" sz="2400" dirty="0" err="1">
                <a:solidFill>
                  <a:schemeClr val="tx1"/>
                </a:solidFill>
              </a:rPr>
              <a:t>Navelbine</a:t>
            </a:r>
            <a:endParaRPr lang="en-US" sz="2400" dirty="0">
              <a:solidFill>
                <a:schemeClr val="tx1"/>
              </a:solidFill>
            </a:endParaRPr>
          </a:p>
          <a:p>
            <a:pPr marL="1104955" indent="-495325">
              <a:buFont typeface="+mj-lt"/>
              <a:buAutoNum type="alphaLcParenR"/>
            </a:pPr>
            <a:r>
              <a:rPr lang="en-US" sz="2400" dirty="0">
                <a:solidFill>
                  <a:schemeClr val="tx1"/>
                </a:solidFill>
              </a:rPr>
              <a:t>Sacituzumab </a:t>
            </a:r>
            <a:r>
              <a:rPr lang="en-US" sz="2400" dirty="0" err="1">
                <a:solidFill>
                  <a:schemeClr val="tx1"/>
                </a:solidFill>
              </a:rPr>
              <a:t>govitecan</a:t>
            </a:r>
            <a:r>
              <a:rPr lang="en-US" sz="2400" dirty="0">
                <a:solidFill>
                  <a:schemeClr val="tx1"/>
                </a:solidFill>
              </a:rPr>
              <a:t> (SG)</a:t>
            </a:r>
          </a:p>
          <a:p>
            <a:pPr marL="1104955" indent="-495325">
              <a:buFont typeface="+mj-lt"/>
              <a:buAutoNum type="alphaLcParenR"/>
              <a:defRPr/>
            </a:pPr>
            <a:r>
              <a:rPr lang="en-US" sz="2400" dirty="0" err="1">
                <a:solidFill>
                  <a:schemeClr val="tx1"/>
                </a:solidFill>
              </a:rPr>
              <a:t>Datopotamab</a:t>
            </a:r>
            <a:r>
              <a:rPr lang="en-US" sz="2400" dirty="0">
                <a:solidFill>
                  <a:schemeClr val="tx1"/>
                </a:solidFill>
              </a:rPr>
              <a:t> deruxtecan (Dato-</a:t>
            </a:r>
            <a:r>
              <a:rPr lang="en-US" sz="2400" dirty="0" err="1">
                <a:solidFill>
                  <a:schemeClr val="tx1"/>
                </a:solidFill>
              </a:rPr>
              <a:t>DXd</a:t>
            </a:r>
            <a:r>
              <a:rPr lang="en-US" sz="2400" dirty="0">
                <a:solidFill>
                  <a:schemeClr val="tx1"/>
                </a:solidFill>
              </a:rPr>
              <a:t>)</a:t>
            </a:r>
          </a:p>
          <a:p>
            <a:pPr marL="1104955" indent="-495325">
              <a:buFont typeface="+mj-lt"/>
              <a:buAutoNum type="alphaLcParenR"/>
            </a:pPr>
            <a:r>
              <a:rPr lang="en-US" dirty="0"/>
              <a:t>U</a:t>
            </a:r>
            <a:r>
              <a:rPr lang="en-US" sz="2400" dirty="0">
                <a:solidFill>
                  <a:schemeClr val="tx1"/>
                </a:solidFill>
              </a:rPr>
              <a:t>nsure</a:t>
            </a:r>
            <a:endParaRPr lang="en-US" sz="2400" b="1" dirty="0">
              <a:solidFill>
                <a:schemeClr val="tx1"/>
              </a:solidFill>
            </a:endParaRPr>
          </a:p>
          <a:p>
            <a:endParaRPr lang="en-US" sz="1867" b="1" dirty="0">
              <a:solidFill>
                <a:schemeClr val="tx1"/>
              </a:solidFill>
            </a:endParaRPr>
          </a:p>
        </p:txBody>
      </p:sp>
      <p:sp>
        <p:nvSpPr>
          <p:cNvPr id="3" name="Content Placeholder 2">
            <a:extLst>
              <a:ext uri="{FF2B5EF4-FFF2-40B4-BE49-F238E27FC236}">
                <a16:creationId xmlns:a16="http://schemas.microsoft.com/office/drawing/2014/main" id="{5C2789B4-B2BE-EBCD-D49C-B85EAA462669}"/>
              </a:ext>
            </a:extLst>
          </p:cNvPr>
          <p:cNvSpPr txBox="1">
            <a:spLocks/>
          </p:cNvSpPr>
          <p:nvPr/>
        </p:nvSpPr>
        <p:spPr>
          <a:xfrm>
            <a:off x="566086" y="3058392"/>
            <a:ext cx="11059828" cy="741345"/>
          </a:xfrm>
          <a:prstGeom prst="rect">
            <a:avLst/>
          </a:prstGeom>
        </p:spPr>
        <p:txBody>
          <a:bodyPr wrap="square" lIns="114286" tIns="57144" rIns="114286" bIns="57144">
            <a:spAutoFit/>
          </a:bodyPr>
          <a:lstStyle>
            <a:lvl1pPr marL="232845" indent="-232845" algn="l" defTabSz="380974" rtl="0" eaLnBrk="1" latinLnBrk="0" hangingPunct="1">
              <a:spcBef>
                <a:spcPts val="0"/>
              </a:spcBef>
              <a:spcAft>
                <a:spcPts val="1000"/>
              </a:spcAft>
              <a:buFont typeface="Roboto"/>
              <a:buChar char="•"/>
              <a:defRPr sz="2400" kern="1200">
                <a:solidFill>
                  <a:schemeClr val="bg1"/>
                </a:solidFill>
                <a:latin typeface="+mn-lt"/>
                <a:ea typeface="+mn-ea"/>
                <a:cs typeface="+mn-cs"/>
              </a:defRPr>
            </a:lvl1pPr>
            <a:lvl2pPr marL="576821" indent="-237079" algn="l" defTabSz="380974" rtl="0" eaLnBrk="1" latinLnBrk="0" hangingPunct="1">
              <a:spcBef>
                <a:spcPts val="0"/>
              </a:spcBef>
              <a:spcAft>
                <a:spcPts val="1000"/>
              </a:spcAft>
              <a:buFont typeface="Roboto"/>
              <a:buChar char="–"/>
              <a:defRPr sz="2133" kern="1200">
                <a:solidFill>
                  <a:schemeClr val="bg1"/>
                </a:solidFill>
                <a:latin typeface="+mn-lt"/>
                <a:ea typeface="+mn-ea"/>
                <a:cs typeface="+mn-cs"/>
              </a:defRPr>
            </a:lvl2pPr>
            <a:lvl3pPr marL="842475" indent="-189451" algn="l" defTabSz="380974" rtl="0" eaLnBrk="1" latinLnBrk="0" hangingPunct="1">
              <a:spcBef>
                <a:spcPts val="0"/>
              </a:spcBef>
              <a:spcAft>
                <a:spcPts val="1000"/>
              </a:spcAft>
              <a:buFont typeface="Roboto"/>
              <a:buChar char="•"/>
              <a:defRPr sz="1867" kern="1200">
                <a:solidFill>
                  <a:schemeClr val="bg1"/>
                </a:solidFill>
                <a:latin typeface="+mn-lt"/>
                <a:ea typeface="+mn-ea"/>
                <a:cs typeface="+mn-cs"/>
              </a:defRPr>
            </a:lvl3pPr>
            <a:lvl4pPr marL="1141999" indent="-189451" algn="l" defTabSz="380974" rtl="0" eaLnBrk="1" latinLnBrk="0" hangingPunct="1">
              <a:spcBef>
                <a:spcPts val="0"/>
              </a:spcBef>
              <a:spcAft>
                <a:spcPts val="1000"/>
              </a:spcAft>
              <a:buFont typeface="Roboto"/>
              <a:buChar char="–"/>
              <a:defRPr sz="1600" kern="1200">
                <a:solidFill>
                  <a:schemeClr val="bg1"/>
                </a:solidFill>
                <a:latin typeface="+mn-lt"/>
                <a:ea typeface="+mn-ea"/>
                <a:cs typeface="+mn-cs"/>
              </a:defRPr>
            </a:lvl4pPr>
            <a:lvl5pPr marL="1452106" indent="-189451" algn="l" defTabSz="380974" rtl="0" eaLnBrk="1" latinLnBrk="0" hangingPunct="1">
              <a:spcBef>
                <a:spcPts val="0"/>
              </a:spcBef>
              <a:spcAft>
                <a:spcPts val="1000"/>
              </a:spcAft>
              <a:buFont typeface="Roboto"/>
              <a:buChar char="»"/>
              <a:defRPr sz="1467" kern="1200">
                <a:solidFill>
                  <a:schemeClr val="bg1"/>
                </a:solidFill>
                <a:latin typeface="+mn-lt"/>
                <a:ea typeface="+mn-ea"/>
                <a:cs typeface="+mn-cs"/>
              </a:defRPr>
            </a:lvl5pPr>
            <a:lvl6pPr marL="2095360" indent="-190488" algn="l" defTabSz="380974" rtl="0" eaLnBrk="1" latinLnBrk="0" hangingPunct="1">
              <a:spcBef>
                <a:spcPct val="20000"/>
              </a:spcBef>
              <a:buFont typeface="Roboto"/>
              <a:buChar char="•"/>
              <a:defRPr sz="1667" kern="1200">
                <a:solidFill>
                  <a:schemeClr val="tx1"/>
                </a:solidFill>
                <a:latin typeface="+mn-lt"/>
                <a:ea typeface="+mn-ea"/>
                <a:cs typeface="+mn-cs"/>
              </a:defRPr>
            </a:lvl6pPr>
            <a:lvl7pPr marL="2476334" indent="-190488" algn="l" defTabSz="380974" rtl="0" eaLnBrk="1" latinLnBrk="0" hangingPunct="1">
              <a:spcBef>
                <a:spcPct val="20000"/>
              </a:spcBef>
              <a:buFont typeface="Roboto"/>
              <a:buChar char="•"/>
              <a:defRPr sz="1667" kern="1200">
                <a:solidFill>
                  <a:schemeClr val="tx1"/>
                </a:solidFill>
                <a:latin typeface="+mn-lt"/>
                <a:ea typeface="+mn-ea"/>
                <a:cs typeface="+mn-cs"/>
              </a:defRPr>
            </a:lvl7pPr>
            <a:lvl8pPr marL="2857310" indent="-190488" algn="l" defTabSz="380974" rtl="0" eaLnBrk="1" latinLnBrk="0" hangingPunct="1">
              <a:spcBef>
                <a:spcPct val="20000"/>
              </a:spcBef>
              <a:buFont typeface="Roboto"/>
              <a:buChar char="•"/>
              <a:defRPr sz="1667" kern="1200">
                <a:solidFill>
                  <a:schemeClr val="tx1"/>
                </a:solidFill>
                <a:latin typeface="+mn-lt"/>
                <a:ea typeface="+mn-ea"/>
                <a:cs typeface="+mn-cs"/>
              </a:defRPr>
            </a:lvl8pPr>
            <a:lvl9pPr marL="3238284" indent="-190488" algn="l" defTabSz="380974" rtl="0" eaLnBrk="1" latinLnBrk="0" hangingPunct="1">
              <a:spcBef>
                <a:spcPct val="20000"/>
              </a:spcBef>
              <a:buFont typeface="Roboto"/>
              <a:buChar char="•"/>
              <a:defRPr sz="1667" kern="1200">
                <a:solidFill>
                  <a:schemeClr val="tx1"/>
                </a:solidFill>
                <a:latin typeface="+mn-lt"/>
                <a:ea typeface="+mn-ea"/>
                <a:cs typeface="+mn-cs"/>
              </a:defRPr>
            </a:lvl9pPr>
          </a:lstStyle>
          <a:p>
            <a:pPr marL="0" marR="0" lvl="0" indent="0" algn="l" defTabSz="380974" rtl="0" eaLnBrk="1" fontAlgn="auto" latinLnBrk="0" hangingPunct="1">
              <a:lnSpc>
                <a:spcPct val="100000"/>
              </a:lnSpc>
              <a:spcBef>
                <a:spcPts val="0"/>
              </a:spcBef>
              <a:spcAft>
                <a:spcPts val="400"/>
              </a:spcAft>
              <a:buClrTx/>
              <a:buSzTx/>
              <a:buFont typeface="Roboto"/>
              <a:buNone/>
              <a:tabLst/>
              <a:defRPr/>
            </a:pPr>
            <a:endParaRPr kumimoji="0" lang="en-US" sz="1867" b="1" i="0" u="none" strike="noStrike" kern="1200" cap="none" spc="0" normalizeH="0" baseline="0" noProof="0">
              <a:ln>
                <a:noFill/>
              </a:ln>
              <a:solidFill>
                <a:srgbClr val="15345A"/>
              </a:solidFill>
              <a:effectLst/>
              <a:uLnTx/>
              <a:uFillTx/>
              <a:latin typeface="Roboto"/>
              <a:ea typeface="+mn-ea"/>
              <a:cs typeface="Roboto"/>
            </a:endParaRPr>
          </a:p>
          <a:p>
            <a:pPr marL="0" marR="0" lvl="0" indent="0" algn="l" defTabSz="380974" rtl="0" eaLnBrk="1" fontAlgn="auto" latinLnBrk="0" hangingPunct="1">
              <a:lnSpc>
                <a:spcPct val="100000"/>
              </a:lnSpc>
              <a:spcBef>
                <a:spcPts val="0"/>
              </a:spcBef>
              <a:spcAft>
                <a:spcPts val="400"/>
              </a:spcAft>
              <a:buClrTx/>
              <a:buSzTx/>
              <a:buFont typeface="Roboto"/>
              <a:buNone/>
              <a:tabLst/>
              <a:defRPr/>
            </a:pPr>
            <a:r>
              <a:rPr kumimoji="0" lang="en-US" sz="1867" b="1" i="0" u="none" strike="noStrike" kern="1200" cap="none" spc="0" normalizeH="0" baseline="0" noProof="0">
                <a:ln>
                  <a:noFill/>
                </a:ln>
                <a:solidFill>
                  <a:srgbClr val="15345A"/>
                </a:solidFill>
                <a:effectLst/>
                <a:uLnTx/>
                <a:uFillTx/>
                <a:latin typeface="Roboto"/>
                <a:ea typeface="+mn-ea"/>
                <a:cs typeface="Roboto"/>
              </a:rPr>
              <a:t> </a:t>
            </a:r>
          </a:p>
        </p:txBody>
      </p:sp>
    </p:spTree>
    <p:extLst>
      <p:ext uri="{BB962C8B-B14F-4D97-AF65-F5344CB8AC3E}">
        <p14:creationId xmlns:p14="http://schemas.microsoft.com/office/powerpoint/2010/main" val="37182043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47784-455B-BCDC-C8C0-848AD7B6AC7A}"/>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4800CFB1-5593-8923-35A5-D7AA90D411E3}"/>
              </a:ext>
            </a:extLst>
          </p:cNvPr>
          <p:cNvSpPr>
            <a:spLocks noGrp="1"/>
          </p:cNvSpPr>
          <p:nvPr>
            <p:ph type="title"/>
          </p:nvPr>
        </p:nvSpPr>
        <p:spPr>
          <a:xfrm>
            <a:off x="838199" y="365124"/>
            <a:ext cx="10681139" cy="1321785"/>
          </a:xfrm>
        </p:spPr>
        <p:txBody>
          <a:bodyPr>
            <a:normAutofit/>
          </a:bodyPr>
          <a:lstStyle/>
          <a:p>
            <a:r>
              <a:rPr lang="en-US" dirty="0"/>
              <a:t>NCCN Guidelines: Recurrent Unresectable or Stage IV HR+ and HER2− Breast Cancer</a:t>
            </a:r>
          </a:p>
        </p:txBody>
      </p:sp>
      <p:sp>
        <p:nvSpPr>
          <p:cNvPr id="2" name="Footer Placeholder 8">
            <a:extLst>
              <a:ext uri="{FF2B5EF4-FFF2-40B4-BE49-F238E27FC236}">
                <a16:creationId xmlns:a16="http://schemas.microsoft.com/office/drawing/2014/main" id="{6D9AA083-2C9B-8BBA-23BA-E93B2BB8D092}"/>
              </a:ext>
            </a:extLst>
          </p:cNvPr>
          <p:cNvSpPr>
            <a:spLocks noGrp="1"/>
          </p:cNvSpPr>
          <p:nvPr>
            <p:ph type="ftr" sz="quarter" idx="3"/>
          </p:nvPr>
        </p:nvSpPr>
        <p:spPr>
          <a:xfrm>
            <a:off x="1458907" y="6485117"/>
            <a:ext cx="9223513" cy="329041"/>
          </a:xfrm>
        </p:spPr>
        <p:txBody>
          <a:bodyPr anchor="b"/>
          <a:lstStyle>
            <a:lvl1pPr algn="l">
              <a:defRPr sz="900"/>
            </a:lvl1pPr>
          </a:lstStyle>
          <a:p>
            <a:pPr lvl="0"/>
            <a:r>
              <a:rPr lang="en-US" dirty="0">
                <a:solidFill>
                  <a:schemeClr val="tx1"/>
                </a:solidFill>
              </a:rPr>
              <a:t>NCCN Guidelines. Invasive Breast Cancer (Version 2.2026). NCCN.org.​</a:t>
            </a:r>
          </a:p>
          <a:p>
            <a:pPr lvl="0"/>
            <a:endParaRPr lang="en-US" dirty="0">
              <a:solidFill>
                <a:schemeClr val="tx1"/>
              </a:solidFill>
            </a:endParaRPr>
          </a:p>
        </p:txBody>
      </p:sp>
      <p:graphicFrame>
        <p:nvGraphicFramePr>
          <p:cNvPr id="8" name="Content Placeholder 7">
            <a:extLst>
              <a:ext uri="{FF2B5EF4-FFF2-40B4-BE49-F238E27FC236}">
                <a16:creationId xmlns:a16="http://schemas.microsoft.com/office/drawing/2014/main" id="{E15179AC-70B6-577D-D026-BA5F25206815}"/>
              </a:ext>
            </a:extLst>
          </p:cNvPr>
          <p:cNvGraphicFramePr>
            <a:graphicFrameLocks noGrp="1"/>
          </p:cNvGraphicFramePr>
          <p:nvPr>
            <p:ph idx="1"/>
          </p:nvPr>
        </p:nvGraphicFramePr>
        <p:xfrm>
          <a:off x="838201" y="1699760"/>
          <a:ext cx="10515597" cy="4216757"/>
        </p:xfrm>
        <a:graphic>
          <a:graphicData uri="http://schemas.openxmlformats.org/drawingml/2006/table">
            <a:tbl>
              <a:tblPr firstRow="1" firstCol="1" bandRow="1">
                <a:tableStyleId>{5C22544A-7EE6-4342-B048-85BDC9FD1C3A}</a:tableStyleId>
              </a:tblPr>
              <a:tblGrid>
                <a:gridCol w="1668516">
                  <a:extLst>
                    <a:ext uri="{9D8B030D-6E8A-4147-A177-3AD203B41FA5}">
                      <a16:colId xmlns:a16="http://schemas.microsoft.com/office/drawing/2014/main" val="1776664278"/>
                    </a:ext>
                  </a:extLst>
                </a:gridCol>
                <a:gridCol w="3547242">
                  <a:extLst>
                    <a:ext uri="{9D8B030D-6E8A-4147-A177-3AD203B41FA5}">
                      <a16:colId xmlns:a16="http://schemas.microsoft.com/office/drawing/2014/main" val="430577958"/>
                    </a:ext>
                  </a:extLst>
                </a:gridCol>
                <a:gridCol w="5299839">
                  <a:extLst>
                    <a:ext uri="{9D8B030D-6E8A-4147-A177-3AD203B41FA5}">
                      <a16:colId xmlns:a16="http://schemas.microsoft.com/office/drawing/2014/main" val="2761489787"/>
                    </a:ext>
                  </a:extLst>
                </a:gridCol>
              </a:tblGrid>
              <a:tr h="300678">
                <a:tc gridSpan="3">
                  <a:txBody>
                    <a:bodyPr/>
                    <a:lstStyle/>
                    <a:p>
                      <a:pPr algn="ctr"/>
                      <a:r>
                        <a:rPr lang="en-US" sz="1600"/>
                        <a:t>HR+ and HER2− With Visceral Crisis or Endocrine Refractory</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932056089"/>
                  </a:ext>
                </a:extLst>
              </a:tr>
              <a:tr h="519353">
                <a:tc rowSpan="3">
                  <a:txBody>
                    <a:bodyPr/>
                    <a:lstStyle/>
                    <a:p>
                      <a:r>
                        <a:rPr lang="en-US" sz="1600"/>
                        <a:t>First-line</a:t>
                      </a:r>
                    </a:p>
                  </a:txBody>
                  <a:tcPr/>
                </a:tc>
                <a:tc rowSpan="2">
                  <a:txBody>
                    <a:bodyPr/>
                    <a:lstStyle/>
                    <a:p>
                      <a:r>
                        <a:rPr lang="en-US" sz="1600"/>
                        <a:t>No germline </a:t>
                      </a:r>
                      <a:r>
                        <a:rPr lang="en-US" sz="1600" i="1"/>
                        <a:t>BRCA1/2</a:t>
                      </a:r>
                      <a:r>
                        <a:rPr lang="en-US" sz="1600"/>
                        <a:t> PV and/or HER2 IHC 0+, 1+, or 2+/ISH-negative</a:t>
                      </a:r>
                    </a:p>
                  </a:txBody>
                  <a:tcPr/>
                </a:tc>
                <a:tc>
                  <a:txBody>
                    <a:bodyPr/>
                    <a:lstStyle/>
                    <a:p>
                      <a:r>
                        <a:rPr lang="en-US" sz="1600"/>
                        <a:t>Systemic chemotherapy (category 1, preferred)</a:t>
                      </a:r>
                    </a:p>
                    <a:p>
                      <a:endParaRPr lang="en-US" sz="1600"/>
                    </a:p>
                  </a:txBody>
                  <a:tcPr/>
                </a:tc>
                <a:extLst>
                  <a:ext uri="{0D108BD9-81ED-4DB2-BD59-A6C34878D82A}">
                    <a16:rowId xmlns:a16="http://schemas.microsoft.com/office/drawing/2014/main" val="264233834"/>
                  </a:ext>
                </a:extLst>
              </a:tr>
              <a:tr h="300678">
                <a:tc vMerge="1">
                  <a:txBody>
                    <a:bodyPr/>
                    <a:lstStyle/>
                    <a:p>
                      <a:endParaRPr lang="en-US" dirty="0"/>
                    </a:p>
                  </a:txBody>
                  <a:tcPr/>
                </a:tc>
                <a:tc vMerge="1">
                  <a:txBody>
                    <a:bodyPr/>
                    <a:lstStyle/>
                    <a:p>
                      <a:endParaRPr lang="en-US" dirty="0"/>
                    </a:p>
                  </a:txBody>
                  <a:tcPr/>
                </a:tc>
                <a:tc>
                  <a:txBody>
                    <a:bodyPr/>
                    <a:lstStyle/>
                    <a:p>
                      <a:r>
                        <a:rPr lang="en-US" sz="1600"/>
                        <a:t>Trastuzumab deruxtecan (other recommended)</a:t>
                      </a:r>
                    </a:p>
                  </a:txBody>
                  <a:tcPr/>
                </a:tc>
                <a:extLst>
                  <a:ext uri="{0D108BD9-81ED-4DB2-BD59-A6C34878D82A}">
                    <a16:rowId xmlns:a16="http://schemas.microsoft.com/office/drawing/2014/main" val="1930516508"/>
                  </a:ext>
                </a:extLst>
              </a:tr>
              <a:tr h="300678">
                <a:tc vMerge="1">
                  <a:txBody>
                    <a:bodyPr/>
                    <a:lstStyle/>
                    <a:p>
                      <a:endParaRPr lang="en-US" dirty="0"/>
                    </a:p>
                  </a:txBody>
                  <a:tcPr/>
                </a:tc>
                <a:tc>
                  <a:txBody>
                    <a:bodyPr/>
                    <a:lstStyle/>
                    <a:p>
                      <a:r>
                        <a:rPr lang="en-US" sz="1600"/>
                        <a:t>Germline </a:t>
                      </a:r>
                      <a:r>
                        <a:rPr lang="en-US" sz="1600" i="1"/>
                        <a:t>BRCA 1/2 </a:t>
                      </a:r>
                      <a:r>
                        <a:rPr lang="en-US" sz="1600"/>
                        <a:t>PV</a:t>
                      </a:r>
                    </a:p>
                  </a:txBody>
                  <a:tcPr/>
                </a:tc>
                <a:tc>
                  <a:txBody>
                    <a:bodyPr/>
                    <a:lstStyle/>
                    <a:p>
                      <a:r>
                        <a:rPr lang="en-US" sz="1600"/>
                        <a:t>PARP inhibitor (category 1, preferred)</a:t>
                      </a:r>
                    </a:p>
                  </a:txBody>
                  <a:tcPr/>
                </a:tc>
                <a:extLst>
                  <a:ext uri="{0D108BD9-81ED-4DB2-BD59-A6C34878D82A}">
                    <a16:rowId xmlns:a16="http://schemas.microsoft.com/office/drawing/2014/main" val="3692983001"/>
                  </a:ext>
                </a:extLst>
              </a:tr>
              <a:tr h="467717">
                <a:tc rowSpan="6">
                  <a:txBody>
                    <a:bodyPr/>
                    <a:lstStyle/>
                    <a:p>
                      <a:r>
                        <a:rPr lang="en-US" sz="1600"/>
                        <a:t>Second-line</a:t>
                      </a:r>
                    </a:p>
                  </a:txBody>
                  <a:tcPr/>
                </a:tc>
                <a:tc>
                  <a:txBody>
                    <a:bodyPr/>
                    <a:lstStyle/>
                    <a:p>
                      <a:r>
                        <a:rPr lang="en-US" sz="1600"/>
                        <a:t>HER2 IHC 1+ or 2+/ISH-negative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Trastuzumab deruxtecan (category 1, preferred)</a:t>
                      </a:r>
                    </a:p>
                  </a:txBody>
                  <a:tcPr/>
                </a:tc>
                <a:extLst>
                  <a:ext uri="{0D108BD9-81ED-4DB2-BD59-A6C34878D82A}">
                    <a16:rowId xmlns:a16="http://schemas.microsoft.com/office/drawing/2014/main" val="3425162766"/>
                  </a:ext>
                </a:extLst>
              </a:tr>
              <a:tr h="300678">
                <a:tc vMerge="1">
                  <a:txBody>
                    <a:bodyPr/>
                    <a:lstStyle/>
                    <a:p>
                      <a:endParaRPr lang="en-US" dirty="0"/>
                    </a:p>
                  </a:txBody>
                  <a:tcPr/>
                </a:tc>
                <a:tc>
                  <a:txBody>
                    <a:bodyPr/>
                    <a:lstStyle/>
                    <a:p>
                      <a:r>
                        <a:rPr lang="en-US" sz="1600"/>
                        <a:t>HER2 IHC 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Trastuzumab deruxtecan (other recommended)</a:t>
                      </a:r>
                    </a:p>
                  </a:txBody>
                  <a:tcPr/>
                </a:tc>
                <a:extLst>
                  <a:ext uri="{0D108BD9-81ED-4DB2-BD59-A6C34878D82A}">
                    <a16:rowId xmlns:a16="http://schemas.microsoft.com/office/drawing/2014/main" val="429250957"/>
                  </a:ext>
                </a:extLst>
              </a:tr>
              <a:tr h="519353">
                <a:tc vMerge="1">
                  <a:txBody>
                    <a:bodyPr/>
                    <a:lstStyle/>
                    <a:p>
                      <a:endParaRPr lang="en-US" dirty="0"/>
                    </a:p>
                  </a:txBody>
                  <a:tcPr/>
                </a:tc>
                <a:tc rowSpan="4">
                  <a:txBody>
                    <a:bodyPr/>
                    <a:lstStyle/>
                    <a:p>
                      <a:r>
                        <a:rPr lang="en-US" sz="1600"/>
                        <a:t>Not a candidate for trastuzumab deruxtecan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Sacituzumab govitecan (category 1, preferred)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p>
                  </a:txBody>
                  <a:tcPr/>
                </a:tc>
                <a:extLst>
                  <a:ext uri="{0D108BD9-81ED-4DB2-BD59-A6C34878D82A}">
                    <a16:rowId xmlns:a16="http://schemas.microsoft.com/office/drawing/2014/main" val="784186822"/>
                  </a:ext>
                </a:extLst>
              </a:tr>
              <a:tr h="300678">
                <a:tc vMerge="1">
                  <a:txBody>
                    <a:bodyPr/>
                    <a:lstStyle/>
                    <a:p>
                      <a:endParaRPr lang="en-US" dirty="0"/>
                    </a:p>
                  </a:txBody>
                  <a:tcPr/>
                </a:tc>
                <a:tc vMerge="1">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Systemic chemotherapy</a:t>
                      </a:r>
                    </a:p>
                  </a:txBody>
                  <a:tcPr/>
                </a:tc>
                <a:extLst>
                  <a:ext uri="{0D108BD9-81ED-4DB2-BD59-A6C34878D82A}">
                    <a16:rowId xmlns:a16="http://schemas.microsoft.com/office/drawing/2014/main" val="442639973"/>
                  </a:ext>
                </a:extLst>
              </a:tr>
              <a:tr h="300678">
                <a:tc vMerge="1">
                  <a:txBody>
                    <a:bodyPr/>
                    <a:lstStyle/>
                    <a:p>
                      <a:endParaRPr lang="en-US" dirty="0"/>
                    </a:p>
                  </a:txBody>
                  <a:tcPr/>
                </a:tc>
                <a:tc vMerge="1">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Targeted therapy</a:t>
                      </a:r>
                    </a:p>
                  </a:txBody>
                  <a:tcPr/>
                </a:tc>
                <a:extLst>
                  <a:ext uri="{0D108BD9-81ED-4DB2-BD59-A6C34878D82A}">
                    <a16:rowId xmlns:a16="http://schemas.microsoft.com/office/drawing/2014/main" val="667675033"/>
                  </a:ext>
                </a:extLst>
              </a:tr>
              <a:tr h="519353">
                <a:tc vMerge="1">
                  <a:txBody>
                    <a:bodyPr/>
                    <a:lstStyle/>
                    <a:p>
                      <a:endParaRPr lang="en-US" dirty="0"/>
                    </a:p>
                  </a:txBody>
                  <a:tcPr/>
                </a:tc>
                <a:tc vMerge="1">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For HER2 IHC 0, 1+, or 2+/ISH-negative: </a:t>
                      </a:r>
                      <a:r>
                        <a:rPr lang="en-US" sz="1600" dirty="0" err="1"/>
                        <a:t>datopotomab</a:t>
                      </a:r>
                      <a:r>
                        <a:rPr lang="en-US" sz="1600" dirty="0"/>
                        <a:t> </a:t>
                      </a:r>
                      <a:r>
                        <a:rPr lang="en-US" sz="1600" dirty="0" err="1"/>
                        <a:t>deruxtecan</a:t>
                      </a:r>
                      <a:r>
                        <a:rPr lang="en-US" sz="1600" dirty="0"/>
                        <a:t> (other recommended)</a:t>
                      </a:r>
                    </a:p>
                  </a:txBody>
                  <a:tcPr/>
                </a:tc>
                <a:extLst>
                  <a:ext uri="{0D108BD9-81ED-4DB2-BD59-A6C34878D82A}">
                    <a16:rowId xmlns:a16="http://schemas.microsoft.com/office/drawing/2014/main" val="2441900334"/>
                  </a:ext>
                </a:extLst>
              </a:tr>
            </a:tbl>
          </a:graphicData>
        </a:graphic>
      </p:graphicFrame>
      <p:sp>
        <p:nvSpPr>
          <p:cNvPr id="5" name="Rectangle 4">
            <a:extLst>
              <a:ext uri="{FF2B5EF4-FFF2-40B4-BE49-F238E27FC236}">
                <a16:creationId xmlns:a16="http://schemas.microsoft.com/office/drawing/2014/main" id="{0C6A7EE5-4104-FCCF-1284-665E4D2418D2}"/>
              </a:ext>
            </a:extLst>
          </p:cNvPr>
          <p:cNvSpPr/>
          <p:nvPr/>
        </p:nvSpPr>
        <p:spPr>
          <a:xfrm>
            <a:off x="6070662" y="4093027"/>
            <a:ext cx="5283135" cy="588111"/>
          </a:xfrm>
          <a:prstGeom prst="rect">
            <a:avLst/>
          </a:prstGeom>
          <a:noFill/>
          <a:ln w="25400">
            <a:solidFill>
              <a:schemeClr val="bg1"/>
            </a:solidFill>
          </a:ln>
          <a:effectLst>
            <a:glow rad="76800">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15171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0D56C-0514-D2FD-30B5-37C85B0981FE}"/>
            </a:ext>
          </a:extLst>
        </p:cNvPr>
        <p:cNvGrpSpPr/>
        <p:nvPr/>
      </p:nvGrpSpPr>
      <p:grpSpPr>
        <a:xfrm>
          <a:off x="0" y="0"/>
          <a:ext cx="0" cy="0"/>
          <a:chOff x="0" y="0"/>
          <a:chExt cx="0" cy="0"/>
        </a:xfrm>
      </p:grpSpPr>
      <p:sp>
        <p:nvSpPr>
          <p:cNvPr id="51" name="Text Placeholder 16">
            <a:extLst>
              <a:ext uri="{FF2B5EF4-FFF2-40B4-BE49-F238E27FC236}">
                <a16:creationId xmlns:a16="http://schemas.microsoft.com/office/drawing/2014/main" id="{0BE96707-5BA0-BAEB-463E-FA7847241892}"/>
              </a:ext>
            </a:extLst>
          </p:cNvPr>
          <p:cNvSpPr>
            <a:spLocks noGrp="1"/>
          </p:cNvSpPr>
          <p:nvPr>
            <p:ph type="body" sz="quarter" idx="21"/>
          </p:nvPr>
        </p:nvSpPr>
        <p:spPr>
          <a:xfrm>
            <a:off x="1095285" y="1106040"/>
            <a:ext cx="9996049" cy="284041"/>
          </a:xfrm>
        </p:spPr>
        <p:txBody>
          <a:bodyPr>
            <a:normAutofit fontScale="92500" lnSpcReduction="10000"/>
          </a:bodyPr>
          <a:lstStyle/>
          <a:p>
            <a:r>
              <a:rPr lang="en-US" dirty="0"/>
              <a:t>55-YEAR-OLD WOMAN</a:t>
            </a:r>
          </a:p>
        </p:txBody>
      </p:sp>
      <p:sp>
        <p:nvSpPr>
          <p:cNvPr id="52" name="Text Placeholder 21">
            <a:extLst>
              <a:ext uri="{FF2B5EF4-FFF2-40B4-BE49-F238E27FC236}">
                <a16:creationId xmlns:a16="http://schemas.microsoft.com/office/drawing/2014/main" id="{FE8DCE5E-39B0-B851-DDB2-24766164AC71}"/>
              </a:ext>
            </a:extLst>
          </p:cNvPr>
          <p:cNvSpPr>
            <a:spLocks noGrp="1"/>
          </p:cNvSpPr>
          <p:nvPr>
            <p:ph type="body" sz="quarter" idx="22"/>
          </p:nvPr>
        </p:nvSpPr>
        <p:spPr>
          <a:xfrm>
            <a:off x="1370013" y="1460328"/>
            <a:ext cx="4464050" cy="284162"/>
          </a:xfrm>
        </p:spPr>
        <p:txBody>
          <a:bodyPr/>
          <a:lstStyle/>
          <a:p>
            <a:r>
              <a:rPr lang="en-US" dirty="0"/>
              <a:t>History and Diagnosis</a:t>
            </a:r>
          </a:p>
          <a:p>
            <a:endParaRPr lang="en-US" dirty="0"/>
          </a:p>
        </p:txBody>
      </p:sp>
      <p:sp>
        <p:nvSpPr>
          <p:cNvPr id="53" name="Title 14">
            <a:extLst>
              <a:ext uri="{FF2B5EF4-FFF2-40B4-BE49-F238E27FC236}">
                <a16:creationId xmlns:a16="http://schemas.microsoft.com/office/drawing/2014/main" id="{51D80629-CF02-52F6-4A2A-750732967E29}"/>
              </a:ext>
            </a:extLst>
          </p:cNvPr>
          <p:cNvSpPr>
            <a:spLocks noGrp="1"/>
          </p:cNvSpPr>
          <p:nvPr>
            <p:ph type="title"/>
          </p:nvPr>
        </p:nvSpPr>
        <p:spPr>
          <a:xfrm>
            <a:off x="1106864" y="521208"/>
            <a:ext cx="9262872" cy="576072"/>
          </a:xfrm>
        </p:spPr>
        <p:txBody>
          <a:bodyPr/>
          <a:lstStyle/>
          <a:p>
            <a:r>
              <a:rPr lang="en-US" dirty="0"/>
              <a:t>Case 1</a:t>
            </a:r>
          </a:p>
        </p:txBody>
      </p:sp>
      <p:sp>
        <p:nvSpPr>
          <p:cNvPr id="54" name="Content Placeholder 25">
            <a:extLst>
              <a:ext uri="{FF2B5EF4-FFF2-40B4-BE49-F238E27FC236}">
                <a16:creationId xmlns:a16="http://schemas.microsoft.com/office/drawing/2014/main" id="{E62E785D-2717-3A9B-3393-9D76727A6BE3}"/>
              </a:ext>
            </a:extLst>
          </p:cNvPr>
          <p:cNvSpPr>
            <a:spLocks noGrp="1"/>
          </p:cNvSpPr>
          <p:nvPr>
            <p:ph idx="1"/>
          </p:nvPr>
        </p:nvSpPr>
        <p:spPr>
          <a:xfrm>
            <a:off x="1379538" y="1745911"/>
            <a:ext cx="4716462" cy="1973017"/>
          </a:xfrm>
        </p:spPr>
        <p:txBody>
          <a:bodyPr>
            <a:noAutofit/>
          </a:bodyPr>
          <a:lstStyle/>
          <a:p>
            <a:r>
              <a:rPr lang="en-US" dirty="0"/>
              <a:t>Metastatic HR+ MBC (HER2 IHC = 1+)</a:t>
            </a:r>
          </a:p>
          <a:p>
            <a:r>
              <a:rPr lang="en-US" dirty="0"/>
              <a:t>Disease progression on various endocrine based therapies, most recently capecitabine</a:t>
            </a:r>
          </a:p>
          <a:p>
            <a:r>
              <a:rPr lang="en-US" dirty="0"/>
              <a:t>PS = 1</a:t>
            </a:r>
          </a:p>
          <a:p>
            <a:r>
              <a:rPr lang="en-US" dirty="0"/>
              <a:t>No organ dysfunction</a:t>
            </a:r>
          </a:p>
          <a:p>
            <a:r>
              <a:rPr lang="en-US" dirty="0"/>
              <a:t>Known history of inflammatory bowel disease</a:t>
            </a:r>
          </a:p>
        </p:txBody>
      </p:sp>
      <p:sp>
        <p:nvSpPr>
          <p:cNvPr id="2" name="Text Placeholder 21">
            <a:extLst>
              <a:ext uri="{FF2B5EF4-FFF2-40B4-BE49-F238E27FC236}">
                <a16:creationId xmlns:a16="http://schemas.microsoft.com/office/drawing/2014/main" id="{74638E51-8DA2-F504-9E26-597573142657}"/>
              </a:ext>
            </a:extLst>
          </p:cNvPr>
          <p:cNvSpPr txBox="1">
            <a:spLocks/>
          </p:cNvSpPr>
          <p:nvPr/>
        </p:nvSpPr>
        <p:spPr>
          <a:xfrm>
            <a:off x="1360488" y="3811395"/>
            <a:ext cx="4464050" cy="284162"/>
          </a:xfrm>
          <a:prstGeom prst="rect">
            <a:avLst/>
          </a:prstGeom>
        </p:spPr>
        <p:txBody>
          <a:bodyPr vert="horz" lIns="91440" tIns="45720" rIns="91440" bIns="45720" rtlCol="0">
            <a:noAutofit/>
          </a:bodyPr>
          <a:lstStyle>
            <a:lvl1pPr marL="0" marR="0" indent="0" algn="l" defTabSz="694944" rtl="0" eaLnBrk="1" fontAlgn="auto" latinLnBrk="0" hangingPunct="1">
              <a:lnSpc>
                <a:spcPct val="100000"/>
              </a:lnSpc>
              <a:spcBef>
                <a:spcPts val="700"/>
              </a:spcBef>
              <a:spcAft>
                <a:spcPts val="600"/>
              </a:spcAft>
              <a:buClr>
                <a:srgbClr val="BCBCF7"/>
              </a:buClr>
              <a:buSzPct val="100000"/>
              <a:buFont typeface="Arial"/>
              <a:buNone/>
              <a:tabLst/>
              <a:defRPr kumimoji="0" lang="en-US" sz="1600" b="1" i="0" u="none" strike="noStrike" cap="none" spc="0" normalizeH="0" baseline="0">
                <a:ln>
                  <a:noFill/>
                </a:ln>
                <a:solidFill>
                  <a:srgbClr val="367BBE"/>
                </a:solidFill>
                <a:effectLst/>
                <a:uFillTx/>
                <a:latin typeface="Arial"/>
                <a:ea typeface="Arial"/>
                <a:cs typeface="Arial"/>
                <a:sym typeface="Arial"/>
              </a:defRPr>
            </a:lvl1pPr>
            <a:lvl2pPr marL="581025" marR="0" indent="-285750"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400" b="0" i="0" u="none" strike="noStrike" cap="none" spc="0" normalizeH="0" baseline="0" dirty="0" smtClean="0">
                <a:ln>
                  <a:noFill/>
                </a:ln>
                <a:solidFill>
                  <a:srgbClr val="FFFFFF"/>
                </a:solidFill>
                <a:effectLst/>
                <a:uFillTx/>
                <a:latin typeface="Arial"/>
                <a:ea typeface="Arial"/>
                <a:cs typeface="Arial"/>
                <a:sym typeface="Arial"/>
              </a:defRPr>
            </a:lvl2pPr>
            <a:lvl3pPr marL="806450" marR="0" indent="-225425" algn="l" defTabSz="914400" rtl="0" eaLnBrk="1" fontAlgn="auto" latinLnBrk="0" hangingPunct="1">
              <a:lnSpc>
                <a:spcPct val="100000"/>
              </a:lnSpc>
              <a:spcBef>
                <a:spcPts val="400"/>
              </a:spcBef>
              <a:spcAft>
                <a:spcPts val="600"/>
              </a:spcAft>
              <a:buClr>
                <a:srgbClr val="BCBCF7"/>
              </a:buClr>
              <a:buSzPct val="100000"/>
              <a:buFont typeface="Arial"/>
              <a:buChar char="•"/>
              <a:tabLst>
                <a:tab pos="450850" algn="l"/>
              </a:tabLst>
              <a:defRPr kumimoji="0" lang="en-US" sz="1200" b="0" i="0" u="none" strike="noStrike" cap="none" spc="0" normalizeH="0" baseline="0" dirty="0" smtClean="0">
                <a:ln>
                  <a:noFill/>
                </a:ln>
                <a:solidFill>
                  <a:srgbClr val="FFFFFF"/>
                </a:solidFill>
                <a:effectLst/>
                <a:uFillTx/>
                <a:latin typeface="Arial"/>
                <a:ea typeface="Arial"/>
                <a:cs typeface="Arial"/>
                <a:sym typeface="Arial"/>
              </a:defRPr>
            </a:lvl3pPr>
            <a:lvl4pPr marL="1031875" marR="0" indent="-225425"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100" b="0" i="0" u="none" strike="noStrike" cap="none" spc="0" normalizeH="0" baseline="0" dirty="0" smtClean="0">
                <a:ln>
                  <a:noFill/>
                </a:ln>
                <a:solidFill>
                  <a:srgbClr val="FFFFFF"/>
                </a:solidFill>
                <a:effectLst/>
                <a:uFillTx/>
                <a:latin typeface="Arial"/>
                <a:ea typeface="Arial"/>
                <a:cs typeface="Arial"/>
                <a:sym typeface="Arial"/>
              </a:defRPr>
            </a:lvl4pPr>
            <a:lvl5pPr marL="1150938" marR="0" indent="-177800"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100" b="0" i="0" u="none" strike="noStrike" cap="none" spc="0" normalizeH="0" baseline="0" dirty="0">
                <a:ln>
                  <a:noFill/>
                </a:ln>
                <a:solidFill>
                  <a:srgbClr val="FFFFFF"/>
                </a:solidFill>
                <a:effectLst/>
                <a:uFillTx/>
                <a:latin typeface="Arial"/>
                <a:ea typeface="Arial"/>
                <a:cs typeface="Arial"/>
                <a:sym typeface="Arial"/>
              </a:defRPr>
            </a:lvl5pPr>
            <a:lvl6pPr marL="26924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9pPr>
          </a:lstStyle>
          <a:p>
            <a:pPr marL="0" marR="0" lvl="0" indent="0" algn="l" defTabSz="694944" rtl="0" eaLnBrk="1" fontAlgn="auto" latinLnBrk="0" hangingPunct="1">
              <a:lnSpc>
                <a:spcPct val="100000"/>
              </a:lnSpc>
              <a:spcBef>
                <a:spcPts val="700"/>
              </a:spcBef>
              <a:spcAft>
                <a:spcPts val="600"/>
              </a:spcAft>
              <a:buClr>
                <a:srgbClr val="BCBCF7"/>
              </a:buClr>
              <a:buSzPct val="100000"/>
              <a:buFont typeface="Arial"/>
              <a:buNone/>
              <a:tabLst/>
              <a:defRPr/>
            </a:pPr>
            <a:r>
              <a:rPr kumimoji="0" lang="en-US" sz="1600" b="1" i="0" u="none" strike="noStrike" kern="0" cap="none" spc="0" normalizeH="0" baseline="0" noProof="0" dirty="0">
                <a:ln>
                  <a:noFill/>
                </a:ln>
                <a:solidFill>
                  <a:srgbClr val="367BBE"/>
                </a:solidFill>
                <a:effectLst/>
                <a:uLnTx/>
                <a:uFillTx/>
                <a:latin typeface="Arial"/>
                <a:cs typeface="Arial"/>
                <a:sym typeface="Arial"/>
              </a:rPr>
              <a:t>Labs</a:t>
            </a:r>
          </a:p>
        </p:txBody>
      </p:sp>
      <p:sp>
        <p:nvSpPr>
          <p:cNvPr id="3" name="Content Placeholder 25">
            <a:extLst>
              <a:ext uri="{FF2B5EF4-FFF2-40B4-BE49-F238E27FC236}">
                <a16:creationId xmlns:a16="http://schemas.microsoft.com/office/drawing/2014/main" id="{1337FB6D-E9CE-466C-2164-EFE9AFF9767D}"/>
              </a:ext>
            </a:extLst>
          </p:cNvPr>
          <p:cNvSpPr txBox="1">
            <a:spLocks/>
          </p:cNvSpPr>
          <p:nvPr/>
        </p:nvSpPr>
        <p:spPr>
          <a:xfrm>
            <a:off x="1370013" y="4096979"/>
            <a:ext cx="4725987" cy="1687433"/>
          </a:xfrm>
          <a:prstGeom prst="rect">
            <a:avLst/>
          </a:prstGeom>
        </p:spPr>
        <p:txBody>
          <a:bodyPr vert="horz" lIns="91440" tIns="45720" rIns="91440" bIns="45720" rtlCol="0">
            <a:normAutofit/>
          </a:bodyPr>
          <a:lstStyle>
            <a:lvl1pPr marL="295275" marR="0" indent="-295275"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600" b="0" i="0" u="none" strike="noStrike" cap="none" spc="0" normalizeH="0" baseline="0">
                <a:ln>
                  <a:noFill/>
                </a:ln>
                <a:solidFill>
                  <a:srgbClr val="FFFFFF"/>
                </a:solidFill>
                <a:effectLst/>
                <a:uFillTx/>
                <a:latin typeface="Arial"/>
                <a:ea typeface="Arial"/>
                <a:cs typeface="Arial"/>
                <a:sym typeface="Arial"/>
              </a:defRPr>
            </a:lvl1pPr>
            <a:lvl2pPr marL="581025" marR="0" indent="-285750"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400" b="0" i="0" u="none" strike="noStrike" cap="none" spc="0" normalizeH="0" baseline="0">
                <a:ln>
                  <a:noFill/>
                </a:ln>
                <a:solidFill>
                  <a:srgbClr val="FFFFFF"/>
                </a:solidFill>
                <a:effectLst/>
                <a:uFillTx/>
                <a:latin typeface="Arial"/>
                <a:ea typeface="Arial"/>
                <a:cs typeface="Arial"/>
                <a:sym typeface="Arial"/>
              </a:defRPr>
            </a:lvl2pPr>
            <a:lvl3pPr marL="806450" marR="0" indent="-225425" algn="l" defTabSz="914400" rtl="0" eaLnBrk="1" fontAlgn="auto" latinLnBrk="0" hangingPunct="1">
              <a:lnSpc>
                <a:spcPct val="100000"/>
              </a:lnSpc>
              <a:spcBef>
                <a:spcPts val="400"/>
              </a:spcBef>
              <a:spcAft>
                <a:spcPts val="600"/>
              </a:spcAft>
              <a:buClr>
                <a:srgbClr val="DC983B"/>
              </a:buClr>
              <a:buSzPct val="100000"/>
              <a:buFont typeface="Arial"/>
              <a:buChar char="•"/>
              <a:tabLst>
                <a:tab pos="450850" algn="l"/>
              </a:tabLst>
              <a:defRPr kumimoji="0" lang="en-US" sz="1200" b="0" i="0" u="none" strike="noStrike" cap="none" spc="0" normalizeH="0" baseline="0">
                <a:ln>
                  <a:noFill/>
                </a:ln>
                <a:solidFill>
                  <a:srgbClr val="FFFFFF"/>
                </a:solidFill>
                <a:effectLst/>
                <a:uFillTx/>
                <a:latin typeface="Arial"/>
                <a:ea typeface="Arial"/>
                <a:cs typeface="Arial"/>
                <a:sym typeface="Arial"/>
              </a:defRPr>
            </a:lvl3pPr>
            <a:lvl4pPr marL="1031875" marR="0" indent="-225425"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100" b="0" i="0" u="none" strike="noStrike" cap="none" spc="0" normalizeH="0" baseline="0">
                <a:ln>
                  <a:noFill/>
                </a:ln>
                <a:solidFill>
                  <a:srgbClr val="FFFFFF"/>
                </a:solidFill>
                <a:effectLst/>
                <a:uFillTx/>
                <a:latin typeface="Arial"/>
                <a:ea typeface="Arial"/>
                <a:cs typeface="Arial"/>
                <a:sym typeface="Arial"/>
              </a:defRPr>
            </a:lvl4pPr>
            <a:lvl5pPr marL="1150938" marR="0" indent="-177800"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100" b="0" i="0" u="none" strike="noStrike" cap="none" spc="0" normalizeH="0" baseline="0">
                <a:ln>
                  <a:noFill/>
                </a:ln>
                <a:solidFill>
                  <a:srgbClr val="FFFFFF"/>
                </a:solidFill>
                <a:effectLst/>
                <a:uFillTx/>
                <a:latin typeface="Arial"/>
                <a:ea typeface="Arial"/>
                <a:cs typeface="Arial"/>
                <a:sym typeface="Arial"/>
              </a:defRPr>
            </a:lvl5pPr>
            <a:lvl6pPr marL="26924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9pPr>
          </a:lstStyle>
          <a:p>
            <a:pPr marL="295275" marR="0" lvl="0" indent="-295275" algn="l" defTabSz="914400" rtl="0" eaLnBrk="1" fontAlgn="auto" latinLnBrk="0" hangingPunct="1">
              <a:lnSpc>
                <a:spcPct val="100000"/>
              </a:lnSpc>
              <a:spcBef>
                <a:spcPts val="400"/>
              </a:spcBef>
              <a:spcAft>
                <a:spcPts val="600"/>
              </a:spcAft>
              <a:buClr>
                <a:srgbClr val="DC983B"/>
              </a:buClr>
              <a:buSzPct val="100000"/>
              <a:buFont typeface="Arial"/>
              <a:buChar char="•"/>
              <a:tabLst/>
              <a:defRPr/>
            </a:pPr>
            <a:r>
              <a:rPr kumimoji="0" lang="en-US" sz="1600" b="0" i="0" u="none" strike="noStrike" kern="1200" cap="none" spc="0" normalizeH="0" baseline="0" noProof="0" dirty="0" err="1">
                <a:ln>
                  <a:noFill/>
                </a:ln>
                <a:solidFill>
                  <a:srgbClr val="FFFFFF"/>
                </a:solidFill>
                <a:effectLst/>
                <a:uLnTx/>
                <a:uFillTx/>
                <a:latin typeface="Arial"/>
                <a:cs typeface="Arial"/>
                <a:sym typeface="Arial"/>
              </a:rPr>
              <a:t>gBRCA</a:t>
            </a:r>
            <a:r>
              <a:rPr kumimoji="0" lang="en-US" sz="1600" b="0" i="0" u="none" strike="noStrike" kern="1200" cap="none" spc="0" normalizeH="0" baseline="0" noProof="0" dirty="0">
                <a:ln>
                  <a:noFill/>
                </a:ln>
                <a:solidFill>
                  <a:srgbClr val="FFFFFF"/>
                </a:solidFill>
                <a:effectLst/>
                <a:uLnTx/>
                <a:uFillTx/>
                <a:latin typeface="Arial"/>
                <a:cs typeface="Arial"/>
                <a:sym typeface="Arial"/>
              </a:rPr>
              <a:t> = Negative</a:t>
            </a:r>
          </a:p>
          <a:p>
            <a:pPr marL="295275" marR="0" lvl="0" indent="-295275" algn="l" defTabSz="914400" rtl="0" eaLnBrk="1" fontAlgn="auto" latinLnBrk="0" hangingPunct="1">
              <a:lnSpc>
                <a:spcPct val="100000"/>
              </a:lnSpc>
              <a:spcBef>
                <a:spcPts val="400"/>
              </a:spcBef>
              <a:spcAft>
                <a:spcPts val="600"/>
              </a:spcAft>
              <a:buClr>
                <a:srgbClr val="DC983B"/>
              </a:buClr>
              <a:buSzPct val="100000"/>
              <a:buFont typeface="Arial"/>
              <a:buChar char="•"/>
              <a:tabLst/>
              <a:defRPr/>
            </a:pPr>
            <a:r>
              <a:rPr kumimoji="0" lang="en-US" sz="1600" b="0" i="0" u="none" strike="noStrike" kern="1200" cap="none" spc="0" normalizeH="0" baseline="0" noProof="0" dirty="0">
                <a:ln>
                  <a:noFill/>
                </a:ln>
                <a:solidFill>
                  <a:srgbClr val="FFFFFF"/>
                </a:solidFill>
                <a:effectLst/>
                <a:uLnTx/>
                <a:uFillTx/>
                <a:latin typeface="Arial"/>
                <a:cs typeface="Arial"/>
                <a:sym typeface="Arial"/>
              </a:rPr>
              <a:t>PIK3CA and ESR1 WT</a:t>
            </a:r>
          </a:p>
        </p:txBody>
      </p:sp>
      <p:sp>
        <p:nvSpPr>
          <p:cNvPr id="4" name="Text Placeholder 21">
            <a:extLst>
              <a:ext uri="{FF2B5EF4-FFF2-40B4-BE49-F238E27FC236}">
                <a16:creationId xmlns:a16="http://schemas.microsoft.com/office/drawing/2014/main" id="{FC9EF64F-64D3-6A54-7E90-CE777396211F}"/>
              </a:ext>
            </a:extLst>
          </p:cNvPr>
          <p:cNvSpPr txBox="1">
            <a:spLocks/>
          </p:cNvSpPr>
          <p:nvPr/>
        </p:nvSpPr>
        <p:spPr>
          <a:xfrm>
            <a:off x="6128749" y="1539007"/>
            <a:ext cx="4464050" cy="284162"/>
          </a:xfrm>
          <a:prstGeom prst="rect">
            <a:avLst/>
          </a:prstGeom>
        </p:spPr>
        <p:txBody>
          <a:bodyPr vert="horz" lIns="91440" tIns="45720" rIns="91440" bIns="45720" rtlCol="0">
            <a:noAutofit/>
          </a:bodyPr>
          <a:lstStyle>
            <a:lvl1pPr marL="0" marR="0" indent="0" algn="l" defTabSz="694944" rtl="0" eaLnBrk="1" fontAlgn="auto" latinLnBrk="0" hangingPunct="1">
              <a:lnSpc>
                <a:spcPct val="100000"/>
              </a:lnSpc>
              <a:spcBef>
                <a:spcPts val="700"/>
              </a:spcBef>
              <a:spcAft>
                <a:spcPts val="600"/>
              </a:spcAft>
              <a:buClr>
                <a:srgbClr val="BCBCF7"/>
              </a:buClr>
              <a:buSzPct val="100000"/>
              <a:buFont typeface="Arial"/>
              <a:buNone/>
              <a:tabLst/>
              <a:defRPr kumimoji="0" lang="en-US" sz="1600" b="1" i="0" u="none" strike="noStrike" cap="none" spc="0" normalizeH="0" baseline="0">
                <a:ln>
                  <a:noFill/>
                </a:ln>
                <a:solidFill>
                  <a:srgbClr val="367BBE"/>
                </a:solidFill>
                <a:effectLst/>
                <a:uFillTx/>
                <a:latin typeface="Arial"/>
                <a:ea typeface="Arial"/>
                <a:cs typeface="Arial"/>
                <a:sym typeface="Arial"/>
              </a:defRPr>
            </a:lvl1pPr>
            <a:lvl2pPr marL="581025" marR="0" indent="-285750"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400" b="0" i="0" u="none" strike="noStrike" cap="none" spc="0" normalizeH="0" baseline="0" dirty="0" smtClean="0">
                <a:ln>
                  <a:noFill/>
                </a:ln>
                <a:solidFill>
                  <a:srgbClr val="FFFFFF"/>
                </a:solidFill>
                <a:effectLst/>
                <a:uFillTx/>
                <a:latin typeface="Arial"/>
                <a:ea typeface="Arial"/>
                <a:cs typeface="Arial"/>
                <a:sym typeface="Arial"/>
              </a:defRPr>
            </a:lvl2pPr>
            <a:lvl3pPr marL="806450" marR="0" indent="-225425" algn="l" defTabSz="914400" rtl="0" eaLnBrk="1" fontAlgn="auto" latinLnBrk="0" hangingPunct="1">
              <a:lnSpc>
                <a:spcPct val="100000"/>
              </a:lnSpc>
              <a:spcBef>
                <a:spcPts val="400"/>
              </a:spcBef>
              <a:spcAft>
                <a:spcPts val="600"/>
              </a:spcAft>
              <a:buClr>
                <a:srgbClr val="BCBCF7"/>
              </a:buClr>
              <a:buSzPct val="100000"/>
              <a:buFont typeface="Arial"/>
              <a:buChar char="•"/>
              <a:tabLst>
                <a:tab pos="450850" algn="l"/>
              </a:tabLst>
              <a:defRPr kumimoji="0" lang="en-US" sz="1200" b="0" i="0" u="none" strike="noStrike" cap="none" spc="0" normalizeH="0" baseline="0" dirty="0" smtClean="0">
                <a:ln>
                  <a:noFill/>
                </a:ln>
                <a:solidFill>
                  <a:srgbClr val="FFFFFF"/>
                </a:solidFill>
                <a:effectLst/>
                <a:uFillTx/>
                <a:latin typeface="Arial"/>
                <a:ea typeface="Arial"/>
                <a:cs typeface="Arial"/>
                <a:sym typeface="Arial"/>
              </a:defRPr>
            </a:lvl3pPr>
            <a:lvl4pPr marL="1031875" marR="0" indent="-225425"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100" b="0" i="0" u="none" strike="noStrike" cap="none" spc="0" normalizeH="0" baseline="0" dirty="0" smtClean="0">
                <a:ln>
                  <a:noFill/>
                </a:ln>
                <a:solidFill>
                  <a:srgbClr val="FFFFFF"/>
                </a:solidFill>
                <a:effectLst/>
                <a:uFillTx/>
                <a:latin typeface="Arial"/>
                <a:ea typeface="Arial"/>
                <a:cs typeface="Arial"/>
                <a:sym typeface="Arial"/>
              </a:defRPr>
            </a:lvl4pPr>
            <a:lvl5pPr marL="1150938" marR="0" indent="-177800"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100" b="0" i="0" u="none" strike="noStrike" cap="none" spc="0" normalizeH="0" baseline="0" dirty="0">
                <a:ln>
                  <a:noFill/>
                </a:ln>
                <a:solidFill>
                  <a:srgbClr val="FFFFFF"/>
                </a:solidFill>
                <a:effectLst/>
                <a:uFillTx/>
                <a:latin typeface="Arial"/>
                <a:ea typeface="Arial"/>
                <a:cs typeface="Arial"/>
                <a:sym typeface="Arial"/>
              </a:defRPr>
            </a:lvl5pPr>
            <a:lvl6pPr marL="26924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9pPr>
          </a:lstStyle>
          <a:p>
            <a:pPr marL="0" marR="0" lvl="0" indent="0" algn="l" defTabSz="694944" rtl="0" eaLnBrk="1" fontAlgn="auto" latinLnBrk="0" hangingPunct="1">
              <a:lnSpc>
                <a:spcPct val="100000"/>
              </a:lnSpc>
              <a:spcBef>
                <a:spcPts val="700"/>
              </a:spcBef>
              <a:spcAft>
                <a:spcPts val="600"/>
              </a:spcAft>
              <a:buClr>
                <a:srgbClr val="BCBCF7"/>
              </a:buClr>
              <a:buSzPct val="100000"/>
              <a:buFont typeface="Arial"/>
              <a:buNone/>
              <a:tabLst/>
              <a:defRPr/>
            </a:pPr>
            <a:r>
              <a:rPr kumimoji="0" lang="en-US" sz="1600" b="1" i="0" u="none" strike="noStrike" kern="0" cap="none" spc="0" normalizeH="0" baseline="0" noProof="0" dirty="0">
                <a:ln>
                  <a:noFill/>
                </a:ln>
                <a:solidFill>
                  <a:srgbClr val="367BBE"/>
                </a:solidFill>
                <a:effectLst/>
                <a:uLnTx/>
                <a:uFillTx/>
                <a:latin typeface="Arial"/>
                <a:cs typeface="Arial"/>
                <a:sym typeface="Arial"/>
              </a:rPr>
              <a:t>Progression</a:t>
            </a:r>
          </a:p>
        </p:txBody>
      </p:sp>
      <p:sp>
        <p:nvSpPr>
          <p:cNvPr id="5" name="Content Placeholder 25">
            <a:extLst>
              <a:ext uri="{FF2B5EF4-FFF2-40B4-BE49-F238E27FC236}">
                <a16:creationId xmlns:a16="http://schemas.microsoft.com/office/drawing/2014/main" id="{524F01BC-68FF-2FEC-CBF9-093A90F9979E}"/>
              </a:ext>
            </a:extLst>
          </p:cNvPr>
          <p:cNvSpPr txBox="1">
            <a:spLocks/>
          </p:cNvSpPr>
          <p:nvPr/>
        </p:nvSpPr>
        <p:spPr>
          <a:xfrm>
            <a:off x="6138273" y="1824590"/>
            <a:ext cx="4943535" cy="3076183"/>
          </a:xfrm>
          <a:prstGeom prst="rect">
            <a:avLst/>
          </a:prstGeom>
        </p:spPr>
        <p:txBody>
          <a:bodyPr vert="horz" lIns="91440" tIns="45720" rIns="91440" bIns="45720" rtlCol="0">
            <a:normAutofit/>
          </a:bodyPr>
          <a:lstStyle>
            <a:lvl1pPr marL="295275" marR="0" indent="-295275"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600" b="0" i="0" u="none" strike="noStrike" cap="none" spc="0" normalizeH="0" baseline="0">
                <a:ln>
                  <a:noFill/>
                </a:ln>
                <a:solidFill>
                  <a:srgbClr val="FFFFFF"/>
                </a:solidFill>
                <a:effectLst/>
                <a:uFillTx/>
                <a:latin typeface="Arial"/>
                <a:ea typeface="Arial"/>
                <a:cs typeface="Arial"/>
                <a:sym typeface="Arial"/>
              </a:defRPr>
            </a:lvl1pPr>
            <a:lvl2pPr marL="581025" marR="0" indent="-285750"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400" b="0" i="0" u="none" strike="noStrike" cap="none" spc="0" normalizeH="0" baseline="0">
                <a:ln>
                  <a:noFill/>
                </a:ln>
                <a:solidFill>
                  <a:srgbClr val="FFFFFF"/>
                </a:solidFill>
                <a:effectLst/>
                <a:uFillTx/>
                <a:latin typeface="Arial"/>
                <a:ea typeface="Arial"/>
                <a:cs typeface="Arial"/>
                <a:sym typeface="Arial"/>
              </a:defRPr>
            </a:lvl2pPr>
            <a:lvl3pPr marL="806450" marR="0" indent="-225425" algn="l" defTabSz="914400" rtl="0" eaLnBrk="1" fontAlgn="auto" latinLnBrk="0" hangingPunct="1">
              <a:lnSpc>
                <a:spcPct val="100000"/>
              </a:lnSpc>
              <a:spcBef>
                <a:spcPts val="400"/>
              </a:spcBef>
              <a:spcAft>
                <a:spcPts val="600"/>
              </a:spcAft>
              <a:buClr>
                <a:srgbClr val="DC983B"/>
              </a:buClr>
              <a:buSzPct val="100000"/>
              <a:buFont typeface="Arial"/>
              <a:buChar char="•"/>
              <a:tabLst>
                <a:tab pos="450850" algn="l"/>
              </a:tabLst>
              <a:defRPr kumimoji="0" lang="en-US" sz="1200" b="0" i="0" u="none" strike="noStrike" cap="none" spc="0" normalizeH="0" baseline="0">
                <a:ln>
                  <a:noFill/>
                </a:ln>
                <a:solidFill>
                  <a:srgbClr val="FFFFFF"/>
                </a:solidFill>
                <a:effectLst/>
                <a:uFillTx/>
                <a:latin typeface="Arial"/>
                <a:ea typeface="Arial"/>
                <a:cs typeface="Arial"/>
                <a:sym typeface="Arial"/>
              </a:defRPr>
            </a:lvl3pPr>
            <a:lvl4pPr marL="1031875" marR="0" indent="-225425"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100" b="0" i="0" u="none" strike="noStrike" cap="none" spc="0" normalizeH="0" baseline="0">
                <a:ln>
                  <a:noFill/>
                </a:ln>
                <a:solidFill>
                  <a:srgbClr val="FFFFFF"/>
                </a:solidFill>
                <a:effectLst/>
                <a:uFillTx/>
                <a:latin typeface="Arial"/>
                <a:ea typeface="Arial"/>
                <a:cs typeface="Arial"/>
                <a:sym typeface="Arial"/>
              </a:defRPr>
            </a:lvl4pPr>
            <a:lvl5pPr marL="1150938" marR="0" indent="-177800"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100" b="0" i="0" u="none" strike="noStrike" cap="none" spc="0" normalizeH="0" baseline="0">
                <a:ln>
                  <a:noFill/>
                </a:ln>
                <a:solidFill>
                  <a:srgbClr val="FFFFFF"/>
                </a:solidFill>
                <a:effectLst/>
                <a:uFillTx/>
                <a:latin typeface="Arial"/>
                <a:ea typeface="Arial"/>
                <a:cs typeface="Arial"/>
                <a:sym typeface="Arial"/>
              </a:defRPr>
            </a:lvl5pPr>
            <a:lvl6pPr marL="26924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9pPr>
          </a:lstStyle>
          <a:p>
            <a:pPr marL="295275" marR="0" lvl="0" indent="-295275" algn="l" defTabSz="914400" rtl="0" eaLnBrk="1" fontAlgn="auto" latinLnBrk="0" hangingPunct="1">
              <a:lnSpc>
                <a:spcPct val="100000"/>
              </a:lnSpc>
              <a:spcBef>
                <a:spcPts val="400"/>
              </a:spcBef>
              <a:spcAft>
                <a:spcPts val="600"/>
              </a:spcAft>
              <a:buClr>
                <a:srgbClr val="DC983B"/>
              </a:buClr>
              <a:buSzPct val="100000"/>
              <a:buFont typeface="Arial"/>
              <a:buChar char="•"/>
              <a:tabLst/>
              <a:defRPr/>
            </a:pPr>
            <a:r>
              <a:rPr kumimoji="0" lang="en-US" sz="1600" b="0" i="0" u="none" strike="noStrike" kern="1200" cap="none" spc="0" normalizeH="0" baseline="0" noProof="0" dirty="0">
                <a:ln>
                  <a:noFill/>
                </a:ln>
                <a:solidFill>
                  <a:srgbClr val="FFFFFF"/>
                </a:solidFill>
                <a:effectLst/>
                <a:uLnTx/>
                <a:uFillTx/>
                <a:latin typeface="Arial"/>
                <a:cs typeface="Arial"/>
                <a:sym typeface="Arial"/>
              </a:rPr>
              <a:t>Patient started T-</a:t>
            </a:r>
            <a:r>
              <a:rPr kumimoji="0" lang="en-US" sz="1600" b="0" i="0" u="none" strike="noStrike" kern="1200" cap="none" spc="0" normalizeH="0" baseline="0" noProof="0" dirty="0" err="1">
                <a:ln>
                  <a:noFill/>
                </a:ln>
                <a:solidFill>
                  <a:srgbClr val="FFFFFF"/>
                </a:solidFill>
                <a:effectLst/>
                <a:uLnTx/>
                <a:uFillTx/>
                <a:latin typeface="Arial"/>
                <a:cs typeface="Arial"/>
                <a:sym typeface="Arial"/>
              </a:rPr>
              <a:t>DXd</a:t>
            </a:r>
            <a:endParaRPr kumimoji="0" lang="en-US" sz="1600" b="0" i="0" u="none" strike="noStrike" kern="1200" cap="none" spc="0" normalizeH="0" baseline="0" noProof="0" dirty="0">
              <a:ln>
                <a:noFill/>
              </a:ln>
              <a:solidFill>
                <a:srgbClr val="FFFFFF"/>
              </a:solidFill>
              <a:effectLst/>
              <a:uLnTx/>
              <a:uFillTx/>
              <a:latin typeface="Arial"/>
              <a:cs typeface="Arial"/>
              <a:sym typeface="Arial"/>
            </a:endParaRPr>
          </a:p>
          <a:p>
            <a:pPr marL="295275" marR="0" lvl="0" indent="-295275" algn="l" defTabSz="914400" rtl="0" eaLnBrk="1" fontAlgn="auto" latinLnBrk="0" hangingPunct="1">
              <a:lnSpc>
                <a:spcPct val="100000"/>
              </a:lnSpc>
              <a:spcBef>
                <a:spcPts val="400"/>
              </a:spcBef>
              <a:spcAft>
                <a:spcPts val="600"/>
              </a:spcAft>
              <a:buClr>
                <a:srgbClr val="DC983B"/>
              </a:buClr>
              <a:buSzPct val="100000"/>
              <a:buFont typeface="Arial"/>
              <a:buChar char="•"/>
              <a:tabLst/>
              <a:defRPr/>
            </a:pPr>
            <a:r>
              <a:rPr kumimoji="0" lang="en-US" sz="1600" b="0" i="0" u="none" strike="noStrike" kern="1200" cap="none" spc="0" normalizeH="0" baseline="0" noProof="0" dirty="0">
                <a:ln>
                  <a:noFill/>
                </a:ln>
                <a:solidFill>
                  <a:srgbClr val="FFFFFF"/>
                </a:solidFill>
                <a:effectLst/>
                <a:uLnTx/>
                <a:uFillTx/>
                <a:latin typeface="Arial"/>
                <a:cs typeface="Arial"/>
                <a:sym typeface="Arial"/>
              </a:rPr>
              <a:t>4 months after treatment developed symptomatic drug-related pneumonitis (grade 2)</a:t>
            </a:r>
          </a:p>
          <a:p>
            <a:pPr marL="295275" marR="0" lvl="0" indent="-295275" algn="l" defTabSz="914400" rtl="0" eaLnBrk="1" fontAlgn="auto" latinLnBrk="0" hangingPunct="1">
              <a:lnSpc>
                <a:spcPct val="100000"/>
              </a:lnSpc>
              <a:spcBef>
                <a:spcPts val="400"/>
              </a:spcBef>
              <a:spcAft>
                <a:spcPts val="600"/>
              </a:spcAft>
              <a:buClr>
                <a:srgbClr val="DC983B"/>
              </a:buClr>
              <a:buSzPct val="100000"/>
              <a:buFont typeface="Arial"/>
              <a:buChar char="•"/>
              <a:tabLst/>
              <a:defRPr/>
            </a:pPr>
            <a:r>
              <a:rPr kumimoji="0" lang="en-US" sz="1600" b="0" i="0" u="none" strike="noStrike" kern="1200" cap="none" spc="0" normalizeH="0" baseline="0" noProof="0" dirty="0">
                <a:ln>
                  <a:noFill/>
                </a:ln>
                <a:solidFill>
                  <a:srgbClr val="FFFFFF"/>
                </a:solidFill>
                <a:effectLst/>
                <a:uLnTx/>
                <a:uFillTx/>
                <a:latin typeface="Arial"/>
                <a:cs typeface="Arial"/>
                <a:sym typeface="Arial"/>
              </a:rPr>
              <a:t>T-</a:t>
            </a:r>
            <a:r>
              <a:rPr kumimoji="0" lang="en-US" sz="1600" b="0" i="0" u="none" strike="noStrike" kern="1200" cap="none" spc="0" normalizeH="0" baseline="0" noProof="0" dirty="0" err="1">
                <a:ln>
                  <a:noFill/>
                </a:ln>
                <a:solidFill>
                  <a:srgbClr val="FFFFFF"/>
                </a:solidFill>
                <a:effectLst/>
                <a:uLnTx/>
                <a:uFillTx/>
                <a:latin typeface="Arial"/>
                <a:cs typeface="Arial"/>
                <a:sym typeface="Arial"/>
              </a:rPr>
              <a:t>DXd</a:t>
            </a:r>
            <a:r>
              <a:rPr kumimoji="0" lang="en-US" sz="1600" b="0" i="0" u="none" strike="noStrike" kern="1200" cap="none" spc="0" normalizeH="0" baseline="0" noProof="0" dirty="0">
                <a:ln>
                  <a:noFill/>
                </a:ln>
                <a:solidFill>
                  <a:srgbClr val="FFFFFF"/>
                </a:solidFill>
                <a:effectLst/>
                <a:uLnTx/>
                <a:uFillTx/>
                <a:latin typeface="Arial"/>
                <a:cs typeface="Arial"/>
                <a:sym typeface="Arial"/>
              </a:rPr>
              <a:t> was discontinued</a:t>
            </a:r>
          </a:p>
          <a:p>
            <a:pPr marL="295275" marR="0" lvl="0" indent="-295275" algn="l" defTabSz="914400" rtl="0" eaLnBrk="1" fontAlgn="auto" latinLnBrk="0" hangingPunct="1">
              <a:lnSpc>
                <a:spcPct val="100000"/>
              </a:lnSpc>
              <a:spcBef>
                <a:spcPts val="400"/>
              </a:spcBef>
              <a:spcAft>
                <a:spcPts val="600"/>
              </a:spcAft>
              <a:buClr>
                <a:srgbClr val="DC983B"/>
              </a:buClr>
              <a:buSzPct val="100000"/>
              <a:buFont typeface="Arial"/>
              <a:buChar char="•"/>
              <a:tabLst/>
              <a:defRPr/>
            </a:pPr>
            <a:endParaRPr kumimoji="0" lang="en-US" sz="1600" b="0" i="0" u="none" strike="noStrike" kern="1200" cap="none" spc="0" normalizeH="0" baseline="0" noProof="0" dirty="0">
              <a:ln>
                <a:noFill/>
              </a:ln>
              <a:solidFill>
                <a:srgbClr val="FFFFFF"/>
              </a:solidFill>
              <a:effectLst/>
              <a:uLnTx/>
              <a:uFillTx/>
              <a:latin typeface="Arial"/>
              <a:cs typeface="Arial"/>
              <a:sym typeface="Arial"/>
            </a:endParaRPr>
          </a:p>
          <a:p>
            <a:r>
              <a:rPr lang="en-US" dirty="0"/>
              <a:t>Patient started SG</a:t>
            </a:r>
          </a:p>
          <a:p>
            <a:r>
              <a:rPr lang="en-US" dirty="0"/>
              <a:t>On C2D1 presents with ANC = 800</a:t>
            </a:r>
          </a:p>
          <a:p>
            <a:pPr marL="295275" marR="0" lvl="0" indent="-295275" algn="l" defTabSz="914400" rtl="0" eaLnBrk="1" fontAlgn="auto" latinLnBrk="0" hangingPunct="1">
              <a:lnSpc>
                <a:spcPct val="100000"/>
              </a:lnSpc>
              <a:spcBef>
                <a:spcPts val="400"/>
              </a:spcBef>
              <a:spcAft>
                <a:spcPts val="600"/>
              </a:spcAft>
              <a:buClr>
                <a:srgbClr val="DC983B"/>
              </a:buClr>
              <a:buSzPct val="100000"/>
              <a:buFont typeface="Arial"/>
              <a:buChar char="•"/>
              <a:tabLst/>
              <a:defRPr/>
            </a:pPr>
            <a:endParaRPr kumimoji="0" lang="en-US" sz="1600" b="0" i="0" u="none" strike="noStrike" kern="120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78663587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4408140" y="2057400"/>
            <a:ext cx="3898943" cy="3152054"/>
            <a:chOff x="2517168" y="-64535"/>
            <a:chExt cx="8231658" cy="6878052"/>
          </a:xfrm>
        </p:grpSpPr>
        <p:sp>
          <p:nvSpPr>
            <p:cNvPr id="4" name="楕円 3"/>
            <p:cNvSpPr/>
            <p:nvPr/>
          </p:nvSpPr>
          <p:spPr>
            <a:xfrm>
              <a:off x="2517168" y="1188504"/>
              <a:ext cx="8231658" cy="562501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5" name="楕円 4"/>
            <p:cNvSpPr/>
            <p:nvPr/>
          </p:nvSpPr>
          <p:spPr>
            <a:xfrm>
              <a:off x="7626731" y="1776063"/>
              <a:ext cx="1828799" cy="163359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pic>
          <p:nvPicPr>
            <p:cNvPr id="8" name="図 7"/>
            <p:cNvPicPr>
              <a:picLocks noChangeAspect="1"/>
            </p:cNvPicPr>
            <p:nvPr/>
          </p:nvPicPr>
          <p:blipFill>
            <a:blip r:embed="rId3"/>
            <a:stretch>
              <a:fillRect/>
            </a:stretch>
          </p:blipFill>
          <p:spPr>
            <a:xfrm rot="12312822">
              <a:off x="6351992" y="-64535"/>
              <a:ext cx="925168" cy="833247"/>
            </a:xfrm>
            <a:prstGeom prst="rect">
              <a:avLst/>
            </a:prstGeom>
          </p:spPr>
        </p:pic>
        <p:pic>
          <p:nvPicPr>
            <p:cNvPr id="9" name="図 8"/>
            <p:cNvPicPr>
              <a:picLocks noChangeAspect="1"/>
            </p:cNvPicPr>
            <p:nvPr/>
          </p:nvPicPr>
          <p:blipFill>
            <a:blip r:embed="rId3"/>
            <a:stretch>
              <a:fillRect/>
            </a:stretch>
          </p:blipFill>
          <p:spPr>
            <a:xfrm rot="3900000">
              <a:off x="4126544" y="265685"/>
              <a:ext cx="925168" cy="833247"/>
            </a:xfrm>
            <a:prstGeom prst="rect">
              <a:avLst/>
            </a:prstGeom>
          </p:spPr>
        </p:pic>
        <p:sp>
          <p:nvSpPr>
            <p:cNvPr id="12" name="楕円 11"/>
            <p:cNvSpPr/>
            <p:nvPr/>
          </p:nvSpPr>
          <p:spPr>
            <a:xfrm>
              <a:off x="2648092" y="1294417"/>
              <a:ext cx="7962347" cy="536946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3" name="楕円 12"/>
            <p:cNvSpPr/>
            <p:nvPr/>
          </p:nvSpPr>
          <p:spPr>
            <a:xfrm>
              <a:off x="7533112" y="1692437"/>
              <a:ext cx="2016035" cy="180084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1" name="フリーフォーム: 図形 10"/>
            <p:cNvSpPr/>
            <p:nvPr/>
          </p:nvSpPr>
          <p:spPr>
            <a:xfrm rot="2698438">
              <a:off x="7804991" y="2888103"/>
              <a:ext cx="269545" cy="519808"/>
            </a:xfrm>
            <a:custGeom>
              <a:avLst/>
              <a:gdLst>
                <a:gd name="connsiteX0" fmla="*/ 429992 w 642708"/>
                <a:gd name="connsiteY0" fmla="*/ 1072737 h 1075846"/>
                <a:gd name="connsiteX1" fmla="*/ 39574 w 642708"/>
                <a:gd name="connsiteY1" fmla="*/ 805609 h 1075846"/>
                <a:gd name="connsiteX2" fmla="*/ 19026 w 642708"/>
                <a:gd name="connsiteY2" fmla="*/ 456288 h 1075846"/>
                <a:gd name="connsiteX3" fmla="*/ 90945 w 642708"/>
                <a:gd name="connsiteY3" fmla="*/ 14499 h 1075846"/>
                <a:gd name="connsiteX4" fmla="*/ 501911 w 642708"/>
                <a:gd name="connsiteY4" fmla="*/ 137789 h 1075846"/>
                <a:gd name="connsiteX5" fmla="*/ 553282 w 642708"/>
                <a:gd name="connsiteY5" fmla="*/ 446014 h 1075846"/>
                <a:gd name="connsiteX6" fmla="*/ 625201 w 642708"/>
                <a:gd name="connsiteY6" fmla="*/ 723416 h 1075846"/>
                <a:gd name="connsiteX7" fmla="*/ 625201 w 642708"/>
                <a:gd name="connsiteY7" fmla="*/ 939173 h 1075846"/>
                <a:gd name="connsiteX8" fmla="*/ 429992 w 642708"/>
                <a:gd name="connsiteY8" fmla="*/ 1072737 h 107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708" h="1075846">
                  <a:moveTo>
                    <a:pt x="429992" y="1072737"/>
                  </a:moveTo>
                  <a:cubicBezTo>
                    <a:pt x="332388" y="1050476"/>
                    <a:pt x="108068" y="908351"/>
                    <a:pt x="39574" y="805609"/>
                  </a:cubicBezTo>
                  <a:cubicBezTo>
                    <a:pt x="-28920" y="702867"/>
                    <a:pt x="10464" y="588140"/>
                    <a:pt x="19026" y="456288"/>
                  </a:cubicBezTo>
                  <a:cubicBezTo>
                    <a:pt x="27588" y="324436"/>
                    <a:pt x="10464" y="67582"/>
                    <a:pt x="90945" y="14499"/>
                  </a:cubicBezTo>
                  <a:cubicBezTo>
                    <a:pt x="171426" y="-38584"/>
                    <a:pt x="424855" y="65870"/>
                    <a:pt x="501911" y="137789"/>
                  </a:cubicBezTo>
                  <a:cubicBezTo>
                    <a:pt x="578967" y="209708"/>
                    <a:pt x="532734" y="348410"/>
                    <a:pt x="553282" y="446014"/>
                  </a:cubicBezTo>
                  <a:cubicBezTo>
                    <a:pt x="573830" y="543618"/>
                    <a:pt x="613215" y="641223"/>
                    <a:pt x="625201" y="723416"/>
                  </a:cubicBezTo>
                  <a:cubicBezTo>
                    <a:pt x="637187" y="805609"/>
                    <a:pt x="657736" y="886090"/>
                    <a:pt x="625201" y="939173"/>
                  </a:cubicBezTo>
                  <a:cubicBezTo>
                    <a:pt x="592666" y="992256"/>
                    <a:pt x="527596" y="1094998"/>
                    <a:pt x="429992" y="1072737"/>
                  </a:cubicBezTo>
                  <a:close/>
                </a:path>
              </a:pathLst>
            </a:custGeom>
            <a:gradFill flip="none" rotWithShape="1">
              <a:gsLst>
                <a:gs pos="0">
                  <a:srgbClr val="E747DF">
                    <a:tint val="66000"/>
                    <a:satMod val="160000"/>
                  </a:srgbClr>
                </a:gs>
                <a:gs pos="50000">
                  <a:srgbClr val="E747DF">
                    <a:tint val="44500"/>
                    <a:satMod val="160000"/>
                  </a:srgbClr>
                </a:gs>
                <a:gs pos="100000">
                  <a:srgbClr val="E747DF">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pic>
          <p:nvPicPr>
            <p:cNvPr id="10" name="図 9"/>
            <p:cNvPicPr>
              <a:picLocks noChangeAspect="1"/>
            </p:cNvPicPr>
            <p:nvPr/>
          </p:nvPicPr>
          <p:blipFill>
            <a:blip r:embed="rId3"/>
            <a:stretch>
              <a:fillRect/>
            </a:stretch>
          </p:blipFill>
          <p:spPr>
            <a:xfrm rot="13200000">
              <a:off x="8107924" y="2068352"/>
              <a:ext cx="925168" cy="833247"/>
            </a:xfrm>
            <a:prstGeom prst="rect">
              <a:avLst/>
            </a:prstGeom>
          </p:spPr>
        </p:pic>
        <p:grpSp>
          <p:nvGrpSpPr>
            <p:cNvPr id="22" name="グループ化 21"/>
            <p:cNvGrpSpPr/>
            <p:nvPr/>
          </p:nvGrpSpPr>
          <p:grpSpPr>
            <a:xfrm>
              <a:off x="7799010" y="4136268"/>
              <a:ext cx="1896592" cy="1694147"/>
              <a:chOff x="6946882" y="4356182"/>
              <a:chExt cx="1896592" cy="1694147"/>
            </a:xfrm>
          </p:grpSpPr>
          <p:sp>
            <p:nvSpPr>
              <p:cNvPr id="20" name="楕円 19"/>
              <p:cNvSpPr/>
              <p:nvPr/>
            </p:nvSpPr>
            <p:spPr>
              <a:xfrm>
                <a:off x="7029408" y="4429897"/>
                <a:ext cx="1720447" cy="153680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21" name="楕円 20"/>
              <p:cNvSpPr/>
              <p:nvPr/>
            </p:nvSpPr>
            <p:spPr>
              <a:xfrm>
                <a:off x="6946882" y="4356182"/>
                <a:ext cx="1896592" cy="169414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23" name="グループ化 22"/>
            <p:cNvGrpSpPr/>
            <p:nvPr/>
          </p:nvGrpSpPr>
          <p:grpSpPr>
            <a:xfrm>
              <a:off x="5437296" y="4520395"/>
              <a:ext cx="2016035" cy="1800841"/>
              <a:chOff x="6774603" y="4124672"/>
              <a:chExt cx="2016035" cy="1800841"/>
            </a:xfrm>
          </p:grpSpPr>
          <p:sp>
            <p:nvSpPr>
              <p:cNvPr id="24" name="楕円 23"/>
              <p:cNvSpPr/>
              <p:nvPr/>
            </p:nvSpPr>
            <p:spPr>
              <a:xfrm>
                <a:off x="6868222" y="4208298"/>
                <a:ext cx="1828799" cy="1633591"/>
              </a:xfrm>
              <a:prstGeom prst="ellipse">
                <a:avLst/>
              </a:prstGeom>
              <a:solidFill>
                <a:schemeClr val="bg2"/>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25" name="楕円 24"/>
              <p:cNvSpPr/>
              <p:nvPr/>
            </p:nvSpPr>
            <p:spPr>
              <a:xfrm>
                <a:off x="6774603" y="4124672"/>
                <a:ext cx="2016035" cy="180084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sp>
          <p:nvSpPr>
            <p:cNvPr id="28" name="楕円 27"/>
            <p:cNvSpPr/>
            <p:nvPr/>
          </p:nvSpPr>
          <p:spPr>
            <a:xfrm>
              <a:off x="4292395" y="2263018"/>
              <a:ext cx="2420281" cy="2052635"/>
            </a:xfrm>
            <a:prstGeom prst="ellipse">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37" name="楕円 36"/>
            <p:cNvSpPr/>
            <p:nvPr/>
          </p:nvSpPr>
          <p:spPr>
            <a:xfrm>
              <a:off x="2766541" y="3493443"/>
              <a:ext cx="441477" cy="6427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39" name="円弧 38"/>
            <p:cNvSpPr/>
            <p:nvPr/>
          </p:nvSpPr>
          <p:spPr>
            <a:xfrm rot="10800000">
              <a:off x="3006141" y="2966083"/>
              <a:ext cx="3850019" cy="2558622"/>
            </a:xfrm>
            <a:prstGeom prst="arc">
              <a:avLst>
                <a:gd name="adj1" fmla="val 18474078"/>
                <a:gd name="adj2" fmla="val 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42" name="円弧 41"/>
            <p:cNvSpPr/>
            <p:nvPr/>
          </p:nvSpPr>
          <p:spPr>
            <a:xfrm rot="13200000">
              <a:off x="3270818" y="1369210"/>
              <a:ext cx="2950437" cy="4248136"/>
            </a:xfrm>
            <a:prstGeom prst="arc">
              <a:avLst>
                <a:gd name="adj1" fmla="val 19401305"/>
                <a:gd name="adj2" fmla="val 1954439"/>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43" name="円弧 42"/>
            <p:cNvSpPr/>
            <p:nvPr/>
          </p:nvSpPr>
          <p:spPr>
            <a:xfrm rot="14700000">
              <a:off x="3576886" y="1568084"/>
              <a:ext cx="2950437" cy="4248136"/>
            </a:xfrm>
            <a:prstGeom prst="arc">
              <a:avLst>
                <a:gd name="adj1" fmla="val 18151206"/>
                <a:gd name="adj2" fmla="val 65851"/>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44" name="円弧 43"/>
            <p:cNvSpPr/>
            <p:nvPr/>
          </p:nvSpPr>
          <p:spPr>
            <a:xfrm rot="14700000">
              <a:off x="3535810" y="1204771"/>
              <a:ext cx="2950437" cy="4248136"/>
            </a:xfrm>
            <a:prstGeom prst="arc">
              <a:avLst>
                <a:gd name="adj1" fmla="val 14017393"/>
                <a:gd name="adj2" fmla="val 16104782"/>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45" name="円弧 44"/>
            <p:cNvSpPr/>
            <p:nvPr/>
          </p:nvSpPr>
          <p:spPr>
            <a:xfrm rot="14700000">
              <a:off x="3455931" y="846795"/>
              <a:ext cx="2950437" cy="4248136"/>
            </a:xfrm>
            <a:prstGeom prst="arc">
              <a:avLst>
                <a:gd name="adj1" fmla="val 13438190"/>
                <a:gd name="adj2" fmla="val 15507329"/>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48" name="星: 8 pt 47"/>
            <p:cNvSpPr/>
            <p:nvPr/>
          </p:nvSpPr>
          <p:spPr>
            <a:xfrm>
              <a:off x="3814708" y="4676968"/>
              <a:ext cx="281426" cy="281426"/>
            </a:xfrm>
            <a:prstGeom prst="star8">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49" name="円弧 48"/>
            <p:cNvSpPr/>
            <p:nvPr/>
          </p:nvSpPr>
          <p:spPr>
            <a:xfrm rot="14700000">
              <a:off x="3545456" y="624062"/>
              <a:ext cx="2950437" cy="4248136"/>
            </a:xfrm>
            <a:prstGeom prst="arc">
              <a:avLst>
                <a:gd name="adj1" fmla="val 16619706"/>
                <a:gd name="adj2" fmla="val 1725835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50" name="円弧 49"/>
            <p:cNvSpPr/>
            <p:nvPr/>
          </p:nvSpPr>
          <p:spPr>
            <a:xfrm rot="14700000">
              <a:off x="3442191" y="1857052"/>
              <a:ext cx="2950437" cy="4248136"/>
            </a:xfrm>
            <a:prstGeom prst="arc">
              <a:avLst>
                <a:gd name="adj1" fmla="val 16619706"/>
                <a:gd name="adj2" fmla="val 1725835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pic>
          <p:nvPicPr>
            <p:cNvPr id="51" name="図 50"/>
            <p:cNvPicPr>
              <a:picLocks noChangeAspect="1"/>
            </p:cNvPicPr>
            <p:nvPr/>
          </p:nvPicPr>
          <p:blipFill>
            <a:blip r:embed="rId3"/>
            <a:stretch>
              <a:fillRect/>
            </a:stretch>
          </p:blipFill>
          <p:spPr>
            <a:xfrm rot="1800000">
              <a:off x="8832571" y="4598172"/>
              <a:ext cx="541296" cy="487515"/>
            </a:xfrm>
            <a:prstGeom prst="rect">
              <a:avLst/>
            </a:prstGeom>
          </p:spPr>
        </p:pic>
        <p:sp>
          <p:nvSpPr>
            <p:cNvPr id="52" name="フリーフォーム: 図形 51"/>
            <p:cNvSpPr/>
            <p:nvPr/>
          </p:nvSpPr>
          <p:spPr>
            <a:xfrm rot="575599">
              <a:off x="8051728" y="4702337"/>
              <a:ext cx="204496" cy="380921"/>
            </a:xfrm>
            <a:custGeom>
              <a:avLst/>
              <a:gdLst>
                <a:gd name="connsiteX0" fmla="*/ 429992 w 642708"/>
                <a:gd name="connsiteY0" fmla="*/ 1072737 h 1075846"/>
                <a:gd name="connsiteX1" fmla="*/ 39574 w 642708"/>
                <a:gd name="connsiteY1" fmla="*/ 805609 h 1075846"/>
                <a:gd name="connsiteX2" fmla="*/ 19026 w 642708"/>
                <a:gd name="connsiteY2" fmla="*/ 456288 h 1075846"/>
                <a:gd name="connsiteX3" fmla="*/ 90945 w 642708"/>
                <a:gd name="connsiteY3" fmla="*/ 14499 h 1075846"/>
                <a:gd name="connsiteX4" fmla="*/ 501911 w 642708"/>
                <a:gd name="connsiteY4" fmla="*/ 137789 h 1075846"/>
                <a:gd name="connsiteX5" fmla="*/ 553282 w 642708"/>
                <a:gd name="connsiteY5" fmla="*/ 446014 h 1075846"/>
                <a:gd name="connsiteX6" fmla="*/ 625201 w 642708"/>
                <a:gd name="connsiteY6" fmla="*/ 723416 h 1075846"/>
                <a:gd name="connsiteX7" fmla="*/ 625201 w 642708"/>
                <a:gd name="connsiteY7" fmla="*/ 939173 h 1075846"/>
                <a:gd name="connsiteX8" fmla="*/ 429992 w 642708"/>
                <a:gd name="connsiteY8" fmla="*/ 1072737 h 107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708" h="1075846">
                  <a:moveTo>
                    <a:pt x="429992" y="1072737"/>
                  </a:moveTo>
                  <a:cubicBezTo>
                    <a:pt x="332388" y="1050476"/>
                    <a:pt x="108068" y="908351"/>
                    <a:pt x="39574" y="805609"/>
                  </a:cubicBezTo>
                  <a:cubicBezTo>
                    <a:pt x="-28920" y="702867"/>
                    <a:pt x="10464" y="588140"/>
                    <a:pt x="19026" y="456288"/>
                  </a:cubicBezTo>
                  <a:cubicBezTo>
                    <a:pt x="27588" y="324436"/>
                    <a:pt x="10464" y="67582"/>
                    <a:pt x="90945" y="14499"/>
                  </a:cubicBezTo>
                  <a:cubicBezTo>
                    <a:pt x="171426" y="-38584"/>
                    <a:pt x="424855" y="65870"/>
                    <a:pt x="501911" y="137789"/>
                  </a:cubicBezTo>
                  <a:cubicBezTo>
                    <a:pt x="578967" y="209708"/>
                    <a:pt x="532734" y="348410"/>
                    <a:pt x="553282" y="446014"/>
                  </a:cubicBezTo>
                  <a:cubicBezTo>
                    <a:pt x="573830" y="543618"/>
                    <a:pt x="613215" y="641223"/>
                    <a:pt x="625201" y="723416"/>
                  </a:cubicBezTo>
                  <a:cubicBezTo>
                    <a:pt x="637187" y="805609"/>
                    <a:pt x="657736" y="886090"/>
                    <a:pt x="625201" y="939173"/>
                  </a:cubicBezTo>
                  <a:cubicBezTo>
                    <a:pt x="592666" y="992256"/>
                    <a:pt x="527596" y="1094998"/>
                    <a:pt x="429992" y="1072737"/>
                  </a:cubicBezTo>
                  <a:close/>
                </a:path>
              </a:pathLst>
            </a:custGeom>
            <a:gradFill flip="none" rotWithShape="1">
              <a:gsLst>
                <a:gs pos="0">
                  <a:srgbClr val="E747DF">
                    <a:tint val="66000"/>
                    <a:satMod val="160000"/>
                  </a:srgbClr>
                </a:gs>
                <a:gs pos="50000">
                  <a:srgbClr val="E747DF">
                    <a:tint val="44500"/>
                    <a:satMod val="160000"/>
                  </a:srgbClr>
                </a:gs>
                <a:gs pos="100000">
                  <a:srgbClr val="E747DF">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pic>
          <p:nvPicPr>
            <p:cNvPr id="53" name="図 52"/>
            <p:cNvPicPr>
              <a:picLocks noChangeAspect="1"/>
            </p:cNvPicPr>
            <p:nvPr/>
          </p:nvPicPr>
          <p:blipFill>
            <a:blip r:embed="rId3"/>
            <a:stretch>
              <a:fillRect/>
            </a:stretch>
          </p:blipFill>
          <p:spPr>
            <a:xfrm rot="20400000">
              <a:off x="8284447" y="5065305"/>
              <a:ext cx="541296" cy="487515"/>
            </a:xfrm>
            <a:prstGeom prst="rect">
              <a:avLst/>
            </a:prstGeom>
          </p:spPr>
        </p:pic>
        <p:sp>
          <p:nvSpPr>
            <p:cNvPr id="54" name="楕円 53"/>
            <p:cNvSpPr/>
            <p:nvPr/>
          </p:nvSpPr>
          <p:spPr>
            <a:xfrm rot="1800000">
              <a:off x="8648412" y="1689446"/>
              <a:ext cx="933697" cy="3814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nvGrpSpPr>
            <p:cNvPr id="38" name="グループ化 37"/>
            <p:cNvGrpSpPr/>
            <p:nvPr/>
          </p:nvGrpSpPr>
          <p:grpSpPr>
            <a:xfrm>
              <a:off x="4434265" y="3127279"/>
              <a:ext cx="2113362" cy="285342"/>
              <a:chOff x="4249505" y="5998441"/>
              <a:chExt cx="4404295" cy="562133"/>
            </a:xfrm>
          </p:grpSpPr>
          <p:sp>
            <p:nvSpPr>
              <p:cNvPr id="40" name="フリーフォーム: 図形 39"/>
              <p:cNvSpPr/>
              <p:nvPr/>
            </p:nvSpPr>
            <p:spPr>
              <a:xfrm>
                <a:off x="4712716" y="5998441"/>
                <a:ext cx="3941084" cy="553508"/>
              </a:xfrm>
              <a:custGeom>
                <a:avLst/>
                <a:gdLst>
                  <a:gd name="connsiteX0" fmla="*/ 0 w 6804837"/>
                  <a:gd name="connsiteY0" fmla="*/ 829532 h 840165"/>
                  <a:gd name="connsiteX1" fmla="*/ 744279 w 6804837"/>
                  <a:gd name="connsiteY1" fmla="*/ 85253 h 840165"/>
                  <a:gd name="connsiteX2" fmla="*/ 1637414 w 6804837"/>
                  <a:gd name="connsiteY2" fmla="*/ 787002 h 840165"/>
                  <a:gd name="connsiteX3" fmla="*/ 2349796 w 6804837"/>
                  <a:gd name="connsiteY3" fmla="*/ 42723 h 840165"/>
                  <a:gd name="connsiteX4" fmla="*/ 3327991 w 6804837"/>
                  <a:gd name="connsiteY4" fmla="*/ 829532 h 840165"/>
                  <a:gd name="connsiteX5" fmla="*/ 4263656 w 6804837"/>
                  <a:gd name="connsiteY5" fmla="*/ 193 h 840165"/>
                  <a:gd name="connsiteX6" fmla="*/ 4944140 w 6804837"/>
                  <a:gd name="connsiteY6" fmla="*/ 755104 h 840165"/>
                  <a:gd name="connsiteX7" fmla="*/ 5932968 w 6804837"/>
                  <a:gd name="connsiteY7" fmla="*/ 193 h 840165"/>
                  <a:gd name="connsiteX8" fmla="*/ 6804837 w 6804837"/>
                  <a:gd name="connsiteY8" fmla="*/ 840165 h 84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4837" h="840165">
                    <a:moveTo>
                      <a:pt x="0" y="829532"/>
                    </a:moveTo>
                    <a:cubicBezTo>
                      <a:pt x="235688" y="460936"/>
                      <a:pt x="471377" y="92341"/>
                      <a:pt x="744279" y="85253"/>
                    </a:cubicBezTo>
                    <a:cubicBezTo>
                      <a:pt x="1017181" y="78165"/>
                      <a:pt x="1369828" y="794090"/>
                      <a:pt x="1637414" y="787002"/>
                    </a:cubicBezTo>
                    <a:cubicBezTo>
                      <a:pt x="1905000" y="779914"/>
                      <a:pt x="2068033" y="35635"/>
                      <a:pt x="2349796" y="42723"/>
                    </a:cubicBezTo>
                    <a:cubicBezTo>
                      <a:pt x="2631559" y="49811"/>
                      <a:pt x="3009014" y="836620"/>
                      <a:pt x="3327991" y="829532"/>
                    </a:cubicBezTo>
                    <a:cubicBezTo>
                      <a:pt x="3646968" y="822444"/>
                      <a:pt x="3994298" y="12598"/>
                      <a:pt x="4263656" y="193"/>
                    </a:cubicBezTo>
                    <a:cubicBezTo>
                      <a:pt x="4533014" y="-12212"/>
                      <a:pt x="4665921" y="755104"/>
                      <a:pt x="4944140" y="755104"/>
                    </a:cubicBezTo>
                    <a:cubicBezTo>
                      <a:pt x="5222359" y="755104"/>
                      <a:pt x="5622852" y="-13984"/>
                      <a:pt x="5932968" y="193"/>
                    </a:cubicBezTo>
                    <a:cubicBezTo>
                      <a:pt x="6243084" y="14370"/>
                      <a:pt x="6523960" y="427267"/>
                      <a:pt x="6804837" y="840165"/>
                    </a:cubicBezTo>
                  </a:path>
                </a:pathLst>
              </a:custGeom>
              <a:noFill/>
              <a:ln w="38100">
                <a:gradFill>
                  <a:gsLst>
                    <a:gs pos="0">
                      <a:srgbClr val="00206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41" name="フリーフォーム: 図形 40"/>
              <p:cNvSpPr/>
              <p:nvPr/>
            </p:nvSpPr>
            <p:spPr>
              <a:xfrm>
                <a:off x="4249505" y="6007066"/>
                <a:ext cx="3941084" cy="553508"/>
              </a:xfrm>
              <a:custGeom>
                <a:avLst/>
                <a:gdLst>
                  <a:gd name="connsiteX0" fmla="*/ 0 w 6804837"/>
                  <a:gd name="connsiteY0" fmla="*/ 829532 h 840165"/>
                  <a:gd name="connsiteX1" fmla="*/ 744279 w 6804837"/>
                  <a:gd name="connsiteY1" fmla="*/ 85253 h 840165"/>
                  <a:gd name="connsiteX2" fmla="*/ 1637414 w 6804837"/>
                  <a:gd name="connsiteY2" fmla="*/ 787002 h 840165"/>
                  <a:gd name="connsiteX3" fmla="*/ 2349796 w 6804837"/>
                  <a:gd name="connsiteY3" fmla="*/ 42723 h 840165"/>
                  <a:gd name="connsiteX4" fmla="*/ 3327991 w 6804837"/>
                  <a:gd name="connsiteY4" fmla="*/ 829532 h 840165"/>
                  <a:gd name="connsiteX5" fmla="*/ 4263656 w 6804837"/>
                  <a:gd name="connsiteY5" fmla="*/ 193 h 840165"/>
                  <a:gd name="connsiteX6" fmla="*/ 4944140 w 6804837"/>
                  <a:gd name="connsiteY6" fmla="*/ 755104 h 840165"/>
                  <a:gd name="connsiteX7" fmla="*/ 5932968 w 6804837"/>
                  <a:gd name="connsiteY7" fmla="*/ 193 h 840165"/>
                  <a:gd name="connsiteX8" fmla="*/ 6804837 w 6804837"/>
                  <a:gd name="connsiteY8" fmla="*/ 840165 h 84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4837" h="840165">
                    <a:moveTo>
                      <a:pt x="0" y="829532"/>
                    </a:moveTo>
                    <a:cubicBezTo>
                      <a:pt x="235688" y="460936"/>
                      <a:pt x="471377" y="92341"/>
                      <a:pt x="744279" y="85253"/>
                    </a:cubicBezTo>
                    <a:cubicBezTo>
                      <a:pt x="1017181" y="78165"/>
                      <a:pt x="1369828" y="794090"/>
                      <a:pt x="1637414" y="787002"/>
                    </a:cubicBezTo>
                    <a:cubicBezTo>
                      <a:pt x="1905000" y="779914"/>
                      <a:pt x="2068033" y="35635"/>
                      <a:pt x="2349796" y="42723"/>
                    </a:cubicBezTo>
                    <a:cubicBezTo>
                      <a:pt x="2631559" y="49811"/>
                      <a:pt x="3009014" y="836620"/>
                      <a:pt x="3327991" y="829532"/>
                    </a:cubicBezTo>
                    <a:cubicBezTo>
                      <a:pt x="3646968" y="822444"/>
                      <a:pt x="3994298" y="12598"/>
                      <a:pt x="4263656" y="193"/>
                    </a:cubicBezTo>
                    <a:cubicBezTo>
                      <a:pt x="4533014" y="-12212"/>
                      <a:pt x="4665921" y="755104"/>
                      <a:pt x="4944140" y="755104"/>
                    </a:cubicBezTo>
                    <a:cubicBezTo>
                      <a:pt x="5222359" y="755104"/>
                      <a:pt x="5622852" y="-13984"/>
                      <a:pt x="5932968" y="193"/>
                    </a:cubicBezTo>
                    <a:cubicBezTo>
                      <a:pt x="6243084" y="14370"/>
                      <a:pt x="6523960" y="427267"/>
                      <a:pt x="6804837" y="840165"/>
                    </a:cubicBezTo>
                  </a:path>
                </a:pathLst>
              </a:custGeom>
              <a:noFill/>
              <a:ln w="38100">
                <a:gradFill>
                  <a:gsLst>
                    <a:gs pos="0">
                      <a:srgbClr val="00206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sp>
          <p:nvSpPr>
            <p:cNvPr id="46" name="星: 8 pt 45"/>
            <p:cNvSpPr/>
            <p:nvPr/>
          </p:nvSpPr>
          <p:spPr>
            <a:xfrm>
              <a:off x="4526006" y="3088473"/>
              <a:ext cx="287035" cy="287035"/>
            </a:xfrm>
            <a:prstGeom prst="star8">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58" name="星: 8 pt 57"/>
            <p:cNvSpPr/>
            <p:nvPr/>
          </p:nvSpPr>
          <p:spPr>
            <a:xfrm>
              <a:off x="5979826" y="5662215"/>
              <a:ext cx="258532" cy="258532"/>
            </a:xfrm>
            <a:prstGeom prst="star8">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59" name="星: 8 pt 58"/>
            <p:cNvSpPr/>
            <p:nvPr/>
          </p:nvSpPr>
          <p:spPr>
            <a:xfrm>
              <a:off x="6813040" y="5103198"/>
              <a:ext cx="258532" cy="258532"/>
            </a:xfrm>
            <a:prstGeom prst="star8">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pic>
        <p:nvPicPr>
          <p:cNvPr id="7" name="図 6"/>
          <p:cNvPicPr>
            <a:picLocks noChangeAspect="1"/>
          </p:cNvPicPr>
          <p:nvPr/>
        </p:nvPicPr>
        <p:blipFill>
          <a:blip r:embed="rId4"/>
          <a:stretch>
            <a:fillRect/>
          </a:stretch>
        </p:blipFill>
        <p:spPr>
          <a:xfrm>
            <a:off x="6211898" y="4384484"/>
            <a:ext cx="118793" cy="118793"/>
          </a:xfrm>
          <a:prstGeom prst="rect">
            <a:avLst/>
          </a:prstGeom>
        </p:spPr>
      </p:pic>
      <p:pic>
        <p:nvPicPr>
          <p:cNvPr id="47" name="図 46"/>
          <p:cNvPicPr>
            <a:picLocks noChangeAspect="1"/>
          </p:cNvPicPr>
          <p:nvPr/>
        </p:nvPicPr>
        <p:blipFill>
          <a:blip r:embed="rId4"/>
          <a:stretch>
            <a:fillRect/>
          </a:stretch>
        </p:blipFill>
        <p:spPr>
          <a:xfrm rot="3967343">
            <a:off x="6473101" y="4611631"/>
            <a:ext cx="118793" cy="118793"/>
          </a:xfrm>
          <a:prstGeom prst="rect">
            <a:avLst/>
          </a:prstGeom>
        </p:spPr>
      </p:pic>
      <p:pic>
        <p:nvPicPr>
          <p:cNvPr id="60" name="図 59"/>
          <p:cNvPicPr>
            <a:picLocks noChangeAspect="1"/>
          </p:cNvPicPr>
          <p:nvPr/>
        </p:nvPicPr>
        <p:blipFill>
          <a:blip r:embed="rId4"/>
          <a:stretch>
            <a:fillRect/>
          </a:stretch>
        </p:blipFill>
        <p:spPr>
          <a:xfrm rot="214393">
            <a:off x="5966668" y="4519222"/>
            <a:ext cx="118793" cy="118793"/>
          </a:xfrm>
          <a:prstGeom prst="rect">
            <a:avLst/>
          </a:prstGeom>
        </p:spPr>
      </p:pic>
      <p:pic>
        <p:nvPicPr>
          <p:cNvPr id="61" name="図 60"/>
          <p:cNvPicPr>
            <a:picLocks noChangeAspect="1"/>
          </p:cNvPicPr>
          <p:nvPr/>
        </p:nvPicPr>
        <p:blipFill>
          <a:blip r:embed="rId4"/>
          <a:stretch>
            <a:fillRect/>
          </a:stretch>
        </p:blipFill>
        <p:spPr>
          <a:xfrm rot="2400587">
            <a:off x="6223999" y="4641305"/>
            <a:ext cx="118793" cy="118793"/>
          </a:xfrm>
          <a:prstGeom prst="rect">
            <a:avLst/>
          </a:prstGeom>
        </p:spPr>
      </p:pic>
      <p:grpSp>
        <p:nvGrpSpPr>
          <p:cNvPr id="15" name="グループ化 14"/>
          <p:cNvGrpSpPr>
            <a:grpSpLocks noChangeAspect="1"/>
          </p:cNvGrpSpPr>
          <p:nvPr/>
        </p:nvGrpSpPr>
        <p:grpSpPr>
          <a:xfrm rot="538702">
            <a:off x="6639322" y="3116806"/>
            <a:ext cx="123368" cy="304388"/>
            <a:chOff x="7973034" y="2728579"/>
            <a:chExt cx="273896" cy="675791"/>
          </a:xfrm>
        </p:grpSpPr>
        <p:sp>
          <p:nvSpPr>
            <p:cNvPr id="14" name="月 13"/>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62" name="月 61"/>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63" name="グループ化 62"/>
          <p:cNvGrpSpPr>
            <a:grpSpLocks noChangeAspect="1"/>
          </p:cNvGrpSpPr>
          <p:nvPr/>
        </p:nvGrpSpPr>
        <p:grpSpPr>
          <a:xfrm rot="16200000">
            <a:off x="7288538" y="3597706"/>
            <a:ext cx="123368" cy="304388"/>
            <a:chOff x="7973034" y="2728579"/>
            <a:chExt cx="273896" cy="675791"/>
          </a:xfrm>
        </p:grpSpPr>
        <p:sp>
          <p:nvSpPr>
            <p:cNvPr id="64" name="月 63"/>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65" name="月 64"/>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66" name="グループ化 65"/>
          <p:cNvGrpSpPr>
            <a:grpSpLocks noChangeAspect="1"/>
          </p:cNvGrpSpPr>
          <p:nvPr/>
        </p:nvGrpSpPr>
        <p:grpSpPr>
          <a:xfrm rot="13429816">
            <a:off x="7682363" y="3367941"/>
            <a:ext cx="123368" cy="304388"/>
            <a:chOff x="7973034" y="2728579"/>
            <a:chExt cx="273896" cy="675791"/>
          </a:xfrm>
        </p:grpSpPr>
        <p:sp>
          <p:nvSpPr>
            <p:cNvPr id="67" name="月 66"/>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68" name="月 67"/>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69" name="グループ化 68"/>
          <p:cNvGrpSpPr>
            <a:grpSpLocks noChangeAspect="1"/>
          </p:cNvGrpSpPr>
          <p:nvPr/>
        </p:nvGrpSpPr>
        <p:grpSpPr>
          <a:xfrm rot="3749302">
            <a:off x="6840429" y="2743367"/>
            <a:ext cx="123368" cy="304388"/>
            <a:chOff x="7973034" y="2728579"/>
            <a:chExt cx="273896" cy="675791"/>
          </a:xfrm>
        </p:grpSpPr>
        <p:sp>
          <p:nvSpPr>
            <p:cNvPr id="70" name="月 69"/>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71" name="月 70"/>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72" name="グループ化 71"/>
          <p:cNvGrpSpPr>
            <a:grpSpLocks noChangeAspect="1"/>
          </p:cNvGrpSpPr>
          <p:nvPr/>
        </p:nvGrpSpPr>
        <p:grpSpPr>
          <a:xfrm rot="19036667">
            <a:off x="6816864" y="3497448"/>
            <a:ext cx="123368" cy="304388"/>
            <a:chOff x="7973034" y="2728579"/>
            <a:chExt cx="273896" cy="675791"/>
          </a:xfrm>
        </p:grpSpPr>
        <p:sp>
          <p:nvSpPr>
            <p:cNvPr id="73" name="月 72"/>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74" name="月 73"/>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75" name="グループ化 74"/>
          <p:cNvGrpSpPr>
            <a:grpSpLocks noChangeAspect="1"/>
          </p:cNvGrpSpPr>
          <p:nvPr/>
        </p:nvGrpSpPr>
        <p:grpSpPr>
          <a:xfrm rot="8414957">
            <a:off x="7659397" y="3929753"/>
            <a:ext cx="92332" cy="227815"/>
            <a:chOff x="7973034" y="2728579"/>
            <a:chExt cx="273896" cy="675791"/>
          </a:xfrm>
        </p:grpSpPr>
        <p:sp>
          <p:nvSpPr>
            <p:cNvPr id="76" name="月 75"/>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77" name="月 76"/>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78" name="グループ化 77"/>
          <p:cNvGrpSpPr>
            <a:grpSpLocks noChangeAspect="1"/>
          </p:cNvGrpSpPr>
          <p:nvPr/>
        </p:nvGrpSpPr>
        <p:grpSpPr>
          <a:xfrm rot="3257973">
            <a:off x="6962699" y="3935300"/>
            <a:ext cx="92332" cy="227815"/>
            <a:chOff x="7973034" y="2728579"/>
            <a:chExt cx="273896" cy="675791"/>
          </a:xfrm>
        </p:grpSpPr>
        <p:sp>
          <p:nvSpPr>
            <p:cNvPr id="79" name="月 78"/>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80" name="月 79"/>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81" name="グループ化 80"/>
          <p:cNvGrpSpPr>
            <a:grpSpLocks noChangeAspect="1"/>
          </p:cNvGrpSpPr>
          <p:nvPr/>
        </p:nvGrpSpPr>
        <p:grpSpPr>
          <a:xfrm rot="5677465">
            <a:off x="7303221" y="3809525"/>
            <a:ext cx="92332" cy="227815"/>
            <a:chOff x="7973034" y="2728579"/>
            <a:chExt cx="273896" cy="675791"/>
          </a:xfrm>
        </p:grpSpPr>
        <p:sp>
          <p:nvSpPr>
            <p:cNvPr id="82" name="月 81"/>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83" name="月 82"/>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84" name="グループ化 83"/>
          <p:cNvGrpSpPr>
            <a:grpSpLocks noChangeAspect="1"/>
          </p:cNvGrpSpPr>
          <p:nvPr/>
        </p:nvGrpSpPr>
        <p:grpSpPr>
          <a:xfrm rot="161441">
            <a:off x="6807299" y="4245388"/>
            <a:ext cx="92332" cy="227815"/>
            <a:chOff x="7973034" y="2728579"/>
            <a:chExt cx="273896" cy="675791"/>
          </a:xfrm>
        </p:grpSpPr>
        <p:sp>
          <p:nvSpPr>
            <p:cNvPr id="85" name="月 84"/>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86" name="月 85"/>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87" name="グループ化 86"/>
          <p:cNvGrpSpPr>
            <a:grpSpLocks noChangeAspect="1"/>
          </p:cNvGrpSpPr>
          <p:nvPr/>
        </p:nvGrpSpPr>
        <p:grpSpPr>
          <a:xfrm rot="19078255">
            <a:off x="6929758" y="4551980"/>
            <a:ext cx="92332" cy="227815"/>
            <a:chOff x="7973034" y="2728579"/>
            <a:chExt cx="273896" cy="675791"/>
          </a:xfrm>
        </p:grpSpPr>
        <p:sp>
          <p:nvSpPr>
            <p:cNvPr id="88" name="月 87"/>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89" name="月 88"/>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90" name="グループ化 89"/>
          <p:cNvGrpSpPr>
            <a:grpSpLocks noChangeAspect="1"/>
          </p:cNvGrpSpPr>
          <p:nvPr/>
        </p:nvGrpSpPr>
        <p:grpSpPr>
          <a:xfrm rot="16824556">
            <a:off x="7284727" y="4698261"/>
            <a:ext cx="92332" cy="227815"/>
            <a:chOff x="7973034" y="2728579"/>
            <a:chExt cx="273896" cy="675791"/>
          </a:xfrm>
        </p:grpSpPr>
        <p:sp>
          <p:nvSpPr>
            <p:cNvPr id="91" name="月 90"/>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92" name="月 91"/>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93" name="グループ化 92"/>
          <p:cNvGrpSpPr>
            <a:grpSpLocks noChangeAspect="1"/>
          </p:cNvGrpSpPr>
          <p:nvPr/>
        </p:nvGrpSpPr>
        <p:grpSpPr>
          <a:xfrm rot="14532207">
            <a:off x="7637049" y="4591168"/>
            <a:ext cx="92332" cy="227815"/>
            <a:chOff x="7973034" y="2728579"/>
            <a:chExt cx="273896" cy="675791"/>
          </a:xfrm>
        </p:grpSpPr>
        <p:sp>
          <p:nvSpPr>
            <p:cNvPr id="94" name="月 93"/>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95" name="月 94"/>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96" name="グループ化 95"/>
          <p:cNvGrpSpPr>
            <a:grpSpLocks noChangeAspect="1"/>
          </p:cNvGrpSpPr>
          <p:nvPr/>
        </p:nvGrpSpPr>
        <p:grpSpPr>
          <a:xfrm rot="11538489">
            <a:off x="7820910" y="4268856"/>
            <a:ext cx="92332" cy="227815"/>
            <a:chOff x="7973034" y="2728579"/>
            <a:chExt cx="273896" cy="675791"/>
          </a:xfrm>
        </p:grpSpPr>
        <p:sp>
          <p:nvSpPr>
            <p:cNvPr id="97" name="月 96"/>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98" name="月 97"/>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sp>
        <p:nvSpPr>
          <p:cNvPr id="16" name="テキスト ボックス 15"/>
          <p:cNvSpPr txBox="1"/>
          <p:nvPr/>
        </p:nvSpPr>
        <p:spPr>
          <a:xfrm>
            <a:off x="3686328" y="1590372"/>
            <a:ext cx="1823302" cy="646972"/>
          </a:xfrm>
          <a:prstGeom prst="rect">
            <a:avLst/>
          </a:prstGeom>
          <a:noFill/>
        </p:spPr>
        <p:txBody>
          <a:bodyPr wrap="square" rtlCol="0">
            <a:spAutoFit/>
          </a:bodyPr>
          <a:lstStyle/>
          <a:p>
            <a:r>
              <a:rPr kumimoji="1" lang="en-US" altLang="ja-JP" sz="1802">
                <a:solidFill>
                  <a:schemeClr val="tx1"/>
                </a:solidFill>
                <a:latin typeface="Arial" panose="020B0604020202020204" pitchFamily="34" charset="0"/>
                <a:cs typeface="Arial" panose="020B0604020202020204" pitchFamily="34" charset="0"/>
              </a:rPr>
              <a:t>1. Binding of an ADC to antigen</a:t>
            </a:r>
            <a:endParaRPr kumimoji="1" lang="ja-JP" altLang="en-US" sz="1802">
              <a:solidFill>
                <a:schemeClr val="tx1"/>
              </a:solidFill>
              <a:latin typeface="Arial" panose="020B0604020202020204" pitchFamily="34" charset="0"/>
              <a:cs typeface="Arial" panose="020B0604020202020204" pitchFamily="34" charset="0"/>
            </a:endParaRPr>
          </a:p>
        </p:txBody>
      </p:sp>
      <p:sp>
        <p:nvSpPr>
          <p:cNvPr id="99" name="テキスト ボックス 98"/>
          <p:cNvSpPr txBox="1"/>
          <p:nvPr/>
        </p:nvSpPr>
        <p:spPr>
          <a:xfrm>
            <a:off x="7736914" y="2087900"/>
            <a:ext cx="1962965" cy="924292"/>
          </a:xfrm>
          <a:prstGeom prst="rect">
            <a:avLst/>
          </a:prstGeom>
          <a:noFill/>
        </p:spPr>
        <p:txBody>
          <a:bodyPr wrap="square" rtlCol="0">
            <a:spAutoFit/>
          </a:bodyPr>
          <a:lstStyle/>
          <a:p>
            <a:r>
              <a:rPr lang="en-US" altLang="ja-JP" sz="1802">
                <a:solidFill>
                  <a:schemeClr val="tx1"/>
                </a:solidFill>
                <a:latin typeface="Arial" panose="020B0604020202020204" pitchFamily="34" charset="0"/>
                <a:cs typeface="Arial" panose="020B0604020202020204" pitchFamily="34" charset="0"/>
              </a:rPr>
              <a:t>2</a:t>
            </a:r>
            <a:r>
              <a:rPr kumimoji="1" lang="en-US" altLang="ja-JP" sz="1802">
                <a:solidFill>
                  <a:schemeClr val="tx1"/>
                </a:solidFill>
                <a:latin typeface="Arial" panose="020B0604020202020204" pitchFamily="34" charset="0"/>
                <a:cs typeface="Arial" panose="020B0604020202020204" pitchFamily="34" charset="0"/>
              </a:rPr>
              <a:t>. Internalization to the early endosome</a:t>
            </a:r>
            <a:endParaRPr kumimoji="1" lang="ja-JP" altLang="en-US" sz="1802">
              <a:solidFill>
                <a:schemeClr val="tx1"/>
              </a:solidFill>
              <a:latin typeface="Arial" panose="020B0604020202020204" pitchFamily="34" charset="0"/>
              <a:cs typeface="Arial" panose="020B0604020202020204" pitchFamily="34" charset="0"/>
            </a:endParaRPr>
          </a:p>
        </p:txBody>
      </p:sp>
      <p:sp>
        <p:nvSpPr>
          <p:cNvPr id="100" name="テキスト ボックス 99"/>
          <p:cNvSpPr txBox="1"/>
          <p:nvPr/>
        </p:nvSpPr>
        <p:spPr>
          <a:xfrm>
            <a:off x="7966607" y="4605655"/>
            <a:ext cx="1914935" cy="924292"/>
          </a:xfrm>
          <a:prstGeom prst="rect">
            <a:avLst/>
          </a:prstGeom>
          <a:noFill/>
        </p:spPr>
        <p:txBody>
          <a:bodyPr wrap="square" rtlCol="0">
            <a:spAutoFit/>
          </a:bodyPr>
          <a:lstStyle/>
          <a:p>
            <a:r>
              <a:rPr kumimoji="1" lang="en-US" altLang="ja-JP" sz="1802">
                <a:solidFill>
                  <a:schemeClr val="tx1"/>
                </a:solidFill>
                <a:latin typeface="Arial" panose="020B0604020202020204" pitchFamily="34" charset="0"/>
                <a:cs typeface="Arial" panose="020B0604020202020204" pitchFamily="34" charset="0"/>
              </a:rPr>
              <a:t>3. Degradation of ADCs in the lysosome</a:t>
            </a:r>
            <a:endParaRPr kumimoji="1" lang="ja-JP" altLang="en-US" sz="1802">
              <a:solidFill>
                <a:schemeClr val="tx1"/>
              </a:solidFill>
              <a:latin typeface="Arial" panose="020B0604020202020204" pitchFamily="34" charset="0"/>
              <a:cs typeface="Arial" panose="020B0604020202020204" pitchFamily="34" charset="0"/>
            </a:endParaRPr>
          </a:p>
        </p:txBody>
      </p:sp>
      <p:sp>
        <p:nvSpPr>
          <p:cNvPr id="101" name="テキスト ボックス 100"/>
          <p:cNvSpPr txBox="1"/>
          <p:nvPr/>
        </p:nvSpPr>
        <p:spPr>
          <a:xfrm>
            <a:off x="3368090" y="4924740"/>
            <a:ext cx="1823302" cy="924292"/>
          </a:xfrm>
          <a:prstGeom prst="rect">
            <a:avLst/>
          </a:prstGeom>
          <a:noFill/>
        </p:spPr>
        <p:txBody>
          <a:bodyPr wrap="square" rtlCol="0">
            <a:spAutoFit/>
          </a:bodyPr>
          <a:lstStyle/>
          <a:p>
            <a:r>
              <a:rPr lang="en-US" altLang="ja-JP" sz="1802">
                <a:solidFill>
                  <a:schemeClr val="tx1"/>
                </a:solidFill>
                <a:latin typeface="Arial" panose="020B0604020202020204" pitchFamily="34" charset="0"/>
                <a:cs typeface="Arial" panose="020B0604020202020204" pitchFamily="34" charset="0"/>
              </a:rPr>
              <a:t>4</a:t>
            </a:r>
            <a:r>
              <a:rPr kumimoji="1" lang="en-US" altLang="ja-JP" sz="1802">
                <a:solidFill>
                  <a:schemeClr val="tx1"/>
                </a:solidFill>
                <a:latin typeface="Arial" panose="020B0604020202020204" pitchFamily="34" charset="0"/>
                <a:cs typeface="Arial" panose="020B0604020202020204" pitchFamily="34" charset="0"/>
              </a:rPr>
              <a:t>. Release </a:t>
            </a:r>
            <a:r>
              <a:rPr lang="en-US" altLang="ja-JP" sz="1802">
                <a:solidFill>
                  <a:schemeClr val="tx1"/>
                </a:solidFill>
                <a:latin typeface="Arial" panose="020B0604020202020204" pitchFamily="34" charset="0"/>
                <a:cs typeface="Arial" panose="020B0604020202020204" pitchFamily="34" charset="0"/>
              </a:rPr>
              <a:t>and action </a:t>
            </a:r>
            <a:r>
              <a:rPr kumimoji="1" lang="en-US" altLang="ja-JP" sz="1802">
                <a:solidFill>
                  <a:schemeClr val="tx1"/>
                </a:solidFill>
                <a:latin typeface="Arial" panose="020B0604020202020204" pitchFamily="34" charset="0"/>
                <a:cs typeface="Arial" panose="020B0604020202020204" pitchFamily="34" charset="0"/>
              </a:rPr>
              <a:t>of payload</a:t>
            </a:r>
            <a:endParaRPr kumimoji="1" lang="ja-JP" altLang="en-US" sz="1802">
              <a:solidFill>
                <a:schemeClr val="tx1"/>
              </a:solidFill>
              <a:latin typeface="Arial" panose="020B0604020202020204" pitchFamily="34" charset="0"/>
              <a:cs typeface="Arial" panose="020B0604020202020204" pitchFamily="34" charset="0"/>
            </a:endParaRPr>
          </a:p>
        </p:txBody>
      </p:sp>
      <p:cxnSp>
        <p:nvCxnSpPr>
          <p:cNvPr id="18" name="コネクタ: カギ線 17"/>
          <p:cNvCxnSpPr>
            <a:cxnSpLocks/>
          </p:cNvCxnSpPr>
          <p:nvPr/>
        </p:nvCxnSpPr>
        <p:spPr>
          <a:xfrm>
            <a:off x="7792146" y="3558641"/>
            <a:ext cx="164027" cy="204904"/>
          </a:xfrm>
          <a:prstGeom prst="bentConnector2">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7721946" y="3740301"/>
            <a:ext cx="538476" cy="213585"/>
          </a:xfrm>
          <a:prstGeom prst="rect">
            <a:avLst/>
          </a:prstGeom>
          <a:noFill/>
        </p:spPr>
        <p:txBody>
          <a:bodyPr wrap="square" rtlCol="0">
            <a:spAutoFit/>
          </a:bodyPr>
          <a:lstStyle/>
          <a:p>
            <a:r>
              <a:rPr kumimoji="1" lang="en-US" altLang="ja-JP" sz="788" err="1">
                <a:solidFill>
                  <a:schemeClr val="tx1"/>
                </a:solidFill>
                <a:latin typeface="Arial" panose="020B0604020202020204" pitchFamily="34" charset="0"/>
                <a:cs typeface="Arial" panose="020B0604020202020204" pitchFamily="34" charset="0"/>
              </a:rPr>
              <a:t>Clathrin</a:t>
            </a:r>
            <a:endParaRPr kumimoji="1" lang="ja-JP" altLang="en-US" sz="788">
              <a:solidFill>
                <a:schemeClr val="tx1"/>
              </a:solidFill>
              <a:latin typeface="Arial" panose="020B0604020202020204" pitchFamily="34" charset="0"/>
              <a:cs typeface="Arial" panose="020B0604020202020204" pitchFamily="34" charset="0"/>
            </a:endParaRPr>
          </a:p>
        </p:txBody>
      </p:sp>
      <p:sp>
        <p:nvSpPr>
          <p:cNvPr id="27" name="矢印: 右 26"/>
          <p:cNvSpPr/>
          <p:nvPr/>
        </p:nvSpPr>
        <p:spPr>
          <a:xfrm rot="10800000">
            <a:off x="3810504" y="3610013"/>
            <a:ext cx="434831" cy="2167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32" name="フリーフォーム: 図形 31"/>
          <p:cNvSpPr/>
          <p:nvPr/>
        </p:nvSpPr>
        <p:spPr>
          <a:xfrm>
            <a:off x="2697420" y="3195496"/>
            <a:ext cx="1096268" cy="976690"/>
          </a:xfrm>
          <a:custGeom>
            <a:avLst/>
            <a:gdLst>
              <a:gd name="connsiteX0" fmla="*/ 970082 w 1947118"/>
              <a:gd name="connsiteY0" fmla="*/ 1726115 h 1734730"/>
              <a:gd name="connsiteX1" fmla="*/ 63633 w 1947118"/>
              <a:gd name="connsiteY1" fmla="*/ 1352404 h 1734730"/>
              <a:gd name="connsiteX2" fmla="*/ 119292 w 1947118"/>
              <a:gd name="connsiteY2" fmla="*/ 612932 h 1734730"/>
              <a:gd name="connsiteX3" fmla="*/ 469150 w 1947118"/>
              <a:gd name="connsiteY3" fmla="*/ 310783 h 1734730"/>
              <a:gd name="connsiteX4" fmla="*/ 1025741 w 1947118"/>
              <a:gd name="connsiteY4" fmla="*/ 682 h 1734730"/>
              <a:gd name="connsiteX5" fmla="*/ 1733407 w 1947118"/>
              <a:gd name="connsiteY5" fmla="*/ 398247 h 1734730"/>
              <a:gd name="connsiteX6" fmla="*/ 1940141 w 1947118"/>
              <a:gd name="connsiteY6" fmla="*/ 930984 h 1734730"/>
              <a:gd name="connsiteX7" fmla="*/ 1534624 w 1947118"/>
              <a:gd name="connsiteY7" fmla="*/ 1559137 h 1734730"/>
              <a:gd name="connsiteX8" fmla="*/ 970082 w 1947118"/>
              <a:gd name="connsiteY8" fmla="*/ 1726115 h 173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118" h="1734730">
                <a:moveTo>
                  <a:pt x="970082" y="1726115"/>
                </a:moveTo>
                <a:cubicBezTo>
                  <a:pt x="724917" y="1691660"/>
                  <a:pt x="205431" y="1537934"/>
                  <a:pt x="63633" y="1352404"/>
                </a:cubicBezTo>
                <a:cubicBezTo>
                  <a:pt x="-78165" y="1166874"/>
                  <a:pt x="51706" y="786535"/>
                  <a:pt x="119292" y="612932"/>
                </a:cubicBezTo>
                <a:cubicBezTo>
                  <a:pt x="186878" y="439328"/>
                  <a:pt x="318075" y="412825"/>
                  <a:pt x="469150" y="310783"/>
                </a:cubicBezTo>
                <a:cubicBezTo>
                  <a:pt x="620225" y="208741"/>
                  <a:pt x="815031" y="-13895"/>
                  <a:pt x="1025741" y="682"/>
                </a:cubicBezTo>
                <a:cubicBezTo>
                  <a:pt x="1236451" y="15259"/>
                  <a:pt x="1581007" y="243197"/>
                  <a:pt x="1733407" y="398247"/>
                </a:cubicBezTo>
                <a:cubicBezTo>
                  <a:pt x="1885807" y="553297"/>
                  <a:pt x="1973271" y="737502"/>
                  <a:pt x="1940141" y="930984"/>
                </a:cubicBezTo>
                <a:cubicBezTo>
                  <a:pt x="1907011" y="1124466"/>
                  <a:pt x="1694975" y="1429266"/>
                  <a:pt x="1534624" y="1559137"/>
                </a:cubicBezTo>
                <a:cubicBezTo>
                  <a:pt x="1374273" y="1689008"/>
                  <a:pt x="1215247" y="1760570"/>
                  <a:pt x="970082" y="1726115"/>
                </a:cubicBezTo>
                <a:close/>
              </a:path>
            </a:pathLst>
          </a:custGeom>
          <a:gradFill flip="none" rotWithShape="1">
            <a:gsLst>
              <a:gs pos="0">
                <a:schemeClr val="accent1">
                  <a:tint val="66000"/>
                  <a:satMod val="160000"/>
                  <a:alpha val="44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33" name="楕円 32"/>
          <p:cNvSpPr/>
          <p:nvPr/>
        </p:nvSpPr>
        <p:spPr>
          <a:xfrm>
            <a:off x="2974991" y="3420243"/>
            <a:ext cx="183546" cy="183546"/>
          </a:xfrm>
          <a:prstGeom prst="ellipse">
            <a:avLst/>
          </a:prstGeom>
          <a:gradFill>
            <a:gsLst>
              <a:gs pos="0">
                <a:schemeClr val="accent1">
                  <a:tint val="66000"/>
                  <a:satMod val="160000"/>
                  <a:alpha val="44000"/>
                </a:schemeClr>
              </a:gs>
              <a:gs pos="29000">
                <a:schemeClr val="accent5"/>
              </a:gs>
              <a:gs pos="100000">
                <a:schemeClr val="accent1">
                  <a:tint val="23500"/>
                  <a:satMod val="16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02" name="楕円 101"/>
          <p:cNvSpPr/>
          <p:nvPr/>
        </p:nvSpPr>
        <p:spPr>
          <a:xfrm>
            <a:off x="2916268" y="3632543"/>
            <a:ext cx="138665" cy="138665"/>
          </a:xfrm>
          <a:prstGeom prst="ellipse">
            <a:avLst/>
          </a:prstGeom>
          <a:gradFill>
            <a:gsLst>
              <a:gs pos="0">
                <a:schemeClr val="accent1">
                  <a:tint val="66000"/>
                  <a:satMod val="160000"/>
                  <a:alpha val="44000"/>
                </a:schemeClr>
              </a:gs>
              <a:gs pos="29000">
                <a:schemeClr val="accent5"/>
              </a:gs>
              <a:gs pos="100000">
                <a:schemeClr val="accent1">
                  <a:tint val="23500"/>
                  <a:satMod val="16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03" name="楕円 102"/>
          <p:cNvSpPr/>
          <p:nvPr/>
        </p:nvSpPr>
        <p:spPr>
          <a:xfrm>
            <a:off x="3280661" y="3604419"/>
            <a:ext cx="349170" cy="349170"/>
          </a:xfrm>
          <a:prstGeom prst="ellipse">
            <a:avLst/>
          </a:prstGeom>
          <a:gradFill>
            <a:gsLst>
              <a:gs pos="0">
                <a:schemeClr val="accent1">
                  <a:tint val="66000"/>
                  <a:satMod val="160000"/>
                  <a:alpha val="44000"/>
                </a:schemeClr>
              </a:gs>
              <a:gs pos="29000">
                <a:schemeClr val="accent5"/>
              </a:gs>
              <a:gs pos="100000">
                <a:schemeClr val="accent1">
                  <a:tint val="23500"/>
                  <a:satMod val="16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04" name="楕円 103"/>
          <p:cNvSpPr/>
          <p:nvPr/>
        </p:nvSpPr>
        <p:spPr>
          <a:xfrm>
            <a:off x="3303708" y="3379560"/>
            <a:ext cx="183546" cy="183546"/>
          </a:xfrm>
          <a:prstGeom prst="ellipse">
            <a:avLst/>
          </a:prstGeom>
          <a:gradFill>
            <a:gsLst>
              <a:gs pos="0">
                <a:schemeClr val="accent1">
                  <a:tint val="66000"/>
                  <a:satMod val="160000"/>
                  <a:alpha val="44000"/>
                </a:schemeClr>
              </a:gs>
              <a:gs pos="29000">
                <a:schemeClr val="accent5"/>
              </a:gs>
              <a:gs pos="100000">
                <a:schemeClr val="accent1">
                  <a:tint val="23500"/>
                  <a:satMod val="16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05" name="楕円 104"/>
          <p:cNvSpPr/>
          <p:nvPr/>
        </p:nvSpPr>
        <p:spPr>
          <a:xfrm>
            <a:off x="3150172" y="3550769"/>
            <a:ext cx="154747" cy="143020"/>
          </a:xfrm>
          <a:prstGeom prst="ellipse">
            <a:avLst/>
          </a:prstGeom>
          <a:gradFill>
            <a:gsLst>
              <a:gs pos="0">
                <a:schemeClr val="accent1">
                  <a:tint val="66000"/>
                  <a:satMod val="160000"/>
                  <a:alpha val="44000"/>
                </a:schemeClr>
              </a:gs>
              <a:gs pos="29000">
                <a:schemeClr val="accent5"/>
              </a:gs>
              <a:gs pos="100000">
                <a:schemeClr val="accent1">
                  <a:tint val="23500"/>
                  <a:satMod val="16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06" name="楕円 105"/>
          <p:cNvSpPr/>
          <p:nvPr/>
        </p:nvSpPr>
        <p:spPr>
          <a:xfrm>
            <a:off x="2947601" y="3756611"/>
            <a:ext cx="343120" cy="343120"/>
          </a:xfrm>
          <a:prstGeom prst="ellipse">
            <a:avLst/>
          </a:prstGeom>
          <a:gradFill>
            <a:gsLst>
              <a:gs pos="0">
                <a:schemeClr val="accent1">
                  <a:tint val="66000"/>
                  <a:satMod val="160000"/>
                  <a:alpha val="44000"/>
                </a:schemeClr>
              </a:gs>
              <a:gs pos="29000">
                <a:schemeClr val="accent5"/>
              </a:gs>
              <a:gs pos="100000">
                <a:schemeClr val="accent1">
                  <a:tint val="23500"/>
                  <a:satMod val="16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07" name="楕円 106"/>
          <p:cNvSpPr/>
          <p:nvPr/>
        </p:nvSpPr>
        <p:spPr>
          <a:xfrm>
            <a:off x="3533981" y="3441703"/>
            <a:ext cx="100399" cy="100399"/>
          </a:xfrm>
          <a:prstGeom prst="ellipse">
            <a:avLst/>
          </a:prstGeom>
          <a:gradFill>
            <a:gsLst>
              <a:gs pos="0">
                <a:schemeClr val="accent1">
                  <a:tint val="66000"/>
                  <a:satMod val="160000"/>
                  <a:alpha val="44000"/>
                </a:schemeClr>
              </a:gs>
              <a:gs pos="29000">
                <a:schemeClr val="accent5"/>
              </a:gs>
              <a:gs pos="100000">
                <a:schemeClr val="accent1">
                  <a:tint val="23500"/>
                  <a:satMod val="16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08" name="テキスト ボックス 107"/>
          <p:cNvSpPr txBox="1"/>
          <p:nvPr/>
        </p:nvSpPr>
        <p:spPr>
          <a:xfrm>
            <a:off x="2514983" y="4208607"/>
            <a:ext cx="1823302" cy="646972"/>
          </a:xfrm>
          <a:prstGeom prst="rect">
            <a:avLst/>
          </a:prstGeom>
          <a:noFill/>
        </p:spPr>
        <p:txBody>
          <a:bodyPr wrap="square" rtlCol="0">
            <a:spAutoFit/>
          </a:bodyPr>
          <a:lstStyle/>
          <a:p>
            <a:r>
              <a:rPr kumimoji="1" lang="en-US" altLang="ja-JP" sz="1802">
                <a:solidFill>
                  <a:schemeClr val="tx1"/>
                </a:solidFill>
                <a:latin typeface="Arial" panose="020B0604020202020204" pitchFamily="34" charset="0"/>
                <a:cs typeface="Arial" panose="020B0604020202020204" pitchFamily="34" charset="0"/>
              </a:rPr>
              <a:t>5. Apoptosis of the cancer cell</a:t>
            </a:r>
            <a:endParaRPr kumimoji="1" lang="ja-JP" altLang="en-US" sz="1802">
              <a:solidFill>
                <a:schemeClr val="tx1"/>
              </a:solidFill>
              <a:latin typeface="Arial" panose="020B0604020202020204" pitchFamily="34" charset="0"/>
              <a:cs typeface="Arial" panose="020B0604020202020204" pitchFamily="34" charset="0"/>
            </a:endParaRPr>
          </a:p>
        </p:txBody>
      </p:sp>
      <p:sp>
        <p:nvSpPr>
          <p:cNvPr id="34" name="フローチャート: 結合子 33"/>
          <p:cNvSpPr/>
          <p:nvPr/>
        </p:nvSpPr>
        <p:spPr>
          <a:xfrm>
            <a:off x="7448769" y="4474405"/>
            <a:ext cx="166802" cy="166802"/>
          </a:xfrm>
          <a:prstGeom prst="flowChartConnector">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50">
                <a:solidFill>
                  <a:schemeClr val="tx1"/>
                </a:solidFill>
                <a:latin typeface="Arial" panose="020B0604020202020204" pitchFamily="34" charset="0"/>
                <a:cs typeface="Arial" panose="020B0604020202020204" pitchFamily="34" charset="0"/>
              </a:rPr>
              <a:t>H</a:t>
            </a:r>
            <a:r>
              <a:rPr kumimoji="1" lang="en-US" altLang="ja-JP" sz="563" baseline="30000">
                <a:solidFill>
                  <a:schemeClr val="tx1"/>
                </a:solidFill>
                <a:latin typeface="Arial" panose="020B0604020202020204" pitchFamily="34" charset="0"/>
                <a:cs typeface="Arial" panose="020B0604020202020204" pitchFamily="34" charset="0"/>
              </a:rPr>
              <a:t>+</a:t>
            </a:r>
            <a:endParaRPr kumimoji="1" lang="ja-JP" altLang="en-US" sz="563" baseline="30000">
              <a:solidFill>
                <a:schemeClr val="tx1"/>
              </a:solidFill>
              <a:latin typeface="Arial" panose="020B0604020202020204" pitchFamily="34" charset="0"/>
              <a:cs typeface="Arial" panose="020B0604020202020204" pitchFamily="34" charset="0"/>
            </a:endParaRPr>
          </a:p>
        </p:txBody>
      </p:sp>
      <p:sp>
        <p:nvSpPr>
          <p:cNvPr id="109" name="フローチャート: 結合子 108"/>
          <p:cNvSpPr/>
          <p:nvPr/>
        </p:nvSpPr>
        <p:spPr>
          <a:xfrm>
            <a:off x="7198700" y="4109007"/>
            <a:ext cx="166802" cy="166802"/>
          </a:xfrm>
          <a:prstGeom prst="flowChartConnector">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50">
                <a:solidFill>
                  <a:schemeClr val="tx1"/>
                </a:solidFill>
                <a:latin typeface="Arial" panose="020B0604020202020204" pitchFamily="34" charset="0"/>
                <a:cs typeface="Arial" panose="020B0604020202020204" pitchFamily="34" charset="0"/>
              </a:rPr>
              <a:t>H</a:t>
            </a:r>
            <a:r>
              <a:rPr kumimoji="1" lang="en-US" altLang="ja-JP" sz="563" baseline="30000">
                <a:solidFill>
                  <a:schemeClr val="tx1"/>
                </a:solidFill>
                <a:latin typeface="Arial" panose="020B0604020202020204" pitchFamily="34" charset="0"/>
                <a:cs typeface="Arial" panose="020B0604020202020204" pitchFamily="34" charset="0"/>
              </a:rPr>
              <a:t>+</a:t>
            </a:r>
            <a:endParaRPr kumimoji="1" lang="ja-JP" altLang="en-US" sz="563" baseline="30000">
              <a:solidFill>
                <a:schemeClr val="tx1"/>
              </a:solidFill>
              <a:latin typeface="Arial" panose="020B0604020202020204" pitchFamily="34" charset="0"/>
              <a:cs typeface="Arial" panose="020B0604020202020204" pitchFamily="34" charset="0"/>
            </a:endParaRPr>
          </a:p>
        </p:txBody>
      </p:sp>
      <p:sp>
        <p:nvSpPr>
          <p:cNvPr id="36" name="フローチャート: 結合子 35"/>
          <p:cNvSpPr/>
          <p:nvPr/>
        </p:nvSpPr>
        <p:spPr>
          <a:xfrm>
            <a:off x="5465998" y="4235100"/>
            <a:ext cx="298336" cy="188269"/>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10" name="フローチャート: 結合子 109"/>
          <p:cNvSpPr/>
          <p:nvPr/>
        </p:nvSpPr>
        <p:spPr>
          <a:xfrm>
            <a:off x="5681234" y="4791703"/>
            <a:ext cx="188388" cy="166861"/>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11" name="フローチャート: 結合子 110"/>
          <p:cNvSpPr/>
          <p:nvPr/>
        </p:nvSpPr>
        <p:spPr>
          <a:xfrm>
            <a:off x="6367075" y="3884146"/>
            <a:ext cx="438500" cy="303136"/>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nvGrpSpPr>
          <p:cNvPr id="124" name="グループ化 123"/>
          <p:cNvGrpSpPr/>
          <p:nvPr/>
        </p:nvGrpSpPr>
        <p:grpSpPr>
          <a:xfrm>
            <a:off x="5535779" y="4342405"/>
            <a:ext cx="107032" cy="60965"/>
            <a:chOff x="6051098" y="4930652"/>
            <a:chExt cx="190102" cy="108282"/>
          </a:xfrm>
        </p:grpSpPr>
        <p:sp>
          <p:nvSpPr>
            <p:cNvPr id="113" name="フローチャート: 結合子 112"/>
            <p:cNvSpPr/>
            <p:nvPr/>
          </p:nvSpPr>
          <p:spPr>
            <a:xfrm>
              <a:off x="6051098" y="4930652"/>
              <a:ext cx="190102" cy="108282"/>
            </a:xfrm>
            <a:prstGeom prst="flowChartConnector">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14" name="フローチャート: 結合子 113"/>
            <p:cNvSpPr/>
            <p:nvPr/>
          </p:nvSpPr>
          <p:spPr>
            <a:xfrm>
              <a:off x="6129970" y="4955177"/>
              <a:ext cx="54297" cy="54297"/>
            </a:xfrm>
            <a:prstGeom prst="flowChart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117" name="グループ化 116"/>
          <p:cNvGrpSpPr/>
          <p:nvPr/>
        </p:nvGrpSpPr>
        <p:grpSpPr>
          <a:xfrm>
            <a:off x="5593412" y="4259363"/>
            <a:ext cx="107032" cy="60965"/>
            <a:chOff x="6153462" y="4783160"/>
            <a:chExt cx="190102" cy="108282"/>
          </a:xfrm>
        </p:grpSpPr>
        <p:sp>
          <p:nvSpPr>
            <p:cNvPr id="112" name="フローチャート: 結合子 111"/>
            <p:cNvSpPr/>
            <p:nvPr/>
          </p:nvSpPr>
          <p:spPr>
            <a:xfrm>
              <a:off x="6153462" y="4783160"/>
              <a:ext cx="190102" cy="108282"/>
            </a:xfrm>
            <a:prstGeom prst="flowChartConnector">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16" name="フローチャート: 結合子 115"/>
            <p:cNvSpPr/>
            <p:nvPr/>
          </p:nvSpPr>
          <p:spPr>
            <a:xfrm>
              <a:off x="6223682" y="4814282"/>
              <a:ext cx="54297" cy="54297"/>
            </a:xfrm>
            <a:prstGeom prst="flowChart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118" name="グループ化 117"/>
          <p:cNvGrpSpPr/>
          <p:nvPr/>
        </p:nvGrpSpPr>
        <p:grpSpPr>
          <a:xfrm>
            <a:off x="5724953" y="4838150"/>
            <a:ext cx="107032" cy="60965"/>
            <a:chOff x="6153462" y="4783160"/>
            <a:chExt cx="190102" cy="108282"/>
          </a:xfrm>
        </p:grpSpPr>
        <p:sp>
          <p:nvSpPr>
            <p:cNvPr id="119" name="フローチャート: 結合子 118"/>
            <p:cNvSpPr/>
            <p:nvPr/>
          </p:nvSpPr>
          <p:spPr>
            <a:xfrm>
              <a:off x="6153462" y="4783160"/>
              <a:ext cx="190102" cy="108282"/>
            </a:xfrm>
            <a:prstGeom prst="flowChartConnector">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20" name="フローチャート: 結合子 119"/>
            <p:cNvSpPr/>
            <p:nvPr/>
          </p:nvSpPr>
          <p:spPr>
            <a:xfrm>
              <a:off x="6223682" y="4814282"/>
              <a:ext cx="54297" cy="54297"/>
            </a:xfrm>
            <a:prstGeom prst="flowChart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121" name="グループ化 120"/>
          <p:cNvGrpSpPr/>
          <p:nvPr/>
        </p:nvGrpSpPr>
        <p:grpSpPr>
          <a:xfrm>
            <a:off x="6506796" y="3926712"/>
            <a:ext cx="107032" cy="60965"/>
            <a:chOff x="6153462" y="4783160"/>
            <a:chExt cx="190102" cy="108282"/>
          </a:xfrm>
        </p:grpSpPr>
        <p:sp>
          <p:nvSpPr>
            <p:cNvPr id="122" name="フローチャート: 結合子 121"/>
            <p:cNvSpPr/>
            <p:nvPr/>
          </p:nvSpPr>
          <p:spPr>
            <a:xfrm>
              <a:off x="6153462" y="4783160"/>
              <a:ext cx="190102" cy="108282"/>
            </a:xfrm>
            <a:prstGeom prst="flowChartConnector">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23" name="フローチャート: 結合子 122"/>
            <p:cNvSpPr/>
            <p:nvPr/>
          </p:nvSpPr>
          <p:spPr>
            <a:xfrm>
              <a:off x="6223682" y="4814282"/>
              <a:ext cx="54297" cy="54297"/>
            </a:xfrm>
            <a:prstGeom prst="flowChart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125" name="グループ化 124"/>
          <p:cNvGrpSpPr/>
          <p:nvPr/>
        </p:nvGrpSpPr>
        <p:grpSpPr>
          <a:xfrm>
            <a:off x="6607406" y="4016086"/>
            <a:ext cx="107032" cy="60965"/>
            <a:chOff x="6051098" y="4930652"/>
            <a:chExt cx="190102" cy="108282"/>
          </a:xfrm>
        </p:grpSpPr>
        <p:sp>
          <p:nvSpPr>
            <p:cNvPr id="126" name="フローチャート: 結合子 125"/>
            <p:cNvSpPr/>
            <p:nvPr/>
          </p:nvSpPr>
          <p:spPr>
            <a:xfrm>
              <a:off x="6051098" y="4930652"/>
              <a:ext cx="190102" cy="108282"/>
            </a:xfrm>
            <a:prstGeom prst="flowChartConnector">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27" name="フローチャート: 結合子 126"/>
            <p:cNvSpPr/>
            <p:nvPr/>
          </p:nvSpPr>
          <p:spPr>
            <a:xfrm>
              <a:off x="6129970" y="4955177"/>
              <a:ext cx="54297" cy="54297"/>
            </a:xfrm>
            <a:prstGeom prst="flowChart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sp>
        <p:nvSpPr>
          <p:cNvPr id="132" name="フリーフォーム: 図形 131"/>
          <p:cNvSpPr/>
          <p:nvPr/>
        </p:nvSpPr>
        <p:spPr>
          <a:xfrm>
            <a:off x="5509630" y="4271418"/>
            <a:ext cx="60568" cy="50480"/>
          </a:xfrm>
          <a:custGeom>
            <a:avLst/>
            <a:gdLst>
              <a:gd name="connsiteX0" fmla="*/ 0 w 107576"/>
              <a:gd name="connsiteY0" fmla="*/ 40760 h 89658"/>
              <a:gd name="connsiteX1" fmla="*/ 63568 w 107576"/>
              <a:gd name="connsiteY1" fmla="*/ 1641 h 89658"/>
              <a:gd name="connsiteX2" fmla="*/ 107576 w 107576"/>
              <a:gd name="connsiteY2" fmla="*/ 89658 h 89658"/>
            </a:gdLst>
            <a:ahLst/>
            <a:cxnLst>
              <a:cxn ang="0">
                <a:pos x="connsiteX0" y="connsiteY0"/>
              </a:cxn>
              <a:cxn ang="0">
                <a:pos x="connsiteX1" y="connsiteY1"/>
              </a:cxn>
              <a:cxn ang="0">
                <a:pos x="connsiteX2" y="connsiteY2"/>
              </a:cxn>
            </a:cxnLst>
            <a:rect l="l" t="t" r="r" b="b"/>
            <a:pathLst>
              <a:path w="107576" h="89658">
                <a:moveTo>
                  <a:pt x="0" y="40760"/>
                </a:moveTo>
                <a:cubicBezTo>
                  <a:pt x="22819" y="17125"/>
                  <a:pt x="45639" y="-6509"/>
                  <a:pt x="63568" y="1641"/>
                </a:cubicBezTo>
                <a:cubicBezTo>
                  <a:pt x="81497" y="9791"/>
                  <a:pt x="94536" y="49724"/>
                  <a:pt x="107576" y="89658"/>
                </a:cubicBezTo>
              </a:path>
            </a:pathLst>
          </a:cu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33" name="フリーフォーム: 図形 132"/>
          <p:cNvSpPr/>
          <p:nvPr/>
        </p:nvSpPr>
        <p:spPr>
          <a:xfrm rot="7865904">
            <a:off x="6473576" y="4002480"/>
            <a:ext cx="60568" cy="50480"/>
          </a:xfrm>
          <a:custGeom>
            <a:avLst/>
            <a:gdLst>
              <a:gd name="connsiteX0" fmla="*/ 0 w 107576"/>
              <a:gd name="connsiteY0" fmla="*/ 40760 h 89658"/>
              <a:gd name="connsiteX1" fmla="*/ 63568 w 107576"/>
              <a:gd name="connsiteY1" fmla="*/ 1641 h 89658"/>
              <a:gd name="connsiteX2" fmla="*/ 107576 w 107576"/>
              <a:gd name="connsiteY2" fmla="*/ 89658 h 89658"/>
            </a:gdLst>
            <a:ahLst/>
            <a:cxnLst>
              <a:cxn ang="0">
                <a:pos x="connsiteX0" y="connsiteY0"/>
              </a:cxn>
              <a:cxn ang="0">
                <a:pos x="connsiteX1" y="connsiteY1"/>
              </a:cxn>
              <a:cxn ang="0">
                <a:pos x="connsiteX2" y="connsiteY2"/>
              </a:cxn>
            </a:cxnLst>
            <a:rect l="l" t="t" r="r" b="b"/>
            <a:pathLst>
              <a:path w="107576" h="89658">
                <a:moveTo>
                  <a:pt x="0" y="40760"/>
                </a:moveTo>
                <a:cubicBezTo>
                  <a:pt x="22819" y="17125"/>
                  <a:pt x="45639" y="-6509"/>
                  <a:pt x="63568" y="1641"/>
                </a:cubicBezTo>
                <a:cubicBezTo>
                  <a:pt x="81497" y="9791"/>
                  <a:pt x="94536" y="49724"/>
                  <a:pt x="107576" y="89658"/>
                </a:cubicBezTo>
              </a:path>
            </a:pathLst>
          </a:cu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34" name="フリーフォーム: 図形 133"/>
          <p:cNvSpPr/>
          <p:nvPr/>
        </p:nvSpPr>
        <p:spPr>
          <a:xfrm>
            <a:off x="6633315" y="3955891"/>
            <a:ext cx="54642" cy="49735"/>
          </a:xfrm>
          <a:custGeom>
            <a:avLst/>
            <a:gdLst>
              <a:gd name="connsiteX0" fmla="*/ 0 w 107576"/>
              <a:gd name="connsiteY0" fmla="*/ 40760 h 89658"/>
              <a:gd name="connsiteX1" fmla="*/ 63568 w 107576"/>
              <a:gd name="connsiteY1" fmla="*/ 1641 h 89658"/>
              <a:gd name="connsiteX2" fmla="*/ 107576 w 107576"/>
              <a:gd name="connsiteY2" fmla="*/ 89658 h 89658"/>
            </a:gdLst>
            <a:ahLst/>
            <a:cxnLst>
              <a:cxn ang="0">
                <a:pos x="connsiteX0" y="connsiteY0"/>
              </a:cxn>
              <a:cxn ang="0">
                <a:pos x="connsiteX1" y="connsiteY1"/>
              </a:cxn>
              <a:cxn ang="0">
                <a:pos x="connsiteX2" y="connsiteY2"/>
              </a:cxn>
            </a:cxnLst>
            <a:rect l="l" t="t" r="r" b="b"/>
            <a:pathLst>
              <a:path w="107576" h="89658">
                <a:moveTo>
                  <a:pt x="0" y="40760"/>
                </a:moveTo>
                <a:cubicBezTo>
                  <a:pt x="22819" y="17125"/>
                  <a:pt x="45639" y="-6509"/>
                  <a:pt x="63568" y="1641"/>
                </a:cubicBezTo>
                <a:cubicBezTo>
                  <a:pt x="81497" y="9791"/>
                  <a:pt x="94536" y="49724"/>
                  <a:pt x="107576" y="89658"/>
                </a:cubicBezTo>
              </a:path>
            </a:pathLst>
          </a:cu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nvGrpSpPr>
          <p:cNvPr id="135" name="グループ化 134"/>
          <p:cNvGrpSpPr/>
          <p:nvPr/>
        </p:nvGrpSpPr>
        <p:grpSpPr>
          <a:xfrm>
            <a:off x="6525233" y="4093994"/>
            <a:ext cx="107032" cy="60965"/>
            <a:chOff x="6051098" y="4930652"/>
            <a:chExt cx="190102" cy="108282"/>
          </a:xfrm>
        </p:grpSpPr>
        <p:sp>
          <p:nvSpPr>
            <p:cNvPr id="136" name="フローチャート: 結合子 135"/>
            <p:cNvSpPr/>
            <p:nvPr/>
          </p:nvSpPr>
          <p:spPr>
            <a:xfrm>
              <a:off x="6051098" y="4930652"/>
              <a:ext cx="190102" cy="108282"/>
            </a:xfrm>
            <a:prstGeom prst="flowChartConnector">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37" name="フローチャート: 結合子 136"/>
            <p:cNvSpPr/>
            <p:nvPr/>
          </p:nvSpPr>
          <p:spPr>
            <a:xfrm>
              <a:off x="6129970" y="4955177"/>
              <a:ext cx="54297" cy="54297"/>
            </a:xfrm>
            <a:prstGeom prst="flowChart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cxnSp>
        <p:nvCxnSpPr>
          <p:cNvPr id="139" name="コネクタ: カギ線 138"/>
          <p:cNvCxnSpPr>
            <a:cxnSpLocks/>
            <a:stCxn id="36" idx="3"/>
          </p:cNvCxnSpPr>
          <p:nvPr/>
        </p:nvCxnSpPr>
        <p:spPr>
          <a:xfrm rot="5400000">
            <a:off x="5422209" y="4483219"/>
            <a:ext cx="174905" cy="59"/>
          </a:xfrm>
          <a:prstGeom prst="bentConnector3">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141" name="テキスト ボックス 140"/>
          <p:cNvSpPr txBox="1"/>
          <p:nvPr/>
        </p:nvSpPr>
        <p:spPr>
          <a:xfrm>
            <a:off x="5213573" y="4551359"/>
            <a:ext cx="570877" cy="334835"/>
          </a:xfrm>
          <a:prstGeom prst="rect">
            <a:avLst/>
          </a:prstGeom>
          <a:noFill/>
        </p:spPr>
        <p:txBody>
          <a:bodyPr wrap="square" rtlCol="0">
            <a:spAutoFit/>
          </a:bodyPr>
          <a:lstStyle/>
          <a:p>
            <a:r>
              <a:rPr lang="en-US" altLang="ja-JP" sz="788">
                <a:latin typeface="Arial" panose="020B0604020202020204" pitchFamily="34" charset="0"/>
                <a:cs typeface="Arial" panose="020B0604020202020204" pitchFamily="34" charset="0"/>
              </a:rPr>
              <a:t>Lysosomes</a:t>
            </a:r>
            <a:endParaRPr kumimoji="1" lang="ja-JP" altLang="en-US" sz="788">
              <a:latin typeface="Arial" panose="020B0604020202020204" pitchFamily="34" charset="0"/>
              <a:cs typeface="Arial" panose="020B0604020202020204" pitchFamily="34" charset="0"/>
            </a:endParaRPr>
          </a:p>
        </p:txBody>
      </p:sp>
      <p:sp>
        <p:nvSpPr>
          <p:cNvPr id="128" name="フリーフォーム: 図形 127">
            <a:extLst>
              <a:ext uri="{FF2B5EF4-FFF2-40B4-BE49-F238E27FC236}">
                <a16:creationId xmlns:a16="http://schemas.microsoft.com/office/drawing/2014/main" id="{78108F55-937F-45F0-8666-B3ACB466AAA0}"/>
              </a:ext>
            </a:extLst>
          </p:cNvPr>
          <p:cNvSpPr/>
          <p:nvPr/>
        </p:nvSpPr>
        <p:spPr>
          <a:xfrm>
            <a:off x="6179779" y="2440630"/>
            <a:ext cx="344987" cy="493036"/>
          </a:xfrm>
          <a:custGeom>
            <a:avLst/>
            <a:gdLst>
              <a:gd name="connsiteX0" fmla="*/ 429992 w 642708"/>
              <a:gd name="connsiteY0" fmla="*/ 1072737 h 1075846"/>
              <a:gd name="connsiteX1" fmla="*/ 39574 w 642708"/>
              <a:gd name="connsiteY1" fmla="*/ 805609 h 1075846"/>
              <a:gd name="connsiteX2" fmla="*/ 19026 w 642708"/>
              <a:gd name="connsiteY2" fmla="*/ 456288 h 1075846"/>
              <a:gd name="connsiteX3" fmla="*/ 90945 w 642708"/>
              <a:gd name="connsiteY3" fmla="*/ 14499 h 1075846"/>
              <a:gd name="connsiteX4" fmla="*/ 501911 w 642708"/>
              <a:gd name="connsiteY4" fmla="*/ 137789 h 1075846"/>
              <a:gd name="connsiteX5" fmla="*/ 553282 w 642708"/>
              <a:gd name="connsiteY5" fmla="*/ 446014 h 1075846"/>
              <a:gd name="connsiteX6" fmla="*/ 625201 w 642708"/>
              <a:gd name="connsiteY6" fmla="*/ 723416 h 1075846"/>
              <a:gd name="connsiteX7" fmla="*/ 625201 w 642708"/>
              <a:gd name="connsiteY7" fmla="*/ 939173 h 1075846"/>
              <a:gd name="connsiteX8" fmla="*/ 429992 w 642708"/>
              <a:gd name="connsiteY8" fmla="*/ 1072737 h 107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708" h="1075846">
                <a:moveTo>
                  <a:pt x="429992" y="1072737"/>
                </a:moveTo>
                <a:cubicBezTo>
                  <a:pt x="332388" y="1050476"/>
                  <a:pt x="108068" y="908351"/>
                  <a:pt x="39574" y="805609"/>
                </a:cubicBezTo>
                <a:cubicBezTo>
                  <a:pt x="-28920" y="702867"/>
                  <a:pt x="10464" y="588140"/>
                  <a:pt x="19026" y="456288"/>
                </a:cubicBezTo>
                <a:cubicBezTo>
                  <a:pt x="27588" y="324436"/>
                  <a:pt x="10464" y="67582"/>
                  <a:pt x="90945" y="14499"/>
                </a:cubicBezTo>
                <a:cubicBezTo>
                  <a:pt x="171426" y="-38584"/>
                  <a:pt x="424855" y="65870"/>
                  <a:pt x="501911" y="137789"/>
                </a:cubicBezTo>
                <a:cubicBezTo>
                  <a:pt x="578967" y="209708"/>
                  <a:pt x="532734" y="348410"/>
                  <a:pt x="553282" y="446014"/>
                </a:cubicBezTo>
                <a:cubicBezTo>
                  <a:pt x="573830" y="543618"/>
                  <a:pt x="613215" y="641223"/>
                  <a:pt x="625201" y="723416"/>
                </a:cubicBezTo>
                <a:cubicBezTo>
                  <a:pt x="637187" y="805609"/>
                  <a:pt x="657736" y="886090"/>
                  <a:pt x="625201" y="939173"/>
                </a:cubicBezTo>
                <a:cubicBezTo>
                  <a:pt x="592666" y="992256"/>
                  <a:pt x="527596" y="1094998"/>
                  <a:pt x="429992" y="1072737"/>
                </a:cubicBezTo>
                <a:close/>
              </a:path>
            </a:pathLst>
          </a:custGeom>
          <a:gradFill flip="none" rotWithShape="1">
            <a:gsLst>
              <a:gs pos="0">
                <a:srgbClr val="E747DF">
                  <a:tint val="66000"/>
                  <a:satMod val="160000"/>
                </a:srgbClr>
              </a:gs>
              <a:gs pos="50000">
                <a:srgbClr val="E747DF">
                  <a:tint val="44500"/>
                  <a:satMod val="160000"/>
                </a:srgbClr>
              </a:gs>
              <a:gs pos="100000">
                <a:srgbClr val="E747DF">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563">
                <a:solidFill>
                  <a:schemeClr val="tx1"/>
                </a:solidFill>
                <a:latin typeface="Arial" panose="020B0604020202020204" pitchFamily="34" charset="0"/>
                <a:cs typeface="Arial" panose="020B0604020202020204" pitchFamily="34" charset="0"/>
              </a:rPr>
              <a:t>Trop-2</a:t>
            </a:r>
            <a:endParaRPr kumimoji="1" lang="ja-JP" altLang="en-US" sz="563">
              <a:solidFill>
                <a:schemeClr val="tx1"/>
              </a:solidFill>
              <a:latin typeface="Arial" panose="020B0604020202020204" pitchFamily="34" charset="0"/>
              <a:cs typeface="Arial" panose="020B0604020202020204" pitchFamily="34" charset="0"/>
            </a:endParaRPr>
          </a:p>
        </p:txBody>
      </p:sp>
      <p:sp>
        <p:nvSpPr>
          <p:cNvPr id="129" name="フリーフォーム: 図形 127"/>
          <p:cNvSpPr/>
          <p:nvPr/>
        </p:nvSpPr>
        <p:spPr>
          <a:xfrm>
            <a:off x="5745324" y="2465503"/>
            <a:ext cx="344987" cy="493036"/>
          </a:xfrm>
          <a:custGeom>
            <a:avLst/>
            <a:gdLst>
              <a:gd name="connsiteX0" fmla="*/ 429992 w 642708"/>
              <a:gd name="connsiteY0" fmla="*/ 1072737 h 1075846"/>
              <a:gd name="connsiteX1" fmla="*/ 39574 w 642708"/>
              <a:gd name="connsiteY1" fmla="*/ 805609 h 1075846"/>
              <a:gd name="connsiteX2" fmla="*/ 19026 w 642708"/>
              <a:gd name="connsiteY2" fmla="*/ 456288 h 1075846"/>
              <a:gd name="connsiteX3" fmla="*/ 90945 w 642708"/>
              <a:gd name="connsiteY3" fmla="*/ 14499 h 1075846"/>
              <a:gd name="connsiteX4" fmla="*/ 501911 w 642708"/>
              <a:gd name="connsiteY4" fmla="*/ 137789 h 1075846"/>
              <a:gd name="connsiteX5" fmla="*/ 553282 w 642708"/>
              <a:gd name="connsiteY5" fmla="*/ 446014 h 1075846"/>
              <a:gd name="connsiteX6" fmla="*/ 625201 w 642708"/>
              <a:gd name="connsiteY6" fmla="*/ 723416 h 1075846"/>
              <a:gd name="connsiteX7" fmla="*/ 625201 w 642708"/>
              <a:gd name="connsiteY7" fmla="*/ 939173 h 1075846"/>
              <a:gd name="connsiteX8" fmla="*/ 429992 w 642708"/>
              <a:gd name="connsiteY8" fmla="*/ 1072737 h 107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708" h="1075846">
                <a:moveTo>
                  <a:pt x="429992" y="1072737"/>
                </a:moveTo>
                <a:cubicBezTo>
                  <a:pt x="332388" y="1050476"/>
                  <a:pt x="108068" y="908351"/>
                  <a:pt x="39574" y="805609"/>
                </a:cubicBezTo>
                <a:cubicBezTo>
                  <a:pt x="-28920" y="702867"/>
                  <a:pt x="10464" y="588140"/>
                  <a:pt x="19026" y="456288"/>
                </a:cubicBezTo>
                <a:cubicBezTo>
                  <a:pt x="27588" y="324436"/>
                  <a:pt x="10464" y="67582"/>
                  <a:pt x="90945" y="14499"/>
                </a:cubicBezTo>
                <a:cubicBezTo>
                  <a:pt x="171426" y="-38584"/>
                  <a:pt x="424855" y="65870"/>
                  <a:pt x="501911" y="137789"/>
                </a:cubicBezTo>
                <a:cubicBezTo>
                  <a:pt x="578967" y="209708"/>
                  <a:pt x="532734" y="348410"/>
                  <a:pt x="553282" y="446014"/>
                </a:cubicBezTo>
                <a:cubicBezTo>
                  <a:pt x="573830" y="543618"/>
                  <a:pt x="613215" y="641223"/>
                  <a:pt x="625201" y="723416"/>
                </a:cubicBezTo>
                <a:cubicBezTo>
                  <a:pt x="637187" y="805609"/>
                  <a:pt x="657736" y="886090"/>
                  <a:pt x="625201" y="939173"/>
                </a:cubicBezTo>
                <a:cubicBezTo>
                  <a:pt x="592666" y="992256"/>
                  <a:pt x="527596" y="1094998"/>
                  <a:pt x="429992" y="1072737"/>
                </a:cubicBezTo>
                <a:close/>
              </a:path>
            </a:pathLst>
          </a:custGeom>
          <a:gradFill flip="none" rotWithShape="1">
            <a:gsLst>
              <a:gs pos="0">
                <a:srgbClr val="E747DF">
                  <a:tint val="66000"/>
                  <a:satMod val="160000"/>
                </a:srgbClr>
              </a:gs>
              <a:gs pos="50000">
                <a:srgbClr val="E747DF">
                  <a:tint val="44500"/>
                  <a:satMod val="160000"/>
                </a:srgbClr>
              </a:gs>
              <a:gs pos="100000">
                <a:srgbClr val="E747DF">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563">
                <a:solidFill>
                  <a:schemeClr val="tx1"/>
                </a:solidFill>
                <a:latin typeface="Arial" panose="020B0604020202020204" pitchFamily="34" charset="0"/>
                <a:cs typeface="Arial" panose="020B0604020202020204" pitchFamily="34" charset="0"/>
              </a:rPr>
              <a:t>Trop-2</a:t>
            </a:r>
            <a:endParaRPr kumimoji="1" lang="ja-JP" altLang="en-US" sz="563">
              <a:solidFill>
                <a:schemeClr val="tx1"/>
              </a:solidFill>
              <a:latin typeface="Arial" panose="020B0604020202020204" pitchFamily="34" charset="0"/>
              <a:cs typeface="Arial" panose="020B0604020202020204" pitchFamily="34" charset="0"/>
            </a:endParaRPr>
          </a:p>
        </p:txBody>
      </p:sp>
      <p:sp>
        <p:nvSpPr>
          <p:cNvPr id="131" name="Title 1"/>
          <p:cNvSpPr>
            <a:spLocks noGrp="1"/>
          </p:cNvSpPr>
          <p:nvPr>
            <p:ph type="title"/>
          </p:nvPr>
        </p:nvSpPr>
        <p:spPr>
          <a:xfrm>
            <a:off x="838200" y="365125"/>
            <a:ext cx="10515600" cy="871393"/>
          </a:xfrm>
        </p:spPr>
        <p:txBody>
          <a:bodyPr>
            <a:noAutofit/>
          </a:bodyPr>
          <a:lstStyle/>
          <a:p>
            <a:r>
              <a:rPr lang="en-US" dirty="0"/>
              <a:t>ADCs: Selective Delivery of Toxic Payload</a:t>
            </a:r>
          </a:p>
        </p:txBody>
      </p:sp>
      <p:sp>
        <p:nvSpPr>
          <p:cNvPr id="2" name="Footer Placeholder 1">
            <a:extLst>
              <a:ext uri="{FF2B5EF4-FFF2-40B4-BE49-F238E27FC236}">
                <a16:creationId xmlns:a16="http://schemas.microsoft.com/office/drawing/2014/main" id="{4B23195A-A126-9775-A504-E544D4E62E6E}"/>
              </a:ext>
            </a:extLst>
          </p:cNvPr>
          <p:cNvSpPr>
            <a:spLocks noGrp="1"/>
          </p:cNvSpPr>
          <p:nvPr>
            <p:ph type="ftr" sz="quarter" idx="3"/>
          </p:nvPr>
        </p:nvSpPr>
        <p:spPr>
          <a:xfrm>
            <a:off x="1401417" y="5964383"/>
            <a:ext cx="9223513" cy="642566"/>
          </a:xfrm>
        </p:spPr>
        <p:txBody>
          <a:bodyPr/>
          <a:lstStyle/>
          <a:p>
            <a:r>
              <a:rPr lang="en-US">
                <a:solidFill>
                  <a:schemeClr val="bg2">
                    <a:lumMod val="10000"/>
                  </a:schemeClr>
                </a:solidFill>
              </a:rPr>
              <a:t>Nagayama A, et al. </a:t>
            </a:r>
            <a:r>
              <a:rPr lang="en-US" i="1">
                <a:solidFill>
                  <a:schemeClr val="bg2">
                    <a:lumMod val="10000"/>
                  </a:schemeClr>
                </a:solidFill>
              </a:rPr>
              <a:t>Target Oncol. </a:t>
            </a:r>
            <a:r>
              <a:rPr lang="en-US">
                <a:solidFill>
                  <a:schemeClr val="bg2">
                    <a:lumMod val="10000"/>
                  </a:schemeClr>
                </a:solidFill>
              </a:rPr>
              <a:t>2017;12(6):719-739.</a:t>
            </a:r>
          </a:p>
        </p:txBody>
      </p:sp>
      <p:sp>
        <p:nvSpPr>
          <p:cNvPr id="140" name="矢印: 右 26">
            <a:extLst>
              <a:ext uri="{FF2B5EF4-FFF2-40B4-BE49-F238E27FC236}">
                <a16:creationId xmlns:a16="http://schemas.microsoft.com/office/drawing/2014/main" id="{07CAFF52-6042-498A-999F-35F913C71993}"/>
              </a:ext>
            </a:extLst>
          </p:cNvPr>
          <p:cNvSpPr/>
          <p:nvPr/>
        </p:nvSpPr>
        <p:spPr>
          <a:xfrm rot="10800000">
            <a:off x="3944534" y="3000374"/>
            <a:ext cx="434831" cy="2167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42" name="テキスト ボックス 15">
            <a:extLst>
              <a:ext uri="{FF2B5EF4-FFF2-40B4-BE49-F238E27FC236}">
                <a16:creationId xmlns:a16="http://schemas.microsoft.com/office/drawing/2014/main" id="{5FBD2D4A-5E3F-4557-B302-D3506E728CCB}"/>
              </a:ext>
            </a:extLst>
          </p:cNvPr>
          <p:cNvSpPr txBox="1"/>
          <p:nvPr/>
        </p:nvSpPr>
        <p:spPr>
          <a:xfrm>
            <a:off x="1920642" y="1658767"/>
            <a:ext cx="1823302" cy="646972"/>
          </a:xfrm>
          <a:prstGeom prst="rect">
            <a:avLst/>
          </a:prstGeom>
          <a:noFill/>
        </p:spPr>
        <p:txBody>
          <a:bodyPr wrap="square" rtlCol="0">
            <a:spAutoFit/>
          </a:bodyPr>
          <a:lstStyle/>
          <a:p>
            <a:r>
              <a:rPr kumimoji="1" lang="en-US" altLang="ja-JP" sz="1802">
                <a:solidFill>
                  <a:schemeClr val="tx1"/>
                </a:solidFill>
                <a:latin typeface="Arial" panose="020B0604020202020204" pitchFamily="34" charset="0"/>
                <a:cs typeface="Arial" panose="020B0604020202020204" pitchFamily="34" charset="0"/>
              </a:rPr>
              <a:t>6. Bystander Effect</a:t>
            </a:r>
            <a:endParaRPr kumimoji="1" lang="ja-JP" altLang="en-US" sz="1802">
              <a:solidFill>
                <a:schemeClr val="tx1"/>
              </a:solidFill>
              <a:latin typeface="Arial" panose="020B0604020202020204" pitchFamily="34" charset="0"/>
              <a:cs typeface="Arial" panose="020B0604020202020204" pitchFamily="34" charset="0"/>
            </a:endParaRPr>
          </a:p>
        </p:txBody>
      </p:sp>
      <p:sp>
        <p:nvSpPr>
          <p:cNvPr id="143" name="フリーフォーム: 図形 31">
            <a:extLst>
              <a:ext uri="{FF2B5EF4-FFF2-40B4-BE49-F238E27FC236}">
                <a16:creationId xmlns:a16="http://schemas.microsoft.com/office/drawing/2014/main" id="{24BA0631-29DF-4D4B-9EF3-6E1CD13E21AF}"/>
              </a:ext>
            </a:extLst>
          </p:cNvPr>
          <p:cNvSpPr/>
          <p:nvPr/>
        </p:nvSpPr>
        <p:spPr>
          <a:xfrm>
            <a:off x="2705291" y="2105449"/>
            <a:ext cx="1096268" cy="976690"/>
          </a:xfrm>
          <a:custGeom>
            <a:avLst/>
            <a:gdLst>
              <a:gd name="connsiteX0" fmla="*/ 970082 w 1947118"/>
              <a:gd name="connsiteY0" fmla="*/ 1726115 h 1734730"/>
              <a:gd name="connsiteX1" fmla="*/ 63633 w 1947118"/>
              <a:gd name="connsiteY1" fmla="*/ 1352404 h 1734730"/>
              <a:gd name="connsiteX2" fmla="*/ 119292 w 1947118"/>
              <a:gd name="connsiteY2" fmla="*/ 612932 h 1734730"/>
              <a:gd name="connsiteX3" fmla="*/ 469150 w 1947118"/>
              <a:gd name="connsiteY3" fmla="*/ 310783 h 1734730"/>
              <a:gd name="connsiteX4" fmla="*/ 1025741 w 1947118"/>
              <a:gd name="connsiteY4" fmla="*/ 682 h 1734730"/>
              <a:gd name="connsiteX5" fmla="*/ 1733407 w 1947118"/>
              <a:gd name="connsiteY5" fmla="*/ 398247 h 1734730"/>
              <a:gd name="connsiteX6" fmla="*/ 1940141 w 1947118"/>
              <a:gd name="connsiteY6" fmla="*/ 930984 h 1734730"/>
              <a:gd name="connsiteX7" fmla="*/ 1534624 w 1947118"/>
              <a:gd name="connsiteY7" fmla="*/ 1559137 h 1734730"/>
              <a:gd name="connsiteX8" fmla="*/ 970082 w 1947118"/>
              <a:gd name="connsiteY8" fmla="*/ 1726115 h 173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118" h="1734730">
                <a:moveTo>
                  <a:pt x="970082" y="1726115"/>
                </a:moveTo>
                <a:cubicBezTo>
                  <a:pt x="724917" y="1691660"/>
                  <a:pt x="205431" y="1537934"/>
                  <a:pt x="63633" y="1352404"/>
                </a:cubicBezTo>
                <a:cubicBezTo>
                  <a:pt x="-78165" y="1166874"/>
                  <a:pt x="51706" y="786535"/>
                  <a:pt x="119292" y="612932"/>
                </a:cubicBezTo>
                <a:cubicBezTo>
                  <a:pt x="186878" y="439328"/>
                  <a:pt x="318075" y="412825"/>
                  <a:pt x="469150" y="310783"/>
                </a:cubicBezTo>
                <a:cubicBezTo>
                  <a:pt x="620225" y="208741"/>
                  <a:pt x="815031" y="-13895"/>
                  <a:pt x="1025741" y="682"/>
                </a:cubicBezTo>
                <a:cubicBezTo>
                  <a:pt x="1236451" y="15259"/>
                  <a:pt x="1581007" y="243197"/>
                  <a:pt x="1733407" y="398247"/>
                </a:cubicBezTo>
                <a:cubicBezTo>
                  <a:pt x="1885807" y="553297"/>
                  <a:pt x="1973271" y="737502"/>
                  <a:pt x="1940141" y="930984"/>
                </a:cubicBezTo>
                <a:cubicBezTo>
                  <a:pt x="1907011" y="1124466"/>
                  <a:pt x="1694975" y="1429266"/>
                  <a:pt x="1534624" y="1559137"/>
                </a:cubicBezTo>
                <a:cubicBezTo>
                  <a:pt x="1374273" y="1689008"/>
                  <a:pt x="1215247" y="1760570"/>
                  <a:pt x="970082" y="1726115"/>
                </a:cubicBezTo>
                <a:close/>
              </a:path>
            </a:pathLst>
          </a:custGeom>
          <a:gradFill flip="none" rotWithShape="1">
            <a:gsLst>
              <a:gs pos="0">
                <a:schemeClr val="accent1">
                  <a:tint val="66000"/>
                  <a:satMod val="160000"/>
                  <a:alpha val="44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211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animBg="1"/>
      <p:bldP spid="142" grpId="0"/>
      <p:bldP spid="14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21994-7E8E-EB27-74A6-1F89200294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2220548-2AD5-B7A1-E57D-8A1F387FD00D}"/>
              </a:ext>
            </a:extLst>
          </p:cNvPr>
          <p:cNvSpPr>
            <a:spLocks noGrp="1"/>
          </p:cNvSpPr>
          <p:nvPr>
            <p:ph type="title"/>
          </p:nvPr>
        </p:nvSpPr>
        <p:spPr/>
        <p:txBody>
          <a:bodyPr/>
          <a:lstStyle/>
          <a:p>
            <a:r>
              <a:rPr lang="en-US" dirty="0"/>
              <a:t>Case Study: Question</a:t>
            </a:r>
          </a:p>
        </p:txBody>
      </p:sp>
      <p:sp>
        <p:nvSpPr>
          <p:cNvPr id="5" name="Content Placeholder 4">
            <a:extLst>
              <a:ext uri="{FF2B5EF4-FFF2-40B4-BE49-F238E27FC236}">
                <a16:creationId xmlns:a16="http://schemas.microsoft.com/office/drawing/2014/main" id="{687CDA0B-0A4E-2630-F2CF-38CAEA180267}"/>
              </a:ext>
            </a:extLst>
          </p:cNvPr>
          <p:cNvSpPr>
            <a:spLocks noGrp="1"/>
          </p:cNvSpPr>
          <p:nvPr>
            <p:ph idx="1"/>
          </p:nvPr>
        </p:nvSpPr>
        <p:spPr/>
        <p:txBody>
          <a:bodyPr/>
          <a:lstStyle/>
          <a:p>
            <a:pPr marL="0" indent="0">
              <a:buNone/>
            </a:pPr>
            <a:r>
              <a:rPr lang="en-US" sz="2400" b="1" dirty="0">
                <a:solidFill>
                  <a:schemeClr val="accent1"/>
                </a:solidFill>
              </a:rPr>
              <a:t>What would you recommend next?</a:t>
            </a:r>
          </a:p>
          <a:p>
            <a:pPr marL="1104955" indent="-495325">
              <a:buFont typeface="+mj-lt"/>
              <a:buAutoNum type="alphaLcParenR"/>
            </a:pPr>
            <a:r>
              <a:rPr lang="en-US" sz="2400" dirty="0">
                <a:solidFill>
                  <a:schemeClr val="tx1"/>
                </a:solidFill>
              </a:rPr>
              <a:t>Continue SG</a:t>
            </a:r>
          </a:p>
          <a:p>
            <a:pPr marL="1104955" indent="-495325">
              <a:buFont typeface="+mj-lt"/>
              <a:buAutoNum type="alphaLcParenR"/>
            </a:pPr>
            <a:r>
              <a:rPr lang="en-US" sz="2400" dirty="0">
                <a:solidFill>
                  <a:schemeClr val="tx1"/>
                </a:solidFill>
              </a:rPr>
              <a:t>Give G-CSF and continue SG</a:t>
            </a:r>
          </a:p>
          <a:p>
            <a:pPr marL="1104955" indent="-495325">
              <a:buFont typeface="+mj-lt"/>
              <a:buAutoNum type="alphaLcParenR"/>
            </a:pPr>
            <a:r>
              <a:rPr lang="en-US" sz="2400" dirty="0">
                <a:solidFill>
                  <a:schemeClr val="tx1"/>
                </a:solidFill>
              </a:rPr>
              <a:t>Hold SG, give G-CSF, and consider resuming SG once ANC recovers to grade 1 or less</a:t>
            </a:r>
          </a:p>
          <a:p>
            <a:pPr marL="1104955" indent="-495325">
              <a:buFont typeface="+mj-lt"/>
              <a:buAutoNum type="alphaLcParenR"/>
              <a:defRPr/>
            </a:pPr>
            <a:r>
              <a:rPr lang="en-US" sz="2400" dirty="0">
                <a:solidFill>
                  <a:schemeClr val="tx1"/>
                </a:solidFill>
              </a:rPr>
              <a:t>Permanently discontinue SG </a:t>
            </a:r>
          </a:p>
          <a:p>
            <a:pPr marL="1104955" indent="-495325">
              <a:buFont typeface="+mj-lt"/>
              <a:buAutoNum type="alphaLcParenR"/>
            </a:pPr>
            <a:r>
              <a:rPr lang="en-US" dirty="0"/>
              <a:t>U</a:t>
            </a:r>
            <a:r>
              <a:rPr lang="en-US" sz="2400" dirty="0">
                <a:solidFill>
                  <a:schemeClr val="tx1"/>
                </a:solidFill>
              </a:rPr>
              <a:t>nsure</a:t>
            </a:r>
            <a:endParaRPr lang="en-US" sz="2400" b="1" dirty="0">
              <a:solidFill>
                <a:schemeClr val="tx1"/>
              </a:solidFill>
            </a:endParaRPr>
          </a:p>
          <a:p>
            <a:endParaRPr lang="en-US" sz="1867" b="1" dirty="0">
              <a:solidFill>
                <a:schemeClr val="tx1"/>
              </a:solidFill>
            </a:endParaRPr>
          </a:p>
        </p:txBody>
      </p:sp>
      <p:sp>
        <p:nvSpPr>
          <p:cNvPr id="3" name="Content Placeholder 2">
            <a:extLst>
              <a:ext uri="{FF2B5EF4-FFF2-40B4-BE49-F238E27FC236}">
                <a16:creationId xmlns:a16="http://schemas.microsoft.com/office/drawing/2014/main" id="{EAE525C8-5926-8F7E-BFE6-1623F04C1060}"/>
              </a:ext>
            </a:extLst>
          </p:cNvPr>
          <p:cNvSpPr txBox="1">
            <a:spLocks/>
          </p:cNvSpPr>
          <p:nvPr/>
        </p:nvSpPr>
        <p:spPr>
          <a:xfrm>
            <a:off x="566086" y="3058392"/>
            <a:ext cx="11059828" cy="741345"/>
          </a:xfrm>
          <a:prstGeom prst="rect">
            <a:avLst/>
          </a:prstGeom>
        </p:spPr>
        <p:txBody>
          <a:bodyPr wrap="square" lIns="114286" tIns="57144" rIns="114286" bIns="57144">
            <a:spAutoFit/>
          </a:bodyPr>
          <a:lstStyle>
            <a:lvl1pPr marL="232845" indent="-232845" algn="l" defTabSz="380974" rtl="0" eaLnBrk="1" latinLnBrk="0" hangingPunct="1">
              <a:spcBef>
                <a:spcPts val="0"/>
              </a:spcBef>
              <a:spcAft>
                <a:spcPts val="1000"/>
              </a:spcAft>
              <a:buFont typeface="Roboto"/>
              <a:buChar char="•"/>
              <a:defRPr sz="2400" kern="1200">
                <a:solidFill>
                  <a:schemeClr val="bg1"/>
                </a:solidFill>
                <a:latin typeface="+mn-lt"/>
                <a:ea typeface="+mn-ea"/>
                <a:cs typeface="+mn-cs"/>
              </a:defRPr>
            </a:lvl1pPr>
            <a:lvl2pPr marL="576821" indent="-237079" algn="l" defTabSz="380974" rtl="0" eaLnBrk="1" latinLnBrk="0" hangingPunct="1">
              <a:spcBef>
                <a:spcPts val="0"/>
              </a:spcBef>
              <a:spcAft>
                <a:spcPts val="1000"/>
              </a:spcAft>
              <a:buFont typeface="Roboto"/>
              <a:buChar char="–"/>
              <a:defRPr sz="2133" kern="1200">
                <a:solidFill>
                  <a:schemeClr val="bg1"/>
                </a:solidFill>
                <a:latin typeface="+mn-lt"/>
                <a:ea typeface="+mn-ea"/>
                <a:cs typeface="+mn-cs"/>
              </a:defRPr>
            </a:lvl2pPr>
            <a:lvl3pPr marL="842475" indent="-189451" algn="l" defTabSz="380974" rtl="0" eaLnBrk="1" latinLnBrk="0" hangingPunct="1">
              <a:spcBef>
                <a:spcPts val="0"/>
              </a:spcBef>
              <a:spcAft>
                <a:spcPts val="1000"/>
              </a:spcAft>
              <a:buFont typeface="Roboto"/>
              <a:buChar char="•"/>
              <a:defRPr sz="1867" kern="1200">
                <a:solidFill>
                  <a:schemeClr val="bg1"/>
                </a:solidFill>
                <a:latin typeface="+mn-lt"/>
                <a:ea typeface="+mn-ea"/>
                <a:cs typeface="+mn-cs"/>
              </a:defRPr>
            </a:lvl3pPr>
            <a:lvl4pPr marL="1141999" indent="-189451" algn="l" defTabSz="380974" rtl="0" eaLnBrk="1" latinLnBrk="0" hangingPunct="1">
              <a:spcBef>
                <a:spcPts val="0"/>
              </a:spcBef>
              <a:spcAft>
                <a:spcPts val="1000"/>
              </a:spcAft>
              <a:buFont typeface="Roboto"/>
              <a:buChar char="–"/>
              <a:defRPr sz="1600" kern="1200">
                <a:solidFill>
                  <a:schemeClr val="bg1"/>
                </a:solidFill>
                <a:latin typeface="+mn-lt"/>
                <a:ea typeface="+mn-ea"/>
                <a:cs typeface="+mn-cs"/>
              </a:defRPr>
            </a:lvl4pPr>
            <a:lvl5pPr marL="1452106" indent="-189451" algn="l" defTabSz="380974" rtl="0" eaLnBrk="1" latinLnBrk="0" hangingPunct="1">
              <a:spcBef>
                <a:spcPts val="0"/>
              </a:spcBef>
              <a:spcAft>
                <a:spcPts val="1000"/>
              </a:spcAft>
              <a:buFont typeface="Roboto"/>
              <a:buChar char="»"/>
              <a:defRPr sz="1467" kern="1200">
                <a:solidFill>
                  <a:schemeClr val="bg1"/>
                </a:solidFill>
                <a:latin typeface="+mn-lt"/>
                <a:ea typeface="+mn-ea"/>
                <a:cs typeface="+mn-cs"/>
              </a:defRPr>
            </a:lvl5pPr>
            <a:lvl6pPr marL="2095360" indent="-190488" algn="l" defTabSz="380974" rtl="0" eaLnBrk="1" latinLnBrk="0" hangingPunct="1">
              <a:spcBef>
                <a:spcPct val="20000"/>
              </a:spcBef>
              <a:buFont typeface="Roboto"/>
              <a:buChar char="•"/>
              <a:defRPr sz="1667" kern="1200">
                <a:solidFill>
                  <a:schemeClr val="tx1"/>
                </a:solidFill>
                <a:latin typeface="+mn-lt"/>
                <a:ea typeface="+mn-ea"/>
                <a:cs typeface="+mn-cs"/>
              </a:defRPr>
            </a:lvl6pPr>
            <a:lvl7pPr marL="2476334" indent="-190488" algn="l" defTabSz="380974" rtl="0" eaLnBrk="1" latinLnBrk="0" hangingPunct="1">
              <a:spcBef>
                <a:spcPct val="20000"/>
              </a:spcBef>
              <a:buFont typeface="Roboto"/>
              <a:buChar char="•"/>
              <a:defRPr sz="1667" kern="1200">
                <a:solidFill>
                  <a:schemeClr val="tx1"/>
                </a:solidFill>
                <a:latin typeface="+mn-lt"/>
                <a:ea typeface="+mn-ea"/>
                <a:cs typeface="+mn-cs"/>
              </a:defRPr>
            </a:lvl7pPr>
            <a:lvl8pPr marL="2857310" indent="-190488" algn="l" defTabSz="380974" rtl="0" eaLnBrk="1" latinLnBrk="0" hangingPunct="1">
              <a:spcBef>
                <a:spcPct val="20000"/>
              </a:spcBef>
              <a:buFont typeface="Roboto"/>
              <a:buChar char="•"/>
              <a:defRPr sz="1667" kern="1200">
                <a:solidFill>
                  <a:schemeClr val="tx1"/>
                </a:solidFill>
                <a:latin typeface="+mn-lt"/>
                <a:ea typeface="+mn-ea"/>
                <a:cs typeface="+mn-cs"/>
              </a:defRPr>
            </a:lvl8pPr>
            <a:lvl9pPr marL="3238284" indent="-190488" algn="l" defTabSz="380974" rtl="0" eaLnBrk="1" latinLnBrk="0" hangingPunct="1">
              <a:spcBef>
                <a:spcPct val="20000"/>
              </a:spcBef>
              <a:buFont typeface="Roboto"/>
              <a:buChar char="•"/>
              <a:defRPr sz="1667" kern="1200">
                <a:solidFill>
                  <a:schemeClr val="tx1"/>
                </a:solidFill>
                <a:latin typeface="+mn-lt"/>
                <a:ea typeface="+mn-ea"/>
                <a:cs typeface="+mn-cs"/>
              </a:defRPr>
            </a:lvl9pPr>
          </a:lstStyle>
          <a:p>
            <a:pPr marL="0" marR="0" lvl="0" indent="0" algn="l" defTabSz="380974" rtl="0" eaLnBrk="1" fontAlgn="auto" latinLnBrk="0" hangingPunct="1">
              <a:lnSpc>
                <a:spcPct val="100000"/>
              </a:lnSpc>
              <a:spcBef>
                <a:spcPts val="0"/>
              </a:spcBef>
              <a:spcAft>
                <a:spcPts val="400"/>
              </a:spcAft>
              <a:buClrTx/>
              <a:buSzTx/>
              <a:buFont typeface="Roboto"/>
              <a:buNone/>
              <a:tabLst/>
              <a:defRPr/>
            </a:pPr>
            <a:endParaRPr kumimoji="0" lang="en-US" sz="1867" b="1" i="0" u="none" strike="noStrike" kern="1200" cap="none" spc="0" normalizeH="0" baseline="0" noProof="0">
              <a:ln>
                <a:noFill/>
              </a:ln>
              <a:solidFill>
                <a:srgbClr val="15345A"/>
              </a:solidFill>
              <a:effectLst/>
              <a:uLnTx/>
              <a:uFillTx/>
              <a:latin typeface="Roboto"/>
              <a:ea typeface="+mn-ea"/>
              <a:cs typeface="Roboto"/>
            </a:endParaRPr>
          </a:p>
          <a:p>
            <a:pPr marL="0" marR="0" lvl="0" indent="0" algn="l" defTabSz="380974" rtl="0" eaLnBrk="1" fontAlgn="auto" latinLnBrk="0" hangingPunct="1">
              <a:lnSpc>
                <a:spcPct val="100000"/>
              </a:lnSpc>
              <a:spcBef>
                <a:spcPts val="0"/>
              </a:spcBef>
              <a:spcAft>
                <a:spcPts val="400"/>
              </a:spcAft>
              <a:buClrTx/>
              <a:buSzTx/>
              <a:buFont typeface="Roboto"/>
              <a:buNone/>
              <a:tabLst/>
              <a:defRPr/>
            </a:pPr>
            <a:r>
              <a:rPr kumimoji="0" lang="en-US" sz="1867" b="1" i="0" u="none" strike="noStrike" kern="1200" cap="none" spc="0" normalizeH="0" baseline="0" noProof="0">
                <a:ln>
                  <a:noFill/>
                </a:ln>
                <a:solidFill>
                  <a:srgbClr val="15345A"/>
                </a:solidFill>
                <a:effectLst/>
                <a:uLnTx/>
                <a:uFillTx/>
                <a:latin typeface="Roboto"/>
                <a:ea typeface="+mn-ea"/>
                <a:cs typeface="Roboto"/>
              </a:rPr>
              <a:t> </a:t>
            </a:r>
          </a:p>
        </p:txBody>
      </p:sp>
    </p:spTree>
    <p:extLst>
      <p:ext uri="{BB962C8B-B14F-4D97-AF65-F5344CB8AC3E}">
        <p14:creationId xmlns:p14="http://schemas.microsoft.com/office/powerpoint/2010/main" val="3831866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8DF24-74DA-625F-045B-14AF82B70321}"/>
            </a:ext>
          </a:extLst>
        </p:cNvPr>
        <p:cNvGrpSpPr/>
        <p:nvPr/>
      </p:nvGrpSpPr>
      <p:grpSpPr>
        <a:xfrm>
          <a:off x="0" y="0"/>
          <a:ext cx="0" cy="0"/>
          <a:chOff x="0" y="0"/>
          <a:chExt cx="0" cy="0"/>
        </a:xfrm>
      </p:grpSpPr>
      <p:sp>
        <p:nvSpPr>
          <p:cNvPr id="51" name="Text Placeholder 16">
            <a:extLst>
              <a:ext uri="{FF2B5EF4-FFF2-40B4-BE49-F238E27FC236}">
                <a16:creationId xmlns:a16="http://schemas.microsoft.com/office/drawing/2014/main" id="{7582F702-A626-EFD5-AFFE-210C3398D890}"/>
              </a:ext>
            </a:extLst>
          </p:cNvPr>
          <p:cNvSpPr>
            <a:spLocks noGrp="1"/>
          </p:cNvSpPr>
          <p:nvPr>
            <p:ph type="body" sz="quarter" idx="21"/>
          </p:nvPr>
        </p:nvSpPr>
        <p:spPr>
          <a:xfrm>
            <a:off x="1095285" y="1106040"/>
            <a:ext cx="9996049" cy="284041"/>
          </a:xfrm>
        </p:spPr>
        <p:txBody>
          <a:bodyPr>
            <a:normAutofit fontScale="92500" lnSpcReduction="10000"/>
          </a:bodyPr>
          <a:lstStyle/>
          <a:p>
            <a:r>
              <a:rPr lang="en-US" dirty="0"/>
              <a:t>45-YEAR-OLD WOMAN</a:t>
            </a:r>
          </a:p>
        </p:txBody>
      </p:sp>
      <p:sp>
        <p:nvSpPr>
          <p:cNvPr id="52" name="Text Placeholder 21">
            <a:extLst>
              <a:ext uri="{FF2B5EF4-FFF2-40B4-BE49-F238E27FC236}">
                <a16:creationId xmlns:a16="http://schemas.microsoft.com/office/drawing/2014/main" id="{6F399D51-816B-8FE9-11BB-AFBE352E1284}"/>
              </a:ext>
            </a:extLst>
          </p:cNvPr>
          <p:cNvSpPr>
            <a:spLocks noGrp="1"/>
          </p:cNvSpPr>
          <p:nvPr>
            <p:ph type="body" sz="quarter" idx="22"/>
          </p:nvPr>
        </p:nvSpPr>
        <p:spPr>
          <a:xfrm>
            <a:off x="1370013" y="1460328"/>
            <a:ext cx="4464050" cy="284162"/>
          </a:xfrm>
        </p:spPr>
        <p:txBody>
          <a:bodyPr/>
          <a:lstStyle/>
          <a:p>
            <a:r>
              <a:rPr lang="en-US" dirty="0"/>
              <a:t>History and Diagnosis</a:t>
            </a:r>
          </a:p>
          <a:p>
            <a:endParaRPr lang="en-US" dirty="0"/>
          </a:p>
        </p:txBody>
      </p:sp>
      <p:sp>
        <p:nvSpPr>
          <p:cNvPr id="53" name="Title 14">
            <a:extLst>
              <a:ext uri="{FF2B5EF4-FFF2-40B4-BE49-F238E27FC236}">
                <a16:creationId xmlns:a16="http://schemas.microsoft.com/office/drawing/2014/main" id="{12805FF5-C1E5-923F-A643-D4D7E3F196A0}"/>
              </a:ext>
            </a:extLst>
          </p:cNvPr>
          <p:cNvSpPr>
            <a:spLocks noGrp="1"/>
          </p:cNvSpPr>
          <p:nvPr>
            <p:ph type="title"/>
          </p:nvPr>
        </p:nvSpPr>
        <p:spPr>
          <a:xfrm>
            <a:off x="1106864" y="521208"/>
            <a:ext cx="9262872" cy="576072"/>
          </a:xfrm>
        </p:spPr>
        <p:txBody>
          <a:bodyPr/>
          <a:lstStyle/>
          <a:p>
            <a:r>
              <a:rPr lang="en-US" dirty="0"/>
              <a:t>Case 2</a:t>
            </a:r>
          </a:p>
        </p:txBody>
      </p:sp>
      <p:sp>
        <p:nvSpPr>
          <p:cNvPr id="54" name="Content Placeholder 25">
            <a:extLst>
              <a:ext uri="{FF2B5EF4-FFF2-40B4-BE49-F238E27FC236}">
                <a16:creationId xmlns:a16="http://schemas.microsoft.com/office/drawing/2014/main" id="{A01176AA-C081-1B94-EDED-771ABE17383E}"/>
              </a:ext>
            </a:extLst>
          </p:cNvPr>
          <p:cNvSpPr>
            <a:spLocks noGrp="1"/>
          </p:cNvSpPr>
          <p:nvPr>
            <p:ph idx="1"/>
          </p:nvPr>
        </p:nvSpPr>
        <p:spPr>
          <a:xfrm>
            <a:off x="1379538" y="1745911"/>
            <a:ext cx="4716462" cy="1973017"/>
          </a:xfrm>
        </p:spPr>
        <p:txBody>
          <a:bodyPr>
            <a:noAutofit/>
          </a:bodyPr>
          <a:lstStyle/>
          <a:p>
            <a:r>
              <a:rPr lang="en-US" dirty="0"/>
              <a:t>De novo TNBC metastatic to the liver</a:t>
            </a:r>
          </a:p>
          <a:p>
            <a:r>
              <a:rPr lang="en-US" dirty="0"/>
              <a:t>PS = 1</a:t>
            </a:r>
          </a:p>
          <a:p>
            <a:r>
              <a:rPr lang="en-US" dirty="0"/>
              <a:t>No organ dysfunction</a:t>
            </a:r>
          </a:p>
          <a:p>
            <a:r>
              <a:rPr lang="en-US" dirty="0"/>
              <a:t>Hypertension</a:t>
            </a:r>
          </a:p>
        </p:txBody>
      </p:sp>
      <p:sp>
        <p:nvSpPr>
          <p:cNvPr id="2" name="Text Placeholder 21">
            <a:extLst>
              <a:ext uri="{FF2B5EF4-FFF2-40B4-BE49-F238E27FC236}">
                <a16:creationId xmlns:a16="http://schemas.microsoft.com/office/drawing/2014/main" id="{7293C815-6804-A192-8939-D73C102ECA6F}"/>
              </a:ext>
            </a:extLst>
          </p:cNvPr>
          <p:cNvSpPr txBox="1">
            <a:spLocks/>
          </p:cNvSpPr>
          <p:nvPr/>
        </p:nvSpPr>
        <p:spPr>
          <a:xfrm>
            <a:off x="1360488" y="3310881"/>
            <a:ext cx="4464050" cy="284162"/>
          </a:xfrm>
          <a:prstGeom prst="rect">
            <a:avLst/>
          </a:prstGeom>
        </p:spPr>
        <p:txBody>
          <a:bodyPr vert="horz" lIns="91440" tIns="45720" rIns="91440" bIns="45720" rtlCol="0">
            <a:noAutofit/>
          </a:bodyPr>
          <a:lstStyle>
            <a:lvl1pPr marL="0" marR="0" indent="0" algn="l" defTabSz="694944" rtl="0" eaLnBrk="1" fontAlgn="auto" latinLnBrk="0" hangingPunct="1">
              <a:lnSpc>
                <a:spcPct val="100000"/>
              </a:lnSpc>
              <a:spcBef>
                <a:spcPts val="700"/>
              </a:spcBef>
              <a:spcAft>
                <a:spcPts val="600"/>
              </a:spcAft>
              <a:buClr>
                <a:srgbClr val="BCBCF7"/>
              </a:buClr>
              <a:buSzPct val="100000"/>
              <a:buFont typeface="Arial"/>
              <a:buNone/>
              <a:tabLst/>
              <a:defRPr kumimoji="0" lang="en-US" sz="1600" b="1" i="0" u="none" strike="noStrike" cap="none" spc="0" normalizeH="0" baseline="0">
                <a:ln>
                  <a:noFill/>
                </a:ln>
                <a:solidFill>
                  <a:srgbClr val="367BBE"/>
                </a:solidFill>
                <a:effectLst/>
                <a:uFillTx/>
                <a:latin typeface="Arial"/>
                <a:ea typeface="Arial"/>
                <a:cs typeface="Arial"/>
                <a:sym typeface="Arial"/>
              </a:defRPr>
            </a:lvl1pPr>
            <a:lvl2pPr marL="581025" marR="0" indent="-285750"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400" b="0" i="0" u="none" strike="noStrike" cap="none" spc="0" normalizeH="0" baseline="0" dirty="0" smtClean="0">
                <a:ln>
                  <a:noFill/>
                </a:ln>
                <a:solidFill>
                  <a:srgbClr val="FFFFFF"/>
                </a:solidFill>
                <a:effectLst/>
                <a:uFillTx/>
                <a:latin typeface="Arial"/>
                <a:ea typeface="Arial"/>
                <a:cs typeface="Arial"/>
                <a:sym typeface="Arial"/>
              </a:defRPr>
            </a:lvl2pPr>
            <a:lvl3pPr marL="806450" marR="0" indent="-225425" algn="l" defTabSz="914400" rtl="0" eaLnBrk="1" fontAlgn="auto" latinLnBrk="0" hangingPunct="1">
              <a:lnSpc>
                <a:spcPct val="100000"/>
              </a:lnSpc>
              <a:spcBef>
                <a:spcPts val="400"/>
              </a:spcBef>
              <a:spcAft>
                <a:spcPts val="600"/>
              </a:spcAft>
              <a:buClr>
                <a:srgbClr val="BCBCF7"/>
              </a:buClr>
              <a:buSzPct val="100000"/>
              <a:buFont typeface="Arial"/>
              <a:buChar char="•"/>
              <a:tabLst>
                <a:tab pos="450850" algn="l"/>
              </a:tabLst>
              <a:defRPr kumimoji="0" lang="en-US" sz="1200" b="0" i="0" u="none" strike="noStrike" cap="none" spc="0" normalizeH="0" baseline="0" dirty="0" smtClean="0">
                <a:ln>
                  <a:noFill/>
                </a:ln>
                <a:solidFill>
                  <a:srgbClr val="FFFFFF"/>
                </a:solidFill>
                <a:effectLst/>
                <a:uFillTx/>
                <a:latin typeface="Arial"/>
                <a:ea typeface="Arial"/>
                <a:cs typeface="Arial"/>
                <a:sym typeface="Arial"/>
              </a:defRPr>
            </a:lvl3pPr>
            <a:lvl4pPr marL="1031875" marR="0" indent="-225425"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100" b="0" i="0" u="none" strike="noStrike" cap="none" spc="0" normalizeH="0" baseline="0" dirty="0" smtClean="0">
                <a:ln>
                  <a:noFill/>
                </a:ln>
                <a:solidFill>
                  <a:srgbClr val="FFFFFF"/>
                </a:solidFill>
                <a:effectLst/>
                <a:uFillTx/>
                <a:latin typeface="Arial"/>
                <a:ea typeface="Arial"/>
                <a:cs typeface="Arial"/>
                <a:sym typeface="Arial"/>
              </a:defRPr>
            </a:lvl4pPr>
            <a:lvl5pPr marL="1150938" marR="0" indent="-177800"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100" b="0" i="0" u="none" strike="noStrike" cap="none" spc="0" normalizeH="0" baseline="0" dirty="0">
                <a:ln>
                  <a:noFill/>
                </a:ln>
                <a:solidFill>
                  <a:srgbClr val="FFFFFF"/>
                </a:solidFill>
                <a:effectLst/>
                <a:uFillTx/>
                <a:latin typeface="Arial"/>
                <a:ea typeface="Arial"/>
                <a:cs typeface="Arial"/>
                <a:sym typeface="Arial"/>
              </a:defRPr>
            </a:lvl5pPr>
            <a:lvl6pPr marL="26924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9pPr>
          </a:lstStyle>
          <a:p>
            <a:pPr marL="0" marR="0" lvl="0" indent="0" algn="l" defTabSz="694944" rtl="0" eaLnBrk="1" fontAlgn="auto" latinLnBrk="0" hangingPunct="1">
              <a:lnSpc>
                <a:spcPct val="100000"/>
              </a:lnSpc>
              <a:spcBef>
                <a:spcPts val="700"/>
              </a:spcBef>
              <a:spcAft>
                <a:spcPts val="600"/>
              </a:spcAft>
              <a:buClr>
                <a:srgbClr val="BCBCF7"/>
              </a:buClr>
              <a:buSzPct val="100000"/>
              <a:buFont typeface="Arial"/>
              <a:buNone/>
              <a:tabLst/>
              <a:defRPr/>
            </a:pPr>
            <a:r>
              <a:rPr kumimoji="0" lang="en-US" sz="1600" b="1" i="0" u="none" strike="noStrike" kern="0" cap="none" spc="0" normalizeH="0" baseline="0" noProof="0" dirty="0">
                <a:ln>
                  <a:noFill/>
                </a:ln>
                <a:solidFill>
                  <a:srgbClr val="367BBE"/>
                </a:solidFill>
                <a:effectLst/>
                <a:uLnTx/>
                <a:uFillTx/>
                <a:latin typeface="Arial"/>
                <a:cs typeface="Arial"/>
                <a:sym typeface="Arial"/>
              </a:rPr>
              <a:t>Labs</a:t>
            </a:r>
          </a:p>
        </p:txBody>
      </p:sp>
      <p:sp>
        <p:nvSpPr>
          <p:cNvPr id="3" name="Content Placeholder 25">
            <a:extLst>
              <a:ext uri="{FF2B5EF4-FFF2-40B4-BE49-F238E27FC236}">
                <a16:creationId xmlns:a16="http://schemas.microsoft.com/office/drawing/2014/main" id="{1FCBA5EE-22FE-5AEA-1D96-3BD066B66873}"/>
              </a:ext>
            </a:extLst>
          </p:cNvPr>
          <p:cNvSpPr txBox="1">
            <a:spLocks/>
          </p:cNvSpPr>
          <p:nvPr/>
        </p:nvSpPr>
        <p:spPr>
          <a:xfrm>
            <a:off x="1370013" y="3596465"/>
            <a:ext cx="4725987" cy="1687433"/>
          </a:xfrm>
          <a:prstGeom prst="rect">
            <a:avLst/>
          </a:prstGeom>
        </p:spPr>
        <p:txBody>
          <a:bodyPr vert="horz" lIns="91440" tIns="45720" rIns="91440" bIns="45720" rtlCol="0">
            <a:normAutofit/>
          </a:bodyPr>
          <a:lstStyle>
            <a:lvl1pPr marL="295275" marR="0" indent="-295275"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600" b="0" i="0" u="none" strike="noStrike" cap="none" spc="0" normalizeH="0" baseline="0">
                <a:ln>
                  <a:noFill/>
                </a:ln>
                <a:solidFill>
                  <a:srgbClr val="FFFFFF"/>
                </a:solidFill>
                <a:effectLst/>
                <a:uFillTx/>
                <a:latin typeface="Arial"/>
                <a:ea typeface="Arial"/>
                <a:cs typeface="Arial"/>
                <a:sym typeface="Arial"/>
              </a:defRPr>
            </a:lvl1pPr>
            <a:lvl2pPr marL="581025" marR="0" indent="-285750"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400" b="0" i="0" u="none" strike="noStrike" cap="none" spc="0" normalizeH="0" baseline="0">
                <a:ln>
                  <a:noFill/>
                </a:ln>
                <a:solidFill>
                  <a:srgbClr val="FFFFFF"/>
                </a:solidFill>
                <a:effectLst/>
                <a:uFillTx/>
                <a:latin typeface="Arial"/>
                <a:ea typeface="Arial"/>
                <a:cs typeface="Arial"/>
                <a:sym typeface="Arial"/>
              </a:defRPr>
            </a:lvl2pPr>
            <a:lvl3pPr marL="806450" marR="0" indent="-225425" algn="l" defTabSz="914400" rtl="0" eaLnBrk="1" fontAlgn="auto" latinLnBrk="0" hangingPunct="1">
              <a:lnSpc>
                <a:spcPct val="100000"/>
              </a:lnSpc>
              <a:spcBef>
                <a:spcPts val="400"/>
              </a:spcBef>
              <a:spcAft>
                <a:spcPts val="600"/>
              </a:spcAft>
              <a:buClr>
                <a:srgbClr val="DC983B"/>
              </a:buClr>
              <a:buSzPct val="100000"/>
              <a:buFont typeface="Arial"/>
              <a:buChar char="•"/>
              <a:tabLst>
                <a:tab pos="450850" algn="l"/>
              </a:tabLst>
              <a:defRPr kumimoji="0" lang="en-US" sz="1200" b="0" i="0" u="none" strike="noStrike" cap="none" spc="0" normalizeH="0" baseline="0">
                <a:ln>
                  <a:noFill/>
                </a:ln>
                <a:solidFill>
                  <a:srgbClr val="FFFFFF"/>
                </a:solidFill>
                <a:effectLst/>
                <a:uFillTx/>
                <a:latin typeface="Arial"/>
                <a:ea typeface="Arial"/>
                <a:cs typeface="Arial"/>
                <a:sym typeface="Arial"/>
              </a:defRPr>
            </a:lvl3pPr>
            <a:lvl4pPr marL="1031875" marR="0" indent="-225425"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100" b="0" i="0" u="none" strike="noStrike" cap="none" spc="0" normalizeH="0" baseline="0">
                <a:ln>
                  <a:noFill/>
                </a:ln>
                <a:solidFill>
                  <a:srgbClr val="FFFFFF"/>
                </a:solidFill>
                <a:effectLst/>
                <a:uFillTx/>
                <a:latin typeface="Arial"/>
                <a:ea typeface="Arial"/>
                <a:cs typeface="Arial"/>
                <a:sym typeface="Arial"/>
              </a:defRPr>
            </a:lvl4pPr>
            <a:lvl5pPr marL="1150938" marR="0" indent="-177800"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100" b="0" i="0" u="none" strike="noStrike" cap="none" spc="0" normalizeH="0" baseline="0">
                <a:ln>
                  <a:noFill/>
                </a:ln>
                <a:solidFill>
                  <a:srgbClr val="FFFFFF"/>
                </a:solidFill>
                <a:effectLst/>
                <a:uFillTx/>
                <a:latin typeface="Arial"/>
                <a:ea typeface="Arial"/>
                <a:cs typeface="Arial"/>
                <a:sym typeface="Arial"/>
              </a:defRPr>
            </a:lvl5pPr>
            <a:lvl6pPr marL="26924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9pPr>
          </a:lstStyle>
          <a:p>
            <a:r>
              <a:rPr lang="en-US" dirty="0"/>
              <a:t>HER2 IHC = 1+</a:t>
            </a:r>
          </a:p>
          <a:p>
            <a:r>
              <a:rPr lang="en-US" dirty="0" err="1"/>
              <a:t>gBRCA</a:t>
            </a:r>
            <a:r>
              <a:rPr lang="en-US" dirty="0"/>
              <a:t> = negative</a:t>
            </a:r>
          </a:p>
          <a:p>
            <a:r>
              <a:rPr lang="en-US" dirty="0"/>
              <a:t>CPS score on liver biopsy &lt;10</a:t>
            </a:r>
          </a:p>
        </p:txBody>
      </p:sp>
    </p:spTree>
    <p:extLst>
      <p:ext uri="{BB962C8B-B14F-4D97-AF65-F5344CB8AC3E}">
        <p14:creationId xmlns:p14="http://schemas.microsoft.com/office/powerpoint/2010/main" val="1744500259"/>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9F1EE-F53D-9324-987A-C26659CE2EE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6999DF6-37DC-15E0-5290-CD797E4B7E6D}"/>
              </a:ext>
            </a:extLst>
          </p:cNvPr>
          <p:cNvSpPr>
            <a:spLocks noGrp="1"/>
          </p:cNvSpPr>
          <p:nvPr>
            <p:ph type="title"/>
          </p:nvPr>
        </p:nvSpPr>
        <p:spPr/>
        <p:txBody>
          <a:bodyPr/>
          <a:lstStyle/>
          <a:p>
            <a:r>
              <a:rPr lang="en-US" dirty="0"/>
              <a:t>Case Study: Question</a:t>
            </a:r>
          </a:p>
        </p:txBody>
      </p:sp>
      <p:sp>
        <p:nvSpPr>
          <p:cNvPr id="5" name="Content Placeholder 4">
            <a:extLst>
              <a:ext uri="{FF2B5EF4-FFF2-40B4-BE49-F238E27FC236}">
                <a16:creationId xmlns:a16="http://schemas.microsoft.com/office/drawing/2014/main" id="{16A92AD2-430B-7853-8A82-F21748823206}"/>
              </a:ext>
            </a:extLst>
          </p:cNvPr>
          <p:cNvSpPr>
            <a:spLocks noGrp="1"/>
          </p:cNvSpPr>
          <p:nvPr>
            <p:ph idx="1"/>
          </p:nvPr>
        </p:nvSpPr>
        <p:spPr/>
        <p:txBody>
          <a:bodyPr/>
          <a:lstStyle/>
          <a:p>
            <a:pPr marL="0" indent="0">
              <a:buNone/>
            </a:pPr>
            <a:r>
              <a:rPr lang="en-US" sz="2400" b="1" dirty="0">
                <a:solidFill>
                  <a:schemeClr val="accent1"/>
                </a:solidFill>
              </a:rPr>
              <a:t>Which therapy would you consider next?</a:t>
            </a:r>
          </a:p>
          <a:p>
            <a:pPr marL="1104955" indent="-495325">
              <a:buFont typeface="+mj-lt"/>
              <a:buAutoNum type="alphaLcParenR"/>
            </a:pPr>
            <a:r>
              <a:rPr lang="en-US" sz="2400" dirty="0">
                <a:solidFill>
                  <a:schemeClr val="tx1"/>
                </a:solidFill>
              </a:rPr>
              <a:t>Paclitaxel</a:t>
            </a:r>
          </a:p>
          <a:p>
            <a:pPr marL="1104955" indent="-495325">
              <a:buFont typeface="+mj-lt"/>
              <a:buAutoNum type="alphaLcParenR"/>
            </a:pPr>
            <a:r>
              <a:rPr lang="en-US" sz="2400" dirty="0" err="1">
                <a:solidFill>
                  <a:schemeClr val="tx1"/>
                </a:solidFill>
              </a:rPr>
              <a:t>Eribulin</a:t>
            </a:r>
            <a:endParaRPr lang="en-US" sz="2400" dirty="0">
              <a:solidFill>
                <a:schemeClr val="tx1"/>
              </a:solidFill>
            </a:endParaRPr>
          </a:p>
          <a:p>
            <a:pPr marL="1104955" indent="-495325">
              <a:buFont typeface="+mj-lt"/>
              <a:buAutoNum type="alphaLcParenR"/>
            </a:pPr>
            <a:r>
              <a:rPr lang="en-US" sz="2400" dirty="0">
                <a:solidFill>
                  <a:schemeClr val="tx1"/>
                </a:solidFill>
              </a:rPr>
              <a:t>Sacituzumab </a:t>
            </a:r>
            <a:r>
              <a:rPr lang="en-US" sz="2400" dirty="0" err="1">
                <a:solidFill>
                  <a:schemeClr val="tx1"/>
                </a:solidFill>
              </a:rPr>
              <a:t>govitecan</a:t>
            </a:r>
            <a:r>
              <a:rPr lang="en-US" sz="2400" dirty="0">
                <a:solidFill>
                  <a:schemeClr val="tx1"/>
                </a:solidFill>
              </a:rPr>
              <a:t> (SG)</a:t>
            </a:r>
          </a:p>
          <a:p>
            <a:pPr marL="1104955" indent="-495325">
              <a:buFont typeface="+mj-lt"/>
              <a:buAutoNum type="alphaLcParenR"/>
            </a:pPr>
            <a:r>
              <a:rPr lang="en-US" sz="2400" dirty="0">
                <a:solidFill>
                  <a:schemeClr val="tx1"/>
                </a:solidFill>
              </a:rPr>
              <a:t>Trastuzumab </a:t>
            </a:r>
            <a:r>
              <a:rPr lang="en-US" sz="2400" dirty="0" err="1">
                <a:solidFill>
                  <a:schemeClr val="tx1"/>
                </a:solidFill>
              </a:rPr>
              <a:t>deruxtecan</a:t>
            </a:r>
            <a:r>
              <a:rPr lang="en-US" sz="2400" dirty="0">
                <a:solidFill>
                  <a:schemeClr val="tx1"/>
                </a:solidFill>
              </a:rPr>
              <a:t> (T-</a:t>
            </a:r>
            <a:r>
              <a:rPr lang="en-US" sz="2400" dirty="0" err="1">
                <a:solidFill>
                  <a:schemeClr val="tx1"/>
                </a:solidFill>
              </a:rPr>
              <a:t>DXd</a:t>
            </a:r>
            <a:r>
              <a:rPr lang="en-US" sz="2400" dirty="0">
                <a:solidFill>
                  <a:schemeClr val="tx1"/>
                </a:solidFill>
              </a:rPr>
              <a:t>)</a:t>
            </a:r>
          </a:p>
          <a:p>
            <a:pPr marL="1104955" indent="-495325">
              <a:buFont typeface="+mj-lt"/>
              <a:buAutoNum type="alphaLcParenR"/>
            </a:pPr>
            <a:r>
              <a:rPr lang="en-US" dirty="0"/>
              <a:t>U</a:t>
            </a:r>
            <a:r>
              <a:rPr lang="en-US" sz="2400" dirty="0">
                <a:solidFill>
                  <a:schemeClr val="tx1"/>
                </a:solidFill>
              </a:rPr>
              <a:t>nsure</a:t>
            </a:r>
            <a:endParaRPr lang="en-US" sz="2400" b="1" dirty="0">
              <a:solidFill>
                <a:schemeClr val="tx1"/>
              </a:solidFill>
            </a:endParaRPr>
          </a:p>
          <a:p>
            <a:endParaRPr lang="en-US" sz="1867" b="1" dirty="0">
              <a:solidFill>
                <a:schemeClr val="tx1"/>
              </a:solidFill>
            </a:endParaRPr>
          </a:p>
        </p:txBody>
      </p:sp>
      <p:sp>
        <p:nvSpPr>
          <p:cNvPr id="3" name="Content Placeholder 2">
            <a:extLst>
              <a:ext uri="{FF2B5EF4-FFF2-40B4-BE49-F238E27FC236}">
                <a16:creationId xmlns:a16="http://schemas.microsoft.com/office/drawing/2014/main" id="{4D763FC0-42AC-516C-4273-12778882167E}"/>
              </a:ext>
            </a:extLst>
          </p:cNvPr>
          <p:cNvSpPr txBox="1">
            <a:spLocks/>
          </p:cNvSpPr>
          <p:nvPr/>
        </p:nvSpPr>
        <p:spPr>
          <a:xfrm>
            <a:off x="566086" y="3058392"/>
            <a:ext cx="11059828" cy="741345"/>
          </a:xfrm>
          <a:prstGeom prst="rect">
            <a:avLst/>
          </a:prstGeom>
        </p:spPr>
        <p:txBody>
          <a:bodyPr wrap="square" lIns="114286" tIns="57144" rIns="114286" bIns="57144">
            <a:spAutoFit/>
          </a:bodyPr>
          <a:lstStyle>
            <a:lvl1pPr marL="232845" indent="-232845" algn="l" defTabSz="380974" rtl="0" eaLnBrk="1" latinLnBrk="0" hangingPunct="1">
              <a:spcBef>
                <a:spcPts val="0"/>
              </a:spcBef>
              <a:spcAft>
                <a:spcPts val="1000"/>
              </a:spcAft>
              <a:buFont typeface="Roboto"/>
              <a:buChar char="•"/>
              <a:defRPr sz="2400" kern="1200">
                <a:solidFill>
                  <a:schemeClr val="bg1"/>
                </a:solidFill>
                <a:latin typeface="+mn-lt"/>
                <a:ea typeface="+mn-ea"/>
                <a:cs typeface="+mn-cs"/>
              </a:defRPr>
            </a:lvl1pPr>
            <a:lvl2pPr marL="576821" indent="-237079" algn="l" defTabSz="380974" rtl="0" eaLnBrk="1" latinLnBrk="0" hangingPunct="1">
              <a:spcBef>
                <a:spcPts val="0"/>
              </a:spcBef>
              <a:spcAft>
                <a:spcPts val="1000"/>
              </a:spcAft>
              <a:buFont typeface="Roboto"/>
              <a:buChar char="–"/>
              <a:defRPr sz="2133" kern="1200">
                <a:solidFill>
                  <a:schemeClr val="bg1"/>
                </a:solidFill>
                <a:latin typeface="+mn-lt"/>
                <a:ea typeface="+mn-ea"/>
                <a:cs typeface="+mn-cs"/>
              </a:defRPr>
            </a:lvl2pPr>
            <a:lvl3pPr marL="842475" indent="-189451" algn="l" defTabSz="380974" rtl="0" eaLnBrk="1" latinLnBrk="0" hangingPunct="1">
              <a:spcBef>
                <a:spcPts val="0"/>
              </a:spcBef>
              <a:spcAft>
                <a:spcPts val="1000"/>
              </a:spcAft>
              <a:buFont typeface="Roboto"/>
              <a:buChar char="•"/>
              <a:defRPr sz="1867" kern="1200">
                <a:solidFill>
                  <a:schemeClr val="bg1"/>
                </a:solidFill>
                <a:latin typeface="+mn-lt"/>
                <a:ea typeface="+mn-ea"/>
                <a:cs typeface="+mn-cs"/>
              </a:defRPr>
            </a:lvl3pPr>
            <a:lvl4pPr marL="1141999" indent="-189451" algn="l" defTabSz="380974" rtl="0" eaLnBrk="1" latinLnBrk="0" hangingPunct="1">
              <a:spcBef>
                <a:spcPts val="0"/>
              </a:spcBef>
              <a:spcAft>
                <a:spcPts val="1000"/>
              </a:spcAft>
              <a:buFont typeface="Roboto"/>
              <a:buChar char="–"/>
              <a:defRPr sz="1600" kern="1200">
                <a:solidFill>
                  <a:schemeClr val="bg1"/>
                </a:solidFill>
                <a:latin typeface="+mn-lt"/>
                <a:ea typeface="+mn-ea"/>
                <a:cs typeface="+mn-cs"/>
              </a:defRPr>
            </a:lvl4pPr>
            <a:lvl5pPr marL="1452106" indent="-189451" algn="l" defTabSz="380974" rtl="0" eaLnBrk="1" latinLnBrk="0" hangingPunct="1">
              <a:spcBef>
                <a:spcPts val="0"/>
              </a:spcBef>
              <a:spcAft>
                <a:spcPts val="1000"/>
              </a:spcAft>
              <a:buFont typeface="Roboto"/>
              <a:buChar char="»"/>
              <a:defRPr sz="1467" kern="1200">
                <a:solidFill>
                  <a:schemeClr val="bg1"/>
                </a:solidFill>
                <a:latin typeface="+mn-lt"/>
                <a:ea typeface="+mn-ea"/>
                <a:cs typeface="+mn-cs"/>
              </a:defRPr>
            </a:lvl5pPr>
            <a:lvl6pPr marL="2095360" indent="-190488" algn="l" defTabSz="380974" rtl="0" eaLnBrk="1" latinLnBrk="0" hangingPunct="1">
              <a:spcBef>
                <a:spcPct val="20000"/>
              </a:spcBef>
              <a:buFont typeface="Roboto"/>
              <a:buChar char="•"/>
              <a:defRPr sz="1667" kern="1200">
                <a:solidFill>
                  <a:schemeClr val="tx1"/>
                </a:solidFill>
                <a:latin typeface="+mn-lt"/>
                <a:ea typeface="+mn-ea"/>
                <a:cs typeface="+mn-cs"/>
              </a:defRPr>
            </a:lvl6pPr>
            <a:lvl7pPr marL="2476334" indent="-190488" algn="l" defTabSz="380974" rtl="0" eaLnBrk="1" latinLnBrk="0" hangingPunct="1">
              <a:spcBef>
                <a:spcPct val="20000"/>
              </a:spcBef>
              <a:buFont typeface="Roboto"/>
              <a:buChar char="•"/>
              <a:defRPr sz="1667" kern="1200">
                <a:solidFill>
                  <a:schemeClr val="tx1"/>
                </a:solidFill>
                <a:latin typeface="+mn-lt"/>
                <a:ea typeface="+mn-ea"/>
                <a:cs typeface="+mn-cs"/>
              </a:defRPr>
            </a:lvl7pPr>
            <a:lvl8pPr marL="2857310" indent="-190488" algn="l" defTabSz="380974" rtl="0" eaLnBrk="1" latinLnBrk="0" hangingPunct="1">
              <a:spcBef>
                <a:spcPct val="20000"/>
              </a:spcBef>
              <a:buFont typeface="Roboto"/>
              <a:buChar char="•"/>
              <a:defRPr sz="1667" kern="1200">
                <a:solidFill>
                  <a:schemeClr val="tx1"/>
                </a:solidFill>
                <a:latin typeface="+mn-lt"/>
                <a:ea typeface="+mn-ea"/>
                <a:cs typeface="+mn-cs"/>
              </a:defRPr>
            </a:lvl8pPr>
            <a:lvl9pPr marL="3238284" indent="-190488" algn="l" defTabSz="380974" rtl="0" eaLnBrk="1" latinLnBrk="0" hangingPunct="1">
              <a:spcBef>
                <a:spcPct val="20000"/>
              </a:spcBef>
              <a:buFont typeface="Roboto"/>
              <a:buChar char="•"/>
              <a:defRPr sz="1667" kern="1200">
                <a:solidFill>
                  <a:schemeClr val="tx1"/>
                </a:solidFill>
                <a:latin typeface="+mn-lt"/>
                <a:ea typeface="+mn-ea"/>
                <a:cs typeface="+mn-cs"/>
              </a:defRPr>
            </a:lvl9pPr>
          </a:lstStyle>
          <a:p>
            <a:pPr marL="0" marR="0" lvl="0" indent="0" algn="l" defTabSz="380974" rtl="0" eaLnBrk="1" fontAlgn="auto" latinLnBrk="0" hangingPunct="1">
              <a:lnSpc>
                <a:spcPct val="100000"/>
              </a:lnSpc>
              <a:spcBef>
                <a:spcPts val="0"/>
              </a:spcBef>
              <a:spcAft>
                <a:spcPts val="400"/>
              </a:spcAft>
              <a:buClrTx/>
              <a:buSzTx/>
              <a:buFont typeface="Roboto"/>
              <a:buNone/>
              <a:tabLst/>
              <a:defRPr/>
            </a:pPr>
            <a:endParaRPr kumimoji="0" lang="en-US" sz="1867" b="1" i="0" u="none" strike="noStrike" kern="1200" cap="none" spc="0" normalizeH="0" baseline="0" noProof="0">
              <a:ln>
                <a:noFill/>
              </a:ln>
              <a:solidFill>
                <a:srgbClr val="15345A"/>
              </a:solidFill>
              <a:effectLst/>
              <a:uLnTx/>
              <a:uFillTx/>
              <a:latin typeface="Roboto"/>
              <a:ea typeface="+mn-ea"/>
              <a:cs typeface="Roboto"/>
            </a:endParaRPr>
          </a:p>
          <a:p>
            <a:pPr marL="0" marR="0" lvl="0" indent="0" algn="l" defTabSz="380974" rtl="0" eaLnBrk="1" fontAlgn="auto" latinLnBrk="0" hangingPunct="1">
              <a:lnSpc>
                <a:spcPct val="100000"/>
              </a:lnSpc>
              <a:spcBef>
                <a:spcPts val="0"/>
              </a:spcBef>
              <a:spcAft>
                <a:spcPts val="400"/>
              </a:spcAft>
              <a:buClrTx/>
              <a:buSzTx/>
              <a:buFont typeface="Roboto"/>
              <a:buNone/>
              <a:tabLst/>
              <a:defRPr/>
            </a:pPr>
            <a:r>
              <a:rPr kumimoji="0" lang="en-US" sz="1867" b="1" i="0" u="none" strike="noStrike" kern="1200" cap="none" spc="0" normalizeH="0" baseline="0" noProof="0">
                <a:ln>
                  <a:noFill/>
                </a:ln>
                <a:solidFill>
                  <a:srgbClr val="15345A"/>
                </a:solidFill>
                <a:effectLst/>
                <a:uLnTx/>
                <a:uFillTx/>
                <a:latin typeface="Roboto"/>
                <a:ea typeface="+mn-ea"/>
                <a:cs typeface="Roboto"/>
              </a:rPr>
              <a:t> </a:t>
            </a:r>
          </a:p>
        </p:txBody>
      </p:sp>
    </p:spTree>
    <p:extLst>
      <p:ext uri="{BB962C8B-B14F-4D97-AF65-F5344CB8AC3E}">
        <p14:creationId xmlns:p14="http://schemas.microsoft.com/office/powerpoint/2010/main" val="20052449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01EE8-BBF9-9DA3-E37E-1CBD6AE7F705}"/>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FA91B2E3-6B1C-67A8-CC9E-FEA21F30DA09}"/>
              </a:ext>
            </a:extLst>
          </p:cNvPr>
          <p:cNvSpPr>
            <a:spLocks noGrp="1"/>
          </p:cNvSpPr>
          <p:nvPr>
            <p:ph type="title"/>
          </p:nvPr>
        </p:nvSpPr>
        <p:spPr>
          <a:xfrm>
            <a:off x="838199" y="101658"/>
            <a:ext cx="9844221" cy="1321785"/>
          </a:xfrm>
        </p:spPr>
        <p:txBody>
          <a:bodyPr>
            <a:normAutofit/>
          </a:bodyPr>
          <a:lstStyle/>
          <a:p>
            <a:r>
              <a:rPr lang="en-US" dirty="0"/>
              <a:t>NCCN Guidelines: Recurrent Unresectable or Stage IV TNBC</a:t>
            </a:r>
          </a:p>
        </p:txBody>
      </p:sp>
      <p:sp>
        <p:nvSpPr>
          <p:cNvPr id="2" name="Footer Placeholder 8">
            <a:extLst>
              <a:ext uri="{FF2B5EF4-FFF2-40B4-BE49-F238E27FC236}">
                <a16:creationId xmlns:a16="http://schemas.microsoft.com/office/drawing/2014/main" id="{752E5B89-C48A-4B31-B106-832759AFB6FC}"/>
              </a:ext>
            </a:extLst>
          </p:cNvPr>
          <p:cNvSpPr>
            <a:spLocks noGrp="1"/>
          </p:cNvSpPr>
          <p:nvPr>
            <p:ph type="ftr" sz="quarter" idx="3"/>
          </p:nvPr>
        </p:nvSpPr>
        <p:spPr>
          <a:xfrm>
            <a:off x="1458907" y="6485117"/>
            <a:ext cx="9223513" cy="329041"/>
          </a:xfrm>
        </p:spPr>
        <p:txBody>
          <a:bodyPr anchor="b"/>
          <a:lstStyle>
            <a:lvl1pPr algn="l">
              <a:defRPr sz="900"/>
            </a:lvl1pPr>
          </a:lstStyle>
          <a:p>
            <a:pPr lvl="0"/>
            <a:r>
              <a:rPr lang="en-US" dirty="0">
                <a:solidFill>
                  <a:schemeClr val="tx1"/>
                </a:solidFill>
              </a:rPr>
              <a:t>NCCN Guidelines. Invasive Breast Cancer (Version 2.2026). NCCN.org.​</a:t>
            </a:r>
          </a:p>
          <a:p>
            <a:pPr lvl="0"/>
            <a:endParaRPr lang="en-US" dirty="0">
              <a:solidFill>
                <a:schemeClr val="tx1"/>
              </a:solidFill>
            </a:endParaRPr>
          </a:p>
        </p:txBody>
      </p:sp>
      <p:graphicFrame>
        <p:nvGraphicFramePr>
          <p:cNvPr id="6" name="Content Placeholder 5">
            <a:extLst>
              <a:ext uri="{FF2B5EF4-FFF2-40B4-BE49-F238E27FC236}">
                <a16:creationId xmlns:a16="http://schemas.microsoft.com/office/drawing/2014/main" id="{9FF954CC-744C-6B04-D1A8-0FFFB84CA8F1}"/>
              </a:ext>
            </a:extLst>
          </p:cNvPr>
          <p:cNvGraphicFramePr>
            <a:graphicFrameLocks noGrp="1"/>
          </p:cNvGraphicFramePr>
          <p:nvPr>
            <p:ph idx="1"/>
          </p:nvPr>
        </p:nvGraphicFramePr>
        <p:xfrm>
          <a:off x="409627" y="1309143"/>
          <a:ext cx="11323575" cy="4586272"/>
        </p:xfrm>
        <a:graphic>
          <a:graphicData uri="http://schemas.openxmlformats.org/drawingml/2006/table">
            <a:tbl>
              <a:tblPr firstRow="1" firstCol="1" bandRow="1">
                <a:tableStyleId>{5C22544A-7EE6-4342-B048-85BDC9FD1C3A}</a:tableStyleId>
              </a:tblPr>
              <a:tblGrid>
                <a:gridCol w="1657510">
                  <a:extLst>
                    <a:ext uri="{9D8B030D-6E8A-4147-A177-3AD203B41FA5}">
                      <a16:colId xmlns:a16="http://schemas.microsoft.com/office/drawing/2014/main" val="1276428826"/>
                    </a:ext>
                  </a:extLst>
                </a:gridCol>
                <a:gridCol w="3849122">
                  <a:extLst>
                    <a:ext uri="{9D8B030D-6E8A-4147-A177-3AD203B41FA5}">
                      <a16:colId xmlns:a16="http://schemas.microsoft.com/office/drawing/2014/main" val="2232972561"/>
                    </a:ext>
                  </a:extLst>
                </a:gridCol>
                <a:gridCol w="5816943">
                  <a:extLst>
                    <a:ext uri="{9D8B030D-6E8A-4147-A177-3AD203B41FA5}">
                      <a16:colId xmlns:a16="http://schemas.microsoft.com/office/drawing/2014/main" val="4091479639"/>
                    </a:ext>
                  </a:extLst>
                </a:gridCol>
              </a:tblGrid>
              <a:tr h="299694">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HR-Negative and HER2-Negative (Triple-Negative Breast Cancer)</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84975682"/>
                  </a:ext>
                </a:extLst>
              </a:tr>
              <a:tr h="410512">
                <a:tc rowSpan="7">
                  <a:txBody>
                    <a:bodyPr/>
                    <a:lstStyle/>
                    <a:p>
                      <a:r>
                        <a:rPr lang="en-US" sz="1600"/>
                        <a:t>First-line</a:t>
                      </a:r>
                    </a:p>
                  </a:txBody>
                  <a:tcPr/>
                </a:tc>
                <a:tc rowSpan="2">
                  <a:txBody>
                    <a:bodyPr/>
                    <a:lstStyle/>
                    <a:p>
                      <a:r>
                        <a:rPr lang="en-US" sz="1600"/>
                        <a:t>PD-L1 CPS ≥10 regardless of germline </a:t>
                      </a:r>
                      <a:r>
                        <a:rPr lang="en-US" sz="1600" i="1"/>
                        <a:t>BRCA1/2</a:t>
                      </a:r>
                      <a:r>
                        <a:rPr lang="en-US" sz="1600"/>
                        <a:t> PV status</a:t>
                      </a:r>
                    </a:p>
                  </a:txBody>
                  <a:tcPr/>
                </a:tc>
                <a:tc>
                  <a:txBody>
                    <a:bodyPr/>
                    <a:lstStyle/>
                    <a:p>
                      <a:r>
                        <a:rPr lang="en-US" sz="1600"/>
                        <a:t>Chemotherapy + pembrolizumab (category 1, preferred)</a:t>
                      </a:r>
                    </a:p>
                  </a:txBody>
                  <a:tcPr/>
                </a:tc>
                <a:extLst>
                  <a:ext uri="{0D108BD9-81ED-4DB2-BD59-A6C34878D82A}">
                    <a16:rowId xmlns:a16="http://schemas.microsoft.com/office/drawing/2014/main" val="1061284449"/>
                  </a:ext>
                </a:extLst>
              </a:tr>
              <a:tr h="517653">
                <a:tc vMerge="1">
                  <a:txBody>
                    <a:bodyPr/>
                    <a:lstStyle/>
                    <a:p>
                      <a:endParaRPr lang="en-US" dirty="0"/>
                    </a:p>
                  </a:txBody>
                  <a:tcPr/>
                </a:tc>
                <a:tc vMerge="1">
                  <a:txBody>
                    <a:bodyPr/>
                    <a:lstStyle/>
                    <a:p>
                      <a:endParaRPr lang="en-US" dirty="0"/>
                    </a:p>
                  </a:txBody>
                  <a:tcPr/>
                </a:tc>
                <a:tc>
                  <a:txBody>
                    <a:bodyPr/>
                    <a:lstStyle/>
                    <a:p>
                      <a:r>
                        <a:rPr lang="en-US" sz="1600"/>
                        <a:t>Sacitizumab govitecan + pembrolizumab (category 1, preferred)</a:t>
                      </a:r>
                    </a:p>
                  </a:txBody>
                  <a:tcPr/>
                </a:tc>
                <a:extLst>
                  <a:ext uri="{0D108BD9-81ED-4DB2-BD59-A6C34878D82A}">
                    <a16:rowId xmlns:a16="http://schemas.microsoft.com/office/drawing/2014/main" val="3022231375"/>
                  </a:ext>
                </a:extLst>
              </a:tr>
              <a:tr h="299694">
                <a:tc vMerge="1">
                  <a:txBody>
                    <a:bodyPr/>
                    <a:lstStyle/>
                    <a:p>
                      <a:endParaRPr lang="en-US" dirty="0"/>
                    </a:p>
                  </a:txBody>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PD-L1 CPS &lt;10 and no germline </a:t>
                      </a:r>
                      <a:r>
                        <a:rPr lang="en-US" sz="1600" i="1"/>
                        <a:t>BRCA1/2</a:t>
                      </a:r>
                      <a:r>
                        <a:rPr lang="en-US" sz="1600"/>
                        <a:t> PV</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Sacitizumab govitecan (category 1, preferred)</a:t>
                      </a:r>
                    </a:p>
                  </a:txBody>
                  <a:tcPr/>
                </a:tc>
                <a:extLst>
                  <a:ext uri="{0D108BD9-81ED-4DB2-BD59-A6C34878D82A}">
                    <a16:rowId xmlns:a16="http://schemas.microsoft.com/office/drawing/2014/main" val="1222186691"/>
                  </a:ext>
                </a:extLst>
              </a:tr>
              <a:tr h="299694">
                <a:tc vMerge="1">
                  <a:txBody>
                    <a:bodyPr/>
                    <a:lstStyle/>
                    <a:p>
                      <a:endParaRPr lang="en-US" dirty="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Datopotamab deruxtecan (preferred)</a:t>
                      </a:r>
                    </a:p>
                  </a:txBody>
                  <a:tcPr/>
                </a:tc>
                <a:extLst>
                  <a:ext uri="{0D108BD9-81ED-4DB2-BD59-A6C34878D82A}">
                    <a16:rowId xmlns:a16="http://schemas.microsoft.com/office/drawing/2014/main" val="2629482288"/>
                  </a:ext>
                </a:extLst>
              </a:tr>
              <a:tr h="299694">
                <a:tc vMerge="1">
                  <a:txBody>
                    <a:bodyPr/>
                    <a:lstStyle/>
                    <a:p>
                      <a:endParaRPr lang="en-US" dirty="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Systemic chemotherapy</a:t>
                      </a:r>
                    </a:p>
                  </a:txBody>
                  <a:tcPr/>
                </a:tc>
                <a:extLst>
                  <a:ext uri="{0D108BD9-81ED-4DB2-BD59-A6C34878D82A}">
                    <a16:rowId xmlns:a16="http://schemas.microsoft.com/office/drawing/2014/main" val="1005609629"/>
                  </a:ext>
                </a:extLst>
              </a:tr>
              <a:tr h="299694">
                <a:tc vMerge="1">
                  <a:txBody>
                    <a:bodyPr/>
                    <a:lstStyle/>
                    <a:p>
                      <a:endParaRPr lang="en-US" dirty="0"/>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PD-L1 CPS &lt;10 and germline </a:t>
                      </a:r>
                      <a:r>
                        <a:rPr lang="en-US" sz="1600" i="1"/>
                        <a:t>BRCA1/2</a:t>
                      </a:r>
                      <a:r>
                        <a:rPr lang="en-US" sz="1600"/>
                        <a:t> PV</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PARP inhibitor (category 1, preferred)</a:t>
                      </a:r>
                    </a:p>
                  </a:txBody>
                  <a:tcPr/>
                </a:tc>
                <a:extLst>
                  <a:ext uri="{0D108BD9-81ED-4DB2-BD59-A6C34878D82A}">
                    <a16:rowId xmlns:a16="http://schemas.microsoft.com/office/drawing/2014/main" val="3633649865"/>
                  </a:ext>
                </a:extLst>
              </a:tr>
              <a:tr h="299694">
                <a:tc vMerge="1">
                  <a:txBody>
                    <a:bodyPr/>
                    <a:lstStyle/>
                    <a:p>
                      <a:endParaRPr lang="en-US" dirty="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Platinum (category 1, preferred)</a:t>
                      </a:r>
                    </a:p>
                  </a:txBody>
                  <a:tcPr/>
                </a:tc>
                <a:extLst>
                  <a:ext uri="{0D108BD9-81ED-4DB2-BD59-A6C34878D82A}">
                    <a16:rowId xmlns:a16="http://schemas.microsoft.com/office/drawing/2014/main" val="1091931222"/>
                  </a:ext>
                </a:extLst>
              </a:tr>
              <a:tr h="299694">
                <a:tc rowSpan="4">
                  <a:txBody>
                    <a:bodyPr/>
                    <a:lstStyle/>
                    <a:p>
                      <a:r>
                        <a:rPr lang="en-US" sz="1600"/>
                        <a:t>Second-line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Germline </a:t>
                      </a:r>
                      <a:r>
                        <a:rPr lang="en-US" sz="1600" i="1"/>
                        <a:t>BRCA1/2</a:t>
                      </a:r>
                      <a:r>
                        <a:rPr lang="en-US" sz="1600"/>
                        <a:t> PV</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PARP inhibitor (category 1, preferred)</a:t>
                      </a:r>
                    </a:p>
                  </a:txBody>
                  <a:tcPr/>
                </a:tc>
                <a:extLst>
                  <a:ext uri="{0D108BD9-81ED-4DB2-BD59-A6C34878D82A}">
                    <a16:rowId xmlns:a16="http://schemas.microsoft.com/office/drawing/2014/main" val="1969801627"/>
                  </a:ext>
                </a:extLst>
              </a:tr>
              <a:tr h="299694">
                <a:tc vMerge="1">
                  <a:txBody>
                    <a:bodyPr/>
                    <a:lstStyle/>
                    <a:p>
                      <a:endParaRPr lang="en-US" dirty="0"/>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Any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Sacitizumab govitecan (category 1, preferred)</a:t>
                      </a:r>
                    </a:p>
                  </a:txBody>
                  <a:tcPr/>
                </a:tc>
                <a:extLst>
                  <a:ext uri="{0D108BD9-81ED-4DB2-BD59-A6C34878D82A}">
                    <a16:rowId xmlns:a16="http://schemas.microsoft.com/office/drawing/2014/main" val="3566032961"/>
                  </a:ext>
                </a:extLst>
              </a:tr>
              <a:tr h="299694">
                <a:tc vMerge="1">
                  <a:txBody>
                    <a:bodyPr/>
                    <a:lstStyle/>
                    <a:p>
                      <a:endParaRPr lang="en-US" dirty="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Systemic chemotherapy or targeted agents</a:t>
                      </a:r>
                    </a:p>
                  </a:txBody>
                  <a:tcPr/>
                </a:tc>
                <a:extLst>
                  <a:ext uri="{0D108BD9-81ED-4DB2-BD59-A6C34878D82A}">
                    <a16:rowId xmlns:a16="http://schemas.microsoft.com/office/drawing/2014/main" val="421093200"/>
                  </a:ext>
                </a:extLst>
              </a:tr>
              <a:tr h="517653">
                <a:tc vMerge="1">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No germline </a:t>
                      </a:r>
                      <a:r>
                        <a:rPr lang="en-US" sz="1600" i="1"/>
                        <a:t>BRCA1/2 </a:t>
                      </a:r>
                      <a:r>
                        <a:rPr lang="en-US" sz="1600"/>
                        <a:t>PV and HER2 IHC 1+ or 2+/ISH-negative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Trastuzumab </a:t>
                      </a:r>
                      <a:r>
                        <a:rPr lang="en-US" sz="1600" dirty="0" err="1"/>
                        <a:t>deruxtecan</a:t>
                      </a:r>
                      <a:r>
                        <a:rPr lang="en-US" sz="1600" dirty="0"/>
                        <a:t> (other recommended)</a:t>
                      </a:r>
                    </a:p>
                  </a:txBody>
                  <a:tcPr/>
                </a:tc>
                <a:extLst>
                  <a:ext uri="{0D108BD9-81ED-4DB2-BD59-A6C34878D82A}">
                    <a16:rowId xmlns:a16="http://schemas.microsoft.com/office/drawing/2014/main" val="2890565555"/>
                  </a:ext>
                </a:extLst>
              </a:tr>
            </a:tbl>
          </a:graphicData>
        </a:graphic>
      </p:graphicFrame>
      <p:sp>
        <p:nvSpPr>
          <p:cNvPr id="4" name="Rectangle 3">
            <a:extLst>
              <a:ext uri="{FF2B5EF4-FFF2-40B4-BE49-F238E27FC236}">
                <a16:creationId xmlns:a16="http://schemas.microsoft.com/office/drawing/2014/main" id="{F921AA80-C3EB-7FB9-F00D-05E3B5916848}"/>
              </a:ext>
            </a:extLst>
          </p:cNvPr>
          <p:cNvSpPr/>
          <p:nvPr/>
        </p:nvSpPr>
        <p:spPr>
          <a:xfrm>
            <a:off x="5854701" y="2635445"/>
            <a:ext cx="5878502" cy="329041"/>
          </a:xfrm>
          <a:prstGeom prst="rect">
            <a:avLst/>
          </a:prstGeom>
          <a:noFill/>
          <a:ln w="25400">
            <a:solidFill>
              <a:schemeClr val="bg1"/>
            </a:solidFill>
          </a:ln>
          <a:effectLst>
            <a:glow rad="76800">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32393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F29CE-EA7C-C5ED-884E-C380244ACE50}"/>
            </a:ext>
          </a:extLst>
        </p:cNvPr>
        <p:cNvGrpSpPr/>
        <p:nvPr/>
      </p:nvGrpSpPr>
      <p:grpSpPr>
        <a:xfrm>
          <a:off x="0" y="0"/>
          <a:ext cx="0" cy="0"/>
          <a:chOff x="0" y="0"/>
          <a:chExt cx="0" cy="0"/>
        </a:xfrm>
      </p:grpSpPr>
      <p:sp>
        <p:nvSpPr>
          <p:cNvPr id="51" name="Text Placeholder 16">
            <a:extLst>
              <a:ext uri="{FF2B5EF4-FFF2-40B4-BE49-F238E27FC236}">
                <a16:creationId xmlns:a16="http://schemas.microsoft.com/office/drawing/2014/main" id="{7596AC2B-C2A6-2619-AD4F-104A8875910C}"/>
              </a:ext>
            </a:extLst>
          </p:cNvPr>
          <p:cNvSpPr>
            <a:spLocks noGrp="1"/>
          </p:cNvSpPr>
          <p:nvPr>
            <p:ph type="body" sz="quarter" idx="21"/>
          </p:nvPr>
        </p:nvSpPr>
        <p:spPr>
          <a:xfrm>
            <a:off x="1095285" y="1106040"/>
            <a:ext cx="9996049" cy="284041"/>
          </a:xfrm>
        </p:spPr>
        <p:txBody>
          <a:bodyPr>
            <a:normAutofit fontScale="92500" lnSpcReduction="10000"/>
          </a:bodyPr>
          <a:lstStyle/>
          <a:p>
            <a:r>
              <a:rPr lang="en-US" dirty="0"/>
              <a:t>45-YEAR-OLD WOMAN</a:t>
            </a:r>
          </a:p>
        </p:txBody>
      </p:sp>
      <p:sp>
        <p:nvSpPr>
          <p:cNvPr id="52" name="Text Placeholder 21">
            <a:extLst>
              <a:ext uri="{FF2B5EF4-FFF2-40B4-BE49-F238E27FC236}">
                <a16:creationId xmlns:a16="http://schemas.microsoft.com/office/drawing/2014/main" id="{4F763ADC-5FE8-F19D-6016-3B5611B19249}"/>
              </a:ext>
            </a:extLst>
          </p:cNvPr>
          <p:cNvSpPr>
            <a:spLocks noGrp="1"/>
          </p:cNvSpPr>
          <p:nvPr>
            <p:ph type="body" sz="quarter" idx="22"/>
          </p:nvPr>
        </p:nvSpPr>
        <p:spPr>
          <a:xfrm>
            <a:off x="1370013" y="1460328"/>
            <a:ext cx="4464050" cy="284162"/>
          </a:xfrm>
        </p:spPr>
        <p:txBody>
          <a:bodyPr/>
          <a:lstStyle/>
          <a:p>
            <a:r>
              <a:rPr lang="en-US" dirty="0"/>
              <a:t>History and Diagnosis</a:t>
            </a:r>
          </a:p>
          <a:p>
            <a:endParaRPr lang="en-US" dirty="0"/>
          </a:p>
        </p:txBody>
      </p:sp>
      <p:sp>
        <p:nvSpPr>
          <p:cNvPr id="53" name="Title 14">
            <a:extLst>
              <a:ext uri="{FF2B5EF4-FFF2-40B4-BE49-F238E27FC236}">
                <a16:creationId xmlns:a16="http://schemas.microsoft.com/office/drawing/2014/main" id="{D20450EB-C715-B854-F65F-FB215C34AFCE}"/>
              </a:ext>
            </a:extLst>
          </p:cNvPr>
          <p:cNvSpPr>
            <a:spLocks noGrp="1"/>
          </p:cNvSpPr>
          <p:nvPr>
            <p:ph type="title"/>
          </p:nvPr>
        </p:nvSpPr>
        <p:spPr>
          <a:xfrm>
            <a:off x="1106864" y="521208"/>
            <a:ext cx="9262872" cy="576072"/>
          </a:xfrm>
        </p:spPr>
        <p:txBody>
          <a:bodyPr/>
          <a:lstStyle/>
          <a:p>
            <a:r>
              <a:rPr lang="en-US" dirty="0"/>
              <a:t>Case 2</a:t>
            </a:r>
          </a:p>
        </p:txBody>
      </p:sp>
      <p:sp>
        <p:nvSpPr>
          <p:cNvPr id="54" name="Content Placeholder 25">
            <a:extLst>
              <a:ext uri="{FF2B5EF4-FFF2-40B4-BE49-F238E27FC236}">
                <a16:creationId xmlns:a16="http://schemas.microsoft.com/office/drawing/2014/main" id="{30548CC0-7BCB-168E-0FD4-9A8901E55013}"/>
              </a:ext>
            </a:extLst>
          </p:cNvPr>
          <p:cNvSpPr>
            <a:spLocks noGrp="1"/>
          </p:cNvSpPr>
          <p:nvPr>
            <p:ph idx="1"/>
          </p:nvPr>
        </p:nvSpPr>
        <p:spPr>
          <a:xfrm>
            <a:off x="1379538" y="1745911"/>
            <a:ext cx="4716462" cy="1973017"/>
          </a:xfrm>
        </p:spPr>
        <p:txBody>
          <a:bodyPr>
            <a:noAutofit/>
          </a:bodyPr>
          <a:lstStyle/>
          <a:p>
            <a:r>
              <a:rPr lang="en-US" dirty="0"/>
              <a:t>De novo TNBC metastatic to the liver</a:t>
            </a:r>
          </a:p>
          <a:p>
            <a:r>
              <a:rPr lang="en-US" dirty="0"/>
              <a:t>PS = 1</a:t>
            </a:r>
          </a:p>
          <a:p>
            <a:r>
              <a:rPr lang="en-US" dirty="0"/>
              <a:t>No organ dysfunction</a:t>
            </a:r>
          </a:p>
          <a:p>
            <a:r>
              <a:rPr lang="en-US" dirty="0"/>
              <a:t>Hypertension</a:t>
            </a:r>
          </a:p>
        </p:txBody>
      </p:sp>
      <p:sp>
        <p:nvSpPr>
          <p:cNvPr id="2" name="Text Placeholder 21">
            <a:extLst>
              <a:ext uri="{FF2B5EF4-FFF2-40B4-BE49-F238E27FC236}">
                <a16:creationId xmlns:a16="http://schemas.microsoft.com/office/drawing/2014/main" id="{B85B75B3-EDF9-4BAA-6CFD-A37D5506B9A9}"/>
              </a:ext>
            </a:extLst>
          </p:cNvPr>
          <p:cNvSpPr txBox="1">
            <a:spLocks/>
          </p:cNvSpPr>
          <p:nvPr/>
        </p:nvSpPr>
        <p:spPr>
          <a:xfrm>
            <a:off x="1360488" y="3439920"/>
            <a:ext cx="4464050" cy="284162"/>
          </a:xfrm>
          <a:prstGeom prst="rect">
            <a:avLst/>
          </a:prstGeom>
        </p:spPr>
        <p:txBody>
          <a:bodyPr vert="horz" lIns="91440" tIns="45720" rIns="91440" bIns="45720" rtlCol="0">
            <a:noAutofit/>
          </a:bodyPr>
          <a:lstStyle>
            <a:lvl1pPr marL="0" marR="0" indent="0" algn="l" defTabSz="694944" rtl="0" eaLnBrk="1" fontAlgn="auto" latinLnBrk="0" hangingPunct="1">
              <a:lnSpc>
                <a:spcPct val="100000"/>
              </a:lnSpc>
              <a:spcBef>
                <a:spcPts val="700"/>
              </a:spcBef>
              <a:spcAft>
                <a:spcPts val="600"/>
              </a:spcAft>
              <a:buClr>
                <a:srgbClr val="BCBCF7"/>
              </a:buClr>
              <a:buSzPct val="100000"/>
              <a:buFont typeface="Arial"/>
              <a:buNone/>
              <a:tabLst/>
              <a:defRPr kumimoji="0" lang="en-US" sz="1600" b="1" i="0" u="none" strike="noStrike" cap="none" spc="0" normalizeH="0" baseline="0">
                <a:ln>
                  <a:noFill/>
                </a:ln>
                <a:solidFill>
                  <a:srgbClr val="367BBE"/>
                </a:solidFill>
                <a:effectLst/>
                <a:uFillTx/>
                <a:latin typeface="Arial"/>
                <a:ea typeface="Arial"/>
                <a:cs typeface="Arial"/>
                <a:sym typeface="Arial"/>
              </a:defRPr>
            </a:lvl1pPr>
            <a:lvl2pPr marL="581025" marR="0" indent="-285750"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400" b="0" i="0" u="none" strike="noStrike" cap="none" spc="0" normalizeH="0" baseline="0" dirty="0" smtClean="0">
                <a:ln>
                  <a:noFill/>
                </a:ln>
                <a:solidFill>
                  <a:srgbClr val="FFFFFF"/>
                </a:solidFill>
                <a:effectLst/>
                <a:uFillTx/>
                <a:latin typeface="Arial"/>
                <a:ea typeface="Arial"/>
                <a:cs typeface="Arial"/>
                <a:sym typeface="Arial"/>
              </a:defRPr>
            </a:lvl2pPr>
            <a:lvl3pPr marL="806450" marR="0" indent="-225425" algn="l" defTabSz="914400" rtl="0" eaLnBrk="1" fontAlgn="auto" latinLnBrk="0" hangingPunct="1">
              <a:lnSpc>
                <a:spcPct val="100000"/>
              </a:lnSpc>
              <a:spcBef>
                <a:spcPts val="400"/>
              </a:spcBef>
              <a:spcAft>
                <a:spcPts val="600"/>
              </a:spcAft>
              <a:buClr>
                <a:srgbClr val="BCBCF7"/>
              </a:buClr>
              <a:buSzPct val="100000"/>
              <a:buFont typeface="Arial"/>
              <a:buChar char="•"/>
              <a:tabLst>
                <a:tab pos="450850" algn="l"/>
              </a:tabLst>
              <a:defRPr kumimoji="0" lang="en-US" sz="1200" b="0" i="0" u="none" strike="noStrike" cap="none" spc="0" normalizeH="0" baseline="0" dirty="0" smtClean="0">
                <a:ln>
                  <a:noFill/>
                </a:ln>
                <a:solidFill>
                  <a:srgbClr val="FFFFFF"/>
                </a:solidFill>
                <a:effectLst/>
                <a:uFillTx/>
                <a:latin typeface="Arial"/>
                <a:ea typeface="Arial"/>
                <a:cs typeface="Arial"/>
                <a:sym typeface="Arial"/>
              </a:defRPr>
            </a:lvl3pPr>
            <a:lvl4pPr marL="1031875" marR="0" indent="-225425"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100" b="0" i="0" u="none" strike="noStrike" cap="none" spc="0" normalizeH="0" baseline="0" dirty="0" smtClean="0">
                <a:ln>
                  <a:noFill/>
                </a:ln>
                <a:solidFill>
                  <a:srgbClr val="FFFFFF"/>
                </a:solidFill>
                <a:effectLst/>
                <a:uFillTx/>
                <a:latin typeface="Arial"/>
                <a:ea typeface="Arial"/>
                <a:cs typeface="Arial"/>
                <a:sym typeface="Arial"/>
              </a:defRPr>
            </a:lvl4pPr>
            <a:lvl5pPr marL="1150938" marR="0" indent="-177800"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100" b="0" i="0" u="none" strike="noStrike" cap="none" spc="0" normalizeH="0" baseline="0" dirty="0">
                <a:ln>
                  <a:noFill/>
                </a:ln>
                <a:solidFill>
                  <a:srgbClr val="FFFFFF"/>
                </a:solidFill>
                <a:effectLst/>
                <a:uFillTx/>
                <a:latin typeface="Arial"/>
                <a:ea typeface="Arial"/>
                <a:cs typeface="Arial"/>
                <a:sym typeface="Arial"/>
              </a:defRPr>
            </a:lvl5pPr>
            <a:lvl6pPr marL="26924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9pPr>
          </a:lstStyle>
          <a:p>
            <a:pPr marL="0" marR="0" lvl="0" indent="0" algn="l" defTabSz="694944" rtl="0" eaLnBrk="1" fontAlgn="auto" latinLnBrk="0" hangingPunct="1">
              <a:lnSpc>
                <a:spcPct val="100000"/>
              </a:lnSpc>
              <a:spcBef>
                <a:spcPts val="700"/>
              </a:spcBef>
              <a:spcAft>
                <a:spcPts val="600"/>
              </a:spcAft>
              <a:buClr>
                <a:srgbClr val="BCBCF7"/>
              </a:buClr>
              <a:buSzPct val="100000"/>
              <a:buFont typeface="Arial"/>
              <a:buNone/>
              <a:tabLst/>
              <a:defRPr/>
            </a:pPr>
            <a:r>
              <a:rPr kumimoji="0" lang="en-US" sz="1600" b="1" i="0" u="none" strike="noStrike" kern="0" cap="none" spc="0" normalizeH="0" baseline="0" noProof="0" dirty="0">
                <a:ln>
                  <a:noFill/>
                </a:ln>
                <a:solidFill>
                  <a:srgbClr val="367BBE"/>
                </a:solidFill>
                <a:effectLst/>
                <a:uLnTx/>
                <a:uFillTx/>
                <a:latin typeface="Arial"/>
                <a:cs typeface="Arial"/>
                <a:sym typeface="Arial"/>
              </a:rPr>
              <a:t>Labs</a:t>
            </a:r>
          </a:p>
        </p:txBody>
      </p:sp>
      <p:sp>
        <p:nvSpPr>
          <p:cNvPr id="3" name="Content Placeholder 25">
            <a:extLst>
              <a:ext uri="{FF2B5EF4-FFF2-40B4-BE49-F238E27FC236}">
                <a16:creationId xmlns:a16="http://schemas.microsoft.com/office/drawing/2014/main" id="{2CB4F68A-C658-3487-097E-930554EF2F98}"/>
              </a:ext>
            </a:extLst>
          </p:cNvPr>
          <p:cNvSpPr txBox="1">
            <a:spLocks/>
          </p:cNvSpPr>
          <p:nvPr/>
        </p:nvSpPr>
        <p:spPr>
          <a:xfrm>
            <a:off x="1370013" y="3725504"/>
            <a:ext cx="4725987" cy="1687433"/>
          </a:xfrm>
          <a:prstGeom prst="rect">
            <a:avLst/>
          </a:prstGeom>
        </p:spPr>
        <p:txBody>
          <a:bodyPr vert="horz" lIns="91440" tIns="45720" rIns="91440" bIns="45720" rtlCol="0">
            <a:normAutofit/>
          </a:bodyPr>
          <a:lstStyle>
            <a:lvl1pPr marL="295275" marR="0" indent="-295275"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600" b="0" i="0" u="none" strike="noStrike" cap="none" spc="0" normalizeH="0" baseline="0">
                <a:ln>
                  <a:noFill/>
                </a:ln>
                <a:solidFill>
                  <a:srgbClr val="FFFFFF"/>
                </a:solidFill>
                <a:effectLst/>
                <a:uFillTx/>
                <a:latin typeface="Arial"/>
                <a:ea typeface="Arial"/>
                <a:cs typeface="Arial"/>
                <a:sym typeface="Arial"/>
              </a:defRPr>
            </a:lvl1pPr>
            <a:lvl2pPr marL="581025" marR="0" indent="-285750"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400" b="0" i="0" u="none" strike="noStrike" cap="none" spc="0" normalizeH="0" baseline="0">
                <a:ln>
                  <a:noFill/>
                </a:ln>
                <a:solidFill>
                  <a:srgbClr val="FFFFFF"/>
                </a:solidFill>
                <a:effectLst/>
                <a:uFillTx/>
                <a:latin typeface="Arial"/>
                <a:ea typeface="Arial"/>
                <a:cs typeface="Arial"/>
                <a:sym typeface="Arial"/>
              </a:defRPr>
            </a:lvl2pPr>
            <a:lvl3pPr marL="806450" marR="0" indent="-225425" algn="l" defTabSz="914400" rtl="0" eaLnBrk="1" fontAlgn="auto" latinLnBrk="0" hangingPunct="1">
              <a:lnSpc>
                <a:spcPct val="100000"/>
              </a:lnSpc>
              <a:spcBef>
                <a:spcPts val="400"/>
              </a:spcBef>
              <a:spcAft>
                <a:spcPts val="600"/>
              </a:spcAft>
              <a:buClr>
                <a:srgbClr val="DC983B"/>
              </a:buClr>
              <a:buSzPct val="100000"/>
              <a:buFont typeface="Arial"/>
              <a:buChar char="•"/>
              <a:tabLst>
                <a:tab pos="450850" algn="l"/>
              </a:tabLst>
              <a:defRPr kumimoji="0" lang="en-US" sz="1200" b="0" i="0" u="none" strike="noStrike" cap="none" spc="0" normalizeH="0" baseline="0">
                <a:ln>
                  <a:noFill/>
                </a:ln>
                <a:solidFill>
                  <a:srgbClr val="FFFFFF"/>
                </a:solidFill>
                <a:effectLst/>
                <a:uFillTx/>
                <a:latin typeface="Arial"/>
                <a:ea typeface="Arial"/>
                <a:cs typeface="Arial"/>
                <a:sym typeface="Arial"/>
              </a:defRPr>
            </a:lvl3pPr>
            <a:lvl4pPr marL="1031875" marR="0" indent="-225425"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100" b="0" i="0" u="none" strike="noStrike" cap="none" spc="0" normalizeH="0" baseline="0">
                <a:ln>
                  <a:noFill/>
                </a:ln>
                <a:solidFill>
                  <a:srgbClr val="FFFFFF"/>
                </a:solidFill>
                <a:effectLst/>
                <a:uFillTx/>
                <a:latin typeface="Arial"/>
                <a:ea typeface="Arial"/>
                <a:cs typeface="Arial"/>
                <a:sym typeface="Arial"/>
              </a:defRPr>
            </a:lvl4pPr>
            <a:lvl5pPr marL="1150938" marR="0" indent="-177800"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100" b="0" i="0" u="none" strike="noStrike" cap="none" spc="0" normalizeH="0" baseline="0">
                <a:ln>
                  <a:noFill/>
                </a:ln>
                <a:solidFill>
                  <a:srgbClr val="FFFFFF"/>
                </a:solidFill>
                <a:effectLst/>
                <a:uFillTx/>
                <a:latin typeface="Arial"/>
                <a:ea typeface="Arial"/>
                <a:cs typeface="Arial"/>
                <a:sym typeface="Arial"/>
              </a:defRPr>
            </a:lvl5pPr>
            <a:lvl6pPr marL="26924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9pPr>
          </a:lstStyle>
          <a:p>
            <a:pPr marL="295275" marR="0" lvl="0" indent="-295275" algn="l" defTabSz="914400" rtl="0" eaLnBrk="1" fontAlgn="auto" latinLnBrk="0" hangingPunct="1">
              <a:lnSpc>
                <a:spcPct val="100000"/>
              </a:lnSpc>
              <a:spcBef>
                <a:spcPts val="400"/>
              </a:spcBef>
              <a:spcAft>
                <a:spcPts val="600"/>
              </a:spcAft>
              <a:buClr>
                <a:srgbClr val="DC983B"/>
              </a:buClr>
              <a:buSzPct val="100000"/>
              <a:buFont typeface="Arial"/>
              <a:buChar char="•"/>
              <a:tabLst/>
              <a:defRPr/>
            </a:pPr>
            <a:r>
              <a:rPr kumimoji="0" lang="en-US" sz="1600" b="0" i="0" u="none" strike="noStrike" kern="1200" cap="none" spc="0" normalizeH="0" baseline="0" noProof="0" dirty="0">
                <a:ln>
                  <a:noFill/>
                </a:ln>
                <a:solidFill>
                  <a:srgbClr val="FFFFFF"/>
                </a:solidFill>
                <a:effectLst/>
                <a:uLnTx/>
                <a:uFillTx/>
                <a:latin typeface="Arial"/>
                <a:cs typeface="Arial"/>
                <a:sym typeface="Arial"/>
              </a:rPr>
              <a:t>HER2 IHC = 1+</a:t>
            </a:r>
          </a:p>
          <a:p>
            <a:pPr marL="295275" marR="0" lvl="0" indent="-295275" algn="l" defTabSz="914400" rtl="0" eaLnBrk="1" fontAlgn="auto" latinLnBrk="0" hangingPunct="1">
              <a:lnSpc>
                <a:spcPct val="100000"/>
              </a:lnSpc>
              <a:spcBef>
                <a:spcPts val="400"/>
              </a:spcBef>
              <a:spcAft>
                <a:spcPts val="600"/>
              </a:spcAft>
              <a:buClr>
                <a:srgbClr val="DC983B"/>
              </a:buClr>
              <a:buSzPct val="100000"/>
              <a:buFont typeface="Arial"/>
              <a:buChar char="•"/>
              <a:tabLst/>
              <a:defRPr/>
            </a:pPr>
            <a:r>
              <a:rPr kumimoji="0" lang="en-US" sz="1600" b="0" i="0" u="none" strike="noStrike" kern="1200" cap="none" spc="0" normalizeH="0" baseline="0" noProof="0" dirty="0" err="1">
                <a:ln>
                  <a:noFill/>
                </a:ln>
                <a:solidFill>
                  <a:srgbClr val="FFFFFF"/>
                </a:solidFill>
                <a:effectLst/>
                <a:uLnTx/>
                <a:uFillTx/>
                <a:latin typeface="Arial"/>
                <a:cs typeface="Arial"/>
                <a:sym typeface="Arial"/>
              </a:rPr>
              <a:t>gBRCA</a:t>
            </a:r>
            <a:r>
              <a:rPr kumimoji="0" lang="en-US" sz="1600" b="0" i="0" u="none" strike="noStrike" kern="1200" cap="none" spc="0" normalizeH="0" baseline="0" noProof="0" dirty="0">
                <a:ln>
                  <a:noFill/>
                </a:ln>
                <a:solidFill>
                  <a:srgbClr val="FFFFFF"/>
                </a:solidFill>
                <a:effectLst/>
                <a:uLnTx/>
                <a:uFillTx/>
                <a:latin typeface="Arial"/>
                <a:cs typeface="Arial"/>
                <a:sym typeface="Arial"/>
              </a:rPr>
              <a:t> = negative</a:t>
            </a:r>
          </a:p>
          <a:p>
            <a:pPr marL="295275" marR="0" lvl="0" indent="-295275" algn="l" defTabSz="914400" rtl="0" eaLnBrk="1" fontAlgn="auto" latinLnBrk="0" hangingPunct="1">
              <a:lnSpc>
                <a:spcPct val="100000"/>
              </a:lnSpc>
              <a:spcBef>
                <a:spcPts val="400"/>
              </a:spcBef>
              <a:spcAft>
                <a:spcPts val="600"/>
              </a:spcAft>
              <a:buClr>
                <a:srgbClr val="DC983B"/>
              </a:buClr>
              <a:buSzPct val="100000"/>
              <a:buFont typeface="Arial"/>
              <a:buChar char="•"/>
              <a:tabLst/>
              <a:defRPr/>
            </a:pPr>
            <a:r>
              <a:rPr kumimoji="0" lang="en-US" sz="1600" b="0" i="0" u="none" strike="noStrike" kern="1200" cap="none" spc="0" normalizeH="0" baseline="0" noProof="0" dirty="0">
                <a:ln>
                  <a:noFill/>
                </a:ln>
                <a:solidFill>
                  <a:srgbClr val="FFFFFF"/>
                </a:solidFill>
                <a:effectLst/>
                <a:uLnTx/>
                <a:uFillTx/>
                <a:latin typeface="Arial"/>
                <a:cs typeface="Arial"/>
                <a:sym typeface="Arial"/>
              </a:rPr>
              <a:t>CPS score on liver biopsy &lt; 10</a:t>
            </a:r>
          </a:p>
        </p:txBody>
      </p:sp>
      <p:sp>
        <p:nvSpPr>
          <p:cNvPr id="4" name="Text Placeholder 21">
            <a:extLst>
              <a:ext uri="{FF2B5EF4-FFF2-40B4-BE49-F238E27FC236}">
                <a16:creationId xmlns:a16="http://schemas.microsoft.com/office/drawing/2014/main" id="{E45CBD02-992B-7E98-F6CB-A8907D2BF3E7}"/>
              </a:ext>
            </a:extLst>
          </p:cNvPr>
          <p:cNvSpPr txBox="1">
            <a:spLocks/>
          </p:cNvSpPr>
          <p:nvPr/>
        </p:nvSpPr>
        <p:spPr>
          <a:xfrm>
            <a:off x="6128749" y="1539007"/>
            <a:ext cx="4464050" cy="284162"/>
          </a:xfrm>
          <a:prstGeom prst="rect">
            <a:avLst/>
          </a:prstGeom>
        </p:spPr>
        <p:txBody>
          <a:bodyPr vert="horz" lIns="91440" tIns="45720" rIns="91440" bIns="45720" rtlCol="0">
            <a:noAutofit/>
          </a:bodyPr>
          <a:lstStyle>
            <a:lvl1pPr marL="0" marR="0" indent="0" algn="l" defTabSz="694944" rtl="0" eaLnBrk="1" fontAlgn="auto" latinLnBrk="0" hangingPunct="1">
              <a:lnSpc>
                <a:spcPct val="100000"/>
              </a:lnSpc>
              <a:spcBef>
                <a:spcPts val="700"/>
              </a:spcBef>
              <a:spcAft>
                <a:spcPts val="600"/>
              </a:spcAft>
              <a:buClr>
                <a:srgbClr val="BCBCF7"/>
              </a:buClr>
              <a:buSzPct val="100000"/>
              <a:buFont typeface="Arial"/>
              <a:buNone/>
              <a:tabLst/>
              <a:defRPr kumimoji="0" lang="en-US" sz="1600" b="1" i="0" u="none" strike="noStrike" cap="none" spc="0" normalizeH="0" baseline="0">
                <a:ln>
                  <a:noFill/>
                </a:ln>
                <a:solidFill>
                  <a:srgbClr val="367BBE"/>
                </a:solidFill>
                <a:effectLst/>
                <a:uFillTx/>
                <a:latin typeface="Arial"/>
                <a:ea typeface="Arial"/>
                <a:cs typeface="Arial"/>
                <a:sym typeface="Arial"/>
              </a:defRPr>
            </a:lvl1pPr>
            <a:lvl2pPr marL="581025" marR="0" indent="-285750"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400" b="0" i="0" u="none" strike="noStrike" cap="none" spc="0" normalizeH="0" baseline="0" dirty="0" smtClean="0">
                <a:ln>
                  <a:noFill/>
                </a:ln>
                <a:solidFill>
                  <a:srgbClr val="FFFFFF"/>
                </a:solidFill>
                <a:effectLst/>
                <a:uFillTx/>
                <a:latin typeface="Arial"/>
                <a:ea typeface="Arial"/>
                <a:cs typeface="Arial"/>
                <a:sym typeface="Arial"/>
              </a:defRPr>
            </a:lvl2pPr>
            <a:lvl3pPr marL="806450" marR="0" indent="-225425" algn="l" defTabSz="914400" rtl="0" eaLnBrk="1" fontAlgn="auto" latinLnBrk="0" hangingPunct="1">
              <a:lnSpc>
                <a:spcPct val="100000"/>
              </a:lnSpc>
              <a:spcBef>
                <a:spcPts val="400"/>
              </a:spcBef>
              <a:spcAft>
                <a:spcPts val="600"/>
              </a:spcAft>
              <a:buClr>
                <a:srgbClr val="BCBCF7"/>
              </a:buClr>
              <a:buSzPct val="100000"/>
              <a:buFont typeface="Arial"/>
              <a:buChar char="•"/>
              <a:tabLst>
                <a:tab pos="450850" algn="l"/>
              </a:tabLst>
              <a:defRPr kumimoji="0" lang="en-US" sz="1200" b="0" i="0" u="none" strike="noStrike" cap="none" spc="0" normalizeH="0" baseline="0" dirty="0" smtClean="0">
                <a:ln>
                  <a:noFill/>
                </a:ln>
                <a:solidFill>
                  <a:srgbClr val="FFFFFF"/>
                </a:solidFill>
                <a:effectLst/>
                <a:uFillTx/>
                <a:latin typeface="Arial"/>
                <a:ea typeface="Arial"/>
                <a:cs typeface="Arial"/>
                <a:sym typeface="Arial"/>
              </a:defRPr>
            </a:lvl3pPr>
            <a:lvl4pPr marL="1031875" marR="0" indent="-225425"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100" b="0" i="0" u="none" strike="noStrike" cap="none" spc="0" normalizeH="0" baseline="0" dirty="0" smtClean="0">
                <a:ln>
                  <a:noFill/>
                </a:ln>
                <a:solidFill>
                  <a:srgbClr val="FFFFFF"/>
                </a:solidFill>
                <a:effectLst/>
                <a:uFillTx/>
                <a:latin typeface="Arial"/>
                <a:ea typeface="Arial"/>
                <a:cs typeface="Arial"/>
                <a:sym typeface="Arial"/>
              </a:defRPr>
            </a:lvl4pPr>
            <a:lvl5pPr marL="1150938" marR="0" indent="-177800"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100" b="0" i="0" u="none" strike="noStrike" cap="none" spc="0" normalizeH="0" baseline="0" dirty="0">
                <a:ln>
                  <a:noFill/>
                </a:ln>
                <a:solidFill>
                  <a:srgbClr val="FFFFFF"/>
                </a:solidFill>
                <a:effectLst/>
                <a:uFillTx/>
                <a:latin typeface="Arial"/>
                <a:ea typeface="Arial"/>
                <a:cs typeface="Arial"/>
                <a:sym typeface="Arial"/>
              </a:defRPr>
            </a:lvl5pPr>
            <a:lvl6pPr marL="26924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9pPr>
          </a:lstStyle>
          <a:p>
            <a:pPr marL="0" marR="0" lvl="0" indent="0" algn="l" defTabSz="694944" rtl="0" eaLnBrk="1" fontAlgn="auto" latinLnBrk="0" hangingPunct="1">
              <a:lnSpc>
                <a:spcPct val="100000"/>
              </a:lnSpc>
              <a:spcBef>
                <a:spcPts val="700"/>
              </a:spcBef>
              <a:spcAft>
                <a:spcPts val="600"/>
              </a:spcAft>
              <a:buClr>
                <a:srgbClr val="BCBCF7"/>
              </a:buClr>
              <a:buSzPct val="100000"/>
              <a:buFont typeface="Arial"/>
              <a:buNone/>
              <a:tabLst/>
              <a:defRPr/>
            </a:pPr>
            <a:r>
              <a:rPr kumimoji="0" lang="en-US" sz="1600" b="1" i="0" u="none" strike="noStrike" kern="0" cap="none" spc="0" normalizeH="0" baseline="0" noProof="0" dirty="0">
                <a:ln>
                  <a:noFill/>
                </a:ln>
                <a:solidFill>
                  <a:srgbClr val="367BBE"/>
                </a:solidFill>
                <a:effectLst/>
                <a:uLnTx/>
                <a:uFillTx/>
                <a:latin typeface="Arial"/>
                <a:cs typeface="Arial"/>
                <a:sym typeface="Arial"/>
              </a:rPr>
              <a:t>Progression</a:t>
            </a:r>
          </a:p>
        </p:txBody>
      </p:sp>
      <p:sp>
        <p:nvSpPr>
          <p:cNvPr id="5" name="Content Placeholder 25">
            <a:extLst>
              <a:ext uri="{FF2B5EF4-FFF2-40B4-BE49-F238E27FC236}">
                <a16:creationId xmlns:a16="http://schemas.microsoft.com/office/drawing/2014/main" id="{A34AE9BA-371F-D166-94AD-22CC341F9FE8}"/>
              </a:ext>
            </a:extLst>
          </p:cNvPr>
          <p:cNvSpPr txBox="1">
            <a:spLocks/>
          </p:cNvSpPr>
          <p:nvPr/>
        </p:nvSpPr>
        <p:spPr>
          <a:xfrm>
            <a:off x="6138273" y="1824590"/>
            <a:ext cx="4943535" cy="1973017"/>
          </a:xfrm>
          <a:prstGeom prst="rect">
            <a:avLst/>
          </a:prstGeom>
        </p:spPr>
        <p:txBody>
          <a:bodyPr vert="horz" lIns="91440" tIns="45720" rIns="91440" bIns="45720" rtlCol="0">
            <a:normAutofit/>
          </a:bodyPr>
          <a:lstStyle>
            <a:lvl1pPr marL="295275" marR="0" indent="-295275"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600" b="0" i="0" u="none" strike="noStrike" cap="none" spc="0" normalizeH="0" baseline="0">
                <a:ln>
                  <a:noFill/>
                </a:ln>
                <a:solidFill>
                  <a:srgbClr val="FFFFFF"/>
                </a:solidFill>
                <a:effectLst/>
                <a:uFillTx/>
                <a:latin typeface="Arial"/>
                <a:ea typeface="Arial"/>
                <a:cs typeface="Arial"/>
                <a:sym typeface="Arial"/>
              </a:defRPr>
            </a:lvl1pPr>
            <a:lvl2pPr marL="581025" marR="0" indent="-285750"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400" b="0" i="0" u="none" strike="noStrike" cap="none" spc="0" normalizeH="0" baseline="0">
                <a:ln>
                  <a:noFill/>
                </a:ln>
                <a:solidFill>
                  <a:srgbClr val="FFFFFF"/>
                </a:solidFill>
                <a:effectLst/>
                <a:uFillTx/>
                <a:latin typeface="Arial"/>
                <a:ea typeface="Arial"/>
                <a:cs typeface="Arial"/>
                <a:sym typeface="Arial"/>
              </a:defRPr>
            </a:lvl2pPr>
            <a:lvl3pPr marL="806450" marR="0" indent="-225425" algn="l" defTabSz="914400" rtl="0" eaLnBrk="1" fontAlgn="auto" latinLnBrk="0" hangingPunct="1">
              <a:lnSpc>
                <a:spcPct val="100000"/>
              </a:lnSpc>
              <a:spcBef>
                <a:spcPts val="400"/>
              </a:spcBef>
              <a:spcAft>
                <a:spcPts val="600"/>
              </a:spcAft>
              <a:buClr>
                <a:srgbClr val="DC983B"/>
              </a:buClr>
              <a:buSzPct val="100000"/>
              <a:buFont typeface="Arial"/>
              <a:buChar char="•"/>
              <a:tabLst>
                <a:tab pos="450850" algn="l"/>
              </a:tabLst>
              <a:defRPr kumimoji="0" lang="en-US" sz="1200" b="0" i="0" u="none" strike="noStrike" cap="none" spc="0" normalizeH="0" baseline="0">
                <a:ln>
                  <a:noFill/>
                </a:ln>
                <a:solidFill>
                  <a:srgbClr val="FFFFFF"/>
                </a:solidFill>
                <a:effectLst/>
                <a:uFillTx/>
                <a:latin typeface="Arial"/>
                <a:ea typeface="Arial"/>
                <a:cs typeface="Arial"/>
                <a:sym typeface="Arial"/>
              </a:defRPr>
            </a:lvl3pPr>
            <a:lvl4pPr marL="1031875" marR="0" indent="-225425"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100" b="0" i="0" u="none" strike="noStrike" cap="none" spc="0" normalizeH="0" baseline="0">
                <a:ln>
                  <a:noFill/>
                </a:ln>
                <a:solidFill>
                  <a:srgbClr val="FFFFFF"/>
                </a:solidFill>
                <a:effectLst/>
                <a:uFillTx/>
                <a:latin typeface="Arial"/>
                <a:ea typeface="Arial"/>
                <a:cs typeface="Arial"/>
                <a:sym typeface="Arial"/>
              </a:defRPr>
            </a:lvl4pPr>
            <a:lvl5pPr marL="1150938" marR="0" indent="-177800"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100" b="0" i="0" u="none" strike="noStrike" cap="none" spc="0" normalizeH="0" baseline="0">
                <a:ln>
                  <a:noFill/>
                </a:ln>
                <a:solidFill>
                  <a:srgbClr val="FFFFFF"/>
                </a:solidFill>
                <a:effectLst/>
                <a:uFillTx/>
                <a:latin typeface="Arial"/>
                <a:ea typeface="Arial"/>
                <a:cs typeface="Arial"/>
                <a:sym typeface="Arial"/>
              </a:defRPr>
            </a:lvl5pPr>
            <a:lvl6pPr marL="26924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9pPr>
          </a:lstStyle>
          <a:p>
            <a:pPr marL="295275" marR="0" lvl="0" indent="-295275" algn="l" defTabSz="914400" rtl="0" eaLnBrk="1" fontAlgn="auto" latinLnBrk="0" hangingPunct="1">
              <a:lnSpc>
                <a:spcPct val="100000"/>
              </a:lnSpc>
              <a:spcBef>
                <a:spcPts val="400"/>
              </a:spcBef>
              <a:spcAft>
                <a:spcPts val="600"/>
              </a:spcAft>
              <a:buClr>
                <a:srgbClr val="DC983B"/>
              </a:buClr>
              <a:buSzPct val="100000"/>
              <a:buFont typeface="Arial"/>
              <a:buChar char="•"/>
              <a:tabLst/>
              <a:defRPr/>
            </a:pPr>
            <a:r>
              <a:rPr kumimoji="0" lang="en-US" sz="1600" b="0" i="0" u="none" strike="noStrike" kern="1200" cap="none" spc="0" normalizeH="0" baseline="0" noProof="0" dirty="0">
                <a:ln>
                  <a:noFill/>
                </a:ln>
                <a:solidFill>
                  <a:srgbClr val="FFFFFF"/>
                </a:solidFill>
                <a:effectLst/>
                <a:uLnTx/>
                <a:uFillTx/>
                <a:latin typeface="Arial"/>
                <a:cs typeface="Arial"/>
                <a:sym typeface="Arial"/>
              </a:rPr>
              <a:t>Patient started SG</a:t>
            </a:r>
          </a:p>
          <a:p>
            <a:pPr marL="295275" marR="0" lvl="0" indent="-295275" algn="l" defTabSz="914400" rtl="0" eaLnBrk="1" fontAlgn="auto" latinLnBrk="0" hangingPunct="1">
              <a:lnSpc>
                <a:spcPct val="100000"/>
              </a:lnSpc>
              <a:spcBef>
                <a:spcPts val="400"/>
              </a:spcBef>
              <a:spcAft>
                <a:spcPts val="600"/>
              </a:spcAft>
              <a:buClr>
                <a:srgbClr val="DC983B"/>
              </a:buClr>
              <a:buSzPct val="100000"/>
              <a:buFont typeface="Arial"/>
              <a:buChar char="•"/>
              <a:tabLst/>
              <a:defRPr/>
            </a:pPr>
            <a:r>
              <a:rPr lang="en-US" dirty="0"/>
              <a:t>On C2D1 presents with ANC = 750</a:t>
            </a:r>
            <a:endParaRPr kumimoji="0" lang="en-US" sz="1600" b="0" i="0" u="none" strike="noStrike" kern="120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2067938187"/>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15267-83D7-2E3D-D728-A27DEA59371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BDF5D3-4842-42ED-4315-383C836485F7}"/>
              </a:ext>
            </a:extLst>
          </p:cNvPr>
          <p:cNvSpPr>
            <a:spLocks noGrp="1"/>
          </p:cNvSpPr>
          <p:nvPr>
            <p:ph type="title"/>
          </p:nvPr>
        </p:nvSpPr>
        <p:spPr/>
        <p:txBody>
          <a:bodyPr/>
          <a:lstStyle/>
          <a:p>
            <a:r>
              <a:rPr lang="en-US" dirty="0"/>
              <a:t>Case Study: Question</a:t>
            </a:r>
          </a:p>
        </p:txBody>
      </p:sp>
      <p:sp>
        <p:nvSpPr>
          <p:cNvPr id="5" name="Content Placeholder 4">
            <a:extLst>
              <a:ext uri="{FF2B5EF4-FFF2-40B4-BE49-F238E27FC236}">
                <a16:creationId xmlns:a16="http://schemas.microsoft.com/office/drawing/2014/main" id="{8D05D85C-BC79-6DAA-FC3D-788FC7BCC5B8}"/>
              </a:ext>
            </a:extLst>
          </p:cNvPr>
          <p:cNvSpPr>
            <a:spLocks noGrp="1"/>
          </p:cNvSpPr>
          <p:nvPr>
            <p:ph idx="1"/>
          </p:nvPr>
        </p:nvSpPr>
        <p:spPr/>
        <p:txBody>
          <a:bodyPr/>
          <a:lstStyle/>
          <a:p>
            <a:pPr marL="0" indent="0">
              <a:buNone/>
            </a:pPr>
            <a:r>
              <a:rPr lang="en-US" sz="2400" b="1" dirty="0">
                <a:solidFill>
                  <a:schemeClr val="accent1"/>
                </a:solidFill>
              </a:rPr>
              <a:t>What would you recommend next?</a:t>
            </a:r>
          </a:p>
          <a:p>
            <a:pPr marL="1104955" indent="-495325">
              <a:buFont typeface="+mj-lt"/>
              <a:buAutoNum type="alphaLcParenR"/>
            </a:pPr>
            <a:r>
              <a:rPr lang="en-US" sz="2400" dirty="0">
                <a:solidFill>
                  <a:schemeClr val="tx1"/>
                </a:solidFill>
              </a:rPr>
              <a:t>Continue SG </a:t>
            </a:r>
          </a:p>
          <a:p>
            <a:pPr marL="1104955" indent="-495325">
              <a:buFont typeface="+mj-lt"/>
              <a:buAutoNum type="alphaLcParenR"/>
            </a:pPr>
            <a:r>
              <a:rPr lang="en-US" sz="2400" dirty="0">
                <a:solidFill>
                  <a:schemeClr val="tx1"/>
                </a:solidFill>
              </a:rPr>
              <a:t>Give G-CSF and continue SG</a:t>
            </a:r>
          </a:p>
          <a:p>
            <a:pPr marL="1104955" indent="-495325">
              <a:buFont typeface="+mj-lt"/>
              <a:buAutoNum type="alphaLcParenR"/>
            </a:pPr>
            <a:r>
              <a:rPr lang="en-US" sz="2400" dirty="0">
                <a:solidFill>
                  <a:schemeClr val="tx1"/>
                </a:solidFill>
              </a:rPr>
              <a:t>Hold SG, give G-CSF, and consider resuming SG once ANC recovers to grade 1 or less</a:t>
            </a:r>
          </a:p>
          <a:p>
            <a:pPr marL="1104955" indent="-495325">
              <a:buFont typeface="+mj-lt"/>
              <a:buAutoNum type="alphaLcParenR"/>
            </a:pPr>
            <a:r>
              <a:rPr lang="en-US" sz="2400" dirty="0">
                <a:solidFill>
                  <a:schemeClr val="tx1"/>
                </a:solidFill>
              </a:rPr>
              <a:t>Permanently discontinue SG </a:t>
            </a:r>
          </a:p>
          <a:p>
            <a:pPr marL="1104955" indent="-495325">
              <a:buFont typeface="+mj-lt"/>
              <a:buAutoNum type="alphaLcParenR"/>
            </a:pPr>
            <a:r>
              <a:rPr lang="en-US" dirty="0"/>
              <a:t>U</a:t>
            </a:r>
            <a:r>
              <a:rPr lang="en-US" sz="2400" dirty="0">
                <a:solidFill>
                  <a:schemeClr val="tx1"/>
                </a:solidFill>
              </a:rPr>
              <a:t>nsure</a:t>
            </a:r>
            <a:endParaRPr lang="en-US" sz="2400" b="1" dirty="0">
              <a:solidFill>
                <a:schemeClr val="tx1"/>
              </a:solidFill>
            </a:endParaRPr>
          </a:p>
          <a:p>
            <a:endParaRPr lang="en-US" sz="1867" b="1" dirty="0">
              <a:solidFill>
                <a:schemeClr val="tx1"/>
              </a:solidFill>
            </a:endParaRPr>
          </a:p>
        </p:txBody>
      </p:sp>
      <p:sp>
        <p:nvSpPr>
          <p:cNvPr id="3" name="Content Placeholder 2">
            <a:extLst>
              <a:ext uri="{FF2B5EF4-FFF2-40B4-BE49-F238E27FC236}">
                <a16:creationId xmlns:a16="http://schemas.microsoft.com/office/drawing/2014/main" id="{C9B70950-EB32-C677-C29C-D802B5A97D17}"/>
              </a:ext>
            </a:extLst>
          </p:cNvPr>
          <p:cNvSpPr txBox="1">
            <a:spLocks/>
          </p:cNvSpPr>
          <p:nvPr/>
        </p:nvSpPr>
        <p:spPr>
          <a:xfrm>
            <a:off x="566086" y="3058392"/>
            <a:ext cx="11059828" cy="741345"/>
          </a:xfrm>
          <a:prstGeom prst="rect">
            <a:avLst/>
          </a:prstGeom>
        </p:spPr>
        <p:txBody>
          <a:bodyPr wrap="square" lIns="114286" tIns="57144" rIns="114286" bIns="57144">
            <a:spAutoFit/>
          </a:bodyPr>
          <a:lstStyle>
            <a:lvl1pPr marL="232845" indent="-232845" algn="l" defTabSz="380974" rtl="0" eaLnBrk="1" latinLnBrk="0" hangingPunct="1">
              <a:spcBef>
                <a:spcPts val="0"/>
              </a:spcBef>
              <a:spcAft>
                <a:spcPts val="1000"/>
              </a:spcAft>
              <a:buFont typeface="Roboto"/>
              <a:buChar char="•"/>
              <a:defRPr sz="2400" kern="1200">
                <a:solidFill>
                  <a:schemeClr val="bg1"/>
                </a:solidFill>
                <a:latin typeface="+mn-lt"/>
                <a:ea typeface="+mn-ea"/>
                <a:cs typeface="+mn-cs"/>
              </a:defRPr>
            </a:lvl1pPr>
            <a:lvl2pPr marL="576821" indent="-237079" algn="l" defTabSz="380974" rtl="0" eaLnBrk="1" latinLnBrk="0" hangingPunct="1">
              <a:spcBef>
                <a:spcPts val="0"/>
              </a:spcBef>
              <a:spcAft>
                <a:spcPts val="1000"/>
              </a:spcAft>
              <a:buFont typeface="Roboto"/>
              <a:buChar char="–"/>
              <a:defRPr sz="2133" kern="1200">
                <a:solidFill>
                  <a:schemeClr val="bg1"/>
                </a:solidFill>
                <a:latin typeface="+mn-lt"/>
                <a:ea typeface="+mn-ea"/>
                <a:cs typeface="+mn-cs"/>
              </a:defRPr>
            </a:lvl2pPr>
            <a:lvl3pPr marL="842475" indent="-189451" algn="l" defTabSz="380974" rtl="0" eaLnBrk="1" latinLnBrk="0" hangingPunct="1">
              <a:spcBef>
                <a:spcPts val="0"/>
              </a:spcBef>
              <a:spcAft>
                <a:spcPts val="1000"/>
              </a:spcAft>
              <a:buFont typeface="Roboto"/>
              <a:buChar char="•"/>
              <a:defRPr sz="1867" kern="1200">
                <a:solidFill>
                  <a:schemeClr val="bg1"/>
                </a:solidFill>
                <a:latin typeface="+mn-lt"/>
                <a:ea typeface="+mn-ea"/>
                <a:cs typeface="+mn-cs"/>
              </a:defRPr>
            </a:lvl3pPr>
            <a:lvl4pPr marL="1141999" indent="-189451" algn="l" defTabSz="380974" rtl="0" eaLnBrk="1" latinLnBrk="0" hangingPunct="1">
              <a:spcBef>
                <a:spcPts val="0"/>
              </a:spcBef>
              <a:spcAft>
                <a:spcPts val="1000"/>
              </a:spcAft>
              <a:buFont typeface="Roboto"/>
              <a:buChar char="–"/>
              <a:defRPr sz="1600" kern="1200">
                <a:solidFill>
                  <a:schemeClr val="bg1"/>
                </a:solidFill>
                <a:latin typeface="+mn-lt"/>
                <a:ea typeface="+mn-ea"/>
                <a:cs typeface="+mn-cs"/>
              </a:defRPr>
            </a:lvl4pPr>
            <a:lvl5pPr marL="1452106" indent="-189451" algn="l" defTabSz="380974" rtl="0" eaLnBrk="1" latinLnBrk="0" hangingPunct="1">
              <a:spcBef>
                <a:spcPts val="0"/>
              </a:spcBef>
              <a:spcAft>
                <a:spcPts val="1000"/>
              </a:spcAft>
              <a:buFont typeface="Roboto"/>
              <a:buChar char="»"/>
              <a:defRPr sz="1467" kern="1200">
                <a:solidFill>
                  <a:schemeClr val="bg1"/>
                </a:solidFill>
                <a:latin typeface="+mn-lt"/>
                <a:ea typeface="+mn-ea"/>
                <a:cs typeface="+mn-cs"/>
              </a:defRPr>
            </a:lvl5pPr>
            <a:lvl6pPr marL="2095360" indent="-190488" algn="l" defTabSz="380974" rtl="0" eaLnBrk="1" latinLnBrk="0" hangingPunct="1">
              <a:spcBef>
                <a:spcPct val="20000"/>
              </a:spcBef>
              <a:buFont typeface="Roboto"/>
              <a:buChar char="•"/>
              <a:defRPr sz="1667" kern="1200">
                <a:solidFill>
                  <a:schemeClr val="tx1"/>
                </a:solidFill>
                <a:latin typeface="+mn-lt"/>
                <a:ea typeface="+mn-ea"/>
                <a:cs typeface="+mn-cs"/>
              </a:defRPr>
            </a:lvl6pPr>
            <a:lvl7pPr marL="2476334" indent="-190488" algn="l" defTabSz="380974" rtl="0" eaLnBrk="1" latinLnBrk="0" hangingPunct="1">
              <a:spcBef>
                <a:spcPct val="20000"/>
              </a:spcBef>
              <a:buFont typeface="Roboto"/>
              <a:buChar char="•"/>
              <a:defRPr sz="1667" kern="1200">
                <a:solidFill>
                  <a:schemeClr val="tx1"/>
                </a:solidFill>
                <a:latin typeface="+mn-lt"/>
                <a:ea typeface="+mn-ea"/>
                <a:cs typeface="+mn-cs"/>
              </a:defRPr>
            </a:lvl7pPr>
            <a:lvl8pPr marL="2857310" indent="-190488" algn="l" defTabSz="380974" rtl="0" eaLnBrk="1" latinLnBrk="0" hangingPunct="1">
              <a:spcBef>
                <a:spcPct val="20000"/>
              </a:spcBef>
              <a:buFont typeface="Roboto"/>
              <a:buChar char="•"/>
              <a:defRPr sz="1667" kern="1200">
                <a:solidFill>
                  <a:schemeClr val="tx1"/>
                </a:solidFill>
                <a:latin typeface="+mn-lt"/>
                <a:ea typeface="+mn-ea"/>
                <a:cs typeface="+mn-cs"/>
              </a:defRPr>
            </a:lvl8pPr>
            <a:lvl9pPr marL="3238284" indent="-190488" algn="l" defTabSz="380974" rtl="0" eaLnBrk="1" latinLnBrk="0" hangingPunct="1">
              <a:spcBef>
                <a:spcPct val="20000"/>
              </a:spcBef>
              <a:buFont typeface="Roboto"/>
              <a:buChar char="•"/>
              <a:defRPr sz="1667" kern="1200">
                <a:solidFill>
                  <a:schemeClr val="tx1"/>
                </a:solidFill>
                <a:latin typeface="+mn-lt"/>
                <a:ea typeface="+mn-ea"/>
                <a:cs typeface="+mn-cs"/>
              </a:defRPr>
            </a:lvl9pPr>
          </a:lstStyle>
          <a:p>
            <a:pPr marL="0" marR="0" lvl="0" indent="0" algn="l" defTabSz="380974" rtl="0" eaLnBrk="1" fontAlgn="auto" latinLnBrk="0" hangingPunct="1">
              <a:lnSpc>
                <a:spcPct val="100000"/>
              </a:lnSpc>
              <a:spcBef>
                <a:spcPts val="0"/>
              </a:spcBef>
              <a:spcAft>
                <a:spcPts val="400"/>
              </a:spcAft>
              <a:buClrTx/>
              <a:buSzTx/>
              <a:buFont typeface="Roboto"/>
              <a:buNone/>
              <a:tabLst/>
              <a:defRPr/>
            </a:pPr>
            <a:endParaRPr kumimoji="0" lang="en-US" sz="1867" b="1" i="0" u="none" strike="noStrike" kern="1200" cap="none" spc="0" normalizeH="0" baseline="0" noProof="0">
              <a:ln>
                <a:noFill/>
              </a:ln>
              <a:solidFill>
                <a:srgbClr val="15345A"/>
              </a:solidFill>
              <a:effectLst/>
              <a:uLnTx/>
              <a:uFillTx/>
              <a:latin typeface="Roboto"/>
              <a:ea typeface="+mn-ea"/>
              <a:cs typeface="Roboto"/>
            </a:endParaRPr>
          </a:p>
          <a:p>
            <a:pPr marL="0" marR="0" lvl="0" indent="0" algn="l" defTabSz="380974" rtl="0" eaLnBrk="1" fontAlgn="auto" latinLnBrk="0" hangingPunct="1">
              <a:lnSpc>
                <a:spcPct val="100000"/>
              </a:lnSpc>
              <a:spcBef>
                <a:spcPts val="0"/>
              </a:spcBef>
              <a:spcAft>
                <a:spcPts val="400"/>
              </a:spcAft>
              <a:buClrTx/>
              <a:buSzTx/>
              <a:buFont typeface="Roboto"/>
              <a:buNone/>
              <a:tabLst/>
              <a:defRPr/>
            </a:pPr>
            <a:r>
              <a:rPr kumimoji="0" lang="en-US" sz="1867" b="1" i="0" u="none" strike="noStrike" kern="1200" cap="none" spc="0" normalizeH="0" baseline="0" noProof="0">
                <a:ln>
                  <a:noFill/>
                </a:ln>
                <a:solidFill>
                  <a:srgbClr val="15345A"/>
                </a:solidFill>
                <a:effectLst/>
                <a:uLnTx/>
                <a:uFillTx/>
                <a:latin typeface="Roboto"/>
                <a:ea typeface="+mn-ea"/>
                <a:cs typeface="Roboto"/>
              </a:rPr>
              <a:t> </a:t>
            </a:r>
          </a:p>
        </p:txBody>
      </p:sp>
    </p:spTree>
    <p:extLst>
      <p:ext uri="{BB962C8B-B14F-4D97-AF65-F5344CB8AC3E}">
        <p14:creationId xmlns:p14="http://schemas.microsoft.com/office/powerpoint/2010/main" val="26833858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03501F-357D-ADB0-FFA2-422BC2A0589D}"/>
              </a:ext>
            </a:extLst>
          </p:cNvPr>
          <p:cNvSpPr>
            <a:spLocks noGrp="1"/>
          </p:cNvSpPr>
          <p:nvPr>
            <p:ph type="title"/>
          </p:nvPr>
        </p:nvSpPr>
        <p:spPr>
          <a:xfrm>
            <a:off x="838200" y="286616"/>
            <a:ext cx="10515600" cy="871393"/>
          </a:xfrm>
        </p:spPr>
        <p:txBody>
          <a:bodyPr/>
          <a:lstStyle/>
          <a:p>
            <a:r>
              <a:rPr lang="en-US"/>
              <a:t>Summary</a:t>
            </a:r>
          </a:p>
        </p:txBody>
      </p:sp>
      <p:sp>
        <p:nvSpPr>
          <p:cNvPr id="3" name="Content Placeholder 2"/>
          <p:cNvSpPr>
            <a:spLocks noGrp="1"/>
          </p:cNvSpPr>
          <p:nvPr>
            <p:ph idx="1"/>
          </p:nvPr>
        </p:nvSpPr>
        <p:spPr>
          <a:xfrm>
            <a:off x="838200" y="1101580"/>
            <a:ext cx="10515600" cy="5161592"/>
          </a:xfrm>
        </p:spPr>
        <p:txBody>
          <a:bodyPr>
            <a:normAutofit/>
          </a:bodyPr>
          <a:lstStyle/>
          <a:p>
            <a:pPr>
              <a:lnSpc>
                <a:spcPct val="100000"/>
              </a:lnSpc>
            </a:pPr>
            <a:r>
              <a:rPr lang="en-US" sz="2000" dirty="0"/>
              <a:t>TROP2 ADCs have revolutionized care of patients with HR+ </a:t>
            </a:r>
            <a:r>
              <a:rPr lang="en-US" sz="2000" dirty="0" err="1"/>
              <a:t>mBC</a:t>
            </a:r>
            <a:r>
              <a:rPr lang="en-US" sz="2000" dirty="0"/>
              <a:t> and TNBC</a:t>
            </a:r>
          </a:p>
          <a:p>
            <a:pPr lvl="1">
              <a:lnSpc>
                <a:spcPct val="100000"/>
              </a:lnSpc>
            </a:pPr>
            <a:r>
              <a:rPr lang="en-US" sz="1800" dirty="0"/>
              <a:t>Sacituzumab </a:t>
            </a:r>
            <a:r>
              <a:rPr lang="en-US" sz="1800" dirty="0" err="1"/>
              <a:t>govitecan</a:t>
            </a:r>
            <a:endParaRPr lang="en-US" sz="1800" dirty="0"/>
          </a:p>
          <a:p>
            <a:pPr lvl="2">
              <a:lnSpc>
                <a:spcPct val="100000"/>
              </a:lnSpc>
            </a:pPr>
            <a:r>
              <a:rPr lang="en-US" sz="1600" dirty="0"/>
              <a:t>Approved for patients with unresectable locally advanced or metastatic </a:t>
            </a:r>
            <a:r>
              <a:rPr lang="en-US" sz="1600" dirty="0">
                <a:solidFill>
                  <a:srgbClr val="FFC000"/>
                </a:solidFill>
              </a:rPr>
              <a:t>HR+/HER2-</a:t>
            </a:r>
            <a:r>
              <a:rPr lang="en-US" sz="1600" dirty="0"/>
              <a:t> breast cancer who have received endocrine-based therapy and ≥2 additional systemic therapies in the metastatic setting</a:t>
            </a:r>
          </a:p>
          <a:p>
            <a:pPr lvl="2">
              <a:lnSpc>
                <a:spcPct val="100000"/>
              </a:lnSpc>
            </a:pPr>
            <a:r>
              <a:rPr lang="en-US" sz="1600" dirty="0"/>
              <a:t>Approved for patients with unresectable locally advanced or </a:t>
            </a:r>
            <a:r>
              <a:rPr lang="en-US" sz="1600" dirty="0" err="1">
                <a:solidFill>
                  <a:schemeClr val="accent1"/>
                </a:solidFill>
              </a:rPr>
              <a:t>mTNBC</a:t>
            </a:r>
            <a:r>
              <a:rPr lang="en-US" sz="1600" dirty="0"/>
              <a:t> who have received ≥2 prior systemic therapies, at least one of them for metastatic disease</a:t>
            </a:r>
          </a:p>
          <a:p>
            <a:pPr lvl="1">
              <a:lnSpc>
                <a:spcPct val="100000"/>
              </a:lnSpc>
            </a:pPr>
            <a:r>
              <a:rPr lang="en-US" sz="1800" dirty="0" err="1"/>
              <a:t>Datopotamab</a:t>
            </a:r>
            <a:r>
              <a:rPr lang="en-US" sz="1800" dirty="0"/>
              <a:t> </a:t>
            </a:r>
            <a:r>
              <a:rPr lang="en-US" sz="1800" dirty="0" err="1"/>
              <a:t>deruxtecan</a:t>
            </a:r>
            <a:endParaRPr lang="en-US" sz="1800" dirty="0"/>
          </a:p>
          <a:p>
            <a:pPr lvl="2">
              <a:lnSpc>
                <a:spcPct val="100000"/>
              </a:lnSpc>
            </a:pPr>
            <a:r>
              <a:rPr lang="en-US" sz="1600" dirty="0"/>
              <a:t>Approved for patients with unresectable or metastatic </a:t>
            </a:r>
            <a:r>
              <a:rPr lang="en-US" sz="1600" dirty="0">
                <a:solidFill>
                  <a:srgbClr val="FFC000"/>
                </a:solidFill>
              </a:rPr>
              <a:t>HR+/HER2- </a:t>
            </a:r>
            <a:r>
              <a:rPr lang="en-US" sz="1600" dirty="0"/>
              <a:t>breast cancer who have received prior endocrine-based therapy and chemotherapy for unresectable or metastatic disease</a:t>
            </a:r>
          </a:p>
          <a:p>
            <a:pPr lvl="2">
              <a:lnSpc>
                <a:spcPct val="100000"/>
              </a:lnSpc>
            </a:pPr>
            <a:r>
              <a:rPr lang="en-US" sz="1600" dirty="0"/>
              <a:t>Approved for patients with </a:t>
            </a:r>
            <a:r>
              <a:rPr lang="en-US" sz="1600" b="0" i="0" dirty="0">
                <a:solidFill>
                  <a:srgbClr val="333333"/>
                </a:solidFill>
                <a:effectLst/>
                <a:latin typeface="Helvetica" pitchFamily="2" charset="0"/>
              </a:rPr>
              <a:t>unresectable or </a:t>
            </a:r>
            <a:r>
              <a:rPr lang="en-US" sz="1600" dirty="0" err="1">
                <a:solidFill>
                  <a:schemeClr val="accent1"/>
                </a:solidFill>
              </a:rPr>
              <a:t>mTNBC</a:t>
            </a:r>
            <a:r>
              <a:rPr lang="en-US" sz="1600" b="0" i="0">
                <a:solidFill>
                  <a:srgbClr val="333333"/>
                </a:solidFill>
                <a:effectLst/>
                <a:latin typeface="Helvetica" pitchFamily="2" charset="0"/>
              </a:rPr>
              <a:t> who are not candidates for PD-1/PD-L1 inhibitor therapy</a:t>
            </a:r>
            <a:endParaRPr lang="en-US" sz="1600" dirty="0"/>
          </a:p>
          <a:p>
            <a:pPr lvl="1">
              <a:lnSpc>
                <a:spcPct val="100000"/>
              </a:lnSpc>
            </a:pPr>
            <a:r>
              <a:rPr lang="en-US" sz="1800" dirty="0"/>
              <a:t>Sacituzumab </a:t>
            </a:r>
            <a:r>
              <a:rPr lang="en-US" sz="1800" dirty="0" err="1"/>
              <a:t>tirumotecan</a:t>
            </a:r>
            <a:endParaRPr lang="en-US" sz="1800" dirty="0"/>
          </a:p>
          <a:p>
            <a:pPr lvl="2">
              <a:lnSpc>
                <a:spcPct val="100000"/>
              </a:lnSpc>
            </a:pPr>
            <a:r>
              <a:rPr lang="en-US" sz="1600" dirty="0"/>
              <a:t>In advanced stages of clinical development in phase 3 clinical trials</a:t>
            </a:r>
          </a:p>
          <a:p>
            <a:pPr>
              <a:lnSpc>
                <a:spcPct val="100000"/>
              </a:lnSpc>
            </a:pPr>
            <a:r>
              <a:rPr lang="en-US" sz="2000" dirty="0"/>
              <a:t>Movement of TROP ADCs into first-line treatment of TNBC</a:t>
            </a:r>
          </a:p>
          <a:p>
            <a:pPr>
              <a:lnSpc>
                <a:spcPct val="100000"/>
              </a:lnSpc>
            </a:pPr>
            <a:r>
              <a:rPr lang="en-US" sz="2000" dirty="0"/>
              <a:t>Prophylactic measures and interdisciplinary collaboration are essential</a:t>
            </a:r>
          </a:p>
        </p:txBody>
      </p:sp>
    </p:spTree>
    <p:extLst>
      <p:ext uri="{BB962C8B-B14F-4D97-AF65-F5344CB8AC3E}">
        <p14:creationId xmlns:p14="http://schemas.microsoft.com/office/powerpoint/2010/main" val="35308427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85EB-E4E4-DFD2-0433-BB74C6D0264A}"/>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FDBADC86-1349-952C-8A64-45E44E9B7993}"/>
              </a:ext>
            </a:extLst>
          </p:cNvPr>
          <p:cNvSpPr>
            <a:spLocks noGrp="1"/>
          </p:cNvSpPr>
          <p:nvPr>
            <p:ph type="title"/>
          </p:nvPr>
        </p:nvSpPr>
        <p:spPr/>
        <p:txBody>
          <a:bodyPr/>
          <a:lstStyle/>
          <a:p>
            <a:r>
              <a:rPr lang="en-US"/>
              <a:t>Glossary</a:t>
            </a:r>
          </a:p>
        </p:txBody>
      </p:sp>
      <p:sp>
        <p:nvSpPr>
          <p:cNvPr id="10" name="Content Placeholder 9">
            <a:extLst>
              <a:ext uri="{FF2B5EF4-FFF2-40B4-BE49-F238E27FC236}">
                <a16:creationId xmlns:a16="http://schemas.microsoft.com/office/drawing/2014/main" id="{6108722C-6530-D27F-530C-180D11422EF1}"/>
              </a:ext>
            </a:extLst>
          </p:cNvPr>
          <p:cNvSpPr>
            <a:spLocks noGrp="1"/>
          </p:cNvSpPr>
          <p:nvPr>
            <p:ph idx="4294967295"/>
          </p:nvPr>
        </p:nvSpPr>
        <p:spPr>
          <a:xfrm>
            <a:off x="838200" y="1150789"/>
            <a:ext cx="10934700" cy="4878535"/>
          </a:xfrm>
        </p:spPr>
        <p:txBody>
          <a:bodyPr numCol="2">
            <a:noAutofit/>
          </a:bodyPr>
          <a:lstStyle/>
          <a:p>
            <a:pPr marL="0" indent="0">
              <a:buNone/>
            </a:pPr>
            <a:r>
              <a:rPr lang="en-US" sz="1400" b="1" dirty="0"/>
              <a:t>ADC</a:t>
            </a:r>
            <a:r>
              <a:rPr lang="en-US" sz="1400" dirty="0"/>
              <a:t>, antibody-drug conjugate</a:t>
            </a:r>
          </a:p>
          <a:p>
            <a:pPr marL="0" indent="0">
              <a:buNone/>
            </a:pPr>
            <a:r>
              <a:rPr lang="en-US" sz="1400" b="1" dirty="0"/>
              <a:t>ANC, </a:t>
            </a:r>
            <a:r>
              <a:rPr lang="en-US" sz="1400" dirty="0"/>
              <a:t>absolute neutrophil count</a:t>
            </a:r>
          </a:p>
          <a:p>
            <a:pPr marL="0" indent="0">
              <a:buNone/>
            </a:pPr>
            <a:r>
              <a:rPr lang="en-US" sz="1400" b="1" dirty="0"/>
              <a:t>BICR</a:t>
            </a:r>
            <a:r>
              <a:rPr lang="en-US" sz="1400" dirty="0"/>
              <a:t>, blinded independent central review</a:t>
            </a:r>
          </a:p>
          <a:p>
            <a:pPr marL="0" indent="0">
              <a:buNone/>
            </a:pPr>
            <a:r>
              <a:rPr lang="en-US" sz="1400" b="1" dirty="0"/>
              <a:t>CDK</a:t>
            </a:r>
            <a:r>
              <a:rPr lang="en-US" sz="1400" dirty="0"/>
              <a:t>, cyclin-dependent kinase</a:t>
            </a:r>
          </a:p>
          <a:p>
            <a:pPr marL="0" indent="0">
              <a:buNone/>
            </a:pPr>
            <a:r>
              <a:rPr lang="en-US" sz="1400" b="1" dirty="0"/>
              <a:t>CDK4/6i</a:t>
            </a:r>
            <a:r>
              <a:rPr lang="en-US" sz="1400" dirty="0"/>
              <a:t>, cyclin-dependent kinase 4/6 inhibitor</a:t>
            </a:r>
          </a:p>
          <a:p>
            <a:pPr marL="0" indent="0">
              <a:buNone/>
            </a:pPr>
            <a:r>
              <a:rPr lang="en-US" sz="1400" b="1" dirty="0"/>
              <a:t>CT</a:t>
            </a:r>
            <a:r>
              <a:rPr lang="en-US" sz="1400" dirty="0"/>
              <a:t>, chemotherapy</a:t>
            </a:r>
          </a:p>
          <a:p>
            <a:pPr marL="0" indent="0">
              <a:buNone/>
            </a:pPr>
            <a:r>
              <a:rPr lang="en-US" sz="1400" b="1" dirty="0"/>
              <a:t>DAR</a:t>
            </a:r>
            <a:r>
              <a:rPr lang="en-US" sz="1400" dirty="0"/>
              <a:t>, drug-to-antibody ratio</a:t>
            </a:r>
          </a:p>
          <a:p>
            <a:pPr marL="0" indent="0">
              <a:buNone/>
            </a:pPr>
            <a:r>
              <a:rPr lang="en-US" sz="1400" b="1" dirty="0"/>
              <a:t>Dato-</a:t>
            </a:r>
            <a:r>
              <a:rPr lang="en-US" sz="1400" b="1" dirty="0" err="1"/>
              <a:t>DXd</a:t>
            </a:r>
            <a:r>
              <a:rPr lang="en-US" sz="1400" dirty="0"/>
              <a:t>, </a:t>
            </a:r>
            <a:r>
              <a:rPr lang="en-US" sz="1400" dirty="0" err="1"/>
              <a:t>datopotamab</a:t>
            </a:r>
            <a:r>
              <a:rPr lang="en-US" sz="1400" dirty="0"/>
              <a:t> deruxtecan</a:t>
            </a:r>
          </a:p>
          <a:p>
            <a:pPr marL="0" indent="0">
              <a:buNone/>
            </a:pPr>
            <a:r>
              <a:rPr lang="en-US" sz="1400" b="1" dirty="0"/>
              <a:t>ECOG PS</a:t>
            </a:r>
            <a:r>
              <a:rPr lang="en-US" sz="1400" dirty="0"/>
              <a:t>, Eastern Cooperative Oncology Group performance status</a:t>
            </a:r>
          </a:p>
          <a:p>
            <a:pPr marL="0" indent="0">
              <a:buNone/>
            </a:pPr>
            <a:r>
              <a:rPr lang="en-US" sz="1400" b="1" dirty="0"/>
              <a:t>ET</a:t>
            </a:r>
            <a:r>
              <a:rPr lang="en-US" sz="1400" dirty="0"/>
              <a:t>, endocrine therapy</a:t>
            </a:r>
          </a:p>
          <a:p>
            <a:pPr marL="0" indent="0">
              <a:buNone/>
            </a:pPr>
            <a:r>
              <a:rPr lang="en-US" sz="1400" b="1" dirty="0"/>
              <a:t>HER2</a:t>
            </a:r>
            <a:r>
              <a:rPr lang="en-US" sz="1400" dirty="0"/>
              <a:t>, human epidermal growth factor receptor 2</a:t>
            </a:r>
          </a:p>
          <a:p>
            <a:pPr marL="0" indent="0">
              <a:buNone/>
            </a:pPr>
            <a:r>
              <a:rPr lang="en-US" sz="1400" b="1" dirty="0"/>
              <a:t>HR</a:t>
            </a:r>
            <a:r>
              <a:rPr lang="en-US" sz="1400" dirty="0"/>
              <a:t>, hazard ratio</a:t>
            </a:r>
          </a:p>
          <a:p>
            <a:pPr marL="0" indent="0">
              <a:buNone/>
            </a:pPr>
            <a:r>
              <a:rPr lang="en-US" sz="1400" b="1" dirty="0"/>
              <a:t>HR</a:t>
            </a:r>
            <a:r>
              <a:rPr lang="en-US" sz="1400" dirty="0"/>
              <a:t>, hormone receptor</a:t>
            </a:r>
          </a:p>
          <a:p>
            <a:pPr marL="0" indent="0">
              <a:buNone/>
            </a:pPr>
            <a:r>
              <a:rPr lang="en-US" sz="1400" b="1" dirty="0"/>
              <a:t>HR+</a:t>
            </a:r>
            <a:r>
              <a:rPr lang="en-US" sz="1400" dirty="0"/>
              <a:t>, hormone receptor</a:t>
            </a:r>
            <a:r>
              <a:rPr lang="en-US" sz="1400"/>
              <a:t>–positive</a:t>
            </a:r>
          </a:p>
          <a:p>
            <a:pPr marL="0" indent="0">
              <a:buNone/>
            </a:pPr>
            <a:r>
              <a:rPr lang="en-US" sz="1400" b="1" dirty="0"/>
              <a:t>ILD</a:t>
            </a:r>
            <a:r>
              <a:rPr lang="en-US" sz="1400" dirty="0"/>
              <a:t>, interstitial lung disease</a:t>
            </a:r>
          </a:p>
          <a:p>
            <a:pPr marL="0" indent="0">
              <a:buNone/>
            </a:pPr>
            <a:r>
              <a:rPr lang="en-US" sz="1400" b="1" dirty="0"/>
              <a:t>LIR, </a:t>
            </a:r>
            <a:r>
              <a:rPr lang="en-US" sz="1400" dirty="0"/>
              <a:t>local independent review</a:t>
            </a:r>
          </a:p>
          <a:p>
            <a:pPr marL="0" indent="0">
              <a:buNone/>
            </a:pPr>
            <a:r>
              <a:rPr lang="en-US" sz="1400" b="1" dirty="0"/>
              <a:t>LYM, </a:t>
            </a:r>
            <a:r>
              <a:rPr lang="en-US" sz="1400" dirty="0"/>
              <a:t>lymphocyte</a:t>
            </a:r>
          </a:p>
          <a:p>
            <a:pPr marL="0" indent="0">
              <a:buNone/>
            </a:pPr>
            <a:r>
              <a:rPr lang="en-US" sz="1400" b="1" dirty="0" err="1"/>
              <a:t>mBC</a:t>
            </a:r>
            <a:r>
              <a:rPr lang="en-US" sz="1400" dirty="0"/>
              <a:t>, metastatic breast cancer</a:t>
            </a:r>
          </a:p>
          <a:p>
            <a:pPr marL="0" indent="0">
              <a:buNone/>
            </a:pPr>
            <a:r>
              <a:rPr lang="en-US" sz="1400" b="1" dirty="0" err="1"/>
              <a:t>mPFS</a:t>
            </a:r>
            <a:r>
              <a:rPr lang="en-US" sz="1400" dirty="0"/>
              <a:t>, median progression-free survival</a:t>
            </a:r>
          </a:p>
          <a:p>
            <a:pPr marL="0" indent="0">
              <a:buNone/>
            </a:pPr>
            <a:r>
              <a:rPr lang="en-US" sz="1400" b="1" dirty="0"/>
              <a:t>ORR</a:t>
            </a:r>
            <a:r>
              <a:rPr lang="en-US" sz="1400" dirty="0"/>
              <a:t>, overall response rate</a:t>
            </a:r>
          </a:p>
          <a:p>
            <a:pPr marL="0" indent="0">
              <a:buNone/>
            </a:pPr>
            <a:r>
              <a:rPr lang="en-US" sz="1400" b="1" dirty="0"/>
              <a:t>PD-L1, </a:t>
            </a:r>
            <a:r>
              <a:rPr lang="en-US" sz="1400" dirty="0"/>
              <a:t>programmed cell death ligand 1</a:t>
            </a:r>
          </a:p>
          <a:p>
            <a:pPr marL="0" indent="0">
              <a:buNone/>
            </a:pPr>
            <a:r>
              <a:rPr lang="en-US" sz="1400" b="1" dirty="0"/>
              <a:t>PFS</a:t>
            </a:r>
            <a:r>
              <a:rPr lang="en-US" sz="1400" dirty="0"/>
              <a:t>, progression-free survival</a:t>
            </a:r>
          </a:p>
          <a:p>
            <a:pPr marL="0" indent="0">
              <a:buNone/>
            </a:pPr>
            <a:r>
              <a:rPr lang="en-US" sz="1400" b="1" dirty="0"/>
              <a:t>SG</a:t>
            </a:r>
            <a:r>
              <a:rPr lang="en-US" sz="1400" dirty="0"/>
              <a:t>, </a:t>
            </a:r>
            <a:r>
              <a:rPr lang="en-US" sz="1400" dirty="0" err="1"/>
              <a:t>sacituzumab</a:t>
            </a:r>
            <a:r>
              <a:rPr lang="en-US" sz="1400" dirty="0"/>
              <a:t> </a:t>
            </a:r>
            <a:r>
              <a:rPr lang="en-US" sz="1400" dirty="0" err="1"/>
              <a:t>govitecan</a:t>
            </a:r>
            <a:endParaRPr lang="en-US" sz="1400" dirty="0"/>
          </a:p>
          <a:p>
            <a:pPr marL="0" indent="0">
              <a:buNone/>
            </a:pPr>
            <a:r>
              <a:rPr lang="en-US" sz="1400" b="1" dirty="0"/>
              <a:t>TACSTD2</a:t>
            </a:r>
            <a:r>
              <a:rPr lang="en-US" sz="1400" dirty="0"/>
              <a:t>, tumor associated calcium signal transducer 2</a:t>
            </a:r>
          </a:p>
          <a:p>
            <a:pPr marL="0" indent="0">
              <a:buNone/>
            </a:pPr>
            <a:r>
              <a:rPr lang="en-US" sz="1400" b="1" dirty="0"/>
              <a:t>T-</a:t>
            </a:r>
            <a:r>
              <a:rPr lang="en-US" sz="1400" b="1" dirty="0" err="1"/>
              <a:t>DXd</a:t>
            </a:r>
            <a:r>
              <a:rPr lang="en-US" sz="1400" dirty="0"/>
              <a:t>, trastuzumab deruxtecan</a:t>
            </a:r>
          </a:p>
          <a:p>
            <a:pPr marL="0" indent="0">
              <a:buNone/>
            </a:pPr>
            <a:r>
              <a:rPr lang="en-US" sz="1400" b="1" dirty="0"/>
              <a:t>TFST</a:t>
            </a:r>
            <a:r>
              <a:rPr lang="en-US" sz="1400" dirty="0"/>
              <a:t>, time to first subsequent therapy</a:t>
            </a:r>
          </a:p>
          <a:p>
            <a:pPr marL="0" indent="0">
              <a:buNone/>
            </a:pPr>
            <a:r>
              <a:rPr lang="en-US" sz="1400" b="1" dirty="0"/>
              <a:t>TME</a:t>
            </a:r>
            <a:r>
              <a:rPr lang="en-US" sz="1400" dirty="0"/>
              <a:t>, tumor microenvironment</a:t>
            </a:r>
          </a:p>
          <a:p>
            <a:pPr marL="0" indent="0">
              <a:buNone/>
            </a:pPr>
            <a:r>
              <a:rPr lang="en-US" sz="1400" b="1" dirty="0"/>
              <a:t>TNBC</a:t>
            </a:r>
            <a:r>
              <a:rPr lang="en-US" sz="1400" dirty="0"/>
              <a:t>, triple-negative breast cancer</a:t>
            </a:r>
          </a:p>
          <a:p>
            <a:pPr marL="0" indent="0">
              <a:buNone/>
            </a:pPr>
            <a:r>
              <a:rPr lang="en-US" sz="1400" b="1" dirty="0"/>
              <a:t>TPC</a:t>
            </a:r>
            <a:r>
              <a:rPr lang="en-US" sz="1400" dirty="0"/>
              <a:t>, treatment of physician's choice</a:t>
            </a:r>
          </a:p>
          <a:p>
            <a:pPr marL="0" indent="0">
              <a:buNone/>
            </a:pPr>
            <a:r>
              <a:rPr lang="en-US" sz="1400" b="1" dirty="0"/>
              <a:t>TROP2</a:t>
            </a:r>
            <a:r>
              <a:rPr lang="en-US" sz="1400" dirty="0"/>
              <a:t>, trophoblast cell-surface antigen 2</a:t>
            </a:r>
          </a:p>
          <a:p>
            <a:pPr marL="0" indent="0">
              <a:buNone/>
            </a:pPr>
            <a:r>
              <a:rPr lang="en-US" sz="1400" b="1" dirty="0"/>
              <a:t>TTD</a:t>
            </a:r>
            <a:r>
              <a:rPr lang="en-US" sz="1400" dirty="0"/>
              <a:t>, time to deterioration</a:t>
            </a:r>
          </a:p>
        </p:txBody>
      </p:sp>
    </p:spTree>
    <p:extLst>
      <p:ext uri="{BB962C8B-B14F-4D97-AF65-F5344CB8AC3E}">
        <p14:creationId xmlns:p14="http://schemas.microsoft.com/office/powerpoint/2010/main" val="2723064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7993D-7001-4E67-82A4-690F12D16839}"/>
              </a:ext>
            </a:extLst>
          </p:cNvPr>
          <p:cNvSpPr>
            <a:spLocks noGrp="1"/>
          </p:cNvSpPr>
          <p:nvPr>
            <p:ph type="title"/>
          </p:nvPr>
        </p:nvSpPr>
        <p:spPr>
          <a:xfrm>
            <a:off x="838200" y="365125"/>
            <a:ext cx="10515600" cy="871393"/>
          </a:xfrm>
        </p:spPr>
        <p:txBody>
          <a:bodyPr>
            <a:normAutofit/>
          </a:bodyPr>
          <a:lstStyle/>
          <a:p>
            <a:r>
              <a:rPr lang="en-US" dirty="0"/>
              <a:t>Rationale for TROP2 ADC: HR+ MBC</a:t>
            </a:r>
          </a:p>
        </p:txBody>
      </p:sp>
      <p:sp>
        <p:nvSpPr>
          <p:cNvPr id="7" name="Footer Placeholder 6">
            <a:extLst>
              <a:ext uri="{FF2B5EF4-FFF2-40B4-BE49-F238E27FC236}">
                <a16:creationId xmlns:a16="http://schemas.microsoft.com/office/drawing/2014/main" id="{AE28A7A1-85A5-EEF5-5172-91798904E06A}"/>
              </a:ext>
            </a:extLst>
          </p:cNvPr>
          <p:cNvSpPr>
            <a:spLocks noGrp="1"/>
          </p:cNvSpPr>
          <p:nvPr>
            <p:ph type="ftr" sz="quarter" idx="3"/>
          </p:nvPr>
        </p:nvSpPr>
        <p:spPr>
          <a:xfrm>
            <a:off x="1401417" y="5964383"/>
            <a:ext cx="9223513" cy="642566"/>
          </a:xfrm>
        </p:spPr>
        <p:txBody>
          <a:bodyPr/>
          <a:lstStyle/>
          <a:p>
            <a:r>
              <a:rPr lang="en-US">
                <a:solidFill>
                  <a:schemeClr val="bg2">
                    <a:lumMod val="10000"/>
                  </a:schemeClr>
                </a:solidFill>
              </a:rPr>
              <a:t>Kalinsky K, et al. </a:t>
            </a:r>
            <a:r>
              <a:rPr lang="en-US" i="1">
                <a:solidFill>
                  <a:schemeClr val="bg2">
                    <a:lumMod val="10000"/>
                  </a:schemeClr>
                </a:solidFill>
              </a:rPr>
              <a:t>Ann Oncol. </a:t>
            </a:r>
            <a:r>
              <a:rPr lang="en-US">
                <a:solidFill>
                  <a:schemeClr val="bg2">
                    <a:lumMod val="10000"/>
                  </a:schemeClr>
                </a:solidFill>
              </a:rPr>
              <a:t>2020;3(12):1709-1718.</a:t>
            </a:r>
          </a:p>
        </p:txBody>
      </p:sp>
      <p:pic>
        <p:nvPicPr>
          <p:cNvPr id="5" name="Picture 4">
            <a:extLst>
              <a:ext uri="{FF2B5EF4-FFF2-40B4-BE49-F238E27FC236}">
                <a16:creationId xmlns:a16="http://schemas.microsoft.com/office/drawing/2014/main" id="{7468717A-20A3-4F96-9AB3-33F9EE4CD3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6147" y="2513335"/>
            <a:ext cx="4594803" cy="19734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5">
            <a:extLst>
              <a:ext uri="{FF2B5EF4-FFF2-40B4-BE49-F238E27FC236}">
                <a16:creationId xmlns:a16="http://schemas.microsoft.com/office/drawing/2014/main" id="{6634BA0E-97FB-4551-9CBB-4E9636F64205}"/>
              </a:ext>
            </a:extLst>
          </p:cNvPr>
          <p:cNvSpPr/>
          <p:nvPr/>
        </p:nvSpPr>
        <p:spPr>
          <a:xfrm>
            <a:off x="8290156" y="5014450"/>
            <a:ext cx="2132033" cy="7288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Confirmed</a:t>
            </a:r>
            <a:b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ORR = 31.5% </a:t>
            </a:r>
          </a:p>
        </p:txBody>
      </p:sp>
      <p:pic>
        <p:nvPicPr>
          <p:cNvPr id="11" name="Picture 9">
            <a:extLst>
              <a:ext uri="{FF2B5EF4-FFF2-40B4-BE49-F238E27FC236}">
                <a16:creationId xmlns:a16="http://schemas.microsoft.com/office/drawing/2014/main" id="{E4D08900-47A9-4DF5-9AA1-7B8D394257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017" t="17188" b="18054"/>
          <a:stretch/>
        </p:blipFill>
        <p:spPr bwMode="auto">
          <a:xfrm>
            <a:off x="1769811" y="4261223"/>
            <a:ext cx="2575475" cy="1929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A8FAF94C-F61C-4693-AD8C-E7415D492B8D}"/>
              </a:ext>
            </a:extLst>
          </p:cNvPr>
          <p:cNvSpPr/>
          <p:nvPr/>
        </p:nvSpPr>
        <p:spPr bwMode="auto">
          <a:xfrm>
            <a:off x="1769810" y="3936801"/>
            <a:ext cx="2575475" cy="33583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0">
              <a:lnSpc>
                <a:spcPct val="93000"/>
              </a:lnSpc>
              <a:spcBef>
                <a:spcPct val="0"/>
              </a:spcBef>
              <a:spcAft>
                <a:spcPct val="0"/>
              </a:spcAft>
              <a:buClr>
                <a:srgbClr val="000000"/>
              </a:buClr>
              <a:buSzPct val="100000"/>
              <a:buFontTx/>
              <a:buNone/>
              <a:tabLst/>
              <a:defRPr/>
            </a:pPr>
            <a:r>
              <a:rPr kumimoji="0" lang="en-US" sz="1800" b="1" i="0" u="none" strike="noStrike" kern="1200" cap="none" spc="0" normalizeH="0" baseline="0" noProof="0">
                <a:ln>
                  <a:noFill/>
                </a:ln>
                <a:solidFill>
                  <a:srgbClr val="007DC3"/>
                </a:solidFill>
                <a:effectLst/>
                <a:uLnTx/>
                <a:uFillTx/>
                <a:latin typeface="Arial" charset="0"/>
                <a:ea typeface="Microsoft YaHei"/>
              </a:rPr>
              <a:t>HR+ Breast Cancer</a:t>
            </a:r>
          </a:p>
        </p:txBody>
      </p:sp>
      <p:cxnSp>
        <p:nvCxnSpPr>
          <p:cNvPr id="12" name="Straight Connector 11">
            <a:extLst>
              <a:ext uri="{FF2B5EF4-FFF2-40B4-BE49-F238E27FC236}">
                <a16:creationId xmlns:a16="http://schemas.microsoft.com/office/drawing/2014/main" id="{3A2448E3-E517-4228-915A-4C68AA4BED67}"/>
              </a:ext>
            </a:extLst>
          </p:cNvPr>
          <p:cNvCxnSpPr>
            <a:cxnSpLocks/>
          </p:cNvCxnSpPr>
          <p:nvPr/>
        </p:nvCxnSpPr>
        <p:spPr bwMode="auto">
          <a:xfrm flipV="1">
            <a:off x="5954465" y="1236518"/>
            <a:ext cx="0" cy="4953854"/>
          </a:xfrm>
          <a:prstGeom prst="line">
            <a:avLst/>
          </a:prstGeom>
          <a:solidFill>
            <a:srgbClr val="00B8FF"/>
          </a:solidFill>
          <a:ln w="12700" cap="flat" cmpd="sng" algn="ctr">
            <a:solidFill>
              <a:schemeClr val="tx1"/>
            </a:solidFill>
            <a:prstDash val="solid"/>
            <a:round/>
            <a:headEnd type="none" w="med" len="med"/>
            <a:tailEnd type="none" w="med" len="med"/>
          </a:ln>
          <a:effectLst/>
        </p:spPr>
      </p:cxnSp>
      <p:pic>
        <p:nvPicPr>
          <p:cNvPr id="2050" name="Picture 2">
            <a:extLst>
              <a:ext uri="{FF2B5EF4-FFF2-40B4-BE49-F238E27FC236}">
                <a16:creationId xmlns:a16="http://schemas.microsoft.com/office/drawing/2014/main" id="{4847C32B-6E3A-404F-8A54-46D02947E5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2763" y="1202723"/>
            <a:ext cx="4157869" cy="25961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2AC8053-882C-81AE-C318-4ED5136EE77C}"/>
              </a:ext>
            </a:extLst>
          </p:cNvPr>
          <p:cNvSpPr txBox="1"/>
          <p:nvPr/>
        </p:nvSpPr>
        <p:spPr>
          <a:xfrm>
            <a:off x="7053089" y="1173527"/>
            <a:ext cx="4157861" cy="1200329"/>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chemeClr val="accent1"/>
                </a:solidFill>
                <a:effectLst/>
                <a:uLnTx/>
                <a:uFillTx/>
                <a:latin typeface="Arial" panose="020B0604020202020204" pitchFamily="34" charset="0"/>
                <a:cs typeface="Arial" panose="020B0604020202020204" pitchFamily="34" charset="0"/>
              </a:rPr>
              <a:t> Best Percent Change From Baseline in the Sum of the Diameters of the Target Lesions With SG in HR+ MBC</a:t>
            </a:r>
            <a:endParaRPr kumimoji="0" lang="en-US" sz="1800" b="0" i="0" u="none" strike="noStrike" kern="1200" cap="none" spc="0" normalizeH="0" baseline="0" noProof="0">
              <a:ln>
                <a:noFill/>
              </a:ln>
              <a:solidFill>
                <a:schemeClr val="accent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799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94DC9-5EE2-1726-B246-D4603324DE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E62AC0-050D-8ACB-28D8-BEC32EA1B9DB}"/>
              </a:ext>
            </a:extLst>
          </p:cNvPr>
          <p:cNvSpPr>
            <a:spLocks noGrp="1"/>
          </p:cNvSpPr>
          <p:nvPr>
            <p:ph type="title"/>
          </p:nvPr>
        </p:nvSpPr>
        <p:spPr>
          <a:xfrm>
            <a:off x="1130642" y="1176337"/>
            <a:ext cx="9930715" cy="2252661"/>
          </a:xfrm>
        </p:spPr>
        <p:txBody>
          <a:bodyPr>
            <a:normAutofit fontScale="90000"/>
          </a:bodyPr>
          <a:lstStyle/>
          <a:p>
            <a:r>
              <a:rPr lang="en-US" dirty="0"/>
              <a:t>Clinical Evidence Review: Distinguishing TROP2-Targeted ADCs in HR+ </a:t>
            </a:r>
            <a:r>
              <a:rPr lang="en-US" dirty="0" err="1"/>
              <a:t>mBC</a:t>
            </a:r>
            <a:endParaRPr lang="en-US"/>
          </a:p>
        </p:txBody>
      </p:sp>
      <p:sp>
        <p:nvSpPr>
          <p:cNvPr id="3" name="Text Placeholder 2">
            <a:extLst>
              <a:ext uri="{FF2B5EF4-FFF2-40B4-BE49-F238E27FC236}">
                <a16:creationId xmlns:a16="http://schemas.microsoft.com/office/drawing/2014/main" id="{15FB5FBD-317C-A0DD-982F-0CA3FBBDF173}"/>
              </a:ext>
            </a:extLst>
          </p:cNvPr>
          <p:cNvSpPr>
            <a:spLocks noGrp="1"/>
          </p:cNvSpPr>
          <p:nvPr>
            <p:ph type="body" idx="1"/>
          </p:nvPr>
        </p:nvSpPr>
        <p:spPr>
          <a:xfrm>
            <a:off x="1130642" y="3588327"/>
            <a:ext cx="9930715" cy="1801986"/>
          </a:xfrm>
        </p:spPr>
        <p:txBody>
          <a:bodyPr/>
          <a:lstStyle/>
          <a:p>
            <a:r>
              <a:rPr lang="en-US" dirty="0"/>
              <a:t>TROPiCS-02</a:t>
            </a:r>
            <a:endParaRPr lang="en-US"/>
          </a:p>
          <a:p>
            <a:r>
              <a:rPr lang="en-US" dirty="0"/>
              <a:t>TROPION-Breast01</a:t>
            </a:r>
            <a:endParaRPr lang="en-US"/>
          </a:p>
          <a:p>
            <a:r>
              <a:rPr lang="en-US" dirty="0"/>
              <a:t>OptiTROP-Breast02</a:t>
            </a:r>
            <a:endParaRPr lang="en-US"/>
          </a:p>
        </p:txBody>
      </p:sp>
    </p:spTree>
    <p:extLst>
      <p:ext uri="{BB962C8B-B14F-4D97-AF65-F5344CB8AC3E}">
        <p14:creationId xmlns:p14="http://schemas.microsoft.com/office/powerpoint/2010/main" val="28682909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VISIBLE" val="0"/>
</p:tagLst>
</file>

<file path=ppt/tags/tag2.xml><?xml version="1.0" encoding="utf-8"?>
<p:tagLst xmlns:a="http://schemas.openxmlformats.org/drawingml/2006/main" xmlns:r="http://schemas.openxmlformats.org/officeDocument/2006/relationships" xmlns:p="http://schemas.openxmlformats.org/presentationml/2006/main">
  <p:tag name="VISIBLE" val="0"/>
</p:tagLst>
</file>

<file path=ppt/tags/tag3.xml><?xml version="1.0" encoding="utf-8"?>
<p:tagLst xmlns:a="http://schemas.openxmlformats.org/drawingml/2006/main" xmlns:r="http://schemas.openxmlformats.org/officeDocument/2006/relationships" xmlns:p="http://schemas.openxmlformats.org/presentationml/2006/main">
  <p:tag name="VISIBLE" val="0"/>
</p:tagLst>
</file>

<file path=ppt/tags/tag4.xml><?xml version="1.0" encoding="utf-8"?>
<p:tagLst xmlns:a="http://schemas.openxmlformats.org/drawingml/2006/main" xmlns:r="http://schemas.openxmlformats.org/officeDocument/2006/relationships" xmlns:p="http://schemas.openxmlformats.org/presentationml/2006/main">
  <p:tag name="VISIBLE" val="0"/>
</p:tagLst>
</file>

<file path=ppt/tags/tag5.xml><?xml version="1.0" encoding="utf-8"?>
<p:tagLst xmlns:a="http://schemas.openxmlformats.org/drawingml/2006/main" xmlns:r="http://schemas.openxmlformats.org/officeDocument/2006/relationships" xmlns:p="http://schemas.openxmlformats.org/presentationml/2006/main">
  <p:tag name="VISIBLE" val="0"/>
</p:tagLst>
</file>

<file path=ppt/tags/tag6.xml><?xml version="1.0" encoding="utf-8"?>
<p:tagLst xmlns:a="http://schemas.openxmlformats.org/drawingml/2006/main" xmlns:r="http://schemas.openxmlformats.org/officeDocument/2006/relationships" xmlns:p="http://schemas.openxmlformats.org/presentationml/2006/main">
  <p:tag name="VISIBLE" val="0"/>
</p:tagLst>
</file>

<file path=ppt/tags/tag7.xml><?xml version="1.0" encoding="utf-8"?>
<p:tagLst xmlns:a="http://schemas.openxmlformats.org/drawingml/2006/main" xmlns:r="http://schemas.openxmlformats.org/officeDocument/2006/relationships" xmlns:p="http://schemas.openxmlformats.org/presentationml/2006/main">
  <p:tag name="VISIBLE" val="0"/>
</p:tagLst>
</file>

<file path=ppt/tags/tag8.xml><?xml version="1.0" encoding="utf-8"?>
<p:tagLst xmlns:a="http://schemas.openxmlformats.org/drawingml/2006/main" xmlns:r="http://schemas.openxmlformats.org/officeDocument/2006/relationships" xmlns:p="http://schemas.openxmlformats.org/presentationml/2006/main">
  <p:tag name="VISIBLE" val="0"/>
</p:tagLst>
</file>

<file path=ppt/tags/tag9.xml><?xml version="1.0" encoding="utf-8"?>
<p:tagLst xmlns:a="http://schemas.openxmlformats.org/drawingml/2006/main" xmlns:r="http://schemas.openxmlformats.org/officeDocument/2006/relationships" xmlns:p="http://schemas.openxmlformats.org/presentationml/2006/main">
  <p:tag name="VISIBLE" val="0"/>
</p:tagLst>
</file>

<file path=ppt/theme/theme1.xml><?xml version="1.0" encoding="utf-8"?>
<a:theme xmlns:a="http://schemas.openxmlformats.org/drawingml/2006/main" name="AXIS_ActivityPresentation2024">
  <a:themeElements>
    <a:clrScheme name="AXIS Color Palette 1">
      <a:dk1>
        <a:srgbClr val="3A3A3A"/>
      </a:dk1>
      <a:lt1>
        <a:srgbClr val="FFFFFF"/>
      </a:lt1>
      <a:dk2>
        <a:srgbClr val="15345A"/>
      </a:dk2>
      <a:lt2>
        <a:srgbClr val="EAEAEA"/>
      </a:lt2>
      <a:accent1>
        <a:srgbClr val="007DC3"/>
      </a:accent1>
      <a:accent2>
        <a:srgbClr val="1C3F93"/>
      </a:accent2>
      <a:accent3>
        <a:srgbClr val="E8931A"/>
      </a:accent3>
      <a:accent4>
        <a:srgbClr val="BF3A61"/>
      </a:accent4>
      <a:accent5>
        <a:srgbClr val="3A869B"/>
      </a:accent5>
      <a:accent6>
        <a:srgbClr val="64AB6C"/>
      </a:accent6>
      <a:hlink>
        <a:srgbClr val="8EDFDC"/>
      </a:hlink>
      <a:folHlink>
        <a:srgbClr val="007DC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XIS_ActivityPresentation2024" id="{6F6C021C-CE50-354E-B3B0-44C0FE775F31}" vid="{62888F54-133E-2B4C-9AE7-C9F04E69482A}"/>
    </a:ext>
  </a:extLst>
</a:theme>
</file>

<file path=ppt/theme/theme2.xml><?xml version="1.0" encoding="utf-8"?>
<a:theme xmlns:a="http://schemas.openxmlformats.org/drawingml/2006/main" name="1_AXIS_ActivityPresentation2024">
  <a:themeElements>
    <a:clrScheme name="AXIS Color Palette 1">
      <a:dk1>
        <a:srgbClr val="3A3A3A"/>
      </a:dk1>
      <a:lt1>
        <a:srgbClr val="FFFFFF"/>
      </a:lt1>
      <a:dk2>
        <a:srgbClr val="15345A"/>
      </a:dk2>
      <a:lt2>
        <a:srgbClr val="EAEAEA"/>
      </a:lt2>
      <a:accent1>
        <a:srgbClr val="007DC3"/>
      </a:accent1>
      <a:accent2>
        <a:srgbClr val="1C3F93"/>
      </a:accent2>
      <a:accent3>
        <a:srgbClr val="E8931A"/>
      </a:accent3>
      <a:accent4>
        <a:srgbClr val="BF3A61"/>
      </a:accent4>
      <a:accent5>
        <a:srgbClr val="3A869B"/>
      </a:accent5>
      <a:accent6>
        <a:srgbClr val="64AB6C"/>
      </a:accent6>
      <a:hlink>
        <a:srgbClr val="8EDFDC"/>
      </a:hlink>
      <a:folHlink>
        <a:srgbClr val="007DC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XIS_ActivityPresentation2024" id="{6F6C021C-CE50-354E-B3B0-44C0FE775F31}" vid="{62888F54-133E-2B4C-9AE7-C9F04E69482A}"/>
    </a:ext>
  </a:extLst>
</a:theme>
</file>

<file path=ppt/theme/theme3.xml><?xml version="1.0" encoding="utf-8"?>
<a:theme xmlns:a="http://schemas.openxmlformats.org/drawingml/2006/main" name="2_AXIS_ActivityPresentation2024">
  <a:themeElements>
    <a:clrScheme name="AXIS Color Palette 1">
      <a:dk1>
        <a:srgbClr val="3A3A3A"/>
      </a:dk1>
      <a:lt1>
        <a:srgbClr val="FFFFFF"/>
      </a:lt1>
      <a:dk2>
        <a:srgbClr val="15345A"/>
      </a:dk2>
      <a:lt2>
        <a:srgbClr val="EAEAEA"/>
      </a:lt2>
      <a:accent1>
        <a:srgbClr val="007DC3"/>
      </a:accent1>
      <a:accent2>
        <a:srgbClr val="1C3F93"/>
      </a:accent2>
      <a:accent3>
        <a:srgbClr val="E8931A"/>
      </a:accent3>
      <a:accent4>
        <a:srgbClr val="BF3A61"/>
      </a:accent4>
      <a:accent5>
        <a:srgbClr val="3A869B"/>
      </a:accent5>
      <a:accent6>
        <a:srgbClr val="64AB6C"/>
      </a:accent6>
      <a:hlink>
        <a:srgbClr val="8EDFDC"/>
      </a:hlink>
      <a:folHlink>
        <a:srgbClr val="007DC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XIS_ActivityPresentation2024" id="{B0F4FAA5-AD3D-F242-ADFB-4453DB559076}" vid="{E4D0CC48-92F2-AD4A-BAF9-8C7FBF6695DE}"/>
    </a:ext>
  </a:extLst>
</a:theme>
</file>

<file path=ppt/theme/theme4.xml><?xml version="1.0" encoding="utf-8"?>
<a:theme xmlns:a="http://schemas.openxmlformats.org/drawingml/2006/main" name="1_CaseStudies">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ln w="12700">
          <a:miter lim="400000"/>
        </a:ln>
        <a:extLst>
          <a:ext uri="{C572A759-6A51-4108-AA02-DFA0A04FC94B}">
            <ma14:wrappingTextBoxFlag xmlns=""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val="1"/>
          </a:ext>
        </a:extLst>
      </a:spPr>
      <a:bodyPr lIns="45719" rIns="45719">
        <a:normAutofit/>
      </a:bodyPr>
      <a:lstStyle>
        <a:defPPr algn="l">
          <a:defRPr dirty="0"/>
        </a:defPPr>
      </a:lstStyle>
    </a:txDef>
  </a:objectDefaults>
  <a:extraClrSchemeLst/>
  <a:extLst>
    <a:ext uri="{05A4C25C-085E-4340-85A3-A5531E510DB2}">
      <thm15:themeFamily xmlns:thm15="http://schemas.microsoft.com/office/thememl/2012/main" name="CaseStudies" id="{830C4863-59FC-4544-A172-B6DCCF7A5D59}" vid="{C1D551D9-8F1C-2B4D-9A6C-012368448A23}"/>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2ce0a529c0c4170ae055dea480a0d9d xmlns="6d36001d-906c-42d8-9280-446ac03b1c48">
      <Terms xmlns="http://schemas.microsoft.com/office/infopath/2007/PartnerControls">
        <TermInfo xmlns="http://schemas.microsoft.com/office/infopath/2007/PartnerControls">
          <TermName xmlns="http://schemas.microsoft.com/office/infopath/2007/PartnerControls">CME Live Event</TermName>
          <TermId xmlns="http://schemas.microsoft.com/office/infopath/2007/PartnerControls">15cf7c0b-eb36-4daa-bead-0e57b6d8f45b</TermId>
        </TermInfo>
      </Terms>
    </m2ce0a529c0c4170ae055dea480a0d9d>
    <j7bff3f86c6e47f9ae99a2d10c8c7749 xmlns="6d36001d-906c-42d8-9280-446ac03b1c48">
      <Terms xmlns="http://schemas.microsoft.com/office/infopath/2007/PartnerControls">
        <TermInfo xmlns="http://schemas.microsoft.com/office/infopath/2007/PartnerControls">
          <TermName xmlns="http://schemas.microsoft.com/office/infopath/2007/PartnerControls">Cristen Querey</TermName>
          <TermId xmlns="http://schemas.microsoft.com/office/infopath/2007/PartnerControls">50f69a4a-c57d-414e-bd3c-808001ca74e1</TermId>
        </TermInfo>
      </Terms>
    </j7bff3f86c6e47f9ae99a2d10c8c7749>
    <aec9593b9aef438a83de6b1b34161499 xmlns="6d36001d-906c-42d8-9280-446ac03b1c48">
      <Terms xmlns="http://schemas.microsoft.com/office/infopath/2007/PartnerControls">
        <TermInfo xmlns="http://schemas.microsoft.com/office/infopath/2007/PartnerControls">
          <TermName xmlns="http://schemas.microsoft.com/office/infopath/2007/PartnerControls">Jocelyn Timko</TermName>
          <TermId xmlns="http://schemas.microsoft.com/office/infopath/2007/PartnerControls">eb71239a-e0cf-471a-a9b8-6421ce63acee</TermId>
        </TermInfo>
      </Terms>
    </aec9593b9aef438a83de6b1b34161499>
    <k7f9d3a4703b40dd85626795c271c875 xmlns="6d36001d-906c-42d8-9280-446ac03b1c48">
      <Terms xmlns="http://schemas.microsoft.com/office/infopath/2007/PartnerControls">
        <TermInfo xmlns="http://schemas.microsoft.com/office/infopath/2007/PartnerControls">
          <TermName xmlns="http://schemas.microsoft.com/office/infopath/2007/PartnerControls">Dawn Amos</TermName>
          <TermId xmlns="http://schemas.microsoft.com/office/infopath/2007/PartnerControls">452fc166-f322-4bf1-9808-9b7eeef6e48a</TermId>
        </TermInfo>
      </Terms>
    </k7f9d3a4703b40dd85626795c271c875>
    <o4e0cc1c61e94069b6a8551b22c742a1 xmlns="6d36001d-906c-42d8-9280-446ac03b1c48">
      <Terms xmlns="http://schemas.microsoft.com/office/infopath/2007/PartnerControls"/>
    </o4e0cc1c61e94069b6a8551b22c742a1>
    <aa680e92a1d245a0a6b58205b432afd7 xmlns="6d36001d-906c-42d8-9280-446ac03b1c48">
      <Terms xmlns="http://schemas.microsoft.com/office/infopath/2007/PartnerControls">
        <TermInfo xmlns="http://schemas.microsoft.com/office/infopath/2007/PartnerControls">
          <TermName xmlns="http://schemas.microsoft.com/office/infopath/2007/PartnerControls">Gilead Sciences, Inc.</TermName>
          <TermId xmlns="http://schemas.microsoft.com/office/infopath/2007/PartnerControls">1220b161-379d-4137-b9a7-d78d3440e90a</TermId>
        </TermInfo>
      </Terms>
    </aa680e92a1d245a0a6b58205b432afd7>
    <TaxCatchAll xmlns="6d36001d-906c-42d8-9280-446ac03b1c48">
      <Value>328</Value>
      <Value>12</Value>
      <Value>4</Value>
      <Value>144</Value>
      <Value>143</Value>
      <Value>141</Value>
      <Value>1058</Value>
      <Value>869</Value>
    </TaxCatchAll>
    <jb4291d51d504da0b34e0839496c2755 xmlns="6d36001d-906c-42d8-9280-446ac03b1c48">
      <Terms xmlns="http://schemas.microsoft.com/office/infopath/2007/PartnerControls"/>
    </jb4291d51d504da0b34e0839496c2755>
    <h17b8e17546742428aecc4bb79eff81d xmlns="6d36001d-906c-42d8-9280-446ac03b1c48">
      <Terms xmlns="http://schemas.microsoft.com/office/infopath/2007/PartnerControls">
        <TermInfo xmlns="http://schemas.microsoft.com/office/infopath/2007/PartnerControls">
          <TermName xmlns="http://schemas.microsoft.com/office/infopath/2007/PartnerControls">Oncology</TermName>
          <TermId xmlns="http://schemas.microsoft.com/office/infopath/2007/PartnerControls">c9cbe9ed-da43-4f1e-9f2c-ce5e7aa73910</TermId>
        </TermInfo>
      </Terms>
    </h17b8e17546742428aecc4bb79eff81d>
    <lcf76f155ced4ddcb4097134ff3c332f xmlns="7fe5661d-035d-439d-a6ba-f97d4b402455">
      <Terms xmlns="http://schemas.microsoft.com/office/infopath/2007/PartnerControls"/>
    </lcf76f155ced4ddcb4097134ff3c332f>
    <Opportunity_x0020_Number_x0020_ xmlns="6d36001d-906c-42d8-9280-446ac03b1c48">018584</Opportunity_x0020_Number_x0020_>
    <m14df94e8e7c4cce830e51c272cc2d9c xmlns="6d36001d-906c-42d8-9280-446ac03b1c48">
      <Terms xmlns="http://schemas.microsoft.com/office/infopath/2007/PartnerControls">
        <TermInfo xmlns="http://schemas.microsoft.com/office/infopath/2007/PartnerControls">
          <TermName xmlns="http://schemas.microsoft.com/office/infopath/2007/PartnerControls">Global Learning Collaborative, Inc.</TermName>
          <TermId xmlns="http://schemas.microsoft.com/office/infopath/2007/PartnerControls">06489325-05e2-4323-82d1-64b058cc97df</TermId>
        </TermInfo>
      </Terms>
    </m14df94e8e7c4cce830e51c272cc2d9c>
    <fd29a5ad75ea4010bd5087d53840a2e5 xmlns="6d36001d-906c-42d8-9280-446ac03b1c48">
      <Terms xmlns="http://schemas.microsoft.com/office/infopath/2007/PartnerControls">
        <TermInfo xmlns="http://schemas.microsoft.com/office/infopath/2007/PartnerControls">
          <TermName xmlns="http://schemas.microsoft.com/office/infopath/2007/PartnerControls">Megan Reimann</TermName>
          <TermId xmlns="http://schemas.microsoft.com/office/infopath/2007/PartnerControls">83a27645-dc9e-482e-a973-3f1370604176</TermId>
        </TermInfo>
      </Terms>
    </fd29a5ad75ea4010bd5087d53840a2e5>
    <Opportunity_x0020_Number xmlns="6d36001d-906c-42d8-9280-446ac03b1c48">18584</Opportunity_x0020_Number>
    <o61eb13c65c94533811de2ca5672ae2d xmlns="6d36001d-906c-42d8-9280-446ac03b1c48">
      <Terms xmlns="http://schemas.microsoft.com/office/infopath/2007/PartnerControls"/>
    </o61eb13c65c94533811de2ca5672ae2d>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DBFF5399A36924B821C76D851CEDD6D" ma:contentTypeVersion="47" ma:contentTypeDescription="Create a new document." ma:contentTypeScope="" ma:versionID="6cf5051a38ef30d07a97c7a90fb6b175">
  <xsd:schema xmlns:xsd="http://www.w3.org/2001/XMLSchema" xmlns:xs="http://www.w3.org/2001/XMLSchema" xmlns:p="http://schemas.microsoft.com/office/2006/metadata/properties" xmlns:ns2="6d36001d-906c-42d8-9280-446ac03b1c48" xmlns:ns3="7fe5661d-035d-439d-a6ba-f97d4b402455" targetNamespace="http://schemas.microsoft.com/office/2006/metadata/properties" ma:root="true" ma:fieldsID="9c9d19cce87b3789ab2dacd5eb9a3399" ns2:_="" ns3:_="">
    <xsd:import namespace="6d36001d-906c-42d8-9280-446ac03b1c48"/>
    <xsd:import namespace="7fe5661d-035d-439d-a6ba-f97d4b402455"/>
    <xsd:element name="properties">
      <xsd:complexType>
        <xsd:sequence>
          <xsd:element name="documentManagement">
            <xsd:complexType>
              <xsd:all>
                <xsd:element ref="ns2:k7f9d3a4703b40dd85626795c271c875" minOccurs="0"/>
                <xsd:element ref="ns2:TaxCatchAll" minOccurs="0"/>
                <xsd:element ref="ns2:aec9593b9aef438a83de6b1b34161499" minOccurs="0"/>
                <xsd:element ref="ns2:Opportunity_x0020_Number_x0020_"/>
                <xsd:element ref="ns2:m14df94e8e7c4cce830e51c272cc2d9c" minOccurs="0"/>
                <xsd:element ref="ns2:aa680e92a1d245a0a6b58205b432afd7" minOccurs="0"/>
                <xsd:element ref="ns2:j7bff3f86c6e47f9ae99a2d10c8c7749" minOccurs="0"/>
                <xsd:element ref="ns2:fd29a5ad75ea4010bd5087d53840a2e5" minOccurs="0"/>
                <xsd:element ref="ns2:m2ce0a529c0c4170ae055dea480a0d9d" minOccurs="0"/>
                <xsd:element ref="ns2:o4e0cc1c61e94069b6a8551b22c742a1" minOccurs="0"/>
                <xsd:element ref="ns2:h17b8e17546742428aecc4bb79eff81d" minOccurs="0"/>
                <xsd:element ref="ns2:jb4291d51d504da0b34e0839496c2755" minOccurs="0"/>
                <xsd:element ref="ns2:Opportunity_x0020_Number" minOccurs="0"/>
                <xsd:element ref="ns3:MediaServiceMetadata" minOccurs="0"/>
                <xsd:element ref="ns3:MediaServiceFastMetadata" minOccurs="0"/>
                <xsd:element ref="ns3:MediaServiceSearchProperties" minOccurs="0"/>
                <xsd:element ref="ns2:o61eb13c65c94533811de2ca5672ae2d" minOccurs="0"/>
                <xsd:element ref="ns3:MediaServiceDateTaken" minOccurs="0"/>
                <xsd:element ref="ns3:lcf76f155ced4ddcb4097134ff3c332f" minOccurs="0"/>
                <xsd:element ref="ns3:MediaServiceGenerationTime" minOccurs="0"/>
                <xsd:element ref="ns3:MediaServiceEventHashCode" minOccurs="0"/>
                <xsd:element ref="ns3:MediaServiceOCR"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36001d-906c-42d8-9280-446ac03b1c48" elementFormDefault="qualified">
    <xsd:import namespace="http://schemas.microsoft.com/office/2006/documentManagement/types"/>
    <xsd:import namespace="http://schemas.microsoft.com/office/infopath/2007/PartnerControls"/>
    <xsd:element name="k7f9d3a4703b40dd85626795c271c875" ma:index="9" nillable="true" ma:taxonomy="true" ma:internalName="k7f9d3a4703b40dd85626795c271c875" ma:taxonomyFieldName="Project_x0020_Lead" ma:displayName="Project Lead" ma:readOnly="false" ma:default="" ma:fieldId="{47f9d3a4-703b-40dd-8562-6795c271c875}" ma:taxonomyMulti="true" ma:sspId="8c65fd77-5e27-4e0a-8152-efffb3417915" ma:termSetId="ad729d48-8de6-41af-9ed2-fa142d308aed"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ab2aba6e-2a85-46a6-a9ea-c66e3688884c}" ma:internalName="TaxCatchAll" ma:showField="CatchAllData" ma:web="67bf13cc-d55c-47cd-84b4-2ed70e73e42e">
      <xsd:complexType>
        <xsd:complexContent>
          <xsd:extension base="dms:MultiChoiceLookup">
            <xsd:sequence>
              <xsd:element name="Value" type="dms:Lookup" maxOccurs="unbounded" minOccurs="0" nillable="true"/>
            </xsd:sequence>
          </xsd:extension>
        </xsd:complexContent>
      </xsd:complexType>
    </xsd:element>
    <xsd:element name="aec9593b9aef438a83de6b1b34161499" ma:index="12" nillable="true" ma:taxonomy="true" ma:internalName="aec9593b9aef438a83de6b1b34161499" ma:taxonomyFieldName="Scientific_x0020_Affairs" ma:displayName="Scientific Affairs" ma:readOnly="false" ma:default="" ma:fieldId="{aec9593b-9aef-438a-83de-6b1b34161499}" ma:sspId="8c65fd77-5e27-4e0a-8152-efffb3417915" ma:termSetId="f13c10fe-b0c3-48a7-bf7b-6437ac87d817" ma:anchorId="00000000-0000-0000-0000-000000000000" ma:open="false" ma:isKeyword="false">
      <xsd:complexType>
        <xsd:sequence>
          <xsd:element ref="pc:Terms" minOccurs="0" maxOccurs="1"/>
        </xsd:sequence>
      </xsd:complexType>
    </xsd:element>
    <xsd:element name="Opportunity_x0020_Number_x0020_" ma:index="13" ma:displayName="Opportunity Number " ma:default="" ma:indexed="true" ma:internalName="Opportunity_x0020_Number_x0020_">
      <xsd:simpleType>
        <xsd:restriction base="dms:Text">
          <xsd:maxLength value="255"/>
        </xsd:restriction>
      </xsd:simpleType>
    </xsd:element>
    <xsd:element name="m14df94e8e7c4cce830e51c272cc2d9c" ma:index="15" nillable="true" ma:taxonomy="true" ma:internalName="m14df94e8e7c4cce830e51c272cc2d9c" ma:taxonomyFieldName="USH_x0020_Subsidiary1" ma:displayName="USH Subsidiary" ma:readOnly="false" ma:default="" ma:fieldId="{614df94e-8e7c-4cce-830e-51c272cc2d9c}" ma:sspId="8c65fd77-5e27-4e0a-8152-efffb3417915" ma:termSetId="0a660219-f341-4f98-b205-afdb1498cc10" ma:anchorId="00000000-0000-0000-0000-000000000000" ma:open="false" ma:isKeyword="false">
      <xsd:complexType>
        <xsd:sequence>
          <xsd:element ref="pc:Terms" minOccurs="0" maxOccurs="1"/>
        </xsd:sequence>
      </xsd:complexType>
    </xsd:element>
    <xsd:element name="aa680e92a1d245a0a6b58205b432afd7" ma:index="17" nillable="true" ma:taxonomy="true" ma:internalName="aa680e92a1d245a0a6b58205b432afd7" ma:taxonomyFieldName="Supporter_x0020_Name" ma:displayName="Supporter Name" ma:readOnly="false" ma:default="" ma:fieldId="{aa680e92-a1d2-45a0-a6b5-8205b432afd7}" ma:sspId="8c65fd77-5e27-4e0a-8152-efffb3417915" ma:termSetId="68c66213-f1f9-4c2c-8400-4fa8701a1d11" ma:anchorId="00000000-0000-0000-0000-000000000000" ma:open="false" ma:isKeyword="false">
      <xsd:complexType>
        <xsd:sequence>
          <xsd:element ref="pc:Terms" minOccurs="0" maxOccurs="1"/>
        </xsd:sequence>
      </xsd:complexType>
    </xsd:element>
    <xsd:element name="j7bff3f86c6e47f9ae99a2d10c8c7749" ma:index="19" nillable="true" ma:taxonomy="true" ma:internalName="j7bff3f86c6e47f9ae99a2d10c8c7749" ma:taxonomyFieldName="Initiative_x0020_Lead" ma:displayName="Initiative Lead" ma:readOnly="false" ma:default="" ma:fieldId="{37bff3f8-6c6e-47f9-ae99-a2d10c8c7749}" ma:sspId="8c65fd77-5e27-4e0a-8152-efffb3417915" ma:termSetId="19b47b81-2f3d-468b-8a4c-261f3af1d5e1" ma:anchorId="00000000-0000-0000-0000-000000000000" ma:open="false" ma:isKeyword="false">
      <xsd:complexType>
        <xsd:sequence>
          <xsd:element ref="pc:Terms" minOccurs="0" maxOccurs="1"/>
        </xsd:sequence>
      </xsd:complexType>
    </xsd:element>
    <xsd:element name="fd29a5ad75ea4010bd5087d53840a2e5" ma:index="21" nillable="true" ma:taxonomy="true" ma:internalName="fd29a5ad75ea4010bd5087d53840a2e5" ma:taxonomyFieldName="Medical_x0020_Strategist" ma:displayName="Medical Strategist" ma:default="" ma:fieldId="{fd29a5ad-75ea-4010-bd50-87d53840a2e5}" ma:sspId="8c65fd77-5e27-4e0a-8152-efffb3417915" ma:termSetId="a3437979-2b2f-4e62-b8da-224d4fbbd686" ma:anchorId="00000000-0000-0000-0000-000000000000" ma:open="false" ma:isKeyword="false">
      <xsd:complexType>
        <xsd:sequence>
          <xsd:element ref="pc:Terms" minOccurs="0" maxOccurs="1"/>
        </xsd:sequence>
      </xsd:complexType>
    </xsd:element>
    <xsd:element name="m2ce0a529c0c4170ae055dea480a0d9d" ma:index="23" nillable="true" ma:taxonomy="true" ma:internalName="m2ce0a529c0c4170ae055dea480a0d9d" ma:taxonomyFieldName="Product_x0020_Type" ma:displayName="Product Type" ma:readOnly="false" ma:default="" ma:fieldId="{62ce0a52-9c0c-4170-ae05-5dea480a0d9d}" ma:sspId="8c65fd77-5e27-4e0a-8152-efffb3417915" ma:termSetId="401074b2-685b-48cd-a7c4-a9af609bf681" ma:anchorId="00000000-0000-0000-0000-000000000000" ma:open="false" ma:isKeyword="false">
      <xsd:complexType>
        <xsd:sequence>
          <xsd:element ref="pc:Terms" minOccurs="0" maxOccurs="1"/>
        </xsd:sequence>
      </xsd:complexType>
    </xsd:element>
    <xsd:element name="o4e0cc1c61e94069b6a8551b22c742a1" ma:index="25" nillable="true" ma:taxonomy="true" ma:internalName="o4e0cc1c61e94069b6a8551b22c742a1" ma:taxonomyFieldName="Project_x0020_Item" ma:displayName="Project Item" ma:readOnly="false" ma:default="" ma:fieldId="{84e0cc1c-61e9-4069-b6a8-551b22c742a1}" ma:sspId="8c65fd77-5e27-4e0a-8152-efffb3417915" ma:termSetId="96d9c3b1-e9aa-482f-83eb-dc28aba6625e" ma:anchorId="00000000-0000-0000-0000-000000000000" ma:open="false" ma:isKeyword="false">
      <xsd:complexType>
        <xsd:sequence>
          <xsd:element ref="pc:Terms" minOccurs="0" maxOccurs="1"/>
        </xsd:sequence>
      </xsd:complexType>
    </xsd:element>
    <xsd:element name="h17b8e17546742428aecc4bb79eff81d" ma:index="27" nillable="true" ma:taxonomy="true" ma:internalName="h17b8e17546742428aecc4bb79eff81d" ma:taxonomyFieldName="Therapeutic_x0020_Area" ma:displayName="Therapeutic Area" ma:readOnly="false" ma:default="" ma:fieldId="{117b8e17-5467-4242-8aec-c4bb79eff81d}" ma:sspId="8c65fd77-5e27-4e0a-8152-efffb3417915" ma:termSetId="0c7923f5-cfc4-4fef-acbc-3c8959049cb5" ma:anchorId="00000000-0000-0000-0000-000000000000" ma:open="false" ma:isKeyword="false">
      <xsd:complexType>
        <xsd:sequence>
          <xsd:element ref="pc:Terms" minOccurs="0" maxOccurs="1"/>
        </xsd:sequence>
      </xsd:complexType>
    </xsd:element>
    <xsd:element name="jb4291d51d504da0b34e0839496c2755" ma:index="29" nillable="true" ma:taxonomy="true" ma:internalName="jb4291d51d504da0b34e0839496c2755" ma:taxonomyFieldName="USH_x0020_Subsidiary" ma:displayName="USH Subsidiary" ma:readOnly="false" ma:default="" ma:fieldId="{3b4291d5-1d50-4da0-b34e-0839496c2755}" ma:sspId="8c65fd77-5e27-4e0a-8152-efffb3417915" ma:termSetId="0a660219-f341-4f98-b205-afdb1498cc10" ma:anchorId="00000000-0000-0000-0000-000000000000" ma:open="false" ma:isKeyword="false">
      <xsd:complexType>
        <xsd:sequence>
          <xsd:element ref="pc:Terms" minOccurs="0" maxOccurs="1"/>
        </xsd:sequence>
      </xsd:complexType>
    </xsd:element>
    <xsd:element name="Opportunity_x0020_Number" ma:index="30" nillable="true" ma:displayName="Opportunity Number" ma:default="" ma:internalName="Opportunity_x0020_Number" ma:readOnly="false" ma:percentage="FALSE">
      <xsd:simpleType>
        <xsd:restriction base="dms:Number"/>
      </xsd:simpleType>
    </xsd:element>
    <xsd:element name="o61eb13c65c94533811de2ca5672ae2d" ma:index="34" nillable="true" ma:taxonomy="true" ma:internalName="o61eb13c65c94533811de2ca5672ae2d" ma:taxonomyFieldName="Project_x0020_Lead1" ma:displayName="Project Lead" ma:readOnly="false" ma:default="" ma:fieldId="{861eb13c-65c9-4533-811d-e2ca5672ae2d}" ma:sspId="8c65fd77-5e27-4e0a-8152-efffb3417915" ma:termSetId="ad729d48-8de6-41af-9ed2-fa142d308aed"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fe5661d-035d-439d-a6ba-f97d4b402455" elementFormDefault="qualified">
    <xsd:import namespace="http://schemas.microsoft.com/office/2006/documentManagement/types"/>
    <xsd:import namespace="http://schemas.microsoft.com/office/infopath/2007/PartnerControls"/>
    <xsd:element name="MediaServiceMetadata" ma:index="31" nillable="true" ma:displayName="MediaServiceMetadata" ma:hidden="true" ma:internalName="MediaServiceMetadata" ma:readOnly="true">
      <xsd:simpleType>
        <xsd:restriction base="dms:Note"/>
      </xsd:simpleType>
    </xsd:element>
    <xsd:element name="MediaServiceFastMetadata" ma:index="32" nillable="true" ma:displayName="MediaServiceFastMetadata" ma:hidden="true" ma:internalName="MediaServiceFastMetadata" ma:readOnly="true">
      <xsd:simpleType>
        <xsd:restriction base="dms:Note"/>
      </xsd:simpleType>
    </xsd:element>
    <xsd:element name="MediaServiceSearchProperties" ma:index="33" nillable="true" ma:displayName="MediaServiceSearchProperties" ma:hidden="true" ma:internalName="MediaServiceSearchProperties" ma:readOnly="true">
      <xsd:simpleType>
        <xsd:restriction base="dms:Note"/>
      </xsd:simpleType>
    </xsd:element>
    <xsd:element name="MediaServiceDateTaken" ma:index="36" nillable="true" ma:displayName="MediaServiceDateTaken" ma:hidden="true" ma:indexed="true" ma:internalName="MediaServiceDateTaken" ma:readOnly="true">
      <xsd:simpleType>
        <xsd:restriction base="dms:Text"/>
      </xsd:simpleType>
    </xsd:element>
    <xsd:element name="lcf76f155ced4ddcb4097134ff3c332f" ma:index="38" nillable="true" ma:taxonomy="true" ma:internalName="lcf76f155ced4ddcb4097134ff3c332f" ma:taxonomyFieldName="MediaServiceImageTags" ma:displayName="Image Tags" ma:readOnly="false" ma:fieldId="{5cf76f15-5ced-4ddc-b409-7134ff3c332f}" ma:taxonomyMulti="true" ma:sspId="8c65fd77-5e27-4e0a-8152-efffb3417915" ma:termSetId="09814cd3-568e-fe90-9814-8d621ff8fb84" ma:anchorId="fba54fb3-c3e1-fe81-a776-ca4b69148c4d" ma:open="true" ma:isKeyword="false">
      <xsd:complexType>
        <xsd:sequence>
          <xsd:element ref="pc:Terms" minOccurs="0" maxOccurs="1"/>
        </xsd:sequence>
      </xsd:complexType>
    </xsd:element>
    <xsd:element name="MediaServiceGenerationTime" ma:index="39" nillable="true" ma:displayName="MediaServiceGenerationTime" ma:hidden="true" ma:internalName="MediaServiceGenerationTime" ma:readOnly="true">
      <xsd:simpleType>
        <xsd:restriction base="dms:Text"/>
      </xsd:simpleType>
    </xsd:element>
    <xsd:element name="MediaServiceEventHashCode" ma:index="40" nillable="true" ma:displayName="MediaServiceEventHashCode" ma:hidden="true" ma:internalName="MediaServiceEventHashCode" ma:readOnly="true">
      <xsd:simpleType>
        <xsd:restriction base="dms:Text"/>
      </xsd:simpleType>
    </xsd:element>
    <xsd:element name="MediaServiceOCR" ma:index="41" nillable="true" ma:displayName="Extracted Text" ma:internalName="MediaServiceOCR" ma:readOnly="true">
      <xsd:simpleType>
        <xsd:restriction base="dms:Note">
          <xsd:maxLength value="255"/>
        </xsd:restriction>
      </xsd:simpleType>
    </xsd:element>
    <xsd:element name="MediaLengthInSeconds" ma:index="42" nillable="true" ma:displayName="MediaLengthInSeconds" ma:hidden="true" ma:internalName="MediaLengthInSeconds" ma:readOnly="true">
      <xsd:simpleType>
        <xsd:restriction base="dms:Unknown"/>
      </xsd:simpleType>
    </xsd:element>
    <xsd:element name="MediaServiceLocation" ma:index="43"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9DAD161-8F43-481B-9ABA-EFCF5EA3D085}">
  <ds:schemaRefs>
    <ds:schemaRef ds:uri="http://schemas.openxmlformats.org/package/2006/metadata/core-properties"/>
    <ds:schemaRef ds:uri="http://schemas.microsoft.com/office/2006/documentManagement/types"/>
    <ds:schemaRef ds:uri="7fe5661d-035d-439d-a6ba-f97d4b402455"/>
    <ds:schemaRef ds:uri="http://purl.org/dc/dcmitype/"/>
    <ds:schemaRef ds:uri="http://purl.org/dc/elements/1.1/"/>
    <ds:schemaRef ds:uri="http://schemas.microsoft.com/office/infopath/2007/PartnerControls"/>
    <ds:schemaRef ds:uri="http://purl.org/dc/terms/"/>
    <ds:schemaRef ds:uri="6d36001d-906c-42d8-9280-446ac03b1c48"/>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2E4F1528-8676-4F10-A6C3-D8C19E34D3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36001d-906c-42d8-9280-446ac03b1c48"/>
    <ds:schemaRef ds:uri="7fe5661d-035d-439d-a6ba-f97d4b4024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FF14527-8FA4-4E70-8EEE-EABBA7E69B6F}">
  <ds:schemaRefs>
    <ds:schemaRef ds:uri="http://schemas.microsoft.com/sharepoint/v3/contenttype/forms"/>
  </ds:schemaRefs>
</ds:datastoreItem>
</file>

<file path=docMetadata/LabelInfo.xml><?xml version="1.0" encoding="utf-8"?>
<clbl:labelList xmlns:clbl="http://schemas.microsoft.com/office/2020/mipLabelMetadata">
  <clbl:label id="{baa8a290-31d8-4a3f-ae8f-c0a954e830bc}" enabled="0" method="" siteId="{baa8a290-31d8-4a3f-ae8f-c0a954e830bc}" removed="1"/>
</clbl:labelList>
</file>

<file path=docProps/app.xml><?xml version="1.0" encoding="utf-8"?>
<Properties xmlns="http://schemas.openxmlformats.org/officeDocument/2006/extended-properties" xmlns:vt="http://schemas.openxmlformats.org/officeDocument/2006/docPropsVTypes">
  <TotalTime>3328</TotalTime>
  <Words>13547</Words>
  <Application>Microsoft Office PowerPoint</Application>
  <PresentationFormat>Widescreen</PresentationFormat>
  <Paragraphs>1721</Paragraphs>
  <Slides>77</Slides>
  <Notes>71</Notes>
  <HiddenSlides>3</HiddenSlides>
  <MMClips>0</MMClips>
  <ScaleCrop>false</ScaleCrop>
  <HeadingPairs>
    <vt:vector size="6" baseType="variant">
      <vt:variant>
        <vt:lpstr>Fonts Used</vt:lpstr>
      </vt:variant>
      <vt:variant>
        <vt:i4>22</vt:i4>
      </vt:variant>
      <vt:variant>
        <vt:lpstr>Theme</vt:lpstr>
      </vt:variant>
      <vt:variant>
        <vt:i4>4</vt:i4>
      </vt:variant>
      <vt:variant>
        <vt:lpstr>Slide Titles</vt:lpstr>
      </vt:variant>
      <vt:variant>
        <vt:i4>77</vt:i4>
      </vt:variant>
    </vt:vector>
  </HeadingPairs>
  <TitlesOfParts>
    <vt:vector size="103" baseType="lpstr">
      <vt:lpstr>Microsoft YaHei</vt:lpstr>
      <vt:lpstr>Aptos</vt:lpstr>
      <vt:lpstr>Aptos Display</vt:lpstr>
      <vt:lpstr>Arial</vt:lpstr>
      <vt:lpstr>Arial MT</vt:lpstr>
      <vt:lpstr>Arial Narrow</vt:lpstr>
      <vt:lpstr>Arial Narrow Bold</vt:lpstr>
      <vt:lpstr>Arial Narrow Regular</vt:lpstr>
      <vt:lpstr>Calibri</vt:lpstr>
      <vt:lpstr>Courier New</vt:lpstr>
      <vt:lpstr>Helvetica</vt:lpstr>
      <vt:lpstr>Lucida Grande</vt:lpstr>
      <vt:lpstr>Noto Sans Symbols</vt:lpstr>
      <vt:lpstr>OTNEJMQuadraat</vt:lpstr>
      <vt:lpstr>proxima-nova</vt:lpstr>
      <vt:lpstr>Roboto</vt:lpstr>
      <vt:lpstr>Source Sans Pro</vt:lpstr>
      <vt:lpstr>Symbol</vt:lpstr>
      <vt:lpstr>System Font Regular</vt:lpstr>
      <vt:lpstr>Times New Roman</vt:lpstr>
      <vt:lpstr>Verdana</vt:lpstr>
      <vt:lpstr>Wingdings</vt:lpstr>
      <vt:lpstr>AXIS_ActivityPresentation2024</vt:lpstr>
      <vt:lpstr>1_AXIS_ActivityPresentation2024</vt:lpstr>
      <vt:lpstr>2_AXIS_ActivityPresentation2024</vt:lpstr>
      <vt:lpstr>1_CaseStudies</vt:lpstr>
      <vt:lpstr>TROP2-Targeted ADCs in TNBC and HR+ mBC:  Advancing Care Through Clinical Evidence and Interdisciplinary Collaboration</vt:lpstr>
      <vt:lpstr>DISCLAIMER</vt:lpstr>
      <vt:lpstr>PowerPoint Presentation</vt:lpstr>
      <vt:lpstr>Learning Objectives</vt:lpstr>
      <vt:lpstr>Setting the Stage:  The Urgent Need for Innovation in mBC Treatment</vt:lpstr>
      <vt:lpstr>Unmet Treatment Need in HR+, HER2-Negative (HER2−) mBC</vt:lpstr>
      <vt:lpstr>ADCs: Selective Delivery of Toxic Payload</vt:lpstr>
      <vt:lpstr>Rationale for TROP2 ADC: HR+ MBC</vt:lpstr>
      <vt:lpstr>Clinical Evidence Review: Distinguishing TROP2-Targeted ADCs in HR+ mBC</vt:lpstr>
      <vt:lpstr>Sacituzumab Govitecan (SG):  First-in-Class TROP2 ADC </vt:lpstr>
      <vt:lpstr>TROPiCS-02: A Phase 3 Study of SG in HR+/HER2- Locally Recurrent Inoperable or Metastatic Breast Cancer</vt:lpstr>
      <vt:lpstr>TROPiCs-02: PFS</vt:lpstr>
      <vt:lpstr>TROPiCs-02: Overall Survival</vt:lpstr>
      <vt:lpstr>TROPiCs-02: Change From Baseline in HRQoL Status, Functioning, and Symptoms  </vt:lpstr>
      <vt:lpstr>TROPiCs-02: Proportion of Patients with Clinically Meaningful Worsening of QoL</vt:lpstr>
      <vt:lpstr>TROPiCs-02: Efficacy by HER2 Status</vt:lpstr>
      <vt:lpstr>TROPiCs-02: Efficacy by TROP2 Expression</vt:lpstr>
      <vt:lpstr>Datopotamab Deruxtecan (Dato-DXd)</vt:lpstr>
      <vt:lpstr>TROPION-Breast01: Study Design</vt:lpstr>
      <vt:lpstr>TROPION-Breast01: PFS</vt:lpstr>
      <vt:lpstr>TROPION-Breast01: Time to First Subsequent Therapy</vt:lpstr>
      <vt:lpstr>TROPION-Breast01: PFS by BICR in Subgroups</vt:lpstr>
      <vt:lpstr>TROPION-Breast01: Overall Survival</vt:lpstr>
      <vt:lpstr>TROPION-Breast01: Overall Survival Adjusted for Subsequent ADC Therapy</vt:lpstr>
      <vt:lpstr>TROPION-Breast01: TTD in Global Health Status/Quality of Life</vt:lpstr>
      <vt:lpstr>TROPION-Breast01: Overall Safety Summary</vt:lpstr>
      <vt:lpstr>TROPION-Breast01:  Adverse Events of Clinical Interest</vt:lpstr>
      <vt:lpstr>TROPION-Breast01: Adverse Events of Special Interest With Datopotamab Deruxtecan</vt:lpstr>
      <vt:lpstr>Sacituzumab Tirumotecan (Sac-TMT)</vt:lpstr>
      <vt:lpstr>OptiTROP-Breast02: Study Design</vt:lpstr>
      <vt:lpstr>OptiTROP-Breast02: PFS</vt:lpstr>
      <vt:lpstr>OptiTROP-Breast02: Overall Survival</vt:lpstr>
      <vt:lpstr>OptiTROP-Breast02: Common TRAEs*</vt:lpstr>
      <vt:lpstr>NCCN Guidelines: Recurrent Unresectable or Stage IV HR+ and HER2− Breast Cancer</vt:lpstr>
      <vt:lpstr>Discussion: Selection and Sequencing in Clinical Practice</vt:lpstr>
      <vt:lpstr>Current and Emerging Evidence Supporting TROP2-Targeted ADCs in TNBC</vt:lpstr>
      <vt:lpstr>ASCENT: SG vs Chemotherapy in Previously Treated mTNBC</vt:lpstr>
      <vt:lpstr>Treatment Related Adverse Effects: Sacituzumab Govitecan vs TPC</vt:lpstr>
      <vt:lpstr>PowerPoint Presentation</vt:lpstr>
      <vt:lpstr>ASCENT-03: Sacituzumab Govitecan vs Chemotherapy in Previously Untreated Metastatic TNBC – PFS</vt:lpstr>
      <vt:lpstr>ASCENT-03: Tumor Response</vt:lpstr>
      <vt:lpstr>ASCENT-03: Safety Summary — Most Common AEs</vt:lpstr>
      <vt:lpstr>PowerPoint Presentation</vt:lpstr>
      <vt:lpstr>Progression-Free Survival by BICR</vt:lpstr>
      <vt:lpstr>Slide 10</vt:lpstr>
      <vt:lpstr>Tumor Responses and Duration of Response by BICR</vt:lpstr>
      <vt:lpstr>Adverse Events of Special Interest</vt:lpstr>
      <vt:lpstr>TROPION-Breast02: Study Design</vt:lpstr>
      <vt:lpstr>TROPION-Breast02: First-Line Dato-DXd in Locally Recurrent or Metastatic TNBC – PFS</vt:lpstr>
      <vt:lpstr>TROPION-Breast02: Overall Survival</vt:lpstr>
      <vt:lpstr>TROPION-Breast02: Most Common TRAEs  (≥15% of Patients)</vt:lpstr>
      <vt:lpstr>TROPION-Breast02: TRAEs for Dato-DXd</vt:lpstr>
      <vt:lpstr>OptiTROP-Breast01: Sac-TMT in Previously Treated Locally Recurrent or Metastatic TNBC</vt:lpstr>
      <vt:lpstr>OptiTROP-Breast01: PFS by BICR (Final Analysis)</vt:lpstr>
      <vt:lpstr>OptiTROP-Breast01: Tumor Response and Best Change in Target Lesions by BICR</vt:lpstr>
      <vt:lpstr>NCCN Guidelines: Recurrent Unresectable or Stage IV TNBC</vt:lpstr>
      <vt:lpstr>Discussion: Selection and Sequencing in Clinical Practice</vt:lpstr>
      <vt:lpstr>Optimizing ADC Tolerability Through Interdisciplinary Care </vt:lpstr>
      <vt:lpstr>Sacituzumab Govitecan</vt:lpstr>
      <vt:lpstr>Real World Data Evaluating Primary Prophylaxis with G-CSF and Loperamide</vt:lpstr>
      <vt:lpstr>Datopotamab Deruxtecan</vt:lpstr>
      <vt:lpstr>Discussion: Interdisciplinary Collaboration</vt:lpstr>
      <vt:lpstr>Practical Application: Case-Based Learning Lab</vt:lpstr>
      <vt:lpstr>Case 1</vt:lpstr>
      <vt:lpstr>Case Study: Question</vt:lpstr>
      <vt:lpstr>Case 1</vt:lpstr>
      <vt:lpstr>Case Study: Question</vt:lpstr>
      <vt:lpstr>NCCN Guidelines: Recurrent Unresectable or Stage IV HR+ and HER2− Breast Cancer</vt:lpstr>
      <vt:lpstr>Case 1</vt:lpstr>
      <vt:lpstr>Case Study: Question</vt:lpstr>
      <vt:lpstr>Case 2</vt:lpstr>
      <vt:lpstr>Case Study: Question</vt:lpstr>
      <vt:lpstr>NCCN Guidelines: Recurrent Unresectable or Stage IV TNBC</vt:lpstr>
      <vt:lpstr>Case 2</vt:lpstr>
      <vt:lpstr>Case Study: Question</vt:lpstr>
      <vt:lpstr>Summary</vt:lpstr>
      <vt:lpstr>Glossary</vt:lpstr>
    </vt:vector>
  </TitlesOfParts>
  <Manager>BenComm Health &amp; Medical Communications</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FRI_MED_1430_BARDIA_Targeting TNBC With ADCs</dc:title>
  <dc:subject>Medical Oncology</dc:subject>
  <dc:creator>Aditya Bardia</dc:creator>
  <cp:keywords>PER;Miami Breast 2019</cp:keywords>
  <cp:lastModifiedBy>Emily Brofft</cp:lastModifiedBy>
  <cp:revision>11</cp:revision>
  <cp:lastPrinted>1601-01-01T00:00:00Z</cp:lastPrinted>
  <dcterms:created xsi:type="dcterms:W3CDTF">1601-01-01T00:00:00Z</dcterms:created>
  <dcterms:modified xsi:type="dcterms:W3CDTF">2026-06-02T20:15:45Z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USH Subsidiary">
    <vt:lpwstr/>
  </property>
  <property fmtid="{D5CDD505-2E9C-101B-9397-08002B2CF9AE}" pid="3" name="ContentTypeId">
    <vt:lpwstr>0x0101006DBFF5399A36924B821C76D851CEDD6D</vt:lpwstr>
  </property>
  <property fmtid="{D5CDD505-2E9C-101B-9397-08002B2CF9AE}" pid="4" name="Supporter Name">
    <vt:lpwstr>328;#Gilead Sciences, Inc.|1220b161-379d-4137-b9a7-d78d3440e90a</vt:lpwstr>
  </property>
  <property fmtid="{D5CDD505-2E9C-101B-9397-08002B2CF9AE}" pid="5" name="abf3b563650f4febb83e81f8ea9563460">
    <vt:lpwstr>Miranda Rafferty|63ced38b-3071-4867-8889-9b640be0637d</vt:lpwstr>
  </property>
  <property fmtid="{D5CDD505-2E9C-101B-9397-08002B2CF9AE}" pid="6" name="k7f9d3a4703b40dd85626795c271c8750">
    <vt:lpwstr>Dawn Amos|452fc166-f322-4bf1-9808-9b7eeef6e48a</vt:lpwstr>
  </property>
  <property fmtid="{D5CDD505-2E9C-101B-9397-08002B2CF9AE}" pid="7" name="Project Lead">
    <vt:lpwstr>141;#Dawn Amos|452fc166-f322-4bf1-9808-9b7eeef6e48a</vt:lpwstr>
  </property>
  <property fmtid="{D5CDD505-2E9C-101B-9397-08002B2CF9AE}" pid="8" name="aec9593b9aef438a83de6b1b341614990">
    <vt:lpwstr>Wilma Guerra|8de0901e-cdd8-410a-a2a9-694794f669b9</vt:lpwstr>
  </property>
  <property fmtid="{D5CDD505-2E9C-101B-9397-08002B2CF9AE}" pid="9" name="jb4291d51d504da0b34e0839496c27550">
    <vt:lpwstr>AXIS Medical Education|2f865bcf-9aa9-415f-a521-6d8293deb271</vt:lpwstr>
  </property>
  <property fmtid="{D5CDD505-2E9C-101B-9397-08002B2CF9AE}" pid="10" name="o4e0cc1c61e94069b6a8551b22c742a10">
    <vt:lpwstr>Grand Rounds|a87019e9-7a60-4420-b771-891f77d0b6b5</vt:lpwstr>
  </property>
  <property fmtid="{D5CDD505-2E9C-101B-9397-08002B2CF9AE}" pid="11" name="aa680e92a1d245a0a6b58205b432afd70">
    <vt:lpwstr>AstraZeneca Pharmaceuticals LP|52004290-59dc-46e9-b517-cfe36546cafe</vt:lpwstr>
  </property>
  <property fmtid="{D5CDD505-2E9C-101B-9397-08002B2CF9AE}" pid="12" name="Producer">
    <vt:lpwstr>100</vt:lpwstr>
  </property>
  <property fmtid="{D5CDD505-2E9C-101B-9397-08002B2CF9AE}" pid="13" name="Opportunity Number">
    <vt:lpwstr>016178_016177</vt:lpwstr>
  </property>
  <property fmtid="{D5CDD505-2E9C-101B-9397-08002B2CF9AE}" pid="14" name="m2ce0a529c0c4170ae055dea480a0d9d0">
    <vt:lpwstr>CME Live Event|15cf7c0b-eb36-4daa-bead-0e57b6d8f45b</vt:lpwstr>
  </property>
  <property fmtid="{D5CDD505-2E9C-101B-9397-08002B2CF9AE}" pid="15" name="h17b8e17546742428aecc4bb79eff81d0">
    <vt:lpwstr>Oncology|c9cbe9ed-da43-4f1e-9f2c-ce5e7aa73910</vt:lpwstr>
  </property>
  <property fmtid="{D5CDD505-2E9C-101B-9397-08002B2CF9AE}" pid="16" name="Project_x0020_Lead">
    <vt:lpwstr>141;#Dawn Amos|452fc166-f322-4bf1-9808-9b7eeef6e48a</vt:lpwstr>
  </property>
  <property fmtid="{D5CDD505-2E9C-101B-9397-08002B2CF9AE}" pid="17" name="Supporter_x0020_Name">
    <vt:lpwstr>328;#Gilead Sciences, Inc.|1220b161-379d-4137-b9a7-d78d3440e90a</vt:lpwstr>
  </property>
  <property fmtid="{D5CDD505-2E9C-101B-9397-08002B2CF9AE}" pid="18" name="USH_x0020_Subsidiary">
    <vt:lpwstr/>
  </property>
  <property fmtid="{D5CDD505-2E9C-101B-9397-08002B2CF9AE}" pid="19" name="fd29a5ad75ea4010bd5087d53840a2e5">
    <vt:lpwstr/>
  </property>
  <property fmtid="{D5CDD505-2E9C-101B-9397-08002B2CF9AE}" pid="20" name="Initiative Lead">
    <vt:lpwstr>1058;#Cristen Querey|50f69a4a-c57d-414e-bd3c-808001ca74e1</vt:lpwstr>
  </property>
  <property fmtid="{D5CDD505-2E9C-101B-9397-08002B2CF9AE}" pid="21" name="Scientific_x0020_Affairs">
    <vt:lpwstr>143;#Jocelyn Timko|eb71239a-e0cf-471a-a9b8-6421ce63acee</vt:lpwstr>
  </property>
  <property fmtid="{D5CDD505-2E9C-101B-9397-08002B2CF9AE}" pid="22" name="Medical Strategist">
    <vt:lpwstr>869;#Megan Reimann|83a27645-dc9e-482e-a973-3f1370604176</vt:lpwstr>
  </property>
  <property fmtid="{D5CDD505-2E9C-101B-9397-08002B2CF9AE}" pid="23" name="Medical_x0020_Strategist">
    <vt:lpwstr>869;#Megan Reimann|83a27645-dc9e-482e-a973-3f1370604176</vt:lpwstr>
  </property>
  <property fmtid="{D5CDD505-2E9C-101B-9397-08002B2CF9AE}" pid="24" name="MediaServiceImageTags">
    <vt:lpwstr/>
  </property>
  <property fmtid="{D5CDD505-2E9C-101B-9397-08002B2CF9AE}" pid="25" name="Initiative_x0020_Lead">
    <vt:lpwstr>1058;#Cristen Querey|50f69a4a-c57d-414e-bd3c-808001ca74e1</vt:lpwstr>
  </property>
  <property fmtid="{D5CDD505-2E9C-101B-9397-08002B2CF9AE}" pid="26" name="j7bff3f86c6e47f9ae99a2d10c8c77490">
    <vt:lpwstr/>
  </property>
  <property fmtid="{D5CDD505-2E9C-101B-9397-08002B2CF9AE}" pid="27" name="Product_x0020_Type">
    <vt:lpwstr>144;#CME Live Event|15cf7c0b-eb36-4daa-bead-0e57b6d8f45b</vt:lpwstr>
  </property>
  <property fmtid="{D5CDD505-2E9C-101B-9397-08002B2CF9AE}" pid="28" name="Therapeutic Area">
    <vt:lpwstr>12;#Oncology|c9cbe9ed-da43-4f1e-9f2c-ce5e7aa73910</vt:lpwstr>
  </property>
  <property fmtid="{D5CDD505-2E9C-101B-9397-08002B2CF9AE}" pid="29" name="Project Item">
    <vt:lpwstr/>
  </property>
  <property fmtid="{D5CDD505-2E9C-101B-9397-08002B2CF9AE}" pid="30" name="Project_x0020_Item">
    <vt:lpwstr/>
  </property>
  <property fmtid="{D5CDD505-2E9C-101B-9397-08002B2CF9AE}" pid="31" name="Therapeutic_x0020_Area">
    <vt:lpwstr>12;#Oncology|c9cbe9ed-da43-4f1e-9f2c-ce5e7aa73910</vt:lpwstr>
  </property>
  <property fmtid="{D5CDD505-2E9C-101B-9397-08002B2CF9AE}" pid="32" name="_docset_NoMedatataSyncRequired">
    <vt:lpwstr>False</vt:lpwstr>
  </property>
  <property fmtid="{D5CDD505-2E9C-101B-9397-08002B2CF9AE}" pid="33" name="USH_x0020_Subsidiary1">
    <vt:lpwstr>4;#Global Learning Collaborative, Inc.|06489325-05e2-4323-82d1-64b058cc97df</vt:lpwstr>
  </property>
  <property fmtid="{D5CDD505-2E9C-101B-9397-08002B2CF9AE}" pid="34" name="Project Lead1">
    <vt:lpwstr/>
  </property>
  <property fmtid="{D5CDD505-2E9C-101B-9397-08002B2CF9AE}" pid="35" name="Project_x0020_Lead1">
    <vt:lpwstr/>
  </property>
  <property fmtid="{D5CDD505-2E9C-101B-9397-08002B2CF9AE}" pid="36" name="MSIP_Label_5e4b1be8-281e-475d-98b0-21c3457e5a46_Enabled">
    <vt:lpwstr>true</vt:lpwstr>
  </property>
  <property fmtid="{D5CDD505-2E9C-101B-9397-08002B2CF9AE}" pid="37" name="MSIP_Label_5e4b1be8-281e-475d-98b0-21c3457e5a46_SetDate">
    <vt:lpwstr>2026-03-19T11:33:01Z</vt:lpwstr>
  </property>
  <property fmtid="{D5CDD505-2E9C-101B-9397-08002B2CF9AE}" pid="38" name="MSIP_Label_5e4b1be8-281e-475d-98b0-21c3457e5a46_Method">
    <vt:lpwstr>Standard</vt:lpwstr>
  </property>
  <property fmtid="{D5CDD505-2E9C-101B-9397-08002B2CF9AE}" pid="39" name="MSIP_Label_5e4b1be8-281e-475d-98b0-21c3457e5a46_Name">
    <vt:lpwstr>Public</vt:lpwstr>
  </property>
  <property fmtid="{D5CDD505-2E9C-101B-9397-08002B2CF9AE}" pid="40" name="MSIP_Label_5e4b1be8-281e-475d-98b0-21c3457e5a46_SiteId">
    <vt:lpwstr>8b3dd73e-4e72-4679-b191-56da1588712b</vt:lpwstr>
  </property>
  <property fmtid="{D5CDD505-2E9C-101B-9397-08002B2CF9AE}" pid="41" name="MSIP_Label_5e4b1be8-281e-475d-98b0-21c3457e5a46_ActionId">
    <vt:lpwstr>e9740caa-903a-4eb2-8488-2f8637cfa9d8</vt:lpwstr>
  </property>
  <property fmtid="{D5CDD505-2E9C-101B-9397-08002B2CF9AE}" pid="42" name="MSIP_Label_5e4b1be8-281e-475d-98b0-21c3457e5a46_ContentBits">
    <vt:lpwstr>0</vt:lpwstr>
  </property>
  <property fmtid="{D5CDD505-2E9C-101B-9397-08002B2CF9AE}" pid="43" name="MSIP_Label_5e4b1be8-281e-475d-98b0-21c3457e5a46_Tag">
    <vt:lpwstr>50, 3, 0, 1</vt:lpwstr>
  </property>
  <property fmtid="{D5CDD505-2E9C-101B-9397-08002B2CF9AE}" pid="44" name="USH Subsidiary1">
    <vt:lpwstr>4;#Global Learning Collaborative, Inc.|06489325-05e2-4323-82d1-64b058cc97df</vt:lpwstr>
  </property>
  <property fmtid="{D5CDD505-2E9C-101B-9397-08002B2CF9AE}" pid="45" name="Product Type">
    <vt:lpwstr>144;#CME Live Event|15cf7c0b-eb36-4daa-bead-0e57b6d8f45b</vt:lpwstr>
  </property>
  <property fmtid="{D5CDD505-2E9C-101B-9397-08002B2CF9AE}" pid="46" name="Scientific Affairs">
    <vt:lpwstr>143;#Jocelyn Timko|eb71239a-e0cf-471a-a9b8-6421ce63acee</vt:lpwstr>
  </property>
</Properties>
</file>